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6"/>
    <p:sldMasterId id="2147483654" r:id="rId7"/>
    <p:sldMasterId id="2147483655" r:id="rId8"/>
  </p:sldMasterIdLst>
  <p:notesMasterIdLst>
    <p:notesMasterId r:id="rId71"/>
  </p:notesMasterIdLst>
  <p:handoutMasterIdLst>
    <p:handoutMasterId r:id="rId72"/>
  </p:handoutMasterIdLst>
  <p:sldIdLst>
    <p:sldId id="508" r:id="rId9"/>
    <p:sldId id="510" r:id="rId10"/>
    <p:sldId id="511" r:id="rId11"/>
    <p:sldId id="474" r:id="rId12"/>
    <p:sldId id="470" r:id="rId13"/>
    <p:sldId id="537" r:id="rId14"/>
    <p:sldId id="538" r:id="rId15"/>
    <p:sldId id="547" r:id="rId16"/>
    <p:sldId id="539" r:id="rId17"/>
    <p:sldId id="548" r:id="rId18"/>
    <p:sldId id="540" r:id="rId19"/>
    <p:sldId id="549" r:id="rId20"/>
    <p:sldId id="541" r:id="rId21"/>
    <p:sldId id="550" r:id="rId22"/>
    <p:sldId id="542" r:id="rId23"/>
    <p:sldId id="551" r:id="rId24"/>
    <p:sldId id="543" r:id="rId25"/>
    <p:sldId id="552" r:id="rId26"/>
    <p:sldId id="544" r:id="rId27"/>
    <p:sldId id="545" r:id="rId28"/>
    <p:sldId id="553" r:id="rId29"/>
    <p:sldId id="306" r:id="rId30"/>
    <p:sldId id="555" r:id="rId31"/>
    <p:sldId id="430" r:id="rId32"/>
    <p:sldId id="557" r:id="rId33"/>
    <p:sldId id="558" r:id="rId34"/>
    <p:sldId id="559" r:id="rId35"/>
    <p:sldId id="560" r:id="rId36"/>
    <p:sldId id="561" r:id="rId37"/>
    <p:sldId id="615" r:id="rId38"/>
    <p:sldId id="350" r:id="rId39"/>
    <p:sldId id="569" r:id="rId40"/>
    <p:sldId id="605" r:id="rId41"/>
    <p:sldId id="567" r:id="rId42"/>
    <p:sldId id="606" r:id="rId43"/>
    <p:sldId id="516" r:id="rId44"/>
    <p:sldId id="607" r:id="rId45"/>
    <p:sldId id="483" r:id="rId46"/>
    <p:sldId id="585" r:id="rId47"/>
    <p:sldId id="608" r:id="rId48"/>
    <p:sldId id="486" r:id="rId49"/>
    <p:sldId id="487" r:id="rId50"/>
    <p:sldId id="609" r:id="rId51"/>
    <p:sldId id="575" r:id="rId52"/>
    <p:sldId id="610" r:id="rId53"/>
    <p:sldId id="577" r:id="rId54"/>
    <p:sldId id="611" r:id="rId55"/>
    <p:sldId id="580" r:id="rId56"/>
    <p:sldId id="579" r:id="rId57"/>
    <p:sldId id="581" r:id="rId58"/>
    <p:sldId id="612" r:id="rId59"/>
    <p:sldId id="617" r:id="rId60"/>
    <p:sldId id="588" r:id="rId61"/>
    <p:sldId id="613" r:id="rId62"/>
    <p:sldId id="535" r:id="rId63"/>
    <p:sldId id="616" r:id="rId64"/>
    <p:sldId id="591" r:id="rId65"/>
    <p:sldId id="499" r:id="rId66"/>
    <p:sldId id="593" r:id="rId67"/>
    <p:sldId id="502" r:id="rId68"/>
    <p:sldId id="603" r:id="rId69"/>
    <p:sldId id="515" r:id="rId70"/>
  </p:sldIdLst>
  <p:sldSz cx="9144000" cy="6858000" type="screen4x3"/>
  <p:notesSz cx="6784975" cy="985678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C4FF"/>
    <a:srgbClr val="001C2A"/>
    <a:srgbClr val="FF3300"/>
    <a:srgbClr val="FF9966"/>
    <a:srgbClr val="CC0000"/>
    <a:srgbClr val="006CA2"/>
    <a:srgbClr val="00A7F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68" autoAdjust="0"/>
  </p:normalViewPr>
  <p:slideViewPr>
    <p:cSldViewPr>
      <p:cViewPr varScale="1">
        <p:scale>
          <a:sx n="69" d="100"/>
          <a:sy n="69" d="100"/>
        </p:scale>
        <p:origin x="18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3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64663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F35D4B96-A5B1-4FBF-90D3-779A61DF5B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4461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7588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488" y="4600575"/>
            <a:ext cx="4598987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15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95600" y="9144000"/>
            <a:ext cx="685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068CE111-5C45-408C-8F07-0BCEE44D74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7316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20000"/>
      </a:lnSpc>
      <a:spcBef>
        <a:spcPct val="30000"/>
      </a:spcBef>
      <a:spcAft>
        <a:spcPct val="3000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571500" indent="-114300" algn="l" rtl="0" eaLnBrk="0" fontAlgn="base" hangingPunct="0">
      <a:lnSpc>
        <a:spcPct val="120000"/>
      </a:lnSpc>
      <a:spcBef>
        <a:spcPct val="30000"/>
      </a:spcBef>
      <a:spcAft>
        <a:spcPct val="30000"/>
      </a:spcAft>
      <a:buSzPct val="70000"/>
      <a:buFont typeface="Wingdings" panose="05000000000000000000" pitchFamily="2" charset="2"/>
      <a:buChar char="l"/>
      <a:defRPr sz="1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1047750" indent="-133350" algn="l" rtl="0" eaLnBrk="0" fontAlgn="base" hangingPunct="0">
      <a:lnSpc>
        <a:spcPct val="120000"/>
      </a:lnSpc>
      <a:spcBef>
        <a:spcPct val="30000"/>
      </a:spcBef>
      <a:spcAft>
        <a:spcPct val="30000"/>
      </a:spcAft>
      <a:buSzPct val="70000"/>
      <a:buFont typeface="Wingdings" panose="05000000000000000000" pitchFamily="2" charset="2"/>
      <a:buChar char="n"/>
      <a:defRPr sz="9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lnSpc>
        <a:spcPct val="120000"/>
      </a:lnSpc>
      <a:spcBef>
        <a:spcPct val="30000"/>
      </a:spcBef>
      <a:spcAft>
        <a:spcPct val="30000"/>
      </a:spcAft>
      <a:buSzPct val="70000"/>
      <a:buFont typeface="Wingdings" panose="05000000000000000000" pitchFamily="2" charset="2"/>
      <a:buChar char="è"/>
      <a:defRPr sz="9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lnSpc>
        <a:spcPct val="120000"/>
      </a:lnSpc>
      <a:spcBef>
        <a:spcPct val="30000"/>
      </a:spcBef>
      <a:spcAft>
        <a:spcPct val="30000"/>
      </a:spcAft>
      <a:defRPr sz="9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497629F-85CE-4734-9440-31188BAFDC04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/>
              <a:t>中低端（</a:t>
            </a:r>
            <a:r>
              <a:rPr lang="en-US" altLang="zh-CN" smtClean="0"/>
              <a:t>MSR20/30</a:t>
            </a:r>
            <a:r>
              <a:rPr lang="zh-CN" altLang="en-US" smtClean="0"/>
              <a:t>）系列可作为大型网络或运营商网络的边缘接入、分支机构或小企业的核心路由器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高端（</a:t>
            </a:r>
            <a:r>
              <a:rPr lang="en-US" altLang="zh-CN" smtClean="0"/>
              <a:t>MSR50</a:t>
            </a:r>
            <a:r>
              <a:rPr lang="zh-CN" altLang="en-US" smtClean="0"/>
              <a:t>）系列可作为大中型企业网的核心路由器、大型网络或运营商网络的边缘或汇聚接入设备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zh-CN" altLang="en-US" smtClean="0"/>
              <a:t>该系列产品最突出的特点在多业务集成和扩展、提供增值的业务开放平台、灵活和方便的业务部署等方面</a:t>
            </a:r>
          </a:p>
          <a:p>
            <a:pPr eaLnBrk="1" hangingPunct="1"/>
            <a:r>
              <a:rPr lang="zh-CN" altLang="en-US" smtClean="0"/>
              <a:t>大幅提升了</a:t>
            </a:r>
            <a:r>
              <a:rPr lang="en-US" altLang="zh-CN" smtClean="0"/>
              <a:t>IP</a:t>
            </a:r>
            <a:r>
              <a:rPr lang="zh-CN" altLang="en-US" smtClean="0"/>
              <a:t>转发性能和加密性能，在接口密度、接口模块扩展灵活性上也得到了极大增强</a:t>
            </a:r>
          </a:p>
        </p:txBody>
      </p:sp>
    </p:spTree>
    <p:extLst>
      <p:ext uri="{BB962C8B-B14F-4D97-AF65-F5344CB8AC3E}">
        <p14:creationId xmlns:p14="http://schemas.microsoft.com/office/powerpoint/2010/main" val="2142702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59B5A61-2C8D-4024-A5FE-005861BD2AED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zh-CN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1538"/>
            <a:ext cx="4975225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22535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3A004A9-6DD8-4BDA-9047-C7DB0F1F4F17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zh-CN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27100" y="739775"/>
            <a:ext cx="4929188" cy="36957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925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22739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2824808-0A1A-4872-B100-E77F43632F4B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zh-CN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1538"/>
            <a:ext cx="4975225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644614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A98213-9567-42A3-B999-99A70E1BC7AF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zh-CN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1538"/>
            <a:ext cx="4975225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438194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A53F0DA-3A64-4668-B597-C405AD2AB6F2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zh-CN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1538"/>
            <a:ext cx="4975225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042412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5CE5357-BFEE-4E7C-9AA8-225813B2166E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zh-CN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1538"/>
            <a:ext cx="4975225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027218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90D6CA3-6D0B-4E2E-B795-8E8FCF43A834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zh-CN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925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259693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0F95042-3C46-43B3-AF94-5B495C16AAA6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zh-CN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1538"/>
            <a:ext cx="4975225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56727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5A7DDA1-74EA-47B7-A77C-FDA2D218354B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zh-CN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925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891533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AFCB776-7AE5-4738-85FC-5FBE413BFB26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zh-CN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925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22053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ECEE0A8-6F4B-4EAC-9780-94F5E97DF094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CN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MSR50</a:t>
            </a:r>
            <a:r>
              <a:rPr lang="zh-CN" altLang="en-US" smtClean="0"/>
              <a:t>系列比较特殊，主板（</a:t>
            </a:r>
            <a:r>
              <a:rPr lang="en-US" altLang="zh-CN" smtClean="0"/>
              <a:t>MPUF</a:t>
            </a:r>
            <a:r>
              <a:rPr lang="zh-CN" altLang="en-US" smtClean="0"/>
              <a:t>）上没有可扩展业务插槽，用户可以配备后置</a:t>
            </a:r>
            <a:r>
              <a:rPr lang="en-US" altLang="zh-CN" smtClean="0"/>
              <a:t>MSCA</a:t>
            </a:r>
            <a:r>
              <a:rPr lang="zh-CN" altLang="en-US" smtClean="0"/>
              <a:t>模块，在</a:t>
            </a:r>
            <a:r>
              <a:rPr lang="en-US" altLang="zh-CN" smtClean="0"/>
              <a:t>MSCA</a:t>
            </a:r>
            <a:r>
              <a:rPr lang="zh-CN" altLang="en-US" smtClean="0"/>
              <a:t>上配置</a:t>
            </a:r>
            <a:r>
              <a:rPr lang="en-US" altLang="zh-CN" smtClean="0"/>
              <a:t>VPM</a:t>
            </a:r>
            <a:r>
              <a:rPr lang="zh-CN" altLang="en-US" smtClean="0"/>
              <a:t>、</a:t>
            </a:r>
            <a:r>
              <a:rPr lang="en-US" altLang="zh-CN" smtClean="0"/>
              <a:t>VCPM</a:t>
            </a:r>
            <a:r>
              <a:rPr lang="zh-CN" altLang="en-US" smtClean="0"/>
              <a:t>、</a:t>
            </a:r>
            <a:r>
              <a:rPr lang="en-US" altLang="zh-CN" smtClean="0"/>
              <a:t>ESM</a:t>
            </a:r>
            <a:r>
              <a:rPr lang="zh-CN" altLang="en-US" smtClean="0"/>
              <a:t>等模块。</a:t>
            </a:r>
          </a:p>
        </p:txBody>
      </p:sp>
    </p:spTree>
    <p:extLst>
      <p:ext uri="{BB962C8B-B14F-4D97-AF65-F5344CB8AC3E}">
        <p14:creationId xmlns:p14="http://schemas.microsoft.com/office/powerpoint/2010/main" val="2714415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36AD52B-1492-4029-9721-1803DBDE4E9F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altLang="zh-CN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43338" y="9361488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F6AC875-94B9-4195-8FBD-ACCDDBB5866D}" type="slidenum">
              <a:rPr lang="en-US" altLang="zh-CN"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880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925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2400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C311256-A338-4AC6-9D8C-6AD2C70AAE4C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CN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925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08771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9C6A3BE-AC8A-40A3-960C-2BB7BB58FD43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CN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1538"/>
            <a:ext cx="4975225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10292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37B33DD-CA6A-4273-A00C-F0ECF994D5DE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zh-CN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1538"/>
            <a:ext cx="4975225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564750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ED9D51C-26D9-4E12-AC74-C2A11E8ABDFD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zh-CN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1538"/>
            <a:ext cx="4975225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942660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F2D7C0D-3D13-45FF-BC98-D25BAB63C7A3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zh-CN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81538"/>
            <a:ext cx="4975225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800574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D4B9B74-D5B5-4BCB-A12E-DAF9F8546830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zh-CN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/>
              <a:t>路由器的语音接入功能主要分为</a:t>
            </a:r>
            <a:r>
              <a:rPr lang="en-US" altLang="zh-CN" smtClean="0"/>
              <a:t>2</a:t>
            </a:r>
            <a:r>
              <a:rPr lang="zh-CN" altLang="en-US" smtClean="0"/>
              <a:t>种：模拟语音模块和数字语音模块，模拟语音模块一个接口同一时刻只能传输一路通话，数字语音模块可以同时传送</a:t>
            </a:r>
            <a:r>
              <a:rPr lang="en-US" altLang="zh-CN" smtClean="0"/>
              <a:t>30</a:t>
            </a:r>
            <a:r>
              <a:rPr lang="zh-CN" altLang="en-US" smtClean="0"/>
              <a:t>（</a:t>
            </a:r>
            <a:r>
              <a:rPr lang="en-US" altLang="zh-CN" smtClean="0"/>
              <a:t>E1</a:t>
            </a:r>
            <a:r>
              <a:rPr lang="zh-CN" altLang="en-US" smtClean="0"/>
              <a:t>）、</a:t>
            </a:r>
            <a:r>
              <a:rPr lang="en-US" altLang="zh-CN" smtClean="0"/>
              <a:t>23</a:t>
            </a:r>
            <a:r>
              <a:rPr lang="zh-CN" altLang="en-US" smtClean="0"/>
              <a:t>（</a:t>
            </a:r>
            <a:r>
              <a:rPr lang="en-US" altLang="zh-CN" smtClean="0"/>
              <a:t>T1</a:t>
            </a:r>
            <a:r>
              <a:rPr lang="zh-CN" altLang="en-US" smtClean="0"/>
              <a:t>）路语音。</a:t>
            </a:r>
          </a:p>
          <a:p>
            <a:pPr eaLnBrk="1" hangingPunct="1"/>
            <a:r>
              <a:rPr lang="zh-CN" altLang="en-US" smtClean="0"/>
              <a:t>所以，路由器可以提高数字语音模块接入数量提高密度。</a:t>
            </a:r>
            <a:r>
              <a:rPr lang="en-US" altLang="zh-CN" smtClean="0"/>
              <a:t>AR</a:t>
            </a:r>
            <a:r>
              <a:rPr lang="zh-CN" altLang="en-US" smtClean="0"/>
              <a:t>路由器只有大型板卡的</a:t>
            </a:r>
            <a:r>
              <a:rPr lang="en-US" altLang="zh-CN" smtClean="0"/>
              <a:t>MIM/FIC E1VI/T1VI</a:t>
            </a:r>
            <a:r>
              <a:rPr lang="zh-CN" altLang="en-US" smtClean="0"/>
              <a:t>，一个路由器拥有的</a:t>
            </a:r>
            <a:r>
              <a:rPr lang="en-US" altLang="zh-CN" smtClean="0"/>
              <a:t>MIM/FIC</a:t>
            </a:r>
            <a:r>
              <a:rPr lang="zh-CN" altLang="en-US" smtClean="0"/>
              <a:t>插槽是有限的，</a:t>
            </a:r>
            <a:r>
              <a:rPr lang="en-US" altLang="zh-CN" smtClean="0"/>
              <a:t>MSR</a:t>
            </a:r>
            <a:r>
              <a:rPr lang="zh-CN" altLang="en-US" smtClean="0"/>
              <a:t>通过主板选插</a:t>
            </a:r>
            <a:r>
              <a:rPr lang="en-US" altLang="zh-CN" smtClean="0"/>
              <a:t>VPM/VCPM</a:t>
            </a:r>
            <a:r>
              <a:rPr lang="zh-CN" altLang="en-US" smtClean="0"/>
              <a:t>的方式，支持小型</a:t>
            </a:r>
            <a:r>
              <a:rPr lang="en-US" altLang="zh-CN" smtClean="0"/>
              <a:t>SIC</a:t>
            </a:r>
            <a:r>
              <a:rPr lang="zh-CN" altLang="en-US" smtClean="0"/>
              <a:t>类型的</a:t>
            </a:r>
            <a:r>
              <a:rPr lang="en-US" altLang="zh-CN" smtClean="0"/>
              <a:t>VE1/VT1</a:t>
            </a:r>
            <a:r>
              <a:rPr lang="zh-CN" altLang="en-US" smtClean="0"/>
              <a:t>，使路由器的语音接入密度大为提高。</a:t>
            </a:r>
            <a:r>
              <a:rPr lang="zh-CN" altLang="en-US" sz="1000" smtClean="0"/>
              <a:t>以</a:t>
            </a:r>
            <a:r>
              <a:rPr lang="en-US" altLang="zh-CN" sz="1000" smtClean="0"/>
              <a:t>50-60</a:t>
            </a:r>
            <a:r>
              <a:rPr lang="zh-CN" altLang="en-US" sz="1000" smtClean="0"/>
              <a:t>设备为例（四个</a:t>
            </a:r>
            <a:r>
              <a:rPr lang="en-US" altLang="zh-CN" sz="1000" smtClean="0"/>
              <a:t>SIC</a:t>
            </a:r>
            <a:r>
              <a:rPr lang="zh-CN" altLang="en-US" sz="1000" smtClean="0"/>
              <a:t>插槽和</a:t>
            </a:r>
            <a:r>
              <a:rPr lang="en-US" altLang="zh-CN" sz="1000" smtClean="0"/>
              <a:t>6</a:t>
            </a:r>
            <a:r>
              <a:rPr lang="zh-CN" altLang="en-US" sz="1000" smtClean="0"/>
              <a:t>个</a:t>
            </a:r>
            <a:r>
              <a:rPr lang="en-US" altLang="zh-CN" sz="1000" smtClean="0"/>
              <a:t>FIC</a:t>
            </a:r>
            <a:r>
              <a:rPr lang="zh-CN" altLang="en-US" sz="1000" smtClean="0"/>
              <a:t>插槽），并全部采用分离式语音模块来考虑，在满配情况下其语音最高密度为：</a:t>
            </a:r>
            <a:r>
              <a:rPr lang="en-US" altLang="zh-CN" sz="1000" smtClean="0"/>
              <a:t>4*30</a:t>
            </a:r>
            <a:r>
              <a:rPr lang="zh-CN" altLang="en-US" sz="1000" smtClean="0"/>
              <a:t>（</a:t>
            </a:r>
            <a:r>
              <a:rPr lang="en-US" altLang="zh-CN" sz="1000" smtClean="0"/>
              <a:t>SIC-1VE1</a:t>
            </a:r>
            <a:r>
              <a:rPr lang="zh-CN" altLang="en-US" sz="1000" smtClean="0"/>
              <a:t>）＋</a:t>
            </a:r>
            <a:r>
              <a:rPr lang="en-US" altLang="zh-CN" sz="1000" smtClean="0"/>
              <a:t>6×60</a:t>
            </a:r>
            <a:r>
              <a:rPr lang="zh-CN" altLang="en-US" sz="1000" smtClean="0"/>
              <a:t>（</a:t>
            </a:r>
            <a:r>
              <a:rPr lang="en-US" altLang="zh-CN" sz="1000" smtClean="0"/>
              <a:t>FIC-2VE1</a:t>
            </a:r>
            <a:r>
              <a:rPr lang="zh-CN" altLang="en-US" sz="1000" smtClean="0"/>
              <a:t>）＝ </a:t>
            </a:r>
            <a:r>
              <a:rPr lang="en-US" altLang="zh-CN" sz="1000" smtClean="0"/>
              <a:t>480</a:t>
            </a:r>
          </a:p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10889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SzPct val="70000"/>
              <a:buFont typeface="Wingdings" panose="05000000000000000000" pitchFamily="2" charset="2"/>
              <a:buChar char="è"/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25C3029-6024-493A-BFA6-CB38405698B4}" type="slidenum">
              <a:rPr lang="en-US" altLang="zh-CN"/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zh-CN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27100" y="739775"/>
            <a:ext cx="4929188" cy="36957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1538"/>
            <a:ext cx="542925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8980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H3C_彩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77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76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5978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5978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94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72390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765175"/>
            <a:ext cx="8229600" cy="5257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76907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72390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765175"/>
            <a:ext cx="403860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03860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85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44450"/>
            <a:ext cx="8229600" cy="5978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402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98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649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58775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465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88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849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998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462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0647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3024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196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926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99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627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04301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59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4826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341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72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25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8840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52560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640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64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78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15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60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2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9609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4174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1内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</a:rPr>
              <a:t>www.h3c.com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F40CACB7-F29E-43E2-A513-22D13179C04F}" type="slidenum">
              <a:rPr lang="en-US" altLang="zh-CN" sz="1400">
                <a:solidFill>
                  <a:schemeClr val="bg1"/>
                </a:solidFill>
                <a:ea typeface="华文细黑" panose="02010600040101010101" pitchFamily="2" charset="-122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031" name="Picture 7" descr="H3C_彩色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5175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l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—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2613" y="935038"/>
            <a:ext cx="1524000" cy="131762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 rot="10800000">
            <a:off x="1181100" y="247650"/>
            <a:ext cx="6781800" cy="152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671513" y="6464300"/>
            <a:ext cx="7800975" cy="393700"/>
            <a:chOff x="423" y="4072"/>
            <a:chExt cx="4914" cy="248"/>
          </a:xfrm>
        </p:grpSpPr>
        <p:pic>
          <p:nvPicPr>
            <p:cNvPr id="2056" name="Picture 5" descr="n1目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" name="AutoShape 6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053" name="Group 7"/>
          <p:cNvGrpSpPr>
            <a:grpSpLocks/>
          </p:cNvGrpSpPr>
          <p:nvPr/>
        </p:nvGrpSpPr>
        <p:grpSpPr bwMode="auto">
          <a:xfrm rot="10800000">
            <a:off x="671513" y="0"/>
            <a:ext cx="7800975" cy="393700"/>
            <a:chOff x="423" y="4072"/>
            <a:chExt cx="4914" cy="248"/>
          </a:xfrm>
        </p:grpSpPr>
        <p:pic>
          <p:nvPicPr>
            <p:cNvPr id="2054" name="Picture 8" descr="n1目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AutoShape 9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3C+中文口号_红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4114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971800" y="4038600"/>
            <a:ext cx="3352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000">
                <a:ea typeface="华文细黑" panose="02010600040101010101" pitchFamily="2" charset="-122"/>
              </a:rPr>
              <a:t>杭州华三通信技术有限公司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zh-CN" sz="2000">
                <a:ea typeface="华文细黑" panose="02010600040101010101" pitchFamily="2" charset="-122"/>
              </a:rPr>
              <a:t>www.h3c.com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wmf"/><Relationship Id="rId5" Type="http://schemas.openxmlformats.org/officeDocument/2006/relationships/image" Target="../media/image83.png"/><Relationship Id="rId4" Type="http://schemas.openxmlformats.org/officeDocument/2006/relationships/image" Target="../media/image82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0.wmf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8.png"/><Relationship Id="rId5" Type="http://schemas.openxmlformats.org/officeDocument/2006/relationships/image" Target="../media/image80.wmf"/><Relationship Id="rId4" Type="http://schemas.openxmlformats.org/officeDocument/2006/relationships/image" Target="../media/image97.png"/><Relationship Id="rId9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9.png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7.png"/><Relationship Id="rId7" Type="http://schemas.openxmlformats.org/officeDocument/2006/relationships/image" Target="../media/image102.jpeg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jpeg"/><Relationship Id="rId15" Type="http://schemas.openxmlformats.org/officeDocument/2006/relationships/image" Target="../media/image117.pn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13" Type="http://schemas.openxmlformats.org/officeDocument/2006/relationships/image" Target="../media/image130.png"/><Relationship Id="rId3" Type="http://schemas.openxmlformats.org/officeDocument/2006/relationships/image" Target="../media/image120.wmf"/><Relationship Id="rId7" Type="http://schemas.openxmlformats.org/officeDocument/2006/relationships/image" Target="../media/image124.jpeg"/><Relationship Id="rId12" Type="http://schemas.openxmlformats.org/officeDocument/2006/relationships/image" Target="../media/image129.png"/><Relationship Id="rId2" Type="http://schemas.openxmlformats.org/officeDocument/2006/relationships/image" Target="../media/image119.jpe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11" Type="http://schemas.openxmlformats.org/officeDocument/2006/relationships/image" Target="../media/image128.png"/><Relationship Id="rId5" Type="http://schemas.openxmlformats.org/officeDocument/2006/relationships/image" Target="../media/image122.jpeg"/><Relationship Id="rId15" Type="http://schemas.openxmlformats.org/officeDocument/2006/relationships/image" Target="../media/image132.png"/><Relationship Id="rId10" Type="http://schemas.openxmlformats.org/officeDocument/2006/relationships/image" Target="../media/image127.jpeg"/><Relationship Id="rId4" Type="http://schemas.openxmlformats.org/officeDocument/2006/relationships/image" Target="../media/image121.png"/><Relationship Id="rId9" Type="http://schemas.openxmlformats.org/officeDocument/2006/relationships/image" Target="../media/image126.jpeg"/><Relationship Id="rId14" Type="http://schemas.openxmlformats.org/officeDocument/2006/relationships/image" Target="../media/image1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95300" y="1052513"/>
            <a:ext cx="8343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3600">
                <a:solidFill>
                  <a:srgbClr val="CC0000"/>
                </a:solidFill>
              </a:rPr>
              <a:t>MSR</a:t>
            </a:r>
            <a:r>
              <a:rPr lang="zh-CN" altLang="en-US" sz="3600">
                <a:solidFill>
                  <a:srgbClr val="CC0000"/>
                </a:solidFill>
                <a:latin typeface="华文细黑" panose="02010600040101010101" pitchFamily="2" charset="-122"/>
              </a:rPr>
              <a:t>系列路由器产品介绍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1773238"/>
            <a:ext cx="1382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2000">
                <a:solidFill>
                  <a:srgbClr val="6E6E6E"/>
                </a:solidFill>
              </a:rPr>
              <a:t>ISSUE 4.1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5875338"/>
            <a:ext cx="641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zh-CN" altLang="en-US" sz="1200" b="0">
                <a:solidFill>
                  <a:srgbClr val="5F5F5F"/>
                </a:solidFill>
              </a:rPr>
              <a:t>日期：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6429375"/>
            <a:ext cx="4494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zh-CN" altLang="en-US" sz="1200" b="0">
                <a:solidFill>
                  <a:srgbClr val="5F5F5F"/>
                </a:solidFill>
              </a:rPr>
              <a:t>杭州华三通信技术有限公司 版权所有，未经授权不得使用与传播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1235" name="Group 339"/>
          <p:cNvGraphicFramePr>
            <a:graphicFrameLocks noGrp="1"/>
          </p:cNvGraphicFramePr>
          <p:nvPr/>
        </p:nvGraphicFramePr>
        <p:xfrm>
          <a:off x="611188" y="908050"/>
          <a:ext cx="8137525" cy="5278438"/>
        </p:xfrm>
        <a:graphic>
          <a:graphicData uri="http://schemas.openxmlformats.org/drawingml/2006/table">
            <a:tbl>
              <a:tblPr/>
              <a:tblGrid>
                <a:gridCol w="865187"/>
                <a:gridCol w="1582738"/>
                <a:gridCol w="1441450"/>
                <a:gridCol w="1439862"/>
                <a:gridCol w="1368425"/>
                <a:gridCol w="1439863"/>
              </a:tblGrid>
              <a:tr h="504806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项目</a:t>
                      </a:r>
                    </a:p>
                  </a:txBody>
                  <a:tcPr marL="90000" marR="90000" marT="46798" marB="4679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20-10</a:t>
                      </a: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20-11</a:t>
                      </a: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20-12</a:t>
                      </a: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20-15</a:t>
                      </a: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58761">
                <a:tc rowSpan="7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固定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接口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Console/AUX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USB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FE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个电口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个电口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个电口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个电口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FE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交换端口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ADSL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SA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92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外部模块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SIC/DSIC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44">
                <a:tc row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内部模块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WLAN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VPM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92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处理器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 333 MHz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 333 MHz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 333 MHz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 333 MHz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92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内存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044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Flash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32M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32M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32M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32M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34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201X</a:t>
            </a:r>
            <a:r>
              <a:rPr lang="en-US" altLang="en-US" sz="3200">
                <a:solidFill>
                  <a:srgbClr val="CC0000"/>
                </a:solidFill>
              </a:rPr>
              <a:t>系列</a:t>
            </a:r>
            <a:r>
              <a:rPr lang="zh-CN" altLang="en-US" sz="3200">
                <a:solidFill>
                  <a:srgbClr val="CC0000"/>
                </a:solidFill>
              </a:rPr>
              <a:t>规格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20913"/>
            <a:ext cx="410368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1788"/>
            <a:ext cx="57610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05038"/>
            <a:ext cx="42799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773488"/>
            <a:ext cx="532765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35075"/>
            <a:ext cx="428466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816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1619250" y="898525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>
                <a:solidFill>
                  <a:schemeClr val="tx1"/>
                </a:solidFill>
              </a:rPr>
              <a:t>MSR2020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6227763" y="904875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>
                <a:solidFill>
                  <a:schemeClr val="tx1"/>
                </a:solidFill>
              </a:rPr>
              <a:t>MSR2021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6443663" y="3995738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>
                <a:solidFill>
                  <a:schemeClr val="tx1"/>
                </a:solidFill>
              </a:rPr>
              <a:t>MSR2040</a:t>
            </a:r>
          </a:p>
        </p:txBody>
      </p:sp>
      <p:sp>
        <p:nvSpPr>
          <p:cNvPr id="15371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20</a:t>
            </a:r>
            <a:r>
              <a:rPr lang="en-US" altLang="en-US" sz="3200">
                <a:solidFill>
                  <a:srgbClr val="CC0000"/>
                </a:solidFill>
              </a:rPr>
              <a:t>系列</a:t>
            </a:r>
            <a:r>
              <a:rPr lang="zh-CN" altLang="en-US" sz="3200">
                <a:solidFill>
                  <a:srgbClr val="CC0000"/>
                </a:solidFill>
              </a:rPr>
              <a:t>前后面板图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5150" name="Group 158"/>
          <p:cNvGraphicFramePr>
            <a:graphicFrameLocks noGrp="1"/>
          </p:cNvGraphicFramePr>
          <p:nvPr>
            <p:ph idx="1"/>
          </p:nvPr>
        </p:nvGraphicFramePr>
        <p:xfrm>
          <a:off x="457200" y="765175"/>
          <a:ext cx="8229600" cy="5638800"/>
        </p:xfrm>
        <a:graphic>
          <a:graphicData uri="http://schemas.openxmlformats.org/drawingml/2006/table">
            <a:tbl>
              <a:tblPr/>
              <a:tblGrid>
                <a:gridCol w="1450975"/>
                <a:gridCol w="1368425"/>
                <a:gridCol w="1800225"/>
                <a:gridCol w="1800225"/>
                <a:gridCol w="1809750"/>
              </a:tblGrid>
              <a:tr h="361787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项目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20-20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20-21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20-40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31754">
                <a:tc rowSpan="5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固定接口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Console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48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AUX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USB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1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FE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个电口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个电口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个电口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FE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交换端口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8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983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外部模块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SIC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SIC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SIC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（兼容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DSIC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）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483">
                <a:tc rowSpan="3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内部模块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ESM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7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VCPM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2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VPM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条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895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处理器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483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BootROM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4MB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4MB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4MB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180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内存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SDRAM: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384MB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SDRAM: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384MB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SDRAM: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384MB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983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CF Flash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1GB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1GB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1GB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7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20</a:t>
            </a:r>
            <a:r>
              <a:rPr lang="en-US" altLang="en-US" sz="3200">
                <a:solidFill>
                  <a:srgbClr val="CC0000"/>
                </a:solidFill>
              </a:rPr>
              <a:t>系列</a:t>
            </a:r>
            <a:r>
              <a:rPr lang="zh-CN" altLang="en-US" sz="3200">
                <a:solidFill>
                  <a:srgbClr val="CC0000"/>
                </a:solidFill>
              </a:rPr>
              <a:t>规格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468313" y="908050"/>
            <a:ext cx="8424862" cy="5473700"/>
            <a:chOff x="99" y="482"/>
            <a:chExt cx="5539" cy="3628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038"/>
              <a:ext cx="4527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2568"/>
              <a:ext cx="4233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988"/>
              <a:ext cx="4058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1525"/>
              <a:ext cx="3999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845"/>
              <a:ext cx="3929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pic>
          <p:nvPicPr>
            <p:cNvPr id="1741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482"/>
              <a:ext cx="3748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3878" y="525"/>
              <a:ext cx="78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MSR3010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4014" y="1836"/>
              <a:ext cx="88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MSR3011E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58" y="3695"/>
              <a:ext cx="88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MSR3011F</a:t>
              </a:r>
            </a:p>
          </p:txBody>
        </p:sp>
      </p:grp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301X</a:t>
            </a:r>
            <a:r>
              <a:rPr lang="en-US" altLang="en-US" sz="3200">
                <a:solidFill>
                  <a:srgbClr val="CC0000"/>
                </a:solidFill>
              </a:rPr>
              <a:t>系列</a:t>
            </a:r>
            <a:r>
              <a:rPr lang="zh-CN" altLang="en-US" sz="3200">
                <a:solidFill>
                  <a:srgbClr val="CC0000"/>
                </a:solidFill>
              </a:rPr>
              <a:t>前后面板图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41" name="Group 201"/>
          <p:cNvGraphicFramePr>
            <a:graphicFrameLocks noGrp="1"/>
          </p:cNvGraphicFramePr>
          <p:nvPr>
            <p:ph idx="1"/>
          </p:nvPr>
        </p:nvGraphicFramePr>
        <p:xfrm>
          <a:off x="539750" y="836613"/>
          <a:ext cx="8229600" cy="5403850"/>
        </p:xfrm>
        <a:graphic>
          <a:graphicData uri="http://schemas.openxmlformats.org/drawingml/2006/table">
            <a:tbl>
              <a:tblPr/>
              <a:tblGrid>
                <a:gridCol w="1368425"/>
                <a:gridCol w="1727200"/>
                <a:gridCol w="1882775"/>
                <a:gridCol w="1604963"/>
                <a:gridCol w="1646237"/>
              </a:tblGrid>
              <a:tr h="431779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项目</a:t>
                      </a:r>
                    </a:p>
                  </a:txBody>
                  <a:tcPr marL="90000" marR="90000" marT="46798" marB="4679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30-10</a:t>
                      </a: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30-11E</a:t>
                      </a: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30-11F</a:t>
                      </a: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87324">
                <a:tc rowSpan="4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固定接口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Console/AUX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USB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FE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4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FE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交换端口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24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48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46">
                <a:tc row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外部模块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SIC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MIM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1(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兼容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XMIM)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09">
                <a:tc rowSpan="3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内部模块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ESM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VCPM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4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VPM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条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46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处理器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21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Boot ROM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071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内存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 II: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 II: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 II: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681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Flash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5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301X</a:t>
            </a:r>
            <a:r>
              <a:rPr lang="en-US" altLang="en-US" sz="3200">
                <a:solidFill>
                  <a:srgbClr val="CC0000"/>
                </a:solidFill>
              </a:rPr>
              <a:t>系列</a:t>
            </a:r>
            <a:r>
              <a:rPr lang="zh-CN" altLang="en-US" sz="3200">
                <a:solidFill>
                  <a:srgbClr val="CC0000"/>
                </a:solidFill>
              </a:rPr>
              <a:t>规格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179388" y="836613"/>
            <a:ext cx="8748712" cy="5616575"/>
            <a:chOff x="0" y="391"/>
            <a:chExt cx="5737" cy="3679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214"/>
              <a:ext cx="3311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391"/>
              <a:ext cx="3493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795"/>
              <a:ext cx="4299" cy="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62"/>
              <a:ext cx="4150" cy="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3606" y="793"/>
              <a:ext cx="78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MSR3011</a:t>
              </a: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3742" y="2471"/>
              <a:ext cx="78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MSR3016</a:t>
              </a:r>
            </a:p>
          </p:txBody>
        </p:sp>
      </p:grp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3011&amp;3016</a:t>
            </a:r>
            <a:r>
              <a:rPr lang="zh-CN" altLang="en-US" sz="3200">
                <a:solidFill>
                  <a:srgbClr val="CC0000"/>
                </a:solidFill>
              </a:rPr>
              <a:t>前后面板图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345" name="Group 257"/>
          <p:cNvGraphicFramePr>
            <a:graphicFrameLocks noGrp="1"/>
          </p:cNvGraphicFramePr>
          <p:nvPr>
            <p:ph idx="1"/>
          </p:nvPr>
        </p:nvGraphicFramePr>
        <p:xfrm>
          <a:off x="457200" y="765175"/>
          <a:ext cx="8218488" cy="5737225"/>
        </p:xfrm>
        <a:graphic>
          <a:graphicData uri="http://schemas.openxmlformats.org/drawingml/2006/table">
            <a:tbl>
              <a:tblPr/>
              <a:tblGrid>
                <a:gridCol w="1368425"/>
                <a:gridCol w="2025650"/>
                <a:gridCol w="2376488"/>
                <a:gridCol w="2447925"/>
              </a:tblGrid>
              <a:tr h="360346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项目</a:t>
                      </a:r>
                    </a:p>
                  </a:txBody>
                  <a:tcPr marL="90000" marR="90000" marT="46798" marB="46798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30-11</a:t>
                      </a: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30-16</a:t>
                      </a:r>
                    </a:p>
                  </a:txBody>
                  <a:tcPr marL="90000" marR="90000" marT="46798" marB="4679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82562">
                <a:tc rowSpan="5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固定接口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Console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AUX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USB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FE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SAE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76">
                <a:tc row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外部模块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SIC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（兼容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DSIC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）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MIM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（兼容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XMIM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）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76">
                <a:tc rowSpan="3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内部模块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ESM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VCPM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VPM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条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47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处理器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276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Boot ROM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170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内存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 II: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 SDRAM: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768MB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019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CF CARD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不支持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1GB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57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Flash</a:t>
                      </a:r>
                    </a:p>
                  </a:txBody>
                  <a:tcPr marL="90000" marR="90000" marT="46798" marB="467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32MB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不支持</a:t>
                      </a:r>
                    </a:p>
                  </a:txBody>
                  <a:tcPr marL="90000" marR="90000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56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3011&amp;3016</a:t>
            </a:r>
            <a:r>
              <a:rPr lang="zh-CN" altLang="en-US" sz="3200">
                <a:solidFill>
                  <a:srgbClr val="CC0000"/>
                </a:solidFill>
              </a:rPr>
              <a:t>接口规格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468313" y="836613"/>
            <a:ext cx="8496300" cy="5702300"/>
            <a:chOff x="22" y="429"/>
            <a:chExt cx="5625" cy="3735"/>
          </a:xfrm>
        </p:grpSpPr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3696" y="570"/>
              <a:ext cx="795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MSR3020</a:t>
              </a:r>
            </a:p>
          </p:txBody>
        </p:sp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890"/>
              <a:ext cx="3669" cy="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429"/>
              <a:ext cx="3764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3022"/>
              <a:ext cx="2722" cy="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pic>
          <p:nvPicPr>
            <p:cNvPr id="2151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2160"/>
              <a:ext cx="2730" cy="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pic>
          <p:nvPicPr>
            <p:cNvPr id="2151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3067"/>
              <a:ext cx="2419" cy="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pic>
          <p:nvPicPr>
            <p:cNvPr id="2151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160"/>
              <a:ext cx="2631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</p:pic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657" y="1930"/>
              <a:ext cx="794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MSR3040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2607" y="2108"/>
              <a:ext cx="79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MSR3060</a:t>
              </a:r>
            </a:p>
          </p:txBody>
        </p:sp>
      </p:grp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30</a:t>
            </a:r>
            <a:r>
              <a:rPr lang="en-US" altLang="en-US" sz="3200">
                <a:solidFill>
                  <a:srgbClr val="CC0000"/>
                </a:solidFill>
              </a:rPr>
              <a:t>系列</a:t>
            </a:r>
            <a:r>
              <a:rPr lang="zh-CN" altLang="en-US" sz="3200">
                <a:solidFill>
                  <a:srgbClr val="CC0000"/>
                </a:solidFill>
              </a:rPr>
              <a:t>前后面板图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1464" name="Group 328"/>
          <p:cNvGraphicFramePr>
            <a:graphicFrameLocks noGrp="1"/>
          </p:cNvGraphicFramePr>
          <p:nvPr>
            <p:ph idx="1"/>
          </p:nvPr>
        </p:nvGraphicFramePr>
        <p:xfrm>
          <a:off x="468313" y="836613"/>
          <a:ext cx="8229600" cy="5530850"/>
        </p:xfrm>
        <a:graphic>
          <a:graphicData uri="http://schemas.openxmlformats.org/drawingml/2006/table">
            <a:tbl>
              <a:tblPr/>
              <a:tblGrid>
                <a:gridCol w="1368425"/>
                <a:gridCol w="1366837"/>
                <a:gridCol w="1944688"/>
                <a:gridCol w="1728787"/>
                <a:gridCol w="1820863"/>
              </a:tblGrid>
              <a:tr h="439798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项目</a:t>
                      </a:r>
                    </a:p>
                  </a:txBody>
                  <a:tcPr marL="90000" marR="90000" marT="46806" marB="468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30-20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30-40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30-60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293728">
                <a:tc rowSpan="4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固定接口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Console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AUX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USB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GE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个电口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Combo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口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Combo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口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73">
                <a:tc row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外部模块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SIC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（兼容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DSIC)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（兼容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DSIC)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（兼容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DSIC)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MIM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（兼容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1DMIM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）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6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（兼容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DMIM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）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63">
                <a:tc rowSpan="3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内部模块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ESM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VCPM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VPM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条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824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处理器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PowerPC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53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Boot ROM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4MB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4MB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4MB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394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内存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 SDRAM: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:  512MB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1GB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 SDRAM: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:  512MB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1GB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 SDRAM: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:  512MB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1GB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134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CF CARD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:256MB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:1GB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:256MB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:1GB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:256MB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:1GB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1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30</a:t>
            </a:r>
            <a:r>
              <a:rPr lang="en-US" altLang="en-US" sz="3200">
                <a:solidFill>
                  <a:srgbClr val="CC0000"/>
                </a:solidFill>
              </a:rPr>
              <a:t>系列</a:t>
            </a:r>
            <a:r>
              <a:rPr lang="zh-CN" altLang="en-US" sz="3200">
                <a:solidFill>
                  <a:srgbClr val="CC0000"/>
                </a:solidFill>
              </a:rPr>
              <a:t>接口规格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58324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graphicFrame>
        <p:nvGraphicFramePr>
          <p:cNvPr id="714801" name="Group 49"/>
          <p:cNvGraphicFramePr>
            <a:graphicFrameLocks noGrp="1"/>
          </p:cNvGraphicFramePr>
          <p:nvPr/>
        </p:nvGraphicFramePr>
        <p:xfrm>
          <a:off x="900113" y="3068638"/>
          <a:ext cx="7632700" cy="3092450"/>
        </p:xfrm>
        <a:graphic>
          <a:graphicData uri="http://schemas.openxmlformats.org/drawingml/2006/table">
            <a:tbl>
              <a:tblPr/>
              <a:tblGrid>
                <a:gridCol w="1600200"/>
                <a:gridCol w="6032500"/>
              </a:tblGrid>
              <a:tr h="431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项目</a:t>
                      </a:r>
                    </a:p>
                  </a:txBody>
                  <a:tcPr marL="90000" marR="90000" marT="46790" marB="4679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路由器描述</a:t>
                      </a:r>
                    </a:p>
                  </a:txBody>
                  <a:tcPr marL="90000" marR="90000" marT="46790" marB="467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300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固定接口</a:t>
                      </a:r>
                    </a:p>
                  </a:txBody>
                  <a:tcPr marL="90000" marR="90000" marT="46790" marB="467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10/100/1000Mbps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以太网口（其中两个千兆以太网接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口支持光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/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电可选，另外两个千兆以太网接口只支持电口）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AUX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口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(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备份口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CON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口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(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配置口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)</a:t>
                      </a:r>
                    </a:p>
                  </a:txBody>
                  <a:tcPr marL="90000" marR="90000" marT="46790" marB="467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处理器</a:t>
                      </a:r>
                    </a:p>
                  </a:txBody>
                  <a:tcPr marL="90000" marR="90000" marT="46790" marB="467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BCM1125 800M</a:t>
                      </a:r>
                    </a:p>
                  </a:txBody>
                  <a:tcPr marL="90000" marR="90000" marT="46790" marB="467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 SDRAM</a:t>
                      </a:r>
                    </a:p>
                  </a:txBody>
                  <a:tcPr marL="90000" marR="90000" marT="46790" marB="467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512MB</a:t>
                      </a:r>
                    </a:p>
                  </a:txBody>
                  <a:tcPr marL="90000" marR="90000" marT="46790" marB="467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Flash</a:t>
                      </a:r>
                    </a:p>
                  </a:txBody>
                  <a:tcPr marL="90000" marR="90000" marT="46790" marB="467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16M</a:t>
                      </a:r>
                    </a:p>
                  </a:txBody>
                  <a:tcPr marL="90000" marR="90000" marT="46790" marB="467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5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5006</a:t>
            </a:r>
            <a:r>
              <a:rPr lang="zh-CN" altLang="en-US" sz="3200">
                <a:solidFill>
                  <a:srgbClr val="CC0000"/>
                </a:solidFill>
              </a:rPr>
              <a:t>板图及规格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81000" y="1549400"/>
            <a:ext cx="8439150" cy="639763"/>
          </a:xfrm>
          <a:prstGeom prst="roundRect">
            <a:avLst>
              <a:gd name="adj" fmla="val 18046"/>
            </a:avLst>
          </a:prstGeom>
          <a:solidFill>
            <a:srgbClr val="4DA5E1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641350" y="1693863"/>
            <a:ext cx="349250" cy="342900"/>
          </a:xfrm>
          <a:prstGeom prst="ellipse">
            <a:avLst/>
          </a:prstGeom>
          <a:noFill/>
          <a:ln w="127000" algn="ctr">
            <a:solidFill>
              <a:srgbClr val="4DA5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/>
            <a:endParaRPr lang="zh-CN" altLang="zh-CN" sz="1000">
              <a:ea typeface="华文细黑" panose="02010600040101010101" pitchFamily="2" charset="-122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" y="2205038"/>
            <a:ext cx="55467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掌握</a:t>
            </a:r>
            <a:r>
              <a:rPr lang="en-US" altLang="zh-CN" sz="2400" b="1">
                <a:ea typeface="华文细黑" panose="02010600040101010101" pitchFamily="2" charset="-122"/>
              </a:rPr>
              <a:t>MSR</a:t>
            </a:r>
            <a:r>
              <a:rPr lang="zh-CN" altLang="en-US" sz="2400" b="1">
                <a:ea typeface="华文细黑" panose="02010600040101010101" pitchFamily="2" charset="-122"/>
              </a:rPr>
              <a:t>产品知识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了解</a:t>
            </a:r>
            <a:r>
              <a:rPr lang="en-US" altLang="zh-CN" sz="2400" b="1">
                <a:ea typeface="华文细黑" panose="02010600040101010101" pitchFamily="2" charset="-122"/>
              </a:rPr>
              <a:t>MSR</a:t>
            </a:r>
            <a:r>
              <a:rPr lang="zh-CN" altLang="en-US" sz="2400" b="1">
                <a:ea typeface="华文细黑" panose="02010600040101010101" pitchFamily="2" charset="-122"/>
              </a:rPr>
              <a:t>主要特性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了解</a:t>
            </a:r>
            <a:r>
              <a:rPr lang="en-US" altLang="zh-CN" sz="2400" b="1">
                <a:ea typeface="华文细黑" panose="02010600040101010101" pitchFamily="2" charset="-122"/>
              </a:rPr>
              <a:t>MSR</a:t>
            </a:r>
            <a:r>
              <a:rPr lang="zh-CN" altLang="en-US" sz="2400" b="1">
                <a:ea typeface="华文细黑" panose="02010600040101010101" pitchFamily="2" charset="-122"/>
              </a:rPr>
              <a:t>典型应用场景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" y="969963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课程目标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90600" y="1612900"/>
            <a:ext cx="7329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  <a:ea typeface="华文细黑" panose="02010600040101010101" pitchFamily="2" charset="-122"/>
              </a:rPr>
              <a:t>学习完本课程，您应该能够：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86000"/>
            <a:ext cx="214788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331152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338455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4932363" y="2205038"/>
            <a:ext cx="3384550" cy="503237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prstDash val="dash"/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219700" y="1125538"/>
            <a:ext cx="3240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>
                <a:solidFill>
                  <a:schemeClr val="tx1"/>
                </a:solidFill>
              </a:rPr>
              <a:t>使用</a:t>
            </a:r>
            <a:r>
              <a:rPr lang="en-US" altLang="zh-CN" sz="1800">
                <a:solidFill>
                  <a:schemeClr val="tx1"/>
                </a:solidFill>
              </a:rPr>
              <a:t>MPU-G2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>
                <a:solidFill>
                  <a:schemeClr val="tx1"/>
                </a:solidFill>
              </a:rPr>
              <a:t>高性能主控的</a:t>
            </a:r>
            <a:r>
              <a:rPr lang="en-US" altLang="zh-CN" sz="1800">
                <a:solidFill>
                  <a:schemeClr val="tx1"/>
                </a:solidFill>
              </a:rPr>
              <a:t>MSR5060</a:t>
            </a: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24325"/>
            <a:ext cx="36004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3598862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sp>
        <p:nvSpPr>
          <p:cNvPr id="24584" name="AutoShape 9"/>
          <p:cNvSpPr>
            <a:spLocks noChangeArrowheads="1"/>
          </p:cNvSpPr>
          <p:nvPr/>
        </p:nvSpPr>
        <p:spPr bwMode="auto">
          <a:xfrm>
            <a:off x="827088" y="2276475"/>
            <a:ext cx="3382962" cy="50482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prstDash val="dash"/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755650" y="1125538"/>
            <a:ext cx="344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>
                <a:solidFill>
                  <a:schemeClr val="tx1"/>
                </a:solidFill>
              </a:rPr>
              <a:t>使用</a:t>
            </a:r>
            <a:r>
              <a:rPr lang="en-US" altLang="zh-CN" sz="1800">
                <a:solidFill>
                  <a:schemeClr val="tx1"/>
                </a:solidFill>
              </a:rPr>
              <a:t>MPUF</a:t>
            </a:r>
            <a:r>
              <a:rPr lang="zh-CN" altLang="en-US" sz="1800">
                <a:solidFill>
                  <a:schemeClr val="tx1"/>
                </a:solidFill>
              </a:rPr>
              <a:t>普通主控的</a:t>
            </a:r>
            <a:r>
              <a:rPr lang="en-US" altLang="zh-CN" sz="1800">
                <a:solidFill>
                  <a:schemeClr val="tx1"/>
                </a:solidFill>
              </a:rPr>
              <a:t>MSR5040</a:t>
            </a:r>
          </a:p>
        </p:txBody>
      </p:sp>
      <p:sp>
        <p:nvSpPr>
          <p:cNvPr id="24586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50</a:t>
            </a:r>
            <a:r>
              <a:rPr lang="en-US" altLang="en-US" sz="3200">
                <a:solidFill>
                  <a:srgbClr val="CC0000"/>
                </a:solidFill>
              </a:rPr>
              <a:t>系列</a:t>
            </a:r>
            <a:r>
              <a:rPr lang="zh-CN" altLang="en-US" sz="3200">
                <a:solidFill>
                  <a:srgbClr val="CC0000"/>
                </a:solidFill>
              </a:rPr>
              <a:t>前后面板图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3388" name="Group 204"/>
          <p:cNvGraphicFramePr>
            <a:graphicFrameLocks noGrp="1"/>
          </p:cNvGraphicFramePr>
          <p:nvPr>
            <p:ph idx="1"/>
          </p:nvPr>
        </p:nvGraphicFramePr>
        <p:xfrm>
          <a:off x="539750" y="1268413"/>
          <a:ext cx="8229600" cy="401637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95301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项目</a:t>
                      </a:r>
                    </a:p>
                  </a:txBody>
                  <a:tcPr marL="90000" marR="90000" marT="46794" marB="4679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MSR5040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MSR5060</a:t>
                      </a:r>
                    </a:p>
                  </a:txBody>
                  <a:tcPr marL="90000" marR="90000" marT="46794" marB="4679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95301">
                <a:tc rowSpan="6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外部模块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90000" marR="90000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主控板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MSCA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FIC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6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PWR0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PWR1/POE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POE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0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97">
                <a:tc rowSpan="3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MSCA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ESM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VCPM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VPM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</a:p>
                  </a:txBody>
                  <a:tcPr marL="90000" marR="90000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51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50</a:t>
            </a:r>
            <a:r>
              <a:rPr lang="en-US" altLang="en-US" sz="3200">
                <a:solidFill>
                  <a:srgbClr val="CC0000"/>
                </a:solidFill>
              </a:rPr>
              <a:t>系列路由器</a:t>
            </a:r>
            <a:r>
              <a:rPr lang="zh-CN" altLang="en-US" sz="3200">
                <a:solidFill>
                  <a:srgbClr val="CC0000"/>
                </a:solidFill>
              </a:rPr>
              <a:t>规格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092" name="Group 884"/>
          <p:cNvGraphicFramePr>
            <a:graphicFrameLocks noGrp="1"/>
          </p:cNvGraphicFramePr>
          <p:nvPr>
            <p:ph idx="1"/>
          </p:nvPr>
        </p:nvGraphicFramePr>
        <p:xfrm>
          <a:off x="827088" y="1052513"/>
          <a:ext cx="7632700" cy="5099050"/>
        </p:xfrm>
        <a:graphic>
          <a:graphicData uri="http://schemas.openxmlformats.org/drawingml/2006/table">
            <a:tbl>
              <a:tblPr/>
              <a:tblGrid>
                <a:gridCol w="1873250"/>
                <a:gridCol w="2951162"/>
                <a:gridCol w="2808288"/>
              </a:tblGrid>
              <a:tr h="504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项目</a:t>
                      </a:r>
                    </a:p>
                  </a:txBody>
                  <a:tcPr marL="90000" marR="90000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MPUF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MPU-G2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602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接口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个千兆以太网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COMBO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AUX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个配置口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USB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接口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个千兆以太网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COMBO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AUX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个配置口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USB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接口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个管理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FE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口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处理器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833MHz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1700 MHz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FLASH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4MB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64MB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内存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 SDRAM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512MB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1GB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1GB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2GB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CF Card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1GB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缺省：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最大：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1GB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槽位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SIC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卡槽位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（兼容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DSIC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）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无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0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50</a:t>
            </a:r>
            <a:r>
              <a:rPr lang="en-US" altLang="en-US" sz="3200">
                <a:solidFill>
                  <a:srgbClr val="CC0000"/>
                </a:solidFill>
              </a:rPr>
              <a:t>系列</a:t>
            </a:r>
            <a:r>
              <a:rPr lang="zh-CN" altLang="en-US" sz="3200">
                <a:solidFill>
                  <a:srgbClr val="CC0000"/>
                </a:solidFill>
              </a:rPr>
              <a:t>主控板规格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/>
          <p:cNvGrpSpPr>
            <a:grpSpLocks/>
          </p:cNvGrpSpPr>
          <p:nvPr/>
        </p:nvGrpSpPr>
        <p:grpSpPr bwMode="auto">
          <a:xfrm>
            <a:off x="250825" y="765175"/>
            <a:ext cx="8439150" cy="5689600"/>
            <a:chOff x="58" y="391"/>
            <a:chExt cx="5544" cy="3765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611" y="2205"/>
              <a:ext cx="4083" cy="272"/>
            </a:xfrm>
            <a:prstGeom prst="rect">
              <a:avLst/>
            </a:prstGeom>
            <a:solidFill>
              <a:srgbClr val="3366FF">
                <a:alpha val="49019"/>
              </a:srgbClr>
            </a:solidFill>
            <a:ln w="31750">
              <a:solidFill>
                <a:srgbClr val="3366FF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2400" b="0">
                  <a:solidFill>
                    <a:schemeClr val="tx1"/>
                  </a:solidFill>
                </a:rPr>
                <a:t>接口转发控制</a:t>
              </a:r>
            </a:p>
          </p:txBody>
        </p:sp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640" y="2537"/>
              <a:ext cx="1248" cy="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600" b="0">
                  <a:solidFill>
                    <a:schemeClr val="tx1"/>
                  </a:solidFill>
                </a:rPr>
                <a:t>同异步串口</a:t>
              </a: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600" b="0">
                  <a:solidFill>
                    <a:schemeClr val="tx1"/>
                  </a:solidFill>
                </a:rPr>
                <a:t>异步串口</a:t>
              </a: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 b="0">
                  <a:solidFill>
                    <a:schemeClr val="tx1"/>
                  </a:solidFill>
                </a:rPr>
                <a:t>Modem/FCM/ISDN</a:t>
              </a: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 b="0">
                  <a:solidFill>
                    <a:schemeClr val="tx1"/>
                  </a:solidFill>
                </a:rPr>
                <a:t>ADSL</a:t>
              </a: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 b="0">
                  <a:solidFill>
                    <a:schemeClr val="tx1"/>
                  </a:solidFill>
                </a:rPr>
                <a:t>E1/T1/E3/T3</a:t>
              </a: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 b="0">
                  <a:solidFill>
                    <a:schemeClr val="tx1"/>
                  </a:solidFill>
                </a:rPr>
                <a:t>POS/CPOS</a:t>
              </a: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 b="0">
                  <a:solidFill>
                    <a:schemeClr val="tx1"/>
                  </a:solidFill>
                </a:rPr>
                <a:t>Ethernet/GE</a:t>
              </a: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 b="0">
                  <a:solidFill>
                    <a:schemeClr val="tx1"/>
                  </a:solidFill>
                </a:rPr>
                <a:t>3G</a:t>
              </a:r>
              <a:r>
                <a:rPr lang="zh-CN" altLang="en-US" sz="1600" b="0">
                  <a:solidFill>
                    <a:schemeClr val="tx1"/>
                  </a:solidFill>
                </a:rPr>
                <a:t>等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611" y="3884"/>
              <a:ext cx="4083" cy="272"/>
            </a:xfrm>
            <a:prstGeom prst="rect">
              <a:avLst/>
            </a:prstGeom>
            <a:solidFill>
              <a:srgbClr val="808080">
                <a:alpha val="49019"/>
              </a:srgbClr>
            </a:solidFill>
            <a:ln w="31750">
              <a:solidFill>
                <a:srgbClr val="808080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2400" b="0">
                  <a:solidFill>
                    <a:schemeClr val="tx1"/>
                  </a:solidFill>
                </a:rPr>
                <a:t>各类接口线缆</a:t>
              </a: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2003" y="2538"/>
              <a:ext cx="105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 b="0">
                  <a:solidFill>
                    <a:schemeClr val="tx1"/>
                  </a:solidFill>
                </a:rPr>
                <a:t>WLAN</a:t>
              </a: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600" b="0">
                  <a:solidFill>
                    <a:schemeClr val="tx1"/>
                  </a:solidFill>
                </a:rPr>
                <a:t>快速以太网交换</a:t>
              </a:r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3840" y="2541"/>
              <a:ext cx="6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 b="0">
                  <a:solidFill>
                    <a:schemeClr val="tx1"/>
                  </a:solidFill>
                </a:rPr>
                <a:t>FXS</a:t>
              </a: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 b="0">
                  <a:solidFill>
                    <a:schemeClr val="tx1"/>
                  </a:solidFill>
                </a:rPr>
                <a:t>FXO</a:t>
              </a: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 b="0">
                  <a:solidFill>
                    <a:schemeClr val="tx1"/>
                  </a:solidFill>
                </a:rPr>
                <a:t>E&amp;M</a:t>
              </a: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 b="0">
                  <a:solidFill>
                    <a:schemeClr val="tx1"/>
                  </a:solidFill>
                </a:rPr>
                <a:t>Voice E1</a:t>
              </a: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 b="0">
                  <a:solidFill>
                    <a:schemeClr val="tx1"/>
                  </a:solidFill>
                </a:rPr>
                <a:t>Voice T1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4876" y="2205"/>
              <a:ext cx="726" cy="272"/>
            </a:xfrm>
            <a:prstGeom prst="rect">
              <a:avLst/>
            </a:prstGeom>
            <a:solidFill>
              <a:srgbClr val="3366FF">
                <a:alpha val="49019"/>
              </a:srgbClr>
            </a:solidFill>
            <a:ln w="31750">
              <a:solidFill>
                <a:srgbClr val="3366FF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2400" b="0">
                  <a:solidFill>
                    <a:schemeClr val="tx1"/>
                  </a:solidFill>
                </a:rPr>
                <a:t>ESM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4876" y="2658"/>
              <a:ext cx="726" cy="272"/>
            </a:xfrm>
            <a:prstGeom prst="rect">
              <a:avLst/>
            </a:prstGeom>
            <a:solidFill>
              <a:srgbClr val="3366FF">
                <a:alpha val="49019"/>
              </a:srgbClr>
            </a:solidFill>
            <a:ln w="31750">
              <a:solidFill>
                <a:srgbClr val="3366FF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2400" b="0">
                  <a:solidFill>
                    <a:schemeClr val="tx1"/>
                  </a:solidFill>
                </a:rPr>
                <a:t>VCPM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4876" y="3112"/>
              <a:ext cx="726" cy="272"/>
            </a:xfrm>
            <a:prstGeom prst="rect">
              <a:avLst/>
            </a:prstGeom>
            <a:solidFill>
              <a:srgbClr val="3366FF">
                <a:alpha val="49019"/>
              </a:srgbClr>
            </a:solidFill>
            <a:ln w="31750">
              <a:solidFill>
                <a:srgbClr val="3366FF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2400" b="0">
                  <a:solidFill>
                    <a:schemeClr val="tx1"/>
                  </a:solidFill>
                </a:rPr>
                <a:t>VPM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612" y="1797"/>
              <a:ext cx="4990" cy="318"/>
            </a:xfrm>
            <a:prstGeom prst="rect">
              <a:avLst/>
            </a:prstGeom>
            <a:solidFill>
              <a:srgbClr val="FF0000">
                <a:alpha val="49019"/>
              </a:srgbClr>
            </a:solidFill>
            <a:ln w="31750">
              <a:solidFill>
                <a:srgbClr val="FF0000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2400" b="0">
                  <a:solidFill>
                    <a:schemeClr val="tx1"/>
                  </a:solidFill>
                </a:rPr>
                <a:t>SOC (System On Chip)</a:t>
              </a:r>
              <a:r>
                <a:rPr lang="zh-CN" altLang="en-US" sz="2400" b="0">
                  <a:solidFill>
                    <a:schemeClr val="tx1"/>
                  </a:solidFill>
                </a:rPr>
                <a:t>体系（</a:t>
              </a:r>
              <a:r>
                <a:rPr lang="en-US" altLang="zh-CN" sz="2000" b="0">
                  <a:solidFill>
                    <a:schemeClr val="tx1"/>
                  </a:solidFill>
                </a:rPr>
                <a:t>CPU</a:t>
              </a:r>
              <a:r>
                <a:rPr lang="zh-CN" altLang="en-US" sz="2000" b="0">
                  <a:solidFill>
                    <a:schemeClr val="tx1"/>
                  </a:solidFill>
                </a:rPr>
                <a:t>、内存、总线、芯片</a:t>
              </a:r>
              <a:r>
                <a:rPr lang="zh-CN" altLang="en-US" sz="2400" b="0">
                  <a:solidFill>
                    <a:schemeClr val="tx1"/>
                  </a:solidFill>
                </a:rPr>
                <a:t>）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612" y="392"/>
              <a:ext cx="681" cy="952"/>
            </a:xfrm>
            <a:prstGeom prst="rect">
              <a:avLst/>
            </a:prstGeom>
            <a:solidFill>
              <a:srgbClr val="808000">
                <a:alpha val="49019"/>
              </a:srgbClr>
            </a:solidFill>
            <a:ln w="31750">
              <a:solidFill>
                <a:srgbClr val="808000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网络服务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策略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组播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路由协议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网络转发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1519" y="392"/>
              <a:ext cx="681" cy="952"/>
            </a:xfrm>
            <a:prstGeom prst="rect">
              <a:avLst/>
            </a:prstGeom>
            <a:solidFill>
              <a:srgbClr val="808000">
                <a:alpha val="49019"/>
              </a:srgbClr>
            </a:solidFill>
            <a:ln w="31750">
              <a:solidFill>
                <a:srgbClr val="808000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应用识别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VPN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防火墙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QoS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安全认证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5148" y="392"/>
              <a:ext cx="454" cy="952"/>
            </a:xfrm>
            <a:prstGeom prst="rect">
              <a:avLst/>
            </a:prstGeom>
            <a:solidFill>
              <a:srgbClr val="808000">
                <a:alpha val="49019"/>
              </a:srgbClr>
            </a:solidFill>
            <a:ln w="31750">
              <a:solidFill>
                <a:srgbClr val="808000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语音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3379" y="392"/>
              <a:ext cx="681" cy="952"/>
            </a:xfrm>
            <a:prstGeom prst="rect">
              <a:avLst/>
            </a:prstGeom>
            <a:solidFill>
              <a:srgbClr val="808000">
                <a:alpha val="49019"/>
              </a:srgbClr>
            </a:solidFill>
            <a:ln w="31750">
              <a:solidFill>
                <a:srgbClr val="808000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人机界面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文件系统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系统服务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系统管理</a:t>
              </a:r>
            </a:p>
          </p:txBody>
        </p:sp>
        <p:sp>
          <p:nvSpPr>
            <p:cNvPr id="27665" name="AutoShape 17"/>
            <p:cNvSpPr>
              <a:spLocks/>
            </p:cNvSpPr>
            <p:nvPr/>
          </p:nvSpPr>
          <p:spPr bwMode="auto">
            <a:xfrm>
              <a:off x="340" y="1797"/>
              <a:ext cx="227" cy="2359"/>
            </a:xfrm>
            <a:prstGeom prst="leftBrace">
              <a:avLst>
                <a:gd name="adj1" fmla="val 8660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 type="none" w="lg" len="sm"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endParaRPr lang="zh-CN" altLang="en-US" sz="1800" b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58" y="2614"/>
              <a:ext cx="302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 b="0">
                  <a:solidFill>
                    <a:schemeClr val="tx1"/>
                  </a:solidFill>
                </a:rPr>
                <a:t>硬件系统</a:t>
              </a:r>
            </a:p>
          </p:txBody>
        </p:sp>
        <p:sp>
          <p:nvSpPr>
            <p:cNvPr id="27667" name="AutoShape 19"/>
            <p:cNvSpPr>
              <a:spLocks/>
            </p:cNvSpPr>
            <p:nvPr/>
          </p:nvSpPr>
          <p:spPr bwMode="auto">
            <a:xfrm>
              <a:off x="340" y="391"/>
              <a:ext cx="227" cy="1315"/>
            </a:xfrm>
            <a:prstGeom prst="leftBrace">
              <a:avLst>
                <a:gd name="adj1" fmla="val 4827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 type="none" w="lg" len="sm"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endParaRPr lang="zh-CN" altLang="en-US" sz="1800" b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58" y="574"/>
              <a:ext cx="302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prstDash val="dash"/>
                  <a:miter lim="800000"/>
                  <a:headEnd type="none" w="lg" len="sm"/>
                  <a:tailEnd type="none" w="lg" len="sm"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 b="0">
                  <a:solidFill>
                    <a:schemeClr val="tx1"/>
                  </a:solidFill>
                </a:rPr>
                <a:t>软件系统</a:t>
              </a:r>
            </a:p>
          </p:txBody>
        </p:sp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2426" y="392"/>
              <a:ext cx="681" cy="952"/>
            </a:xfrm>
            <a:prstGeom prst="rect">
              <a:avLst/>
            </a:prstGeom>
            <a:solidFill>
              <a:srgbClr val="808000">
                <a:alpha val="49019"/>
              </a:srgbClr>
            </a:solidFill>
            <a:ln w="31750">
              <a:solidFill>
                <a:srgbClr val="808000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</a:rPr>
                <a:t>终端接入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PoS</a:t>
              </a:r>
              <a:r>
                <a:rPr lang="zh-CN" altLang="en-US" sz="1800">
                  <a:solidFill>
                    <a:schemeClr val="tx1"/>
                  </a:solidFill>
                </a:rPr>
                <a:t>接入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</a:rPr>
                <a:t>DLSW</a:t>
              </a:r>
            </a:p>
          </p:txBody>
        </p: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4240" y="392"/>
              <a:ext cx="681" cy="952"/>
            </a:xfrm>
            <a:prstGeom prst="rect">
              <a:avLst/>
            </a:prstGeom>
            <a:solidFill>
              <a:srgbClr val="808000">
                <a:alpha val="49019"/>
              </a:srgbClr>
            </a:solidFill>
            <a:ln w="31750">
              <a:solidFill>
                <a:srgbClr val="808000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</a:rPr>
                <a:t>STP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600">
                  <a:solidFill>
                    <a:schemeClr val="tx1"/>
                  </a:solidFill>
                </a:rPr>
                <a:t>链路聚合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</a:rPr>
                <a:t>WLAN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</a:rPr>
                <a:t>PPP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600">
                  <a:solidFill>
                    <a:schemeClr val="tx1"/>
                  </a:solidFill>
                </a:rPr>
                <a:t>帧中继</a:t>
              </a:r>
            </a:p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</a:rPr>
                <a:t>X.25</a:t>
              </a:r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612" y="1389"/>
              <a:ext cx="4990" cy="317"/>
            </a:xfrm>
            <a:prstGeom prst="rect">
              <a:avLst/>
            </a:prstGeom>
            <a:solidFill>
              <a:srgbClr val="800000">
                <a:alpha val="49019"/>
              </a:srgbClr>
            </a:solidFill>
            <a:ln w="31750">
              <a:solidFill>
                <a:srgbClr val="800000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2400" b="0">
                  <a:solidFill>
                    <a:schemeClr val="tx1"/>
                  </a:solidFill>
                </a:rPr>
                <a:t>ComWare </a:t>
              </a:r>
              <a:r>
                <a:rPr lang="zh-CN" altLang="en-US" sz="2400" b="0">
                  <a:solidFill>
                    <a:schemeClr val="tx1"/>
                  </a:solidFill>
                </a:rPr>
                <a:t>软件平台</a:t>
              </a:r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4876" y="3566"/>
              <a:ext cx="726" cy="272"/>
            </a:xfrm>
            <a:prstGeom prst="rect">
              <a:avLst/>
            </a:prstGeom>
            <a:solidFill>
              <a:srgbClr val="3366FF">
                <a:alpha val="49019"/>
              </a:srgbClr>
            </a:solidFill>
            <a:ln w="31750">
              <a:solidFill>
                <a:srgbClr val="3366FF"/>
              </a:solidFill>
              <a:miter lim="800000"/>
              <a:headEnd type="none" w="lg" len="sm"/>
              <a:tailEnd type="none" w="lg" len="sm"/>
            </a:ln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2400" b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737305" name="Rectangle 25"/>
            <p:cNvSpPr>
              <a:spLocks noChangeArrowheads="1"/>
            </p:cNvSpPr>
            <p:nvPr/>
          </p:nvSpPr>
          <p:spPr bwMode="auto">
            <a:xfrm>
              <a:off x="1996" y="2886"/>
              <a:ext cx="1430" cy="915"/>
            </a:xfrm>
            <a:prstGeom prst="rect">
              <a:avLst/>
            </a:prstGeom>
            <a:solidFill>
              <a:srgbClr val="808000">
                <a:alpha val="49001"/>
              </a:srgbClr>
            </a:solidFill>
            <a:ln w="12700">
              <a:solidFill>
                <a:srgbClr val="808000"/>
              </a:solidFill>
              <a:miter lim="800000"/>
              <a:headEnd type="none" w="lg" len="sm"/>
              <a:tailEnd type="none" w="lg" len="sm"/>
            </a:ln>
            <a:effectLst>
              <a:outerShdw dist="117088" dir="751728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华文细黑" pitchFamily="2" charset="-122"/>
                </a:rPr>
                <a:t>Vlan-Interface</a:t>
              </a:r>
            </a:p>
            <a:p>
              <a:pPr>
                <a:defRPr/>
              </a:pPr>
              <a:r>
                <a:rPr lang="en-US" altLang="zh-CN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华文细黑" pitchFamily="2" charset="-122"/>
                </a:rPr>
                <a:t>Tunnel</a:t>
              </a:r>
            </a:p>
            <a:p>
              <a:pPr>
                <a:defRPr/>
              </a:pPr>
              <a:r>
                <a:rPr lang="en-US" altLang="zh-CN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华文细黑" pitchFamily="2" charset="-122"/>
                </a:rPr>
                <a:t>Loopback</a:t>
              </a:r>
            </a:p>
            <a:p>
              <a:pPr>
                <a:defRPr/>
              </a:pPr>
              <a:r>
                <a:rPr lang="en-US" altLang="zh-CN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华文细黑" pitchFamily="2" charset="-122"/>
                </a:rPr>
                <a:t>Null0</a:t>
              </a:r>
            </a:p>
            <a:p>
              <a:pPr>
                <a:defRPr/>
              </a:pPr>
              <a:r>
                <a:rPr lang="en-US" altLang="zh-CN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华文细黑" pitchFamily="2" charset="-122"/>
                </a:rPr>
                <a:t>Virtual-Template</a:t>
              </a:r>
            </a:p>
            <a:p>
              <a:pPr>
                <a:defRPr/>
              </a:pPr>
              <a:r>
                <a:rPr lang="en-US" altLang="zh-CN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华文细黑" pitchFamily="2" charset="-122"/>
                </a:rPr>
                <a:t>MP-Group</a:t>
              </a:r>
            </a:p>
            <a:p>
              <a:pPr>
                <a:defRPr/>
              </a:pPr>
              <a:r>
                <a:rPr lang="en-US" altLang="zh-CN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华文细黑" pitchFamily="2" charset="-122"/>
                </a:rPr>
                <a:t>Dialer</a:t>
              </a:r>
            </a:p>
          </p:txBody>
        </p:sp>
      </p:grp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MSR路由器</a:t>
            </a:r>
            <a:r>
              <a:rPr lang="zh-CN" altLang="en-US" sz="3200">
                <a:solidFill>
                  <a:srgbClr val="CC0000"/>
                </a:solidFill>
              </a:rPr>
              <a:t>基本体系架构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539750" y="908050"/>
            <a:ext cx="3736975" cy="387350"/>
            <a:chOff x="204" y="2097"/>
            <a:chExt cx="2607" cy="276"/>
          </a:xfrm>
        </p:grpSpPr>
        <p:sp>
          <p:nvSpPr>
            <p:cNvPr id="28684" name="Rectangle 10"/>
            <p:cNvSpPr>
              <a:spLocks noChangeArrowheads="1"/>
            </p:cNvSpPr>
            <p:nvPr/>
          </p:nvSpPr>
          <p:spPr bwMode="auto">
            <a:xfrm>
              <a:off x="204" y="2097"/>
              <a:ext cx="2607" cy="276"/>
            </a:xfrm>
            <a:prstGeom prst="rect">
              <a:avLst/>
            </a:prstGeom>
            <a:solidFill>
              <a:srgbClr val="808000">
                <a:alpha val="50195"/>
              </a:srgb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85" name="Text Box 11"/>
            <p:cNvSpPr txBox="1">
              <a:spLocks noChangeArrowheads="1"/>
            </p:cNvSpPr>
            <p:nvPr/>
          </p:nvSpPr>
          <p:spPr bwMode="auto">
            <a:xfrm>
              <a:off x="362" y="2138"/>
              <a:ext cx="222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华文细黑" panose="02010600040101010101" pitchFamily="2" charset="-122"/>
                </a:rPr>
                <a:t>传统单总线多业务集成</a:t>
              </a:r>
            </a:p>
          </p:txBody>
        </p:sp>
      </p:grpSp>
      <p:grpSp>
        <p:nvGrpSpPr>
          <p:cNvPr id="28675" name="Group 12"/>
          <p:cNvGrpSpPr>
            <a:grpSpLocks/>
          </p:cNvGrpSpPr>
          <p:nvPr/>
        </p:nvGrpSpPr>
        <p:grpSpPr bwMode="auto">
          <a:xfrm>
            <a:off x="4637088" y="908050"/>
            <a:ext cx="3736975" cy="388938"/>
            <a:chOff x="2936" y="2097"/>
            <a:chExt cx="2607" cy="276"/>
          </a:xfrm>
        </p:grpSpPr>
        <p:sp>
          <p:nvSpPr>
            <p:cNvPr id="28682" name="Rectangle 13"/>
            <p:cNvSpPr>
              <a:spLocks noChangeArrowheads="1"/>
            </p:cNvSpPr>
            <p:nvPr/>
          </p:nvSpPr>
          <p:spPr bwMode="auto">
            <a:xfrm>
              <a:off x="2936" y="2097"/>
              <a:ext cx="2607" cy="276"/>
            </a:xfrm>
            <a:prstGeom prst="rect">
              <a:avLst/>
            </a:prstGeom>
            <a:solidFill>
              <a:srgbClr val="0000FF">
                <a:alpha val="50195"/>
              </a:srgb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3126" y="2138"/>
              <a:ext cx="222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华文细黑" panose="02010600040101010101" pitchFamily="2" charset="-122"/>
                </a:rPr>
                <a:t>MSR</a:t>
              </a:r>
              <a:r>
                <a:rPr lang="zh-CN" altLang="en-US" sz="1800">
                  <a:solidFill>
                    <a:schemeClr val="bg1"/>
                  </a:solidFill>
                  <a:latin typeface="华文细黑" panose="02010600040101010101" pitchFamily="2" charset="-122"/>
                </a:rPr>
                <a:t>多总线多业务集成</a:t>
              </a:r>
            </a:p>
          </p:txBody>
        </p:sp>
      </p:grpSp>
      <p:pic>
        <p:nvPicPr>
          <p:cNvPr id="28676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7" t="6694" r="19713" b="10631"/>
          <a:stretch>
            <a:fillRect/>
          </a:stretch>
        </p:blipFill>
        <p:spPr bwMode="auto">
          <a:xfrm>
            <a:off x="4427538" y="1339850"/>
            <a:ext cx="4376737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0"/>
          <p:cNvSpPr txBox="1">
            <a:spLocks noChangeArrowheads="1"/>
          </p:cNvSpPr>
          <p:nvPr/>
        </p:nvSpPr>
        <p:spPr bwMode="auto">
          <a:xfrm>
            <a:off x="5248275" y="5661025"/>
            <a:ext cx="2755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1600">
                <a:solidFill>
                  <a:schemeClr val="tx1"/>
                </a:solidFill>
                <a:latin typeface="华文细黑" panose="02010600040101010101" pitchFamily="2" charset="-122"/>
              </a:rPr>
              <a:t>N-Bus</a:t>
            </a:r>
            <a:r>
              <a:rPr lang="zh-CN" altLang="en-US" sz="1600">
                <a:solidFill>
                  <a:schemeClr val="tx1"/>
                </a:solidFill>
                <a:latin typeface="华文细黑" panose="02010600040101010101" pitchFamily="2" charset="-122"/>
              </a:rPr>
              <a:t>体系结构优化业务性能</a:t>
            </a:r>
          </a:p>
        </p:txBody>
      </p:sp>
      <p:sp>
        <p:nvSpPr>
          <p:cNvPr id="28678" name="Text Box 51"/>
          <p:cNvSpPr txBox="1">
            <a:spLocks noChangeArrowheads="1"/>
          </p:cNvSpPr>
          <p:nvPr/>
        </p:nvSpPr>
        <p:spPr bwMode="auto">
          <a:xfrm>
            <a:off x="1042988" y="4148138"/>
            <a:ext cx="2525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所有业务共享总线带宽</a:t>
            </a:r>
          </a:p>
        </p:txBody>
      </p:sp>
      <p:pic>
        <p:nvPicPr>
          <p:cNvPr id="28679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2" t="6891" r="28387" b="47202"/>
          <a:stretch>
            <a:fillRect/>
          </a:stretch>
        </p:blipFill>
        <p:spPr bwMode="auto">
          <a:xfrm>
            <a:off x="971550" y="1484313"/>
            <a:ext cx="2947988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58" descr="PE0146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725988"/>
            <a:ext cx="10985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硬件体系架构</a:t>
            </a:r>
            <a:r>
              <a:rPr lang="en-US" altLang="zh-CN" sz="3200">
                <a:solidFill>
                  <a:srgbClr val="CC0000"/>
                </a:solidFill>
              </a:rPr>
              <a:t>N-Bus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4025" y="908050"/>
            <a:ext cx="82946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1800"/>
              <a:t>按照板卡模具类型划分</a:t>
            </a:r>
          </a:p>
          <a:p>
            <a:pPr lvl="1" eaLnBrk="1" hangingPunct="1">
              <a:buSzPct val="80000"/>
            </a:pPr>
            <a:r>
              <a:rPr lang="en-US" altLang="zh-CN" sz="1600"/>
              <a:t>SIC</a:t>
            </a:r>
            <a:r>
              <a:rPr lang="zh-CN" altLang="en-US" sz="1600"/>
              <a:t>（</a:t>
            </a:r>
            <a:r>
              <a:rPr lang="en-US" altLang="zh-CN" sz="1600"/>
              <a:t>Smart Interface Card</a:t>
            </a:r>
            <a:r>
              <a:rPr lang="zh-CN" altLang="en-US" sz="1600"/>
              <a:t>）</a:t>
            </a:r>
          </a:p>
          <a:p>
            <a:pPr lvl="1" eaLnBrk="1" hangingPunct="1">
              <a:buSzPct val="80000"/>
            </a:pPr>
            <a:r>
              <a:rPr lang="en-US" altLang="zh-CN" sz="1600"/>
              <a:t>DSIC</a:t>
            </a:r>
            <a:r>
              <a:rPr lang="zh-CN" altLang="en-US" sz="1600"/>
              <a:t>（</a:t>
            </a:r>
            <a:r>
              <a:rPr lang="en-US" altLang="zh-CN" sz="1600"/>
              <a:t>Dual-width Smart Interface Card</a:t>
            </a:r>
            <a:r>
              <a:rPr lang="zh-CN" altLang="en-US" sz="1600"/>
              <a:t>）</a:t>
            </a:r>
          </a:p>
          <a:p>
            <a:pPr lvl="1" eaLnBrk="1" hangingPunct="1">
              <a:buSzPct val="80000"/>
            </a:pPr>
            <a:r>
              <a:rPr lang="en-US" altLang="zh-CN" sz="1600"/>
              <a:t>MIM</a:t>
            </a:r>
            <a:r>
              <a:rPr lang="zh-CN" altLang="en-US" sz="1600"/>
              <a:t>（</a:t>
            </a:r>
            <a:r>
              <a:rPr lang="en-US" altLang="zh-CN" sz="1600"/>
              <a:t>Multifunction Interface Module</a:t>
            </a:r>
            <a:r>
              <a:rPr lang="zh-CN" altLang="en-US" sz="1600"/>
              <a:t>）</a:t>
            </a:r>
          </a:p>
          <a:p>
            <a:pPr lvl="1" eaLnBrk="1" hangingPunct="1">
              <a:buSzPct val="80000"/>
            </a:pPr>
            <a:r>
              <a:rPr lang="en-US" altLang="zh-CN" sz="1600"/>
              <a:t>XMIM</a:t>
            </a:r>
            <a:r>
              <a:rPr lang="zh-CN" altLang="en-US" sz="1600"/>
              <a:t>（</a:t>
            </a:r>
            <a:r>
              <a:rPr lang="en-US" altLang="zh-CN" sz="1600"/>
              <a:t>Extended MIM</a:t>
            </a:r>
            <a:r>
              <a:rPr lang="zh-CN" altLang="en-US" sz="1600"/>
              <a:t>）</a:t>
            </a:r>
          </a:p>
          <a:p>
            <a:pPr lvl="1" eaLnBrk="1" hangingPunct="1">
              <a:buSzPct val="80000"/>
            </a:pPr>
            <a:r>
              <a:rPr lang="en-US" altLang="zh-CN" sz="1600"/>
              <a:t>DMIM</a:t>
            </a:r>
            <a:r>
              <a:rPr lang="zh-CN" altLang="en-US" sz="1600"/>
              <a:t>（</a:t>
            </a:r>
            <a:r>
              <a:rPr lang="en-US" altLang="zh-CN" sz="1600"/>
              <a:t>Dual-width MIM</a:t>
            </a:r>
            <a:r>
              <a:rPr lang="zh-CN" altLang="en-US" sz="1600"/>
              <a:t>）</a:t>
            </a:r>
          </a:p>
          <a:p>
            <a:pPr lvl="1" eaLnBrk="1" hangingPunct="1">
              <a:buSzPct val="80000"/>
            </a:pPr>
            <a:r>
              <a:rPr lang="en-US" altLang="zh-CN" sz="1600"/>
              <a:t>FIC</a:t>
            </a:r>
            <a:r>
              <a:rPr lang="zh-CN" altLang="en-US" sz="1600"/>
              <a:t>（</a:t>
            </a:r>
            <a:r>
              <a:rPr lang="en-US" altLang="zh-CN" sz="1600"/>
              <a:t>Flexible Interface Card</a:t>
            </a:r>
            <a:r>
              <a:rPr lang="zh-CN" altLang="en-US" sz="1600"/>
              <a:t>）</a:t>
            </a:r>
          </a:p>
          <a:p>
            <a:pPr lvl="1" eaLnBrk="1" hangingPunct="1">
              <a:buSzPct val="80000"/>
            </a:pPr>
            <a:r>
              <a:rPr lang="en-US" altLang="zh-CN" sz="1600"/>
              <a:t>DFIC</a:t>
            </a:r>
            <a:r>
              <a:rPr lang="zh-CN" altLang="en-US" sz="1600"/>
              <a:t>（</a:t>
            </a:r>
            <a:r>
              <a:rPr lang="en-US" altLang="zh-CN" sz="1600"/>
              <a:t>Dual-width FIC</a:t>
            </a:r>
            <a:r>
              <a:rPr lang="zh-CN" altLang="en-US" sz="1600"/>
              <a:t>）</a:t>
            </a:r>
          </a:p>
          <a:p>
            <a:pPr lvl="1" eaLnBrk="1" hangingPunct="1">
              <a:buSzPct val="80000"/>
            </a:pPr>
            <a:r>
              <a:rPr lang="en-US" altLang="zh-CN" sz="1600"/>
              <a:t>VPM</a:t>
            </a:r>
            <a:r>
              <a:rPr lang="zh-CN" altLang="en-US" sz="1600"/>
              <a:t>（</a:t>
            </a:r>
            <a:r>
              <a:rPr lang="en-US" altLang="zh-CN" sz="1600"/>
              <a:t>Voice Process Module</a:t>
            </a:r>
            <a:r>
              <a:rPr lang="zh-CN" altLang="en-US" sz="1600"/>
              <a:t>）</a:t>
            </a:r>
          </a:p>
          <a:p>
            <a:pPr lvl="1" eaLnBrk="1" hangingPunct="1">
              <a:buSzPct val="80000"/>
            </a:pPr>
            <a:r>
              <a:rPr lang="en-US" altLang="zh-CN" sz="1600"/>
              <a:t>VCPM</a:t>
            </a:r>
            <a:r>
              <a:rPr lang="zh-CN" altLang="en-US" sz="1600"/>
              <a:t>（</a:t>
            </a:r>
            <a:r>
              <a:rPr lang="en-US" altLang="zh-CN" sz="1600"/>
              <a:t>Voice Co-Process Module</a:t>
            </a:r>
            <a:r>
              <a:rPr lang="zh-CN" altLang="en-US" sz="1600"/>
              <a:t>）</a:t>
            </a:r>
          </a:p>
          <a:p>
            <a:pPr lvl="1" eaLnBrk="1" hangingPunct="1">
              <a:buSzPct val="80000"/>
            </a:pPr>
            <a:r>
              <a:rPr lang="en-US" altLang="zh-CN" sz="1600"/>
              <a:t>ESM</a:t>
            </a:r>
            <a:r>
              <a:rPr lang="zh-CN" altLang="en-US" sz="1600"/>
              <a:t>（</a:t>
            </a:r>
            <a:r>
              <a:rPr lang="en-US" altLang="zh-CN" sz="1600"/>
              <a:t>Extended Service Module</a:t>
            </a:r>
            <a:r>
              <a:rPr lang="zh-CN" altLang="en-US" sz="1600"/>
              <a:t>）</a:t>
            </a:r>
          </a:p>
          <a:p>
            <a:pPr lvl="1" eaLnBrk="1" hangingPunct="1">
              <a:buSzPct val="80000"/>
            </a:pPr>
            <a:r>
              <a:rPr lang="en-US" altLang="zh-CN" sz="1600"/>
              <a:t>MSCA/MSCB</a:t>
            </a:r>
            <a:r>
              <a:rPr lang="zh-CN" altLang="en-US" sz="1600"/>
              <a:t>（</a:t>
            </a:r>
            <a:r>
              <a:rPr lang="en-US" altLang="zh-CN" sz="1600"/>
              <a:t>Multi-Service Card A/B</a:t>
            </a:r>
            <a:r>
              <a:rPr lang="zh-CN" altLang="en-US" sz="1600"/>
              <a:t>）</a:t>
            </a:r>
          </a:p>
          <a:p>
            <a:pPr eaLnBrk="1" hangingPunct="1"/>
            <a:r>
              <a:rPr lang="zh-CN" altLang="en-US" sz="1800"/>
              <a:t>按照功能划分</a:t>
            </a:r>
          </a:p>
          <a:p>
            <a:pPr lvl="1" eaLnBrk="1" hangingPunct="1">
              <a:buSzPct val="80000"/>
            </a:pPr>
            <a:r>
              <a:rPr lang="zh-CN" altLang="en-US" sz="1600"/>
              <a:t>以太网、语音、交换、</a:t>
            </a:r>
            <a:r>
              <a:rPr lang="en-US" altLang="zh-CN" sz="1600"/>
              <a:t>E1/T1</a:t>
            </a:r>
            <a:r>
              <a:rPr lang="zh-CN" altLang="en-US" sz="1600"/>
              <a:t>、</a:t>
            </a:r>
            <a:r>
              <a:rPr lang="en-US" altLang="zh-CN" sz="1600"/>
              <a:t>PoS</a:t>
            </a:r>
            <a:r>
              <a:rPr lang="zh-CN" altLang="en-US" sz="1600"/>
              <a:t>、</a:t>
            </a:r>
            <a:r>
              <a:rPr lang="en-US" altLang="zh-CN" sz="1600"/>
              <a:t>CPoS</a:t>
            </a:r>
            <a:r>
              <a:rPr lang="zh-CN" altLang="en-US" sz="1600"/>
              <a:t>、</a:t>
            </a:r>
          </a:p>
          <a:p>
            <a:pPr lvl="1" eaLnBrk="1" hangingPunct="1">
              <a:buSzPct val="80000"/>
              <a:buFont typeface="Wingdings" panose="05000000000000000000" pitchFamily="2" charset="2"/>
              <a:buNone/>
            </a:pPr>
            <a:r>
              <a:rPr lang="zh-CN" altLang="en-US" sz="1600"/>
              <a:t>  </a:t>
            </a:r>
            <a:r>
              <a:rPr lang="en-US" altLang="zh-CN" sz="1600"/>
              <a:t>ATM</a:t>
            </a:r>
            <a:r>
              <a:rPr lang="zh-CN" altLang="en-US" sz="1600"/>
              <a:t>、</a:t>
            </a:r>
            <a:r>
              <a:rPr lang="en-US" altLang="zh-CN" sz="1600"/>
              <a:t>ISDN</a:t>
            </a:r>
            <a:r>
              <a:rPr lang="zh-CN" altLang="en-US" sz="1600"/>
              <a:t>、</a:t>
            </a:r>
            <a:r>
              <a:rPr lang="en-US" altLang="zh-CN" sz="1600"/>
              <a:t>FCM</a:t>
            </a:r>
            <a:r>
              <a:rPr lang="zh-CN" altLang="en-US" sz="1600"/>
              <a:t>、</a:t>
            </a:r>
            <a:r>
              <a:rPr lang="en-US" altLang="zh-CN" sz="1600"/>
              <a:t>AM</a:t>
            </a:r>
            <a:r>
              <a:rPr lang="zh-CN" altLang="en-US" sz="1600"/>
              <a:t>、</a:t>
            </a:r>
            <a:r>
              <a:rPr lang="en-US" altLang="zh-CN" sz="1600"/>
              <a:t>3G</a:t>
            </a:r>
            <a:r>
              <a:rPr lang="zh-CN" altLang="en-US" sz="1600"/>
              <a:t>、</a:t>
            </a:r>
            <a:r>
              <a:rPr lang="en-US" altLang="zh-CN" sz="1600"/>
              <a:t>OAP</a:t>
            </a:r>
            <a:r>
              <a:rPr lang="zh-CN" altLang="en-US" sz="1600"/>
              <a:t>、</a:t>
            </a:r>
          </a:p>
          <a:p>
            <a:pPr lvl="1" eaLnBrk="1" hangingPunct="1">
              <a:buSzPct val="80000"/>
              <a:buFont typeface="Wingdings" panose="05000000000000000000" pitchFamily="2" charset="2"/>
              <a:buNone/>
            </a:pPr>
            <a:r>
              <a:rPr lang="zh-CN" altLang="en-US" sz="1600"/>
              <a:t> 加密卡、</a:t>
            </a:r>
            <a:r>
              <a:rPr lang="en-US" altLang="zh-CN" sz="1600"/>
              <a:t>xDSL</a:t>
            </a:r>
            <a:r>
              <a:rPr lang="zh-CN" altLang="en-US" sz="1600"/>
              <a:t>、</a:t>
            </a:r>
            <a:r>
              <a:rPr lang="en-US" altLang="zh-CN" sz="1600"/>
              <a:t>SAE/ASE</a:t>
            </a:r>
            <a:r>
              <a:rPr lang="zh-CN" altLang="en-US" sz="1600"/>
              <a:t>等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180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4925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支持板卡综述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52488"/>
            <a:ext cx="2514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63575" y="596900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SIC-3G-GSM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46085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227763" y="112236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XMIM-24FSW</a:t>
            </a:r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97200"/>
            <a:ext cx="61928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6588125" y="3059113"/>
            <a:ext cx="227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DFIC-24FXO/24FXS</a:t>
            </a:r>
          </a:p>
        </p:txBody>
      </p:sp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97425"/>
            <a:ext cx="4032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6300788" y="5938838"/>
            <a:ext cx="206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FIC-ASM</a:t>
            </a:r>
            <a:r>
              <a:rPr lang="zh-CN" altLang="en-US" sz="1800" b="0">
                <a:solidFill>
                  <a:schemeClr val="tx1"/>
                </a:solidFill>
              </a:rPr>
              <a:t>（</a:t>
            </a:r>
            <a:r>
              <a:rPr lang="en-US" altLang="zh-CN" sz="1800" b="0">
                <a:solidFill>
                  <a:schemeClr val="tx1"/>
                </a:solidFill>
              </a:rPr>
              <a:t>OAP</a:t>
            </a:r>
            <a:r>
              <a:rPr lang="zh-CN" altLang="en-US" sz="1800" b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30730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板卡实例图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781300"/>
            <a:ext cx="8101012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图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42481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79388" y="2322513"/>
            <a:ext cx="484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2400" b="0">
                <a:solidFill>
                  <a:schemeClr val="tx1"/>
                </a:solidFill>
              </a:rPr>
              <a:t>ESM-ANDE</a:t>
            </a:r>
            <a:r>
              <a:rPr lang="zh-CN" altLang="en-US" sz="2400" b="0">
                <a:solidFill>
                  <a:schemeClr val="tx1"/>
                </a:solidFill>
              </a:rPr>
              <a:t>（高级网络加密引擎）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23850" y="2997200"/>
            <a:ext cx="3282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2400" b="0">
                <a:solidFill>
                  <a:schemeClr val="tx1"/>
                </a:solidFill>
              </a:rPr>
              <a:t>VPM</a:t>
            </a:r>
            <a:r>
              <a:rPr lang="zh-CN" altLang="en-US" sz="2400" b="0">
                <a:solidFill>
                  <a:schemeClr val="tx1"/>
                </a:solidFill>
              </a:rPr>
              <a:t>（语音处理模块）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2000" b="0">
                <a:solidFill>
                  <a:schemeClr val="tx1"/>
                </a:solidFill>
              </a:rPr>
              <a:t>VPM-8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2000" b="0">
                <a:solidFill>
                  <a:schemeClr val="tx1"/>
                </a:solidFill>
              </a:rPr>
              <a:t>VPM-16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2000" b="0">
                <a:solidFill>
                  <a:schemeClr val="tx1"/>
                </a:solidFill>
              </a:rPr>
              <a:t>VPM-24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2000" b="0">
                <a:solidFill>
                  <a:schemeClr val="tx1"/>
                </a:solidFill>
              </a:rPr>
              <a:t>VPM-32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84213" y="5949950"/>
            <a:ext cx="380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2400" b="0">
                <a:solidFill>
                  <a:schemeClr val="tx1"/>
                </a:solidFill>
              </a:rPr>
              <a:t>VCPM</a:t>
            </a:r>
            <a:r>
              <a:rPr lang="zh-CN" altLang="en-US" sz="2400" b="0">
                <a:solidFill>
                  <a:schemeClr val="tx1"/>
                </a:solidFill>
              </a:rPr>
              <a:t>（语音协处理模块）</a:t>
            </a: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5148263" y="981075"/>
            <a:ext cx="37449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VPM</a:t>
            </a:r>
            <a:r>
              <a:rPr lang="zh-CN" altLang="en-US" sz="1800" b="0">
                <a:solidFill>
                  <a:schemeClr val="tx1"/>
                </a:solidFill>
              </a:rPr>
              <a:t>作用：用于语音编解码转换，如</a:t>
            </a:r>
            <a:r>
              <a:rPr lang="en-US" altLang="zh-CN" sz="1800" b="0">
                <a:solidFill>
                  <a:schemeClr val="tx1"/>
                </a:solidFill>
              </a:rPr>
              <a:t>G729</a:t>
            </a:r>
            <a:r>
              <a:rPr lang="zh-CN" altLang="en-US" sz="1800" b="0">
                <a:solidFill>
                  <a:schemeClr val="tx1"/>
                </a:solidFill>
              </a:rPr>
              <a:t>（</a:t>
            </a:r>
            <a:r>
              <a:rPr lang="en-US" altLang="zh-CN" sz="1800" b="0">
                <a:solidFill>
                  <a:schemeClr val="tx1"/>
                </a:solidFill>
              </a:rPr>
              <a:t>8kbps</a:t>
            </a:r>
            <a:r>
              <a:rPr lang="zh-CN" altLang="en-US" sz="1800" b="0">
                <a:solidFill>
                  <a:schemeClr val="tx1"/>
                </a:solidFill>
              </a:rPr>
              <a:t>）和</a:t>
            </a:r>
            <a:r>
              <a:rPr lang="en-US" altLang="zh-CN" sz="1800" b="0">
                <a:solidFill>
                  <a:schemeClr val="tx1"/>
                </a:solidFill>
              </a:rPr>
              <a:t>PCMA</a:t>
            </a:r>
            <a:r>
              <a:rPr lang="zh-CN" altLang="en-US" sz="1800" b="0">
                <a:solidFill>
                  <a:schemeClr val="tx1"/>
                </a:solidFill>
              </a:rPr>
              <a:t>（</a:t>
            </a:r>
            <a:r>
              <a:rPr lang="en-US" altLang="zh-CN" sz="1800" b="0">
                <a:solidFill>
                  <a:schemeClr val="tx1"/>
                </a:solidFill>
              </a:rPr>
              <a:t>64kbps</a:t>
            </a:r>
            <a:r>
              <a:rPr lang="zh-CN" altLang="en-US" sz="1800" b="0">
                <a:solidFill>
                  <a:schemeClr val="tx1"/>
                </a:solidFill>
              </a:rPr>
              <a:t>）互转、</a:t>
            </a:r>
            <a:r>
              <a:rPr lang="en-US" altLang="zh-CN" sz="1800" b="0">
                <a:solidFill>
                  <a:schemeClr val="tx1"/>
                </a:solidFill>
              </a:rPr>
              <a:t>3</a:t>
            </a:r>
            <a:r>
              <a:rPr lang="zh-CN" altLang="en-US" sz="1800" b="0">
                <a:solidFill>
                  <a:schemeClr val="tx1"/>
                </a:solidFill>
              </a:rPr>
              <a:t>方通话混音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VCPM</a:t>
            </a:r>
            <a:r>
              <a:rPr lang="zh-CN" altLang="en-US" sz="1800" b="0">
                <a:solidFill>
                  <a:schemeClr val="tx1"/>
                </a:solidFill>
              </a:rPr>
              <a:t>作用：用于为语音</a:t>
            </a:r>
            <a:r>
              <a:rPr lang="en-US" altLang="zh-CN" sz="1800" b="0">
                <a:solidFill>
                  <a:schemeClr val="tx1"/>
                </a:solidFill>
              </a:rPr>
              <a:t>E1/T1</a:t>
            </a:r>
            <a:r>
              <a:rPr lang="zh-CN" altLang="en-US" sz="1800" b="0">
                <a:solidFill>
                  <a:schemeClr val="tx1"/>
                </a:solidFill>
              </a:rPr>
              <a:t>、</a:t>
            </a:r>
            <a:r>
              <a:rPr lang="en-US" altLang="zh-CN" sz="1800" b="0">
                <a:solidFill>
                  <a:schemeClr val="tx1"/>
                </a:solidFill>
              </a:rPr>
              <a:t>VPM</a:t>
            </a:r>
            <a:r>
              <a:rPr lang="zh-CN" altLang="en-US" sz="1800" b="0">
                <a:solidFill>
                  <a:schemeClr val="tx1"/>
                </a:solidFill>
              </a:rPr>
              <a:t>提供时隙交换，设备无</a:t>
            </a:r>
            <a:r>
              <a:rPr lang="en-US" altLang="zh-CN" sz="1800" b="0">
                <a:solidFill>
                  <a:schemeClr val="tx1"/>
                </a:solidFill>
              </a:rPr>
              <a:t>VCPM</a:t>
            </a:r>
            <a:r>
              <a:rPr lang="zh-CN" altLang="en-US" sz="1800" b="0">
                <a:solidFill>
                  <a:schemeClr val="tx1"/>
                </a:solidFill>
              </a:rPr>
              <a:t>则</a:t>
            </a:r>
            <a:r>
              <a:rPr lang="en-US" altLang="zh-CN" sz="1800" b="0">
                <a:solidFill>
                  <a:schemeClr val="tx1"/>
                </a:solidFill>
              </a:rPr>
              <a:t>SIC-VE1/VT1</a:t>
            </a:r>
            <a:r>
              <a:rPr lang="zh-CN" altLang="en-US" sz="1800" b="0">
                <a:solidFill>
                  <a:schemeClr val="tx1"/>
                </a:solidFill>
              </a:rPr>
              <a:t>、</a:t>
            </a:r>
            <a:r>
              <a:rPr lang="en-US" altLang="zh-CN" sz="1800" b="0">
                <a:solidFill>
                  <a:schemeClr val="tx1"/>
                </a:solidFill>
              </a:rPr>
              <a:t>VPM</a:t>
            </a:r>
            <a:r>
              <a:rPr lang="zh-CN" altLang="en-US" sz="1800" b="0">
                <a:solidFill>
                  <a:schemeClr val="tx1"/>
                </a:solidFill>
              </a:rPr>
              <a:t>无法识别</a:t>
            </a:r>
          </a:p>
        </p:txBody>
      </p:sp>
      <p:sp>
        <p:nvSpPr>
          <p:cNvPr id="31752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内部模块实例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1438"/>
            <a:ext cx="891540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val 4"/>
          <p:cNvSpPr>
            <a:spLocks noChangeArrowheads="1"/>
          </p:cNvSpPr>
          <p:nvPr/>
        </p:nvSpPr>
        <p:spPr bwMode="auto">
          <a:xfrm rot="2739337">
            <a:off x="5957887" y="746126"/>
            <a:ext cx="2232025" cy="37084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772" name="Oval 5"/>
          <p:cNvSpPr>
            <a:spLocks noChangeArrowheads="1"/>
          </p:cNvSpPr>
          <p:nvPr/>
        </p:nvSpPr>
        <p:spPr bwMode="auto">
          <a:xfrm rot="3284347">
            <a:off x="3128169" y="486569"/>
            <a:ext cx="2016125" cy="3017837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5651500" y="906463"/>
            <a:ext cx="328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2400" b="0">
                <a:solidFill>
                  <a:schemeClr val="tx1"/>
                </a:solidFill>
              </a:rPr>
              <a:t>VPM</a:t>
            </a:r>
            <a:r>
              <a:rPr lang="zh-CN" altLang="en-US" sz="2400" b="0">
                <a:solidFill>
                  <a:schemeClr val="tx1"/>
                </a:solidFill>
              </a:rPr>
              <a:t>（语音处理模块）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50825" y="1050925"/>
            <a:ext cx="380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2400" b="0">
                <a:solidFill>
                  <a:schemeClr val="tx1"/>
                </a:solidFill>
              </a:rPr>
              <a:t>VCPM</a:t>
            </a:r>
            <a:r>
              <a:rPr lang="zh-CN" altLang="en-US" sz="2400" b="0">
                <a:solidFill>
                  <a:schemeClr val="tx1"/>
                </a:solidFill>
              </a:rPr>
              <a:t>（语音协处理模块）</a:t>
            </a:r>
          </a:p>
        </p:txBody>
      </p:sp>
      <p:sp>
        <p:nvSpPr>
          <p:cNvPr id="32775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板卡</a:t>
            </a:r>
            <a:r>
              <a:rPr lang="en-US" altLang="zh-CN" sz="3200">
                <a:solidFill>
                  <a:srgbClr val="CC0000"/>
                </a:solidFill>
              </a:rPr>
              <a:t>VPM</a:t>
            </a:r>
            <a:r>
              <a:rPr lang="zh-CN" altLang="en-US" sz="3200">
                <a:solidFill>
                  <a:srgbClr val="CC0000"/>
                </a:solidFill>
              </a:rPr>
              <a:t>安装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27088" y="5516563"/>
            <a:ext cx="7920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>
                <a:solidFill>
                  <a:schemeClr val="tx1"/>
                </a:solidFill>
              </a:rPr>
              <a:t>主页</a:t>
            </a:r>
            <a:r>
              <a:rPr lang="zh-CN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服务支持文档中心</a:t>
            </a:r>
            <a:r>
              <a:rPr lang="en-US" altLang="zh-CN" sz="1800">
                <a:solidFill>
                  <a:schemeClr val="tx1"/>
                </a:solidFill>
                <a:sym typeface="Wingdings" panose="05000000000000000000" pitchFamily="2" charset="2"/>
              </a:rPr>
              <a:t>IP</a:t>
            </a:r>
            <a:r>
              <a:rPr lang="zh-CN" altLang="en-US" sz="1800">
                <a:solidFill>
                  <a:schemeClr val="tx1"/>
                </a:solidFill>
                <a:sym typeface="Wingdings" panose="05000000000000000000" pitchFamily="2" charset="2"/>
              </a:rPr>
              <a:t>网络产品路由器产品 </a:t>
            </a:r>
            <a:r>
              <a:rPr lang="en-US" altLang="zh-CN" sz="1800">
                <a:solidFill>
                  <a:schemeClr val="tx1"/>
                </a:solidFill>
                <a:sym typeface="Wingdings" panose="05000000000000000000" pitchFamily="2" charset="2"/>
              </a:rPr>
              <a:t>H3C MSR50</a:t>
            </a:r>
            <a:r>
              <a:rPr lang="zh-CN" altLang="en-US" sz="1800">
                <a:solidFill>
                  <a:schemeClr val="tx1"/>
                </a:solidFill>
                <a:sym typeface="Wingdings" panose="05000000000000000000" pitchFamily="2" charset="2"/>
              </a:rPr>
              <a:t>系列路由器接口卡及接口模块手册附录</a:t>
            </a:r>
            <a:r>
              <a:rPr lang="en-US" altLang="zh-CN" sz="1800">
                <a:solidFill>
                  <a:schemeClr val="tx1"/>
                </a:solidFill>
                <a:sym typeface="Wingdings" panose="05000000000000000000" pitchFamily="2" charset="2"/>
              </a:rPr>
              <a:t>A </a:t>
            </a:r>
            <a:r>
              <a:rPr lang="zh-CN" altLang="en-US" sz="1800">
                <a:solidFill>
                  <a:schemeClr val="tx1"/>
                </a:solidFill>
                <a:sym typeface="Wingdings" panose="05000000000000000000" pitchFamily="2" charset="2"/>
              </a:rPr>
              <a:t>接口卡及接口模块选配参考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096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设备与模块选配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8163" y="1524000"/>
            <a:ext cx="57626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altLang="zh-CN" sz="2800" b="1" dirty="0" smtClean="0">
                <a:solidFill>
                  <a:srgbClr val="CC0000"/>
                </a:solidFill>
                <a:ea typeface="华文细黑" pitchFamily="2" charset="-122"/>
              </a:rPr>
              <a:t>MSR</a:t>
            </a:r>
            <a:r>
              <a:rPr lang="en-US" altLang="en-US" sz="2800" b="1" dirty="0">
                <a:solidFill>
                  <a:srgbClr val="CC0000"/>
                </a:solidFill>
                <a:latin typeface="华文细黑" pitchFamily="2" charset="-122"/>
                <a:ea typeface="华文细黑" pitchFamily="2" charset="-122"/>
              </a:rPr>
              <a:t>产品介</a:t>
            </a:r>
            <a:r>
              <a:rPr lang="zh-CN" altLang="en-US" sz="2800" b="1" dirty="0">
                <a:solidFill>
                  <a:srgbClr val="CC0000"/>
                </a:solidFill>
                <a:latin typeface="华文细黑" pitchFamily="2" charset="-122"/>
                <a:ea typeface="华文细黑" pitchFamily="2" charset="-122"/>
              </a:rPr>
              <a:t>绍</a:t>
            </a:r>
            <a:endParaRPr lang="en-US" altLang="en-US" sz="2800" b="1" dirty="0">
              <a:solidFill>
                <a:srgbClr val="CC0000"/>
              </a:solidFill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b="1" dirty="0" smtClean="0">
                <a:ea typeface="华文细黑" pitchFamily="2" charset="-122"/>
              </a:rPr>
              <a:t>MSR</a:t>
            </a:r>
            <a:r>
              <a:rPr lang="zh-CN" altLang="en-US" sz="2800" b="1" dirty="0" smtClean="0">
                <a:ea typeface="华文细黑" pitchFamily="2" charset="-122"/>
              </a:rPr>
              <a:t>产品</a:t>
            </a:r>
            <a:r>
              <a:rPr lang="zh-CN" altLang="en-US" sz="2800" b="1" dirty="0">
                <a:ea typeface="华文细黑" pitchFamily="2" charset="-122"/>
              </a:rPr>
              <a:t>主要特性</a:t>
            </a:r>
            <a:endParaRPr lang="en-US" altLang="en-US" sz="2800" b="1" dirty="0">
              <a:ea typeface="华文细黑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b="1" dirty="0" smtClean="0">
                <a:ea typeface="华文细黑" pitchFamily="2" charset="-122"/>
              </a:rPr>
              <a:t>MSR</a:t>
            </a:r>
            <a:r>
              <a:rPr lang="zh-CN" altLang="en-US" sz="2800" b="1" dirty="0" smtClean="0">
                <a:ea typeface="华文细黑" pitchFamily="2" charset="-122"/>
              </a:rPr>
              <a:t>产品</a:t>
            </a:r>
            <a:r>
              <a:rPr lang="zh-CN" altLang="en-US" sz="2800" b="1" dirty="0">
                <a:latin typeface="华文细黑" pitchFamily="2" charset="-122"/>
                <a:ea typeface="华文细黑" pitchFamily="2" charset="-122"/>
              </a:rPr>
              <a:t>应用场景</a:t>
            </a:r>
            <a:endParaRPr lang="en-US" altLang="en-US" sz="2800" b="1" dirty="0">
              <a:latin typeface="华文细黑" pitchFamily="2" charset="-122"/>
              <a:ea typeface="华文细黑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defRPr/>
            </a:pPr>
            <a:endParaRPr lang="zh-CN" altLang="en-US" sz="2800" b="1" dirty="0" smtClean="0">
              <a:ea typeface="华文细黑" pitchFamily="2" charset="-122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8325" y="1533525"/>
            <a:ext cx="576262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b="1" dirty="0">
                <a:ea typeface="华文细黑" pitchFamily="2" charset="-122"/>
              </a:rPr>
              <a:t>MSR</a:t>
            </a:r>
            <a:r>
              <a:rPr lang="en-US" altLang="en-US" sz="2800" b="1" dirty="0">
                <a:ea typeface="华文细黑" pitchFamily="2" charset="-122"/>
              </a:rPr>
              <a:t>产品介</a:t>
            </a:r>
            <a:r>
              <a:rPr lang="zh-CN" altLang="en-US" sz="2800" b="1" dirty="0">
                <a:ea typeface="华文细黑" pitchFamily="2" charset="-122"/>
              </a:rPr>
              <a:t>绍</a:t>
            </a:r>
            <a:endParaRPr lang="en-US" altLang="en-US" sz="2800" b="1" dirty="0">
              <a:ea typeface="华文细黑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altLang="zh-CN" sz="2800" b="1" dirty="0">
                <a:solidFill>
                  <a:srgbClr val="CC0000"/>
                </a:solidFill>
                <a:ea typeface="华文细黑" pitchFamily="2" charset="-122"/>
              </a:rPr>
              <a:t>MSR</a:t>
            </a:r>
            <a:r>
              <a:rPr lang="zh-CN" altLang="en-US" sz="2800" b="1" dirty="0">
                <a:solidFill>
                  <a:srgbClr val="CC0000"/>
                </a:solidFill>
                <a:ea typeface="华文细黑" pitchFamily="2" charset="-122"/>
              </a:rPr>
              <a:t>产品主要特性</a:t>
            </a:r>
            <a:endParaRPr lang="en-US" altLang="en-US" sz="2800" b="1" dirty="0">
              <a:solidFill>
                <a:srgbClr val="CC0000"/>
              </a:solidFill>
              <a:ea typeface="华文细黑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b="1" dirty="0" smtClean="0">
                <a:ea typeface="华文细黑" pitchFamily="2" charset="-122"/>
              </a:rPr>
              <a:t>MSR</a:t>
            </a:r>
            <a:r>
              <a:rPr lang="zh-CN" altLang="en-US" sz="2800" b="1" dirty="0" smtClean="0">
                <a:ea typeface="华文细黑" pitchFamily="2" charset="-122"/>
              </a:rPr>
              <a:t>产品</a:t>
            </a:r>
            <a:r>
              <a:rPr lang="zh-CN" altLang="en-US" sz="2800" b="1" dirty="0">
                <a:latin typeface="华文细黑" pitchFamily="2" charset="-122"/>
                <a:ea typeface="华文细黑" pitchFamily="2" charset="-122"/>
              </a:rPr>
              <a:t>应用场景</a:t>
            </a:r>
            <a:endParaRPr lang="en-US" altLang="en-US" sz="2800" b="1" dirty="0">
              <a:latin typeface="华文细黑" pitchFamily="2" charset="-122"/>
              <a:ea typeface="华文细黑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defRPr/>
            </a:pPr>
            <a:endParaRPr lang="zh-CN" altLang="en-US" sz="2800" b="1" dirty="0" smtClean="0"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1125538"/>
            <a:ext cx="7391400" cy="45466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SzPct val="80000"/>
            </a:pPr>
            <a:r>
              <a:rPr lang="zh-CN" altLang="nl-NL" smtClean="0">
                <a:solidFill>
                  <a:srgbClr val="CC0000"/>
                </a:solidFill>
              </a:rPr>
              <a:t>全面支持</a:t>
            </a:r>
            <a:r>
              <a:rPr lang="nl-NL" altLang="zh-CN" smtClean="0">
                <a:solidFill>
                  <a:srgbClr val="CC0000"/>
                </a:solidFill>
              </a:rPr>
              <a:t>IPv6</a:t>
            </a:r>
            <a:endParaRPr lang="en-US" altLang="zh-CN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OAP</a:t>
            </a:r>
            <a:r>
              <a:rPr lang="zh-CN" altLang="en-US" smtClean="0"/>
              <a:t>多业务平台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灵活多样的硬件加密方案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丰富灵活的高密度语音部署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路由交换的完全融合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多种</a:t>
            </a:r>
            <a:r>
              <a:rPr lang="en-US" altLang="zh-CN" smtClean="0"/>
              <a:t>VPN</a:t>
            </a:r>
            <a:r>
              <a:rPr lang="zh-CN" altLang="en-US" smtClean="0"/>
              <a:t>网络技术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金融终端</a:t>
            </a:r>
            <a:r>
              <a:rPr lang="en-US" altLang="zh-CN" smtClean="0"/>
              <a:t>&amp;POS</a:t>
            </a:r>
            <a:r>
              <a:rPr lang="zh-CN" altLang="en-US" smtClean="0"/>
              <a:t>接入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智能流量控制网络链路管理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3G</a:t>
            </a:r>
            <a:r>
              <a:rPr lang="zh-CN" altLang="en-US" smtClean="0"/>
              <a:t>路由器</a:t>
            </a:r>
            <a:r>
              <a:rPr lang="en-US" altLang="zh-CN" smtClean="0"/>
              <a:t>&amp;TR069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版本分类和维护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设备主要特性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"/>
          <p:cNvGrpSpPr>
            <a:grpSpLocks/>
          </p:cNvGrpSpPr>
          <p:nvPr/>
        </p:nvGrpSpPr>
        <p:grpSpPr bwMode="auto">
          <a:xfrm rot="-1075308">
            <a:off x="2116138" y="3500438"/>
            <a:ext cx="2743200" cy="838200"/>
            <a:chOff x="1438" y="1007"/>
            <a:chExt cx="2280" cy="2928"/>
          </a:xfrm>
        </p:grpSpPr>
        <p:sp>
          <p:nvSpPr>
            <p:cNvPr id="36901" name="Freeform 4"/>
            <p:cNvSpPr>
              <a:spLocks/>
            </p:cNvSpPr>
            <p:nvPr/>
          </p:nvSpPr>
          <p:spPr bwMode="auto">
            <a:xfrm rot="5400000">
              <a:off x="1387" y="2239"/>
              <a:ext cx="1747" cy="1645"/>
            </a:xfrm>
            <a:custGeom>
              <a:avLst/>
              <a:gdLst>
                <a:gd name="T0" fmla="*/ 236 w 2750"/>
                <a:gd name="T1" fmla="*/ 47 h 1733"/>
                <a:gd name="T2" fmla="*/ 254 w 2750"/>
                <a:gd name="T3" fmla="*/ 144 h 1733"/>
                <a:gd name="T4" fmla="*/ 274 w 2750"/>
                <a:gd name="T5" fmla="*/ 243 h 1733"/>
                <a:gd name="T6" fmla="*/ 297 w 2750"/>
                <a:gd name="T7" fmla="*/ 344 h 1733"/>
                <a:gd name="T8" fmla="*/ 321 w 2750"/>
                <a:gd name="T9" fmla="*/ 445 h 1733"/>
                <a:gd name="T10" fmla="*/ 348 w 2750"/>
                <a:gd name="T11" fmla="*/ 546 h 1733"/>
                <a:gd name="T12" fmla="*/ 377 w 2750"/>
                <a:gd name="T13" fmla="*/ 647 h 1733"/>
                <a:gd name="T14" fmla="*/ 407 w 2750"/>
                <a:gd name="T15" fmla="*/ 747 h 1733"/>
                <a:gd name="T16" fmla="*/ 439 w 2750"/>
                <a:gd name="T17" fmla="*/ 845 h 1733"/>
                <a:gd name="T18" fmla="*/ 472 w 2750"/>
                <a:gd name="T19" fmla="*/ 942 h 1733"/>
                <a:gd name="T20" fmla="*/ 506 w 2750"/>
                <a:gd name="T21" fmla="*/ 1037 h 1733"/>
                <a:gd name="T22" fmla="*/ 541 w 2750"/>
                <a:gd name="T23" fmla="*/ 1127 h 1733"/>
                <a:gd name="T24" fmla="*/ 577 w 2750"/>
                <a:gd name="T25" fmla="*/ 1214 h 1733"/>
                <a:gd name="T26" fmla="*/ 613 w 2750"/>
                <a:gd name="T27" fmla="*/ 1297 h 1733"/>
                <a:gd name="T28" fmla="*/ 650 w 2750"/>
                <a:gd name="T29" fmla="*/ 1375 h 1733"/>
                <a:gd name="T30" fmla="*/ 687 w 2750"/>
                <a:gd name="T31" fmla="*/ 1448 h 1733"/>
                <a:gd name="T32" fmla="*/ 215 w 2750"/>
                <a:gd name="T33" fmla="*/ 1482 h 1733"/>
                <a:gd name="T34" fmla="*/ 198 w 2750"/>
                <a:gd name="T35" fmla="*/ 1403 h 1733"/>
                <a:gd name="T36" fmla="*/ 181 w 2750"/>
                <a:gd name="T37" fmla="*/ 1319 h 1733"/>
                <a:gd name="T38" fmla="*/ 165 w 2750"/>
                <a:gd name="T39" fmla="*/ 1233 h 1733"/>
                <a:gd name="T40" fmla="*/ 148 w 2750"/>
                <a:gd name="T41" fmla="*/ 1143 h 1733"/>
                <a:gd name="T42" fmla="*/ 132 w 2750"/>
                <a:gd name="T43" fmla="*/ 1050 h 1733"/>
                <a:gd name="T44" fmla="*/ 116 w 2750"/>
                <a:gd name="T45" fmla="*/ 955 h 1733"/>
                <a:gd name="T46" fmla="*/ 108 w 2750"/>
                <a:gd name="T47" fmla="*/ 859 h 1733"/>
                <a:gd name="T48" fmla="*/ 91 w 2750"/>
                <a:gd name="T49" fmla="*/ 761 h 1733"/>
                <a:gd name="T50" fmla="*/ 77 w 2750"/>
                <a:gd name="T51" fmla="*/ 665 h 1733"/>
                <a:gd name="T52" fmla="*/ 65 w 2750"/>
                <a:gd name="T53" fmla="*/ 565 h 1733"/>
                <a:gd name="T54" fmla="*/ 53 w 2750"/>
                <a:gd name="T55" fmla="*/ 471 h 1733"/>
                <a:gd name="T56" fmla="*/ 42 w 2750"/>
                <a:gd name="T57" fmla="*/ 374 h 1733"/>
                <a:gd name="T58" fmla="*/ 30 w 2750"/>
                <a:gd name="T59" fmla="*/ 274 h 1733"/>
                <a:gd name="T60" fmla="*/ 19 w 2750"/>
                <a:gd name="T61" fmla="*/ 180 h 1733"/>
                <a:gd name="T62" fmla="*/ 10 w 2750"/>
                <a:gd name="T63" fmla="*/ 91 h 1733"/>
                <a:gd name="T64" fmla="*/ 0 w 2750"/>
                <a:gd name="T65" fmla="*/ 0 h 1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50"/>
                <a:gd name="T100" fmla="*/ 0 h 1733"/>
                <a:gd name="T101" fmla="*/ 2750 w 2750"/>
                <a:gd name="T102" fmla="*/ 1733 h 17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50" h="1733">
                  <a:moveTo>
                    <a:pt x="892" y="0"/>
                  </a:moveTo>
                  <a:lnTo>
                    <a:pt x="923" y="56"/>
                  </a:lnTo>
                  <a:lnTo>
                    <a:pt x="956" y="112"/>
                  </a:lnTo>
                  <a:lnTo>
                    <a:pt x="992" y="169"/>
                  </a:lnTo>
                  <a:lnTo>
                    <a:pt x="1030" y="226"/>
                  </a:lnTo>
                  <a:lnTo>
                    <a:pt x="1070" y="284"/>
                  </a:lnTo>
                  <a:lnTo>
                    <a:pt x="1113" y="343"/>
                  </a:lnTo>
                  <a:lnTo>
                    <a:pt x="1158" y="401"/>
                  </a:lnTo>
                  <a:lnTo>
                    <a:pt x="1206" y="461"/>
                  </a:lnTo>
                  <a:lnTo>
                    <a:pt x="1255" y="520"/>
                  </a:lnTo>
                  <a:lnTo>
                    <a:pt x="1306" y="579"/>
                  </a:lnTo>
                  <a:lnTo>
                    <a:pt x="1359" y="638"/>
                  </a:lnTo>
                  <a:lnTo>
                    <a:pt x="1414" y="697"/>
                  </a:lnTo>
                  <a:lnTo>
                    <a:pt x="1471" y="756"/>
                  </a:lnTo>
                  <a:lnTo>
                    <a:pt x="1529" y="815"/>
                  </a:lnTo>
                  <a:lnTo>
                    <a:pt x="1588" y="873"/>
                  </a:lnTo>
                  <a:lnTo>
                    <a:pt x="1650" y="931"/>
                  </a:lnTo>
                  <a:lnTo>
                    <a:pt x="1712" y="988"/>
                  </a:lnTo>
                  <a:lnTo>
                    <a:pt x="1776" y="1045"/>
                  </a:lnTo>
                  <a:lnTo>
                    <a:pt x="1841" y="1101"/>
                  </a:lnTo>
                  <a:lnTo>
                    <a:pt x="1907" y="1157"/>
                  </a:lnTo>
                  <a:lnTo>
                    <a:pt x="1974" y="1211"/>
                  </a:lnTo>
                  <a:lnTo>
                    <a:pt x="2041" y="1265"/>
                  </a:lnTo>
                  <a:lnTo>
                    <a:pt x="2110" y="1317"/>
                  </a:lnTo>
                  <a:lnTo>
                    <a:pt x="2180" y="1369"/>
                  </a:lnTo>
                  <a:lnTo>
                    <a:pt x="2250" y="1419"/>
                  </a:lnTo>
                  <a:lnTo>
                    <a:pt x="2320" y="1469"/>
                  </a:lnTo>
                  <a:lnTo>
                    <a:pt x="2391" y="1516"/>
                  </a:lnTo>
                  <a:lnTo>
                    <a:pt x="2462" y="1563"/>
                  </a:lnTo>
                  <a:lnTo>
                    <a:pt x="2534" y="1608"/>
                  </a:lnTo>
                  <a:lnTo>
                    <a:pt x="2606" y="1651"/>
                  </a:lnTo>
                  <a:lnTo>
                    <a:pt x="2678" y="1693"/>
                  </a:lnTo>
                  <a:lnTo>
                    <a:pt x="2750" y="1733"/>
                  </a:lnTo>
                  <a:lnTo>
                    <a:pt x="838" y="1733"/>
                  </a:lnTo>
                  <a:lnTo>
                    <a:pt x="805" y="1687"/>
                  </a:lnTo>
                  <a:lnTo>
                    <a:pt x="771" y="1640"/>
                  </a:lnTo>
                  <a:lnTo>
                    <a:pt x="738" y="1592"/>
                  </a:lnTo>
                  <a:lnTo>
                    <a:pt x="705" y="1542"/>
                  </a:lnTo>
                  <a:lnTo>
                    <a:pt x="672" y="1492"/>
                  </a:lnTo>
                  <a:lnTo>
                    <a:pt x="640" y="1441"/>
                  </a:lnTo>
                  <a:lnTo>
                    <a:pt x="608" y="1389"/>
                  </a:lnTo>
                  <a:lnTo>
                    <a:pt x="576" y="1336"/>
                  </a:lnTo>
                  <a:lnTo>
                    <a:pt x="545" y="1282"/>
                  </a:lnTo>
                  <a:lnTo>
                    <a:pt x="514" y="1227"/>
                  </a:lnTo>
                  <a:lnTo>
                    <a:pt x="483" y="1172"/>
                  </a:lnTo>
                  <a:lnTo>
                    <a:pt x="453" y="1117"/>
                  </a:lnTo>
                  <a:lnTo>
                    <a:pt x="427" y="1057"/>
                  </a:lnTo>
                  <a:lnTo>
                    <a:pt x="421" y="1004"/>
                  </a:lnTo>
                  <a:lnTo>
                    <a:pt x="386" y="947"/>
                  </a:lnTo>
                  <a:lnTo>
                    <a:pt x="355" y="890"/>
                  </a:lnTo>
                  <a:lnTo>
                    <a:pt x="329" y="832"/>
                  </a:lnTo>
                  <a:lnTo>
                    <a:pt x="301" y="779"/>
                  </a:lnTo>
                  <a:lnTo>
                    <a:pt x="277" y="719"/>
                  </a:lnTo>
                  <a:lnTo>
                    <a:pt x="254" y="661"/>
                  </a:lnTo>
                  <a:lnTo>
                    <a:pt x="227" y="607"/>
                  </a:lnTo>
                  <a:lnTo>
                    <a:pt x="205" y="551"/>
                  </a:lnTo>
                  <a:lnTo>
                    <a:pt x="182" y="491"/>
                  </a:lnTo>
                  <a:lnTo>
                    <a:pt x="163" y="437"/>
                  </a:lnTo>
                  <a:lnTo>
                    <a:pt x="140" y="380"/>
                  </a:lnTo>
                  <a:lnTo>
                    <a:pt x="116" y="320"/>
                  </a:lnTo>
                  <a:lnTo>
                    <a:pt x="94" y="268"/>
                  </a:lnTo>
                  <a:lnTo>
                    <a:pt x="76" y="211"/>
                  </a:lnTo>
                  <a:lnTo>
                    <a:pt x="55" y="158"/>
                  </a:lnTo>
                  <a:lnTo>
                    <a:pt x="40" y="106"/>
                  </a:lnTo>
                  <a:lnTo>
                    <a:pt x="25" y="50"/>
                  </a:lnTo>
                  <a:lnTo>
                    <a:pt x="0" y="0"/>
                  </a:lnTo>
                  <a:lnTo>
                    <a:pt x="892" y="0"/>
                  </a:lnTo>
                  <a:close/>
                </a:path>
              </a:pathLst>
            </a:custGeom>
            <a:gradFill rotWithShape="0">
              <a:gsLst>
                <a:gs pos="0">
                  <a:srgbClr val="26CA7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2" name="Freeform 5"/>
            <p:cNvSpPr>
              <a:spLocks/>
            </p:cNvSpPr>
            <p:nvPr/>
          </p:nvSpPr>
          <p:spPr bwMode="auto">
            <a:xfrm rot="5400000">
              <a:off x="2887" y="2153"/>
              <a:ext cx="1028" cy="635"/>
            </a:xfrm>
            <a:custGeom>
              <a:avLst/>
              <a:gdLst>
                <a:gd name="T0" fmla="*/ 0 w 6472"/>
                <a:gd name="T1" fmla="*/ 41 h 2485"/>
                <a:gd name="T2" fmla="*/ 26 w 6472"/>
                <a:gd name="T3" fmla="*/ 41 h 2485"/>
                <a:gd name="T4" fmla="*/ 13 w 6472"/>
                <a:gd name="T5" fmla="*/ 0 h 2485"/>
                <a:gd name="T6" fmla="*/ 0 w 6472"/>
                <a:gd name="T7" fmla="*/ 41 h 24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72"/>
                <a:gd name="T13" fmla="*/ 0 h 2485"/>
                <a:gd name="T14" fmla="*/ 6472 w 6472"/>
                <a:gd name="T15" fmla="*/ 2485 h 24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2" h="2485">
                  <a:moveTo>
                    <a:pt x="0" y="2485"/>
                  </a:moveTo>
                  <a:lnTo>
                    <a:pt x="6472" y="2485"/>
                  </a:lnTo>
                  <a:lnTo>
                    <a:pt x="3236" y="0"/>
                  </a:lnTo>
                  <a:lnTo>
                    <a:pt x="0" y="2485"/>
                  </a:lnTo>
                  <a:close/>
                </a:path>
              </a:pathLst>
            </a:custGeom>
            <a:gradFill rotWithShape="0">
              <a:gsLst>
                <a:gs pos="0">
                  <a:srgbClr val="006666"/>
                </a:gs>
                <a:gs pos="100000">
                  <a:srgbClr val="A9CBC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2886" name="Freeform 6"/>
            <p:cNvSpPr>
              <a:spLocks/>
            </p:cNvSpPr>
            <p:nvPr/>
          </p:nvSpPr>
          <p:spPr bwMode="auto">
            <a:xfrm rot="5400000">
              <a:off x="1387" y="1052"/>
              <a:ext cx="1747" cy="1644"/>
            </a:xfrm>
            <a:custGeom>
              <a:avLst/>
              <a:gdLst/>
              <a:ahLst/>
              <a:cxnLst>
                <a:cxn ang="0">
                  <a:pos x="7309" y="222"/>
                </a:cxn>
                <a:cxn ang="0">
                  <a:pos x="7034" y="675"/>
                </a:cxn>
                <a:cxn ang="0">
                  <a:pos x="6720" y="1137"/>
                </a:cxn>
                <a:cxn ang="0">
                  <a:pos x="6367" y="1605"/>
                </a:cxn>
                <a:cxn ang="0">
                  <a:pos x="5981" y="2078"/>
                </a:cxn>
                <a:cxn ang="0">
                  <a:pos x="5564" y="2551"/>
                </a:cxn>
                <a:cxn ang="0">
                  <a:pos x="5118" y="3023"/>
                </a:cxn>
                <a:cxn ang="0">
                  <a:pos x="4647" y="3491"/>
                </a:cxn>
                <a:cxn ang="0">
                  <a:pos x="4152" y="3953"/>
                </a:cxn>
                <a:cxn ang="0">
                  <a:pos x="3638" y="4405"/>
                </a:cxn>
                <a:cxn ang="0">
                  <a:pos x="3106" y="4844"/>
                </a:cxn>
                <a:cxn ang="0">
                  <a:pos x="2560" y="5269"/>
                </a:cxn>
                <a:cxn ang="0">
                  <a:pos x="2002" y="5677"/>
                </a:cxn>
                <a:cxn ang="0">
                  <a:pos x="1437" y="6065"/>
                </a:cxn>
                <a:cxn ang="0">
                  <a:pos x="864" y="6431"/>
                </a:cxn>
                <a:cxn ang="0">
                  <a:pos x="288" y="6771"/>
                </a:cxn>
                <a:cxn ang="0">
                  <a:pos x="7647" y="6931"/>
                </a:cxn>
                <a:cxn ang="0">
                  <a:pos x="7915" y="6560"/>
                </a:cxn>
                <a:cxn ang="0">
                  <a:pos x="8180" y="6169"/>
                </a:cxn>
                <a:cxn ang="0">
                  <a:pos x="8442" y="5762"/>
                </a:cxn>
                <a:cxn ang="0">
                  <a:pos x="8696" y="5342"/>
                </a:cxn>
                <a:cxn ang="0">
                  <a:pos x="8946" y="4909"/>
                </a:cxn>
                <a:cxn ang="0">
                  <a:pos x="9188" y="4468"/>
                </a:cxn>
                <a:cxn ang="0">
                  <a:pos x="9422" y="4019"/>
                </a:cxn>
                <a:cxn ang="0">
                  <a:pos x="9647" y="3563"/>
                </a:cxn>
                <a:cxn ang="0">
                  <a:pos x="9862" y="3106"/>
                </a:cxn>
                <a:cxn ang="0">
                  <a:pos x="10066" y="2647"/>
                </a:cxn>
                <a:cxn ang="0">
                  <a:pos x="10257" y="2190"/>
                </a:cxn>
                <a:cxn ang="0">
                  <a:pos x="10436" y="1735"/>
                </a:cxn>
                <a:cxn ang="0">
                  <a:pos x="10601" y="1287"/>
                </a:cxn>
                <a:cxn ang="0">
                  <a:pos x="10750" y="847"/>
                </a:cxn>
                <a:cxn ang="0">
                  <a:pos x="10884" y="417"/>
                </a:cxn>
                <a:cxn ang="0">
                  <a:pos x="11000" y="0"/>
                </a:cxn>
              </a:cxnLst>
              <a:rect l="0" t="0" r="r" b="b"/>
              <a:pathLst>
                <a:path w="11000" h="6931">
                  <a:moveTo>
                    <a:pt x="7432" y="0"/>
                  </a:moveTo>
                  <a:lnTo>
                    <a:pt x="7309" y="222"/>
                  </a:lnTo>
                  <a:lnTo>
                    <a:pt x="7177" y="447"/>
                  </a:lnTo>
                  <a:lnTo>
                    <a:pt x="7034" y="675"/>
                  </a:lnTo>
                  <a:lnTo>
                    <a:pt x="6882" y="905"/>
                  </a:lnTo>
                  <a:lnTo>
                    <a:pt x="6720" y="1137"/>
                  </a:lnTo>
                  <a:lnTo>
                    <a:pt x="6548" y="1370"/>
                  </a:lnTo>
                  <a:lnTo>
                    <a:pt x="6367" y="1605"/>
                  </a:lnTo>
                  <a:lnTo>
                    <a:pt x="6178" y="1842"/>
                  </a:lnTo>
                  <a:lnTo>
                    <a:pt x="5981" y="2078"/>
                  </a:lnTo>
                  <a:lnTo>
                    <a:pt x="5776" y="2315"/>
                  </a:lnTo>
                  <a:lnTo>
                    <a:pt x="5564" y="2551"/>
                  </a:lnTo>
                  <a:lnTo>
                    <a:pt x="5344" y="2788"/>
                  </a:lnTo>
                  <a:lnTo>
                    <a:pt x="5118" y="3023"/>
                  </a:lnTo>
                  <a:lnTo>
                    <a:pt x="4886" y="3258"/>
                  </a:lnTo>
                  <a:lnTo>
                    <a:pt x="4647" y="3491"/>
                  </a:lnTo>
                  <a:lnTo>
                    <a:pt x="4402" y="3722"/>
                  </a:lnTo>
                  <a:lnTo>
                    <a:pt x="4152" y="3953"/>
                  </a:lnTo>
                  <a:lnTo>
                    <a:pt x="3897" y="4180"/>
                  </a:lnTo>
                  <a:lnTo>
                    <a:pt x="3638" y="4405"/>
                  </a:lnTo>
                  <a:lnTo>
                    <a:pt x="3374" y="4626"/>
                  </a:lnTo>
                  <a:lnTo>
                    <a:pt x="3106" y="4844"/>
                  </a:lnTo>
                  <a:lnTo>
                    <a:pt x="2835" y="5058"/>
                  </a:lnTo>
                  <a:lnTo>
                    <a:pt x="2560" y="5269"/>
                  </a:lnTo>
                  <a:lnTo>
                    <a:pt x="2282" y="5475"/>
                  </a:lnTo>
                  <a:lnTo>
                    <a:pt x="2002" y="5677"/>
                  </a:lnTo>
                  <a:lnTo>
                    <a:pt x="1720" y="5874"/>
                  </a:lnTo>
                  <a:lnTo>
                    <a:pt x="1437" y="6065"/>
                  </a:lnTo>
                  <a:lnTo>
                    <a:pt x="1151" y="6251"/>
                  </a:lnTo>
                  <a:lnTo>
                    <a:pt x="864" y="6431"/>
                  </a:lnTo>
                  <a:lnTo>
                    <a:pt x="576" y="6604"/>
                  </a:lnTo>
                  <a:lnTo>
                    <a:pt x="288" y="6771"/>
                  </a:lnTo>
                  <a:lnTo>
                    <a:pt x="0" y="6931"/>
                  </a:lnTo>
                  <a:lnTo>
                    <a:pt x="7647" y="6931"/>
                  </a:lnTo>
                  <a:lnTo>
                    <a:pt x="7782" y="6748"/>
                  </a:lnTo>
                  <a:lnTo>
                    <a:pt x="7915" y="6560"/>
                  </a:lnTo>
                  <a:lnTo>
                    <a:pt x="8049" y="6366"/>
                  </a:lnTo>
                  <a:lnTo>
                    <a:pt x="8180" y="6169"/>
                  </a:lnTo>
                  <a:lnTo>
                    <a:pt x="8312" y="5968"/>
                  </a:lnTo>
                  <a:lnTo>
                    <a:pt x="8442" y="5762"/>
                  </a:lnTo>
                  <a:lnTo>
                    <a:pt x="8570" y="5554"/>
                  </a:lnTo>
                  <a:lnTo>
                    <a:pt x="8696" y="5342"/>
                  </a:lnTo>
                  <a:lnTo>
                    <a:pt x="8822" y="5127"/>
                  </a:lnTo>
                  <a:lnTo>
                    <a:pt x="8946" y="4909"/>
                  </a:lnTo>
                  <a:lnTo>
                    <a:pt x="9069" y="4689"/>
                  </a:lnTo>
                  <a:lnTo>
                    <a:pt x="9188" y="4468"/>
                  </a:lnTo>
                  <a:lnTo>
                    <a:pt x="9307" y="4243"/>
                  </a:lnTo>
                  <a:lnTo>
                    <a:pt x="9422" y="4019"/>
                  </a:lnTo>
                  <a:lnTo>
                    <a:pt x="9536" y="3792"/>
                  </a:lnTo>
                  <a:lnTo>
                    <a:pt x="9647" y="3563"/>
                  </a:lnTo>
                  <a:lnTo>
                    <a:pt x="9756" y="3335"/>
                  </a:lnTo>
                  <a:lnTo>
                    <a:pt x="9862" y="3106"/>
                  </a:lnTo>
                  <a:lnTo>
                    <a:pt x="9966" y="2876"/>
                  </a:lnTo>
                  <a:lnTo>
                    <a:pt x="10066" y="2647"/>
                  </a:lnTo>
                  <a:lnTo>
                    <a:pt x="10163" y="2418"/>
                  </a:lnTo>
                  <a:lnTo>
                    <a:pt x="10257" y="2190"/>
                  </a:lnTo>
                  <a:lnTo>
                    <a:pt x="10348" y="1963"/>
                  </a:lnTo>
                  <a:lnTo>
                    <a:pt x="10436" y="1735"/>
                  </a:lnTo>
                  <a:lnTo>
                    <a:pt x="10520" y="1511"/>
                  </a:lnTo>
                  <a:lnTo>
                    <a:pt x="10601" y="1287"/>
                  </a:lnTo>
                  <a:lnTo>
                    <a:pt x="10677" y="1066"/>
                  </a:lnTo>
                  <a:lnTo>
                    <a:pt x="10750" y="847"/>
                  </a:lnTo>
                  <a:lnTo>
                    <a:pt x="10818" y="631"/>
                  </a:lnTo>
                  <a:lnTo>
                    <a:pt x="10884" y="417"/>
                  </a:lnTo>
                  <a:lnTo>
                    <a:pt x="10944" y="207"/>
                  </a:lnTo>
                  <a:lnTo>
                    <a:pt x="11000" y="0"/>
                  </a:lnTo>
                  <a:lnTo>
                    <a:pt x="743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6904" name="Freeform 7"/>
            <p:cNvSpPr>
              <a:spLocks/>
            </p:cNvSpPr>
            <p:nvPr/>
          </p:nvSpPr>
          <p:spPr bwMode="auto">
            <a:xfrm rot="5400000">
              <a:off x="2277" y="1947"/>
              <a:ext cx="566" cy="1048"/>
            </a:xfrm>
            <a:custGeom>
              <a:avLst/>
              <a:gdLst>
                <a:gd name="T0" fmla="*/ 0 w 3568"/>
                <a:gd name="T1" fmla="*/ 2 h 4416"/>
                <a:gd name="T2" fmla="*/ 0 w 3568"/>
                <a:gd name="T3" fmla="*/ 5 h 4416"/>
                <a:gd name="T4" fmla="*/ 1 w 3568"/>
                <a:gd name="T5" fmla="*/ 9 h 4416"/>
                <a:gd name="T6" fmla="*/ 1 w 3568"/>
                <a:gd name="T7" fmla="*/ 12 h 4416"/>
                <a:gd name="T8" fmla="*/ 1 w 3568"/>
                <a:gd name="T9" fmla="*/ 16 h 4416"/>
                <a:gd name="T10" fmla="*/ 2 w 3568"/>
                <a:gd name="T11" fmla="*/ 20 h 4416"/>
                <a:gd name="T12" fmla="*/ 2 w 3568"/>
                <a:gd name="T13" fmla="*/ 23 h 4416"/>
                <a:gd name="T14" fmla="*/ 3 w 3568"/>
                <a:gd name="T15" fmla="*/ 27 h 4416"/>
                <a:gd name="T16" fmla="*/ 3 w 3568"/>
                <a:gd name="T17" fmla="*/ 31 h 4416"/>
                <a:gd name="T18" fmla="*/ 4 w 3568"/>
                <a:gd name="T19" fmla="*/ 35 h 4416"/>
                <a:gd name="T20" fmla="*/ 4 w 3568"/>
                <a:gd name="T21" fmla="*/ 38 h 4416"/>
                <a:gd name="T22" fmla="*/ 5 w 3568"/>
                <a:gd name="T23" fmla="*/ 42 h 4416"/>
                <a:gd name="T24" fmla="*/ 5 w 3568"/>
                <a:gd name="T25" fmla="*/ 46 h 4416"/>
                <a:gd name="T26" fmla="*/ 6 w 3568"/>
                <a:gd name="T27" fmla="*/ 50 h 4416"/>
                <a:gd name="T28" fmla="*/ 6 w 3568"/>
                <a:gd name="T29" fmla="*/ 53 h 4416"/>
                <a:gd name="T30" fmla="*/ 7 w 3568"/>
                <a:gd name="T31" fmla="*/ 57 h 4416"/>
                <a:gd name="T32" fmla="*/ 7 w 3568"/>
                <a:gd name="T33" fmla="*/ 57 h 4416"/>
                <a:gd name="T34" fmla="*/ 8 w 3568"/>
                <a:gd name="T35" fmla="*/ 53 h 4416"/>
                <a:gd name="T36" fmla="*/ 9 w 3568"/>
                <a:gd name="T37" fmla="*/ 50 h 4416"/>
                <a:gd name="T38" fmla="*/ 9 w 3568"/>
                <a:gd name="T39" fmla="*/ 46 h 4416"/>
                <a:gd name="T40" fmla="*/ 10 w 3568"/>
                <a:gd name="T41" fmla="*/ 42 h 4416"/>
                <a:gd name="T42" fmla="*/ 10 w 3568"/>
                <a:gd name="T43" fmla="*/ 38 h 4416"/>
                <a:gd name="T44" fmla="*/ 11 w 3568"/>
                <a:gd name="T45" fmla="*/ 35 h 4416"/>
                <a:gd name="T46" fmla="*/ 11 w 3568"/>
                <a:gd name="T47" fmla="*/ 31 h 4416"/>
                <a:gd name="T48" fmla="*/ 12 w 3568"/>
                <a:gd name="T49" fmla="*/ 27 h 4416"/>
                <a:gd name="T50" fmla="*/ 12 w 3568"/>
                <a:gd name="T51" fmla="*/ 23 h 4416"/>
                <a:gd name="T52" fmla="*/ 12 w 3568"/>
                <a:gd name="T53" fmla="*/ 20 h 4416"/>
                <a:gd name="T54" fmla="*/ 13 w 3568"/>
                <a:gd name="T55" fmla="*/ 16 h 4416"/>
                <a:gd name="T56" fmla="*/ 13 w 3568"/>
                <a:gd name="T57" fmla="*/ 12 h 4416"/>
                <a:gd name="T58" fmla="*/ 13 w 3568"/>
                <a:gd name="T59" fmla="*/ 9 h 4416"/>
                <a:gd name="T60" fmla="*/ 14 w 3568"/>
                <a:gd name="T61" fmla="*/ 5 h 4416"/>
                <a:gd name="T62" fmla="*/ 14 w 3568"/>
                <a:gd name="T63" fmla="*/ 2 h 4416"/>
                <a:gd name="T64" fmla="*/ 0 w 3568"/>
                <a:gd name="T65" fmla="*/ 0 h 44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68"/>
                <a:gd name="T100" fmla="*/ 0 h 4416"/>
                <a:gd name="T101" fmla="*/ 3568 w 3568"/>
                <a:gd name="T102" fmla="*/ 4416 h 44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68" h="4416">
                  <a:moveTo>
                    <a:pt x="0" y="0"/>
                  </a:moveTo>
                  <a:lnTo>
                    <a:pt x="34" y="128"/>
                  </a:lnTo>
                  <a:lnTo>
                    <a:pt x="70" y="256"/>
                  </a:lnTo>
                  <a:lnTo>
                    <a:pt x="107" y="386"/>
                  </a:lnTo>
                  <a:lnTo>
                    <a:pt x="146" y="517"/>
                  </a:lnTo>
                  <a:lnTo>
                    <a:pt x="187" y="650"/>
                  </a:lnTo>
                  <a:lnTo>
                    <a:pt x="229" y="784"/>
                  </a:lnTo>
                  <a:lnTo>
                    <a:pt x="273" y="918"/>
                  </a:lnTo>
                  <a:lnTo>
                    <a:pt x="319" y="1053"/>
                  </a:lnTo>
                  <a:lnTo>
                    <a:pt x="365" y="1190"/>
                  </a:lnTo>
                  <a:lnTo>
                    <a:pt x="413" y="1328"/>
                  </a:lnTo>
                  <a:lnTo>
                    <a:pt x="463" y="1465"/>
                  </a:lnTo>
                  <a:lnTo>
                    <a:pt x="514" y="1603"/>
                  </a:lnTo>
                  <a:lnTo>
                    <a:pt x="566" y="1742"/>
                  </a:lnTo>
                  <a:lnTo>
                    <a:pt x="620" y="1882"/>
                  </a:lnTo>
                  <a:lnTo>
                    <a:pt x="676" y="2022"/>
                  </a:lnTo>
                  <a:lnTo>
                    <a:pt x="732" y="2163"/>
                  </a:lnTo>
                  <a:lnTo>
                    <a:pt x="790" y="2304"/>
                  </a:lnTo>
                  <a:lnTo>
                    <a:pt x="849" y="2445"/>
                  </a:lnTo>
                  <a:lnTo>
                    <a:pt x="908" y="2586"/>
                  </a:lnTo>
                  <a:lnTo>
                    <a:pt x="970" y="2728"/>
                  </a:lnTo>
                  <a:lnTo>
                    <a:pt x="1032" y="2870"/>
                  </a:lnTo>
                  <a:lnTo>
                    <a:pt x="1095" y="3011"/>
                  </a:lnTo>
                  <a:lnTo>
                    <a:pt x="1160" y="3153"/>
                  </a:lnTo>
                  <a:lnTo>
                    <a:pt x="1225" y="3295"/>
                  </a:lnTo>
                  <a:lnTo>
                    <a:pt x="1292" y="3437"/>
                  </a:lnTo>
                  <a:lnTo>
                    <a:pt x="1359" y="3577"/>
                  </a:lnTo>
                  <a:lnTo>
                    <a:pt x="1428" y="3718"/>
                  </a:lnTo>
                  <a:lnTo>
                    <a:pt x="1497" y="3858"/>
                  </a:lnTo>
                  <a:lnTo>
                    <a:pt x="1567" y="3999"/>
                  </a:lnTo>
                  <a:lnTo>
                    <a:pt x="1639" y="4138"/>
                  </a:lnTo>
                  <a:lnTo>
                    <a:pt x="1711" y="4277"/>
                  </a:lnTo>
                  <a:lnTo>
                    <a:pt x="1784" y="4416"/>
                  </a:lnTo>
                  <a:lnTo>
                    <a:pt x="1857" y="4277"/>
                  </a:lnTo>
                  <a:lnTo>
                    <a:pt x="1929" y="4138"/>
                  </a:lnTo>
                  <a:lnTo>
                    <a:pt x="2001" y="3999"/>
                  </a:lnTo>
                  <a:lnTo>
                    <a:pt x="2071" y="3858"/>
                  </a:lnTo>
                  <a:lnTo>
                    <a:pt x="2140" y="3718"/>
                  </a:lnTo>
                  <a:lnTo>
                    <a:pt x="2208" y="3577"/>
                  </a:lnTo>
                  <a:lnTo>
                    <a:pt x="2276" y="3437"/>
                  </a:lnTo>
                  <a:lnTo>
                    <a:pt x="2343" y="3295"/>
                  </a:lnTo>
                  <a:lnTo>
                    <a:pt x="2408" y="3153"/>
                  </a:lnTo>
                  <a:lnTo>
                    <a:pt x="2473" y="3011"/>
                  </a:lnTo>
                  <a:lnTo>
                    <a:pt x="2536" y="2870"/>
                  </a:lnTo>
                  <a:lnTo>
                    <a:pt x="2598" y="2728"/>
                  </a:lnTo>
                  <a:lnTo>
                    <a:pt x="2660" y="2586"/>
                  </a:lnTo>
                  <a:lnTo>
                    <a:pt x="2719" y="2445"/>
                  </a:lnTo>
                  <a:lnTo>
                    <a:pt x="2778" y="2304"/>
                  </a:lnTo>
                  <a:lnTo>
                    <a:pt x="2836" y="2163"/>
                  </a:lnTo>
                  <a:lnTo>
                    <a:pt x="2892" y="2022"/>
                  </a:lnTo>
                  <a:lnTo>
                    <a:pt x="2948" y="1882"/>
                  </a:lnTo>
                  <a:lnTo>
                    <a:pt x="3002" y="1742"/>
                  </a:lnTo>
                  <a:lnTo>
                    <a:pt x="3054" y="1603"/>
                  </a:lnTo>
                  <a:lnTo>
                    <a:pt x="3105" y="1465"/>
                  </a:lnTo>
                  <a:lnTo>
                    <a:pt x="3155" y="1328"/>
                  </a:lnTo>
                  <a:lnTo>
                    <a:pt x="3203" y="1190"/>
                  </a:lnTo>
                  <a:lnTo>
                    <a:pt x="3249" y="1053"/>
                  </a:lnTo>
                  <a:lnTo>
                    <a:pt x="3295" y="918"/>
                  </a:lnTo>
                  <a:lnTo>
                    <a:pt x="3339" y="784"/>
                  </a:lnTo>
                  <a:lnTo>
                    <a:pt x="3381" y="650"/>
                  </a:lnTo>
                  <a:lnTo>
                    <a:pt x="3422" y="517"/>
                  </a:lnTo>
                  <a:lnTo>
                    <a:pt x="3461" y="386"/>
                  </a:lnTo>
                  <a:lnTo>
                    <a:pt x="3498" y="256"/>
                  </a:lnTo>
                  <a:lnTo>
                    <a:pt x="3534" y="128"/>
                  </a:lnTo>
                  <a:lnTo>
                    <a:pt x="35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336699"/>
                </a:gs>
                <a:gs pos="100000">
                  <a:srgbClr val="3399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67" name="Group 8"/>
          <p:cNvGrpSpPr>
            <a:grpSpLocks/>
          </p:cNvGrpSpPr>
          <p:nvPr/>
        </p:nvGrpSpPr>
        <p:grpSpPr bwMode="auto">
          <a:xfrm>
            <a:off x="193675" y="4989513"/>
            <a:ext cx="3657600" cy="1455737"/>
            <a:chOff x="272" y="2967"/>
            <a:chExt cx="2304" cy="917"/>
          </a:xfrm>
        </p:grpSpPr>
        <p:pic>
          <p:nvPicPr>
            <p:cNvPr id="36890" name="Picture 9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" y="3081"/>
              <a:ext cx="1179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1" name="Picture 10" descr="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" y="3463"/>
              <a:ext cx="42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2" name="Picture 11" descr="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" y="3365"/>
              <a:ext cx="42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3" name="Picture 12" descr="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" y="2967"/>
              <a:ext cx="42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4" name="Freeform 13"/>
            <p:cNvSpPr>
              <a:spLocks/>
            </p:cNvSpPr>
            <p:nvPr/>
          </p:nvSpPr>
          <p:spPr bwMode="auto">
            <a:xfrm>
              <a:off x="1076" y="3138"/>
              <a:ext cx="1018" cy="284"/>
            </a:xfrm>
            <a:custGeom>
              <a:avLst/>
              <a:gdLst>
                <a:gd name="T0" fmla="*/ 0 w 912"/>
                <a:gd name="T1" fmla="*/ 0 h 240"/>
                <a:gd name="T2" fmla="*/ 400 w 912"/>
                <a:gd name="T3" fmla="*/ 160 h 240"/>
                <a:gd name="T4" fmla="*/ 1001 w 912"/>
                <a:gd name="T5" fmla="*/ 318 h 240"/>
                <a:gd name="T6" fmla="*/ 1268 w 912"/>
                <a:gd name="T7" fmla="*/ 398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cubicBezTo>
                    <a:pt x="84" y="32"/>
                    <a:pt x="168" y="64"/>
                    <a:pt x="288" y="96"/>
                  </a:cubicBezTo>
                  <a:cubicBezTo>
                    <a:pt x="408" y="128"/>
                    <a:pt x="616" y="168"/>
                    <a:pt x="720" y="192"/>
                  </a:cubicBezTo>
                  <a:cubicBezTo>
                    <a:pt x="824" y="216"/>
                    <a:pt x="868" y="228"/>
                    <a:pt x="912" y="24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895" name="Freeform 14"/>
            <p:cNvSpPr>
              <a:spLocks/>
            </p:cNvSpPr>
            <p:nvPr/>
          </p:nvSpPr>
          <p:spPr bwMode="auto">
            <a:xfrm>
              <a:off x="1076" y="3469"/>
              <a:ext cx="1018" cy="123"/>
            </a:xfrm>
            <a:custGeom>
              <a:avLst/>
              <a:gdLst>
                <a:gd name="T0" fmla="*/ 1268 w 912"/>
                <a:gd name="T1" fmla="*/ 13 h 104"/>
                <a:gd name="T2" fmla="*/ 868 w 912"/>
                <a:gd name="T3" fmla="*/ 13 h 104"/>
                <a:gd name="T4" fmla="*/ 468 w 912"/>
                <a:gd name="T5" fmla="*/ 13 h 104"/>
                <a:gd name="T6" fmla="*/ 201 w 912"/>
                <a:gd name="T7" fmla="*/ 92 h 104"/>
                <a:gd name="T8" fmla="*/ 0 w 912"/>
                <a:gd name="T9" fmla="*/ 171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104"/>
                <a:gd name="T17" fmla="*/ 912 w 9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104">
                  <a:moveTo>
                    <a:pt x="912" y="8"/>
                  </a:moveTo>
                  <a:cubicBezTo>
                    <a:pt x="816" y="8"/>
                    <a:pt x="720" y="8"/>
                    <a:pt x="624" y="8"/>
                  </a:cubicBezTo>
                  <a:cubicBezTo>
                    <a:pt x="528" y="8"/>
                    <a:pt x="416" y="0"/>
                    <a:pt x="336" y="8"/>
                  </a:cubicBezTo>
                  <a:cubicBezTo>
                    <a:pt x="256" y="16"/>
                    <a:pt x="200" y="40"/>
                    <a:pt x="144" y="56"/>
                  </a:cubicBezTo>
                  <a:cubicBezTo>
                    <a:pt x="88" y="72"/>
                    <a:pt x="44" y="88"/>
                    <a:pt x="0" y="104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896" name="Freeform 15"/>
            <p:cNvSpPr>
              <a:spLocks/>
            </p:cNvSpPr>
            <p:nvPr/>
          </p:nvSpPr>
          <p:spPr bwMode="auto">
            <a:xfrm>
              <a:off x="1022" y="3194"/>
              <a:ext cx="63" cy="285"/>
            </a:xfrm>
            <a:custGeom>
              <a:avLst/>
              <a:gdLst>
                <a:gd name="T0" fmla="*/ 0 w 56"/>
                <a:gd name="T1" fmla="*/ 0 h 240"/>
                <a:gd name="T2" fmla="*/ 69 w 56"/>
                <a:gd name="T3" fmla="*/ 160 h 240"/>
                <a:gd name="T4" fmla="*/ 69 w 56"/>
                <a:gd name="T5" fmla="*/ 322 h 240"/>
                <a:gd name="T6" fmla="*/ 0 w 56"/>
                <a:gd name="T7" fmla="*/ 401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40"/>
                <a:gd name="T14" fmla="*/ 56 w 56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40">
                  <a:moveTo>
                    <a:pt x="0" y="0"/>
                  </a:moveTo>
                  <a:cubicBezTo>
                    <a:pt x="20" y="32"/>
                    <a:pt x="40" y="64"/>
                    <a:pt x="48" y="96"/>
                  </a:cubicBezTo>
                  <a:cubicBezTo>
                    <a:pt x="56" y="128"/>
                    <a:pt x="56" y="168"/>
                    <a:pt x="48" y="192"/>
                  </a:cubicBezTo>
                  <a:cubicBezTo>
                    <a:pt x="40" y="216"/>
                    <a:pt x="20" y="228"/>
                    <a:pt x="0" y="24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897" name="Text Box 16"/>
            <p:cNvSpPr txBox="1">
              <a:spLocks noChangeArrowheads="1"/>
            </p:cNvSpPr>
            <p:nvPr/>
          </p:nvSpPr>
          <p:spPr bwMode="auto">
            <a:xfrm>
              <a:off x="1933" y="3543"/>
              <a:ext cx="64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kumimoji="1" lang="en-US" altLang="zh-CN" sz="1600">
                  <a:solidFill>
                    <a:srgbClr val="993366"/>
                  </a:solidFill>
                </a:rPr>
                <a:t>IPv6</a:t>
              </a:r>
              <a:r>
                <a:rPr kumimoji="1" lang="zh-CN" altLang="en-US" sz="1600">
                  <a:solidFill>
                    <a:srgbClr val="993366"/>
                  </a:solidFill>
                </a:rPr>
                <a:t>孤岛</a:t>
              </a:r>
            </a:p>
          </p:txBody>
        </p:sp>
        <p:sp>
          <p:nvSpPr>
            <p:cNvPr id="36898" name="Text Box 17"/>
            <p:cNvSpPr txBox="1">
              <a:spLocks noChangeArrowheads="1"/>
            </p:cNvSpPr>
            <p:nvPr/>
          </p:nvSpPr>
          <p:spPr bwMode="auto">
            <a:xfrm>
              <a:off x="593" y="3657"/>
              <a:ext cx="64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kumimoji="1" lang="en-US" altLang="zh-CN" sz="1600">
                  <a:solidFill>
                    <a:srgbClr val="993366"/>
                  </a:solidFill>
                </a:rPr>
                <a:t>IPv6</a:t>
              </a:r>
              <a:r>
                <a:rPr kumimoji="1" lang="zh-CN" altLang="en-US" sz="1600">
                  <a:solidFill>
                    <a:srgbClr val="993366"/>
                  </a:solidFill>
                </a:rPr>
                <a:t>孤岛</a:t>
              </a:r>
            </a:p>
          </p:txBody>
        </p:sp>
        <p:sp>
          <p:nvSpPr>
            <p:cNvPr id="36899" name="Text Box 18"/>
            <p:cNvSpPr txBox="1">
              <a:spLocks noChangeArrowheads="1"/>
            </p:cNvSpPr>
            <p:nvPr/>
          </p:nvSpPr>
          <p:spPr bwMode="auto">
            <a:xfrm>
              <a:off x="272" y="3088"/>
              <a:ext cx="64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kumimoji="1" lang="en-US" altLang="zh-CN" sz="1600">
                  <a:solidFill>
                    <a:srgbClr val="993366"/>
                  </a:solidFill>
                </a:rPr>
                <a:t>IPv6</a:t>
              </a:r>
              <a:r>
                <a:rPr kumimoji="1" lang="zh-CN" altLang="en-US" sz="1600">
                  <a:solidFill>
                    <a:srgbClr val="993366"/>
                  </a:solidFill>
                </a:rPr>
                <a:t>孤岛</a:t>
              </a:r>
            </a:p>
          </p:txBody>
        </p:sp>
        <p:sp>
          <p:nvSpPr>
            <p:cNvPr id="36900" name="Text Box 19"/>
            <p:cNvSpPr txBox="1">
              <a:spLocks noChangeArrowheads="1"/>
            </p:cNvSpPr>
            <p:nvPr/>
          </p:nvSpPr>
          <p:spPr bwMode="auto">
            <a:xfrm>
              <a:off x="1183" y="3099"/>
              <a:ext cx="643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kumimoji="1" lang="en-US" altLang="zh-CN" sz="1600">
                  <a:solidFill>
                    <a:srgbClr val="003366"/>
                  </a:solidFill>
                </a:rPr>
                <a:t>IPv4 Internet</a:t>
              </a:r>
            </a:p>
          </p:txBody>
        </p:sp>
      </p:grpSp>
      <p:grpSp>
        <p:nvGrpSpPr>
          <p:cNvPr id="36868" name="Group 20"/>
          <p:cNvGrpSpPr>
            <a:grpSpLocks/>
          </p:cNvGrpSpPr>
          <p:nvPr/>
        </p:nvGrpSpPr>
        <p:grpSpPr bwMode="auto">
          <a:xfrm>
            <a:off x="2987675" y="4005263"/>
            <a:ext cx="3527425" cy="1800225"/>
            <a:chOff x="1837" y="2614"/>
            <a:chExt cx="2222" cy="1134"/>
          </a:xfrm>
        </p:grpSpPr>
        <p:sp>
          <p:nvSpPr>
            <p:cNvPr id="36879" name="Text Box 21"/>
            <p:cNvSpPr txBox="1">
              <a:spLocks noChangeArrowheads="1"/>
            </p:cNvSpPr>
            <p:nvPr/>
          </p:nvSpPr>
          <p:spPr bwMode="auto">
            <a:xfrm>
              <a:off x="3392" y="2614"/>
              <a:ext cx="6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kumimoji="1" lang="en-US" altLang="zh-CN" sz="1600">
                  <a:solidFill>
                    <a:srgbClr val="993366"/>
                  </a:solidFill>
                </a:rPr>
                <a:t>IPv6</a:t>
              </a:r>
              <a:r>
                <a:rPr kumimoji="1" lang="zh-CN" altLang="en-US" sz="1600">
                  <a:solidFill>
                    <a:srgbClr val="993366"/>
                  </a:solidFill>
                </a:rPr>
                <a:t>孤岛</a:t>
              </a:r>
            </a:p>
          </p:txBody>
        </p:sp>
        <p:pic>
          <p:nvPicPr>
            <p:cNvPr id="36880" name="Picture 22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2669"/>
              <a:ext cx="122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1" name="Text Box 23"/>
            <p:cNvSpPr txBox="1">
              <a:spLocks noChangeArrowheads="1"/>
            </p:cNvSpPr>
            <p:nvPr/>
          </p:nvSpPr>
          <p:spPr bwMode="auto">
            <a:xfrm>
              <a:off x="2725" y="2663"/>
              <a:ext cx="66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kumimoji="1" lang="en-US" altLang="zh-CN" sz="1600">
                  <a:solidFill>
                    <a:srgbClr val="003366"/>
                  </a:solidFill>
                </a:rPr>
                <a:t>IPv4 Internet</a:t>
              </a:r>
            </a:p>
          </p:txBody>
        </p:sp>
        <p:pic>
          <p:nvPicPr>
            <p:cNvPr id="36882" name="Picture 24" descr="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" y="2773"/>
              <a:ext cx="44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3" name="Picture 25" descr="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" y="3245"/>
              <a:ext cx="1000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4" name="Freeform 26"/>
            <p:cNvSpPr>
              <a:spLocks/>
            </p:cNvSpPr>
            <p:nvPr/>
          </p:nvSpPr>
          <p:spPr bwMode="auto">
            <a:xfrm>
              <a:off x="2503" y="2826"/>
              <a:ext cx="1167" cy="105"/>
            </a:xfrm>
            <a:custGeom>
              <a:avLst/>
              <a:gdLst>
                <a:gd name="T0" fmla="*/ 0 w 912"/>
                <a:gd name="T1" fmla="*/ 0 h 240"/>
                <a:gd name="T2" fmla="*/ 604 w 912"/>
                <a:gd name="T3" fmla="*/ 8 h 240"/>
                <a:gd name="T4" fmla="*/ 1509 w 912"/>
                <a:gd name="T5" fmla="*/ 16 h 240"/>
                <a:gd name="T6" fmla="*/ 1910 w 912"/>
                <a:gd name="T7" fmla="*/ 2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cubicBezTo>
                    <a:pt x="84" y="32"/>
                    <a:pt x="168" y="64"/>
                    <a:pt x="288" y="96"/>
                  </a:cubicBezTo>
                  <a:cubicBezTo>
                    <a:pt x="408" y="128"/>
                    <a:pt x="616" y="168"/>
                    <a:pt x="720" y="192"/>
                  </a:cubicBezTo>
                  <a:cubicBezTo>
                    <a:pt x="824" y="216"/>
                    <a:pt x="868" y="228"/>
                    <a:pt x="912" y="24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885" name="Text Box 27"/>
            <p:cNvSpPr txBox="1">
              <a:spLocks noChangeArrowheads="1"/>
            </p:cNvSpPr>
            <p:nvPr/>
          </p:nvSpPr>
          <p:spPr bwMode="auto">
            <a:xfrm>
              <a:off x="3392" y="3158"/>
              <a:ext cx="6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kumimoji="1" lang="zh-CN" altLang="en-US" sz="1600">
                  <a:solidFill>
                    <a:srgbClr val="993366"/>
                  </a:solidFill>
                  <a:latin typeface="华文细黑" panose="02010600040101010101" pitchFamily="2" charset="-122"/>
                </a:rPr>
                <a:t>协议转换</a:t>
              </a:r>
            </a:p>
          </p:txBody>
        </p:sp>
        <p:sp>
          <p:nvSpPr>
            <p:cNvPr id="36886" name="Text Box 28"/>
            <p:cNvSpPr txBox="1">
              <a:spLocks noChangeArrowheads="1"/>
            </p:cNvSpPr>
            <p:nvPr/>
          </p:nvSpPr>
          <p:spPr bwMode="auto">
            <a:xfrm>
              <a:off x="1837" y="2841"/>
              <a:ext cx="6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kumimoji="1" lang="en-US" altLang="zh-CN" sz="1600">
                  <a:solidFill>
                    <a:srgbClr val="993366"/>
                  </a:solidFill>
                </a:rPr>
                <a:t>IPv6</a:t>
              </a:r>
              <a:r>
                <a:rPr kumimoji="1" lang="zh-CN" altLang="en-US" sz="1600">
                  <a:solidFill>
                    <a:srgbClr val="993366"/>
                  </a:solidFill>
                </a:rPr>
                <a:t>孤岛</a:t>
              </a:r>
            </a:p>
          </p:txBody>
        </p:sp>
        <p:sp>
          <p:nvSpPr>
            <p:cNvPr id="36887" name="Text Box 29"/>
            <p:cNvSpPr txBox="1">
              <a:spLocks noChangeArrowheads="1"/>
            </p:cNvSpPr>
            <p:nvPr/>
          </p:nvSpPr>
          <p:spPr bwMode="auto">
            <a:xfrm>
              <a:off x="2781" y="3292"/>
              <a:ext cx="66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kumimoji="1" lang="en-US" altLang="zh-CN" sz="1600">
                  <a:solidFill>
                    <a:srgbClr val="CC0000"/>
                  </a:solidFill>
                </a:rPr>
                <a:t>IPv6 Internet</a:t>
              </a:r>
            </a:p>
          </p:txBody>
        </p:sp>
        <p:pic>
          <p:nvPicPr>
            <p:cNvPr id="36888" name="Picture 30" descr="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2669"/>
              <a:ext cx="44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9" name="Picture 31" descr="IPv6路由器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076"/>
              <a:ext cx="38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69" name="Group 32"/>
          <p:cNvGrpSpPr>
            <a:grpSpLocks/>
          </p:cNvGrpSpPr>
          <p:nvPr/>
        </p:nvGrpSpPr>
        <p:grpSpPr bwMode="auto">
          <a:xfrm>
            <a:off x="5364163" y="2732088"/>
            <a:ext cx="3505200" cy="1273175"/>
            <a:chOff x="3515" y="1122"/>
            <a:chExt cx="2208" cy="802"/>
          </a:xfrm>
        </p:grpSpPr>
        <p:pic>
          <p:nvPicPr>
            <p:cNvPr id="36872" name="Picture 33" descr="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" y="1177"/>
              <a:ext cx="983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Text Box 34"/>
            <p:cNvSpPr txBox="1">
              <a:spLocks noChangeArrowheads="1"/>
            </p:cNvSpPr>
            <p:nvPr/>
          </p:nvSpPr>
          <p:spPr bwMode="auto">
            <a:xfrm>
              <a:off x="4397" y="1179"/>
              <a:ext cx="654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kumimoji="1" lang="en-US" altLang="zh-CN" sz="1600">
                  <a:solidFill>
                    <a:srgbClr val="003366"/>
                  </a:solidFill>
                </a:rPr>
                <a:t>IPv6 Internet</a:t>
              </a:r>
            </a:p>
          </p:txBody>
        </p:sp>
        <p:pic>
          <p:nvPicPr>
            <p:cNvPr id="36874" name="Picture 35" descr="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" y="1122"/>
              <a:ext cx="491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5" name="Freeform 36"/>
            <p:cNvSpPr>
              <a:spLocks/>
            </p:cNvSpPr>
            <p:nvPr/>
          </p:nvSpPr>
          <p:spPr bwMode="auto">
            <a:xfrm>
              <a:off x="4200" y="1286"/>
              <a:ext cx="934" cy="274"/>
            </a:xfrm>
            <a:custGeom>
              <a:avLst/>
              <a:gdLst>
                <a:gd name="T0" fmla="*/ 0 w 912"/>
                <a:gd name="T1" fmla="*/ 0 h 240"/>
                <a:gd name="T2" fmla="*/ 309 w 912"/>
                <a:gd name="T3" fmla="*/ 144 h 240"/>
                <a:gd name="T4" fmla="*/ 773 w 912"/>
                <a:gd name="T5" fmla="*/ 285 h 240"/>
                <a:gd name="T6" fmla="*/ 980 w 912"/>
                <a:gd name="T7" fmla="*/ 35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cubicBezTo>
                    <a:pt x="84" y="32"/>
                    <a:pt x="168" y="64"/>
                    <a:pt x="288" y="96"/>
                  </a:cubicBezTo>
                  <a:cubicBezTo>
                    <a:pt x="408" y="128"/>
                    <a:pt x="616" y="168"/>
                    <a:pt x="720" y="192"/>
                  </a:cubicBezTo>
                  <a:cubicBezTo>
                    <a:pt x="824" y="216"/>
                    <a:pt x="868" y="228"/>
                    <a:pt x="912" y="24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876" name="Text Box 37"/>
            <p:cNvSpPr txBox="1">
              <a:spLocks noChangeArrowheads="1"/>
            </p:cNvSpPr>
            <p:nvPr/>
          </p:nvSpPr>
          <p:spPr bwMode="auto">
            <a:xfrm>
              <a:off x="5051" y="1697"/>
              <a:ext cx="67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kumimoji="1" lang="en-US" altLang="zh-CN" sz="1600">
                  <a:solidFill>
                    <a:srgbClr val="993366"/>
                  </a:solidFill>
                </a:rPr>
                <a:t>IPv4</a:t>
              </a:r>
              <a:r>
                <a:rPr kumimoji="1" lang="zh-CN" altLang="en-US" sz="1600">
                  <a:solidFill>
                    <a:srgbClr val="993366"/>
                  </a:solidFill>
                </a:rPr>
                <a:t>孤岛</a:t>
              </a:r>
            </a:p>
          </p:txBody>
        </p:sp>
        <p:pic>
          <p:nvPicPr>
            <p:cNvPr id="36877" name="Picture 38" descr="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1450"/>
              <a:ext cx="491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8" name="Text Box 39"/>
            <p:cNvSpPr txBox="1">
              <a:spLocks noChangeArrowheads="1"/>
            </p:cNvSpPr>
            <p:nvPr/>
          </p:nvSpPr>
          <p:spPr bwMode="auto">
            <a:xfrm>
              <a:off x="3515" y="1344"/>
              <a:ext cx="68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kumimoji="1" lang="en-US" altLang="zh-CN" sz="1600">
                  <a:solidFill>
                    <a:srgbClr val="993366"/>
                  </a:solidFill>
                </a:rPr>
                <a:t>IPv4</a:t>
              </a:r>
              <a:r>
                <a:rPr kumimoji="1" lang="zh-CN" altLang="en-US" sz="1600">
                  <a:solidFill>
                    <a:srgbClr val="993366"/>
                  </a:solidFill>
                </a:rPr>
                <a:t>孤岛</a:t>
              </a:r>
            </a:p>
          </p:txBody>
        </p:sp>
      </p:grpSp>
      <p:sp>
        <p:nvSpPr>
          <p:cNvPr id="36870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457200" y="703263"/>
            <a:ext cx="8229600" cy="272573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SzPct val="80000"/>
            </a:pPr>
            <a:r>
              <a:rPr lang="zh-CN" altLang="en-US" sz="1800" smtClean="0"/>
              <a:t>基本功能</a:t>
            </a:r>
          </a:p>
          <a:p>
            <a:pPr lvl="1" eaLnBrk="1" hangingPunct="1">
              <a:lnSpc>
                <a:spcPct val="90000"/>
              </a:lnSpc>
              <a:buSzPct val="80000"/>
            </a:pPr>
            <a:r>
              <a:rPr lang="en-US" altLang="zh-CN" sz="1600" smtClean="0"/>
              <a:t>ND</a:t>
            </a:r>
            <a:r>
              <a:rPr lang="zh-CN" altLang="en-US" sz="1600" smtClean="0"/>
              <a:t>、</a:t>
            </a:r>
            <a:r>
              <a:rPr lang="en-US" altLang="zh-CN" sz="1600" smtClean="0"/>
              <a:t>FIB</a:t>
            </a:r>
            <a:r>
              <a:rPr lang="zh-CN" altLang="en-US" sz="1600" smtClean="0"/>
              <a:t>、</a:t>
            </a:r>
            <a:r>
              <a:rPr lang="en-US" altLang="zh-CN" sz="1600" smtClean="0"/>
              <a:t>ACL</a:t>
            </a:r>
            <a:r>
              <a:rPr lang="zh-CN" altLang="en-US" sz="1600" smtClean="0"/>
              <a:t>、</a:t>
            </a:r>
            <a:r>
              <a:rPr lang="en-US" altLang="zh-CN" sz="1600" smtClean="0"/>
              <a:t>PMTU</a:t>
            </a:r>
            <a:r>
              <a:rPr lang="zh-CN" altLang="en-US" sz="1600" smtClean="0"/>
              <a:t>发现、防火墙、</a:t>
            </a:r>
            <a:r>
              <a:rPr lang="en-US" altLang="zh-CN" sz="1600" smtClean="0"/>
              <a:t>netstream</a:t>
            </a:r>
          </a:p>
          <a:p>
            <a:pPr eaLnBrk="1" hangingPunct="1">
              <a:lnSpc>
                <a:spcPct val="90000"/>
              </a:lnSpc>
              <a:buSzPct val="80000"/>
            </a:pPr>
            <a:r>
              <a:rPr lang="en-US" altLang="zh-CN" sz="1800" smtClean="0"/>
              <a:t>IPv4</a:t>
            </a:r>
            <a:r>
              <a:rPr lang="zh-CN" altLang="en-US" sz="1800" smtClean="0"/>
              <a:t>向</a:t>
            </a:r>
            <a:r>
              <a:rPr lang="en-US" altLang="zh-CN" sz="1800" smtClean="0"/>
              <a:t>IPv6</a:t>
            </a:r>
            <a:r>
              <a:rPr lang="zh-CN" altLang="en-US" sz="1800" smtClean="0"/>
              <a:t>过渡技术</a:t>
            </a:r>
          </a:p>
          <a:p>
            <a:pPr lvl="1" eaLnBrk="1" hangingPunct="1">
              <a:lnSpc>
                <a:spcPct val="90000"/>
              </a:lnSpc>
              <a:buSzPct val="80000"/>
            </a:pPr>
            <a:r>
              <a:rPr lang="en-US" altLang="zh-CN" sz="1600" smtClean="0"/>
              <a:t>NAT-PT</a:t>
            </a:r>
            <a:r>
              <a:rPr lang="zh-CN" altLang="en-US" sz="1600" smtClean="0"/>
              <a:t>、手工隧道、</a:t>
            </a:r>
            <a:r>
              <a:rPr lang="en-US" altLang="zh-CN" sz="1600" smtClean="0"/>
              <a:t>GRE</a:t>
            </a:r>
            <a:r>
              <a:rPr lang="zh-CN" altLang="en-US" sz="1600" smtClean="0"/>
              <a:t>隧道、</a:t>
            </a:r>
            <a:r>
              <a:rPr lang="en-US" altLang="zh-CN" sz="1600" smtClean="0"/>
              <a:t>6to4</a:t>
            </a:r>
            <a:r>
              <a:rPr lang="zh-CN" altLang="en-US" sz="1600" smtClean="0"/>
              <a:t>隧道、</a:t>
            </a:r>
            <a:r>
              <a:rPr lang="en-US" altLang="zh-CN" sz="1600" smtClean="0"/>
              <a:t>ISATAP</a:t>
            </a:r>
            <a:r>
              <a:rPr lang="zh-CN" altLang="en-US" sz="1600" smtClean="0"/>
              <a:t>隧道、</a:t>
            </a:r>
            <a:r>
              <a:rPr lang="en-US" altLang="zh-CN" sz="1600" smtClean="0"/>
              <a:t>6PE</a:t>
            </a:r>
            <a:r>
              <a:rPr lang="zh-CN" altLang="en-US" sz="1600" smtClean="0"/>
              <a:t>隧道</a:t>
            </a:r>
          </a:p>
          <a:p>
            <a:pPr eaLnBrk="1" hangingPunct="1">
              <a:lnSpc>
                <a:spcPct val="90000"/>
              </a:lnSpc>
              <a:buSzPct val="80000"/>
            </a:pPr>
            <a:r>
              <a:rPr lang="zh-CN" altLang="en-US" sz="1800" smtClean="0"/>
              <a:t>路由功能</a:t>
            </a:r>
          </a:p>
          <a:p>
            <a:pPr lvl="1" eaLnBrk="1" hangingPunct="1">
              <a:lnSpc>
                <a:spcPct val="90000"/>
              </a:lnSpc>
              <a:buSzPct val="80000"/>
            </a:pPr>
            <a:r>
              <a:rPr lang="zh-CN" altLang="en-US" sz="1600" smtClean="0"/>
              <a:t>静态路由、</a:t>
            </a:r>
            <a:r>
              <a:rPr lang="en-US" altLang="zh-CN" sz="1600" smtClean="0"/>
              <a:t>RIPng</a:t>
            </a:r>
            <a:r>
              <a:rPr lang="zh-CN" altLang="en-US" sz="1600" smtClean="0"/>
              <a:t>、</a:t>
            </a:r>
            <a:r>
              <a:rPr lang="en-US" altLang="zh-CN" sz="1600" smtClean="0"/>
              <a:t>OSPFv3</a:t>
            </a:r>
            <a:r>
              <a:rPr lang="zh-CN" altLang="en-US" sz="1600" smtClean="0"/>
              <a:t>、</a:t>
            </a:r>
            <a:r>
              <a:rPr lang="en-US" altLang="zh-CN" sz="1600" smtClean="0"/>
              <a:t>IS-ISv6</a:t>
            </a:r>
            <a:r>
              <a:rPr lang="zh-CN" altLang="en-US" sz="1600" smtClean="0"/>
              <a:t>、</a:t>
            </a:r>
            <a:r>
              <a:rPr lang="en-US" altLang="zh-CN" sz="1600" smtClean="0"/>
              <a:t>BGP4+</a:t>
            </a:r>
            <a:r>
              <a:rPr lang="zh-CN" altLang="en-US" sz="1600" smtClean="0"/>
              <a:t>、策略路由</a:t>
            </a:r>
          </a:p>
          <a:p>
            <a:pPr eaLnBrk="1" hangingPunct="1">
              <a:lnSpc>
                <a:spcPct val="90000"/>
              </a:lnSpc>
              <a:buSzPct val="80000"/>
            </a:pPr>
            <a:r>
              <a:rPr lang="zh-CN" altLang="en-US" sz="1800" smtClean="0"/>
              <a:t>组播技术</a:t>
            </a:r>
          </a:p>
          <a:p>
            <a:pPr lvl="1" eaLnBrk="1" hangingPunct="1">
              <a:lnSpc>
                <a:spcPct val="90000"/>
              </a:lnSpc>
              <a:buSzPct val="80000"/>
            </a:pPr>
            <a:r>
              <a:rPr lang="en-US" altLang="zh-CN" sz="1600" smtClean="0"/>
              <a:t>MLD</a:t>
            </a:r>
            <a:r>
              <a:rPr lang="zh-CN" altLang="en-US" sz="1600" smtClean="0"/>
              <a:t>、</a:t>
            </a:r>
            <a:r>
              <a:rPr lang="en-US" altLang="zh-CN" sz="1600" smtClean="0"/>
              <a:t>PIM-DM</a:t>
            </a:r>
            <a:r>
              <a:rPr lang="zh-CN" altLang="en-US" sz="1600" smtClean="0"/>
              <a:t>、</a:t>
            </a:r>
            <a:r>
              <a:rPr lang="en-US" altLang="zh-CN" sz="1600" smtClean="0"/>
              <a:t>PIM-SM</a:t>
            </a:r>
            <a:r>
              <a:rPr lang="zh-CN" altLang="en-US" sz="1600" smtClean="0"/>
              <a:t>、</a:t>
            </a:r>
            <a:r>
              <a:rPr lang="en-US" altLang="zh-CN" sz="1600" smtClean="0"/>
              <a:t>PIM-SSM</a:t>
            </a:r>
          </a:p>
        </p:txBody>
      </p:sp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的</a:t>
            </a:r>
            <a:r>
              <a:rPr lang="en-US" altLang="zh-CN" sz="3200">
                <a:solidFill>
                  <a:srgbClr val="CC0000"/>
                </a:solidFill>
              </a:rPr>
              <a:t>IPv6</a:t>
            </a:r>
            <a:r>
              <a:rPr lang="zh-CN" altLang="en-US" sz="3200">
                <a:solidFill>
                  <a:srgbClr val="CC0000"/>
                </a:solidFill>
              </a:rPr>
              <a:t>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125538"/>
            <a:ext cx="7391400" cy="45466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SzPct val="80000"/>
            </a:pPr>
            <a:r>
              <a:rPr lang="zh-CN" altLang="nl-NL" smtClean="0"/>
              <a:t>全面支持</a:t>
            </a:r>
            <a:r>
              <a:rPr lang="nl-NL" altLang="zh-CN" smtClean="0"/>
              <a:t>IPv6</a:t>
            </a:r>
            <a:endParaRPr lang="en-US" altLang="zh-CN" smtClean="0"/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>
                <a:solidFill>
                  <a:srgbClr val="CC0000"/>
                </a:solidFill>
              </a:rPr>
              <a:t>OAP</a:t>
            </a:r>
            <a:r>
              <a:rPr lang="zh-CN" altLang="en-US" smtClean="0">
                <a:solidFill>
                  <a:srgbClr val="CC0000"/>
                </a:solidFill>
              </a:rPr>
              <a:t>多业务平台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灵活多样的硬件加密方案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丰富灵活的高密度语音部署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路由交换的完全融合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多种</a:t>
            </a:r>
            <a:r>
              <a:rPr lang="en-US" altLang="zh-CN" smtClean="0"/>
              <a:t>VPN</a:t>
            </a:r>
            <a:r>
              <a:rPr lang="zh-CN" altLang="en-US" smtClean="0"/>
              <a:t>网络技术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金融终端</a:t>
            </a:r>
            <a:r>
              <a:rPr lang="en-US" altLang="zh-CN" smtClean="0"/>
              <a:t>&amp;POS</a:t>
            </a:r>
            <a:r>
              <a:rPr lang="zh-CN" altLang="en-US" smtClean="0"/>
              <a:t>接入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智能流量控制网络链路管理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3G</a:t>
            </a:r>
            <a:r>
              <a:rPr lang="zh-CN" altLang="en-US" smtClean="0"/>
              <a:t>路由器</a:t>
            </a:r>
            <a:r>
              <a:rPr lang="en-US" altLang="zh-CN" smtClean="0"/>
              <a:t>&amp;TR069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版本分类和维护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设备主要特点介绍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C-OAP_FL_07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06863"/>
            <a:ext cx="44958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-396875" y="2144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16" name="Freeform 5"/>
          <p:cNvSpPr>
            <a:spLocks/>
          </p:cNvSpPr>
          <p:nvPr/>
        </p:nvSpPr>
        <p:spPr bwMode="auto">
          <a:xfrm>
            <a:off x="323850" y="1917700"/>
            <a:ext cx="4321175" cy="2879725"/>
          </a:xfrm>
          <a:custGeom>
            <a:avLst/>
            <a:gdLst>
              <a:gd name="T0" fmla="*/ 0 w 2993"/>
              <a:gd name="T1" fmla="*/ 0 h 1996"/>
              <a:gd name="T2" fmla="*/ 0 w 2993"/>
              <a:gd name="T3" fmla="*/ 2147483647 h 1996"/>
              <a:gd name="T4" fmla="*/ 2147483647 w 2993"/>
              <a:gd name="T5" fmla="*/ 2147483647 h 1996"/>
              <a:gd name="T6" fmla="*/ 2147483647 w 2993"/>
              <a:gd name="T7" fmla="*/ 2147483647 h 1996"/>
              <a:gd name="T8" fmla="*/ 2147483647 w 2993"/>
              <a:gd name="T9" fmla="*/ 2147483647 h 1996"/>
              <a:gd name="T10" fmla="*/ 2147483647 w 2993"/>
              <a:gd name="T11" fmla="*/ 0 h 1996"/>
              <a:gd name="T12" fmla="*/ 0 w 2993"/>
              <a:gd name="T13" fmla="*/ 0 h 19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93"/>
              <a:gd name="T22" fmla="*/ 0 h 1996"/>
              <a:gd name="T23" fmla="*/ 2993 w 2993"/>
              <a:gd name="T24" fmla="*/ 1996 h 19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93" h="1996">
                <a:moveTo>
                  <a:pt x="0" y="0"/>
                </a:moveTo>
                <a:lnTo>
                  <a:pt x="0" y="1996"/>
                </a:lnTo>
                <a:lnTo>
                  <a:pt x="2993" y="1996"/>
                </a:lnTo>
                <a:lnTo>
                  <a:pt x="2993" y="1134"/>
                </a:lnTo>
                <a:lnTo>
                  <a:pt x="1859" y="1134"/>
                </a:lnTo>
                <a:lnTo>
                  <a:pt x="1859" y="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7" name="AutoShape 6"/>
          <p:cNvSpPr>
            <a:spLocks noChangeAspect="1" noChangeArrowheads="1" noTextEdit="1"/>
          </p:cNvSpPr>
          <p:nvPr/>
        </p:nvSpPr>
        <p:spPr bwMode="auto">
          <a:xfrm>
            <a:off x="395288" y="692150"/>
            <a:ext cx="75628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8" name="Freeform 7"/>
          <p:cNvSpPr>
            <a:spLocks/>
          </p:cNvSpPr>
          <p:nvPr/>
        </p:nvSpPr>
        <p:spPr bwMode="auto">
          <a:xfrm>
            <a:off x="4794250" y="2484438"/>
            <a:ext cx="2938463" cy="314325"/>
          </a:xfrm>
          <a:custGeom>
            <a:avLst/>
            <a:gdLst>
              <a:gd name="T0" fmla="*/ 2147483647 w 1851"/>
              <a:gd name="T1" fmla="*/ 2147483647 h 198"/>
              <a:gd name="T2" fmla="*/ 0 w 1851"/>
              <a:gd name="T3" fmla="*/ 2147483647 h 198"/>
              <a:gd name="T4" fmla="*/ 2147483647 w 1851"/>
              <a:gd name="T5" fmla="*/ 0 h 198"/>
              <a:gd name="T6" fmla="*/ 2147483647 w 1851"/>
              <a:gd name="T7" fmla="*/ 0 h 198"/>
              <a:gd name="T8" fmla="*/ 2147483647 w 1851"/>
              <a:gd name="T9" fmla="*/ 2147483647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1"/>
              <a:gd name="T16" fmla="*/ 0 h 198"/>
              <a:gd name="T17" fmla="*/ 1851 w 1851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1" h="198">
                <a:moveTo>
                  <a:pt x="1727" y="198"/>
                </a:moveTo>
                <a:lnTo>
                  <a:pt x="0" y="198"/>
                </a:lnTo>
                <a:lnTo>
                  <a:pt x="123" y="0"/>
                </a:lnTo>
                <a:lnTo>
                  <a:pt x="1851" y="0"/>
                </a:lnTo>
                <a:lnTo>
                  <a:pt x="1727" y="19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9" name="Freeform 8"/>
          <p:cNvSpPr>
            <a:spLocks/>
          </p:cNvSpPr>
          <p:nvPr/>
        </p:nvSpPr>
        <p:spPr bwMode="auto">
          <a:xfrm>
            <a:off x="4794250" y="2484438"/>
            <a:ext cx="2938463" cy="314325"/>
          </a:xfrm>
          <a:custGeom>
            <a:avLst/>
            <a:gdLst>
              <a:gd name="T0" fmla="*/ 2147483647 w 1851"/>
              <a:gd name="T1" fmla="*/ 2147483647 h 198"/>
              <a:gd name="T2" fmla="*/ 0 w 1851"/>
              <a:gd name="T3" fmla="*/ 2147483647 h 198"/>
              <a:gd name="T4" fmla="*/ 2147483647 w 1851"/>
              <a:gd name="T5" fmla="*/ 0 h 198"/>
              <a:gd name="T6" fmla="*/ 2147483647 w 1851"/>
              <a:gd name="T7" fmla="*/ 0 h 198"/>
              <a:gd name="T8" fmla="*/ 2147483647 w 1851"/>
              <a:gd name="T9" fmla="*/ 2147483647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1"/>
              <a:gd name="T16" fmla="*/ 0 h 198"/>
              <a:gd name="T17" fmla="*/ 1851 w 1851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1" h="198">
                <a:moveTo>
                  <a:pt x="1727" y="198"/>
                </a:moveTo>
                <a:lnTo>
                  <a:pt x="0" y="198"/>
                </a:lnTo>
                <a:lnTo>
                  <a:pt x="123" y="0"/>
                </a:lnTo>
                <a:lnTo>
                  <a:pt x="1851" y="0"/>
                </a:lnTo>
                <a:lnTo>
                  <a:pt x="1727" y="198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0" name="Freeform 9"/>
          <p:cNvSpPr>
            <a:spLocks/>
          </p:cNvSpPr>
          <p:nvPr/>
        </p:nvSpPr>
        <p:spPr bwMode="auto">
          <a:xfrm>
            <a:off x="7535863" y="2484438"/>
            <a:ext cx="196850" cy="587375"/>
          </a:xfrm>
          <a:custGeom>
            <a:avLst/>
            <a:gdLst>
              <a:gd name="T0" fmla="*/ 2147483647 w 124"/>
              <a:gd name="T1" fmla="*/ 2147483647 h 370"/>
              <a:gd name="T2" fmla="*/ 0 w 124"/>
              <a:gd name="T3" fmla="*/ 2147483647 h 370"/>
              <a:gd name="T4" fmla="*/ 0 w 124"/>
              <a:gd name="T5" fmla="*/ 2147483647 h 370"/>
              <a:gd name="T6" fmla="*/ 2147483647 w 124"/>
              <a:gd name="T7" fmla="*/ 0 h 370"/>
              <a:gd name="T8" fmla="*/ 2147483647 w 124"/>
              <a:gd name="T9" fmla="*/ 214748364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370"/>
              <a:gd name="T17" fmla="*/ 124 w 124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370">
                <a:moveTo>
                  <a:pt x="124" y="173"/>
                </a:moveTo>
                <a:lnTo>
                  <a:pt x="0" y="370"/>
                </a:lnTo>
                <a:lnTo>
                  <a:pt x="0" y="198"/>
                </a:lnTo>
                <a:lnTo>
                  <a:pt x="124" y="0"/>
                </a:lnTo>
                <a:lnTo>
                  <a:pt x="124" y="17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1" name="Freeform 10"/>
          <p:cNvSpPr>
            <a:spLocks/>
          </p:cNvSpPr>
          <p:nvPr/>
        </p:nvSpPr>
        <p:spPr bwMode="auto">
          <a:xfrm>
            <a:off x="7535863" y="2484438"/>
            <a:ext cx="196850" cy="587375"/>
          </a:xfrm>
          <a:custGeom>
            <a:avLst/>
            <a:gdLst>
              <a:gd name="T0" fmla="*/ 2147483647 w 124"/>
              <a:gd name="T1" fmla="*/ 2147483647 h 370"/>
              <a:gd name="T2" fmla="*/ 0 w 124"/>
              <a:gd name="T3" fmla="*/ 2147483647 h 370"/>
              <a:gd name="T4" fmla="*/ 0 w 124"/>
              <a:gd name="T5" fmla="*/ 2147483647 h 370"/>
              <a:gd name="T6" fmla="*/ 2147483647 w 124"/>
              <a:gd name="T7" fmla="*/ 0 h 370"/>
              <a:gd name="T8" fmla="*/ 2147483647 w 124"/>
              <a:gd name="T9" fmla="*/ 214748364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370"/>
              <a:gd name="T17" fmla="*/ 124 w 124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370">
                <a:moveTo>
                  <a:pt x="124" y="173"/>
                </a:moveTo>
                <a:lnTo>
                  <a:pt x="0" y="370"/>
                </a:lnTo>
                <a:lnTo>
                  <a:pt x="0" y="198"/>
                </a:lnTo>
                <a:lnTo>
                  <a:pt x="124" y="0"/>
                </a:lnTo>
                <a:lnTo>
                  <a:pt x="124" y="173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4794250" y="2798763"/>
            <a:ext cx="2741613" cy="2730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4794250" y="2798763"/>
            <a:ext cx="2741613" cy="2730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5741988" y="2836863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 b="0">
                <a:latin typeface="华文细黑" panose="02010600040101010101" pitchFamily="2" charset="-122"/>
              </a:rPr>
              <a:t>硬件平台</a:t>
            </a:r>
          </a:p>
        </p:txBody>
      </p:sp>
      <p:sp>
        <p:nvSpPr>
          <p:cNvPr id="38925" name="Freeform 14"/>
          <p:cNvSpPr>
            <a:spLocks/>
          </p:cNvSpPr>
          <p:nvPr/>
        </p:nvSpPr>
        <p:spPr bwMode="auto">
          <a:xfrm>
            <a:off x="485775" y="3776663"/>
            <a:ext cx="3916363" cy="587375"/>
          </a:xfrm>
          <a:custGeom>
            <a:avLst/>
            <a:gdLst>
              <a:gd name="T0" fmla="*/ 2147483647 w 2467"/>
              <a:gd name="T1" fmla="*/ 2147483647 h 370"/>
              <a:gd name="T2" fmla="*/ 0 w 2467"/>
              <a:gd name="T3" fmla="*/ 2147483647 h 370"/>
              <a:gd name="T4" fmla="*/ 2147483647 w 2467"/>
              <a:gd name="T5" fmla="*/ 0 h 370"/>
              <a:gd name="T6" fmla="*/ 2147483647 w 2467"/>
              <a:gd name="T7" fmla="*/ 0 h 370"/>
              <a:gd name="T8" fmla="*/ 2147483647 w 2467"/>
              <a:gd name="T9" fmla="*/ 214748364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7"/>
              <a:gd name="T16" fmla="*/ 0 h 370"/>
              <a:gd name="T17" fmla="*/ 2467 w 2467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7" h="370">
                <a:moveTo>
                  <a:pt x="1974" y="370"/>
                </a:moveTo>
                <a:lnTo>
                  <a:pt x="0" y="370"/>
                </a:lnTo>
                <a:lnTo>
                  <a:pt x="493" y="0"/>
                </a:lnTo>
                <a:lnTo>
                  <a:pt x="2467" y="0"/>
                </a:lnTo>
                <a:lnTo>
                  <a:pt x="1974" y="370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6" name="Freeform 15"/>
          <p:cNvSpPr>
            <a:spLocks/>
          </p:cNvSpPr>
          <p:nvPr/>
        </p:nvSpPr>
        <p:spPr bwMode="auto">
          <a:xfrm>
            <a:off x="485775" y="3776663"/>
            <a:ext cx="3916363" cy="587375"/>
          </a:xfrm>
          <a:custGeom>
            <a:avLst/>
            <a:gdLst>
              <a:gd name="T0" fmla="*/ 2147483647 w 2467"/>
              <a:gd name="T1" fmla="*/ 2147483647 h 370"/>
              <a:gd name="T2" fmla="*/ 0 w 2467"/>
              <a:gd name="T3" fmla="*/ 2147483647 h 370"/>
              <a:gd name="T4" fmla="*/ 2147483647 w 2467"/>
              <a:gd name="T5" fmla="*/ 0 h 370"/>
              <a:gd name="T6" fmla="*/ 2147483647 w 2467"/>
              <a:gd name="T7" fmla="*/ 0 h 370"/>
              <a:gd name="T8" fmla="*/ 2147483647 w 2467"/>
              <a:gd name="T9" fmla="*/ 214748364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7"/>
              <a:gd name="T16" fmla="*/ 0 h 370"/>
              <a:gd name="T17" fmla="*/ 2467 w 2467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7" h="370">
                <a:moveTo>
                  <a:pt x="1974" y="370"/>
                </a:moveTo>
                <a:lnTo>
                  <a:pt x="0" y="370"/>
                </a:lnTo>
                <a:lnTo>
                  <a:pt x="493" y="0"/>
                </a:lnTo>
                <a:lnTo>
                  <a:pt x="2467" y="0"/>
                </a:lnTo>
                <a:lnTo>
                  <a:pt x="1974" y="37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7" name="Freeform 16"/>
          <p:cNvSpPr>
            <a:spLocks/>
          </p:cNvSpPr>
          <p:nvPr/>
        </p:nvSpPr>
        <p:spPr bwMode="auto">
          <a:xfrm>
            <a:off x="3619500" y="3776663"/>
            <a:ext cx="782638" cy="860425"/>
          </a:xfrm>
          <a:custGeom>
            <a:avLst/>
            <a:gdLst>
              <a:gd name="T0" fmla="*/ 2147483647 w 493"/>
              <a:gd name="T1" fmla="*/ 2147483647 h 542"/>
              <a:gd name="T2" fmla="*/ 0 w 493"/>
              <a:gd name="T3" fmla="*/ 2147483647 h 542"/>
              <a:gd name="T4" fmla="*/ 0 w 493"/>
              <a:gd name="T5" fmla="*/ 2147483647 h 542"/>
              <a:gd name="T6" fmla="*/ 2147483647 w 493"/>
              <a:gd name="T7" fmla="*/ 0 h 542"/>
              <a:gd name="T8" fmla="*/ 2147483647 w 493"/>
              <a:gd name="T9" fmla="*/ 2147483647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3"/>
              <a:gd name="T16" fmla="*/ 0 h 542"/>
              <a:gd name="T17" fmla="*/ 493 w 493"/>
              <a:gd name="T18" fmla="*/ 542 h 5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3" h="542">
                <a:moveTo>
                  <a:pt x="493" y="173"/>
                </a:moveTo>
                <a:lnTo>
                  <a:pt x="0" y="542"/>
                </a:lnTo>
                <a:lnTo>
                  <a:pt x="0" y="370"/>
                </a:lnTo>
                <a:lnTo>
                  <a:pt x="493" y="0"/>
                </a:lnTo>
                <a:lnTo>
                  <a:pt x="493" y="173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8" name="Freeform 17"/>
          <p:cNvSpPr>
            <a:spLocks/>
          </p:cNvSpPr>
          <p:nvPr/>
        </p:nvSpPr>
        <p:spPr bwMode="auto">
          <a:xfrm>
            <a:off x="3619500" y="3776663"/>
            <a:ext cx="782638" cy="860425"/>
          </a:xfrm>
          <a:custGeom>
            <a:avLst/>
            <a:gdLst>
              <a:gd name="T0" fmla="*/ 2147483647 w 493"/>
              <a:gd name="T1" fmla="*/ 2147483647 h 542"/>
              <a:gd name="T2" fmla="*/ 0 w 493"/>
              <a:gd name="T3" fmla="*/ 2147483647 h 542"/>
              <a:gd name="T4" fmla="*/ 0 w 493"/>
              <a:gd name="T5" fmla="*/ 2147483647 h 542"/>
              <a:gd name="T6" fmla="*/ 2147483647 w 493"/>
              <a:gd name="T7" fmla="*/ 0 h 542"/>
              <a:gd name="T8" fmla="*/ 2147483647 w 493"/>
              <a:gd name="T9" fmla="*/ 2147483647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3"/>
              <a:gd name="T16" fmla="*/ 0 h 542"/>
              <a:gd name="T17" fmla="*/ 493 w 493"/>
              <a:gd name="T18" fmla="*/ 542 h 5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3" h="542">
                <a:moveTo>
                  <a:pt x="493" y="173"/>
                </a:moveTo>
                <a:lnTo>
                  <a:pt x="0" y="542"/>
                </a:lnTo>
                <a:lnTo>
                  <a:pt x="0" y="370"/>
                </a:lnTo>
                <a:lnTo>
                  <a:pt x="493" y="0"/>
                </a:lnTo>
                <a:lnTo>
                  <a:pt x="493" y="173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9" name="Rectangle 18"/>
          <p:cNvSpPr>
            <a:spLocks noChangeArrowheads="1"/>
          </p:cNvSpPr>
          <p:nvPr/>
        </p:nvSpPr>
        <p:spPr bwMode="auto">
          <a:xfrm>
            <a:off x="485775" y="4364038"/>
            <a:ext cx="3133725" cy="273050"/>
          </a:xfrm>
          <a:prstGeom prst="rect">
            <a:avLst/>
          </a:pr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30" name="Rectangle 19"/>
          <p:cNvSpPr>
            <a:spLocks noChangeArrowheads="1"/>
          </p:cNvSpPr>
          <p:nvPr/>
        </p:nvSpPr>
        <p:spPr bwMode="auto">
          <a:xfrm>
            <a:off x="485775" y="4364038"/>
            <a:ext cx="3133725" cy="2730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31" name="Line 20"/>
          <p:cNvSpPr>
            <a:spLocks noChangeShapeType="1"/>
          </p:cNvSpPr>
          <p:nvPr/>
        </p:nvSpPr>
        <p:spPr bwMode="auto">
          <a:xfrm>
            <a:off x="1425575" y="3659188"/>
            <a:ext cx="1588" cy="392112"/>
          </a:xfrm>
          <a:prstGeom prst="line">
            <a:avLst/>
          </a:prstGeom>
          <a:noFill/>
          <a:ln w="42863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32" name="Line 21"/>
          <p:cNvSpPr>
            <a:spLocks noChangeShapeType="1"/>
          </p:cNvSpPr>
          <p:nvPr/>
        </p:nvSpPr>
        <p:spPr bwMode="auto">
          <a:xfrm>
            <a:off x="1504950" y="3581400"/>
            <a:ext cx="1588" cy="390525"/>
          </a:xfrm>
          <a:prstGeom prst="line">
            <a:avLst/>
          </a:prstGeom>
          <a:noFill/>
          <a:ln w="42863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33" name="Freeform 22"/>
          <p:cNvSpPr>
            <a:spLocks/>
          </p:cNvSpPr>
          <p:nvPr/>
        </p:nvSpPr>
        <p:spPr bwMode="auto">
          <a:xfrm>
            <a:off x="1073150" y="2387600"/>
            <a:ext cx="669925" cy="390525"/>
          </a:xfrm>
          <a:custGeom>
            <a:avLst/>
            <a:gdLst>
              <a:gd name="T0" fmla="*/ 2147483647 w 422"/>
              <a:gd name="T1" fmla="*/ 2147483647 h 246"/>
              <a:gd name="T2" fmla="*/ 0 w 422"/>
              <a:gd name="T3" fmla="*/ 2147483647 h 246"/>
              <a:gd name="T4" fmla="*/ 2147483647 w 422"/>
              <a:gd name="T5" fmla="*/ 0 h 246"/>
              <a:gd name="T6" fmla="*/ 2147483647 w 422"/>
              <a:gd name="T7" fmla="*/ 0 h 246"/>
              <a:gd name="T8" fmla="*/ 2147483647 w 422"/>
              <a:gd name="T9" fmla="*/ 2147483647 h 2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2"/>
              <a:gd name="T16" fmla="*/ 0 h 246"/>
              <a:gd name="T17" fmla="*/ 422 w 422"/>
              <a:gd name="T18" fmla="*/ 246 h 2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2" h="246">
                <a:moveTo>
                  <a:pt x="127" y="246"/>
                </a:moveTo>
                <a:lnTo>
                  <a:pt x="0" y="246"/>
                </a:lnTo>
                <a:lnTo>
                  <a:pt x="296" y="0"/>
                </a:lnTo>
                <a:lnTo>
                  <a:pt x="422" y="0"/>
                </a:lnTo>
                <a:lnTo>
                  <a:pt x="127" y="246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34" name="Freeform 23"/>
          <p:cNvSpPr>
            <a:spLocks/>
          </p:cNvSpPr>
          <p:nvPr/>
        </p:nvSpPr>
        <p:spPr bwMode="auto">
          <a:xfrm>
            <a:off x="1073150" y="2387600"/>
            <a:ext cx="669925" cy="390525"/>
          </a:xfrm>
          <a:custGeom>
            <a:avLst/>
            <a:gdLst>
              <a:gd name="T0" fmla="*/ 2147483647 w 422"/>
              <a:gd name="T1" fmla="*/ 2147483647 h 246"/>
              <a:gd name="T2" fmla="*/ 0 w 422"/>
              <a:gd name="T3" fmla="*/ 2147483647 h 246"/>
              <a:gd name="T4" fmla="*/ 2147483647 w 422"/>
              <a:gd name="T5" fmla="*/ 0 h 246"/>
              <a:gd name="T6" fmla="*/ 2147483647 w 422"/>
              <a:gd name="T7" fmla="*/ 0 h 246"/>
              <a:gd name="T8" fmla="*/ 2147483647 w 422"/>
              <a:gd name="T9" fmla="*/ 2147483647 h 2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2"/>
              <a:gd name="T16" fmla="*/ 0 h 246"/>
              <a:gd name="T17" fmla="*/ 422 w 422"/>
              <a:gd name="T18" fmla="*/ 246 h 2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2" h="246">
                <a:moveTo>
                  <a:pt x="127" y="246"/>
                </a:moveTo>
                <a:lnTo>
                  <a:pt x="0" y="246"/>
                </a:lnTo>
                <a:lnTo>
                  <a:pt x="296" y="0"/>
                </a:lnTo>
                <a:lnTo>
                  <a:pt x="422" y="0"/>
                </a:lnTo>
                <a:lnTo>
                  <a:pt x="127" y="246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35" name="Freeform 24"/>
          <p:cNvSpPr>
            <a:spLocks/>
          </p:cNvSpPr>
          <p:nvPr/>
        </p:nvSpPr>
        <p:spPr bwMode="auto">
          <a:xfrm>
            <a:off x="1274763" y="2387600"/>
            <a:ext cx="468312" cy="1565275"/>
          </a:xfrm>
          <a:custGeom>
            <a:avLst/>
            <a:gdLst>
              <a:gd name="T0" fmla="*/ 2147483647 w 295"/>
              <a:gd name="T1" fmla="*/ 2147483647 h 986"/>
              <a:gd name="T2" fmla="*/ 0 w 295"/>
              <a:gd name="T3" fmla="*/ 2147483647 h 986"/>
              <a:gd name="T4" fmla="*/ 0 w 295"/>
              <a:gd name="T5" fmla="*/ 2147483647 h 986"/>
              <a:gd name="T6" fmla="*/ 2147483647 w 295"/>
              <a:gd name="T7" fmla="*/ 0 h 986"/>
              <a:gd name="T8" fmla="*/ 2147483647 w 295"/>
              <a:gd name="T9" fmla="*/ 2147483647 h 9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986"/>
              <a:gd name="T17" fmla="*/ 295 w 295"/>
              <a:gd name="T18" fmla="*/ 986 h 9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986">
                <a:moveTo>
                  <a:pt x="295" y="739"/>
                </a:moveTo>
                <a:lnTo>
                  <a:pt x="0" y="986"/>
                </a:lnTo>
                <a:lnTo>
                  <a:pt x="0" y="246"/>
                </a:lnTo>
                <a:lnTo>
                  <a:pt x="295" y="0"/>
                </a:lnTo>
                <a:lnTo>
                  <a:pt x="295" y="739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36" name="Freeform 25"/>
          <p:cNvSpPr>
            <a:spLocks/>
          </p:cNvSpPr>
          <p:nvPr/>
        </p:nvSpPr>
        <p:spPr bwMode="auto">
          <a:xfrm>
            <a:off x="1274763" y="2387600"/>
            <a:ext cx="468312" cy="1565275"/>
          </a:xfrm>
          <a:custGeom>
            <a:avLst/>
            <a:gdLst>
              <a:gd name="T0" fmla="*/ 2147483647 w 295"/>
              <a:gd name="T1" fmla="*/ 2147483647 h 986"/>
              <a:gd name="T2" fmla="*/ 0 w 295"/>
              <a:gd name="T3" fmla="*/ 2147483647 h 986"/>
              <a:gd name="T4" fmla="*/ 0 w 295"/>
              <a:gd name="T5" fmla="*/ 2147483647 h 986"/>
              <a:gd name="T6" fmla="*/ 2147483647 w 295"/>
              <a:gd name="T7" fmla="*/ 0 h 986"/>
              <a:gd name="T8" fmla="*/ 2147483647 w 295"/>
              <a:gd name="T9" fmla="*/ 2147483647 h 9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986"/>
              <a:gd name="T17" fmla="*/ 295 w 295"/>
              <a:gd name="T18" fmla="*/ 986 h 9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986">
                <a:moveTo>
                  <a:pt x="295" y="739"/>
                </a:moveTo>
                <a:lnTo>
                  <a:pt x="0" y="986"/>
                </a:lnTo>
                <a:lnTo>
                  <a:pt x="0" y="246"/>
                </a:lnTo>
                <a:lnTo>
                  <a:pt x="295" y="0"/>
                </a:lnTo>
                <a:lnTo>
                  <a:pt x="295" y="739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37" name="Rectangle 26"/>
          <p:cNvSpPr>
            <a:spLocks noChangeArrowheads="1"/>
          </p:cNvSpPr>
          <p:nvPr/>
        </p:nvSpPr>
        <p:spPr bwMode="auto">
          <a:xfrm>
            <a:off x="1073150" y="2778125"/>
            <a:ext cx="201613" cy="1174750"/>
          </a:xfrm>
          <a:prstGeom prst="rect">
            <a:avLst/>
          </a:pr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38" name="Rectangle 27"/>
          <p:cNvSpPr>
            <a:spLocks noChangeArrowheads="1"/>
          </p:cNvSpPr>
          <p:nvPr/>
        </p:nvSpPr>
        <p:spPr bwMode="auto">
          <a:xfrm>
            <a:off x="1073150" y="2778125"/>
            <a:ext cx="201613" cy="11747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39" name="Line 28"/>
          <p:cNvSpPr>
            <a:spLocks noChangeShapeType="1"/>
          </p:cNvSpPr>
          <p:nvPr/>
        </p:nvSpPr>
        <p:spPr bwMode="auto">
          <a:xfrm>
            <a:off x="2012950" y="3659188"/>
            <a:ext cx="1588" cy="392112"/>
          </a:xfrm>
          <a:prstGeom prst="line">
            <a:avLst/>
          </a:prstGeom>
          <a:noFill/>
          <a:ln w="42863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0" name="Line 29"/>
          <p:cNvSpPr>
            <a:spLocks noChangeShapeType="1"/>
          </p:cNvSpPr>
          <p:nvPr/>
        </p:nvSpPr>
        <p:spPr bwMode="auto">
          <a:xfrm>
            <a:off x="2092325" y="3581400"/>
            <a:ext cx="1588" cy="390525"/>
          </a:xfrm>
          <a:prstGeom prst="line">
            <a:avLst/>
          </a:prstGeom>
          <a:noFill/>
          <a:ln w="42863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1" name="Line 30"/>
          <p:cNvSpPr>
            <a:spLocks noChangeShapeType="1"/>
          </p:cNvSpPr>
          <p:nvPr/>
        </p:nvSpPr>
        <p:spPr bwMode="auto">
          <a:xfrm>
            <a:off x="2600325" y="3659188"/>
            <a:ext cx="1588" cy="392112"/>
          </a:xfrm>
          <a:prstGeom prst="line">
            <a:avLst/>
          </a:prstGeom>
          <a:noFill/>
          <a:ln w="42863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2" name="Line 31"/>
          <p:cNvSpPr>
            <a:spLocks noChangeShapeType="1"/>
          </p:cNvSpPr>
          <p:nvPr/>
        </p:nvSpPr>
        <p:spPr bwMode="auto">
          <a:xfrm>
            <a:off x="2679700" y="3581400"/>
            <a:ext cx="1588" cy="390525"/>
          </a:xfrm>
          <a:prstGeom prst="line">
            <a:avLst/>
          </a:prstGeom>
          <a:noFill/>
          <a:ln w="42863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3" name="Line 32"/>
          <p:cNvSpPr>
            <a:spLocks noChangeShapeType="1"/>
          </p:cNvSpPr>
          <p:nvPr/>
        </p:nvSpPr>
        <p:spPr bwMode="auto">
          <a:xfrm>
            <a:off x="3422650" y="3659188"/>
            <a:ext cx="1588" cy="392112"/>
          </a:xfrm>
          <a:prstGeom prst="line">
            <a:avLst/>
          </a:prstGeom>
          <a:noFill/>
          <a:ln w="42863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4" name="Line 33"/>
          <p:cNvSpPr>
            <a:spLocks noChangeShapeType="1"/>
          </p:cNvSpPr>
          <p:nvPr/>
        </p:nvSpPr>
        <p:spPr bwMode="auto">
          <a:xfrm>
            <a:off x="3502025" y="3581400"/>
            <a:ext cx="1588" cy="390525"/>
          </a:xfrm>
          <a:prstGeom prst="line">
            <a:avLst/>
          </a:prstGeom>
          <a:noFill/>
          <a:ln w="42863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5" name="Freeform 34"/>
          <p:cNvSpPr>
            <a:spLocks/>
          </p:cNvSpPr>
          <p:nvPr/>
        </p:nvSpPr>
        <p:spPr bwMode="auto">
          <a:xfrm>
            <a:off x="1660525" y="2387600"/>
            <a:ext cx="671513" cy="390525"/>
          </a:xfrm>
          <a:custGeom>
            <a:avLst/>
            <a:gdLst>
              <a:gd name="T0" fmla="*/ 2147483647 w 423"/>
              <a:gd name="T1" fmla="*/ 2147483647 h 246"/>
              <a:gd name="T2" fmla="*/ 0 w 423"/>
              <a:gd name="T3" fmla="*/ 2147483647 h 246"/>
              <a:gd name="T4" fmla="*/ 2147483647 w 423"/>
              <a:gd name="T5" fmla="*/ 0 h 246"/>
              <a:gd name="T6" fmla="*/ 2147483647 w 423"/>
              <a:gd name="T7" fmla="*/ 0 h 246"/>
              <a:gd name="T8" fmla="*/ 2147483647 w 423"/>
              <a:gd name="T9" fmla="*/ 2147483647 h 2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"/>
              <a:gd name="T16" fmla="*/ 0 h 246"/>
              <a:gd name="T17" fmla="*/ 423 w 423"/>
              <a:gd name="T18" fmla="*/ 246 h 2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" h="246">
                <a:moveTo>
                  <a:pt x="127" y="246"/>
                </a:moveTo>
                <a:lnTo>
                  <a:pt x="0" y="246"/>
                </a:lnTo>
                <a:lnTo>
                  <a:pt x="296" y="0"/>
                </a:lnTo>
                <a:lnTo>
                  <a:pt x="423" y="0"/>
                </a:lnTo>
                <a:lnTo>
                  <a:pt x="127" y="246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6" name="Freeform 35"/>
          <p:cNvSpPr>
            <a:spLocks/>
          </p:cNvSpPr>
          <p:nvPr/>
        </p:nvSpPr>
        <p:spPr bwMode="auto">
          <a:xfrm>
            <a:off x="1660525" y="2387600"/>
            <a:ext cx="671513" cy="390525"/>
          </a:xfrm>
          <a:custGeom>
            <a:avLst/>
            <a:gdLst>
              <a:gd name="T0" fmla="*/ 2147483647 w 423"/>
              <a:gd name="T1" fmla="*/ 2147483647 h 246"/>
              <a:gd name="T2" fmla="*/ 0 w 423"/>
              <a:gd name="T3" fmla="*/ 2147483647 h 246"/>
              <a:gd name="T4" fmla="*/ 2147483647 w 423"/>
              <a:gd name="T5" fmla="*/ 0 h 246"/>
              <a:gd name="T6" fmla="*/ 2147483647 w 423"/>
              <a:gd name="T7" fmla="*/ 0 h 246"/>
              <a:gd name="T8" fmla="*/ 2147483647 w 423"/>
              <a:gd name="T9" fmla="*/ 2147483647 h 2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"/>
              <a:gd name="T16" fmla="*/ 0 h 246"/>
              <a:gd name="T17" fmla="*/ 423 w 423"/>
              <a:gd name="T18" fmla="*/ 246 h 2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" h="246">
                <a:moveTo>
                  <a:pt x="127" y="246"/>
                </a:moveTo>
                <a:lnTo>
                  <a:pt x="0" y="246"/>
                </a:lnTo>
                <a:lnTo>
                  <a:pt x="296" y="0"/>
                </a:lnTo>
                <a:lnTo>
                  <a:pt x="423" y="0"/>
                </a:lnTo>
                <a:lnTo>
                  <a:pt x="127" y="246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7" name="Freeform 36"/>
          <p:cNvSpPr>
            <a:spLocks/>
          </p:cNvSpPr>
          <p:nvPr/>
        </p:nvSpPr>
        <p:spPr bwMode="auto">
          <a:xfrm>
            <a:off x="1862138" y="2387600"/>
            <a:ext cx="469900" cy="1565275"/>
          </a:xfrm>
          <a:custGeom>
            <a:avLst/>
            <a:gdLst>
              <a:gd name="T0" fmla="*/ 2147483647 w 296"/>
              <a:gd name="T1" fmla="*/ 2147483647 h 986"/>
              <a:gd name="T2" fmla="*/ 0 w 296"/>
              <a:gd name="T3" fmla="*/ 2147483647 h 986"/>
              <a:gd name="T4" fmla="*/ 0 w 296"/>
              <a:gd name="T5" fmla="*/ 2147483647 h 986"/>
              <a:gd name="T6" fmla="*/ 2147483647 w 296"/>
              <a:gd name="T7" fmla="*/ 0 h 986"/>
              <a:gd name="T8" fmla="*/ 2147483647 w 296"/>
              <a:gd name="T9" fmla="*/ 2147483647 h 9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986"/>
              <a:gd name="T17" fmla="*/ 296 w 296"/>
              <a:gd name="T18" fmla="*/ 986 h 9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986">
                <a:moveTo>
                  <a:pt x="296" y="739"/>
                </a:moveTo>
                <a:lnTo>
                  <a:pt x="0" y="986"/>
                </a:lnTo>
                <a:lnTo>
                  <a:pt x="0" y="246"/>
                </a:lnTo>
                <a:lnTo>
                  <a:pt x="296" y="0"/>
                </a:lnTo>
                <a:lnTo>
                  <a:pt x="296" y="739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8" name="Freeform 37"/>
          <p:cNvSpPr>
            <a:spLocks/>
          </p:cNvSpPr>
          <p:nvPr/>
        </p:nvSpPr>
        <p:spPr bwMode="auto">
          <a:xfrm>
            <a:off x="1862138" y="2387600"/>
            <a:ext cx="469900" cy="1565275"/>
          </a:xfrm>
          <a:custGeom>
            <a:avLst/>
            <a:gdLst>
              <a:gd name="T0" fmla="*/ 2147483647 w 296"/>
              <a:gd name="T1" fmla="*/ 2147483647 h 986"/>
              <a:gd name="T2" fmla="*/ 0 w 296"/>
              <a:gd name="T3" fmla="*/ 2147483647 h 986"/>
              <a:gd name="T4" fmla="*/ 0 w 296"/>
              <a:gd name="T5" fmla="*/ 2147483647 h 986"/>
              <a:gd name="T6" fmla="*/ 2147483647 w 296"/>
              <a:gd name="T7" fmla="*/ 0 h 986"/>
              <a:gd name="T8" fmla="*/ 2147483647 w 296"/>
              <a:gd name="T9" fmla="*/ 2147483647 h 9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986"/>
              <a:gd name="T17" fmla="*/ 296 w 296"/>
              <a:gd name="T18" fmla="*/ 986 h 9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986">
                <a:moveTo>
                  <a:pt x="296" y="739"/>
                </a:moveTo>
                <a:lnTo>
                  <a:pt x="0" y="986"/>
                </a:lnTo>
                <a:lnTo>
                  <a:pt x="0" y="246"/>
                </a:lnTo>
                <a:lnTo>
                  <a:pt x="296" y="0"/>
                </a:lnTo>
                <a:lnTo>
                  <a:pt x="296" y="739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9" name="Rectangle 38"/>
          <p:cNvSpPr>
            <a:spLocks noChangeArrowheads="1"/>
          </p:cNvSpPr>
          <p:nvPr/>
        </p:nvSpPr>
        <p:spPr bwMode="auto">
          <a:xfrm>
            <a:off x="1660525" y="2778125"/>
            <a:ext cx="201613" cy="1174750"/>
          </a:xfrm>
          <a:prstGeom prst="rect">
            <a:avLst/>
          </a:pr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50" name="Rectangle 39"/>
          <p:cNvSpPr>
            <a:spLocks noChangeArrowheads="1"/>
          </p:cNvSpPr>
          <p:nvPr/>
        </p:nvSpPr>
        <p:spPr bwMode="auto">
          <a:xfrm>
            <a:off x="1660525" y="2778125"/>
            <a:ext cx="201613" cy="11747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51" name="Freeform 40"/>
          <p:cNvSpPr>
            <a:spLocks/>
          </p:cNvSpPr>
          <p:nvPr/>
        </p:nvSpPr>
        <p:spPr bwMode="auto">
          <a:xfrm>
            <a:off x="2247900" y="2387600"/>
            <a:ext cx="671513" cy="390525"/>
          </a:xfrm>
          <a:custGeom>
            <a:avLst/>
            <a:gdLst>
              <a:gd name="T0" fmla="*/ 2147483647 w 423"/>
              <a:gd name="T1" fmla="*/ 2147483647 h 246"/>
              <a:gd name="T2" fmla="*/ 0 w 423"/>
              <a:gd name="T3" fmla="*/ 2147483647 h 246"/>
              <a:gd name="T4" fmla="*/ 2147483647 w 423"/>
              <a:gd name="T5" fmla="*/ 0 h 246"/>
              <a:gd name="T6" fmla="*/ 2147483647 w 423"/>
              <a:gd name="T7" fmla="*/ 0 h 246"/>
              <a:gd name="T8" fmla="*/ 2147483647 w 423"/>
              <a:gd name="T9" fmla="*/ 2147483647 h 2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"/>
              <a:gd name="T16" fmla="*/ 0 h 246"/>
              <a:gd name="T17" fmla="*/ 423 w 423"/>
              <a:gd name="T18" fmla="*/ 246 h 2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" h="246">
                <a:moveTo>
                  <a:pt x="127" y="246"/>
                </a:moveTo>
                <a:lnTo>
                  <a:pt x="0" y="246"/>
                </a:lnTo>
                <a:lnTo>
                  <a:pt x="297" y="0"/>
                </a:lnTo>
                <a:lnTo>
                  <a:pt x="423" y="0"/>
                </a:lnTo>
                <a:lnTo>
                  <a:pt x="127" y="246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2" name="Freeform 41"/>
          <p:cNvSpPr>
            <a:spLocks/>
          </p:cNvSpPr>
          <p:nvPr/>
        </p:nvSpPr>
        <p:spPr bwMode="auto">
          <a:xfrm>
            <a:off x="2247900" y="2387600"/>
            <a:ext cx="671513" cy="390525"/>
          </a:xfrm>
          <a:custGeom>
            <a:avLst/>
            <a:gdLst>
              <a:gd name="T0" fmla="*/ 2147483647 w 423"/>
              <a:gd name="T1" fmla="*/ 2147483647 h 246"/>
              <a:gd name="T2" fmla="*/ 0 w 423"/>
              <a:gd name="T3" fmla="*/ 2147483647 h 246"/>
              <a:gd name="T4" fmla="*/ 2147483647 w 423"/>
              <a:gd name="T5" fmla="*/ 0 h 246"/>
              <a:gd name="T6" fmla="*/ 2147483647 w 423"/>
              <a:gd name="T7" fmla="*/ 0 h 246"/>
              <a:gd name="T8" fmla="*/ 2147483647 w 423"/>
              <a:gd name="T9" fmla="*/ 2147483647 h 2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"/>
              <a:gd name="T16" fmla="*/ 0 h 246"/>
              <a:gd name="T17" fmla="*/ 423 w 423"/>
              <a:gd name="T18" fmla="*/ 246 h 2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" h="246">
                <a:moveTo>
                  <a:pt x="127" y="246"/>
                </a:moveTo>
                <a:lnTo>
                  <a:pt x="0" y="246"/>
                </a:lnTo>
                <a:lnTo>
                  <a:pt x="297" y="0"/>
                </a:lnTo>
                <a:lnTo>
                  <a:pt x="423" y="0"/>
                </a:lnTo>
                <a:lnTo>
                  <a:pt x="127" y="246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3" name="Freeform 42"/>
          <p:cNvSpPr>
            <a:spLocks/>
          </p:cNvSpPr>
          <p:nvPr/>
        </p:nvSpPr>
        <p:spPr bwMode="auto">
          <a:xfrm>
            <a:off x="2449513" y="2387600"/>
            <a:ext cx="469900" cy="1565275"/>
          </a:xfrm>
          <a:custGeom>
            <a:avLst/>
            <a:gdLst>
              <a:gd name="T0" fmla="*/ 2147483647 w 296"/>
              <a:gd name="T1" fmla="*/ 2147483647 h 986"/>
              <a:gd name="T2" fmla="*/ 0 w 296"/>
              <a:gd name="T3" fmla="*/ 2147483647 h 986"/>
              <a:gd name="T4" fmla="*/ 0 w 296"/>
              <a:gd name="T5" fmla="*/ 2147483647 h 986"/>
              <a:gd name="T6" fmla="*/ 2147483647 w 296"/>
              <a:gd name="T7" fmla="*/ 0 h 986"/>
              <a:gd name="T8" fmla="*/ 2147483647 w 296"/>
              <a:gd name="T9" fmla="*/ 2147483647 h 9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986"/>
              <a:gd name="T17" fmla="*/ 296 w 296"/>
              <a:gd name="T18" fmla="*/ 986 h 9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986">
                <a:moveTo>
                  <a:pt x="296" y="739"/>
                </a:moveTo>
                <a:lnTo>
                  <a:pt x="0" y="986"/>
                </a:lnTo>
                <a:lnTo>
                  <a:pt x="0" y="246"/>
                </a:lnTo>
                <a:lnTo>
                  <a:pt x="296" y="0"/>
                </a:lnTo>
                <a:lnTo>
                  <a:pt x="296" y="739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4" name="Freeform 43"/>
          <p:cNvSpPr>
            <a:spLocks/>
          </p:cNvSpPr>
          <p:nvPr/>
        </p:nvSpPr>
        <p:spPr bwMode="auto">
          <a:xfrm>
            <a:off x="2449513" y="2387600"/>
            <a:ext cx="469900" cy="1565275"/>
          </a:xfrm>
          <a:custGeom>
            <a:avLst/>
            <a:gdLst>
              <a:gd name="T0" fmla="*/ 2147483647 w 296"/>
              <a:gd name="T1" fmla="*/ 2147483647 h 986"/>
              <a:gd name="T2" fmla="*/ 0 w 296"/>
              <a:gd name="T3" fmla="*/ 2147483647 h 986"/>
              <a:gd name="T4" fmla="*/ 0 w 296"/>
              <a:gd name="T5" fmla="*/ 2147483647 h 986"/>
              <a:gd name="T6" fmla="*/ 2147483647 w 296"/>
              <a:gd name="T7" fmla="*/ 0 h 986"/>
              <a:gd name="T8" fmla="*/ 2147483647 w 296"/>
              <a:gd name="T9" fmla="*/ 2147483647 h 9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986"/>
              <a:gd name="T17" fmla="*/ 296 w 296"/>
              <a:gd name="T18" fmla="*/ 986 h 9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986">
                <a:moveTo>
                  <a:pt x="296" y="739"/>
                </a:moveTo>
                <a:lnTo>
                  <a:pt x="0" y="986"/>
                </a:lnTo>
                <a:lnTo>
                  <a:pt x="0" y="246"/>
                </a:lnTo>
                <a:lnTo>
                  <a:pt x="296" y="0"/>
                </a:lnTo>
                <a:lnTo>
                  <a:pt x="296" y="739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5" name="Rectangle 44"/>
          <p:cNvSpPr>
            <a:spLocks noChangeArrowheads="1"/>
          </p:cNvSpPr>
          <p:nvPr/>
        </p:nvSpPr>
        <p:spPr bwMode="auto">
          <a:xfrm>
            <a:off x="2247900" y="2778125"/>
            <a:ext cx="201613" cy="1174750"/>
          </a:xfrm>
          <a:prstGeom prst="rect">
            <a:avLst/>
          </a:pr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56" name="Rectangle 45"/>
          <p:cNvSpPr>
            <a:spLocks noChangeArrowheads="1"/>
          </p:cNvSpPr>
          <p:nvPr/>
        </p:nvSpPr>
        <p:spPr bwMode="auto">
          <a:xfrm>
            <a:off x="2247900" y="2778125"/>
            <a:ext cx="201613" cy="11747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57" name="Freeform 46"/>
          <p:cNvSpPr>
            <a:spLocks/>
          </p:cNvSpPr>
          <p:nvPr/>
        </p:nvSpPr>
        <p:spPr bwMode="auto">
          <a:xfrm>
            <a:off x="3171825" y="2249488"/>
            <a:ext cx="660400" cy="392112"/>
          </a:xfrm>
          <a:custGeom>
            <a:avLst/>
            <a:gdLst>
              <a:gd name="T0" fmla="*/ 2147483647 w 416"/>
              <a:gd name="T1" fmla="*/ 2147483647 h 247"/>
              <a:gd name="T2" fmla="*/ 0 w 416"/>
              <a:gd name="T3" fmla="*/ 2147483647 h 247"/>
              <a:gd name="T4" fmla="*/ 2147483647 w 416"/>
              <a:gd name="T5" fmla="*/ 0 h 247"/>
              <a:gd name="T6" fmla="*/ 2147483647 w 416"/>
              <a:gd name="T7" fmla="*/ 0 h 247"/>
              <a:gd name="T8" fmla="*/ 2147483647 w 416"/>
              <a:gd name="T9" fmla="*/ 2147483647 h 2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247"/>
              <a:gd name="T17" fmla="*/ 416 w 416"/>
              <a:gd name="T18" fmla="*/ 247 h 2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247">
                <a:moveTo>
                  <a:pt x="120" y="247"/>
                </a:moveTo>
                <a:lnTo>
                  <a:pt x="0" y="247"/>
                </a:lnTo>
                <a:lnTo>
                  <a:pt x="296" y="0"/>
                </a:lnTo>
                <a:lnTo>
                  <a:pt x="416" y="0"/>
                </a:lnTo>
                <a:lnTo>
                  <a:pt x="120" y="24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8" name="Freeform 47"/>
          <p:cNvSpPr>
            <a:spLocks/>
          </p:cNvSpPr>
          <p:nvPr/>
        </p:nvSpPr>
        <p:spPr bwMode="auto">
          <a:xfrm>
            <a:off x="3171825" y="2249488"/>
            <a:ext cx="660400" cy="392112"/>
          </a:xfrm>
          <a:custGeom>
            <a:avLst/>
            <a:gdLst>
              <a:gd name="T0" fmla="*/ 2147483647 w 416"/>
              <a:gd name="T1" fmla="*/ 2147483647 h 247"/>
              <a:gd name="T2" fmla="*/ 0 w 416"/>
              <a:gd name="T3" fmla="*/ 2147483647 h 247"/>
              <a:gd name="T4" fmla="*/ 2147483647 w 416"/>
              <a:gd name="T5" fmla="*/ 0 h 247"/>
              <a:gd name="T6" fmla="*/ 2147483647 w 416"/>
              <a:gd name="T7" fmla="*/ 0 h 247"/>
              <a:gd name="T8" fmla="*/ 2147483647 w 416"/>
              <a:gd name="T9" fmla="*/ 2147483647 h 2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247"/>
              <a:gd name="T17" fmla="*/ 416 w 416"/>
              <a:gd name="T18" fmla="*/ 247 h 2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247">
                <a:moveTo>
                  <a:pt x="120" y="247"/>
                </a:moveTo>
                <a:lnTo>
                  <a:pt x="0" y="247"/>
                </a:lnTo>
                <a:lnTo>
                  <a:pt x="296" y="0"/>
                </a:lnTo>
                <a:lnTo>
                  <a:pt x="416" y="0"/>
                </a:lnTo>
                <a:lnTo>
                  <a:pt x="120" y="247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59" name="Freeform 48"/>
          <p:cNvSpPr>
            <a:spLocks/>
          </p:cNvSpPr>
          <p:nvPr/>
        </p:nvSpPr>
        <p:spPr bwMode="auto">
          <a:xfrm>
            <a:off x="3362325" y="2249488"/>
            <a:ext cx="469900" cy="1566862"/>
          </a:xfrm>
          <a:custGeom>
            <a:avLst/>
            <a:gdLst>
              <a:gd name="T0" fmla="*/ 2147483647 w 296"/>
              <a:gd name="T1" fmla="*/ 2147483647 h 987"/>
              <a:gd name="T2" fmla="*/ 0 w 296"/>
              <a:gd name="T3" fmla="*/ 2147483647 h 987"/>
              <a:gd name="T4" fmla="*/ 0 w 296"/>
              <a:gd name="T5" fmla="*/ 2147483647 h 987"/>
              <a:gd name="T6" fmla="*/ 2147483647 w 296"/>
              <a:gd name="T7" fmla="*/ 0 h 987"/>
              <a:gd name="T8" fmla="*/ 2147483647 w 296"/>
              <a:gd name="T9" fmla="*/ 2147483647 h 9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987"/>
              <a:gd name="T17" fmla="*/ 296 w 296"/>
              <a:gd name="T18" fmla="*/ 987 h 9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987">
                <a:moveTo>
                  <a:pt x="296" y="740"/>
                </a:moveTo>
                <a:lnTo>
                  <a:pt x="0" y="987"/>
                </a:lnTo>
                <a:lnTo>
                  <a:pt x="0" y="247"/>
                </a:lnTo>
                <a:lnTo>
                  <a:pt x="296" y="0"/>
                </a:lnTo>
                <a:lnTo>
                  <a:pt x="296" y="74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60" name="Freeform 49"/>
          <p:cNvSpPr>
            <a:spLocks/>
          </p:cNvSpPr>
          <p:nvPr/>
        </p:nvSpPr>
        <p:spPr bwMode="auto">
          <a:xfrm>
            <a:off x="3362325" y="2249488"/>
            <a:ext cx="469900" cy="1566862"/>
          </a:xfrm>
          <a:custGeom>
            <a:avLst/>
            <a:gdLst>
              <a:gd name="T0" fmla="*/ 2147483647 w 296"/>
              <a:gd name="T1" fmla="*/ 2147483647 h 987"/>
              <a:gd name="T2" fmla="*/ 0 w 296"/>
              <a:gd name="T3" fmla="*/ 2147483647 h 987"/>
              <a:gd name="T4" fmla="*/ 0 w 296"/>
              <a:gd name="T5" fmla="*/ 2147483647 h 987"/>
              <a:gd name="T6" fmla="*/ 2147483647 w 296"/>
              <a:gd name="T7" fmla="*/ 0 h 987"/>
              <a:gd name="T8" fmla="*/ 2147483647 w 296"/>
              <a:gd name="T9" fmla="*/ 2147483647 h 9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987"/>
              <a:gd name="T17" fmla="*/ 296 w 296"/>
              <a:gd name="T18" fmla="*/ 987 h 9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987">
                <a:moveTo>
                  <a:pt x="296" y="740"/>
                </a:moveTo>
                <a:lnTo>
                  <a:pt x="0" y="987"/>
                </a:lnTo>
                <a:lnTo>
                  <a:pt x="0" y="247"/>
                </a:lnTo>
                <a:lnTo>
                  <a:pt x="296" y="0"/>
                </a:lnTo>
                <a:lnTo>
                  <a:pt x="296" y="74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61" name="Rectangle 50"/>
          <p:cNvSpPr>
            <a:spLocks noChangeArrowheads="1"/>
          </p:cNvSpPr>
          <p:nvPr/>
        </p:nvSpPr>
        <p:spPr bwMode="auto">
          <a:xfrm>
            <a:off x="3171825" y="2641600"/>
            <a:ext cx="190500" cy="11747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62" name="Rectangle 51"/>
          <p:cNvSpPr>
            <a:spLocks noChangeArrowheads="1"/>
          </p:cNvSpPr>
          <p:nvPr/>
        </p:nvSpPr>
        <p:spPr bwMode="auto">
          <a:xfrm>
            <a:off x="3171825" y="2641600"/>
            <a:ext cx="190500" cy="11747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63" name="Line 52"/>
          <p:cNvSpPr>
            <a:spLocks noChangeShapeType="1"/>
          </p:cNvSpPr>
          <p:nvPr/>
        </p:nvSpPr>
        <p:spPr bwMode="auto">
          <a:xfrm flipV="1">
            <a:off x="1660525" y="4051300"/>
            <a:ext cx="1174750" cy="195263"/>
          </a:xfrm>
          <a:prstGeom prst="line">
            <a:avLst/>
          </a:prstGeom>
          <a:noFill/>
          <a:ln w="4286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64" name="Line 53"/>
          <p:cNvSpPr>
            <a:spLocks noChangeShapeType="1"/>
          </p:cNvSpPr>
          <p:nvPr/>
        </p:nvSpPr>
        <p:spPr bwMode="auto">
          <a:xfrm flipH="1" flipV="1">
            <a:off x="1660525" y="4051300"/>
            <a:ext cx="1174750" cy="195263"/>
          </a:xfrm>
          <a:prstGeom prst="line">
            <a:avLst/>
          </a:prstGeom>
          <a:noFill/>
          <a:ln w="4286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65" name="Rectangle 54"/>
          <p:cNvSpPr>
            <a:spLocks noChangeArrowheads="1"/>
          </p:cNvSpPr>
          <p:nvPr/>
        </p:nvSpPr>
        <p:spPr bwMode="auto">
          <a:xfrm>
            <a:off x="3898900" y="2566988"/>
            <a:ext cx="428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600" b="0">
                <a:solidFill>
                  <a:srgbClr val="FF0000"/>
                </a:solidFill>
              </a:rPr>
              <a:t>OAP</a:t>
            </a:r>
            <a:endParaRPr lang="en-US" altLang="zh-CN" sz="1800" b="0">
              <a:solidFill>
                <a:schemeClr val="tx1"/>
              </a:solidFill>
            </a:endParaRPr>
          </a:p>
        </p:txBody>
      </p:sp>
      <p:sp>
        <p:nvSpPr>
          <p:cNvPr id="38966" name="Rectangle 55"/>
          <p:cNvSpPr>
            <a:spLocks noChangeArrowheads="1"/>
          </p:cNvSpPr>
          <p:nvPr/>
        </p:nvSpPr>
        <p:spPr bwMode="auto">
          <a:xfrm>
            <a:off x="5245100" y="3427413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600" b="0">
                <a:latin typeface="华文细黑" panose="02010600040101010101" pitchFamily="2" charset="-122"/>
              </a:rPr>
              <a:t>接口连</a:t>
            </a:r>
            <a:endParaRPr lang="zh-CN" altLang="en-US" sz="1800" b="0">
              <a:solidFill>
                <a:schemeClr val="tx1"/>
              </a:solidFill>
              <a:latin typeface="华文细黑" panose="02010600040101010101" pitchFamily="2" charset="-122"/>
            </a:endParaRPr>
          </a:p>
        </p:txBody>
      </p:sp>
      <p:sp>
        <p:nvSpPr>
          <p:cNvPr id="38967" name="Rectangle 56"/>
          <p:cNvSpPr>
            <a:spLocks noChangeArrowheads="1"/>
          </p:cNvSpPr>
          <p:nvPr/>
        </p:nvSpPr>
        <p:spPr bwMode="auto">
          <a:xfrm>
            <a:off x="5245100" y="3686175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600" b="0">
                <a:latin typeface="华文细黑" panose="02010600040101010101" pitchFamily="2" charset="-122"/>
              </a:rPr>
              <a:t>接部件</a:t>
            </a:r>
            <a:endParaRPr lang="zh-CN" altLang="en-US" sz="1800" b="0">
              <a:solidFill>
                <a:schemeClr val="tx1"/>
              </a:solidFill>
              <a:latin typeface="华文细黑" panose="02010600040101010101" pitchFamily="2" charset="-122"/>
            </a:endParaRPr>
          </a:p>
        </p:txBody>
      </p:sp>
      <p:sp>
        <p:nvSpPr>
          <p:cNvPr id="38968" name="Line 57"/>
          <p:cNvSpPr>
            <a:spLocks noChangeShapeType="1"/>
          </p:cNvSpPr>
          <p:nvPr/>
        </p:nvSpPr>
        <p:spPr bwMode="auto">
          <a:xfrm flipV="1">
            <a:off x="3540125" y="3659188"/>
            <a:ext cx="1646238" cy="176212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69" name="Line 58"/>
          <p:cNvSpPr>
            <a:spLocks noChangeShapeType="1"/>
          </p:cNvSpPr>
          <p:nvPr/>
        </p:nvSpPr>
        <p:spPr bwMode="auto">
          <a:xfrm>
            <a:off x="1430338" y="2419350"/>
            <a:ext cx="1587" cy="163513"/>
          </a:xfrm>
          <a:prstGeom prst="line">
            <a:avLst/>
          </a:prstGeom>
          <a:noFill/>
          <a:ln w="428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70" name="Line 59"/>
          <p:cNvSpPr>
            <a:spLocks noChangeShapeType="1"/>
          </p:cNvSpPr>
          <p:nvPr/>
        </p:nvSpPr>
        <p:spPr bwMode="auto">
          <a:xfrm>
            <a:off x="1546225" y="2308225"/>
            <a:ext cx="1588" cy="163513"/>
          </a:xfrm>
          <a:prstGeom prst="line">
            <a:avLst/>
          </a:prstGeom>
          <a:noFill/>
          <a:ln w="428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71" name="Line 60"/>
          <p:cNvSpPr>
            <a:spLocks noChangeShapeType="1"/>
          </p:cNvSpPr>
          <p:nvPr/>
        </p:nvSpPr>
        <p:spPr bwMode="auto">
          <a:xfrm>
            <a:off x="1979613" y="2419350"/>
            <a:ext cx="1587" cy="163513"/>
          </a:xfrm>
          <a:prstGeom prst="line">
            <a:avLst/>
          </a:prstGeom>
          <a:noFill/>
          <a:ln w="428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72" name="Line 61"/>
          <p:cNvSpPr>
            <a:spLocks noChangeShapeType="1"/>
          </p:cNvSpPr>
          <p:nvPr/>
        </p:nvSpPr>
        <p:spPr bwMode="auto">
          <a:xfrm>
            <a:off x="2093913" y="2308225"/>
            <a:ext cx="3175" cy="163513"/>
          </a:xfrm>
          <a:prstGeom prst="line">
            <a:avLst/>
          </a:prstGeom>
          <a:noFill/>
          <a:ln w="428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73" name="Line 62"/>
          <p:cNvSpPr>
            <a:spLocks noChangeShapeType="1"/>
          </p:cNvSpPr>
          <p:nvPr/>
        </p:nvSpPr>
        <p:spPr bwMode="auto">
          <a:xfrm>
            <a:off x="2566988" y="2419350"/>
            <a:ext cx="1587" cy="163513"/>
          </a:xfrm>
          <a:prstGeom prst="line">
            <a:avLst/>
          </a:prstGeom>
          <a:noFill/>
          <a:ln w="428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74" name="Line 63"/>
          <p:cNvSpPr>
            <a:spLocks noChangeShapeType="1"/>
          </p:cNvSpPr>
          <p:nvPr/>
        </p:nvSpPr>
        <p:spPr bwMode="auto">
          <a:xfrm>
            <a:off x="2681288" y="2308225"/>
            <a:ext cx="3175" cy="163513"/>
          </a:xfrm>
          <a:prstGeom prst="line">
            <a:avLst/>
          </a:prstGeom>
          <a:noFill/>
          <a:ln w="428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75" name="Line 64"/>
          <p:cNvSpPr>
            <a:spLocks noChangeShapeType="1"/>
          </p:cNvSpPr>
          <p:nvPr/>
        </p:nvSpPr>
        <p:spPr bwMode="auto">
          <a:xfrm>
            <a:off x="3344863" y="2419350"/>
            <a:ext cx="1587" cy="163513"/>
          </a:xfrm>
          <a:prstGeom prst="line">
            <a:avLst/>
          </a:prstGeom>
          <a:noFill/>
          <a:ln w="428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76" name="Line 65"/>
          <p:cNvSpPr>
            <a:spLocks noChangeShapeType="1"/>
          </p:cNvSpPr>
          <p:nvPr/>
        </p:nvSpPr>
        <p:spPr bwMode="auto">
          <a:xfrm>
            <a:off x="3460750" y="2308225"/>
            <a:ext cx="1588" cy="163513"/>
          </a:xfrm>
          <a:prstGeom prst="line">
            <a:avLst/>
          </a:prstGeom>
          <a:noFill/>
          <a:ln w="428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77" name="Rectangle 66"/>
          <p:cNvSpPr>
            <a:spLocks noChangeArrowheads="1"/>
          </p:cNvSpPr>
          <p:nvPr/>
        </p:nvSpPr>
        <p:spPr bwMode="auto">
          <a:xfrm>
            <a:off x="415925" y="3074988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600" b="0">
                <a:latin typeface="华文细黑" panose="02010600040101010101" pitchFamily="2" charset="-122"/>
              </a:rPr>
              <a:t>路由交</a:t>
            </a:r>
            <a:endParaRPr lang="zh-CN" altLang="en-US" sz="1800" b="0">
              <a:solidFill>
                <a:schemeClr val="tx1"/>
              </a:solidFill>
              <a:latin typeface="华文细黑" panose="02010600040101010101" pitchFamily="2" charset="-122"/>
            </a:endParaRPr>
          </a:p>
        </p:txBody>
      </p:sp>
      <p:sp>
        <p:nvSpPr>
          <p:cNvPr id="38978" name="Rectangle 67"/>
          <p:cNvSpPr>
            <a:spLocks noChangeArrowheads="1"/>
          </p:cNvSpPr>
          <p:nvPr/>
        </p:nvSpPr>
        <p:spPr bwMode="auto">
          <a:xfrm>
            <a:off x="415925" y="3333750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600" b="0">
                <a:latin typeface="华文细黑" panose="02010600040101010101" pitchFamily="2" charset="-122"/>
              </a:rPr>
              <a:t>换部件</a:t>
            </a:r>
            <a:endParaRPr lang="zh-CN" altLang="en-US" sz="1800" b="0">
              <a:solidFill>
                <a:schemeClr val="tx1"/>
              </a:solidFill>
              <a:latin typeface="华文细黑" panose="02010600040101010101" pitchFamily="2" charset="-122"/>
            </a:endParaRPr>
          </a:p>
        </p:txBody>
      </p:sp>
      <p:sp>
        <p:nvSpPr>
          <p:cNvPr id="38979" name="Freeform 68"/>
          <p:cNvSpPr>
            <a:spLocks/>
          </p:cNvSpPr>
          <p:nvPr/>
        </p:nvSpPr>
        <p:spPr bwMode="auto">
          <a:xfrm>
            <a:off x="4794250" y="2092325"/>
            <a:ext cx="2938463" cy="314325"/>
          </a:xfrm>
          <a:custGeom>
            <a:avLst/>
            <a:gdLst>
              <a:gd name="T0" fmla="*/ 2147483647 w 1851"/>
              <a:gd name="T1" fmla="*/ 2147483647 h 198"/>
              <a:gd name="T2" fmla="*/ 0 w 1851"/>
              <a:gd name="T3" fmla="*/ 2147483647 h 198"/>
              <a:gd name="T4" fmla="*/ 2147483647 w 1851"/>
              <a:gd name="T5" fmla="*/ 0 h 198"/>
              <a:gd name="T6" fmla="*/ 2147483647 w 1851"/>
              <a:gd name="T7" fmla="*/ 0 h 198"/>
              <a:gd name="T8" fmla="*/ 2147483647 w 1851"/>
              <a:gd name="T9" fmla="*/ 2147483647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1"/>
              <a:gd name="T16" fmla="*/ 0 h 198"/>
              <a:gd name="T17" fmla="*/ 1851 w 1851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1" h="198">
                <a:moveTo>
                  <a:pt x="1727" y="198"/>
                </a:moveTo>
                <a:lnTo>
                  <a:pt x="0" y="198"/>
                </a:lnTo>
                <a:lnTo>
                  <a:pt x="123" y="0"/>
                </a:lnTo>
                <a:lnTo>
                  <a:pt x="1851" y="0"/>
                </a:lnTo>
                <a:lnTo>
                  <a:pt x="1727" y="19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80" name="Freeform 69"/>
          <p:cNvSpPr>
            <a:spLocks/>
          </p:cNvSpPr>
          <p:nvPr/>
        </p:nvSpPr>
        <p:spPr bwMode="auto">
          <a:xfrm>
            <a:off x="4794250" y="2092325"/>
            <a:ext cx="2938463" cy="314325"/>
          </a:xfrm>
          <a:custGeom>
            <a:avLst/>
            <a:gdLst>
              <a:gd name="T0" fmla="*/ 2147483647 w 1851"/>
              <a:gd name="T1" fmla="*/ 2147483647 h 198"/>
              <a:gd name="T2" fmla="*/ 0 w 1851"/>
              <a:gd name="T3" fmla="*/ 2147483647 h 198"/>
              <a:gd name="T4" fmla="*/ 2147483647 w 1851"/>
              <a:gd name="T5" fmla="*/ 0 h 198"/>
              <a:gd name="T6" fmla="*/ 2147483647 w 1851"/>
              <a:gd name="T7" fmla="*/ 0 h 198"/>
              <a:gd name="T8" fmla="*/ 2147483647 w 1851"/>
              <a:gd name="T9" fmla="*/ 2147483647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1"/>
              <a:gd name="T16" fmla="*/ 0 h 198"/>
              <a:gd name="T17" fmla="*/ 1851 w 1851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1" h="198">
                <a:moveTo>
                  <a:pt x="1727" y="198"/>
                </a:moveTo>
                <a:lnTo>
                  <a:pt x="0" y="198"/>
                </a:lnTo>
                <a:lnTo>
                  <a:pt x="123" y="0"/>
                </a:lnTo>
                <a:lnTo>
                  <a:pt x="1851" y="0"/>
                </a:lnTo>
                <a:lnTo>
                  <a:pt x="1727" y="198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81" name="Freeform 70"/>
          <p:cNvSpPr>
            <a:spLocks/>
          </p:cNvSpPr>
          <p:nvPr/>
        </p:nvSpPr>
        <p:spPr bwMode="auto">
          <a:xfrm>
            <a:off x="7535863" y="2092325"/>
            <a:ext cx="196850" cy="587375"/>
          </a:xfrm>
          <a:custGeom>
            <a:avLst/>
            <a:gdLst>
              <a:gd name="T0" fmla="*/ 2147483647 w 124"/>
              <a:gd name="T1" fmla="*/ 2147483647 h 370"/>
              <a:gd name="T2" fmla="*/ 0 w 124"/>
              <a:gd name="T3" fmla="*/ 2147483647 h 370"/>
              <a:gd name="T4" fmla="*/ 0 w 124"/>
              <a:gd name="T5" fmla="*/ 2147483647 h 370"/>
              <a:gd name="T6" fmla="*/ 2147483647 w 124"/>
              <a:gd name="T7" fmla="*/ 0 h 370"/>
              <a:gd name="T8" fmla="*/ 2147483647 w 124"/>
              <a:gd name="T9" fmla="*/ 214748364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370"/>
              <a:gd name="T17" fmla="*/ 124 w 124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370">
                <a:moveTo>
                  <a:pt x="124" y="173"/>
                </a:moveTo>
                <a:lnTo>
                  <a:pt x="0" y="370"/>
                </a:lnTo>
                <a:lnTo>
                  <a:pt x="0" y="198"/>
                </a:lnTo>
                <a:lnTo>
                  <a:pt x="124" y="0"/>
                </a:lnTo>
                <a:lnTo>
                  <a:pt x="124" y="17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82" name="Freeform 71"/>
          <p:cNvSpPr>
            <a:spLocks/>
          </p:cNvSpPr>
          <p:nvPr/>
        </p:nvSpPr>
        <p:spPr bwMode="auto">
          <a:xfrm>
            <a:off x="7535863" y="2092325"/>
            <a:ext cx="196850" cy="587375"/>
          </a:xfrm>
          <a:custGeom>
            <a:avLst/>
            <a:gdLst>
              <a:gd name="T0" fmla="*/ 2147483647 w 124"/>
              <a:gd name="T1" fmla="*/ 2147483647 h 370"/>
              <a:gd name="T2" fmla="*/ 0 w 124"/>
              <a:gd name="T3" fmla="*/ 2147483647 h 370"/>
              <a:gd name="T4" fmla="*/ 0 w 124"/>
              <a:gd name="T5" fmla="*/ 2147483647 h 370"/>
              <a:gd name="T6" fmla="*/ 2147483647 w 124"/>
              <a:gd name="T7" fmla="*/ 0 h 370"/>
              <a:gd name="T8" fmla="*/ 2147483647 w 124"/>
              <a:gd name="T9" fmla="*/ 214748364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370"/>
              <a:gd name="T17" fmla="*/ 124 w 124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370">
                <a:moveTo>
                  <a:pt x="124" y="173"/>
                </a:moveTo>
                <a:lnTo>
                  <a:pt x="0" y="370"/>
                </a:lnTo>
                <a:lnTo>
                  <a:pt x="0" y="198"/>
                </a:lnTo>
                <a:lnTo>
                  <a:pt x="124" y="0"/>
                </a:lnTo>
                <a:lnTo>
                  <a:pt x="124" y="173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83" name="Rectangle 72"/>
          <p:cNvSpPr>
            <a:spLocks noChangeArrowheads="1"/>
          </p:cNvSpPr>
          <p:nvPr/>
        </p:nvSpPr>
        <p:spPr bwMode="auto">
          <a:xfrm>
            <a:off x="4794250" y="2406650"/>
            <a:ext cx="2741613" cy="2730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84" name="Rectangle 73"/>
          <p:cNvSpPr>
            <a:spLocks noChangeArrowheads="1"/>
          </p:cNvSpPr>
          <p:nvPr/>
        </p:nvSpPr>
        <p:spPr bwMode="auto">
          <a:xfrm>
            <a:off x="4794250" y="2406650"/>
            <a:ext cx="2741613" cy="2730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85" name="Rectangle 74"/>
          <p:cNvSpPr>
            <a:spLocks noChangeArrowheads="1"/>
          </p:cNvSpPr>
          <p:nvPr/>
        </p:nvSpPr>
        <p:spPr bwMode="auto">
          <a:xfrm>
            <a:off x="5183188" y="2659063"/>
            <a:ext cx="1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zh-CN" sz="1800" b="0">
              <a:solidFill>
                <a:schemeClr val="tx1"/>
              </a:solidFill>
              <a:latin typeface="华文细黑" panose="02010600040101010101" pitchFamily="2" charset="-122"/>
            </a:endParaRPr>
          </a:p>
        </p:txBody>
      </p:sp>
      <p:sp>
        <p:nvSpPr>
          <p:cNvPr id="38986" name="Rectangle 75"/>
          <p:cNvSpPr>
            <a:spLocks noChangeArrowheads="1"/>
          </p:cNvSpPr>
          <p:nvPr/>
        </p:nvSpPr>
        <p:spPr bwMode="auto">
          <a:xfrm>
            <a:off x="5759450" y="2443163"/>
            <a:ext cx="711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 b="0">
                <a:latin typeface="华文细黑" panose="02010600040101010101" pitchFamily="2" charset="-122"/>
              </a:rPr>
              <a:t>软件平台</a:t>
            </a:r>
          </a:p>
        </p:txBody>
      </p:sp>
      <p:sp>
        <p:nvSpPr>
          <p:cNvPr id="38987" name="Freeform 76"/>
          <p:cNvSpPr>
            <a:spLocks/>
          </p:cNvSpPr>
          <p:nvPr/>
        </p:nvSpPr>
        <p:spPr bwMode="auto">
          <a:xfrm>
            <a:off x="4794250" y="996950"/>
            <a:ext cx="979488" cy="312738"/>
          </a:xfrm>
          <a:custGeom>
            <a:avLst/>
            <a:gdLst>
              <a:gd name="T0" fmla="*/ 2147483647 w 617"/>
              <a:gd name="T1" fmla="*/ 2147483647 h 197"/>
              <a:gd name="T2" fmla="*/ 0 w 617"/>
              <a:gd name="T3" fmla="*/ 2147483647 h 197"/>
              <a:gd name="T4" fmla="*/ 2147483647 w 617"/>
              <a:gd name="T5" fmla="*/ 0 h 197"/>
              <a:gd name="T6" fmla="*/ 2147483647 w 617"/>
              <a:gd name="T7" fmla="*/ 0 h 197"/>
              <a:gd name="T8" fmla="*/ 2147483647 w 617"/>
              <a:gd name="T9" fmla="*/ 2147483647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7"/>
              <a:gd name="T16" fmla="*/ 0 h 197"/>
              <a:gd name="T17" fmla="*/ 617 w 617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7" h="197">
                <a:moveTo>
                  <a:pt x="493" y="197"/>
                </a:moveTo>
                <a:lnTo>
                  <a:pt x="0" y="197"/>
                </a:lnTo>
                <a:lnTo>
                  <a:pt x="123" y="0"/>
                </a:lnTo>
                <a:lnTo>
                  <a:pt x="617" y="0"/>
                </a:lnTo>
                <a:lnTo>
                  <a:pt x="493" y="197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88" name="Freeform 77"/>
          <p:cNvSpPr>
            <a:spLocks/>
          </p:cNvSpPr>
          <p:nvPr/>
        </p:nvSpPr>
        <p:spPr bwMode="auto">
          <a:xfrm>
            <a:off x="4794250" y="996950"/>
            <a:ext cx="979488" cy="312738"/>
          </a:xfrm>
          <a:custGeom>
            <a:avLst/>
            <a:gdLst>
              <a:gd name="T0" fmla="*/ 2147483647 w 617"/>
              <a:gd name="T1" fmla="*/ 2147483647 h 197"/>
              <a:gd name="T2" fmla="*/ 0 w 617"/>
              <a:gd name="T3" fmla="*/ 2147483647 h 197"/>
              <a:gd name="T4" fmla="*/ 2147483647 w 617"/>
              <a:gd name="T5" fmla="*/ 0 h 197"/>
              <a:gd name="T6" fmla="*/ 2147483647 w 617"/>
              <a:gd name="T7" fmla="*/ 0 h 197"/>
              <a:gd name="T8" fmla="*/ 2147483647 w 617"/>
              <a:gd name="T9" fmla="*/ 2147483647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7"/>
              <a:gd name="T16" fmla="*/ 0 h 197"/>
              <a:gd name="T17" fmla="*/ 617 w 617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7" h="197">
                <a:moveTo>
                  <a:pt x="493" y="197"/>
                </a:moveTo>
                <a:lnTo>
                  <a:pt x="0" y="197"/>
                </a:lnTo>
                <a:lnTo>
                  <a:pt x="123" y="0"/>
                </a:lnTo>
                <a:lnTo>
                  <a:pt x="617" y="0"/>
                </a:lnTo>
                <a:lnTo>
                  <a:pt x="493" y="197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89" name="Freeform 78"/>
          <p:cNvSpPr>
            <a:spLocks/>
          </p:cNvSpPr>
          <p:nvPr/>
        </p:nvSpPr>
        <p:spPr bwMode="auto">
          <a:xfrm>
            <a:off x="5576888" y="996950"/>
            <a:ext cx="196850" cy="1292225"/>
          </a:xfrm>
          <a:custGeom>
            <a:avLst/>
            <a:gdLst>
              <a:gd name="T0" fmla="*/ 2147483647 w 124"/>
              <a:gd name="T1" fmla="*/ 2147483647 h 814"/>
              <a:gd name="T2" fmla="*/ 0 w 124"/>
              <a:gd name="T3" fmla="*/ 2147483647 h 814"/>
              <a:gd name="T4" fmla="*/ 0 w 124"/>
              <a:gd name="T5" fmla="*/ 2147483647 h 814"/>
              <a:gd name="T6" fmla="*/ 2147483647 w 124"/>
              <a:gd name="T7" fmla="*/ 0 h 814"/>
              <a:gd name="T8" fmla="*/ 2147483647 w 124"/>
              <a:gd name="T9" fmla="*/ 2147483647 h 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814"/>
              <a:gd name="T17" fmla="*/ 124 w 124"/>
              <a:gd name="T18" fmla="*/ 814 h 8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814">
                <a:moveTo>
                  <a:pt x="124" y="617"/>
                </a:moveTo>
                <a:lnTo>
                  <a:pt x="0" y="814"/>
                </a:lnTo>
                <a:lnTo>
                  <a:pt x="0" y="197"/>
                </a:lnTo>
                <a:lnTo>
                  <a:pt x="124" y="0"/>
                </a:lnTo>
                <a:lnTo>
                  <a:pt x="124" y="617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90" name="Freeform 79"/>
          <p:cNvSpPr>
            <a:spLocks/>
          </p:cNvSpPr>
          <p:nvPr/>
        </p:nvSpPr>
        <p:spPr bwMode="auto">
          <a:xfrm>
            <a:off x="5576888" y="996950"/>
            <a:ext cx="196850" cy="1292225"/>
          </a:xfrm>
          <a:custGeom>
            <a:avLst/>
            <a:gdLst>
              <a:gd name="T0" fmla="*/ 2147483647 w 124"/>
              <a:gd name="T1" fmla="*/ 2147483647 h 814"/>
              <a:gd name="T2" fmla="*/ 0 w 124"/>
              <a:gd name="T3" fmla="*/ 2147483647 h 814"/>
              <a:gd name="T4" fmla="*/ 0 w 124"/>
              <a:gd name="T5" fmla="*/ 2147483647 h 814"/>
              <a:gd name="T6" fmla="*/ 2147483647 w 124"/>
              <a:gd name="T7" fmla="*/ 0 h 814"/>
              <a:gd name="T8" fmla="*/ 2147483647 w 124"/>
              <a:gd name="T9" fmla="*/ 2147483647 h 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814"/>
              <a:gd name="T17" fmla="*/ 124 w 124"/>
              <a:gd name="T18" fmla="*/ 814 h 8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814">
                <a:moveTo>
                  <a:pt x="124" y="617"/>
                </a:moveTo>
                <a:lnTo>
                  <a:pt x="0" y="814"/>
                </a:lnTo>
                <a:lnTo>
                  <a:pt x="0" y="197"/>
                </a:lnTo>
                <a:lnTo>
                  <a:pt x="124" y="0"/>
                </a:lnTo>
                <a:lnTo>
                  <a:pt x="124" y="617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91" name="Rectangle 80"/>
          <p:cNvSpPr>
            <a:spLocks noChangeArrowheads="1"/>
          </p:cNvSpPr>
          <p:nvPr/>
        </p:nvSpPr>
        <p:spPr bwMode="auto">
          <a:xfrm>
            <a:off x="4794250" y="1309688"/>
            <a:ext cx="782638" cy="979487"/>
          </a:xfrm>
          <a:prstGeom prst="rect">
            <a:avLst/>
          </a:pr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92" name="Rectangle 81"/>
          <p:cNvSpPr>
            <a:spLocks noChangeArrowheads="1"/>
          </p:cNvSpPr>
          <p:nvPr/>
        </p:nvSpPr>
        <p:spPr bwMode="auto">
          <a:xfrm>
            <a:off x="4794250" y="1309688"/>
            <a:ext cx="782638" cy="979487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8993" name="Rectangle 82"/>
          <p:cNvSpPr>
            <a:spLocks noChangeArrowheads="1"/>
          </p:cNvSpPr>
          <p:nvPr/>
        </p:nvSpPr>
        <p:spPr bwMode="auto">
          <a:xfrm>
            <a:off x="4933950" y="1573213"/>
            <a:ext cx="5397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400" b="0">
                <a:latin typeface="华文细黑" panose="02010600040101010101" pitchFamily="2" charset="-122"/>
              </a:rPr>
              <a:t>H3C</a:t>
            </a:r>
            <a:r>
              <a:rPr lang="zh-CN" altLang="en-US" sz="1400" b="0">
                <a:latin typeface="华文细黑" panose="02010600040101010101" pitchFamily="2" charset="-122"/>
              </a:rPr>
              <a:t>定</a:t>
            </a:r>
            <a:endParaRPr lang="zh-CN" altLang="en-US" sz="1600" b="0">
              <a:solidFill>
                <a:schemeClr val="tx1"/>
              </a:solidFill>
              <a:latin typeface="华文细黑" panose="02010600040101010101" pitchFamily="2" charset="-122"/>
            </a:endParaRPr>
          </a:p>
        </p:txBody>
      </p:sp>
      <p:sp>
        <p:nvSpPr>
          <p:cNvPr id="38994" name="Rectangle 83"/>
          <p:cNvSpPr>
            <a:spLocks noChangeArrowheads="1"/>
          </p:cNvSpPr>
          <p:nvPr/>
        </p:nvSpPr>
        <p:spPr bwMode="auto">
          <a:xfrm>
            <a:off x="4892675" y="1822450"/>
            <a:ext cx="533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 b="0">
                <a:latin typeface="华文细黑" panose="02010600040101010101" pitchFamily="2" charset="-122"/>
              </a:rPr>
              <a:t>制业务</a:t>
            </a:r>
            <a:endParaRPr lang="zh-CN" altLang="en-US" sz="1600" b="0">
              <a:solidFill>
                <a:schemeClr val="tx1"/>
              </a:solidFill>
              <a:latin typeface="华文细黑" panose="02010600040101010101" pitchFamily="2" charset="-122"/>
            </a:endParaRPr>
          </a:p>
        </p:txBody>
      </p:sp>
      <p:sp>
        <p:nvSpPr>
          <p:cNvPr id="38995" name="Freeform 84"/>
          <p:cNvSpPr>
            <a:spLocks noEditPoints="1"/>
          </p:cNvSpPr>
          <p:nvPr/>
        </p:nvSpPr>
        <p:spPr bwMode="auto">
          <a:xfrm>
            <a:off x="4583113" y="708025"/>
            <a:ext cx="3359150" cy="2574925"/>
          </a:xfrm>
          <a:custGeom>
            <a:avLst/>
            <a:gdLst>
              <a:gd name="T0" fmla="*/ 0 w 5186"/>
              <a:gd name="T1" fmla="*/ 2147483647 h 3977"/>
              <a:gd name="T2" fmla="*/ 2147483647 w 5186"/>
              <a:gd name="T3" fmla="*/ 2147483647 h 3977"/>
              <a:gd name="T4" fmla="*/ 0 w 5186"/>
              <a:gd name="T5" fmla="*/ 2147483647 h 3977"/>
              <a:gd name="T6" fmla="*/ 2147483647 w 5186"/>
              <a:gd name="T7" fmla="*/ 2147483647 h 3977"/>
              <a:gd name="T8" fmla="*/ 2147483647 w 5186"/>
              <a:gd name="T9" fmla="*/ 2147483647 h 3977"/>
              <a:gd name="T10" fmla="*/ 2147483647 w 5186"/>
              <a:gd name="T11" fmla="*/ 2147483647 h 3977"/>
              <a:gd name="T12" fmla="*/ 2147483647 w 5186"/>
              <a:gd name="T13" fmla="*/ 2147483647 h 3977"/>
              <a:gd name="T14" fmla="*/ 0 w 5186"/>
              <a:gd name="T15" fmla="*/ 2147483647 h 3977"/>
              <a:gd name="T16" fmla="*/ 2147483647 w 5186"/>
              <a:gd name="T17" fmla="*/ 2147483647 h 3977"/>
              <a:gd name="T18" fmla="*/ 0 w 5186"/>
              <a:gd name="T19" fmla="*/ 2147483647 h 3977"/>
              <a:gd name="T20" fmla="*/ 2147483647 w 5186"/>
              <a:gd name="T21" fmla="*/ 2147483647 h 3977"/>
              <a:gd name="T22" fmla="*/ 2147483647 w 5186"/>
              <a:gd name="T23" fmla="*/ 2147483647 h 3977"/>
              <a:gd name="T24" fmla="*/ 2147483647 w 5186"/>
              <a:gd name="T25" fmla="*/ 2147483647 h 3977"/>
              <a:gd name="T26" fmla="*/ 2147483647 w 5186"/>
              <a:gd name="T27" fmla="*/ 2147483647 h 3977"/>
              <a:gd name="T28" fmla="*/ 2147483647 w 5186"/>
              <a:gd name="T29" fmla="*/ 2147483647 h 3977"/>
              <a:gd name="T30" fmla="*/ 2147483647 w 5186"/>
              <a:gd name="T31" fmla="*/ 2147483647 h 3977"/>
              <a:gd name="T32" fmla="*/ 2147483647 w 5186"/>
              <a:gd name="T33" fmla="*/ 2147483647 h 3977"/>
              <a:gd name="T34" fmla="*/ 2147483647 w 5186"/>
              <a:gd name="T35" fmla="*/ 2147483647 h 3977"/>
              <a:gd name="T36" fmla="*/ 2147483647 w 5186"/>
              <a:gd name="T37" fmla="*/ 2147483647 h 3977"/>
              <a:gd name="T38" fmla="*/ 2147483647 w 5186"/>
              <a:gd name="T39" fmla="*/ 2147483647 h 3977"/>
              <a:gd name="T40" fmla="*/ 2147483647 w 5186"/>
              <a:gd name="T41" fmla="*/ 2147483647 h 3977"/>
              <a:gd name="T42" fmla="*/ 2147483647 w 5186"/>
              <a:gd name="T43" fmla="*/ 2147483647 h 3977"/>
              <a:gd name="T44" fmla="*/ 2147483647 w 5186"/>
              <a:gd name="T45" fmla="*/ 2147483647 h 3977"/>
              <a:gd name="T46" fmla="*/ 2147483647 w 5186"/>
              <a:gd name="T47" fmla="*/ 2147483647 h 3977"/>
              <a:gd name="T48" fmla="*/ 2147483647 w 5186"/>
              <a:gd name="T49" fmla="*/ 2147483647 h 3977"/>
              <a:gd name="T50" fmla="*/ 2147483647 w 5186"/>
              <a:gd name="T51" fmla="*/ 2147483647 h 3977"/>
              <a:gd name="T52" fmla="*/ 2147483647 w 5186"/>
              <a:gd name="T53" fmla="*/ 2147483647 h 3977"/>
              <a:gd name="T54" fmla="*/ 2147483647 w 5186"/>
              <a:gd name="T55" fmla="*/ 2147483647 h 3977"/>
              <a:gd name="T56" fmla="*/ 2147483647 w 5186"/>
              <a:gd name="T57" fmla="*/ 2147483647 h 3977"/>
              <a:gd name="T58" fmla="*/ 2147483647 w 5186"/>
              <a:gd name="T59" fmla="*/ 2147483647 h 3977"/>
              <a:gd name="T60" fmla="*/ 2147483647 w 5186"/>
              <a:gd name="T61" fmla="*/ 2147483647 h 3977"/>
              <a:gd name="T62" fmla="*/ 2147483647 w 5186"/>
              <a:gd name="T63" fmla="*/ 2147483647 h 3977"/>
              <a:gd name="T64" fmla="*/ 2147483647 w 5186"/>
              <a:gd name="T65" fmla="*/ 2147483647 h 3977"/>
              <a:gd name="T66" fmla="*/ 2147483647 w 5186"/>
              <a:gd name="T67" fmla="*/ 2147483647 h 3977"/>
              <a:gd name="T68" fmla="*/ 2147483647 w 5186"/>
              <a:gd name="T69" fmla="*/ 2147483647 h 3977"/>
              <a:gd name="T70" fmla="*/ 2147483647 w 5186"/>
              <a:gd name="T71" fmla="*/ 2147483647 h 3977"/>
              <a:gd name="T72" fmla="*/ 2147483647 w 5186"/>
              <a:gd name="T73" fmla="*/ 2147483647 h 3977"/>
              <a:gd name="T74" fmla="*/ 2147483647 w 5186"/>
              <a:gd name="T75" fmla="*/ 2147483647 h 3977"/>
              <a:gd name="T76" fmla="*/ 2147483647 w 5186"/>
              <a:gd name="T77" fmla="*/ 2147483647 h 3977"/>
              <a:gd name="T78" fmla="*/ 2147483647 w 5186"/>
              <a:gd name="T79" fmla="*/ 2147483647 h 3977"/>
              <a:gd name="T80" fmla="*/ 2147483647 w 5186"/>
              <a:gd name="T81" fmla="*/ 2147483647 h 3977"/>
              <a:gd name="T82" fmla="*/ 2147483647 w 5186"/>
              <a:gd name="T83" fmla="*/ 2147483647 h 3977"/>
              <a:gd name="T84" fmla="*/ 2147483647 w 5186"/>
              <a:gd name="T85" fmla="*/ 2147483647 h 3977"/>
              <a:gd name="T86" fmla="*/ 2147483647 w 5186"/>
              <a:gd name="T87" fmla="*/ 0 h 3977"/>
              <a:gd name="T88" fmla="*/ 2147483647 w 5186"/>
              <a:gd name="T89" fmla="*/ 2147483647 h 3977"/>
              <a:gd name="T90" fmla="*/ 2147483647 w 5186"/>
              <a:gd name="T91" fmla="*/ 0 h 3977"/>
              <a:gd name="T92" fmla="*/ 2147483647 w 5186"/>
              <a:gd name="T93" fmla="*/ 2147483647 h 3977"/>
              <a:gd name="T94" fmla="*/ 2147483647 w 5186"/>
              <a:gd name="T95" fmla="*/ 0 h 3977"/>
              <a:gd name="T96" fmla="*/ 2147483647 w 5186"/>
              <a:gd name="T97" fmla="*/ 2147483647 h 3977"/>
              <a:gd name="T98" fmla="*/ 2147483647 w 5186"/>
              <a:gd name="T99" fmla="*/ 2147483647 h 3977"/>
              <a:gd name="T100" fmla="*/ 2147483647 w 5186"/>
              <a:gd name="T101" fmla="*/ 2147483647 h 3977"/>
              <a:gd name="T102" fmla="*/ 2147483647 w 5186"/>
              <a:gd name="T103" fmla="*/ 2147483647 h 3977"/>
              <a:gd name="T104" fmla="*/ 2147483647 w 5186"/>
              <a:gd name="T105" fmla="*/ 0 h 3977"/>
              <a:gd name="T106" fmla="*/ 2147483647 w 5186"/>
              <a:gd name="T107" fmla="*/ 2147483647 h 3977"/>
              <a:gd name="T108" fmla="*/ 2147483647 w 5186"/>
              <a:gd name="T109" fmla="*/ 0 h 3977"/>
              <a:gd name="T110" fmla="*/ 2147483647 w 5186"/>
              <a:gd name="T111" fmla="*/ 2147483647 h 3977"/>
              <a:gd name="T112" fmla="*/ 2147483647 w 5186"/>
              <a:gd name="T113" fmla="*/ 2147483647 h 3977"/>
              <a:gd name="T114" fmla="*/ 2147483647 w 5186"/>
              <a:gd name="T115" fmla="*/ 2147483647 h 3977"/>
              <a:gd name="T116" fmla="*/ 2147483647 w 5186"/>
              <a:gd name="T117" fmla="*/ 2147483647 h 3977"/>
              <a:gd name="T118" fmla="*/ 2147483647 w 5186"/>
              <a:gd name="T119" fmla="*/ 0 h 39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86"/>
              <a:gd name="T181" fmla="*/ 0 h 3977"/>
              <a:gd name="T182" fmla="*/ 5186 w 5186"/>
              <a:gd name="T183" fmla="*/ 3977 h 397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86" h="3977">
                <a:moveTo>
                  <a:pt x="46" y="70"/>
                </a:moveTo>
                <a:lnTo>
                  <a:pt x="46" y="392"/>
                </a:lnTo>
                <a:cubicBezTo>
                  <a:pt x="46" y="405"/>
                  <a:pt x="36" y="415"/>
                  <a:pt x="23" y="415"/>
                </a:cubicBezTo>
                <a:cubicBezTo>
                  <a:pt x="11" y="415"/>
                  <a:pt x="0" y="405"/>
                  <a:pt x="0" y="392"/>
                </a:cubicBezTo>
                <a:lnTo>
                  <a:pt x="0" y="70"/>
                </a:lnTo>
                <a:cubicBezTo>
                  <a:pt x="0" y="57"/>
                  <a:pt x="11" y="47"/>
                  <a:pt x="23" y="47"/>
                </a:cubicBezTo>
                <a:cubicBezTo>
                  <a:pt x="36" y="47"/>
                  <a:pt x="46" y="57"/>
                  <a:pt x="46" y="70"/>
                </a:cubicBezTo>
                <a:close/>
                <a:moveTo>
                  <a:pt x="46" y="623"/>
                </a:moveTo>
                <a:lnTo>
                  <a:pt x="46" y="945"/>
                </a:lnTo>
                <a:cubicBezTo>
                  <a:pt x="46" y="958"/>
                  <a:pt x="36" y="968"/>
                  <a:pt x="23" y="968"/>
                </a:cubicBezTo>
                <a:cubicBezTo>
                  <a:pt x="11" y="968"/>
                  <a:pt x="0" y="958"/>
                  <a:pt x="0" y="945"/>
                </a:cubicBezTo>
                <a:lnTo>
                  <a:pt x="0" y="623"/>
                </a:lnTo>
                <a:cubicBezTo>
                  <a:pt x="0" y="610"/>
                  <a:pt x="11" y="600"/>
                  <a:pt x="23" y="600"/>
                </a:cubicBezTo>
                <a:cubicBezTo>
                  <a:pt x="36" y="600"/>
                  <a:pt x="46" y="610"/>
                  <a:pt x="46" y="623"/>
                </a:cubicBezTo>
                <a:close/>
                <a:moveTo>
                  <a:pt x="46" y="1176"/>
                </a:moveTo>
                <a:lnTo>
                  <a:pt x="46" y="1498"/>
                </a:lnTo>
                <a:cubicBezTo>
                  <a:pt x="46" y="1511"/>
                  <a:pt x="36" y="1521"/>
                  <a:pt x="23" y="1521"/>
                </a:cubicBezTo>
                <a:cubicBezTo>
                  <a:pt x="11" y="1521"/>
                  <a:pt x="0" y="1511"/>
                  <a:pt x="0" y="1498"/>
                </a:cubicBezTo>
                <a:lnTo>
                  <a:pt x="0" y="1176"/>
                </a:lnTo>
                <a:cubicBezTo>
                  <a:pt x="0" y="1163"/>
                  <a:pt x="11" y="1152"/>
                  <a:pt x="23" y="1152"/>
                </a:cubicBezTo>
                <a:cubicBezTo>
                  <a:pt x="36" y="1152"/>
                  <a:pt x="46" y="1163"/>
                  <a:pt x="46" y="1176"/>
                </a:cubicBezTo>
                <a:close/>
                <a:moveTo>
                  <a:pt x="46" y="1728"/>
                </a:moveTo>
                <a:lnTo>
                  <a:pt x="46" y="2051"/>
                </a:lnTo>
                <a:cubicBezTo>
                  <a:pt x="46" y="2064"/>
                  <a:pt x="36" y="2074"/>
                  <a:pt x="23" y="2074"/>
                </a:cubicBezTo>
                <a:cubicBezTo>
                  <a:pt x="11" y="2074"/>
                  <a:pt x="0" y="2064"/>
                  <a:pt x="0" y="2051"/>
                </a:cubicBezTo>
                <a:lnTo>
                  <a:pt x="0" y="1728"/>
                </a:lnTo>
                <a:cubicBezTo>
                  <a:pt x="0" y="1716"/>
                  <a:pt x="11" y="1705"/>
                  <a:pt x="23" y="1705"/>
                </a:cubicBezTo>
                <a:cubicBezTo>
                  <a:pt x="36" y="1705"/>
                  <a:pt x="46" y="1716"/>
                  <a:pt x="46" y="1728"/>
                </a:cubicBezTo>
                <a:close/>
                <a:moveTo>
                  <a:pt x="46" y="2281"/>
                </a:moveTo>
                <a:lnTo>
                  <a:pt x="46" y="2604"/>
                </a:lnTo>
                <a:cubicBezTo>
                  <a:pt x="46" y="2617"/>
                  <a:pt x="36" y="2627"/>
                  <a:pt x="23" y="2627"/>
                </a:cubicBezTo>
                <a:cubicBezTo>
                  <a:pt x="11" y="2627"/>
                  <a:pt x="0" y="2617"/>
                  <a:pt x="0" y="2604"/>
                </a:cubicBezTo>
                <a:lnTo>
                  <a:pt x="0" y="2281"/>
                </a:lnTo>
                <a:cubicBezTo>
                  <a:pt x="0" y="2269"/>
                  <a:pt x="11" y="2258"/>
                  <a:pt x="23" y="2258"/>
                </a:cubicBezTo>
                <a:cubicBezTo>
                  <a:pt x="36" y="2258"/>
                  <a:pt x="46" y="2269"/>
                  <a:pt x="46" y="2281"/>
                </a:cubicBezTo>
                <a:close/>
                <a:moveTo>
                  <a:pt x="46" y="2834"/>
                </a:moveTo>
                <a:lnTo>
                  <a:pt x="46" y="3157"/>
                </a:lnTo>
                <a:cubicBezTo>
                  <a:pt x="46" y="3170"/>
                  <a:pt x="36" y="3180"/>
                  <a:pt x="23" y="3180"/>
                </a:cubicBezTo>
                <a:cubicBezTo>
                  <a:pt x="11" y="3180"/>
                  <a:pt x="0" y="3170"/>
                  <a:pt x="0" y="3157"/>
                </a:cubicBezTo>
                <a:lnTo>
                  <a:pt x="0" y="2834"/>
                </a:lnTo>
                <a:cubicBezTo>
                  <a:pt x="0" y="2822"/>
                  <a:pt x="11" y="2811"/>
                  <a:pt x="23" y="2811"/>
                </a:cubicBezTo>
                <a:cubicBezTo>
                  <a:pt x="36" y="2811"/>
                  <a:pt x="46" y="2822"/>
                  <a:pt x="46" y="2834"/>
                </a:cubicBezTo>
                <a:close/>
                <a:moveTo>
                  <a:pt x="46" y="3387"/>
                </a:moveTo>
                <a:lnTo>
                  <a:pt x="46" y="3710"/>
                </a:lnTo>
                <a:cubicBezTo>
                  <a:pt x="46" y="3723"/>
                  <a:pt x="36" y="3733"/>
                  <a:pt x="23" y="3733"/>
                </a:cubicBezTo>
                <a:cubicBezTo>
                  <a:pt x="11" y="3733"/>
                  <a:pt x="0" y="3723"/>
                  <a:pt x="0" y="3710"/>
                </a:cubicBezTo>
                <a:lnTo>
                  <a:pt x="0" y="3387"/>
                </a:lnTo>
                <a:cubicBezTo>
                  <a:pt x="0" y="3375"/>
                  <a:pt x="11" y="3364"/>
                  <a:pt x="23" y="3364"/>
                </a:cubicBezTo>
                <a:cubicBezTo>
                  <a:pt x="36" y="3364"/>
                  <a:pt x="46" y="3375"/>
                  <a:pt x="46" y="3387"/>
                </a:cubicBezTo>
                <a:close/>
                <a:moveTo>
                  <a:pt x="46" y="3940"/>
                </a:moveTo>
                <a:lnTo>
                  <a:pt x="46" y="3954"/>
                </a:lnTo>
                <a:lnTo>
                  <a:pt x="23" y="3931"/>
                </a:lnTo>
                <a:lnTo>
                  <a:pt x="332" y="3931"/>
                </a:lnTo>
                <a:cubicBezTo>
                  <a:pt x="345" y="3931"/>
                  <a:pt x="355" y="3941"/>
                  <a:pt x="355" y="3954"/>
                </a:cubicBezTo>
                <a:cubicBezTo>
                  <a:pt x="355" y="3967"/>
                  <a:pt x="345" y="3977"/>
                  <a:pt x="332" y="3977"/>
                </a:cubicBezTo>
                <a:lnTo>
                  <a:pt x="23" y="3977"/>
                </a:lnTo>
                <a:cubicBezTo>
                  <a:pt x="11" y="3977"/>
                  <a:pt x="0" y="3967"/>
                  <a:pt x="0" y="3954"/>
                </a:cubicBezTo>
                <a:lnTo>
                  <a:pt x="0" y="3940"/>
                </a:lnTo>
                <a:cubicBezTo>
                  <a:pt x="0" y="3928"/>
                  <a:pt x="11" y="3917"/>
                  <a:pt x="23" y="3917"/>
                </a:cubicBezTo>
                <a:cubicBezTo>
                  <a:pt x="36" y="3917"/>
                  <a:pt x="46" y="3928"/>
                  <a:pt x="46" y="3940"/>
                </a:cubicBezTo>
                <a:close/>
                <a:moveTo>
                  <a:pt x="562" y="3931"/>
                </a:moveTo>
                <a:lnTo>
                  <a:pt x="885" y="3931"/>
                </a:lnTo>
                <a:cubicBezTo>
                  <a:pt x="898" y="3931"/>
                  <a:pt x="908" y="3941"/>
                  <a:pt x="908" y="3954"/>
                </a:cubicBezTo>
                <a:cubicBezTo>
                  <a:pt x="908" y="3967"/>
                  <a:pt x="898" y="3977"/>
                  <a:pt x="885" y="3977"/>
                </a:cubicBezTo>
                <a:lnTo>
                  <a:pt x="562" y="3977"/>
                </a:lnTo>
                <a:cubicBezTo>
                  <a:pt x="550" y="3977"/>
                  <a:pt x="539" y="3967"/>
                  <a:pt x="539" y="3954"/>
                </a:cubicBezTo>
                <a:cubicBezTo>
                  <a:pt x="539" y="3941"/>
                  <a:pt x="550" y="3931"/>
                  <a:pt x="562" y="3931"/>
                </a:cubicBezTo>
                <a:close/>
                <a:moveTo>
                  <a:pt x="1115" y="3931"/>
                </a:moveTo>
                <a:lnTo>
                  <a:pt x="1438" y="3931"/>
                </a:lnTo>
                <a:cubicBezTo>
                  <a:pt x="1451" y="3931"/>
                  <a:pt x="1461" y="3941"/>
                  <a:pt x="1461" y="3954"/>
                </a:cubicBezTo>
                <a:cubicBezTo>
                  <a:pt x="1461" y="3967"/>
                  <a:pt x="1451" y="3977"/>
                  <a:pt x="1438" y="3977"/>
                </a:cubicBezTo>
                <a:lnTo>
                  <a:pt x="1115" y="3977"/>
                </a:lnTo>
                <a:cubicBezTo>
                  <a:pt x="1103" y="3977"/>
                  <a:pt x="1092" y="3967"/>
                  <a:pt x="1092" y="3954"/>
                </a:cubicBezTo>
                <a:cubicBezTo>
                  <a:pt x="1092" y="3941"/>
                  <a:pt x="1103" y="3931"/>
                  <a:pt x="1115" y="3931"/>
                </a:cubicBezTo>
                <a:close/>
                <a:moveTo>
                  <a:pt x="1668" y="3931"/>
                </a:moveTo>
                <a:lnTo>
                  <a:pt x="1991" y="3931"/>
                </a:lnTo>
                <a:cubicBezTo>
                  <a:pt x="2003" y="3931"/>
                  <a:pt x="2014" y="3941"/>
                  <a:pt x="2014" y="3954"/>
                </a:cubicBezTo>
                <a:cubicBezTo>
                  <a:pt x="2014" y="3967"/>
                  <a:pt x="2003" y="3977"/>
                  <a:pt x="1991" y="3977"/>
                </a:cubicBezTo>
                <a:lnTo>
                  <a:pt x="1668" y="3977"/>
                </a:lnTo>
                <a:cubicBezTo>
                  <a:pt x="1655" y="3977"/>
                  <a:pt x="1645" y="3967"/>
                  <a:pt x="1645" y="3954"/>
                </a:cubicBezTo>
                <a:cubicBezTo>
                  <a:pt x="1645" y="3941"/>
                  <a:pt x="1655" y="3931"/>
                  <a:pt x="1668" y="3931"/>
                </a:cubicBezTo>
                <a:close/>
                <a:moveTo>
                  <a:pt x="2221" y="3931"/>
                </a:moveTo>
                <a:lnTo>
                  <a:pt x="2544" y="3931"/>
                </a:lnTo>
                <a:cubicBezTo>
                  <a:pt x="2556" y="3931"/>
                  <a:pt x="2567" y="3941"/>
                  <a:pt x="2567" y="3954"/>
                </a:cubicBezTo>
                <a:cubicBezTo>
                  <a:pt x="2567" y="3967"/>
                  <a:pt x="2556" y="3977"/>
                  <a:pt x="2544" y="3977"/>
                </a:cubicBezTo>
                <a:lnTo>
                  <a:pt x="2221" y="3977"/>
                </a:lnTo>
                <a:cubicBezTo>
                  <a:pt x="2208" y="3977"/>
                  <a:pt x="2198" y="3967"/>
                  <a:pt x="2198" y="3954"/>
                </a:cubicBezTo>
                <a:cubicBezTo>
                  <a:pt x="2198" y="3941"/>
                  <a:pt x="2208" y="3931"/>
                  <a:pt x="2221" y="3931"/>
                </a:cubicBezTo>
                <a:close/>
                <a:moveTo>
                  <a:pt x="2774" y="3931"/>
                </a:moveTo>
                <a:lnTo>
                  <a:pt x="3097" y="3931"/>
                </a:lnTo>
                <a:cubicBezTo>
                  <a:pt x="3109" y="3931"/>
                  <a:pt x="3120" y="3941"/>
                  <a:pt x="3120" y="3954"/>
                </a:cubicBezTo>
                <a:cubicBezTo>
                  <a:pt x="3120" y="3967"/>
                  <a:pt x="3109" y="3977"/>
                  <a:pt x="3097" y="3977"/>
                </a:cubicBezTo>
                <a:lnTo>
                  <a:pt x="2774" y="3977"/>
                </a:lnTo>
                <a:cubicBezTo>
                  <a:pt x="2761" y="3977"/>
                  <a:pt x="2751" y="3967"/>
                  <a:pt x="2751" y="3954"/>
                </a:cubicBezTo>
                <a:cubicBezTo>
                  <a:pt x="2751" y="3941"/>
                  <a:pt x="2761" y="3931"/>
                  <a:pt x="2774" y="3931"/>
                </a:cubicBezTo>
                <a:close/>
                <a:moveTo>
                  <a:pt x="3327" y="3931"/>
                </a:moveTo>
                <a:lnTo>
                  <a:pt x="3650" y="3931"/>
                </a:lnTo>
                <a:cubicBezTo>
                  <a:pt x="3662" y="3931"/>
                  <a:pt x="3673" y="3941"/>
                  <a:pt x="3673" y="3954"/>
                </a:cubicBezTo>
                <a:cubicBezTo>
                  <a:pt x="3673" y="3967"/>
                  <a:pt x="3662" y="3977"/>
                  <a:pt x="3650" y="3977"/>
                </a:cubicBezTo>
                <a:lnTo>
                  <a:pt x="3327" y="3977"/>
                </a:lnTo>
                <a:cubicBezTo>
                  <a:pt x="3314" y="3977"/>
                  <a:pt x="3304" y="3967"/>
                  <a:pt x="3304" y="3954"/>
                </a:cubicBezTo>
                <a:cubicBezTo>
                  <a:pt x="3304" y="3941"/>
                  <a:pt x="3314" y="3931"/>
                  <a:pt x="3327" y="3931"/>
                </a:cubicBezTo>
                <a:close/>
                <a:moveTo>
                  <a:pt x="3880" y="3931"/>
                </a:moveTo>
                <a:lnTo>
                  <a:pt x="4203" y="3931"/>
                </a:lnTo>
                <a:cubicBezTo>
                  <a:pt x="4215" y="3931"/>
                  <a:pt x="4226" y="3941"/>
                  <a:pt x="4226" y="3954"/>
                </a:cubicBezTo>
                <a:cubicBezTo>
                  <a:pt x="4226" y="3967"/>
                  <a:pt x="4215" y="3977"/>
                  <a:pt x="4203" y="3977"/>
                </a:cubicBezTo>
                <a:lnTo>
                  <a:pt x="3880" y="3977"/>
                </a:lnTo>
                <a:cubicBezTo>
                  <a:pt x="3867" y="3977"/>
                  <a:pt x="3857" y="3967"/>
                  <a:pt x="3857" y="3954"/>
                </a:cubicBezTo>
                <a:cubicBezTo>
                  <a:pt x="3857" y="3941"/>
                  <a:pt x="3867" y="3931"/>
                  <a:pt x="3880" y="3931"/>
                </a:cubicBezTo>
                <a:close/>
                <a:moveTo>
                  <a:pt x="4433" y="3931"/>
                </a:moveTo>
                <a:lnTo>
                  <a:pt x="4756" y="3931"/>
                </a:lnTo>
                <a:cubicBezTo>
                  <a:pt x="4768" y="3931"/>
                  <a:pt x="4779" y="3941"/>
                  <a:pt x="4779" y="3954"/>
                </a:cubicBezTo>
                <a:cubicBezTo>
                  <a:pt x="4779" y="3967"/>
                  <a:pt x="4768" y="3977"/>
                  <a:pt x="4756" y="3977"/>
                </a:cubicBezTo>
                <a:lnTo>
                  <a:pt x="4433" y="3977"/>
                </a:lnTo>
                <a:cubicBezTo>
                  <a:pt x="4420" y="3977"/>
                  <a:pt x="4410" y="3967"/>
                  <a:pt x="4410" y="3954"/>
                </a:cubicBezTo>
                <a:cubicBezTo>
                  <a:pt x="4410" y="3941"/>
                  <a:pt x="4420" y="3931"/>
                  <a:pt x="4433" y="3931"/>
                </a:cubicBezTo>
                <a:close/>
                <a:moveTo>
                  <a:pt x="4986" y="3931"/>
                </a:moveTo>
                <a:lnTo>
                  <a:pt x="5163" y="3931"/>
                </a:lnTo>
                <a:lnTo>
                  <a:pt x="5140" y="3954"/>
                </a:lnTo>
                <a:lnTo>
                  <a:pt x="5140" y="3809"/>
                </a:lnTo>
                <a:cubicBezTo>
                  <a:pt x="5140" y="3796"/>
                  <a:pt x="5151" y="3786"/>
                  <a:pt x="5163" y="3786"/>
                </a:cubicBezTo>
                <a:cubicBezTo>
                  <a:pt x="5176" y="3786"/>
                  <a:pt x="5186" y="3796"/>
                  <a:pt x="5186" y="3809"/>
                </a:cubicBezTo>
                <a:lnTo>
                  <a:pt x="5186" y="3954"/>
                </a:lnTo>
                <a:cubicBezTo>
                  <a:pt x="5186" y="3967"/>
                  <a:pt x="5176" y="3977"/>
                  <a:pt x="5163" y="3977"/>
                </a:cubicBezTo>
                <a:lnTo>
                  <a:pt x="4986" y="3977"/>
                </a:lnTo>
                <a:cubicBezTo>
                  <a:pt x="4973" y="3977"/>
                  <a:pt x="4963" y="3967"/>
                  <a:pt x="4963" y="3954"/>
                </a:cubicBezTo>
                <a:cubicBezTo>
                  <a:pt x="4963" y="3941"/>
                  <a:pt x="4973" y="3931"/>
                  <a:pt x="4986" y="3931"/>
                </a:cubicBezTo>
                <a:close/>
                <a:moveTo>
                  <a:pt x="5140" y="3579"/>
                </a:moveTo>
                <a:lnTo>
                  <a:pt x="5140" y="3256"/>
                </a:lnTo>
                <a:cubicBezTo>
                  <a:pt x="5140" y="3243"/>
                  <a:pt x="5151" y="3233"/>
                  <a:pt x="5163" y="3233"/>
                </a:cubicBezTo>
                <a:cubicBezTo>
                  <a:pt x="5176" y="3233"/>
                  <a:pt x="5186" y="3243"/>
                  <a:pt x="5186" y="3256"/>
                </a:cubicBezTo>
                <a:lnTo>
                  <a:pt x="5186" y="3579"/>
                </a:lnTo>
                <a:cubicBezTo>
                  <a:pt x="5186" y="3591"/>
                  <a:pt x="5176" y="3602"/>
                  <a:pt x="5163" y="3602"/>
                </a:cubicBezTo>
                <a:cubicBezTo>
                  <a:pt x="5151" y="3602"/>
                  <a:pt x="5140" y="3591"/>
                  <a:pt x="5140" y="3579"/>
                </a:cubicBezTo>
                <a:close/>
                <a:moveTo>
                  <a:pt x="5140" y="3026"/>
                </a:moveTo>
                <a:lnTo>
                  <a:pt x="5140" y="2703"/>
                </a:lnTo>
                <a:cubicBezTo>
                  <a:pt x="5140" y="2690"/>
                  <a:pt x="5151" y="2680"/>
                  <a:pt x="5163" y="2680"/>
                </a:cubicBezTo>
                <a:cubicBezTo>
                  <a:pt x="5176" y="2680"/>
                  <a:pt x="5186" y="2690"/>
                  <a:pt x="5186" y="2703"/>
                </a:cubicBezTo>
                <a:lnTo>
                  <a:pt x="5186" y="3026"/>
                </a:lnTo>
                <a:cubicBezTo>
                  <a:pt x="5186" y="3038"/>
                  <a:pt x="5176" y="3049"/>
                  <a:pt x="5163" y="3049"/>
                </a:cubicBezTo>
                <a:cubicBezTo>
                  <a:pt x="5151" y="3049"/>
                  <a:pt x="5140" y="3038"/>
                  <a:pt x="5140" y="3026"/>
                </a:cubicBezTo>
                <a:close/>
                <a:moveTo>
                  <a:pt x="5140" y="2473"/>
                </a:moveTo>
                <a:lnTo>
                  <a:pt x="5140" y="2150"/>
                </a:lnTo>
                <a:cubicBezTo>
                  <a:pt x="5140" y="2137"/>
                  <a:pt x="5151" y="2127"/>
                  <a:pt x="5163" y="2127"/>
                </a:cubicBezTo>
                <a:cubicBezTo>
                  <a:pt x="5176" y="2127"/>
                  <a:pt x="5186" y="2137"/>
                  <a:pt x="5186" y="2150"/>
                </a:cubicBezTo>
                <a:lnTo>
                  <a:pt x="5186" y="2473"/>
                </a:lnTo>
                <a:cubicBezTo>
                  <a:pt x="5186" y="2485"/>
                  <a:pt x="5176" y="2496"/>
                  <a:pt x="5163" y="2496"/>
                </a:cubicBezTo>
                <a:cubicBezTo>
                  <a:pt x="5151" y="2496"/>
                  <a:pt x="5140" y="2485"/>
                  <a:pt x="5140" y="2473"/>
                </a:cubicBezTo>
                <a:close/>
                <a:moveTo>
                  <a:pt x="5140" y="1920"/>
                </a:moveTo>
                <a:lnTo>
                  <a:pt x="5140" y="1597"/>
                </a:lnTo>
                <a:cubicBezTo>
                  <a:pt x="5140" y="1585"/>
                  <a:pt x="5151" y="1574"/>
                  <a:pt x="5163" y="1574"/>
                </a:cubicBezTo>
                <a:cubicBezTo>
                  <a:pt x="5176" y="1574"/>
                  <a:pt x="5186" y="1585"/>
                  <a:pt x="5186" y="1597"/>
                </a:cubicBezTo>
                <a:lnTo>
                  <a:pt x="5186" y="1920"/>
                </a:lnTo>
                <a:cubicBezTo>
                  <a:pt x="5186" y="1933"/>
                  <a:pt x="5176" y="1943"/>
                  <a:pt x="5163" y="1943"/>
                </a:cubicBezTo>
                <a:cubicBezTo>
                  <a:pt x="5151" y="1943"/>
                  <a:pt x="5140" y="1933"/>
                  <a:pt x="5140" y="1920"/>
                </a:cubicBezTo>
                <a:close/>
                <a:moveTo>
                  <a:pt x="5140" y="1367"/>
                </a:moveTo>
                <a:lnTo>
                  <a:pt x="5140" y="1044"/>
                </a:lnTo>
                <a:cubicBezTo>
                  <a:pt x="5140" y="1032"/>
                  <a:pt x="5151" y="1021"/>
                  <a:pt x="5163" y="1021"/>
                </a:cubicBezTo>
                <a:cubicBezTo>
                  <a:pt x="5176" y="1021"/>
                  <a:pt x="5186" y="1032"/>
                  <a:pt x="5186" y="1044"/>
                </a:cubicBezTo>
                <a:lnTo>
                  <a:pt x="5186" y="1367"/>
                </a:lnTo>
                <a:cubicBezTo>
                  <a:pt x="5186" y="1380"/>
                  <a:pt x="5176" y="1390"/>
                  <a:pt x="5163" y="1390"/>
                </a:cubicBezTo>
                <a:cubicBezTo>
                  <a:pt x="5151" y="1390"/>
                  <a:pt x="5140" y="1380"/>
                  <a:pt x="5140" y="1367"/>
                </a:cubicBezTo>
                <a:close/>
                <a:moveTo>
                  <a:pt x="5140" y="814"/>
                </a:moveTo>
                <a:lnTo>
                  <a:pt x="5140" y="491"/>
                </a:lnTo>
                <a:cubicBezTo>
                  <a:pt x="5140" y="479"/>
                  <a:pt x="5151" y="468"/>
                  <a:pt x="5163" y="468"/>
                </a:cubicBezTo>
                <a:cubicBezTo>
                  <a:pt x="5176" y="468"/>
                  <a:pt x="5186" y="479"/>
                  <a:pt x="5186" y="491"/>
                </a:cubicBezTo>
                <a:lnTo>
                  <a:pt x="5186" y="814"/>
                </a:lnTo>
                <a:cubicBezTo>
                  <a:pt x="5186" y="827"/>
                  <a:pt x="5176" y="837"/>
                  <a:pt x="5163" y="837"/>
                </a:cubicBezTo>
                <a:cubicBezTo>
                  <a:pt x="5151" y="837"/>
                  <a:pt x="5140" y="827"/>
                  <a:pt x="5140" y="814"/>
                </a:cubicBezTo>
                <a:close/>
                <a:moveTo>
                  <a:pt x="5140" y="261"/>
                </a:moveTo>
                <a:lnTo>
                  <a:pt x="5140" y="24"/>
                </a:lnTo>
                <a:lnTo>
                  <a:pt x="5163" y="47"/>
                </a:lnTo>
                <a:lnTo>
                  <a:pt x="5078" y="47"/>
                </a:lnTo>
                <a:cubicBezTo>
                  <a:pt x="5066" y="47"/>
                  <a:pt x="5055" y="36"/>
                  <a:pt x="5055" y="24"/>
                </a:cubicBezTo>
                <a:cubicBezTo>
                  <a:pt x="5055" y="11"/>
                  <a:pt x="5066" y="0"/>
                  <a:pt x="5078" y="0"/>
                </a:cubicBezTo>
                <a:lnTo>
                  <a:pt x="5163" y="0"/>
                </a:lnTo>
                <a:cubicBezTo>
                  <a:pt x="5176" y="0"/>
                  <a:pt x="5186" y="11"/>
                  <a:pt x="5186" y="24"/>
                </a:cubicBezTo>
                <a:lnTo>
                  <a:pt x="5186" y="261"/>
                </a:lnTo>
                <a:cubicBezTo>
                  <a:pt x="5186" y="274"/>
                  <a:pt x="5176" y="284"/>
                  <a:pt x="5163" y="284"/>
                </a:cubicBezTo>
                <a:cubicBezTo>
                  <a:pt x="5151" y="284"/>
                  <a:pt x="5140" y="274"/>
                  <a:pt x="5140" y="261"/>
                </a:cubicBezTo>
                <a:close/>
                <a:moveTo>
                  <a:pt x="4848" y="47"/>
                </a:moveTo>
                <a:lnTo>
                  <a:pt x="4525" y="47"/>
                </a:lnTo>
                <a:cubicBezTo>
                  <a:pt x="4513" y="47"/>
                  <a:pt x="4502" y="36"/>
                  <a:pt x="4502" y="24"/>
                </a:cubicBezTo>
                <a:cubicBezTo>
                  <a:pt x="4502" y="11"/>
                  <a:pt x="4513" y="0"/>
                  <a:pt x="4525" y="0"/>
                </a:cubicBezTo>
                <a:lnTo>
                  <a:pt x="4848" y="0"/>
                </a:lnTo>
                <a:cubicBezTo>
                  <a:pt x="4861" y="0"/>
                  <a:pt x="4871" y="11"/>
                  <a:pt x="4871" y="24"/>
                </a:cubicBezTo>
                <a:cubicBezTo>
                  <a:pt x="4871" y="36"/>
                  <a:pt x="4861" y="47"/>
                  <a:pt x="4848" y="47"/>
                </a:cubicBezTo>
                <a:close/>
                <a:moveTo>
                  <a:pt x="4295" y="47"/>
                </a:moveTo>
                <a:lnTo>
                  <a:pt x="3972" y="47"/>
                </a:lnTo>
                <a:cubicBezTo>
                  <a:pt x="3960" y="47"/>
                  <a:pt x="3949" y="36"/>
                  <a:pt x="3949" y="24"/>
                </a:cubicBezTo>
                <a:cubicBezTo>
                  <a:pt x="3949" y="11"/>
                  <a:pt x="3960" y="0"/>
                  <a:pt x="3972" y="0"/>
                </a:cubicBezTo>
                <a:lnTo>
                  <a:pt x="4295" y="0"/>
                </a:lnTo>
                <a:cubicBezTo>
                  <a:pt x="4308" y="0"/>
                  <a:pt x="4318" y="11"/>
                  <a:pt x="4318" y="24"/>
                </a:cubicBezTo>
                <a:cubicBezTo>
                  <a:pt x="4318" y="36"/>
                  <a:pt x="4308" y="47"/>
                  <a:pt x="4295" y="47"/>
                </a:cubicBezTo>
                <a:close/>
                <a:moveTo>
                  <a:pt x="3742" y="47"/>
                </a:moveTo>
                <a:lnTo>
                  <a:pt x="3419" y="47"/>
                </a:lnTo>
                <a:cubicBezTo>
                  <a:pt x="3407" y="47"/>
                  <a:pt x="3396" y="36"/>
                  <a:pt x="3396" y="24"/>
                </a:cubicBezTo>
                <a:cubicBezTo>
                  <a:pt x="3396" y="11"/>
                  <a:pt x="3407" y="0"/>
                  <a:pt x="3419" y="0"/>
                </a:cubicBezTo>
                <a:lnTo>
                  <a:pt x="3742" y="0"/>
                </a:lnTo>
                <a:cubicBezTo>
                  <a:pt x="3755" y="0"/>
                  <a:pt x="3765" y="11"/>
                  <a:pt x="3765" y="24"/>
                </a:cubicBezTo>
                <a:cubicBezTo>
                  <a:pt x="3765" y="36"/>
                  <a:pt x="3755" y="47"/>
                  <a:pt x="3742" y="47"/>
                </a:cubicBezTo>
                <a:close/>
                <a:moveTo>
                  <a:pt x="3189" y="47"/>
                </a:moveTo>
                <a:lnTo>
                  <a:pt x="2866" y="47"/>
                </a:lnTo>
                <a:cubicBezTo>
                  <a:pt x="2854" y="47"/>
                  <a:pt x="2843" y="36"/>
                  <a:pt x="2843" y="24"/>
                </a:cubicBezTo>
                <a:cubicBezTo>
                  <a:pt x="2843" y="11"/>
                  <a:pt x="2854" y="0"/>
                  <a:pt x="2866" y="0"/>
                </a:cubicBezTo>
                <a:lnTo>
                  <a:pt x="3189" y="0"/>
                </a:lnTo>
                <a:cubicBezTo>
                  <a:pt x="3202" y="0"/>
                  <a:pt x="3212" y="11"/>
                  <a:pt x="3212" y="24"/>
                </a:cubicBezTo>
                <a:cubicBezTo>
                  <a:pt x="3212" y="36"/>
                  <a:pt x="3202" y="47"/>
                  <a:pt x="3189" y="47"/>
                </a:cubicBezTo>
                <a:close/>
                <a:moveTo>
                  <a:pt x="2636" y="47"/>
                </a:moveTo>
                <a:lnTo>
                  <a:pt x="2313" y="47"/>
                </a:lnTo>
                <a:cubicBezTo>
                  <a:pt x="2301" y="47"/>
                  <a:pt x="2290" y="36"/>
                  <a:pt x="2290" y="24"/>
                </a:cubicBezTo>
                <a:cubicBezTo>
                  <a:pt x="2290" y="11"/>
                  <a:pt x="2301" y="0"/>
                  <a:pt x="2313" y="0"/>
                </a:cubicBezTo>
                <a:lnTo>
                  <a:pt x="2636" y="0"/>
                </a:lnTo>
                <a:cubicBezTo>
                  <a:pt x="2649" y="0"/>
                  <a:pt x="2659" y="11"/>
                  <a:pt x="2659" y="24"/>
                </a:cubicBezTo>
                <a:cubicBezTo>
                  <a:pt x="2659" y="36"/>
                  <a:pt x="2649" y="47"/>
                  <a:pt x="2636" y="47"/>
                </a:cubicBezTo>
                <a:close/>
                <a:moveTo>
                  <a:pt x="2083" y="47"/>
                </a:moveTo>
                <a:lnTo>
                  <a:pt x="1760" y="47"/>
                </a:lnTo>
                <a:cubicBezTo>
                  <a:pt x="1748" y="47"/>
                  <a:pt x="1737" y="36"/>
                  <a:pt x="1737" y="24"/>
                </a:cubicBezTo>
                <a:cubicBezTo>
                  <a:pt x="1737" y="11"/>
                  <a:pt x="1748" y="0"/>
                  <a:pt x="1760" y="0"/>
                </a:cubicBezTo>
                <a:lnTo>
                  <a:pt x="2083" y="0"/>
                </a:lnTo>
                <a:cubicBezTo>
                  <a:pt x="2096" y="0"/>
                  <a:pt x="2106" y="11"/>
                  <a:pt x="2106" y="24"/>
                </a:cubicBezTo>
                <a:cubicBezTo>
                  <a:pt x="2106" y="36"/>
                  <a:pt x="2096" y="47"/>
                  <a:pt x="2083" y="47"/>
                </a:cubicBezTo>
                <a:close/>
                <a:moveTo>
                  <a:pt x="1530" y="47"/>
                </a:moveTo>
                <a:lnTo>
                  <a:pt x="1208" y="47"/>
                </a:lnTo>
                <a:cubicBezTo>
                  <a:pt x="1195" y="47"/>
                  <a:pt x="1184" y="36"/>
                  <a:pt x="1184" y="24"/>
                </a:cubicBezTo>
                <a:cubicBezTo>
                  <a:pt x="1184" y="11"/>
                  <a:pt x="1195" y="0"/>
                  <a:pt x="1208" y="0"/>
                </a:cubicBezTo>
                <a:lnTo>
                  <a:pt x="1530" y="0"/>
                </a:lnTo>
                <a:cubicBezTo>
                  <a:pt x="1543" y="0"/>
                  <a:pt x="1553" y="11"/>
                  <a:pt x="1553" y="24"/>
                </a:cubicBezTo>
                <a:cubicBezTo>
                  <a:pt x="1553" y="36"/>
                  <a:pt x="1543" y="47"/>
                  <a:pt x="1530" y="47"/>
                </a:cubicBezTo>
                <a:close/>
                <a:moveTo>
                  <a:pt x="977" y="47"/>
                </a:moveTo>
                <a:lnTo>
                  <a:pt x="655" y="47"/>
                </a:lnTo>
                <a:cubicBezTo>
                  <a:pt x="642" y="47"/>
                  <a:pt x="632" y="36"/>
                  <a:pt x="632" y="24"/>
                </a:cubicBezTo>
                <a:cubicBezTo>
                  <a:pt x="632" y="11"/>
                  <a:pt x="642" y="0"/>
                  <a:pt x="655" y="0"/>
                </a:cubicBezTo>
                <a:lnTo>
                  <a:pt x="977" y="0"/>
                </a:lnTo>
                <a:cubicBezTo>
                  <a:pt x="990" y="0"/>
                  <a:pt x="1000" y="11"/>
                  <a:pt x="1000" y="24"/>
                </a:cubicBezTo>
                <a:cubicBezTo>
                  <a:pt x="1000" y="36"/>
                  <a:pt x="990" y="47"/>
                  <a:pt x="977" y="47"/>
                </a:cubicBezTo>
                <a:close/>
                <a:moveTo>
                  <a:pt x="424" y="47"/>
                </a:moveTo>
                <a:lnTo>
                  <a:pt x="102" y="47"/>
                </a:lnTo>
                <a:cubicBezTo>
                  <a:pt x="89" y="47"/>
                  <a:pt x="79" y="36"/>
                  <a:pt x="79" y="24"/>
                </a:cubicBezTo>
                <a:cubicBezTo>
                  <a:pt x="79" y="11"/>
                  <a:pt x="89" y="0"/>
                  <a:pt x="102" y="0"/>
                </a:cubicBezTo>
                <a:lnTo>
                  <a:pt x="424" y="0"/>
                </a:lnTo>
                <a:cubicBezTo>
                  <a:pt x="437" y="0"/>
                  <a:pt x="447" y="11"/>
                  <a:pt x="447" y="24"/>
                </a:cubicBezTo>
                <a:cubicBezTo>
                  <a:pt x="447" y="36"/>
                  <a:pt x="437" y="47"/>
                  <a:pt x="424" y="47"/>
                </a:cubicBez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96" name="Line 85"/>
          <p:cNvSpPr>
            <a:spLocks noChangeShapeType="1"/>
          </p:cNvSpPr>
          <p:nvPr/>
        </p:nvSpPr>
        <p:spPr bwMode="auto">
          <a:xfrm flipV="1">
            <a:off x="3814763" y="3267075"/>
            <a:ext cx="784225" cy="17621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97" name="Line 86"/>
          <p:cNvSpPr>
            <a:spLocks noChangeShapeType="1"/>
          </p:cNvSpPr>
          <p:nvPr/>
        </p:nvSpPr>
        <p:spPr bwMode="auto">
          <a:xfrm flipV="1">
            <a:off x="3795713" y="723900"/>
            <a:ext cx="803275" cy="15446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98" name="Freeform 87"/>
          <p:cNvSpPr>
            <a:spLocks/>
          </p:cNvSpPr>
          <p:nvPr/>
        </p:nvSpPr>
        <p:spPr bwMode="auto">
          <a:xfrm>
            <a:off x="5773738" y="996950"/>
            <a:ext cx="979487" cy="312738"/>
          </a:xfrm>
          <a:custGeom>
            <a:avLst/>
            <a:gdLst>
              <a:gd name="T0" fmla="*/ 2147483647 w 617"/>
              <a:gd name="T1" fmla="*/ 2147483647 h 197"/>
              <a:gd name="T2" fmla="*/ 0 w 617"/>
              <a:gd name="T3" fmla="*/ 2147483647 h 197"/>
              <a:gd name="T4" fmla="*/ 2147483647 w 617"/>
              <a:gd name="T5" fmla="*/ 0 h 197"/>
              <a:gd name="T6" fmla="*/ 2147483647 w 617"/>
              <a:gd name="T7" fmla="*/ 0 h 197"/>
              <a:gd name="T8" fmla="*/ 2147483647 w 617"/>
              <a:gd name="T9" fmla="*/ 2147483647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7"/>
              <a:gd name="T16" fmla="*/ 0 h 197"/>
              <a:gd name="T17" fmla="*/ 617 w 617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7" h="197">
                <a:moveTo>
                  <a:pt x="493" y="197"/>
                </a:moveTo>
                <a:lnTo>
                  <a:pt x="0" y="197"/>
                </a:lnTo>
                <a:lnTo>
                  <a:pt x="123" y="0"/>
                </a:lnTo>
                <a:lnTo>
                  <a:pt x="617" y="0"/>
                </a:lnTo>
                <a:lnTo>
                  <a:pt x="493" y="197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99" name="Freeform 88"/>
          <p:cNvSpPr>
            <a:spLocks/>
          </p:cNvSpPr>
          <p:nvPr/>
        </p:nvSpPr>
        <p:spPr bwMode="auto">
          <a:xfrm>
            <a:off x="5773738" y="996950"/>
            <a:ext cx="979487" cy="312738"/>
          </a:xfrm>
          <a:custGeom>
            <a:avLst/>
            <a:gdLst>
              <a:gd name="T0" fmla="*/ 2147483647 w 617"/>
              <a:gd name="T1" fmla="*/ 2147483647 h 197"/>
              <a:gd name="T2" fmla="*/ 0 w 617"/>
              <a:gd name="T3" fmla="*/ 2147483647 h 197"/>
              <a:gd name="T4" fmla="*/ 2147483647 w 617"/>
              <a:gd name="T5" fmla="*/ 0 h 197"/>
              <a:gd name="T6" fmla="*/ 2147483647 w 617"/>
              <a:gd name="T7" fmla="*/ 0 h 197"/>
              <a:gd name="T8" fmla="*/ 2147483647 w 617"/>
              <a:gd name="T9" fmla="*/ 2147483647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7"/>
              <a:gd name="T16" fmla="*/ 0 h 197"/>
              <a:gd name="T17" fmla="*/ 617 w 617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7" h="197">
                <a:moveTo>
                  <a:pt x="493" y="197"/>
                </a:moveTo>
                <a:lnTo>
                  <a:pt x="0" y="197"/>
                </a:lnTo>
                <a:lnTo>
                  <a:pt x="123" y="0"/>
                </a:lnTo>
                <a:lnTo>
                  <a:pt x="617" y="0"/>
                </a:lnTo>
                <a:lnTo>
                  <a:pt x="493" y="197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00" name="Freeform 89"/>
          <p:cNvSpPr>
            <a:spLocks/>
          </p:cNvSpPr>
          <p:nvPr/>
        </p:nvSpPr>
        <p:spPr bwMode="auto">
          <a:xfrm>
            <a:off x="6556375" y="996950"/>
            <a:ext cx="196850" cy="1292225"/>
          </a:xfrm>
          <a:custGeom>
            <a:avLst/>
            <a:gdLst>
              <a:gd name="T0" fmla="*/ 2147483647 w 124"/>
              <a:gd name="T1" fmla="*/ 2147483647 h 814"/>
              <a:gd name="T2" fmla="*/ 0 w 124"/>
              <a:gd name="T3" fmla="*/ 2147483647 h 814"/>
              <a:gd name="T4" fmla="*/ 0 w 124"/>
              <a:gd name="T5" fmla="*/ 2147483647 h 814"/>
              <a:gd name="T6" fmla="*/ 2147483647 w 124"/>
              <a:gd name="T7" fmla="*/ 0 h 814"/>
              <a:gd name="T8" fmla="*/ 2147483647 w 124"/>
              <a:gd name="T9" fmla="*/ 2147483647 h 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814"/>
              <a:gd name="T17" fmla="*/ 124 w 124"/>
              <a:gd name="T18" fmla="*/ 814 h 8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814">
                <a:moveTo>
                  <a:pt x="124" y="617"/>
                </a:moveTo>
                <a:lnTo>
                  <a:pt x="0" y="814"/>
                </a:lnTo>
                <a:lnTo>
                  <a:pt x="0" y="197"/>
                </a:lnTo>
                <a:lnTo>
                  <a:pt x="124" y="0"/>
                </a:lnTo>
                <a:lnTo>
                  <a:pt x="124" y="617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01" name="Freeform 90"/>
          <p:cNvSpPr>
            <a:spLocks/>
          </p:cNvSpPr>
          <p:nvPr/>
        </p:nvSpPr>
        <p:spPr bwMode="auto">
          <a:xfrm>
            <a:off x="6556375" y="996950"/>
            <a:ext cx="196850" cy="1292225"/>
          </a:xfrm>
          <a:custGeom>
            <a:avLst/>
            <a:gdLst>
              <a:gd name="T0" fmla="*/ 2147483647 w 124"/>
              <a:gd name="T1" fmla="*/ 2147483647 h 814"/>
              <a:gd name="T2" fmla="*/ 0 w 124"/>
              <a:gd name="T3" fmla="*/ 2147483647 h 814"/>
              <a:gd name="T4" fmla="*/ 0 w 124"/>
              <a:gd name="T5" fmla="*/ 2147483647 h 814"/>
              <a:gd name="T6" fmla="*/ 2147483647 w 124"/>
              <a:gd name="T7" fmla="*/ 0 h 814"/>
              <a:gd name="T8" fmla="*/ 2147483647 w 124"/>
              <a:gd name="T9" fmla="*/ 2147483647 h 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814"/>
              <a:gd name="T17" fmla="*/ 124 w 124"/>
              <a:gd name="T18" fmla="*/ 814 h 8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814">
                <a:moveTo>
                  <a:pt x="124" y="617"/>
                </a:moveTo>
                <a:lnTo>
                  <a:pt x="0" y="814"/>
                </a:lnTo>
                <a:lnTo>
                  <a:pt x="0" y="197"/>
                </a:lnTo>
                <a:lnTo>
                  <a:pt x="124" y="0"/>
                </a:lnTo>
                <a:lnTo>
                  <a:pt x="124" y="617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02" name="Rectangle 91"/>
          <p:cNvSpPr>
            <a:spLocks noChangeArrowheads="1"/>
          </p:cNvSpPr>
          <p:nvPr/>
        </p:nvSpPr>
        <p:spPr bwMode="auto">
          <a:xfrm>
            <a:off x="5773738" y="1309688"/>
            <a:ext cx="782637" cy="979487"/>
          </a:xfrm>
          <a:prstGeom prst="rect">
            <a:avLst/>
          </a:pr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9003" name="Rectangle 92"/>
          <p:cNvSpPr>
            <a:spLocks noChangeArrowheads="1"/>
          </p:cNvSpPr>
          <p:nvPr/>
        </p:nvSpPr>
        <p:spPr bwMode="auto">
          <a:xfrm>
            <a:off x="5773738" y="1309688"/>
            <a:ext cx="782637" cy="979487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9004" name="Rectangle 93"/>
          <p:cNvSpPr>
            <a:spLocks noChangeArrowheads="1"/>
          </p:cNvSpPr>
          <p:nvPr/>
        </p:nvSpPr>
        <p:spPr bwMode="auto">
          <a:xfrm>
            <a:off x="5876925" y="1449388"/>
            <a:ext cx="533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 b="0">
                <a:latin typeface="华文细黑" panose="02010600040101010101" pitchFamily="2" charset="-122"/>
              </a:rPr>
              <a:t>第三方</a:t>
            </a:r>
            <a:endParaRPr lang="zh-CN" altLang="en-US" sz="1600" b="0">
              <a:solidFill>
                <a:schemeClr val="tx1"/>
              </a:solidFill>
              <a:latin typeface="华文细黑" panose="02010600040101010101" pitchFamily="2" charset="-122"/>
            </a:endParaRPr>
          </a:p>
        </p:txBody>
      </p:sp>
      <p:sp>
        <p:nvSpPr>
          <p:cNvPr id="39005" name="Rectangle 94"/>
          <p:cNvSpPr>
            <a:spLocks noChangeArrowheads="1"/>
          </p:cNvSpPr>
          <p:nvPr/>
        </p:nvSpPr>
        <p:spPr bwMode="auto">
          <a:xfrm>
            <a:off x="5876925" y="1676400"/>
            <a:ext cx="533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 b="0">
                <a:latin typeface="华文细黑" panose="02010600040101010101" pitchFamily="2" charset="-122"/>
              </a:rPr>
              <a:t>合作业</a:t>
            </a:r>
            <a:endParaRPr lang="zh-CN" altLang="en-US" sz="1600" b="0">
              <a:solidFill>
                <a:schemeClr val="tx1"/>
              </a:solidFill>
              <a:latin typeface="华文细黑" panose="02010600040101010101" pitchFamily="2" charset="-122"/>
            </a:endParaRPr>
          </a:p>
        </p:txBody>
      </p:sp>
      <p:sp>
        <p:nvSpPr>
          <p:cNvPr id="39006" name="Rectangle 95"/>
          <p:cNvSpPr>
            <a:spLocks noChangeArrowheads="1"/>
          </p:cNvSpPr>
          <p:nvPr/>
        </p:nvSpPr>
        <p:spPr bwMode="auto">
          <a:xfrm>
            <a:off x="6064250" y="1925638"/>
            <a:ext cx="17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 b="0">
                <a:latin typeface="华文细黑" panose="02010600040101010101" pitchFamily="2" charset="-122"/>
              </a:rPr>
              <a:t>务</a:t>
            </a:r>
            <a:endParaRPr lang="zh-CN" altLang="en-US" sz="1600" b="0">
              <a:solidFill>
                <a:schemeClr val="tx1"/>
              </a:solidFill>
              <a:latin typeface="华文细黑" panose="02010600040101010101" pitchFamily="2" charset="-122"/>
            </a:endParaRPr>
          </a:p>
        </p:txBody>
      </p:sp>
      <p:sp>
        <p:nvSpPr>
          <p:cNvPr id="39007" name="Freeform 96"/>
          <p:cNvSpPr>
            <a:spLocks/>
          </p:cNvSpPr>
          <p:nvPr/>
        </p:nvSpPr>
        <p:spPr bwMode="auto">
          <a:xfrm>
            <a:off x="6753225" y="996950"/>
            <a:ext cx="979488" cy="312738"/>
          </a:xfrm>
          <a:custGeom>
            <a:avLst/>
            <a:gdLst>
              <a:gd name="T0" fmla="*/ 2147483647 w 617"/>
              <a:gd name="T1" fmla="*/ 2147483647 h 197"/>
              <a:gd name="T2" fmla="*/ 0 w 617"/>
              <a:gd name="T3" fmla="*/ 2147483647 h 197"/>
              <a:gd name="T4" fmla="*/ 2147483647 w 617"/>
              <a:gd name="T5" fmla="*/ 0 h 197"/>
              <a:gd name="T6" fmla="*/ 2147483647 w 617"/>
              <a:gd name="T7" fmla="*/ 0 h 197"/>
              <a:gd name="T8" fmla="*/ 2147483647 w 617"/>
              <a:gd name="T9" fmla="*/ 2147483647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7"/>
              <a:gd name="T16" fmla="*/ 0 h 197"/>
              <a:gd name="T17" fmla="*/ 617 w 617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7" h="197">
                <a:moveTo>
                  <a:pt x="493" y="197"/>
                </a:moveTo>
                <a:lnTo>
                  <a:pt x="0" y="197"/>
                </a:lnTo>
                <a:lnTo>
                  <a:pt x="123" y="0"/>
                </a:lnTo>
                <a:lnTo>
                  <a:pt x="617" y="0"/>
                </a:lnTo>
                <a:lnTo>
                  <a:pt x="493" y="197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08" name="Freeform 97"/>
          <p:cNvSpPr>
            <a:spLocks/>
          </p:cNvSpPr>
          <p:nvPr/>
        </p:nvSpPr>
        <p:spPr bwMode="auto">
          <a:xfrm>
            <a:off x="6753225" y="996950"/>
            <a:ext cx="979488" cy="312738"/>
          </a:xfrm>
          <a:custGeom>
            <a:avLst/>
            <a:gdLst>
              <a:gd name="T0" fmla="*/ 2147483647 w 617"/>
              <a:gd name="T1" fmla="*/ 2147483647 h 197"/>
              <a:gd name="T2" fmla="*/ 0 w 617"/>
              <a:gd name="T3" fmla="*/ 2147483647 h 197"/>
              <a:gd name="T4" fmla="*/ 2147483647 w 617"/>
              <a:gd name="T5" fmla="*/ 0 h 197"/>
              <a:gd name="T6" fmla="*/ 2147483647 w 617"/>
              <a:gd name="T7" fmla="*/ 0 h 197"/>
              <a:gd name="T8" fmla="*/ 2147483647 w 617"/>
              <a:gd name="T9" fmla="*/ 2147483647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7"/>
              <a:gd name="T16" fmla="*/ 0 h 197"/>
              <a:gd name="T17" fmla="*/ 617 w 617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7" h="197">
                <a:moveTo>
                  <a:pt x="493" y="197"/>
                </a:moveTo>
                <a:lnTo>
                  <a:pt x="0" y="197"/>
                </a:lnTo>
                <a:lnTo>
                  <a:pt x="123" y="0"/>
                </a:lnTo>
                <a:lnTo>
                  <a:pt x="617" y="0"/>
                </a:lnTo>
                <a:lnTo>
                  <a:pt x="493" y="197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09" name="Freeform 98"/>
          <p:cNvSpPr>
            <a:spLocks/>
          </p:cNvSpPr>
          <p:nvPr/>
        </p:nvSpPr>
        <p:spPr bwMode="auto">
          <a:xfrm>
            <a:off x="7535863" y="996950"/>
            <a:ext cx="196850" cy="1292225"/>
          </a:xfrm>
          <a:custGeom>
            <a:avLst/>
            <a:gdLst>
              <a:gd name="T0" fmla="*/ 2147483647 w 124"/>
              <a:gd name="T1" fmla="*/ 2147483647 h 814"/>
              <a:gd name="T2" fmla="*/ 0 w 124"/>
              <a:gd name="T3" fmla="*/ 2147483647 h 814"/>
              <a:gd name="T4" fmla="*/ 0 w 124"/>
              <a:gd name="T5" fmla="*/ 2147483647 h 814"/>
              <a:gd name="T6" fmla="*/ 2147483647 w 124"/>
              <a:gd name="T7" fmla="*/ 0 h 814"/>
              <a:gd name="T8" fmla="*/ 2147483647 w 124"/>
              <a:gd name="T9" fmla="*/ 2147483647 h 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814"/>
              <a:gd name="T17" fmla="*/ 124 w 124"/>
              <a:gd name="T18" fmla="*/ 814 h 8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814">
                <a:moveTo>
                  <a:pt x="124" y="617"/>
                </a:moveTo>
                <a:lnTo>
                  <a:pt x="0" y="814"/>
                </a:lnTo>
                <a:lnTo>
                  <a:pt x="0" y="197"/>
                </a:lnTo>
                <a:lnTo>
                  <a:pt x="124" y="0"/>
                </a:lnTo>
                <a:lnTo>
                  <a:pt x="124" y="617"/>
                </a:lnTo>
                <a:close/>
              </a:path>
            </a:pathLst>
          </a:custGeom>
          <a:solidFill>
            <a:srgbClr val="B0C5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10" name="Freeform 99"/>
          <p:cNvSpPr>
            <a:spLocks/>
          </p:cNvSpPr>
          <p:nvPr/>
        </p:nvSpPr>
        <p:spPr bwMode="auto">
          <a:xfrm>
            <a:off x="7535863" y="996950"/>
            <a:ext cx="196850" cy="1292225"/>
          </a:xfrm>
          <a:custGeom>
            <a:avLst/>
            <a:gdLst>
              <a:gd name="T0" fmla="*/ 2147483647 w 124"/>
              <a:gd name="T1" fmla="*/ 2147483647 h 814"/>
              <a:gd name="T2" fmla="*/ 0 w 124"/>
              <a:gd name="T3" fmla="*/ 2147483647 h 814"/>
              <a:gd name="T4" fmla="*/ 0 w 124"/>
              <a:gd name="T5" fmla="*/ 2147483647 h 814"/>
              <a:gd name="T6" fmla="*/ 2147483647 w 124"/>
              <a:gd name="T7" fmla="*/ 0 h 814"/>
              <a:gd name="T8" fmla="*/ 2147483647 w 124"/>
              <a:gd name="T9" fmla="*/ 2147483647 h 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814"/>
              <a:gd name="T17" fmla="*/ 124 w 124"/>
              <a:gd name="T18" fmla="*/ 814 h 8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814">
                <a:moveTo>
                  <a:pt x="124" y="617"/>
                </a:moveTo>
                <a:lnTo>
                  <a:pt x="0" y="814"/>
                </a:lnTo>
                <a:lnTo>
                  <a:pt x="0" y="197"/>
                </a:lnTo>
                <a:lnTo>
                  <a:pt x="124" y="0"/>
                </a:lnTo>
                <a:lnTo>
                  <a:pt x="124" y="617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011" name="Rectangle 100"/>
          <p:cNvSpPr>
            <a:spLocks noChangeArrowheads="1"/>
          </p:cNvSpPr>
          <p:nvPr/>
        </p:nvSpPr>
        <p:spPr bwMode="auto">
          <a:xfrm>
            <a:off x="6753225" y="1309688"/>
            <a:ext cx="782638" cy="979487"/>
          </a:xfrm>
          <a:prstGeom prst="rect">
            <a:avLst/>
          </a:pr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9012" name="Rectangle 101"/>
          <p:cNvSpPr>
            <a:spLocks noChangeArrowheads="1"/>
          </p:cNvSpPr>
          <p:nvPr/>
        </p:nvSpPr>
        <p:spPr bwMode="auto">
          <a:xfrm>
            <a:off x="6753225" y="1309688"/>
            <a:ext cx="782638" cy="979487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9013" name="Rectangle 102"/>
          <p:cNvSpPr>
            <a:spLocks noChangeArrowheads="1"/>
          </p:cNvSpPr>
          <p:nvPr/>
        </p:nvSpPr>
        <p:spPr bwMode="auto">
          <a:xfrm>
            <a:off x="6851650" y="1449388"/>
            <a:ext cx="533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 b="0">
                <a:latin typeface="华文细黑" panose="02010600040101010101" pitchFamily="2" charset="-122"/>
              </a:rPr>
              <a:t>用户二</a:t>
            </a:r>
            <a:endParaRPr lang="zh-CN" altLang="en-US" sz="1600" b="0">
              <a:solidFill>
                <a:schemeClr val="tx1"/>
              </a:solidFill>
              <a:latin typeface="华文细黑" panose="02010600040101010101" pitchFamily="2" charset="-122"/>
            </a:endParaRPr>
          </a:p>
        </p:txBody>
      </p:sp>
      <p:sp>
        <p:nvSpPr>
          <p:cNvPr id="39014" name="Rectangle 103"/>
          <p:cNvSpPr>
            <a:spLocks noChangeArrowheads="1"/>
          </p:cNvSpPr>
          <p:nvPr/>
        </p:nvSpPr>
        <p:spPr bwMode="auto">
          <a:xfrm>
            <a:off x="6851650" y="1676400"/>
            <a:ext cx="533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 b="0">
                <a:latin typeface="华文细黑" panose="02010600040101010101" pitchFamily="2" charset="-122"/>
              </a:rPr>
              <a:t>次开发</a:t>
            </a:r>
            <a:endParaRPr lang="zh-CN" altLang="en-US" sz="1600" b="0">
              <a:solidFill>
                <a:schemeClr val="tx1"/>
              </a:solidFill>
              <a:latin typeface="华文细黑" panose="02010600040101010101" pitchFamily="2" charset="-122"/>
            </a:endParaRPr>
          </a:p>
        </p:txBody>
      </p:sp>
      <p:sp>
        <p:nvSpPr>
          <p:cNvPr id="39015" name="Rectangle 104"/>
          <p:cNvSpPr>
            <a:spLocks noChangeArrowheads="1"/>
          </p:cNvSpPr>
          <p:nvPr/>
        </p:nvSpPr>
        <p:spPr bwMode="auto">
          <a:xfrm>
            <a:off x="6954838" y="1925638"/>
            <a:ext cx="355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 b="0">
                <a:latin typeface="华文细黑" panose="02010600040101010101" pitchFamily="2" charset="-122"/>
              </a:rPr>
              <a:t>业务</a:t>
            </a:r>
            <a:endParaRPr lang="zh-CN" altLang="en-US" sz="1600" b="0">
              <a:solidFill>
                <a:schemeClr val="tx1"/>
              </a:solidFill>
              <a:latin typeface="华文细黑" panose="02010600040101010101" pitchFamily="2" charset="-122"/>
            </a:endParaRPr>
          </a:p>
        </p:txBody>
      </p:sp>
      <p:sp>
        <p:nvSpPr>
          <p:cNvPr id="39016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</a:t>
            </a:r>
            <a:r>
              <a:rPr lang="en-US" altLang="zh-CN" sz="3200">
                <a:solidFill>
                  <a:srgbClr val="CC0000"/>
                </a:solidFill>
              </a:rPr>
              <a:t>OAA</a:t>
            </a:r>
            <a:r>
              <a:rPr lang="zh-CN" altLang="en-US" sz="3200">
                <a:solidFill>
                  <a:srgbClr val="CC0000"/>
                </a:solidFill>
              </a:rPr>
              <a:t>开放应用架构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125538"/>
            <a:ext cx="7391400" cy="45466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SzPct val="80000"/>
            </a:pPr>
            <a:r>
              <a:rPr lang="zh-CN" altLang="nl-NL" smtClean="0"/>
              <a:t>全面支持</a:t>
            </a:r>
            <a:r>
              <a:rPr lang="nl-NL" altLang="zh-CN" smtClean="0"/>
              <a:t>IPv6</a:t>
            </a:r>
            <a:endParaRPr lang="en-US" altLang="zh-CN" smtClean="0"/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OAP</a:t>
            </a:r>
            <a:r>
              <a:rPr lang="zh-CN" altLang="en-US" smtClean="0"/>
              <a:t>多业务平台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>
                <a:solidFill>
                  <a:srgbClr val="CC0000"/>
                </a:solidFill>
              </a:rPr>
              <a:t>灵活多样的硬件加密方案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丰富灵活的高密度语音部署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路由交换的完全融合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多种</a:t>
            </a:r>
            <a:r>
              <a:rPr lang="en-US" altLang="zh-CN" smtClean="0"/>
              <a:t>VPN</a:t>
            </a:r>
            <a:r>
              <a:rPr lang="zh-CN" altLang="en-US" smtClean="0"/>
              <a:t>网络技术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金融终端</a:t>
            </a:r>
            <a:r>
              <a:rPr lang="en-US" altLang="zh-CN" smtClean="0"/>
              <a:t>&amp;POS</a:t>
            </a:r>
            <a:r>
              <a:rPr lang="zh-CN" altLang="en-US" smtClean="0"/>
              <a:t>接入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智能流量控制网络链路管理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3G</a:t>
            </a:r>
            <a:r>
              <a:rPr lang="zh-CN" altLang="en-US" smtClean="0"/>
              <a:t>路由器</a:t>
            </a:r>
            <a:r>
              <a:rPr lang="en-US" altLang="zh-CN" smtClean="0"/>
              <a:t>&amp;TR069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版本分类和维护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设备主要特点介绍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8291513" cy="5616575"/>
          </a:xfrm>
        </p:spPr>
        <p:txBody>
          <a:bodyPr/>
          <a:lstStyle/>
          <a:p>
            <a:pPr marL="363538" indent="-363538" eaLnBrk="1" hangingPunct="1">
              <a:lnSpc>
                <a:spcPct val="130000"/>
              </a:lnSpc>
              <a:buSzPct val="80000"/>
            </a:pPr>
            <a:r>
              <a:rPr lang="en-US" altLang="zh-CN" sz="2400" smtClean="0"/>
              <a:t>CPU</a:t>
            </a:r>
            <a:r>
              <a:rPr lang="zh-CN" altLang="en-US" sz="2400" smtClean="0"/>
              <a:t>内嵌硬件加密引擎</a:t>
            </a:r>
          </a:p>
          <a:p>
            <a:pPr marL="542925" lvl="1" indent="0" eaLnBrk="1" hangingPunct="1">
              <a:lnSpc>
                <a:spcPct val="130000"/>
              </a:lnSpc>
              <a:buSzPct val="80000"/>
            </a:pPr>
            <a:r>
              <a:rPr lang="en-US" altLang="zh-CN" sz="2000" smtClean="0"/>
              <a:t>MSR</a:t>
            </a:r>
            <a:r>
              <a:rPr lang="zh-CN" altLang="en-US" sz="2000" smtClean="0"/>
              <a:t>全系列路由器</a:t>
            </a:r>
            <a:r>
              <a:rPr lang="en-US" altLang="zh-CN" sz="2000" smtClean="0"/>
              <a:t>CPU</a:t>
            </a:r>
            <a:r>
              <a:rPr lang="zh-CN" altLang="en-US" sz="2000" smtClean="0"/>
              <a:t>均内嵌硬件加密引擎</a:t>
            </a:r>
          </a:p>
          <a:p>
            <a:pPr marL="363538" indent="-363538" eaLnBrk="1" hangingPunct="1">
              <a:lnSpc>
                <a:spcPct val="130000"/>
              </a:lnSpc>
              <a:buSzPct val="80000"/>
            </a:pPr>
            <a:r>
              <a:rPr lang="zh-CN" altLang="en-US" sz="2400" smtClean="0"/>
              <a:t>外置高性能硬件加密模块</a:t>
            </a:r>
            <a:r>
              <a:rPr lang="en-US" altLang="zh-CN" sz="2400" smtClean="0"/>
              <a:t>HNDE</a:t>
            </a:r>
            <a:r>
              <a:rPr lang="zh-CN" altLang="en-US" sz="2400" smtClean="0"/>
              <a:t>（高速网络数据加密卡）</a:t>
            </a:r>
          </a:p>
          <a:p>
            <a:pPr marL="542925" lvl="1" indent="0" eaLnBrk="1" hangingPunct="1">
              <a:lnSpc>
                <a:spcPct val="130000"/>
              </a:lnSpc>
              <a:buSzPct val="80000"/>
            </a:pPr>
            <a:r>
              <a:rPr lang="en-US" altLang="zh-CN" sz="2000" smtClean="0"/>
              <a:t>MSR 30</a:t>
            </a:r>
            <a:r>
              <a:rPr lang="zh-CN" altLang="en-US" sz="2000" smtClean="0"/>
              <a:t>支持</a:t>
            </a:r>
            <a:r>
              <a:rPr lang="en-US" altLang="zh-CN" sz="2000" smtClean="0"/>
              <a:t>MIM HNDE</a:t>
            </a:r>
            <a:r>
              <a:rPr lang="zh-CN" altLang="en-US" sz="2000" smtClean="0"/>
              <a:t>，</a:t>
            </a:r>
            <a:r>
              <a:rPr lang="en-US" altLang="zh-CN" sz="2000" smtClean="0"/>
              <a:t>MSR 50</a:t>
            </a:r>
            <a:r>
              <a:rPr lang="zh-CN" altLang="en-US" sz="2000" smtClean="0"/>
              <a:t>支持</a:t>
            </a:r>
            <a:r>
              <a:rPr lang="en-US" altLang="zh-CN" sz="2000" smtClean="0"/>
              <a:t>FIC HNDE</a:t>
            </a:r>
          </a:p>
          <a:p>
            <a:pPr marL="363538" indent="-363538" eaLnBrk="1" hangingPunct="1">
              <a:lnSpc>
                <a:spcPct val="130000"/>
              </a:lnSpc>
              <a:buSzPct val="80000"/>
            </a:pPr>
            <a:r>
              <a:rPr lang="zh-CN" altLang="en-US" sz="2400" smtClean="0"/>
              <a:t>内置高性能硬件加密</a:t>
            </a:r>
            <a:r>
              <a:rPr lang="en-US" altLang="zh-CN" sz="2400" smtClean="0"/>
              <a:t>ESM</a:t>
            </a:r>
            <a:r>
              <a:rPr lang="zh-CN" altLang="en-US" sz="2400" smtClean="0"/>
              <a:t>（增强业务模块扣卡</a:t>
            </a:r>
            <a:r>
              <a:rPr lang="en-US" altLang="zh-CN" sz="2400" smtClean="0"/>
              <a:t>---S/ANDE</a:t>
            </a:r>
          </a:p>
          <a:p>
            <a:pPr marL="542925" lvl="1" indent="0" eaLnBrk="1" hangingPunct="1">
              <a:lnSpc>
                <a:spcPct val="130000"/>
              </a:lnSpc>
              <a:buSzPct val="80000"/>
            </a:pPr>
            <a:r>
              <a:rPr lang="zh-CN" altLang="en-US" sz="2000" smtClean="0"/>
              <a:t>通过内置</a:t>
            </a:r>
            <a:r>
              <a:rPr lang="en-US" altLang="zh-CN" sz="2000" smtClean="0"/>
              <a:t>S/ANDE</a:t>
            </a:r>
            <a:r>
              <a:rPr lang="zh-CN" altLang="en-US" sz="2000" smtClean="0"/>
              <a:t>卡，节省外置插槽资源，间接提高接口密度</a:t>
            </a:r>
            <a:endParaRPr lang="zh-CN" altLang="en-US" sz="2000" b="1" smtClean="0">
              <a:solidFill>
                <a:srgbClr val="CC0000"/>
              </a:solidFill>
            </a:endParaRPr>
          </a:p>
          <a:p>
            <a:pPr marL="542925" lvl="1" indent="0" eaLnBrk="1" hangingPunct="1">
              <a:lnSpc>
                <a:spcPct val="130000"/>
              </a:lnSpc>
              <a:buSzPct val="80000"/>
            </a:pPr>
            <a:r>
              <a:rPr lang="en-US" altLang="zh-CN" sz="2000" smtClean="0"/>
              <a:t>SNDE</a:t>
            </a:r>
            <a:r>
              <a:rPr lang="zh-CN" altLang="en-US" sz="2000" smtClean="0"/>
              <a:t>标准网络数据加密卡</a:t>
            </a:r>
          </a:p>
          <a:p>
            <a:pPr marL="542925" lvl="1" indent="0" eaLnBrk="1" hangingPunct="1">
              <a:lnSpc>
                <a:spcPct val="130000"/>
              </a:lnSpc>
              <a:buSzPct val="80000"/>
            </a:pPr>
            <a:r>
              <a:rPr lang="en-US" altLang="zh-CN" sz="2000" smtClean="0"/>
              <a:t>ANDE</a:t>
            </a:r>
            <a:r>
              <a:rPr lang="zh-CN" altLang="en-US" sz="2000" smtClean="0"/>
              <a:t>高级网络数据加密卡</a:t>
            </a:r>
          </a:p>
          <a:p>
            <a:pPr marL="363538" indent="-363538" eaLnBrk="1" hangingPunct="1">
              <a:lnSpc>
                <a:spcPct val="130000"/>
              </a:lnSpc>
              <a:buSzPct val="80000"/>
            </a:pPr>
            <a:r>
              <a:rPr lang="zh-CN" altLang="en-US" sz="2400" smtClean="0"/>
              <a:t>性能</a:t>
            </a:r>
            <a:r>
              <a:rPr lang="en-US" altLang="zh-CN" sz="2400" smtClean="0"/>
              <a:t>ANDE &gt; SNDE &gt; HNDE</a:t>
            </a:r>
          </a:p>
          <a:p>
            <a:pPr marL="363538" indent="-363538" eaLnBrk="1" hangingPunct="1"/>
            <a:endParaRPr lang="en-US" altLang="zh-CN" sz="2400" smtClean="0"/>
          </a:p>
        </p:txBody>
      </p:sp>
      <p:pic>
        <p:nvPicPr>
          <p:cNvPr id="40963" name="Picture 4" descr="图片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4941888"/>
            <a:ext cx="3459162" cy="1136650"/>
          </a:xfrm>
          <a:noFill/>
        </p:spPr>
      </p:pic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设备多样安全硬件加密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125538"/>
            <a:ext cx="7391400" cy="45466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SzPct val="80000"/>
            </a:pPr>
            <a:r>
              <a:rPr lang="zh-CN" altLang="nl-NL" smtClean="0"/>
              <a:t>全面支持</a:t>
            </a:r>
            <a:r>
              <a:rPr lang="nl-NL" altLang="zh-CN" smtClean="0"/>
              <a:t>IPv6</a:t>
            </a:r>
            <a:endParaRPr lang="en-US" altLang="zh-CN" smtClean="0"/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OAP</a:t>
            </a:r>
            <a:r>
              <a:rPr lang="zh-CN" altLang="en-US" smtClean="0"/>
              <a:t>多业务平台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灵活多样的硬件加密方案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>
                <a:solidFill>
                  <a:srgbClr val="CC0000"/>
                </a:solidFill>
              </a:rPr>
              <a:t>丰富灵活的高密度语音部署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路由交换的完全融合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多种</a:t>
            </a:r>
            <a:r>
              <a:rPr lang="en-US" altLang="zh-CN" smtClean="0"/>
              <a:t>VPN</a:t>
            </a:r>
            <a:r>
              <a:rPr lang="zh-CN" altLang="en-US" smtClean="0"/>
              <a:t>网络技术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金融终端</a:t>
            </a:r>
            <a:r>
              <a:rPr lang="en-US" altLang="zh-CN" smtClean="0"/>
              <a:t>&amp;POS</a:t>
            </a:r>
            <a:r>
              <a:rPr lang="zh-CN" altLang="en-US" smtClean="0"/>
              <a:t>接入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智能流量控制网络链路管理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3G</a:t>
            </a:r>
            <a:r>
              <a:rPr lang="zh-CN" altLang="en-US" smtClean="0"/>
              <a:t>路由器</a:t>
            </a:r>
            <a:r>
              <a:rPr lang="en-US" altLang="zh-CN" smtClean="0"/>
              <a:t>&amp;TR069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版本分类和维护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设备主要特点介绍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31875"/>
            <a:ext cx="7920037" cy="5181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支持多种模拟</a:t>
            </a:r>
            <a:r>
              <a:rPr lang="en-US" altLang="zh-CN" smtClean="0"/>
              <a:t>&amp;</a:t>
            </a:r>
            <a:r>
              <a:rPr lang="zh-CN" altLang="en-US" smtClean="0"/>
              <a:t>数字语音模块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mtClean="0"/>
              <a:t>模拟</a:t>
            </a:r>
            <a:r>
              <a:rPr lang="en-US" altLang="zh-CN" smtClean="0"/>
              <a:t>FXS</a:t>
            </a:r>
            <a:r>
              <a:rPr lang="zh-CN" altLang="en-US" smtClean="0"/>
              <a:t>、</a:t>
            </a:r>
            <a:r>
              <a:rPr lang="en-US" altLang="zh-CN" smtClean="0"/>
              <a:t>FXO</a:t>
            </a:r>
            <a:r>
              <a:rPr lang="zh-CN" altLang="en-US" smtClean="0"/>
              <a:t>、</a:t>
            </a:r>
            <a:r>
              <a:rPr lang="en-US" altLang="zh-CN" smtClean="0"/>
              <a:t>FXS/FXO</a:t>
            </a:r>
            <a:r>
              <a:rPr lang="zh-CN" altLang="en-US" smtClean="0"/>
              <a:t>、</a:t>
            </a:r>
            <a:r>
              <a:rPr lang="en-US" altLang="zh-CN" smtClean="0"/>
              <a:t>E&amp;M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mtClean="0"/>
              <a:t>数字</a:t>
            </a:r>
            <a:r>
              <a:rPr lang="en-US" altLang="zh-CN" smtClean="0"/>
              <a:t>BSV </a:t>
            </a:r>
            <a:r>
              <a:rPr lang="zh-CN" altLang="en-US" smtClean="0"/>
              <a:t>、</a:t>
            </a:r>
            <a:r>
              <a:rPr lang="en-US" altLang="zh-CN" smtClean="0"/>
              <a:t>VE1/VT1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新型的</a:t>
            </a:r>
            <a:r>
              <a:rPr lang="en-US" altLang="zh-CN" smtClean="0"/>
              <a:t>VE1/VT1</a:t>
            </a:r>
            <a:r>
              <a:rPr lang="zh-CN" altLang="en-US" smtClean="0"/>
              <a:t>数字语音模块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mtClean="0"/>
              <a:t>支持</a:t>
            </a:r>
            <a:r>
              <a:rPr lang="en-US" altLang="zh-CN" smtClean="0"/>
              <a:t>SIC</a:t>
            </a:r>
            <a:r>
              <a:rPr lang="zh-CN" altLang="en-US" smtClean="0"/>
              <a:t>板卡类型的</a:t>
            </a:r>
            <a:r>
              <a:rPr lang="en-US" altLang="zh-CN" smtClean="0"/>
              <a:t>VE1/VT1</a:t>
            </a:r>
            <a:r>
              <a:rPr lang="zh-CN" altLang="en-US" smtClean="0"/>
              <a:t>，提高语音接入密度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mtClean="0"/>
              <a:t>采用分离式语音体系结构，提供全新的</a:t>
            </a:r>
            <a:r>
              <a:rPr lang="en-US" altLang="zh-CN" smtClean="0"/>
              <a:t>VPM/VCPM</a:t>
            </a:r>
            <a:r>
              <a:rPr lang="zh-CN" altLang="en-US" smtClean="0"/>
              <a:t>数字语音处理系统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smtClean="0"/>
              <a:t>VCPM</a:t>
            </a:r>
            <a:r>
              <a:rPr lang="zh-CN" altLang="en-US" smtClean="0"/>
              <a:t>负责本地的时序交换，数字语音总线和系统</a:t>
            </a:r>
            <a:r>
              <a:rPr lang="en-US" altLang="zh-CN" smtClean="0"/>
              <a:t>PCI</a:t>
            </a:r>
            <a:r>
              <a:rPr lang="zh-CN" altLang="en-US" smtClean="0"/>
              <a:t>总线的连接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smtClean="0"/>
              <a:t>VPM</a:t>
            </a:r>
            <a:r>
              <a:rPr lang="zh-CN" altLang="en-US" smtClean="0"/>
              <a:t>负责各种语音编解码的转换，如</a:t>
            </a:r>
            <a:r>
              <a:rPr lang="en-US" altLang="zh-CN" smtClean="0"/>
              <a:t>PSTN</a:t>
            </a:r>
            <a:r>
              <a:rPr lang="zh-CN" altLang="en-US" smtClean="0"/>
              <a:t>侧的</a:t>
            </a:r>
            <a:r>
              <a:rPr lang="en-US" altLang="zh-CN" smtClean="0"/>
              <a:t>PCMA/PCMU</a:t>
            </a:r>
            <a:r>
              <a:rPr lang="zh-CN" altLang="en-US" smtClean="0"/>
              <a:t>和</a:t>
            </a:r>
            <a:r>
              <a:rPr lang="en-US" altLang="zh-CN" smtClean="0"/>
              <a:t>IP</a:t>
            </a:r>
            <a:r>
              <a:rPr lang="zh-CN" altLang="en-US" smtClean="0"/>
              <a:t>侧</a:t>
            </a:r>
            <a:r>
              <a:rPr lang="en-US" altLang="zh-CN" smtClean="0"/>
              <a:t>G.729r8</a:t>
            </a:r>
            <a:r>
              <a:rPr lang="zh-CN" altLang="en-US" smtClean="0"/>
              <a:t>之间的互转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mtClean="0"/>
              <a:t>提供可扩展的配置方案，</a:t>
            </a:r>
            <a:r>
              <a:rPr lang="en-US" altLang="zh-CN" smtClean="0"/>
              <a:t>MSR</a:t>
            </a:r>
            <a:r>
              <a:rPr lang="zh-CN" altLang="en-US" smtClean="0"/>
              <a:t>的</a:t>
            </a:r>
            <a:r>
              <a:rPr lang="en-US" altLang="zh-CN" smtClean="0"/>
              <a:t>VPM</a:t>
            </a:r>
            <a:r>
              <a:rPr lang="zh-CN" altLang="en-US" smtClean="0"/>
              <a:t>有</a:t>
            </a:r>
            <a:r>
              <a:rPr lang="en-US" altLang="zh-CN" smtClean="0"/>
              <a:t>VPM-8</a:t>
            </a:r>
            <a:r>
              <a:rPr lang="zh-CN" altLang="en-US" smtClean="0"/>
              <a:t>、</a:t>
            </a:r>
            <a:r>
              <a:rPr lang="en-US" altLang="zh-CN" smtClean="0"/>
              <a:t>VPM-16</a:t>
            </a:r>
            <a:r>
              <a:rPr lang="zh-CN" altLang="en-US" smtClean="0"/>
              <a:t>、</a:t>
            </a:r>
            <a:r>
              <a:rPr lang="en-US" altLang="zh-CN" smtClean="0"/>
              <a:t>VPM-24</a:t>
            </a:r>
            <a:r>
              <a:rPr lang="zh-CN" altLang="en-US" smtClean="0"/>
              <a:t>和</a:t>
            </a:r>
            <a:r>
              <a:rPr lang="en-US" altLang="zh-CN" smtClean="0"/>
              <a:t>VPM-32</a:t>
            </a:r>
            <a:r>
              <a:rPr lang="zh-CN" altLang="en-US" smtClean="0"/>
              <a:t>四种规格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设备灵活的高密度语音部署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367188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6700"/>
            <a:ext cx="34512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357028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5900738" y="3451225"/>
            <a:ext cx="1539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600" b="0">
                <a:solidFill>
                  <a:schemeClr val="tx1"/>
                </a:solidFill>
                <a:cs typeface="Arial" panose="020B0604020202020204" pitchFamily="34" charset="0"/>
              </a:rPr>
              <a:t>RT-MIM-1VE1</a:t>
            </a:r>
            <a:r>
              <a:rPr lang="en-US" altLang="zh-CN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1314450" y="3451225"/>
            <a:ext cx="1423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600" b="0">
                <a:solidFill>
                  <a:schemeClr val="tx1"/>
                </a:solidFill>
                <a:cs typeface="Arial" panose="020B0604020202020204" pitchFamily="34" charset="0"/>
              </a:rPr>
              <a:t>RT-SIC-1VE1</a:t>
            </a:r>
            <a:endParaRPr lang="en-US" altLang="zh-CN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1314450" y="5949950"/>
            <a:ext cx="148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600" b="0">
                <a:solidFill>
                  <a:schemeClr val="tx1"/>
                </a:solidFill>
                <a:cs typeface="Arial" panose="020B0604020202020204" pitchFamily="34" charset="0"/>
              </a:rPr>
              <a:t>RT-MIM-2VE1</a:t>
            </a:r>
            <a:endParaRPr lang="en-US" altLang="zh-CN" sz="1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5900738" y="5949950"/>
            <a:ext cx="1470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fr-FR" altLang="zh-CN" sz="1600" b="0">
                <a:solidFill>
                  <a:schemeClr val="tx1"/>
                </a:solidFill>
                <a:cs typeface="Arial" panose="020B0604020202020204" pitchFamily="34" charset="0"/>
              </a:rPr>
              <a:t>RT-FIC-2VE1</a:t>
            </a:r>
            <a:r>
              <a:rPr lang="en-US" altLang="zh-CN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8029575" y="3068638"/>
            <a:ext cx="633413" cy="3492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VPM</a:t>
            </a:r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 flipH="1">
            <a:off x="7740650" y="3429000"/>
            <a:ext cx="576263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 flipH="1" flipV="1">
            <a:off x="7740650" y="2276475"/>
            <a:ext cx="576263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44044" name="Text Box 13"/>
          <p:cNvSpPr txBox="1">
            <a:spLocks noChangeArrowheads="1"/>
          </p:cNvSpPr>
          <p:nvPr/>
        </p:nvSpPr>
        <p:spPr bwMode="auto">
          <a:xfrm>
            <a:off x="4141788" y="2635250"/>
            <a:ext cx="779462" cy="3492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VCPM</a:t>
            </a:r>
          </a:p>
        </p:txBody>
      </p:sp>
      <p:sp>
        <p:nvSpPr>
          <p:cNvPr id="44045" name="Line 14"/>
          <p:cNvSpPr>
            <a:spLocks noChangeShapeType="1"/>
          </p:cNvSpPr>
          <p:nvPr/>
        </p:nvSpPr>
        <p:spPr bwMode="auto">
          <a:xfrm flipV="1">
            <a:off x="4572000" y="1844675"/>
            <a:ext cx="1439863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44046" name="Text Box 15"/>
          <p:cNvSpPr txBox="1">
            <a:spLocks noChangeArrowheads="1"/>
          </p:cNvSpPr>
          <p:nvPr/>
        </p:nvSpPr>
        <p:spPr bwMode="auto">
          <a:xfrm>
            <a:off x="3997325" y="3282950"/>
            <a:ext cx="982663" cy="3492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600" b="0">
                <a:solidFill>
                  <a:srgbClr val="FF0000"/>
                </a:solidFill>
              </a:rPr>
              <a:t>VCPM</a:t>
            </a:r>
            <a:r>
              <a:rPr kumimoji="1" lang="zh-CN" altLang="en-US" sz="1600" b="0">
                <a:solidFill>
                  <a:srgbClr val="FF0000"/>
                </a:solidFill>
              </a:rPr>
              <a:t>槽</a:t>
            </a:r>
          </a:p>
        </p:txBody>
      </p:sp>
      <p:sp>
        <p:nvSpPr>
          <p:cNvPr id="44047" name="Line 16"/>
          <p:cNvSpPr>
            <a:spLocks noChangeShapeType="1"/>
          </p:cNvSpPr>
          <p:nvPr/>
        </p:nvSpPr>
        <p:spPr bwMode="auto">
          <a:xfrm flipH="1">
            <a:off x="2339975" y="3500438"/>
            <a:ext cx="1655763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44048" name="Line 17"/>
          <p:cNvSpPr>
            <a:spLocks noChangeShapeType="1"/>
          </p:cNvSpPr>
          <p:nvPr/>
        </p:nvSpPr>
        <p:spPr bwMode="auto">
          <a:xfrm>
            <a:off x="5003800" y="3500438"/>
            <a:ext cx="1584325" cy="8651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>
            <a:off x="4011613" y="3932238"/>
            <a:ext cx="836612" cy="3492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600" b="0">
                <a:solidFill>
                  <a:srgbClr val="FF0000"/>
                </a:solidFill>
              </a:rPr>
              <a:t>VPM</a:t>
            </a:r>
            <a:r>
              <a:rPr kumimoji="1" lang="zh-CN" altLang="en-US" sz="1600" b="0">
                <a:solidFill>
                  <a:srgbClr val="FF0000"/>
                </a:solidFill>
              </a:rPr>
              <a:t>槽</a:t>
            </a:r>
          </a:p>
        </p:txBody>
      </p:sp>
      <p:sp>
        <p:nvSpPr>
          <p:cNvPr id="44050" name="Line 19"/>
          <p:cNvSpPr>
            <a:spLocks noChangeShapeType="1"/>
          </p:cNvSpPr>
          <p:nvPr/>
        </p:nvSpPr>
        <p:spPr bwMode="auto">
          <a:xfrm flipH="1">
            <a:off x="3132138" y="4292600"/>
            <a:ext cx="129540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pic>
        <p:nvPicPr>
          <p:cNvPr id="4405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844675"/>
            <a:ext cx="2443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2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</a:t>
            </a:r>
            <a:r>
              <a:rPr lang="en-US" altLang="zh-CN" sz="3200">
                <a:solidFill>
                  <a:srgbClr val="CC0000"/>
                </a:solidFill>
              </a:rPr>
              <a:t>VE1/VT1 </a:t>
            </a:r>
            <a:r>
              <a:rPr lang="zh-CN" altLang="en-US" sz="3200">
                <a:solidFill>
                  <a:srgbClr val="CC0000"/>
                </a:solidFill>
              </a:rPr>
              <a:t>语音模块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776288"/>
            <a:ext cx="51625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sp>
        <p:nvSpPr>
          <p:cNvPr id="8195" name="AutoShape 13"/>
          <p:cNvSpPr>
            <a:spLocks noChangeArrowheads="1"/>
          </p:cNvSpPr>
          <p:nvPr/>
        </p:nvSpPr>
        <p:spPr bwMode="auto">
          <a:xfrm>
            <a:off x="250825" y="3860800"/>
            <a:ext cx="5111750" cy="122396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prstDash val="dash"/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8196" name="AutoShape 14"/>
          <p:cNvSpPr>
            <a:spLocks/>
          </p:cNvSpPr>
          <p:nvPr/>
        </p:nvSpPr>
        <p:spPr bwMode="auto">
          <a:xfrm>
            <a:off x="5435600" y="836613"/>
            <a:ext cx="649288" cy="5616575"/>
          </a:xfrm>
          <a:prstGeom prst="leftBrace">
            <a:avLst>
              <a:gd name="adj1" fmla="val 14658"/>
              <a:gd name="adj2" fmla="val 64866"/>
            </a:avLst>
          </a:prstGeom>
          <a:noFill/>
          <a:ln w="9525">
            <a:solidFill>
              <a:schemeClr val="tx1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8197" name="Rectangle 15"/>
          <p:cNvSpPr>
            <a:spLocks noChangeArrowheads="1"/>
          </p:cNvSpPr>
          <p:nvPr/>
        </p:nvSpPr>
        <p:spPr bwMode="auto">
          <a:xfrm>
            <a:off x="5940425" y="981075"/>
            <a:ext cx="302418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828675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000">
                <a:latin typeface="华文细黑" panose="02010600040101010101" pitchFamily="2" charset="-122"/>
              </a:rPr>
              <a:t>多业务路由器（</a:t>
            </a:r>
            <a:r>
              <a:rPr lang="en-US" altLang="zh-CN" sz="2000">
                <a:latin typeface="华文细黑" panose="02010600040101010101" pitchFamily="2" charset="-122"/>
              </a:rPr>
              <a:t>Multi-Service Router</a:t>
            </a:r>
            <a:r>
              <a:rPr lang="zh-CN" altLang="en-US" sz="2000">
                <a:latin typeface="华文细黑" panose="02010600040101010101" pitchFamily="2" charset="-122"/>
              </a:rPr>
              <a:t>）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sz="2000">
                <a:latin typeface="华文细黑" panose="02010600040101010101" pitchFamily="2" charset="-122"/>
              </a:rPr>
              <a:t>定位于多业务接入和边缘汇聚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1800">
                <a:latin typeface="华文细黑" panose="02010600040101010101" pitchFamily="2" charset="-122"/>
              </a:rPr>
              <a:t>创新软硬件架构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1800">
                <a:latin typeface="华文细黑" panose="02010600040101010101" pitchFamily="2" charset="-122"/>
              </a:rPr>
              <a:t>高效流转发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1800">
                <a:latin typeface="华文细黑" panose="02010600040101010101" pitchFamily="2" charset="-122"/>
              </a:rPr>
              <a:t>最丰富的接口模块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1800">
                <a:latin typeface="华文细黑" panose="02010600040101010101" pitchFamily="2" charset="-122"/>
              </a:rPr>
              <a:t>最全面的功能特性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1800">
                <a:latin typeface="华文细黑" panose="02010600040101010101" pitchFamily="2" charset="-122"/>
              </a:rPr>
              <a:t>高密度交换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1800">
                <a:latin typeface="华文细黑" panose="02010600040101010101" pitchFamily="2" charset="-122"/>
              </a:rPr>
              <a:t>高密度语音接入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1800">
                <a:latin typeface="华文细黑" panose="02010600040101010101" pitchFamily="2" charset="-122"/>
              </a:rPr>
              <a:t>高性能</a:t>
            </a:r>
            <a:r>
              <a:rPr lang="en-US" altLang="zh-CN" sz="1800">
                <a:latin typeface="华文细黑" panose="02010600040101010101" pitchFamily="2" charset="-122"/>
              </a:rPr>
              <a:t>VPN</a:t>
            </a:r>
            <a:r>
              <a:rPr lang="zh-CN" altLang="en-US" sz="1800">
                <a:latin typeface="华文细黑" panose="02010600040101010101" pitchFamily="2" charset="-122"/>
              </a:rPr>
              <a:t>网关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1800">
                <a:latin typeface="华文细黑" panose="02010600040101010101" pitchFamily="2" charset="-122"/>
              </a:rPr>
              <a:t>完善安全特性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1800">
                <a:latin typeface="华文细黑" panose="02010600040101010101" pitchFamily="2" charset="-122"/>
              </a:rPr>
              <a:t>嵌套</a:t>
            </a:r>
            <a:r>
              <a:rPr lang="en-US" altLang="zh-CN" sz="1800">
                <a:latin typeface="华文细黑" panose="02010600040101010101" pitchFamily="2" charset="-122"/>
              </a:rPr>
              <a:t>QoS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1800">
                <a:latin typeface="华文细黑" panose="02010600040101010101" pitchFamily="2" charset="-122"/>
              </a:rPr>
              <a:t>成熟</a:t>
            </a:r>
            <a:r>
              <a:rPr lang="en-US" altLang="zh-CN" sz="1800">
                <a:latin typeface="华文细黑" panose="02010600040101010101" pitchFamily="2" charset="-122"/>
              </a:rPr>
              <a:t>MPLS</a:t>
            </a:r>
            <a:r>
              <a:rPr lang="zh-CN" altLang="en-US" sz="1800">
                <a:latin typeface="华文细黑" panose="02010600040101010101" pitchFamily="2" charset="-122"/>
              </a:rPr>
              <a:t>功能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1800">
                <a:latin typeface="华文细黑" panose="02010600040101010101" pitchFamily="2" charset="-122"/>
              </a:rPr>
              <a:t>完善</a:t>
            </a:r>
            <a:r>
              <a:rPr lang="en-US" altLang="zh-CN" sz="1800">
                <a:latin typeface="华文细黑" panose="02010600040101010101" pitchFamily="2" charset="-122"/>
              </a:rPr>
              <a:t>IPv6</a:t>
            </a:r>
            <a:r>
              <a:rPr lang="zh-CN" altLang="en-US" sz="1800">
                <a:latin typeface="华文细黑" panose="02010600040101010101" pitchFamily="2" charset="-122"/>
              </a:rPr>
              <a:t>特性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1800">
                <a:latin typeface="华文细黑" panose="02010600040101010101" pitchFamily="2" charset="-122"/>
              </a:rPr>
              <a:t>支持</a:t>
            </a:r>
            <a:r>
              <a:rPr lang="en-US" altLang="zh-CN" sz="1800">
                <a:latin typeface="华文细黑" panose="02010600040101010101" pitchFamily="2" charset="-122"/>
              </a:rPr>
              <a:t>OAA</a:t>
            </a:r>
            <a:r>
              <a:rPr lang="zh-CN" altLang="en-US" sz="1800">
                <a:latin typeface="华文细黑" panose="02010600040101010101" pitchFamily="2" charset="-122"/>
              </a:rPr>
              <a:t>开放架构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zh-CN" sz="1800">
              <a:latin typeface="华文细黑" panose="02010600040101010101" pitchFamily="2" charset="-122"/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MSR系列路由器市场定位</a:t>
            </a:r>
            <a:endParaRPr lang="zh-CN" altLang="en-US" sz="320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125538"/>
            <a:ext cx="7391400" cy="45466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SzPct val="80000"/>
            </a:pPr>
            <a:r>
              <a:rPr lang="zh-CN" altLang="nl-NL" smtClean="0"/>
              <a:t>全面支持</a:t>
            </a:r>
            <a:r>
              <a:rPr lang="nl-NL" altLang="zh-CN" smtClean="0"/>
              <a:t>IPv6</a:t>
            </a:r>
            <a:endParaRPr lang="en-US" altLang="zh-CN" smtClean="0"/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OAP</a:t>
            </a:r>
            <a:r>
              <a:rPr lang="zh-CN" altLang="en-US" smtClean="0"/>
              <a:t>多业务平台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灵活多样的硬件加密方案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丰富灵活的高密度语音部署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>
                <a:solidFill>
                  <a:srgbClr val="CC0000"/>
                </a:solidFill>
              </a:rPr>
              <a:t>路由交换的完全融合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多种</a:t>
            </a:r>
            <a:r>
              <a:rPr lang="en-US" altLang="zh-CN" smtClean="0"/>
              <a:t>VPN</a:t>
            </a:r>
            <a:r>
              <a:rPr lang="zh-CN" altLang="en-US" smtClean="0"/>
              <a:t>网络技术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金融终端</a:t>
            </a:r>
            <a:r>
              <a:rPr lang="en-US" altLang="zh-CN" smtClean="0"/>
              <a:t>&amp;POS</a:t>
            </a:r>
            <a:r>
              <a:rPr lang="zh-CN" altLang="en-US" smtClean="0"/>
              <a:t>接入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智能流量控制网络链路管理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3G</a:t>
            </a:r>
            <a:r>
              <a:rPr lang="zh-CN" altLang="en-US" smtClean="0"/>
              <a:t>路由器</a:t>
            </a:r>
            <a:r>
              <a:rPr lang="en-US" altLang="zh-CN" smtClean="0"/>
              <a:t>&amp;TR069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版本分类和维护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设备主要特点介绍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5003800" y="981075"/>
            <a:ext cx="3224213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000" b="0"/>
              <a:t>二层协议</a:t>
            </a:r>
          </a:p>
          <a:p>
            <a:pPr lvl="1" eaLnBrk="1" hangingPunct="1"/>
            <a:r>
              <a:rPr lang="zh-CN" altLang="en-US" sz="1800"/>
              <a:t>二层组播</a:t>
            </a:r>
          </a:p>
          <a:p>
            <a:pPr lvl="1" eaLnBrk="1" hangingPunct="1"/>
            <a:r>
              <a:rPr lang="en-US" altLang="zh-CN" sz="1800"/>
              <a:t>STP/MSTP</a:t>
            </a:r>
          </a:p>
          <a:p>
            <a:pPr lvl="1" eaLnBrk="1" hangingPunct="1"/>
            <a:r>
              <a:rPr lang="en-US" altLang="zh-CN" sz="1800"/>
              <a:t>LACP</a:t>
            </a:r>
          </a:p>
          <a:p>
            <a:pPr eaLnBrk="1" hangingPunct="1"/>
            <a:r>
              <a:rPr lang="zh-CN" altLang="en-US" sz="2000" b="0"/>
              <a:t>安全</a:t>
            </a:r>
          </a:p>
          <a:p>
            <a:pPr lvl="1" eaLnBrk="1" hangingPunct="1"/>
            <a:r>
              <a:rPr lang="en-US" altLang="zh-CN" sz="1800"/>
              <a:t>802.1x</a:t>
            </a:r>
            <a:r>
              <a:rPr lang="zh-CN" altLang="en-US" sz="1800"/>
              <a:t>（基于</a:t>
            </a:r>
            <a:r>
              <a:rPr lang="en-US" altLang="zh-CN" sz="1800"/>
              <a:t>MAC</a:t>
            </a:r>
            <a:r>
              <a:rPr lang="zh-CN" altLang="en-US" sz="1800"/>
              <a:t>和端口）</a:t>
            </a:r>
          </a:p>
          <a:p>
            <a:pPr lvl="1" eaLnBrk="1" hangingPunct="1"/>
            <a:r>
              <a:rPr lang="zh-CN" altLang="en-US" sz="1800"/>
              <a:t>集中式</a:t>
            </a:r>
            <a:r>
              <a:rPr lang="en-US" altLang="zh-CN" sz="1800"/>
              <a:t>MAC</a:t>
            </a:r>
            <a:r>
              <a:rPr lang="zh-CN" altLang="en-US" sz="1800"/>
              <a:t>认证</a:t>
            </a:r>
          </a:p>
          <a:p>
            <a:pPr lvl="1" eaLnBrk="1" hangingPunct="1"/>
            <a:r>
              <a:rPr lang="en-US" altLang="en-US" sz="1800"/>
              <a:t>IP Source Guard功能</a:t>
            </a:r>
            <a:endParaRPr lang="zh-CN" altLang="en-US" sz="1800"/>
          </a:p>
          <a:p>
            <a:pPr eaLnBrk="1" hangingPunct="1"/>
            <a:r>
              <a:rPr lang="en-US" altLang="zh-CN" sz="2000"/>
              <a:t>PoE</a:t>
            </a: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842963" y="1012825"/>
            <a:ext cx="567372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2000" b="0"/>
              <a:t>更高密度，支持</a:t>
            </a:r>
            <a:r>
              <a:rPr lang="en-US" altLang="zh-CN" sz="2000" b="0"/>
              <a:t>L2</a:t>
            </a:r>
            <a:r>
              <a:rPr lang="zh-CN" altLang="en-US" sz="2000" b="0"/>
              <a:t>线速转发</a:t>
            </a:r>
          </a:p>
          <a:p>
            <a:pPr eaLnBrk="1" hangingPunct="1"/>
            <a:r>
              <a:rPr lang="zh-CN" altLang="en-US" sz="2000" b="0"/>
              <a:t>端口</a:t>
            </a:r>
            <a:r>
              <a:rPr lang="en-US" altLang="zh-CN" sz="2000" b="0"/>
              <a:t>&amp; VLAN</a:t>
            </a:r>
          </a:p>
          <a:p>
            <a:pPr lvl="1" eaLnBrk="1" hangingPunct="1"/>
            <a:r>
              <a:rPr lang="zh-CN" altLang="en-US" sz="1800"/>
              <a:t>速率双工</a:t>
            </a:r>
          </a:p>
          <a:p>
            <a:pPr lvl="1" eaLnBrk="1" hangingPunct="1"/>
            <a:r>
              <a:rPr lang="en-US" altLang="zh-CN" sz="1800"/>
              <a:t>VLAN</a:t>
            </a:r>
            <a:r>
              <a:rPr lang="zh-CN" altLang="en-US" sz="1800"/>
              <a:t>配置</a:t>
            </a:r>
          </a:p>
          <a:p>
            <a:pPr lvl="1" eaLnBrk="1" hangingPunct="1"/>
            <a:r>
              <a:rPr lang="en-US" altLang="zh-CN" sz="1800"/>
              <a:t>VLAN</a:t>
            </a:r>
            <a:r>
              <a:rPr lang="zh-CN" altLang="en-US" sz="1800"/>
              <a:t>间路由</a:t>
            </a:r>
          </a:p>
          <a:p>
            <a:pPr lvl="1" eaLnBrk="1" hangingPunct="1"/>
            <a:r>
              <a:rPr lang="en-US" altLang="zh-CN" sz="1800"/>
              <a:t>Voice VLAN</a:t>
            </a:r>
          </a:p>
          <a:p>
            <a:pPr lvl="1" eaLnBrk="1" hangingPunct="1"/>
            <a:r>
              <a:rPr lang="zh-CN" altLang="en-US" sz="1800"/>
              <a:t>端口隔离</a:t>
            </a:r>
          </a:p>
          <a:p>
            <a:pPr lvl="1" eaLnBrk="1" hangingPunct="1"/>
            <a:r>
              <a:rPr lang="zh-CN" altLang="en-US" sz="1800"/>
              <a:t>端口聚合</a:t>
            </a:r>
          </a:p>
          <a:p>
            <a:pPr eaLnBrk="1" hangingPunct="1"/>
            <a:r>
              <a:rPr lang="en-US" altLang="zh-CN" sz="2000" b="0"/>
              <a:t>MAC</a:t>
            </a:r>
            <a:r>
              <a:rPr lang="zh-CN" altLang="en-US" sz="2000" b="0"/>
              <a:t>地址管理</a:t>
            </a:r>
          </a:p>
          <a:p>
            <a:pPr lvl="1" eaLnBrk="1" hangingPunct="1"/>
            <a:r>
              <a:rPr lang="zh-CN" altLang="en-US" sz="1800"/>
              <a:t>添加</a:t>
            </a:r>
            <a:r>
              <a:rPr lang="en-US" altLang="zh-CN" sz="1800"/>
              <a:t>/</a:t>
            </a:r>
            <a:r>
              <a:rPr lang="zh-CN" altLang="en-US" sz="1800"/>
              <a:t>删除</a:t>
            </a:r>
            <a:r>
              <a:rPr lang="en-US" altLang="zh-CN" sz="1800"/>
              <a:t>MAC</a:t>
            </a:r>
          </a:p>
          <a:p>
            <a:pPr lvl="1" eaLnBrk="1" hangingPunct="1"/>
            <a:r>
              <a:rPr lang="en-US" altLang="zh-CN" sz="1800"/>
              <a:t>MAC</a:t>
            </a:r>
            <a:r>
              <a:rPr lang="zh-CN" altLang="en-US" sz="1800"/>
              <a:t>地址学习</a:t>
            </a:r>
          </a:p>
          <a:p>
            <a:pPr eaLnBrk="1" hangingPunct="1"/>
            <a:r>
              <a:rPr lang="zh-CN" altLang="en-US" sz="2000" b="0"/>
              <a:t>服务质量和访问控制列表（</a:t>
            </a:r>
            <a:r>
              <a:rPr lang="en-US" altLang="zh-CN" sz="2000" b="0"/>
              <a:t>QoS &amp; ACL </a:t>
            </a:r>
            <a:r>
              <a:rPr lang="zh-CN" altLang="en-US" sz="2000" b="0"/>
              <a:t>）</a:t>
            </a:r>
          </a:p>
          <a:p>
            <a:pPr lvl="1" eaLnBrk="1" hangingPunct="1"/>
            <a:r>
              <a:rPr lang="zh-CN" altLang="en-US" sz="1800"/>
              <a:t>队列调度方式</a:t>
            </a:r>
          </a:p>
          <a:p>
            <a:pPr lvl="1" eaLnBrk="1" hangingPunct="1"/>
            <a:r>
              <a:rPr lang="zh-CN" altLang="en-US" sz="1800"/>
              <a:t>端口镜像、流镜像</a:t>
            </a:r>
          </a:p>
          <a:p>
            <a:pPr lvl="1" eaLnBrk="1" hangingPunct="1"/>
            <a:r>
              <a:rPr lang="en-US" altLang="zh-CN" sz="1800"/>
              <a:t>CAR</a:t>
            </a:r>
            <a:r>
              <a:rPr lang="zh-CN" altLang="en-US" sz="1800"/>
              <a:t>、</a:t>
            </a:r>
            <a:r>
              <a:rPr lang="en-US" altLang="zh-CN" sz="1800"/>
              <a:t>WRED</a:t>
            </a: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设备交换特性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33"/>
          <p:cNvGrpSpPr>
            <a:grpSpLocks/>
          </p:cNvGrpSpPr>
          <p:nvPr/>
        </p:nvGrpSpPr>
        <p:grpSpPr bwMode="auto">
          <a:xfrm>
            <a:off x="684213" y="1196975"/>
            <a:ext cx="8105775" cy="4879975"/>
            <a:chOff x="431" y="754"/>
            <a:chExt cx="5106" cy="3074"/>
          </a:xfrm>
        </p:grpSpPr>
        <p:pic>
          <p:nvPicPr>
            <p:cNvPr id="47108" name="Picture 19" descr="RT-DSIC-9FSW_FL_06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" y="887"/>
              <a:ext cx="1492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9" name="Picture 20" descr="RT-SIC-4FSW_FL_06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42"/>
              <a:ext cx="1522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0" name="Picture 21" descr="RT-MIM-16FSW_FL_06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" y="754"/>
              <a:ext cx="1690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1" name="Picture 22" descr="RT-FIC-16FSW_FL_06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" y="2350"/>
              <a:ext cx="14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23" descr="RT-DMIM-24FSW_FL_060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2350"/>
              <a:ext cx="1798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24" descr="RT-DFIC-24FSW_FL_060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" y="2262"/>
              <a:ext cx="1768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4" name="Rectangle 25"/>
            <p:cNvSpPr>
              <a:spLocks noChangeArrowheads="1"/>
            </p:cNvSpPr>
            <p:nvPr/>
          </p:nvSpPr>
          <p:spPr bwMode="auto">
            <a:xfrm>
              <a:off x="657" y="1934"/>
              <a:ext cx="10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fontAlgn="b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600" b="0">
                  <a:solidFill>
                    <a:schemeClr val="tx1"/>
                  </a:solidFill>
                  <a:cs typeface="Arial" panose="020B0604020202020204" pitchFamily="34" charset="0"/>
                </a:rPr>
                <a:t>RT-SIC-4FSW</a:t>
              </a:r>
            </a:p>
          </p:txBody>
        </p:sp>
        <p:sp>
          <p:nvSpPr>
            <p:cNvPr id="47115" name="Rectangle 26"/>
            <p:cNvSpPr>
              <a:spLocks noChangeArrowheads="1"/>
            </p:cNvSpPr>
            <p:nvPr/>
          </p:nvSpPr>
          <p:spPr bwMode="auto">
            <a:xfrm>
              <a:off x="2127" y="1949"/>
              <a:ext cx="10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10" rIns="91418" bIns="45710"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600" b="0">
                  <a:solidFill>
                    <a:schemeClr val="tx1"/>
                  </a:solidFill>
                  <a:cs typeface="Arial" panose="020B0604020202020204" pitchFamily="34" charset="0"/>
                </a:rPr>
                <a:t>RT-DSIC-9FSW</a:t>
              </a:r>
              <a:r>
                <a:rPr lang="en-US" altLang="zh-CN" sz="160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7116" name="Rectangle 27"/>
            <p:cNvSpPr>
              <a:spLocks noChangeArrowheads="1"/>
            </p:cNvSpPr>
            <p:nvPr/>
          </p:nvSpPr>
          <p:spPr bwMode="auto">
            <a:xfrm>
              <a:off x="3924" y="1942"/>
              <a:ext cx="10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10" rIns="91418" bIns="45710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fontAlgn="b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600" b="0">
                  <a:solidFill>
                    <a:schemeClr val="tx1"/>
                  </a:solidFill>
                  <a:cs typeface="Arial" panose="020B0604020202020204" pitchFamily="34" charset="0"/>
                </a:rPr>
                <a:t>RT-MIM-16FSW</a:t>
              </a:r>
            </a:p>
          </p:txBody>
        </p:sp>
        <p:sp>
          <p:nvSpPr>
            <p:cNvPr id="47117" name="Rectangle 28"/>
            <p:cNvSpPr>
              <a:spLocks noChangeArrowheads="1"/>
            </p:cNvSpPr>
            <p:nvPr/>
          </p:nvSpPr>
          <p:spPr bwMode="auto">
            <a:xfrm>
              <a:off x="657" y="3385"/>
              <a:ext cx="1497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fontAlgn="b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600" b="0">
                  <a:solidFill>
                    <a:schemeClr val="tx1"/>
                  </a:solidFill>
                  <a:cs typeface="Arial" panose="020B0604020202020204" pitchFamily="34" charset="0"/>
                </a:rPr>
                <a:t>RT-FIC-16FSW</a:t>
              </a:r>
            </a:p>
            <a:p>
              <a:pPr eaLnBrk="1" fontAlgn="b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600" b="0">
                  <a:solidFill>
                    <a:schemeClr val="tx1"/>
                  </a:solidFill>
                  <a:cs typeface="Arial" panose="020B0604020202020204" pitchFamily="34" charset="0"/>
                </a:rPr>
                <a:t>(16 FE + 1 GE Combo)</a:t>
              </a:r>
            </a:p>
          </p:txBody>
        </p:sp>
        <p:sp>
          <p:nvSpPr>
            <p:cNvPr id="47118" name="Rectangle 29"/>
            <p:cNvSpPr>
              <a:spLocks noChangeArrowheads="1"/>
            </p:cNvSpPr>
            <p:nvPr/>
          </p:nvSpPr>
          <p:spPr bwMode="auto">
            <a:xfrm>
              <a:off x="2277" y="3370"/>
              <a:ext cx="1430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10" rIns="91418" bIns="45710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fontAlgn="b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600" b="0">
                  <a:solidFill>
                    <a:schemeClr val="tx1"/>
                  </a:solidFill>
                  <a:cs typeface="Arial" panose="020B0604020202020204" pitchFamily="34" charset="0"/>
                </a:rPr>
                <a:t>RT-DMIM-24FSW</a:t>
              </a:r>
            </a:p>
            <a:p>
              <a:pPr eaLnBrk="1" fontAlgn="b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600" b="0">
                  <a:solidFill>
                    <a:schemeClr val="tx1"/>
                  </a:solidFill>
                  <a:cs typeface="Arial" panose="020B0604020202020204" pitchFamily="34" charset="0"/>
                </a:rPr>
                <a:t>(24 FE + 2 GE Combo)</a:t>
              </a:r>
            </a:p>
          </p:txBody>
        </p:sp>
        <p:sp>
          <p:nvSpPr>
            <p:cNvPr id="47119" name="Rectangle 30"/>
            <p:cNvSpPr>
              <a:spLocks noChangeArrowheads="1"/>
            </p:cNvSpPr>
            <p:nvPr/>
          </p:nvSpPr>
          <p:spPr bwMode="auto">
            <a:xfrm>
              <a:off x="3969" y="3379"/>
              <a:ext cx="1430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10" rIns="91418" bIns="45710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fontAlgn="b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600" b="0">
                  <a:solidFill>
                    <a:schemeClr val="tx1"/>
                  </a:solidFill>
                  <a:cs typeface="Arial" panose="020B0604020202020204" pitchFamily="34" charset="0"/>
                </a:rPr>
                <a:t>RT-DFIC-24FSW</a:t>
              </a:r>
            </a:p>
            <a:p>
              <a:pPr eaLnBrk="1" fontAlgn="b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600" b="0">
                  <a:solidFill>
                    <a:schemeClr val="tx1"/>
                  </a:solidFill>
                  <a:cs typeface="Arial" panose="020B0604020202020204" pitchFamily="34" charset="0"/>
                </a:rPr>
                <a:t>(24 FE + 2 GE Combo)</a:t>
              </a:r>
            </a:p>
          </p:txBody>
        </p:sp>
      </p:grp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设备高密度交换模块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125538"/>
            <a:ext cx="7391400" cy="45466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SzPct val="80000"/>
            </a:pPr>
            <a:r>
              <a:rPr lang="zh-CN" altLang="nl-NL" smtClean="0"/>
              <a:t>全面支持</a:t>
            </a:r>
            <a:r>
              <a:rPr lang="nl-NL" altLang="zh-CN" smtClean="0"/>
              <a:t>IPv6</a:t>
            </a:r>
            <a:endParaRPr lang="en-US" altLang="zh-CN" smtClean="0"/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OAP</a:t>
            </a:r>
            <a:r>
              <a:rPr lang="zh-CN" altLang="en-US" smtClean="0"/>
              <a:t>多业务平台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灵活多样的硬件加密方案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丰富灵活的高密度语音部署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路由交换的完全融合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>
                <a:solidFill>
                  <a:srgbClr val="CC0000"/>
                </a:solidFill>
              </a:rPr>
              <a:t>多种</a:t>
            </a:r>
            <a:r>
              <a:rPr lang="en-US" altLang="zh-CN" smtClean="0">
                <a:solidFill>
                  <a:srgbClr val="CC0000"/>
                </a:solidFill>
              </a:rPr>
              <a:t>VPN</a:t>
            </a:r>
            <a:r>
              <a:rPr lang="zh-CN" altLang="en-US" smtClean="0">
                <a:solidFill>
                  <a:srgbClr val="CC0000"/>
                </a:solidFill>
              </a:rPr>
              <a:t>网络技术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金融终端</a:t>
            </a:r>
            <a:r>
              <a:rPr lang="en-US" altLang="zh-CN" smtClean="0"/>
              <a:t>&amp;POS</a:t>
            </a:r>
            <a:r>
              <a:rPr lang="zh-CN" altLang="en-US" smtClean="0"/>
              <a:t>接入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智能流量控制网络链路管理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3G</a:t>
            </a:r>
            <a:r>
              <a:rPr lang="zh-CN" altLang="en-US" smtClean="0"/>
              <a:t>路由器</a:t>
            </a:r>
            <a:r>
              <a:rPr lang="en-US" altLang="zh-CN" smtClean="0"/>
              <a:t>&amp;TR069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版本分类和维护</a:t>
            </a: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设备主要特点介绍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2058988"/>
            <a:ext cx="22320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4148" name="AutoShape 4"/>
          <p:cNvSpPr>
            <a:spLocks noChangeArrowheads="1"/>
          </p:cNvSpPr>
          <p:nvPr/>
        </p:nvSpPr>
        <p:spPr bwMode="auto">
          <a:xfrm rot="5400000">
            <a:off x="4816475" y="1303338"/>
            <a:ext cx="288925" cy="2952750"/>
          </a:xfrm>
          <a:prstGeom prst="can">
            <a:avLst>
              <a:gd name="adj" fmla="val 21906"/>
            </a:avLst>
          </a:prstGeom>
          <a:gradFill rotWithShape="1">
            <a:gsLst>
              <a:gs pos="0">
                <a:schemeClr val="bg1"/>
              </a:gs>
              <a:gs pos="50000">
                <a:schemeClr val="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82124" tIns="41061" rIns="82124" bIns="41061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4915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08050"/>
            <a:ext cx="10017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7" name="Group 6"/>
          <p:cNvGrpSpPr>
            <a:grpSpLocks/>
          </p:cNvGrpSpPr>
          <p:nvPr/>
        </p:nvGrpSpPr>
        <p:grpSpPr bwMode="auto">
          <a:xfrm>
            <a:off x="1339850" y="1547813"/>
            <a:ext cx="1784350" cy="1376362"/>
            <a:chOff x="4040" y="2999"/>
            <a:chExt cx="1295" cy="1068"/>
          </a:xfrm>
        </p:grpSpPr>
        <p:pic>
          <p:nvPicPr>
            <p:cNvPr id="49183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" y="2999"/>
              <a:ext cx="698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84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" y="2999"/>
              <a:ext cx="698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2101850" y="2992438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  <a:latin typeface="华文细黑" panose="02010600040101010101" pitchFamily="2" charset="-122"/>
              </a:rPr>
              <a:t>总部</a:t>
            </a:r>
          </a:p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MSR50/30</a:t>
            </a: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4932363" y="10414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  <a:latin typeface="华文细黑" panose="02010600040101010101" pitchFamily="2" charset="-122"/>
              </a:rPr>
              <a:t>分支</a:t>
            </a:r>
            <a:r>
              <a:rPr lang="en-US" altLang="zh-CN" sz="1800" b="0">
                <a:solidFill>
                  <a:schemeClr val="tx1"/>
                </a:solidFill>
                <a:latin typeface="华文细黑" panose="02010600040101010101" pitchFamily="2" charset="-122"/>
              </a:rPr>
              <a:t>1</a:t>
            </a:r>
          </a:p>
        </p:txBody>
      </p:sp>
      <p:sp>
        <p:nvSpPr>
          <p:cNvPr id="774155" name="AutoShape 11"/>
          <p:cNvSpPr>
            <a:spLocks noChangeArrowheads="1"/>
          </p:cNvSpPr>
          <p:nvPr/>
        </p:nvSpPr>
        <p:spPr bwMode="auto">
          <a:xfrm rot="7564084">
            <a:off x="4034631" y="2518569"/>
            <a:ext cx="346075" cy="2020888"/>
          </a:xfrm>
          <a:prstGeom prst="can">
            <a:avLst>
              <a:gd name="adj" fmla="val 12517"/>
            </a:avLst>
          </a:prstGeom>
          <a:gradFill rotWithShape="1">
            <a:gsLst>
              <a:gs pos="0">
                <a:schemeClr val="bg1"/>
              </a:gs>
              <a:gs pos="50000">
                <a:schemeClr val="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82124" tIns="41061" rIns="82124" bIns="41061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774156" name="AutoShape 12"/>
          <p:cNvSpPr>
            <a:spLocks noChangeArrowheads="1"/>
          </p:cNvSpPr>
          <p:nvPr/>
        </p:nvSpPr>
        <p:spPr bwMode="auto">
          <a:xfrm rot="3751443">
            <a:off x="4225925" y="1055688"/>
            <a:ext cx="288925" cy="2152650"/>
          </a:xfrm>
          <a:prstGeom prst="can">
            <a:avLst>
              <a:gd name="adj" fmla="val 0"/>
            </a:avLst>
          </a:prstGeom>
          <a:gradFill rotWithShape="1">
            <a:gsLst>
              <a:gs pos="0">
                <a:schemeClr val="bg1"/>
              </a:gs>
              <a:gs pos="50000">
                <a:schemeClr val="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82124" tIns="41061" rIns="82124" bIns="41061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49162" name="Picture 13" descr="中低端路由器-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552700"/>
            <a:ext cx="612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4" descr="中低端路由器-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39850"/>
            <a:ext cx="612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Text Box 15"/>
          <p:cNvSpPr txBox="1">
            <a:spLocks noChangeArrowheads="1"/>
          </p:cNvSpPr>
          <p:nvPr/>
        </p:nvSpPr>
        <p:spPr bwMode="auto">
          <a:xfrm>
            <a:off x="3413125" y="1912938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IPSec</a:t>
            </a:r>
          </a:p>
        </p:txBody>
      </p:sp>
      <p:pic>
        <p:nvPicPr>
          <p:cNvPr id="49165" name="Picture 1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2708275"/>
            <a:ext cx="6223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6" name="Text Box 17"/>
          <p:cNvSpPr txBox="1">
            <a:spLocks noChangeArrowheads="1"/>
          </p:cNvSpPr>
          <p:nvPr/>
        </p:nvSpPr>
        <p:spPr bwMode="auto">
          <a:xfrm>
            <a:off x="6094413" y="287655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  <a:latin typeface="华文细黑" panose="02010600040101010101" pitchFamily="2" charset="-122"/>
              </a:rPr>
              <a:t>分支</a:t>
            </a:r>
            <a:r>
              <a:rPr lang="en-US" altLang="zh-CN" sz="1800" b="0">
                <a:solidFill>
                  <a:schemeClr val="tx1"/>
                </a:solidFill>
                <a:latin typeface="华文细黑" panose="02010600040101010101" pitchFamily="2" charset="-122"/>
              </a:rPr>
              <a:t>2</a:t>
            </a:r>
          </a:p>
        </p:txBody>
      </p:sp>
      <p:pic>
        <p:nvPicPr>
          <p:cNvPr id="49167" name="Picture 18" descr="中低端路由器-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492375"/>
            <a:ext cx="612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8" name="Freeform 19"/>
          <p:cNvSpPr>
            <a:spLocks/>
          </p:cNvSpPr>
          <p:nvPr/>
        </p:nvSpPr>
        <p:spPr bwMode="auto">
          <a:xfrm>
            <a:off x="4924425" y="3355975"/>
            <a:ext cx="358775" cy="576263"/>
          </a:xfrm>
          <a:custGeom>
            <a:avLst/>
            <a:gdLst>
              <a:gd name="T0" fmla="*/ 2147483647 w 404"/>
              <a:gd name="T1" fmla="*/ 2147483647 h 1294"/>
              <a:gd name="T2" fmla="*/ 2147483647 w 404"/>
              <a:gd name="T3" fmla="*/ 0 h 1294"/>
              <a:gd name="T4" fmla="*/ 2147483647 w 404"/>
              <a:gd name="T5" fmla="*/ 2147483647 h 1294"/>
              <a:gd name="T6" fmla="*/ 0 w 404"/>
              <a:gd name="T7" fmla="*/ 2147483647 h 1294"/>
              <a:gd name="T8" fmla="*/ 2147483647 w 404"/>
              <a:gd name="T9" fmla="*/ 2147483647 h 1294"/>
              <a:gd name="T10" fmla="*/ 2147483647 w 404"/>
              <a:gd name="T11" fmla="*/ 2147483647 h 1294"/>
              <a:gd name="T12" fmla="*/ 2147483647 w 404"/>
              <a:gd name="T13" fmla="*/ 2147483647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4"/>
              <a:gd name="T22" fmla="*/ 0 h 1294"/>
              <a:gd name="T23" fmla="*/ 404 w 40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4" h="1294">
                <a:moveTo>
                  <a:pt x="404" y="771"/>
                </a:moveTo>
                <a:lnTo>
                  <a:pt x="87" y="0"/>
                </a:lnTo>
                <a:lnTo>
                  <a:pt x="224" y="574"/>
                </a:lnTo>
                <a:lnTo>
                  <a:pt x="0" y="466"/>
                </a:lnTo>
                <a:lnTo>
                  <a:pt x="301" y="1294"/>
                </a:lnTo>
                <a:lnTo>
                  <a:pt x="155" y="686"/>
                </a:lnTo>
                <a:lnTo>
                  <a:pt x="404" y="77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9" name="Freeform 20"/>
          <p:cNvSpPr>
            <a:spLocks/>
          </p:cNvSpPr>
          <p:nvPr/>
        </p:nvSpPr>
        <p:spPr bwMode="auto">
          <a:xfrm rot="-3671353">
            <a:off x="5898356" y="2455070"/>
            <a:ext cx="358775" cy="576262"/>
          </a:xfrm>
          <a:custGeom>
            <a:avLst/>
            <a:gdLst>
              <a:gd name="T0" fmla="*/ 2147483647 w 404"/>
              <a:gd name="T1" fmla="*/ 2147483647 h 1294"/>
              <a:gd name="T2" fmla="*/ 2147483647 w 404"/>
              <a:gd name="T3" fmla="*/ 0 h 1294"/>
              <a:gd name="T4" fmla="*/ 2147483647 w 404"/>
              <a:gd name="T5" fmla="*/ 2147483647 h 1294"/>
              <a:gd name="T6" fmla="*/ 0 w 404"/>
              <a:gd name="T7" fmla="*/ 2147483647 h 1294"/>
              <a:gd name="T8" fmla="*/ 2147483647 w 404"/>
              <a:gd name="T9" fmla="*/ 2147483647 h 1294"/>
              <a:gd name="T10" fmla="*/ 2147483647 w 404"/>
              <a:gd name="T11" fmla="*/ 2147483647 h 1294"/>
              <a:gd name="T12" fmla="*/ 2147483647 w 404"/>
              <a:gd name="T13" fmla="*/ 2147483647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4"/>
              <a:gd name="T22" fmla="*/ 0 h 1294"/>
              <a:gd name="T23" fmla="*/ 404 w 40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4" h="1294">
                <a:moveTo>
                  <a:pt x="404" y="771"/>
                </a:moveTo>
                <a:lnTo>
                  <a:pt x="87" y="0"/>
                </a:lnTo>
                <a:lnTo>
                  <a:pt x="224" y="574"/>
                </a:lnTo>
                <a:lnTo>
                  <a:pt x="0" y="466"/>
                </a:lnTo>
                <a:lnTo>
                  <a:pt x="301" y="1294"/>
                </a:lnTo>
                <a:lnTo>
                  <a:pt x="155" y="686"/>
                </a:lnTo>
                <a:lnTo>
                  <a:pt x="404" y="77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70" name="Freeform 21"/>
          <p:cNvSpPr>
            <a:spLocks/>
          </p:cNvSpPr>
          <p:nvPr/>
        </p:nvSpPr>
        <p:spPr bwMode="auto">
          <a:xfrm rot="-6237603">
            <a:off x="4923631" y="1627982"/>
            <a:ext cx="358775" cy="576262"/>
          </a:xfrm>
          <a:custGeom>
            <a:avLst/>
            <a:gdLst>
              <a:gd name="T0" fmla="*/ 2147483647 w 404"/>
              <a:gd name="T1" fmla="*/ 2147483647 h 1294"/>
              <a:gd name="T2" fmla="*/ 2147483647 w 404"/>
              <a:gd name="T3" fmla="*/ 0 h 1294"/>
              <a:gd name="T4" fmla="*/ 2147483647 w 404"/>
              <a:gd name="T5" fmla="*/ 2147483647 h 1294"/>
              <a:gd name="T6" fmla="*/ 0 w 404"/>
              <a:gd name="T7" fmla="*/ 2147483647 h 1294"/>
              <a:gd name="T8" fmla="*/ 2147483647 w 404"/>
              <a:gd name="T9" fmla="*/ 2147483647 h 1294"/>
              <a:gd name="T10" fmla="*/ 2147483647 w 404"/>
              <a:gd name="T11" fmla="*/ 2147483647 h 1294"/>
              <a:gd name="T12" fmla="*/ 2147483647 w 404"/>
              <a:gd name="T13" fmla="*/ 2147483647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4"/>
              <a:gd name="T22" fmla="*/ 0 h 1294"/>
              <a:gd name="T23" fmla="*/ 404 w 40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4" h="1294">
                <a:moveTo>
                  <a:pt x="404" y="771"/>
                </a:moveTo>
                <a:lnTo>
                  <a:pt x="87" y="0"/>
                </a:lnTo>
                <a:lnTo>
                  <a:pt x="224" y="574"/>
                </a:lnTo>
                <a:lnTo>
                  <a:pt x="0" y="466"/>
                </a:lnTo>
                <a:lnTo>
                  <a:pt x="301" y="1294"/>
                </a:lnTo>
                <a:lnTo>
                  <a:pt x="155" y="686"/>
                </a:lnTo>
                <a:lnTo>
                  <a:pt x="404" y="77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71" name="Rectangle 22"/>
          <p:cNvSpPr>
            <a:spLocks noChangeArrowheads="1"/>
          </p:cNvSpPr>
          <p:nvPr/>
        </p:nvSpPr>
        <p:spPr bwMode="auto">
          <a:xfrm>
            <a:off x="3714750" y="2851150"/>
            <a:ext cx="1827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36" tIns="51768" rIns="103536" bIns="51768" anchor="ctr" anchorCtr="1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zh-CN" sz="1800"/>
              <a:t>Internet</a:t>
            </a:r>
          </a:p>
        </p:txBody>
      </p:sp>
      <p:sp>
        <p:nvSpPr>
          <p:cNvPr id="49172" name="Freeform 23"/>
          <p:cNvSpPr>
            <a:spLocks/>
          </p:cNvSpPr>
          <p:nvPr/>
        </p:nvSpPr>
        <p:spPr bwMode="auto">
          <a:xfrm>
            <a:off x="2116138" y="2419350"/>
            <a:ext cx="5424487" cy="792163"/>
          </a:xfrm>
          <a:custGeom>
            <a:avLst/>
            <a:gdLst>
              <a:gd name="T0" fmla="*/ 2147483647 w 3417"/>
              <a:gd name="T1" fmla="*/ 2147483647 h 499"/>
              <a:gd name="T2" fmla="*/ 2147483647 w 3417"/>
              <a:gd name="T3" fmla="*/ 2147483647 h 499"/>
              <a:gd name="T4" fmla="*/ 2147483647 w 3417"/>
              <a:gd name="T5" fmla="*/ 2147483647 h 499"/>
              <a:gd name="T6" fmla="*/ 0 w 3417"/>
              <a:gd name="T7" fmla="*/ 0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3417"/>
              <a:gd name="T13" fmla="*/ 0 h 499"/>
              <a:gd name="T14" fmla="*/ 3417 w 3417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7" h="499">
                <a:moveTo>
                  <a:pt x="3221" y="499"/>
                </a:moveTo>
                <a:cubicBezTo>
                  <a:pt x="3319" y="385"/>
                  <a:pt x="3417" y="272"/>
                  <a:pt x="2994" y="227"/>
                </a:cubicBezTo>
                <a:cubicBezTo>
                  <a:pt x="2571" y="182"/>
                  <a:pt x="1180" y="265"/>
                  <a:pt x="681" y="227"/>
                </a:cubicBezTo>
                <a:cubicBezTo>
                  <a:pt x="182" y="189"/>
                  <a:pt x="91" y="94"/>
                  <a:pt x="0" y="0"/>
                </a:cubicBezTo>
              </a:path>
            </a:pathLst>
          </a:custGeom>
          <a:noFill/>
          <a:ln w="31750">
            <a:solidFill>
              <a:srgbClr val="FF0000"/>
            </a:solidFill>
            <a:prstDash val="dash"/>
            <a:round/>
            <a:headEnd type="arrow" w="lg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73" name="Freeform 24"/>
          <p:cNvSpPr>
            <a:spLocks/>
          </p:cNvSpPr>
          <p:nvPr/>
        </p:nvSpPr>
        <p:spPr bwMode="auto">
          <a:xfrm>
            <a:off x="3051175" y="1265238"/>
            <a:ext cx="3022600" cy="1511300"/>
          </a:xfrm>
          <a:custGeom>
            <a:avLst/>
            <a:gdLst>
              <a:gd name="T0" fmla="*/ 2147483647 w 1905"/>
              <a:gd name="T1" fmla="*/ 0 h 953"/>
              <a:gd name="T2" fmla="*/ 0 w 1905"/>
              <a:gd name="T3" fmla="*/ 2147483647 h 953"/>
              <a:gd name="T4" fmla="*/ 0 60000 65536"/>
              <a:gd name="T5" fmla="*/ 0 60000 65536"/>
              <a:gd name="T6" fmla="*/ 0 w 1905"/>
              <a:gd name="T7" fmla="*/ 0 h 953"/>
              <a:gd name="T8" fmla="*/ 1905 w 1905"/>
              <a:gd name="T9" fmla="*/ 953 h 9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" h="953">
                <a:moveTo>
                  <a:pt x="1905" y="0"/>
                </a:moveTo>
                <a:cubicBezTo>
                  <a:pt x="1905" y="0"/>
                  <a:pt x="952" y="476"/>
                  <a:pt x="0" y="953"/>
                </a:cubicBezTo>
              </a:path>
            </a:pathLst>
          </a:custGeom>
          <a:noFill/>
          <a:ln w="31750">
            <a:solidFill>
              <a:srgbClr val="FF0000"/>
            </a:solidFill>
            <a:prstDash val="dash"/>
            <a:round/>
            <a:headEnd type="arrow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74" name="Freeform 25"/>
          <p:cNvSpPr>
            <a:spLocks/>
          </p:cNvSpPr>
          <p:nvPr/>
        </p:nvSpPr>
        <p:spPr bwMode="auto">
          <a:xfrm>
            <a:off x="3124200" y="2779713"/>
            <a:ext cx="1793875" cy="1319212"/>
          </a:xfrm>
          <a:custGeom>
            <a:avLst/>
            <a:gdLst>
              <a:gd name="T0" fmla="*/ 2147483647 w 1130"/>
              <a:gd name="T1" fmla="*/ 2147483647 h 831"/>
              <a:gd name="T2" fmla="*/ 0 w 1130"/>
              <a:gd name="T3" fmla="*/ 0 h 831"/>
              <a:gd name="T4" fmla="*/ 0 60000 65536"/>
              <a:gd name="T5" fmla="*/ 0 60000 65536"/>
              <a:gd name="T6" fmla="*/ 0 w 1130"/>
              <a:gd name="T7" fmla="*/ 0 h 831"/>
              <a:gd name="T8" fmla="*/ 1130 w 1130"/>
              <a:gd name="T9" fmla="*/ 831 h 8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0" h="831">
                <a:moveTo>
                  <a:pt x="1130" y="831"/>
                </a:moveTo>
                <a:cubicBezTo>
                  <a:pt x="943" y="691"/>
                  <a:pt x="235" y="173"/>
                  <a:pt x="0" y="0"/>
                </a:cubicBezTo>
              </a:path>
            </a:pathLst>
          </a:custGeom>
          <a:noFill/>
          <a:ln w="31750">
            <a:solidFill>
              <a:srgbClr val="FF0000"/>
            </a:solidFill>
            <a:prstDash val="dash"/>
            <a:round/>
            <a:headEnd type="arrow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75" name="Text Box 26"/>
          <p:cNvSpPr txBox="1">
            <a:spLocks noChangeArrowheads="1"/>
          </p:cNvSpPr>
          <p:nvPr/>
        </p:nvSpPr>
        <p:spPr bwMode="auto">
          <a:xfrm>
            <a:off x="4157663" y="2409825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GRE</a:t>
            </a:r>
          </a:p>
        </p:txBody>
      </p:sp>
      <p:sp>
        <p:nvSpPr>
          <p:cNvPr id="49176" name="Text Box 27"/>
          <p:cNvSpPr txBox="1">
            <a:spLocks noChangeArrowheads="1"/>
          </p:cNvSpPr>
          <p:nvPr/>
        </p:nvSpPr>
        <p:spPr bwMode="auto">
          <a:xfrm>
            <a:off x="4330700" y="457041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  <a:latin typeface="华文细黑" panose="02010600040101010101" pitchFamily="2" charset="-122"/>
              </a:rPr>
              <a:t>出差员工</a:t>
            </a:r>
          </a:p>
        </p:txBody>
      </p:sp>
      <p:pic>
        <p:nvPicPr>
          <p:cNvPr id="49177" name="Picture 2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932238"/>
            <a:ext cx="9366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8" name="Picture 2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437063"/>
            <a:ext cx="3127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9" name="Text Box 30"/>
          <p:cNvSpPr txBox="1">
            <a:spLocks noChangeArrowheads="1"/>
          </p:cNvSpPr>
          <p:nvPr/>
        </p:nvSpPr>
        <p:spPr bwMode="auto">
          <a:xfrm>
            <a:off x="3341688" y="3633788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SSL VPN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L2TP</a:t>
            </a:r>
          </a:p>
        </p:txBody>
      </p:sp>
      <p:sp>
        <p:nvSpPr>
          <p:cNvPr id="49180" name="Text Box 31"/>
          <p:cNvSpPr txBox="1">
            <a:spLocks noChangeArrowheads="1"/>
          </p:cNvSpPr>
          <p:nvPr/>
        </p:nvSpPr>
        <p:spPr bwMode="auto">
          <a:xfrm>
            <a:off x="5773738" y="190500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MSR30/20</a:t>
            </a:r>
          </a:p>
        </p:txBody>
      </p:sp>
      <p:sp>
        <p:nvSpPr>
          <p:cNvPr id="49181" name="Rectangle 32"/>
          <p:cNvSpPr>
            <a:spLocks noChangeArrowheads="1"/>
          </p:cNvSpPr>
          <p:nvPr/>
        </p:nvSpPr>
        <p:spPr bwMode="auto">
          <a:xfrm>
            <a:off x="1187450" y="5589588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2000"/>
              <a:t>支持多种</a:t>
            </a:r>
            <a:r>
              <a:rPr lang="en-US" altLang="zh-CN" sz="2000"/>
              <a:t>VPN</a:t>
            </a:r>
            <a:r>
              <a:rPr lang="zh-CN" altLang="en-US" sz="2000"/>
              <a:t>互联技术</a:t>
            </a:r>
            <a:r>
              <a:rPr lang="en-US" altLang="zh-CN" sz="2000"/>
              <a:t>L2TP </a:t>
            </a:r>
            <a:r>
              <a:rPr lang="zh-CN" altLang="en-US" sz="2000"/>
              <a:t>、</a:t>
            </a:r>
            <a:r>
              <a:rPr lang="en-US" altLang="zh-CN" sz="2000"/>
              <a:t>GRE </a:t>
            </a:r>
            <a:r>
              <a:rPr lang="zh-CN" altLang="en-US" sz="2000"/>
              <a:t>、</a:t>
            </a:r>
            <a:r>
              <a:rPr lang="en-US" altLang="zh-CN" sz="2000"/>
              <a:t>SSL VPN </a:t>
            </a:r>
            <a:r>
              <a:rPr lang="zh-CN" altLang="en-US" sz="2000"/>
              <a:t>、</a:t>
            </a:r>
            <a:r>
              <a:rPr lang="en-US" altLang="zh-CN" sz="2000"/>
              <a:t>DVPN </a:t>
            </a:r>
            <a:endParaRPr lang="en-US" altLang="zh-CN" sz="2000">
              <a:ea typeface="宋体" panose="02010600030101010101" pitchFamily="2" charset="-122"/>
            </a:endParaRPr>
          </a:p>
        </p:txBody>
      </p:sp>
      <p:sp>
        <p:nvSpPr>
          <p:cNvPr id="49182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</a:t>
            </a:r>
            <a:r>
              <a:rPr lang="en-US" altLang="zh-CN" sz="3200">
                <a:solidFill>
                  <a:srgbClr val="CC0000"/>
                </a:solidFill>
              </a:rPr>
              <a:t>VPN</a:t>
            </a:r>
            <a:r>
              <a:rPr lang="zh-CN" altLang="en-US" sz="3200">
                <a:solidFill>
                  <a:srgbClr val="CC0000"/>
                </a:solidFill>
              </a:rPr>
              <a:t>网关接入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125538"/>
            <a:ext cx="7391400" cy="45466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SzPct val="80000"/>
            </a:pPr>
            <a:r>
              <a:rPr lang="zh-CN" altLang="nl-NL" smtClean="0"/>
              <a:t>全面支持</a:t>
            </a:r>
            <a:r>
              <a:rPr lang="nl-NL" altLang="zh-CN" smtClean="0"/>
              <a:t>IPv6</a:t>
            </a:r>
            <a:endParaRPr lang="en-US" altLang="zh-CN" smtClean="0"/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OAP</a:t>
            </a:r>
            <a:r>
              <a:rPr lang="zh-CN" altLang="en-US" smtClean="0"/>
              <a:t>多业务平台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灵活多样的硬件加密方案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丰富灵活的高密度语音部署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路由交换的完全融合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多种</a:t>
            </a:r>
            <a:r>
              <a:rPr lang="en-US" altLang="zh-CN" smtClean="0"/>
              <a:t>VPN</a:t>
            </a:r>
            <a:r>
              <a:rPr lang="zh-CN" altLang="en-US" smtClean="0"/>
              <a:t>网络技术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>
                <a:solidFill>
                  <a:srgbClr val="CC0000"/>
                </a:solidFill>
              </a:rPr>
              <a:t>金融终端</a:t>
            </a:r>
            <a:r>
              <a:rPr lang="en-US" altLang="zh-CN" smtClean="0">
                <a:solidFill>
                  <a:srgbClr val="CC0000"/>
                </a:solidFill>
              </a:rPr>
              <a:t>&amp;POS</a:t>
            </a:r>
            <a:r>
              <a:rPr lang="zh-CN" altLang="en-US" smtClean="0">
                <a:solidFill>
                  <a:srgbClr val="CC0000"/>
                </a:solidFill>
              </a:rPr>
              <a:t>接入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智能流量控制网络链路管理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3G</a:t>
            </a:r>
            <a:r>
              <a:rPr lang="zh-CN" altLang="en-US" smtClean="0"/>
              <a:t>路由器</a:t>
            </a:r>
            <a:r>
              <a:rPr lang="en-US" altLang="zh-CN" smtClean="0"/>
              <a:t>&amp;TR069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版本分类和维护</a:t>
            </a: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设备主要特点介绍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app_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096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1979613" y="1412875"/>
            <a:ext cx="0" cy="863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204" name="Group 5"/>
          <p:cNvGrpSpPr>
            <a:grpSpLocks/>
          </p:cNvGrpSpPr>
          <p:nvPr/>
        </p:nvGrpSpPr>
        <p:grpSpPr bwMode="auto">
          <a:xfrm>
            <a:off x="1763713" y="2924175"/>
            <a:ext cx="2103437" cy="1463675"/>
            <a:chOff x="2688" y="432"/>
            <a:chExt cx="1325" cy="922"/>
          </a:xfrm>
        </p:grpSpPr>
        <p:pic>
          <p:nvPicPr>
            <p:cNvPr id="51253" name="Picture 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32"/>
              <a:ext cx="1325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4" name="Rectangle 7"/>
            <p:cNvSpPr>
              <a:spLocks noChangeArrowheads="1"/>
            </p:cNvSpPr>
            <p:nvPr/>
          </p:nvSpPr>
          <p:spPr bwMode="auto">
            <a:xfrm>
              <a:off x="2736" y="816"/>
              <a:ext cx="119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536" tIns="51768" rIns="103536" bIns="51768" anchor="ctr" anchorCtr="1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/>
                <a:t>PSTN</a:t>
              </a:r>
            </a:p>
          </p:txBody>
        </p:sp>
      </p:grpSp>
      <p:sp>
        <p:nvSpPr>
          <p:cNvPr id="51205" name="Line 8"/>
          <p:cNvSpPr>
            <a:spLocks noChangeShapeType="1"/>
          </p:cNvSpPr>
          <p:nvPr/>
        </p:nvSpPr>
        <p:spPr bwMode="auto">
          <a:xfrm>
            <a:off x="1331913" y="1557338"/>
            <a:ext cx="6477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06" name="Line 9"/>
          <p:cNvSpPr>
            <a:spLocks noChangeShapeType="1"/>
          </p:cNvSpPr>
          <p:nvPr/>
        </p:nvSpPr>
        <p:spPr bwMode="auto">
          <a:xfrm>
            <a:off x="1979613" y="1916113"/>
            <a:ext cx="28082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1207" name="Picture 10" descr="ms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9366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 Box 11"/>
          <p:cNvSpPr txBox="1">
            <a:spLocks noChangeArrowheads="1"/>
          </p:cNvSpPr>
          <p:nvPr/>
        </p:nvSpPr>
        <p:spPr bwMode="auto">
          <a:xfrm>
            <a:off x="539750" y="233838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</a:rPr>
              <a:t>前置机</a:t>
            </a:r>
          </a:p>
        </p:txBody>
      </p:sp>
      <p:sp>
        <p:nvSpPr>
          <p:cNvPr id="51209" name="Freeform 12"/>
          <p:cNvSpPr>
            <a:spLocks/>
          </p:cNvSpPr>
          <p:nvPr/>
        </p:nvSpPr>
        <p:spPr bwMode="auto">
          <a:xfrm rot="-7454377">
            <a:off x="1600200" y="4024313"/>
            <a:ext cx="322263" cy="1436687"/>
          </a:xfrm>
          <a:custGeom>
            <a:avLst/>
            <a:gdLst>
              <a:gd name="T0" fmla="*/ 2147483647 w 404"/>
              <a:gd name="T1" fmla="*/ 2147483647 h 1294"/>
              <a:gd name="T2" fmla="*/ 2147483647 w 404"/>
              <a:gd name="T3" fmla="*/ 0 h 1294"/>
              <a:gd name="T4" fmla="*/ 2147483647 w 404"/>
              <a:gd name="T5" fmla="*/ 2147483647 h 1294"/>
              <a:gd name="T6" fmla="*/ 0 w 404"/>
              <a:gd name="T7" fmla="*/ 2147483647 h 1294"/>
              <a:gd name="T8" fmla="*/ 2147483647 w 404"/>
              <a:gd name="T9" fmla="*/ 2147483647 h 1294"/>
              <a:gd name="T10" fmla="*/ 2147483647 w 404"/>
              <a:gd name="T11" fmla="*/ 2147483647 h 1294"/>
              <a:gd name="T12" fmla="*/ 2147483647 w 404"/>
              <a:gd name="T13" fmla="*/ 2147483647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4"/>
              <a:gd name="T22" fmla="*/ 0 h 1294"/>
              <a:gd name="T23" fmla="*/ 404 w 40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4" h="1294">
                <a:moveTo>
                  <a:pt x="404" y="771"/>
                </a:moveTo>
                <a:lnTo>
                  <a:pt x="87" y="0"/>
                </a:lnTo>
                <a:lnTo>
                  <a:pt x="224" y="574"/>
                </a:lnTo>
                <a:lnTo>
                  <a:pt x="0" y="466"/>
                </a:lnTo>
                <a:lnTo>
                  <a:pt x="301" y="1294"/>
                </a:lnTo>
                <a:lnTo>
                  <a:pt x="155" y="686"/>
                </a:lnTo>
                <a:lnTo>
                  <a:pt x="404" y="77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10" name="Line 13"/>
          <p:cNvSpPr>
            <a:spLocks noChangeShapeType="1"/>
          </p:cNvSpPr>
          <p:nvPr/>
        </p:nvSpPr>
        <p:spPr bwMode="auto">
          <a:xfrm>
            <a:off x="2916238" y="2205038"/>
            <a:ext cx="0" cy="7191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1211" name="Picture 14" descr="P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868863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Line 15"/>
          <p:cNvSpPr>
            <a:spLocks noChangeShapeType="1"/>
          </p:cNvSpPr>
          <p:nvPr/>
        </p:nvSpPr>
        <p:spPr bwMode="auto">
          <a:xfrm>
            <a:off x="3203575" y="4292600"/>
            <a:ext cx="360363" cy="64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13" name="AutoShape 16"/>
          <p:cNvSpPr>
            <a:spLocks noChangeArrowheads="1"/>
          </p:cNvSpPr>
          <p:nvPr/>
        </p:nvSpPr>
        <p:spPr bwMode="auto">
          <a:xfrm>
            <a:off x="179388" y="765175"/>
            <a:ext cx="3671887" cy="208915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prstDash val="dash"/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1214" name="Text Box 17"/>
          <p:cNvSpPr txBox="1">
            <a:spLocks noChangeArrowheads="1"/>
          </p:cNvSpPr>
          <p:nvPr/>
        </p:nvSpPr>
        <p:spPr bwMode="auto">
          <a:xfrm>
            <a:off x="2843213" y="90487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</a:rPr>
              <a:t>总部</a:t>
            </a:r>
          </a:p>
        </p:txBody>
      </p:sp>
      <p:sp>
        <p:nvSpPr>
          <p:cNvPr id="51215" name="Text Box 18"/>
          <p:cNvSpPr txBox="1">
            <a:spLocks noChangeArrowheads="1"/>
          </p:cNvSpPr>
          <p:nvPr/>
        </p:nvSpPr>
        <p:spPr bwMode="auto">
          <a:xfrm>
            <a:off x="2987675" y="5657850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</a:rPr>
              <a:t>有线</a:t>
            </a:r>
            <a:r>
              <a:rPr lang="en-US" altLang="zh-CN" sz="1800" b="0">
                <a:solidFill>
                  <a:schemeClr val="tx1"/>
                </a:solidFill>
              </a:rPr>
              <a:t>PoS</a:t>
            </a:r>
            <a:r>
              <a:rPr lang="zh-CN" altLang="en-US" sz="1800" b="0">
                <a:solidFill>
                  <a:schemeClr val="tx1"/>
                </a:solidFill>
              </a:rPr>
              <a:t>机</a:t>
            </a:r>
          </a:p>
        </p:txBody>
      </p:sp>
      <p:sp>
        <p:nvSpPr>
          <p:cNvPr id="51216" name="Text Box 19"/>
          <p:cNvSpPr txBox="1">
            <a:spLocks noChangeArrowheads="1"/>
          </p:cNvSpPr>
          <p:nvPr/>
        </p:nvSpPr>
        <p:spPr bwMode="auto">
          <a:xfrm>
            <a:off x="250825" y="5873750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</a:rPr>
              <a:t>无线</a:t>
            </a:r>
            <a:r>
              <a:rPr lang="en-US" altLang="zh-CN" sz="1800" b="0">
                <a:solidFill>
                  <a:schemeClr val="tx1"/>
                </a:solidFill>
              </a:rPr>
              <a:t>PoS</a:t>
            </a:r>
            <a:r>
              <a:rPr lang="zh-CN" altLang="en-US" sz="1800" b="0">
                <a:solidFill>
                  <a:schemeClr val="tx1"/>
                </a:solidFill>
              </a:rPr>
              <a:t>机</a:t>
            </a:r>
          </a:p>
        </p:txBody>
      </p:sp>
      <p:pic>
        <p:nvPicPr>
          <p:cNvPr id="51217" name="Picture 20" descr="手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652963"/>
            <a:ext cx="4238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8" name="Group 21"/>
          <p:cNvGrpSpPr>
            <a:grpSpLocks/>
          </p:cNvGrpSpPr>
          <p:nvPr/>
        </p:nvGrpSpPr>
        <p:grpSpPr bwMode="auto">
          <a:xfrm>
            <a:off x="4773613" y="1125538"/>
            <a:ext cx="2103437" cy="1463675"/>
            <a:chOff x="2688" y="432"/>
            <a:chExt cx="1325" cy="922"/>
          </a:xfrm>
        </p:grpSpPr>
        <p:pic>
          <p:nvPicPr>
            <p:cNvPr id="51251" name="Picture 2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432"/>
              <a:ext cx="1325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2" name="Rectangle 23"/>
            <p:cNvSpPr>
              <a:spLocks noChangeArrowheads="1"/>
            </p:cNvSpPr>
            <p:nvPr/>
          </p:nvSpPr>
          <p:spPr bwMode="auto">
            <a:xfrm>
              <a:off x="2736" y="816"/>
              <a:ext cx="119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536" tIns="51768" rIns="103536" bIns="51768" anchor="ctr" anchorCtr="1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/>
                <a:t>银行专网</a:t>
              </a:r>
            </a:p>
          </p:txBody>
        </p:sp>
      </p:grpSp>
      <p:sp>
        <p:nvSpPr>
          <p:cNvPr id="51219" name="AutoShape 24"/>
          <p:cNvSpPr>
            <a:spLocks noChangeArrowheads="1"/>
          </p:cNvSpPr>
          <p:nvPr/>
        </p:nvSpPr>
        <p:spPr bwMode="auto">
          <a:xfrm>
            <a:off x="4572000" y="3429000"/>
            <a:ext cx="4464050" cy="208915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prstDash val="dash"/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1220" name="Text Box 25"/>
          <p:cNvSpPr txBox="1">
            <a:spLocks noChangeArrowheads="1"/>
          </p:cNvSpPr>
          <p:nvPr/>
        </p:nvSpPr>
        <p:spPr bwMode="auto">
          <a:xfrm>
            <a:off x="8178800" y="36417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</a:rPr>
              <a:t>网点</a:t>
            </a:r>
          </a:p>
        </p:txBody>
      </p:sp>
      <p:sp>
        <p:nvSpPr>
          <p:cNvPr id="51221" name="Line 26"/>
          <p:cNvSpPr>
            <a:spLocks noChangeShapeType="1"/>
          </p:cNvSpPr>
          <p:nvPr/>
        </p:nvSpPr>
        <p:spPr bwMode="auto">
          <a:xfrm>
            <a:off x="6011863" y="2565400"/>
            <a:ext cx="0" cy="23764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1222" name="Picture 27" descr="ms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44900"/>
            <a:ext cx="9366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3" name="Line 28"/>
          <p:cNvSpPr>
            <a:spLocks noChangeShapeType="1"/>
          </p:cNvSpPr>
          <p:nvPr/>
        </p:nvSpPr>
        <p:spPr bwMode="auto">
          <a:xfrm>
            <a:off x="5508625" y="4652963"/>
            <a:ext cx="23764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24" name="Line 29"/>
          <p:cNvSpPr>
            <a:spLocks noChangeShapeType="1"/>
          </p:cNvSpPr>
          <p:nvPr/>
        </p:nvSpPr>
        <p:spPr bwMode="auto">
          <a:xfrm>
            <a:off x="6732588" y="4652963"/>
            <a:ext cx="0" cy="2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25" name="Line 30"/>
          <p:cNvSpPr>
            <a:spLocks noChangeShapeType="1"/>
          </p:cNvSpPr>
          <p:nvPr/>
        </p:nvSpPr>
        <p:spPr bwMode="auto">
          <a:xfrm>
            <a:off x="7451725" y="4652963"/>
            <a:ext cx="0" cy="2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1226" name="Picture 31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4221163"/>
            <a:ext cx="46672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7" name="Picture 32" descr="服务器终端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97425"/>
            <a:ext cx="593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8" name="Picture 33" descr="服务器终端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97425"/>
            <a:ext cx="593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9" name="Picture 34" descr="服务器终端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4797425"/>
            <a:ext cx="593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0" name="Text Box 35"/>
          <p:cNvSpPr txBox="1">
            <a:spLocks noChangeArrowheads="1"/>
          </p:cNvSpPr>
          <p:nvPr/>
        </p:nvSpPr>
        <p:spPr bwMode="auto">
          <a:xfrm>
            <a:off x="4716463" y="4938713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ATM</a:t>
            </a:r>
          </a:p>
        </p:txBody>
      </p:sp>
      <p:sp>
        <p:nvSpPr>
          <p:cNvPr id="51231" name="Text Box 36"/>
          <p:cNvSpPr txBox="1">
            <a:spLocks noChangeArrowheads="1"/>
          </p:cNvSpPr>
          <p:nvPr/>
        </p:nvSpPr>
        <p:spPr bwMode="auto">
          <a:xfrm>
            <a:off x="7667625" y="4865688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IP</a:t>
            </a:r>
            <a:r>
              <a:rPr lang="zh-CN" altLang="en-US" sz="1800" b="0">
                <a:solidFill>
                  <a:schemeClr val="tx1"/>
                </a:solidFill>
              </a:rPr>
              <a:t>终端</a:t>
            </a:r>
          </a:p>
        </p:txBody>
      </p:sp>
      <p:sp>
        <p:nvSpPr>
          <p:cNvPr id="51232" name="Line 37"/>
          <p:cNvSpPr>
            <a:spLocks noChangeShapeType="1"/>
          </p:cNvSpPr>
          <p:nvPr/>
        </p:nvSpPr>
        <p:spPr bwMode="auto">
          <a:xfrm>
            <a:off x="6516688" y="3933825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33" name="Line 38"/>
          <p:cNvSpPr>
            <a:spLocks noChangeShapeType="1"/>
          </p:cNvSpPr>
          <p:nvPr/>
        </p:nvSpPr>
        <p:spPr bwMode="auto">
          <a:xfrm>
            <a:off x="6516688" y="3933825"/>
            <a:ext cx="64770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1234" name="Picture 39" descr="服务器终端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446463"/>
            <a:ext cx="5937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5" name="Picture 40" descr="服务器终端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933825"/>
            <a:ext cx="593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6" name="Text Box 41"/>
          <p:cNvSpPr txBox="1">
            <a:spLocks noChangeArrowheads="1"/>
          </p:cNvSpPr>
          <p:nvPr/>
        </p:nvSpPr>
        <p:spPr bwMode="auto">
          <a:xfrm>
            <a:off x="7451725" y="40735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</a:rPr>
              <a:t>串口终端</a:t>
            </a:r>
          </a:p>
        </p:txBody>
      </p:sp>
      <p:sp>
        <p:nvSpPr>
          <p:cNvPr id="777258" name="AutoShape 42"/>
          <p:cNvSpPr>
            <a:spLocks noChangeArrowheads="1"/>
          </p:cNvSpPr>
          <p:nvPr/>
        </p:nvSpPr>
        <p:spPr bwMode="auto">
          <a:xfrm rot="1909131">
            <a:off x="3059113" y="2636838"/>
            <a:ext cx="3311525" cy="287337"/>
          </a:xfrm>
          <a:prstGeom prst="flowChartMagneticDrum">
            <a:avLst/>
          </a:prstGeom>
          <a:gradFill rotWithShape="1">
            <a:gsLst>
              <a:gs pos="0">
                <a:schemeClr val="bg1"/>
              </a:gs>
              <a:gs pos="50000">
                <a:srgbClr val="FF0000">
                  <a:alpha val="50999"/>
                </a:srgbClr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round/>
            <a:headEnd type="none" w="lg" len="sm"/>
            <a:tailEnd type="none" w="lg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Arial" charset="0"/>
              <a:ea typeface="华文细黑" pitchFamily="2" charset="-122"/>
            </a:endParaRPr>
          </a:p>
        </p:txBody>
      </p:sp>
      <p:sp>
        <p:nvSpPr>
          <p:cNvPr id="51238" name="Text Box 43"/>
          <p:cNvSpPr txBox="1">
            <a:spLocks noChangeArrowheads="1"/>
          </p:cNvSpPr>
          <p:nvPr/>
        </p:nvSpPr>
        <p:spPr bwMode="auto">
          <a:xfrm>
            <a:off x="3922713" y="277177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IPSec</a:t>
            </a:r>
          </a:p>
        </p:txBody>
      </p:sp>
      <p:sp>
        <p:nvSpPr>
          <p:cNvPr id="51239" name="Freeform 44"/>
          <p:cNvSpPr>
            <a:spLocks/>
          </p:cNvSpPr>
          <p:nvPr/>
        </p:nvSpPr>
        <p:spPr bwMode="auto">
          <a:xfrm>
            <a:off x="1403350" y="1412875"/>
            <a:ext cx="5024438" cy="3189288"/>
          </a:xfrm>
          <a:custGeom>
            <a:avLst/>
            <a:gdLst>
              <a:gd name="T0" fmla="*/ 2147483647 w 3164"/>
              <a:gd name="T1" fmla="*/ 2147483647 h 2009"/>
              <a:gd name="T2" fmla="*/ 2147483647 w 3164"/>
              <a:gd name="T3" fmla="*/ 2147483647 h 2009"/>
              <a:gd name="T4" fmla="*/ 2147483647 w 3164"/>
              <a:gd name="T5" fmla="*/ 2147483647 h 2009"/>
              <a:gd name="T6" fmla="*/ 0 w 3164"/>
              <a:gd name="T7" fmla="*/ 0 h 2009"/>
              <a:gd name="T8" fmla="*/ 0 60000 65536"/>
              <a:gd name="T9" fmla="*/ 0 60000 65536"/>
              <a:gd name="T10" fmla="*/ 0 60000 65536"/>
              <a:gd name="T11" fmla="*/ 0 60000 65536"/>
              <a:gd name="T12" fmla="*/ 0 w 3164"/>
              <a:gd name="T13" fmla="*/ 0 h 2009"/>
              <a:gd name="T14" fmla="*/ 3164 w 3164"/>
              <a:gd name="T15" fmla="*/ 2009 h 20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64" h="2009">
                <a:moveTo>
                  <a:pt x="3129" y="2009"/>
                </a:moveTo>
                <a:cubicBezTo>
                  <a:pt x="3081" y="1884"/>
                  <a:pt x="3164" y="1552"/>
                  <a:pt x="2851" y="1256"/>
                </a:cubicBezTo>
                <a:cubicBezTo>
                  <a:pt x="2538" y="960"/>
                  <a:pt x="1728" y="443"/>
                  <a:pt x="1253" y="234"/>
                </a:cubicBezTo>
                <a:cubicBezTo>
                  <a:pt x="778" y="25"/>
                  <a:pt x="261" y="49"/>
                  <a:pt x="0" y="0"/>
                </a:cubicBezTo>
              </a:path>
            </a:pathLst>
          </a:custGeom>
          <a:noFill/>
          <a:ln w="31750">
            <a:solidFill>
              <a:srgbClr val="3366FF"/>
            </a:solidFill>
            <a:prstDash val="dash"/>
            <a:round/>
            <a:headEnd type="arrow" w="lg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0" name="Freeform 45"/>
          <p:cNvSpPr>
            <a:spLocks/>
          </p:cNvSpPr>
          <p:nvPr/>
        </p:nvSpPr>
        <p:spPr bwMode="auto">
          <a:xfrm>
            <a:off x="1403350" y="1844675"/>
            <a:ext cx="1419225" cy="3313113"/>
          </a:xfrm>
          <a:custGeom>
            <a:avLst/>
            <a:gdLst>
              <a:gd name="T0" fmla="*/ 0 w 894"/>
              <a:gd name="T1" fmla="*/ 2147483647 h 2087"/>
              <a:gd name="T2" fmla="*/ 2147483647 w 894"/>
              <a:gd name="T3" fmla="*/ 2147483647 h 2087"/>
              <a:gd name="T4" fmla="*/ 2147483647 w 894"/>
              <a:gd name="T5" fmla="*/ 2147483647 h 2087"/>
              <a:gd name="T6" fmla="*/ 2147483647 w 894"/>
              <a:gd name="T7" fmla="*/ 0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894"/>
              <a:gd name="T13" fmla="*/ 0 h 2087"/>
              <a:gd name="T14" fmla="*/ 894 w 894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4" h="2087">
                <a:moveTo>
                  <a:pt x="0" y="2087"/>
                </a:moveTo>
                <a:cubicBezTo>
                  <a:pt x="313" y="1852"/>
                  <a:pt x="648" y="1612"/>
                  <a:pt x="771" y="1316"/>
                </a:cubicBezTo>
                <a:cubicBezTo>
                  <a:pt x="894" y="1020"/>
                  <a:pt x="859" y="528"/>
                  <a:pt x="741" y="309"/>
                </a:cubicBezTo>
                <a:cubicBezTo>
                  <a:pt x="623" y="90"/>
                  <a:pt x="204" y="64"/>
                  <a:pt x="62" y="0"/>
                </a:cubicBezTo>
              </a:path>
            </a:pathLst>
          </a:custGeom>
          <a:noFill/>
          <a:ln w="31750">
            <a:solidFill>
              <a:srgbClr val="3366FF"/>
            </a:solidFill>
            <a:prstDash val="dash"/>
            <a:round/>
            <a:headEnd type="arrow" w="lg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1" name="Freeform 46"/>
          <p:cNvSpPr>
            <a:spLocks/>
          </p:cNvSpPr>
          <p:nvPr/>
        </p:nvSpPr>
        <p:spPr bwMode="auto">
          <a:xfrm>
            <a:off x="1550988" y="1550988"/>
            <a:ext cx="1797050" cy="3462337"/>
          </a:xfrm>
          <a:custGeom>
            <a:avLst/>
            <a:gdLst>
              <a:gd name="T0" fmla="*/ 2147483647 w 1132"/>
              <a:gd name="T1" fmla="*/ 2147483647 h 2181"/>
              <a:gd name="T2" fmla="*/ 2147483647 w 1132"/>
              <a:gd name="T3" fmla="*/ 2147483647 h 2181"/>
              <a:gd name="T4" fmla="*/ 2147483647 w 1132"/>
              <a:gd name="T5" fmla="*/ 2147483647 h 2181"/>
              <a:gd name="T6" fmla="*/ 0 w 1132"/>
              <a:gd name="T7" fmla="*/ 0 h 2181"/>
              <a:gd name="T8" fmla="*/ 0 60000 65536"/>
              <a:gd name="T9" fmla="*/ 0 60000 65536"/>
              <a:gd name="T10" fmla="*/ 0 60000 65536"/>
              <a:gd name="T11" fmla="*/ 0 60000 65536"/>
              <a:gd name="T12" fmla="*/ 0 w 1132"/>
              <a:gd name="T13" fmla="*/ 0 h 2181"/>
              <a:gd name="T14" fmla="*/ 1132 w 1132"/>
              <a:gd name="T15" fmla="*/ 2181 h 21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2" h="2181">
                <a:moveTo>
                  <a:pt x="1132" y="2181"/>
                </a:moveTo>
                <a:cubicBezTo>
                  <a:pt x="1056" y="1958"/>
                  <a:pt x="980" y="1735"/>
                  <a:pt x="950" y="1455"/>
                </a:cubicBezTo>
                <a:cubicBezTo>
                  <a:pt x="920" y="1175"/>
                  <a:pt x="1108" y="746"/>
                  <a:pt x="950" y="503"/>
                </a:cubicBezTo>
                <a:cubicBezTo>
                  <a:pt x="792" y="260"/>
                  <a:pt x="198" y="105"/>
                  <a:pt x="0" y="0"/>
                </a:cubicBezTo>
              </a:path>
            </a:pathLst>
          </a:custGeom>
          <a:noFill/>
          <a:ln w="31750">
            <a:solidFill>
              <a:srgbClr val="3366FF"/>
            </a:solidFill>
            <a:prstDash val="dash"/>
            <a:round/>
            <a:headEnd type="arrow" w="lg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2" name="Text Box 47"/>
          <p:cNvSpPr txBox="1">
            <a:spLocks noChangeArrowheads="1"/>
          </p:cNvSpPr>
          <p:nvPr/>
        </p:nvSpPr>
        <p:spPr bwMode="auto">
          <a:xfrm>
            <a:off x="1835150" y="2276475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FCM</a:t>
            </a:r>
          </a:p>
        </p:txBody>
      </p:sp>
      <p:sp>
        <p:nvSpPr>
          <p:cNvPr id="51243" name="Oval 48"/>
          <p:cNvSpPr>
            <a:spLocks noChangeArrowheads="1"/>
          </p:cNvSpPr>
          <p:nvPr/>
        </p:nvSpPr>
        <p:spPr bwMode="auto">
          <a:xfrm>
            <a:off x="2771775" y="2420938"/>
            <a:ext cx="287338" cy="14446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1244" name="Oval 49"/>
          <p:cNvSpPr>
            <a:spLocks noChangeArrowheads="1"/>
          </p:cNvSpPr>
          <p:nvPr/>
        </p:nvSpPr>
        <p:spPr bwMode="auto">
          <a:xfrm>
            <a:off x="6516688" y="3789363"/>
            <a:ext cx="142875" cy="28733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1245" name="Text Box 50"/>
          <p:cNvSpPr txBox="1">
            <a:spLocks noChangeArrowheads="1"/>
          </p:cNvSpPr>
          <p:nvPr/>
        </p:nvSpPr>
        <p:spPr bwMode="auto">
          <a:xfrm>
            <a:off x="6307138" y="34258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ASE</a:t>
            </a:r>
          </a:p>
        </p:txBody>
      </p:sp>
      <p:sp>
        <p:nvSpPr>
          <p:cNvPr id="51246" name="Rectangle 51"/>
          <p:cNvSpPr>
            <a:spLocks noChangeArrowheads="1"/>
          </p:cNvSpPr>
          <p:nvPr/>
        </p:nvSpPr>
        <p:spPr bwMode="auto">
          <a:xfrm>
            <a:off x="6948488" y="1268413"/>
            <a:ext cx="15128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/>
              <a:t>支持</a:t>
            </a:r>
            <a:r>
              <a:rPr lang="en-US" altLang="zh-CN" sz="1800"/>
              <a:t>E1POS</a:t>
            </a:r>
            <a:r>
              <a:rPr lang="zh-CN" altLang="en-US" sz="1800"/>
              <a:t>接入，可识别主叫号码</a:t>
            </a:r>
          </a:p>
        </p:txBody>
      </p:sp>
      <p:grpSp>
        <p:nvGrpSpPr>
          <p:cNvPr id="51247" name="Group 52"/>
          <p:cNvGrpSpPr>
            <a:grpSpLocks/>
          </p:cNvGrpSpPr>
          <p:nvPr/>
        </p:nvGrpSpPr>
        <p:grpSpPr bwMode="auto">
          <a:xfrm>
            <a:off x="7164388" y="2060575"/>
            <a:ext cx="1549400" cy="1187450"/>
            <a:chOff x="4082" y="1207"/>
            <a:chExt cx="976" cy="748"/>
          </a:xfrm>
        </p:grpSpPr>
        <p:sp>
          <p:nvSpPr>
            <p:cNvPr id="51249" name="AutoShape 53"/>
            <p:cNvSpPr>
              <a:spLocks noChangeArrowheads="1"/>
            </p:cNvSpPr>
            <p:nvPr/>
          </p:nvSpPr>
          <p:spPr bwMode="auto">
            <a:xfrm>
              <a:off x="4082" y="1207"/>
              <a:ext cx="976" cy="748"/>
            </a:xfrm>
            <a:prstGeom prst="irregularSeal1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endParaRPr lang="zh-CN" altLang="en-US" sz="1800" b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50" name="Text Box 54"/>
            <p:cNvSpPr txBox="1">
              <a:spLocks noChangeArrowheads="1"/>
            </p:cNvSpPr>
            <p:nvPr/>
          </p:nvSpPr>
          <p:spPr bwMode="auto">
            <a:xfrm>
              <a:off x="4354" y="1457"/>
              <a:ext cx="473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808080"/>
                </a:buClr>
                <a:buFont typeface="Wingdings" panose="05000000000000000000" pitchFamily="2" charset="2"/>
                <a:buNone/>
              </a:pPr>
              <a:r>
                <a:rPr lang="en-US" altLang="zh-CN" sz="1600" b="0">
                  <a:solidFill>
                    <a:schemeClr val="tx1"/>
                  </a:solidFill>
                  <a:cs typeface="Arial" panose="020B0604020202020204" pitchFamily="34" charset="0"/>
                </a:rPr>
                <a:t>New</a:t>
              </a:r>
            </a:p>
          </p:txBody>
        </p:sp>
      </p:grpSp>
      <p:sp>
        <p:nvSpPr>
          <p:cNvPr id="51248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3200">
                <a:solidFill>
                  <a:srgbClr val="CC0000"/>
                </a:solidFill>
              </a:rPr>
              <a:t>金融终端接入、</a:t>
            </a:r>
            <a:r>
              <a:rPr lang="en-US" altLang="zh-CN" sz="3200">
                <a:solidFill>
                  <a:srgbClr val="CC0000"/>
                </a:solidFill>
              </a:rPr>
              <a:t>PoS</a:t>
            </a:r>
            <a:r>
              <a:rPr lang="zh-CN" altLang="en-US" sz="3200">
                <a:solidFill>
                  <a:srgbClr val="CC0000"/>
                </a:solidFill>
              </a:rPr>
              <a:t>接入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125538"/>
            <a:ext cx="7391400" cy="45466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SzPct val="80000"/>
            </a:pPr>
            <a:r>
              <a:rPr lang="zh-CN" altLang="nl-NL" smtClean="0"/>
              <a:t>全面支持</a:t>
            </a:r>
            <a:r>
              <a:rPr lang="nl-NL" altLang="zh-CN" smtClean="0"/>
              <a:t>IPv6</a:t>
            </a:r>
            <a:endParaRPr lang="en-US" altLang="zh-CN" smtClean="0"/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OAP</a:t>
            </a:r>
            <a:r>
              <a:rPr lang="zh-CN" altLang="en-US" smtClean="0"/>
              <a:t>多业务平台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灵活多样的硬件加密方案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丰富灵活的高密度语音部署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路由交换的完全融合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多种</a:t>
            </a:r>
            <a:r>
              <a:rPr lang="en-US" altLang="zh-CN" smtClean="0"/>
              <a:t>VPN</a:t>
            </a:r>
            <a:r>
              <a:rPr lang="zh-CN" altLang="en-US" smtClean="0"/>
              <a:t>网络技术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金融终端</a:t>
            </a:r>
            <a:r>
              <a:rPr lang="en-US" altLang="zh-CN" smtClean="0"/>
              <a:t>&amp;POS</a:t>
            </a:r>
            <a:r>
              <a:rPr lang="zh-CN" altLang="en-US" smtClean="0"/>
              <a:t>接入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>
                <a:solidFill>
                  <a:srgbClr val="CC0000"/>
                </a:solidFill>
              </a:rPr>
              <a:t>智能流量控制网络链路管理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3G</a:t>
            </a:r>
            <a:r>
              <a:rPr lang="zh-CN" altLang="en-US" smtClean="0"/>
              <a:t>路由器</a:t>
            </a:r>
            <a:r>
              <a:rPr lang="en-US" altLang="zh-CN" smtClean="0"/>
              <a:t>&amp;TR069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版本分类和维护</a:t>
            </a: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设备主要特点介绍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Object 44" descr="npo0000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5688013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468313" y="763588"/>
            <a:ext cx="84248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fontAlgn="b" hangingPunct="1"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NQA</a:t>
            </a:r>
            <a:r>
              <a:rPr lang="zh-CN" altLang="en-US" sz="1800" b="0">
                <a:solidFill>
                  <a:schemeClr val="tx1"/>
                </a:solidFill>
              </a:rPr>
              <a:t>实现端到端的三层链路检测，可以实现静态路由模块、接口备份模块、</a:t>
            </a:r>
            <a:r>
              <a:rPr lang="en-US" altLang="zh-CN" sz="1800" b="0">
                <a:solidFill>
                  <a:schemeClr val="tx1"/>
                </a:solidFill>
              </a:rPr>
              <a:t>VRRP</a:t>
            </a:r>
            <a:r>
              <a:rPr lang="zh-CN" altLang="en-US" sz="1800" b="0">
                <a:solidFill>
                  <a:schemeClr val="tx1"/>
                </a:solidFill>
              </a:rPr>
              <a:t>模块及策略路由器模块进行联动并实施链路的切换。而</a:t>
            </a:r>
            <a:r>
              <a:rPr lang="en-US" altLang="zh-CN" sz="1800" b="0">
                <a:solidFill>
                  <a:schemeClr val="tx1"/>
                </a:solidFill>
              </a:rPr>
              <a:t>BFD</a:t>
            </a:r>
            <a:r>
              <a:rPr lang="zh-CN" altLang="en-US" sz="1800" b="0">
                <a:solidFill>
                  <a:schemeClr val="tx1"/>
                </a:solidFill>
              </a:rPr>
              <a:t>实现的链路检测机制则可以与</a:t>
            </a:r>
            <a:r>
              <a:rPr lang="en-US" altLang="zh-CN" sz="1800" b="0">
                <a:solidFill>
                  <a:schemeClr val="tx1"/>
                </a:solidFill>
              </a:rPr>
              <a:t>RIP</a:t>
            </a:r>
            <a:r>
              <a:rPr lang="zh-CN" altLang="en-US" sz="1800" b="0">
                <a:solidFill>
                  <a:schemeClr val="tx1"/>
                </a:solidFill>
              </a:rPr>
              <a:t>、</a:t>
            </a:r>
            <a:r>
              <a:rPr lang="en-US" altLang="zh-CN" sz="1800" b="0">
                <a:solidFill>
                  <a:schemeClr val="tx1"/>
                </a:solidFill>
              </a:rPr>
              <a:t>OSPF</a:t>
            </a:r>
            <a:r>
              <a:rPr lang="zh-CN" altLang="en-US" sz="1800" b="0">
                <a:solidFill>
                  <a:schemeClr val="tx1"/>
                </a:solidFill>
              </a:rPr>
              <a:t>、</a:t>
            </a:r>
            <a:r>
              <a:rPr lang="en-US" altLang="zh-CN" sz="1800" b="0">
                <a:solidFill>
                  <a:schemeClr val="tx1"/>
                </a:solidFill>
              </a:rPr>
              <a:t>BGP</a:t>
            </a:r>
            <a:r>
              <a:rPr lang="zh-CN" altLang="en-US" sz="1800" b="0">
                <a:solidFill>
                  <a:schemeClr val="tx1"/>
                </a:solidFill>
              </a:rPr>
              <a:t>、</a:t>
            </a:r>
            <a:r>
              <a:rPr lang="en-US" altLang="zh-CN" sz="1800" b="0">
                <a:solidFill>
                  <a:schemeClr val="tx1"/>
                </a:solidFill>
              </a:rPr>
              <a:t>IS-IS</a:t>
            </a:r>
            <a:r>
              <a:rPr lang="zh-CN" altLang="en-US" sz="1800" b="0">
                <a:solidFill>
                  <a:schemeClr val="tx1"/>
                </a:solidFill>
              </a:rPr>
              <a:t>、</a:t>
            </a:r>
            <a:r>
              <a:rPr lang="en-US" altLang="zh-CN" sz="1800" b="0">
                <a:solidFill>
                  <a:schemeClr val="tx1"/>
                </a:solidFill>
              </a:rPr>
              <a:t>MPLS</a:t>
            </a:r>
            <a:r>
              <a:rPr lang="zh-CN" altLang="en-US" sz="1800" b="0">
                <a:solidFill>
                  <a:schemeClr val="tx1"/>
                </a:solidFill>
              </a:rPr>
              <a:t>、</a:t>
            </a:r>
            <a:r>
              <a:rPr lang="en-US" altLang="zh-CN" sz="1800" b="0">
                <a:solidFill>
                  <a:schemeClr val="tx1"/>
                </a:solidFill>
              </a:rPr>
              <a:t>VRRP</a:t>
            </a:r>
            <a:r>
              <a:rPr lang="zh-CN" altLang="en-US" sz="1800" b="0">
                <a:solidFill>
                  <a:schemeClr val="tx1"/>
                </a:solidFill>
              </a:rPr>
              <a:t>和静态路由实现联动，实现路由的快速切换和链路切换。</a:t>
            </a:r>
          </a:p>
        </p:txBody>
      </p:sp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3200">
                <a:solidFill>
                  <a:srgbClr val="CC0000"/>
                </a:solidFill>
              </a:rPr>
              <a:t>端到端、链路检测和联动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Object 5" descr="npo0000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56165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4963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fontAlgn="b" hangingPunct="1"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  <a:latin typeface="华文细黑" panose="02010600040101010101" pitchFamily="2" charset="-122"/>
              </a:rPr>
              <a:t>对于多链路负载和备份技术，目前有很多，如静态等价路由负载分担备份、动态路由器负载分担备份和策略路由负载分担和备份，但</a:t>
            </a:r>
            <a:r>
              <a:rPr lang="en-US" altLang="zh-CN" sz="1800" b="0">
                <a:solidFill>
                  <a:schemeClr val="tx1"/>
                </a:solidFill>
                <a:latin typeface="华文细黑" panose="02010600040101010101" pitchFamily="2" charset="-122"/>
              </a:rPr>
              <a:t>MSR</a:t>
            </a:r>
            <a:r>
              <a:rPr lang="zh-CN" altLang="en-US" sz="1800" b="0">
                <a:solidFill>
                  <a:schemeClr val="tx1"/>
                </a:solidFill>
                <a:latin typeface="华文细黑" panose="02010600040101010101" pitchFamily="2" charset="-122"/>
              </a:rPr>
              <a:t>路由器除这些常规的技术方法外，还支持基于链路带宽比例分配的负载分担技术，基于用户的负载分担技术，基于业务流量的调度技术，这样就能起到合理分配带宽与备份的作用。</a:t>
            </a: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3200">
                <a:solidFill>
                  <a:srgbClr val="CC0000"/>
                </a:solidFill>
              </a:rPr>
              <a:t>多样的带宽负载分担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90"/>
          <p:cNvGrpSpPr>
            <a:grpSpLocks/>
          </p:cNvGrpSpPr>
          <p:nvPr/>
        </p:nvGrpSpPr>
        <p:grpSpPr bwMode="auto">
          <a:xfrm>
            <a:off x="107950" y="1052513"/>
            <a:ext cx="8856663" cy="5040312"/>
            <a:chOff x="68" y="663"/>
            <a:chExt cx="5579" cy="3452"/>
          </a:xfrm>
        </p:grpSpPr>
        <p:pic>
          <p:nvPicPr>
            <p:cNvPr id="9220" name="Picture 178" descr="网云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" y="675"/>
              <a:ext cx="1770" cy="9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accent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179" descr="网云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067"/>
              <a:ext cx="1724" cy="94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accent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180" descr="网云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248"/>
              <a:ext cx="1587" cy="86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accent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181" descr="网云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663"/>
              <a:ext cx="1497" cy="81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accent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Oval 129"/>
            <p:cNvSpPr>
              <a:spLocks noChangeArrowheads="1"/>
            </p:cNvSpPr>
            <p:nvPr/>
          </p:nvSpPr>
          <p:spPr bwMode="auto">
            <a:xfrm>
              <a:off x="1791" y="1570"/>
              <a:ext cx="1860" cy="113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endParaRPr lang="zh-CN" altLang="en-US" sz="1800" b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25" name="Oval 133"/>
            <p:cNvSpPr>
              <a:spLocks noChangeArrowheads="1"/>
            </p:cNvSpPr>
            <p:nvPr/>
          </p:nvSpPr>
          <p:spPr bwMode="auto">
            <a:xfrm>
              <a:off x="1156" y="1162"/>
              <a:ext cx="3130" cy="1905"/>
            </a:xfrm>
            <a:prstGeom prst="ellips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endParaRPr lang="zh-CN" altLang="en-US" sz="1800" b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pic>
          <p:nvPicPr>
            <p:cNvPr id="9226" name="Picture 140" descr="ms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886"/>
              <a:ext cx="590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42" descr="ms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3113"/>
              <a:ext cx="590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28" name="AutoShape 151"/>
            <p:cNvCxnSpPr>
              <a:cxnSpLocks noChangeShapeType="1"/>
              <a:endCxn id="9225" idx="6"/>
            </p:cNvCxnSpPr>
            <p:nvPr/>
          </p:nvCxnSpPr>
          <p:spPr bwMode="auto">
            <a:xfrm flipH="1" flipV="1">
              <a:off x="4298" y="2115"/>
              <a:ext cx="102" cy="77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9" name="AutoShape 154"/>
            <p:cNvCxnSpPr>
              <a:cxnSpLocks noChangeShapeType="1"/>
            </p:cNvCxnSpPr>
            <p:nvPr/>
          </p:nvCxnSpPr>
          <p:spPr bwMode="auto">
            <a:xfrm>
              <a:off x="2789" y="1122"/>
              <a:ext cx="1679" cy="2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0" name="AutoShape 156"/>
            <p:cNvCxnSpPr>
              <a:cxnSpLocks noChangeShapeType="1"/>
              <a:endCxn id="9225" idx="2"/>
            </p:cNvCxnSpPr>
            <p:nvPr/>
          </p:nvCxnSpPr>
          <p:spPr bwMode="auto">
            <a:xfrm>
              <a:off x="952" y="1706"/>
              <a:ext cx="192" cy="40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1" name="AutoShape 158"/>
            <p:cNvCxnSpPr>
              <a:cxnSpLocks noChangeShapeType="1"/>
              <a:endCxn id="9225" idx="4"/>
            </p:cNvCxnSpPr>
            <p:nvPr/>
          </p:nvCxnSpPr>
          <p:spPr bwMode="auto">
            <a:xfrm flipV="1">
              <a:off x="2064" y="3079"/>
              <a:ext cx="657" cy="2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2" name="Text Box 159"/>
            <p:cNvSpPr txBox="1">
              <a:spLocks noChangeArrowheads="1"/>
            </p:cNvSpPr>
            <p:nvPr/>
          </p:nvSpPr>
          <p:spPr bwMode="auto">
            <a:xfrm>
              <a:off x="2290" y="1888"/>
              <a:ext cx="862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kumimoji="1" lang="zh-CN" altLang="en-US">
                  <a:solidFill>
                    <a:srgbClr val="FF0000"/>
                  </a:solidFill>
                  <a:latin typeface="Times New Roman" panose="02020603050405020304" pitchFamily="18" charset="0"/>
                </a:rPr>
                <a:t>核心层</a:t>
              </a:r>
            </a:p>
          </p:txBody>
        </p:sp>
        <p:sp>
          <p:nvSpPr>
            <p:cNvPr id="9233" name="Text Box 160"/>
            <p:cNvSpPr txBox="1">
              <a:spLocks noChangeArrowheads="1"/>
            </p:cNvSpPr>
            <p:nvPr/>
          </p:nvSpPr>
          <p:spPr bwMode="auto">
            <a:xfrm>
              <a:off x="1655" y="2614"/>
              <a:ext cx="771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kumimoji="1" lang="zh-CN" altLang="en-US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汇聚层</a:t>
              </a:r>
            </a:p>
          </p:txBody>
        </p:sp>
        <p:sp>
          <p:nvSpPr>
            <p:cNvPr id="9234" name="Text Box 161"/>
            <p:cNvSpPr txBox="1">
              <a:spLocks noChangeArrowheads="1"/>
            </p:cNvSpPr>
            <p:nvPr/>
          </p:nvSpPr>
          <p:spPr bwMode="auto">
            <a:xfrm>
              <a:off x="4558" y="3233"/>
              <a:ext cx="953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kumimoji="1" lang="zh-CN" altLang="en-US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高密度语音接入</a:t>
              </a:r>
            </a:p>
          </p:txBody>
        </p:sp>
        <p:sp>
          <p:nvSpPr>
            <p:cNvPr id="9235" name="Text Box 169"/>
            <p:cNvSpPr txBox="1">
              <a:spLocks noChangeArrowheads="1"/>
            </p:cNvSpPr>
            <p:nvPr/>
          </p:nvSpPr>
          <p:spPr bwMode="auto">
            <a:xfrm>
              <a:off x="657" y="3430"/>
              <a:ext cx="907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kumimoji="1" lang="zh-CN" altLang="en-US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高性能安全出口</a:t>
              </a:r>
            </a:p>
          </p:txBody>
        </p:sp>
        <p:sp>
          <p:nvSpPr>
            <p:cNvPr id="9236" name="Text Box 170"/>
            <p:cNvSpPr txBox="1">
              <a:spLocks noChangeArrowheads="1"/>
            </p:cNvSpPr>
            <p:nvPr/>
          </p:nvSpPr>
          <p:spPr bwMode="auto">
            <a:xfrm>
              <a:off x="431" y="754"/>
              <a:ext cx="99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kumimoji="1" lang="zh-CN" altLang="en-US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高密度交换接入</a:t>
              </a:r>
            </a:p>
          </p:txBody>
        </p:sp>
        <p:sp>
          <p:nvSpPr>
            <p:cNvPr id="9237" name="Text Box 171"/>
            <p:cNvSpPr txBox="1">
              <a:spLocks noChangeArrowheads="1"/>
            </p:cNvSpPr>
            <p:nvPr/>
          </p:nvSpPr>
          <p:spPr bwMode="auto">
            <a:xfrm>
              <a:off x="4422" y="754"/>
              <a:ext cx="1225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kumimoji="1" lang="zh-CN" altLang="en-US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企业网核心</a:t>
              </a:r>
            </a:p>
          </p:txBody>
        </p:sp>
        <p:pic>
          <p:nvPicPr>
            <p:cNvPr id="9238" name="Picture 172" descr="MS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181"/>
              <a:ext cx="4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173" descr="MS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682"/>
              <a:ext cx="4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40" name="AutoShape 174"/>
            <p:cNvCxnSpPr>
              <a:cxnSpLocks noChangeShapeType="1"/>
            </p:cNvCxnSpPr>
            <p:nvPr/>
          </p:nvCxnSpPr>
          <p:spPr bwMode="auto">
            <a:xfrm>
              <a:off x="2789" y="1122"/>
              <a:ext cx="1290" cy="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1" name="AutoShape 175"/>
            <p:cNvCxnSpPr>
              <a:cxnSpLocks noChangeShapeType="1"/>
            </p:cNvCxnSpPr>
            <p:nvPr/>
          </p:nvCxnSpPr>
          <p:spPr bwMode="auto">
            <a:xfrm>
              <a:off x="4325" y="922"/>
              <a:ext cx="389" cy="259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2" name="AutoShape 176"/>
            <p:cNvCxnSpPr>
              <a:cxnSpLocks noChangeShapeType="1"/>
            </p:cNvCxnSpPr>
            <p:nvPr/>
          </p:nvCxnSpPr>
          <p:spPr bwMode="auto">
            <a:xfrm>
              <a:off x="4079" y="1162"/>
              <a:ext cx="185" cy="54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3" name="AutoShape 177"/>
            <p:cNvCxnSpPr>
              <a:cxnSpLocks noChangeShapeType="1"/>
            </p:cNvCxnSpPr>
            <p:nvPr/>
          </p:nvCxnSpPr>
          <p:spPr bwMode="auto">
            <a:xfrm flipV="1">
              <a:off x="4264" y="1421"/>
              <a:ext cx="204" cy="28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244" name="Picture 149" descr="ms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253"/>
              <a:ext cx="590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Picture 183" descr="router-hig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344"/>
              <a:ext cx="635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6" name="Picture 184" descr="router-hig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06"/>
              <a:ext cx="635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7" name="Picture 185" descr="router-hig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" y="1661"/>
              <a:ext cx="635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8" name="Picture 186" descr="router-hig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795"/>
              <a:ext cx="49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9" name="Picture 187" descr="router-hig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706"/>
              <a:ext cx="49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0" name="Picture 188" descr="router-hig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890"/>
              <a:ext cx="49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1" name="Picture 189" descr="router-hig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933"/>
              <a:ext cx="49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MSR系列路由器</a:t>
            </a:r>
            <a:r>
              <a:rPr lang="zh-CN" altLang="en-US" sz="3200">
                <a:solidFill>
                  <a:srgbClr val="CC0000"/>
                </a:solidFill>
              </a:rPr>
              <a:t>网络定位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内容占位符 2"/>
          <p:cNvSpPr>
            <a:spLocks/>
          </p:cNvSpPr>
          <p:nvPr/>
        </p:nvSpPr>
        <p:spPr bwMode="auto">
          <a:xfrm>
            <a:off x="4787900" y="765175"/>
            <a:ext cx="38909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1800" b="0"/>
              <a:t>内部</a:t>
            </a:r>
            <a:r>
              <a:rPr lang="en-US" altLang="zh-CN" sz="1800" b="0"/>
              <a:t>PC</a:t>
            </a:r>
            <a:r>
              <a:rPr lang="zh-CN" altLang="en-US" sz="1800" b="0"/>
              <a:t>共享</a:t>
            </a:r>
            <a:r>
              <a:rPr lang="en-US" altLang="zh-CN" sz="1800" b="0"/>
              <a:t>10M</a:t>
            </a:r>
            <a:r>
              <a:rPr lang="zh-CN" altLang="en-US" sz="1800" b="0"/>
              <a:t>访问带宽</a:t>
            </a:r>
            <a:endParaRPr lang="en-US" altLang="zh-CN" sz="1800" b="0"/>
          </a:p>
          <a:p>
            <a:pPr eaLnBrk="1" hangingPunct="1"/>
            <a:r>
              <a:rPr lang="zh-CN" altLang="en-US" sz="1800" b="0"/>
              <a:t>部分</a:t>
            </a:r>
            <a:r>
              <a:rPr lang="en-US" altLang="zh-CN" sz="1800" b="0"/>
              <a:t>PC</a:t>
            </a:r>
            <a:r>
              <a:rPr lang="zh-CN" altLang="en-US" sz="1800" b="0"/>
              <a:t>使用</a:t>
            </a:r>
            <a:r>
              <a:rPr lang="en-US" altLang="zh-CN" sz="1800" b="0"/>
              <a:t>BT</a:t>
            </a:r>
            <a:r>
              <a:rPr lang="zh-CN" altLang="en-US" sz="1800" b="0"/>
              <a:t>下载等应用占用带宽</a:t>
            </a:r>
            <a:r>
              <a:rPr lang="en-US" altLang="zh-CN" sz="1800" b="0"/>
              <a:t>9.5M</a:t>
            </a:r>
            <a:r>
              <a:rPr lang="zh-CN" altLang="en-US" sz="1800" b="0"/>
              <a:t>，导致其余</a:t>
            </a:r>
            <a:r>
              <a:rPr lang="en-US" altLang="zh-CN" sz="1800" b="0"/>
              <a:t>PC</a:t>
            </a:r>
            <a:r>
              <a:rPr lang="zh-CN" altLang="en-US" sz="1800" b="0"/>
              <a:t>无法正常上网</a:t>
            </a:r>
          </a:p>
          <a:p>
            <a:pPr eaLnBrk="1" hangingPunct="1"/>
            <a:r>
              <a:rPr lang="zh-CN" altLang="en-US" sz="1800" b="0"/>
              <a:t>使用内部</a:t>
            </a:r>
            <a:r>
              <a:rPr lang="en-US" altLang="zh-CN" sz="1800" b="0"/>
              <a:t>PC</a:t>
            </a:r>
            <a:r>
              <a:rPr lang="zh-CN" altLang="en-US" sz="1800" b="0"/>
              <a:t>每</a:t>
            </a:r>
            <a:r>
              <a:rPr lang="en-US" altLang="zh-CN" sz="1800" b="0"/>
              <a:t>IP</a:t>
            </a:r>
            <a:r>
              <a:rPr lang="zh-CN" altLang="en-US" sz="1800" b="0"/>
              <a:t>限速，限制每台</a:t>
            </a:r>
            <a:r>
              <a:rPr lang="en-US" altLang="zh-CN" sz="1800" b="0"/>
              <a:t>PC</a:t>
            </a:r>
            <a:r>
              <a:rPr lang="zh-CN" altLang="en-US" sz="1800" b="0"/>
              <a:t>下载流量无法超过</a:t>
            </a:r>
            <a:r>
              <a:rPr lang="en-US" altLang="zh-CN" sz="1800" b="0"/>
              <a:t>1M</a:t>
            </a:r>
            <a:r>
              <a:rPr lang="zh-CN" altLang="en-US" sz="1800" b="0"/>
              <a:t>，使内部</a:t>
            </a:r>
            <a:r>
              <a:rPr lang="en-US" altLang="zh-CN" sz="1800" b="0"/>
              <a:t>PC</a:t>
            </a:r>
            <a:r>
              <a:rPr lang="zh-CN" altLang="en-US" sz="1800" b="0"/>
              <a:t>公平享用带宽</a:t>
            </a:r>
          </a:p>
          <a:p>
            <a:pPr eaLnBrk="1" hangingPunct="1"/>
            <a:r>
              <a:rPr lang="zh-CN" altLang="en-US" sz="1800" b="0"/>
              <a:t>网关可以通过设置防火墙规则过滤特定协议或端口</a:t>
            </a:r>
          </a:p>
          <a:p>
            <a:pPr eaLnBrk="1" hangingPunct="1"/>
            <a:r>
              <a:rPr lang="zh-CN" altLang="en-US" sz="1800" b="0"/>
              <a:t>网关还能对特殊应用，特定网站如黄色网站进行过滤，保证内部</a:t>
            </a:r>
            <a:r>
              <a:rPr lang="en-US" altLang="zh-CN" sz="1800" b="0"/>
              <a:t>PC</a:t>
            </a:r>
            <a:r>
              <a:rPr lang="zh-CN" altLang="en-US" sz="1800" b="0"/>
              <a:t>健康上网</a:t>
            </a:r>
          </a:p>
          <a:p>
            <a:pPr eaLnBrk="1" hangingPunct="1"/>
            <a:r>
              <a:rPr lang="zh-CN" altLang="en-US" sz="1800" b="0"/>
              <a:t>对特定</a:t>
            </a:r>
            <a:r>
              <a:rPr lang="en-US" altLang="zh-CN" sz="1800" b="0"/>
              <a:t>PC</a:t>
            </a:r>
            <a:r>
              <a:rPr lang="zh-CN" altLang="en-US" sz="1800" b="0"/>
              <a:t>进行互联网访问限制，可以通过限制</a:t>
            </a:r>
            <a:r>
              <a:rPr lang="en-US" altLang="zh-CN" sz="1800" b="0"/>
              <a:t>IP</a:t>
            </a:r>
            <a:r>
              <a:rPr lang="zh-CN" altLang="en-US" sz="1800" b="0"/>
              <a:t>地址如</a:t>
            </a:r>
            <a:r>
              <a:rPr lang="en-US" altLang="zh-CN" sz="1800" b="0"/>
              <a:t>192.168.1.2</a:t>
            </a:r>
            <a:r>
              <a:rPr lang="zh-CN" altLang="en-US" sz="1800" b="0"/>
              <a:t>或</a:t>
            </a:r>
            <a:r>
              <a:rPr lang="en-US" altLang="zh-CN" sz="1800" b="0"/>
              <a:t>MAC</a:t>
            </a:r>
            <a:r>
              <a:rPr lang="zh-CN" altLang="en-US" sz="1800" b="0"/>
              <a:t>地址如</a:t>
            </a:r>
            <a:r>
              <a:rPr lang="en-US" altLang="zh-CN" sz="1800" b="0"/>
              <a:t>0015-c50d-1903</a:t>
            </a:r>
            <a:r>
              <a:rPr lang="zh-CN" altLang="en-US" sz="1800" b="0"/>
              <a:t>两种方式</a:t>
            </a:r>
          </a:p>
          <a:p>
            <a:pPr eaLnBrk="1" hangingPunct="1"/>
            <a:r>
              <a:rPr lang="zh-CN" altLang="en-US" sz="1800" b="0"/>
              <a:t>可以定义防火墙规则使内部有线和无线网络不能互访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z="1600" b="0"/>
          </a:p>
        </p:txBody>
      </p:sp>
      <p:cxnSp>
        <p:nvCxnSpPr>
          <p:cNvPr id="4" name="直接连接符 3"/>
          <p:cNvCxnSpPr>
            <a:cxnSpLocks noChangeAspect="1"/>
          </p:cNvCxnSpPr>
          <p:nvPr/>
        </p:nvCxnSpPr>
        <p:spPr bwMode="auto">
          <a:xfrm flipV="1">
            <a:off x="1854200" y="2747963"/>
            <a:ext cx="1543050" cy="857250"/>
          </a:xfrm>
          <a:prstGeom prst="line">
            <a:avLst/>
          </a:prstGeom>
          <a:ln w="15875">
            <a:headEnd type="none" w="lg" len="sm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 bwMode="auto">
          <a:xfrm>
            <a:off x="1282700" y="3390900"/>
            <a:ext cx="1071563" cy="714375"/>
          </a:xfrm>
          <a:prstGeom prst="line">
            <a:avLst/>
          </a:prstGeom>
          <a:ln w="15875">
            <a:headEnd type="none" w="lg" len="sm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 flipV="1">
            <a:off x="1711325" y="4105275"/>
            <a:ext cx="642938" cy="357188"/>
          </a:xfrm>
          <a:prstGeom prst="line">
            <a:avLst/>
          </a:prstGeom>
          <a:ln w="15875">
            <a:headEnd type="none" w="lg" len="sm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 flipV="1">
            <a:off x="639763" y="3390900"/>
            <a:ext cx="642937" cy="357188"/>
          </a:xfrm>
          <a:prstGeom prst="line">
            <a:avLst/>
          </a:prstGeom>
          <a:ln w="15875">
            <a:headEnd type="none" w="lg" len="sm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303" name="Picture 25" descr="通用路由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2914650"/>
            <a:ext cx="6461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27" descr="通用交换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449638"/>
            <a:ext cx="6064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Rectangle 16"/>
          <p:cNvSpPr>
            <a:spLocks noChangeArrowheads="1"/>
          </p:cNvSpPr>
          <p:nvPr/>
        </p:nvSpPr>
        <p:spPr bwMode="auto">
          <a:xfrm>
            <a:off x="996950" y="2733675"/>
            <a:ext cx="14287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36" tIns="51768" rIns="103536" bIns="51768" anchor="ctr" anchorCtr="1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n-US" altLang="zh-CN" sz="1800"/>
              <a:t>LAN</a:t>
            </a:r>
          </a:p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en-US" altLang="zh-CN" sz="1800"/>
              <a:t>192.168.1.1</a:t>
            </a:r>
          </a:p>
        </p:txBody>
      </p:sp>
      <p:sp>
        <p:nvSpPr>
          <p:cNvPr id="55306" name="Rectangle 16"/>
          <p:cNvSpPr>
            <a:spLocks noChangeArrowheads="1"/>
          </p:cNvSpPr>
          <p:nvPr/>
        </p:nvSpPr>
        <p:spPr bwMode="auto">
          <a:xfrm>
            <a:off x="1782763" y="4305300"/>
            <a:ext cx="14287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36" tIns="51768" rIns="103536" bIns="51768" anchor="ctr" anchorCtr="1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zh-CN" sz="1800"/>
              <a:t>PC1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zh-CN" sz="1800"/>
              <a:t>192.168.1.2</a:t>
            </a:r>
          </a:p>
        </p:txBody>
      </p:sp>
      <p:pic>
        <p:nvPicPr>
          <p:cNvPr id="55307" name="Picture 1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819275"/>
            <a:ext cx="18589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Rectangle 16"/>
          <p:cNvSpPr>
            <a:spLocks noChangeArrowheads="1"/>
          </p:cNvSpPr>
          <p:nvPr/>
        </p:nvSpPr>
        <p:spPr bwMode="auto">
          <a:xfrm>
            <a:off x="3140075" y="2319338"/>
            <a:ext cx="14335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36" tIns="51768" rIns="103536" bIns="51768" anchor="ctr" anchorCtr="1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zh-CN" sz="1800"/>
              <a:t>Internet</a:t>
            </a:r>
          </a:p>
        </p:txBody>
      </p:sp>
      <p:sp>
        <p:nvSpPr>
          <p:cNvPr id="1042" name="Rectangle 16"/>
          <p:cNvSpPr>
            <a:spLocks noChangeArrowheads="1"/>
          </p:cNvSpPr>
          <p:nvPr/>
        </p:nvSpPr>
        <p:spPr bwMode="auto">
          <a:xfrm>
            <a:off x="2854325" y="2892425"/>
            <a:ext cx="17859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36" tIns="51768" rIns="103536" bIns="51768" anchor="ctr" anchorCtr="1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zh-CN" sz="1800"/>
              <a:t>10M</a:t>
            </a:r>
            <a:r>
              <a:rPr lang="zh-CN" altLang="en-US" sz="1800"/>
              <a:t>带宽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zh-CN" sz="1800"/>
              <a:t>60.191.99.140</a:t>
            </a:r>
          </a:p>
        </p:txBody>
      </p:sp>
      <p:pic>
        <p:nvPicPr>
          <p:cNvPr id="55310" name="Picture 26" descr="笔记本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3890963"/>
            <a:ext cx="5842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1" name="Freeform 38"/>
          <p:cNvSpPr>
            <a:spLocks/>
          </p:cNvSpPr>
          <p:nvPr/>
        </p:nvSpPr>
        <p:spPr bwMode="auto">
          <a:xfrm rot="10800000">
            <a:off x="2867025" y="3406775"/>
            <a:ext cx="222250" cy="500063"/>
          </a:xfrm>
          <a:custGeom>
            <a:avLst/>
            <a:gdLst>
              <a:gd name="T0" fmla="*/ 2147483647 w 404"/>
              <a:gd name="T1" fmla="*/ 2147483647 h 1294"/>
              <a:gd name="T2" fmla="*/ 2147483647 w 404"/>
              <a:gd name="T3" fmla="*/ 0 h 1294"/>
              <a:gd name="T4" fmla="*/ 2147483647 w 404"/>
              <a:gd name="T5" fmla="*/ 2147483647 h 1294"/>
              <a:gd name="T6" fmla="*/ 0 w 404"/>
              <a:gd name="T7" fmla="*/ 2147483647 h 1294"/>
              <a:gd name="T8" fmla="*/ 2147483647 w 404"/>
              <a:gd name="T9" fmla="*/ 2147483647 h 1294"/>
              <a:gd name="T10" fmla="*/ 2147483647 w 404"/>
              <a:gd name="T11" fmla="*/ 2147483647 h 1294"/>
              <a:gd name="T12" fmla="*/ 2147483647 w 404"/>
              <a:gd name="T13" fmla="*/ 2147483647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4"/>
              <a:gd name="T22" fmla="*/ 0 h 1294"/>
              <a:gd name="T23" fmla="*/ 404 w 40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4" h="1294">
                <a:moveTo>
                  <a:pt x="404" y="771"/>
                </a:moveTo>
                <a:lnTo>
                  <a:pt x="87" y="0"/>
                </a:lnTo>
                <a:lnTo>
                  <a:pt x="224" y="574"/>
                </a:lnTo>
                <a:lnTo>
                  <a:pt x="0" y="466"/>
                </a:lnTo>
                <a:lnTo>
                  <a:pt x="301" y="1294"/>
                </a:lnTo>
                <a:lnTo>
                  <a:pt x="155" y="686"/>
                </a:lnTo>
                <a:lnTo>
                  <a:pt x="404" y="771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zh-CN" altLang="en-US"/>
          </a:p>
        </p:txBody>
      </p:sp>
      <p:grpSp>
        <p:nvGrpSpPr>
          <p:cNvPr id="2" name="组合 32"/>
          <p:cNvGrpSpPr>
            <a:grpSpLocks/>
          </p:cNvGrpSpPr>
          <p:nvPr/>
        </p:nvGrpSpPr>
        <p:grpSpPr bwMode="auto">
          <a:xfrm>
            <a:off x="854075" y="2533650"/>
            <a:ext cx="2235200" cy="1395413"/>
            <a:chOff x="928688" y="2000250"/>
            <a:chExt cx="2235200" cy="1395413"/>
          </a:xfrm>
        </p:grpSpPr>
        <p:grpSp>
          <p:nvGrpSpPr>
            <p:cNvPr id="55325" name="组合 30"/>
            <p:cNvGrpSpPr>
              <a:grpSpLocks/>
            </p:cNvGrpSpPr>
            <p:nvPr/>
          </p:nvGrpSpPr>
          <p:grpSpPr bwMode="auto">
            <a:xfrm>
              <a:off x="928688" y="2000250"/>
              <a:ext cx="2032000" cy="1149350"/>
              <a:chOff x="928688" y="2000250"/>
              <a:chExt cx="2032000" cy="1149350"/>
            </a:xfrm>
          </p:grpSpPr>
          <p:sp>
            <p:nvSpPr>
              <p:cNvPr id="30" name="任意多边形 29"/>
              <p:cNvSpPr/>
              <p:nvPr/>
            </p:nvSpPr>
            <p:spPr bwMode="auto">
              <a:xfrm>
                <a:off x="1089026" y="2206625"/>
                <a:ext cx="1871662" cy="942975"/>
              </a:xfrm>
              <a:custGeom>
                <a:avLst/>
                <a:gdLst>
                  <a:gd name="connsiteX0" fmla="*/ 1872343 w 1872343"/>
                  <a:gd name="connsiteY0" fmla="*/ 0 h 943429"/>
                  <a:gd name="connsiteX1" fmla="*/ 885372 w 1872343"/>
                  <a:gd name="connsiteY1" fmla="*/ 653143 h 943429"/>
                  <a:gd name="connsiteX2" fmla="*/ 0 w 1872343"/>
                  <a:gd name="connsiteY2" fmla="*/ 943429 h 94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2343" h="943429">
                    <a:moveTo>
                      <a:pt x="1872343" y="0"/>
                    </a:moveTo>
                    <a:cubicBezTo>
                      <a:pt x="1534886" y="247952"/>
                      <a:pt x="1197429" y="495905"/>
                      <a:pt x="885372" y="653143"/>
                    </a:cubicBezTo>
                    <a:cubicBezTo>
                      <a:pt x="573315" y="810381"/>
                      <a:pt x="286657" y="876905"/>
                      <a:pt x="0" y="943429"/>
                    </a:cubicBezTo>
                  </a:path>
                </a:pathLst>
              </a:custGeom>
              <a:ln w="15875">
                <a:solidFill>
                  <a:srgbClr val="CC0000"/>
                </a:solidFill>
                <a:prstDash val="dash"/>
                <a:headEnd type="none" w="lg" len="sm"/>
                <a:tailEnd type="arrow" w="lg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zh-CN" altLang="en-US" sz="1200"/>
              </a:p>
            </p:txBody>
          </p:sp>
          <p:sp>
            <p:nvSpPr>
              <p:cNvPr id="55328" name="Rectangle 16"/>
              <p:cNvSpPr>
                <a:spLocks noChangeArrowheads="1"/>
              </p:cNvSpPr>
              <p:nvPr/>
            </p:nvSpPr>
            <p:spPr bwMode="auto">
              <a:xfrm>
                <a:off x="928688" y="2000250"/>
                <a:ext cx="2000250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3536" tIns="51768" rIns="103536" bIns="51768" anchor="ctr" anchorCtr="1">
                <a:spAutoFit/>
              </a:bodyPr>
              <a:lstStyle>
                <a:lvl1pPr eaLnBrk="0" hangingPunct="0">
                  <a:lnSpc>
                    <a:spcPct val="11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l"/>
                  <a:defRPr sz="2800" b="1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 eaLnBrk="0" hangingPunct="0">
                  <a:lnSpc>
                    <a:spcPct val="11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à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 eaLnBrk="0" hangingPunct="0">
                  <a:lnSpc>
                    <a:spcPct val="11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Ø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 eaLnBrk="0" hangingPunct="0">
                  <a:lnSpc>
                    <a:spcPct val="11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—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 eaLnBrk="0" hangingPunct="0">
                  <a:lnSpc>
                    <a:spcPct val="11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Ü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FontTx/>
                  <a:buNone/>
                </a:pPr>
                <a:r>
                  <a:rPr lang="en-US" altLang="zh-CN" sz="1400">
                    <a:solidFill>
                      <a:srgbClr val="C00000"/>
                    </a:solidFill>
                  </a:rPr>
                  <a:t>BT</a:t>
                </a:r>
                <a:r>
                  <a:rPr lang="zh-CN" altLang="en-US" sz="1400">
                    <a:solidFill>
                      <a:srgbClr val="C00000"/>
                    </a:solidFill>
                  </a:rPr>
                  <a:t>下载占用</a:t>
                </a:r>
                <a:r>
                  <a:rPr lang="en-US" altLang="zh-CN" sz="1400">
                    <a:solidFill>
                      <a:srgbClr val="C00000"/>
                    </a:solidFill>
                  </a:rPr>
                  <a:t>9.5M</a:t>
                </a:r>
                <a:r>
                  <a:rPr lang="zh-CN" altLang="en-US" sz="1400">
                    <a:solidFill>
                      <a:srgbClr val="C00000"/>
                    </a:solidFill>
                  </a:rPr>
                  <a:t>带宽</a:t>
                </a:r>
              </a:p>
            </p:txBody>
          </p:sp>
        </p:grpSp>
        <p:sp>
          <p:nvSpPr>
            <p:cNvPr id="34" name="任意多边形 33"/>
            <p:cNvSpPr/>
            <p:nvPr/>
          </p:nvSpPr>
          <p:spPr bwMode="auto">
            <a:xfrm>
              <a:off x="2747963" y="2278063"/>
              <a:ext cx="415925" cy="1117600"/>
            </a:xfrm>
            <a:custGeom>
              <a:avLst/>
              <a:gdLst>
                <a:gd name="connsiteX0" fmla="*/ 416075 w 416075"/>
                <a:gd name="connsiteY0" fmla="*/ 0 h 1117600"/>
                <a:gd name="connsiteX1" fmla="*/ 24190 w 416075"/>
                <a:gd name="connsiteY1" fmla="*/ 406400 h 1117600"/>
                <a:gd name="connsiteX2" fmla="*/ 270932 w 416075"/>
                <a:gd name="connsiteY2" fmla="*/ 11176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075" h="1117600">
                  <a:moveTo>
                    <a:pt x="416075" y="0"/>
                  </a:moveTo>
                  <a:cubicBezTo>
                    <a:pt x="232227" y="110066"/>
                    <a:pt x="48380" y="220133"/>
                    <a:pt x="24190" y="406400"/>
                  </a:cubicBezTo>
                  <a:cubicBezTo>
                    <a:pt x="0" y="592667"/>
                    <a:pt x="135466" y="855133"/>
                    <a:pt x="270932" y="1117600"/>
                  </a:cubicBezTo>
                </a:path>
              </a:pathLst>
            </a:custGeom>
            <a:ln w="15875">
              <a:solidFill>
                <a:srgbClr val="C00000"/>
              </a:solidFill>
              <a:prstDash val="dash"/>
              <a:headEnd type="none" w="lg" len="sm"/>
              <a:tailEnd type="arrow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zh-CN" altLang="en-US" sz="1200"/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2825" y="3462338"/>
          <a:ext cx="3492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9" name="绘图" r:id="rId7" imgW="1647836" imgH="1649965" progId="FLW3Drawing">
                  <p:embed/>
                </p:oleObj>
              </mc:Choice>
              <mc:Fallback>
                <p:oleObj name="绘图" r:id="rId7" imgW="1647836" imgH="1649965" progId="FLW3Drawing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3462338"/>
                        <a:ext cx="3492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任意多边形 36"/>
          <p:cNvSpPr/>
          <p:nvPr/>
        </p:nvSpPr>
        <p:spPr bwMode="auto">
          <a:xfrm>
            <a:off x="2843213" y="1412875"/>
            <a:ext cx="1262062" cy="1335088"/>
          </a:xfrm>
          <a:custGeom>
            <a:avLst/>
            <a:gdLst>
              <a:gd name="connsiteX0" fmla="*/ 1262743 w 1262743"/>
              <a:gd name="connsiteY0" fmla="*/ 0 h 1335315"/>
              <a:gd name="connsiteX1" fmla="*/ 246743 w 1262743"/>
              <a:gd name="connsiteY1" fmla="*/ 1277258 h 1335315"/>
              <a:gd name="connsiteX2" fmla="*/ 0 w 1262743"/>
              <a:gd name="connsiteY2" fmla="*/ 348343 h 133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743" h="1335315">
                <a:moveTo>
                  <a:pt x="1262743" y="0"/>
                </a:moveTo>
                <a:cubicBezTo>
                  <a:pt x="859971" y="609600"/>
                  <a:pt x="457200" y="1219201"/>
                  <a:pt x="246743" y="1277258"/>
                </a:cubicBezTo>
                <a:cubicBezTo>
                  <a:pt x="36286" y="1335315"/>
                  <a:pt x="18143" y="841829"/>
                  <a:pt x="0" y="348343"/>
                </a:cubicBezTo>
              </a:path>
            </a:pathLst>
          </a:custGeom>
          <a:ln w="15875">
            <a:solidFill>
              <a:srgbClr val="C00000"/>
            </a:solidFill>
            <a:prstDash val="dash"/>
            <a:headEnd type="none" w="lg" len="sm"/>
            <a:tailEnd type="arrow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zh-CN" altLang="en-US" sz="1200"/>
          </a:p>
        </p:txBody>
      </p:sp>
      <p:sp>
        <p:nvSpPr>
          <p:cNvPr id="55315" name="Rectangle 16"/>
          <p:cNvSpPr>
            <a:spLocks noChangeArrowheads="1"/>
          </p:cNvSpPr>
          <p:nvPr/>
        </p:nvSpPr>
        <p:spPr bwMode="auto">
          <a:xfrm>
            <a:off x="1497013" y="1890713"/>
            <a:ext cx="15001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536" tIns="51768" rIns="103536" bIns="51768" anchor="ctr" anchorCtr="1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zh-CN" altLang="en-US" sz="1400">
                <a:solidFill>
                  <a:srgbClr val="C00000"/>
                </a:solidFill>
              </a:rPr>
              <a:t>抵御网络攻击</a:t>
            </a:r>
          </a:p>
        </p:txBody>
      </p:sp>
      <p:grpSp>
        <p:nvGrpSpPr>
          <p:cNvPr id="8" name="组合 31"/>
          <p:cNvGrpSpPr>
            <a:grpSpLocks/>
          </p:cNvGrpSpPr>
          <p:nvPr/>
        </p:nvGrpSpPr>
        <p:grpSpPr bwMode="auto">
          <a:xfrm>
            <a:off x="782638" y="3390900"/>
            <a:ext cx="1657350" cy="1001713"/>
            <a:chOff x="857250" y="2857500"/>
            <a:chExt cx="1657350" cy="1001713"/>
          </a:xfrm>
        </p:grpSpPr>
        <p:sp>
          <p:nvSpPr>
            <p:cNvPr id="39" name="任意多边形 38"/>
            <p:cNvSpPr/>
            <p:nvPr/>
          </p:nvSpPr>
          <p:spPr bwMode="auto">
            <a:xfrm>
              <a:off x="1714500" y="2857500"/>
              <a:ext cx="800100" cy="1001713"/>
            </a:xfrm>
            <a:custGeom>
              <a:avLst/>
              <a:gdLst>
                <a:gd name="connsiteX0" fmla="*/ 2419 w 800705"/>
                <a:gd name="connsiteY0" fmla="*/ 1001486 h 1001486"/>
                <a:gd name="connsiteX1" fmla="*/ 133048 w 800705"/>
                <a:gd name="connsiteY1" fmla="*/ 537028 h 1001486"/>
                <a:gd name="connsiteX2" fmla="*/ 800705 w 800705"/>
                <a:gd name="connsiteY2" fmla="*/ 0 h 1001486"/>
                <a:gd name="connsiteX0" fmla="*/ 2419 w 800705"/>
                <a:gd name="connsiteY0" fmla="*/ 1001486 h 1001486"/>
                <a:gd name="connsiteX1" fmla="*/ 133048 w 800705"/>
                <a:gd name="connsiteY1" fmla="*/ 537028 h 1001486"/>
                <a:gd name="connsiteX2" fmla="*/ 800705 w 800705"/>
                <a:gd name="connsiteY2" fmla="*/ 0 h 100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705" h="1001486">
                  <a:moveTo>
                    <a:pt x="2419" y="1001486"/>
                  </a:moveTo>
                  <a:cubicBezTo>
                    <a:pt x="1209" y="852714"/>
                    <a:pt x="0" y="703942"/>
                    <a:pt x="133048" y="537028"/>
                  </a:cubicBezTo>
                  <a:cubicBezTo>
                    <a:pt x="266096" y="370114"/>
                    <a:pt x="533400" y="185057"/>
                    <a:pt x="800705" y="0"/>
                  </a:cubicBezTo>
                </a:path>
              </a:pathLst>
            </a:custGeom>
            <a:ln w="15875">
              <a:solidFill>
                <a:srgbClr val="CC0000"/>
              </a:solidFill>
              <a:prstDash val="dash"/>
              <a:headEnd type="none" w="lg" len="sm"/>
              <a:tailEnd type="arrow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zh-CN" altLang="en-US" sz="1200"/>
            </a:p>
          </p:txBody>
        </p:sp>
        <p:sp>
          <p:nvSpPr>
            <p:cNvPr id="55324" name="Rectangle 16"/>
            <p:cNvSpPr>
              <a:spLocks noChangeArrowheads="1"/>
            </p:cNvSpPr>
            <p:nvPr/>
          </p:nvSpPr>
          <p:spPr bwMode="auto">
            <a:xfrm>
              <a:off x="857250" y="3286125"/>
              <a:ext cx="12144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536" tIns="51768" rIns="103536" bIns="51768" anchor="ctr" anchorCtr="1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400">
                  <a:solidFill>
                    <a:srgbClr val="C00000"/>
                  </a:solidFill>
                </a:rPr>
                <a:t>受限应用</a:t>
              </a:r>
            </a:p>
          </p:txBody>
        </p:sp>
      </p:grpSp>
      <p:grpSp>
        <p:nvGrpSpPr>
          <p:cNvPr id="9" name="组合 35"/>
          <p:cNvGrpSpPr>
            <a:grpSpLocks/>
          </p:cNvGrpSpPr>
          <p:nvPr/>
        </p:nvGrpSpPr>
        <p:grpSpPr bwMode="auto">
          <a:xfrm>
            <a:off x="1782763" y="3508375"/>
            <a:ext cx="1285875" cy="917575"/>
            <a:chOff x="1857375" y="2974975"/>
            <a:chExt cx="1285875" cy="917575"/>
          </a:xfrm>
        </p:grpSpPr>
        <p:sp>
          <p:nvSpPr>
            <p:cNvPr id="35" name="任意多边形 34"/>
            <p:cNvSpPr/>
            <p:nvPr/>
          </p:nvSpPr>
          <p:spPr bwMode="auto">
            <a:xfrm>
              <a:off x="1887537" y="2974975"/>
              <a:ext cx="1117600" cy="696913"/>
            </a:xfrm>
            <a:custGeom>
              <a:avLst/>
              <a:gdLst>
                <a:gd name="connsiteX0" fmla="*/ 1117600 w 1117600"/>
                <a:gd name="connsiteY0" fmla="*/ 609600 h 696685"/>
                <a:gd name="connsiteX1" fmla="*/ 711200 w 1117600"/>
                <a:gd name="connsiteY1" fmla="*/ 14514 h 696685"/>
                <a:gd name="connsiteX2" fmla="*/ 0 w 1117600"/>
                <a:gd name="connsiteY2" fmla="*/ 696685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7600" h="696685">
                  <a:moveTo>
                    <a:pt x="1117600" y="609600"/>
                  </a:moveTo>
                  <a:cubicBezTo>
                    <a:pt x="1007533" y="304800"/>
                    <a:pt x="897466" y="0"/>
                    <a:pt x="711200" y="14514"/>
                  </a:cubicBezTo>
                  <a:cubicBezTo>
                    <a:pt x="524934" y="29028"/>
                    <a:pt x="262467" y="362856"/>
                    <a:pt x="0" y="696685"/>
                  </a:cubicBezTo>
                </a:path>
              </a:pathLst>
            </a:custGeom>
            <a:ln w="15875">
              <a:solidFill>
                <a:srgbClr val="C00000"/>
              </a:solidFill>
              <a:prstDash val="dash"/>
              <a:headEnd type="arrow" w="lg" len="sm"/>
              <a:tailEnd type="arrow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zh-CN" altLang="en-US" sz="1200"/>
            </a:p>
          </p:txBody>
        </p:sp>
        <p:sp>
          <p:nvSpPr>
            <p:cNvPr id="55322" name="Rectangle 16"/>
            <p:cNvSpPr>
              <a:spLocks noChangeArrowheads="1"/>
            </p:cNvSpPr>
            <p:nvPr/>
          </p:nvSpPr>
          <p:spPr bwMode="auto">
            <a:xfrm>
              <a:off x="1857375" y="3571875"/>
              <a:ext cx="12858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536" tIns="51768" rIns="103536" bIns="51768" anchor="ctr" anchorCtr="1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400">
                  <a:solidFill>
                    <a:srgbClr val="C00000"/>
                  </a:solidFill>
                </a:rPr>
                <a:t>有线无线互访</a:t>
              </a:r>
            </a:p>
          </p:txBody>
        </p:sp>
      </p:grpSp>
      <p:sp>
        <p:nvSpPr>
          <p:cNvPr id="55318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3200">
                <a:solidFill>
                  <a:srgbClr val="CC0000"/>
                </a:solidFill>
              </a:rPr>
              <a:t>QoS</a:t>
            </a:r>
            <a:r>
              <a:rPr lang="zh-CN" altLang="en-US" sz="3200">
                <a:solidFill>
                  <a:srgbClr val="CC0000"/>
                </a:solidFill>
              </a:rPr>
              <a:t>和深度应用识别</a:t>
            </a:r>
          </a:p>
        </p:txBody>
      </p:sp>
      <p:pic>
        <p:nvPicPr>
          <p:cNvPr id="55319" name="Picture 34" descr="服务器终端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21163"/>
            <a:ext cx="6794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0" name="Picture 35" descr="服务器终端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6794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125538"/>
            <a:ext cx="7391400" cy="45466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SzPct val="80000"/>
            </a:pPr>
            <a:r>
              <a:rPr lang="zh-CN" altLang="nl-NL" smtClean="0"/>
              <a:t>全面支持</a:t>
            </a:r>
            <a:r>
              <a:rPr lang="nl-NL" altLang="zh-CN" smtClean="0"/>
              <a:t>IPv6</a:t>
            </a:r>
            <a:endParaRPr lang="en-US" altLang="zh-CN" smtClean="0"/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OAP</a:t>
            </a:r>
            <a:r>
              <a:rPr lang="zh-CN" altLang="en-US" smtClean="0"/>
              <a:t>多业务平台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灵活多样的硬件加密方案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丰富灵活的高密度语音部署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路由交换的完全融合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多种</a:t>
            </a:r>
            <a:r>
              <a:rPr lang="en-US" altLang="zh-CN" smtClean="0"/>
              <a:t>VPN</a:t>
            </a:r>
            <a:r>
              <a:rPr lang="zh-CN" altLang="en-US" smtClean="0"/>
              <a:t>网络技术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金融终端</a:t>
            </a:r>
            <a:r>
              <a:rPr lang="en-US" altLang="zh-CN" smtClean="0"/>
              <a:t>&amp;POS</a:t>
            </a:r>
            <a:r>
              <a:rPr lang="zh-CN" altLang="en-US" smtClean="0"/>
              <a:t>接入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智能流量控制网络链路管理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>
                <a:solidFill>
                  <a:srgbClr val="CC0000"/>
                </a:solidFill>
              </a:rPr>
              <a:t>3G</a:t>
            </a:r>
            <a:r>
              <a:rPr lang="zh-CN" altLang="en-US" smtClean="0">
                <a:solidFill>
                  <a:srgbClr val="CC0000"/>
                </a:solidFill>
              </a:rPr>
              <a:t>路由器</a:t>
            </a:r>
            <a:r>
              <a:rPr lang="en-US" altLang="zh-CN" smtClean="0">
                <a:solidFill>
                  <a:srgbClr val="CC0000"/>
                </a:solidFill>
              </a:rPr>
              <a:t>&amp;TR069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版本分类和维护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设备主要特点介绍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8898" name="Group 2"/>
          <p:cNvGraphicFramePr>
            <a:graphicFrameLocks noGrp="1"/>
          </p:cNvGraphicFramePr>
          <p:nvPr>
            <p:ph idx="4294967295"/>
          </p:nvPr>
        </p:nvGraphicFramePr>
        <p:xfrm>
          <a:off x="900113" y="3213100"/>
          <a:ext cx="7540625" cy="2447925"/>
        </p:xfrm>
        <a:graphic>
          <a:graphicData uri="http://schemas.openxmlformats.org/drawingml/2006/table">
            <a:tbl>
              <a:tblPr/>
              <a:tblGrid>
                <a:gridCol w="1350962"/>
                <a:gridCol w="4194175"/>
                <a:gridCol w="1995488"/>
              </a:tblGrid>
              <a:tr h="3602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3G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制式</a:t>
                      </a:r>
                    </a:p>
                  </a:txBody>
                  <a:tcPr marL="82124" marR="82124" marT="41052" marB="41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3G-Modem</a:t>
                      </a:r>
                    </a:p>
                  </a:txBody>
                  <a:tcPr marL="82124" marR="82124" marT="41052" marB="41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3G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无线模块</a:t>
                      </a:r>
                    </a:p>
                  </a:txBody>
                  <a:tcPr marL="82124" marR="82124" marT="41052" marB="41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AE4"/>
                    </a:solidFill>
                  </a:tcPr>
                </a:tc>
              </a:tr>
              <a:tr h="78615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WCDMA</a:t>
                      </a:r>
                    </a:p>
                  </a:txBody>
                  <a:tcPr marL="82124" marR="82124" marT="41052" marB="41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华为的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E156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E160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E169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E170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E226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E172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E176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E180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E1750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E367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E1553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E1820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K4505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K3765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E1556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E1756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E176G</a:t>
                      </a:r>
                    </a:p>
                  </a:txBody>
                  <a:tcPr marL="82124" marR="82124" marT="41052" marB="41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SIC-3G-GSM</a:t>
                      </a:r>
                    </a:p>
                  </a:txBody>
                  <a:tcPr marL="82124" marR="82124" marT="41052" marB="41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1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EVDO</a:t>
                      </a:r>
                    </a:p>
                  </a:txBody>
                  <a:tcPr marL="82124" marR="82124" marT="41052" marB="41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华为的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EC226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EC169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EC1260 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EC1261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中兴的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AC2726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；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网讯的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E1916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。</a:t>
                      </a:r>
                    </a:p>
                  </a:txBody>
                  <a:tcPr marL="82124" marR="82124" marT="41052" marB="41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SIC-3G-CDMA</a:t>
                      </a:r>
                    </a:p>
                  </a:txBody>
                  <a:tcPr marL="82124" marR="82124" marT="41052" marB="41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2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TD-SCDMA</a:t>
                      </a:r>
                    </a:p>
                  </a:txBody>
                  <a:tcPr marL="82124" marR="82124" marT="41052" marB="41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华为的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ET128 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ET188 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、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ET127</a:t>
                      </a:r>
                    </a:p>
                  </a:txBody>
                  <a:tcPr marL="82124" marR="82124" marT="41052" marB="41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SIC-3G-TD</a:t>
                      </a:r>
                    </a:p>
                  </a:txBody>
                  <a:tcPr marL="82124" marR="82124" marT="41052" marB="41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68" name="Text Box 61"/>
          <p:cNvSpPr txBox="1">
            <a:spLocks noChangeArrowheads="1"/>
          </p:cNvSpPr>
          <p:nvPr/>
        </p:nvSpPr>
        <p:spPr bwMode="auto">
          <a:xfrm>
            <a:off x="1042988" y="1125538"/>
            <a:ext cx="2233612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MSR</a:t>
            </a:r>
            <a:r>
              <a:rPr lang="zh-CN" altLang="en-US" sz="1800" b="0">
                <a:solidFill>
                  <a:schemeClr val="tx1"/>
                </a:solidFill>
              </a:rPr>
              <a:t>系列路由器支持如下一些</a:t>
            </a:r>
            <a:r>
              <a:rPr lang="en-US" altLang="zh-CN" sz="1800" b="0">
                <a:solidFill>
                  <a:schemeClr val="tx1"/>
                </a:solidFill>
              </a:rPr>
              <a:t>3G</a:t>
            </a:r>
            <a:r>
              <a:rPr lang="zh-CN" altLang="en-US" sz="1800" b="0">
                <a:solidFill>
                  <a:schemeClr val="tx1"/>
                </a:solidFill>
              </a:rPr>
              <a:t>制式的</a:t>
            </a:r>
            <a:r>
              <a:rPr lang="en-US" altLang="zh-CN" sz="1800" b="0">
                <a:solidFill>
                  <a:schemeClr val="tx1"/>
                </a:solidFill>
              </a:rPr>
              <a:t>3G-Modem</a:t>
            </a:r>
            <a:r>
              <a:rPr lang="zh-CN" altLang="en-US" sz="1800" b="0">
                <a:solidFill>
                  <a:schemeClr val="tx1"/>
                </a:solidFill>
              </a:rPr>
              <a:t>或</a:t>
            </a:r>
            <a:r>
              <a:rPr lang="en-US" altLang="zh-CN" sz="1800" b="0">
                <a:solidFill>
                  <a:schemeClr val="tx1"/>
                </a:solidFill>
              </a:rPr>
              <a:t>3G</a:t>
            </a:r>
            <a:r>
              <a:rPr lang="zh-CN" altLang="en-US" sz="1800" b="0">
                <a:solidFill>
                  <a:schemeClr val="tx1"/>
                </a:solidFill>
              </a:rPr>
              <a:t>无线模块插卡模块 </a:t>
            </a:r>
          </a:p>
        </p:txBody>
      </p:sp>
      <p:sp>
        <p:nvSpPr>
          <p:cNvPr id="57369" name="Text Box 64"/>
          <p:cNvSpPr txBox="1">
            <a:spLocks noChangeArrowheads="1"/>
          </p:cNvSpPr>
          <p:nvPr/>
        </p:nvSpPr>
        <p:spPr bwMode="auto">
          <a:xfrm>
            <a:off x="755650" y="5661025"/>
            <a:ext cx="79470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Tx/>
              <a:buFontTx/>
              <a:buNone/>
            </a:pPr>
            <a:r>
              <a:rPr lang="zh-CN" altLang="en-US" sz="1600" b="0">
                <a:solidFill>
                  <a:srgbClr val="0000FF"/>
                </a:solidFill>
              </a:rPr>
              <a:t>注： 对于没有</a:t>
            </a:r>
            <a:r>
              <a:rPr lang="en-US" altLang="zh-CN" sz="1600" b="0">
                <a:solidFill>
                  <a:srgbClr val="0000FF"/>
                </a:solidFill>
              </a:rPr>
              <a:t>SIC</a:t>
            </a:r>
            <a:r>
              <a:rPr lang="zh-CN" altLang="en-US" sz="1600" b="0">
                <a:solidFill>
                  <a:srgbClr val="0000FF"/>
                </a:solidFill>
              </a:rPr>
              <a:t>插槽的</a:t>
            </a:r>
            <a:r>
              <a:rPr lang="en-US" altLang="zh-CN" sz="1600" b="0">
                <a:solidFill>
                  <a:srgbClr val="0000FF"/>
                </a:solidFill>
              </a:rPr>
              <a:t>MSR</a:t>
            </a:r>
            <a:r>
              <a:rPr lang="zh-CN" altLang="en-US" sz="1600" b="0">
                <a:solidFill>
                  <a:srgbClr val="0000FF"/>
                </a:solidFill>
              </a:rPr>
              <a:t>路由器支持不了</a:t>
            </a:r>
            <a:r>
              <a:rPr lang="en-US" altLang="en-US" sz="1600" b="0">
                <a:solidFill>
                  <a:srgbClr val="0000FF"/>
                </a:solidFill>
              </a:rPr>
              <a:t>3G无线模块</a:t>
            </a:r>
            <a:r>
              <a:rPr lang="zh-CN" altLang="en-US" sz="1600" b="0">
                <a:solidFill>
                  <a:srgbClr val="0000FF"/>
                </a:solidFill>
              </a:rPr>
              <a:t>。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Tx/>
              <a:buFontTx/>
              <a:buNone/>
            </a:pPr>
            <a:r>
              <a:rPr lang="zh-CN" altLang="en-US" sz="1600" b="0">
                <a:solidFill>
                  <a:srgbClr val="0000FF"/>
                </a:solidFill>
              </a:rPr>
              <a:t>        </a:t>
            </a:r>
            <a:r>
              <a:rPr lang="zh-CN" altLang="zh-CN" sz="1600" b="0">
                <a:solidFill>
                  <a:srgbClr val="0000FF"/>
                </a:solidFill>
              </a:rPr>
              <a:t>2个USB接口的MSR路由器，仅在0端口支持USB 3G Modem。</a:t>
            </a:r>
            <a:endParaRPr lang="zh-CN" altLang="en-US" sz="1600" b="0">
              <a:solidFill>
                <a:srgbClr val="0000FF"/>
              </a:solidFill>
            </a:endParaRPr>
          </a:p>
        </p:txBody>
      </p:sp>
      <p:graphicFrame>
        <p:nvGraphicFramePr>
          <p:cNvPr id="57370" name="Object 26"/>
          <p:cNvGraphicFramePr>
            <a:graphicFrameLocks noChangeAspect="1"/>
          </p:cNvGraphicFramePr>
          <p:nvPr/>
        </p:nvGraphicFramePr>
        <p:xfrm>
          <a:off x="3779838" y="765175"/>
          <a:ext cx="424815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2" name="位图图像" r:id="rId4" imgW="4723810" imgH="2657846" progId="Paint.Picture">
                  <p:embed/>
                </p:oleObj>
              </mc:Choice>
              <mc:Fallback>
                <p:oleObj name="位图图像" r:id="rId4" imgW="4723810" imgH="2657846" progId="Paint.Picture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765175"/>
                        <a:ext cx="4248150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1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3200">
                <a:solidFill>
                  <a:srgbClr val="CC0000"/>
                </a:solidFill>
              </a:rPr>
              <a:t>3G</a:t>
            </a:r>
            <a:r>
              <a:rPr lang="zh-CN" altLang="en-US" sz="3200">
                <a:solidFill>
                  <a:srgbClr val="CC0000"/>
                </a:solidFill>
              </a:rPr>
              <a:t>接口卡类型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3"/>
          <p:cNvSpPr>
            <a:spLocks noChangeShapeType="1"/>
          </p:cNvSpPr>
          <p:nvPr/>
        </p:nvSpPr>
        <p:spPr bwMode="auto">
          <a:xfrm rot="2173681">
            <a:off x="1547813" y="2708275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71" name="Line 4"/>
          <p:cNvSpPr>
            <a:spLocks noChangeShapeType="1"/>
          </p:cNvSpPr>
          <p:nvPr/>
        </p:nvSpPr>
        <p:spPr bwMode="auto">
          <a:xfrm flipV="1">
            <a:off x="2916238" y="2636838"/>
            <a:ext cx="719137" cy="504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8372" name="Group 5"/>
          <p:cNvGrpSpPr>
            <a:grpSpLocks/>
          </p:cNvGrpSpPr>
          <p:nvPr/>
        </p:nvGrpSpPr>
        <p:grpSpPr bwMode="auto">
          <a:xfrm>
            <a:off x="3148013" y="1965325"/>
            <a:ext cx="1411287" cy="1031875"/>
            <a:chOff x="2435" y="2432"/>
            <a:chExt cx="889" cy="650"/>
          </a:xfrm>
        </p:grpSpPr>
        <p:pic>
          <p:nvPicPr>
            <p:cNvPr id="58401" name="Picture 6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2432"/>
              <a:ext cx="889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2" name="Rectangle 7"/>
            <p:cNvSpPr>
              <a:spLocks noChangeArrowheads="1"/>
            </p:cNvSpPr>
            <p:nvPr/>
          </p:nvSpPr>
          <p:spPr bwMode="auto">
            <a:xfrm>
              <a:off x="2527" y="2638"/>
              <a:ext cx="70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536" tIns="51768" rIns="103536" bIns="51768" anchor="ctr" anchorCtr="1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/>
                <a:t>内部网络</a:t>
              </a:r>
            </a:p>
          </p:txBody>
        </p:sp>
      </p:grpSp>
      <p:grpSp>
        <p:nvGrpSpPr>
          <p:cNvPr id="58373" name="Group 8"/>
          <p:cNvGrpSpPr>
            <a:grpSpLocks/>
          </p:cNvGrpSpPr>
          <p:nvPr/>
        </p:nvGrpSpPr>
        <p:grpSpPr bwMode="auto">
          <a:xfrm>
            <a:off x="639763" y="1628775"/>
            <a:ext cx="1411287" cy="1031875"/>
            <a:chOff x="2435" y="2432"/>
            <a:chExt cx="889" cy="650"/>
          </a:xfrm>
        </p:grpSpPr>
        <p:pic>
          <p:nvPicPr>
            <p:cNvPr id="58399" name="Picture 9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2432"/>
              <a:ext cx="889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0" name="Rectangle 10"/>
            <p:cNvSpPr>
              <a:spLocks noChangeArrowheads="1"/>
            </p:cNvSpPr>
            <p:nvPr/>
          </p:nvSpPr>
          <p:spPr bwMode="auto">
            <a:xfrm>
              <a:off x="2551" y="2638"/>
              <a:ext cx="65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536" tIns="51768" rIns="103536" bIns="51768" anchor="ctr" anchorCtr="1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lang="en-US" altLang="zh-CN" sz="1800"/>
                <a:t>Internet</a:t>
              </a:r>
            </a:p>
          </p:txBody>
        </p:sp>
      </p:grpSp>
      <p:pic>
        <p:nvPicPr>
          <p:cNvPr id="58374" name="Picture 11" descr="通用交换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917825"/>
            <a:ext cx="9001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2" descr="服务器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196975"/>
            <a:ext cx="66198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3" descr="assistant_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489325"/>
            <a:ext cx="24209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5" descr="笔记本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500438"/>
            <a:ext cx="698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Freeform 16"/>
          <p:cNvSpPr>
            <a:spLocks/>
          </p:cNvSpPr>
          <p:nvPr/>
        </p:nvSpPr>
        <p:spPr bwMode="auto">
          <a:xfrm rot="-5550081">
            <a:off x="5769769" y="3178969"/>
            <a:ext cx="211137" cy="1584325"/>
          </a:xfrm>
          <a:custGeom>
            <a:avLst/>
            <a:gdLst>
              <a:gd name="T0" fmla="*/ 2147483647 w 404"/>
              <a:gd name="T1" fmla="*/ 2147483647 h 1294"/>
              <a:gd name="T2" fmla="*/ 2147483647 w 404"/>
              <a:gd name="T3" fmla="*/ 0 h 1294"/>
              <a:gd name="T4" fmla="*/ 2147483647 w 404"/>
              <a:gd name="T5" fmla="*/ 2147483647 h 1294"/>
              <a:gd name="T6" fmla="*/ 0 w 404"/>
              <a:gd name="T7" fmla="*/ 2147483647 h 1294"/>
              <a:gd name="T8" fmla="*/ 2147483647 w 404"/>
              <a:gd name="T9" fmla="*/ 2147483647 h 1294"/>
              <a:gd name="T10" fmla="*/ 2147483647 w 404"/>
              <a:gd name="T11" fmla="*/ 2147483647 h 1294"/>
              <a:gd name="T12" fmla="*/ 2147483647 w 404"/>
              <a:gd name="T13" fmla="*/ 2147483647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4"/>
              <a:gd name="T22" fmla="*/ 0 h 1294"/>
              <a:gd name="T23" fmla="*/ 404 w 40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4" h="1294">
                <a:moveTo>
                  <a:pt x="404" y="771"/>
                </a:moveTo>
                <a:lnTo>
                  <a:pt x="87" y="0"/>
                </a:lnTo>
                <a:lnTo>
                  <a:pt x="224" y="574"/>
                </a:lnTo>
                <a:lnTo>
                  <a:pt x="0" y="466"/>
                </a:lnTo>
                <a:lnTo>
                  <a:pt x="301" y="1294"/>
                </a:lnTo>
                <a:lnTo>
                  <a:pt x="155" y="686"/>
                </a:lnTo>
                <a:lnTo>
                  <a:pt x="404" y="77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9" name="Line 17"/>
          <p:cNvSpPr>
            <a:spLocks noChangeShapeType="1"/>
          </p:cNvSpPr>
          <p:nvPr/>
        </p:nvSpPr>
        <p:spPr bwMode="auto">
          <a:xfrm>
            <a:off x="4940300" y="4121150"/>
            <a:ext cx="0" cy="4333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80" name="Line 18"/>
          <p:cNvSpPr>
            <a:spLocks noChangeShapeType="1"/>
          </p:cNvSpPr>
          <p:nvPr/>
        </p:nvSpPr>
        <p:spPr bwMode="auto">
          <a:xfrm flipH="1">
            <a:off x="4508500" y="4568825"/>
            <a:ext cx="21605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81" name="Line 19"/>
          <p:cNvSpPr>
            <a:spLocks noChangeShapeType="1"/>
          </p:cNvSpPr>
          <p:nvPr/>
        </p:nvSpPr>
        <p:spPr bwMode="auto">
          <a:xfrm>
            <a:off x="6308725" y="4568825"/>
            <a:ext cx="0" cy="4333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82" name="Oval 20"/>
          <p:cNvSpPr>
            <a:spLocks noChangeArrowheads="1"/>
          </p:cNvSpPr>
          <p:nvPr/>
        </p:nvSpPr>
        <p:spPr bwMode="auto">
          <a:xfrm rot="2110660">
            <a:off x="5567363" y="3357563"/>
            <a:ext cx="2087562" cy="2663825"/>
          </a:xfrm>
          <a:prstGeom prst="ellipse">
            <a:avLst/>
          </a:prstGeom>
          <a:noFill/>
          <a:ln w="38100" algn="ctr">
            <a:solidFill>
              <a:srgbClr val="3366FF"/>
            </a:solidFill>
            <a:prstDash val="dash"/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8383" name="Text Box 21"/>
          <p:cNvSpPr txBox="1">
            <a:spLocks noChangeArrowheads="1"/>
          </p:cNvSpPr>
          <p:nvPr/>
        </p:nvSpPr>
        <p:spPr bwMode="auto">
          <a:xfrm>
            <a:off x="6732588" y="5805488"/>
            <a:ext cx="1704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2000">
                <a:solidFill>
                  <a:srgbClr val="0066FF"/>
                </a:solidFill>
                <a:latin typeface="华文细黑" panose="02010600040101010101" pitchFamily="2" charset="-122"/>
              </a:rPr>
              <a:t>客户内部网络</a:t>
            </a:r>
          </a:p>
        </p:txBody>
      </p:sp>
      <p:sp>
        <p:nvSpPr>
          <p:cNvPr id="58384" name="Freeform 22"/>
          <p:cNvSpPr>
            <a:spLocks/>
          </p:cNvSpPr>
          <p:nvPr/>
        </p:nvSpPr>
        <p:spPr bwMode="auto">
          <a:xfrm>
            <a:off x="1855788" y="2662238"/>
            <a:ext cx="3797300" cy="2133600"/>
          </a:xfrm>
          <a:custGeom>
            <a:avLst/>
            <a:gdLst>
              <a:gd name="T0" fmla="*/ 2147483647 w 2391"/>
              <a:gd name="T1" fmla="*/ 2147483647 h 1345"/>
              <a:gd name="T2" fmla="*/ 2147483647 w 2391"/>
              <a:gd name="T3" fmla="*/ 2147483647 h 1345"/>
              <a:gd name="T4" fmla="*/ 2147483647 w 2391"/>
              <a:gd name="T5" fmla="*/ 2147483647 h 1345"/>
              <a:gd name="T6" fmla="*/ 0 w 2391"/>
              <a:gd name="T7" fmla="*/ 0 h 1345"/>
              <a:gd name="T8" fmla="*/ 0 60000 65536"/>
              <a:gd name="T9" fmla="*/ 0 60000 65536"/>
              <a:gd name="T10" fmla="*/ 0 60000 65536"/>
              <a:gd name="T11" fmla="*/ 0 60000 65536"/>
              <a:gd name="T12" fmla="*/ 0 w 2391"/>
              <a:gd name="T13" fmla="*/ 0 h 1345"/>
              <a:gd name="T14" fmla="*/ 2391 w 2391"/>
              <a:gd name="T15" fmla="*/ 1345 h 13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1" h="1345">
                <a:moveTo>
                  <a:pt x="2391" y="1345"/>
                </a:moveTo>
                <a:cubicBezTo>
                  <a:pt x="2274" y="1258"/>
                  <a:pt x="2161" y="1146"/>
                  <a:pt x="1983" y="1073"/>
                </a:cubicBezTo>
                <a:cubicBezTo>
                  <a:pt x="1805" y="1000"/>
                  <a:pt x="1651" y="1086"/>
                  <a:pt x="1321" y="907"/>
                </a:cubicBezTo>
                <a:cubicBezTo>
                  <a:pt x="991" y="728"/>
                  <a:pt x="275" y="189"/>
                  <a:pt x="0" y="0"/>
                </a:cubicBezTo>
              </a:path>
            </a:pathLst>
          </a:custGeom>
          <a:noFill/>
          <a:ln w="22225">
            <a:solidFill>
              <a:schemeClr val="tx1"/>
            </a:solidFill>
            <a:prstDash val="dash"/>
            <a:round/>
            <a:headEnd type="arrow" w="lg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85" name="Freeform 23"/>
          <p:cNvSpPr>
            <a:spLocks/>
          </p:cNvSpPr>
          <p:nvPr/>
        </p:nvSpPr>
        <p:spPr bwMode="auto">
          <a:xfrm>
            <a:off x="2841625" y="2133600"/>
            <a:ext cx="1223963" cy="1727200"/>
          </a:xfrm>
          <a:custGeom>
            <a:avLst/>
            <a:gdLst>
              <a:gd name="T0" fmla="*/ 2147483647 w 771"/>
              <a:gd name="T1" fmla="*/ 0 h 1088"/>
              <a:gd name="T2" fmla="*/ 2147483647 w 771"/>
              <a:gd name="T3" fmla="*/ 2147483647 h 1088"/>
              <a:gd name="T4" fmla="*/ 2147483647 w 771"/>
              <a:gd name="T5" fmla="*/ 2147483647 h 1088"/>
              <a:gd name="T6" fmla="*/ 2147483647 w 771"/>
              <a:gd name="T7" fmla="*/ 2147483647 h 1088"/>
              <a:gd name="T8" fmla="*/ 0 60000 65536"/>
              <a:gd name="T9" fmla="*/ 0 60000 65536"/>
              <a:gd name="T10" fmla="*/ 0 60000 65536"/>
              <a:gd name="T11" fmla="*/ 0 60000 65536"/>
              <a:gd name="T12" fmla="*/ 0 w 771"/>
              <a:gd name="T13" fmla="*/ 0 h 1088"/>
              <a:gd name="T14" fmla="*/ 771 w 771"/>
              <a:gd name="T15" fmla="*/ 1088 h 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" h="1088">
                <a:moveTo>
                  <a:pt x="771" y="0"/>
                </a:moveTo>
                <a:cubicBezTo>
                  <a:pt x="659" y="75"/>
                  <a:pt x="196" y="324"/>
                  <a:pt x="98" y="452"/>
                </a:cubicBezTo>
                <a:cubicBezTo>
                  <a:pt x="0" y="580"/>
                  <a:pt x="100" y="665"/>
                  <a:pt x="182" y="771"/>
                </a:cubicBezTo>
                <a:cubicBezTo>
                  <a:pt x="264" y="877"/>
                  <a:pt x="412" y="975"/>
                  <a:pt x="590" y="1088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dash"/>
            <a:round/>
            <a:headEnd type="arrow" w="lg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86" name="Text Box 24"/>
          <p:cNvSpPr txBox="1">
            <a:spLocks noChangeArrowheads="1"/>
          </p:cNvSpPr>
          <p:nvPr/>
        </p:nvSpPr>
        <p:spPr bwMode="auto">
          <a:xfrm>
            <a:off x="2195513" y="3460750"/>
            <a:ext cx="887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2000">
                <a:solidFill>
                  <a:srgbClr val="FF0000"/>
                </a:solidFill>
              </a:rPr>
              <a:t>Trunk</a:t>
            </a:r>
          </a:p>
        </p:txBody>
      </p:sp>
      <p:sp>
        <p:nvSpPr>
          <p:cNvPr id="58387" name="Text Box 25"/>
          <p:cNvSpPr txBox="1">
            <a:spLocks noChangeArrowheads="1"/>
          </p:cNvSpPr>
          <p:nvPr/>
        </p:nvSpPr>
        <p:spPr bwMode="auto">
          <a:xfrm>
            <a:off x="827088" y="3213100"/>
            <a:ext cx="1450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2000">
                <a:solidFill>
                  <a:schemeClr val="tx1"/>
                </a:solidFill>
              </a:rPr>
              <a:t>接入交换机</a:t>
            </a:r>
          </a:p>
        </p:txBody>
      </p:sp>
      <p:sp>
        <p:nvSpPr>
          <p:cNvPr id="58388" name="Text Box 26"/>
          <p:cNvSpPr txBox="1">
            <a:spLocks noChangeArrowheads="1"/>
          </p:cNvSpPr>
          <p:nvPr/>
        </p:nvSpPr>
        <p:spPr bwMode="auto">
          <a:xfrm>
            <a:off x="4284663" y="3316288"/>
            <a:ext cx="631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2000">
                <a:solidFill>
                  <a:schemeClr val="tx1"/>
                </a:solidFill>
              </a:rPr>
              <a:t>ICG</a:t>
            </a:r>
          </a:p>
        </p:txBody>
      </p:sp>
      <p:sp>
        <p:nvSpPr>
          <p:cNvPr id="58389" name="Text Box 27"/>
          <p:cNvSpPr txBox="1">
            <a:spLocks noChangeArrowheads="1"/>
          </p:cNvSpPr>
          <p:nvPr/>
        </p:nvSpPr>
        <p:spPr bwMode="auto">
          <a:xfrm>
            <a:off x="2195513" y="3930650"/>
            <a:ext cx="1550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2000">
                <a:solidFill>
                  <a:srgbClr val="FF0000"/>
                </a:solidFill>
              </a:rPr>
              <a:t>WAN</a:t>
            </a:r>
            <a:r>
              <a:rPr lang="zh-CN" altLang="en-US" sz="2000">
                <a:solidFill>
                  <a:srgbClr val="FF0000"/>
                </a:solidFill>
              </a:rPr>
              <a:t>子接口</a:t>
            </a:r>
          </a:p>
        </p:txBody>
      </p:sp>
      <p:sp>
        <p:nvSpPr>
          <p:cNvPr id="58390" name="Line 28"/>
          <p:cNvSpPr>
            <a:spLocks noChangeShapeType="1"/>
          </p:cNvSpPr>
          <p:nvPr/>
        </p:nvSpPr>
        <p:spPr bwMode="auto">
          <a:xfrm>
            <a:off x="466725" y="5084763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 type="arrow" w="lg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91" name="Line 29"/>
          <p:cNvSpPr>
            <a:spLocks noChangeShapeType="1"/>
          </p:cNvSpPr>
          <p:nvPr/>
        </p:nvSpPr>
        <p:spPr bwMode="auto">
          <a:xfrm>
            <a:off x="466725" y="5589588"/>
            <a:ext cx="792163" cy="0"/>
          </a:xfrm>
          <a:prstGeom prst="line">
            <a:avLst/>
          </a:prstGeom>
          <a:noFill/>
          <a:ln w="22225">
            <a:solidFill>
              <a:srgbClr val="0000FF"/>
            </a:solidFill>
            <a:prstDash val="dash"/>
            <a:round/>
            <a:headEnd type="arrow" w="lg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392" name="Text Box 30"/>
          <p:cNvSpPr txBox="1">
            <a:spLocks noChangeArrowheads="1"/>
          </p:cNvSpPr>
          <p:nvPr/>
        </p:nvSpPr>
        <p:spPr bwMode="auto">
          <a:xfrm>
            <a:off x="1331913" y="4865688"/>
            <a:ext cx="387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</a:rPr>
              <a:t>访问互联网业务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 b="0">
                <a:solidFill>
                  <a:schemeClr val="tx1"/>
                </a:solidFill>
              </a:rPr>
              <a:t>采用普通接口和固定</a:t>
            </a:r>
            <a:r>
              <a:rPr lang="en-US" altLang="zh-CN" sz="1800" b="0">
                <a:solidFill>
                  <a:schemeClr val="tx1"/>
                </a:solidFill>
              </a:rPr>
              <a:t>IP</a:t>
            </a:r>
            <a:r>
              <a:rPr lang="zh-CN" altLang="en-US" sz="1800" b="0">
                <a:solidFill>
                  <a:schemeClr val="tx1"/>
                </a:solidFill>
              </a:rPr>
              <a:t>或</a:t>
            </a:r>
            <a:r>
              <a:rPr lang="en-US" altLang="zh-CN" sz="1800" b="0">
                <a:solidFill>
                  <a:schemeClr val="tx1"/>
                </a:solidFill>
              </a:rPr>
              <a:t>PPPoE</a:t>
            </a:r>
            <a:r>
              <a:rPr lang="zh-CN" altLang="en-US" sz="1800" b="0">
                <a:solidFill>
                  <a:schemeClr val="tx1"/>
                </a:solidFill>
              </a:rPr>
              <a:t>上行</a:t>
            </a:r>
          </a:p>
        </p:txBody>
      </p:sp>
      <p:sp>
        <p:nvSpPr>
          <p:cNvPr id="58393" name="Text Box 31"/>
          <p:cNvSpPr txBox="1">
            <a:spLocks noChangeArrowheads="1"/>
          </p:cNvSpPr>
          <p:nvPr/>
        </p:nvSpPr>
        <p:spPr bwMode="auto">
          <a:xfrm>
            <a:off x="1331913" y="5435600"/>
            <a:ext cx="4030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rgbClr val="3333FF"/>
                </a:solidFill>
              </a:rPr>
              <a:t>TR-069/SNMP</a:t>
            </a:r>
            <a:r>
              <a:rPr lang="zh-CN" altLang="en-US" sz="1800" b="0">
                <a:solidFill>
                  <a:srgbClr val="3333FF"/>
                </a:solidFill>
              </a:rPr>
              <a:t>网管业务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 b="0">
                <a:solidFill>
                  <a:srgbClr val="3333FF"/>
                </a:solidFill>
              </a:rPr>
              <a:t>采用子接口和</a:t>
            </a:r>
            <a:r>
              <a:rPr lang="en-US" altLang="zh-CN" sz="1800" b="0">
                <a:solidFill>
                  <a:srgbClr val="3333FF"/>
                </a:solidFill>
              </a:rPr>
              <a:t>DHCP</a:t>
            </a:r>
            <a:r>
              <a:rPr lang="zh-CN" altLang="en-US" sz="1800" b="0">
                <a:solidFill>
                  <a:srgbClr val="3333FF"/>
                </a:solidFill>
              </a:rPr>
              <a:t>动态获取地址方式</a:t>
            </a:r>
          </a:p>
        </p:txBody>
      </p:sp>
      <p:sp>
        <p:nvSpPr>
          <p:cNvPr id="58394" name="Rectangle 32"/>
          <p:cNvSpPr>
            <a:spLocks noChangeArrowheads="1"/>
          </p:cNvSpPr>
          <p:nvPr/>
        </p:nvSpPr>
        <p:spPr bwMode="auto">
          <a:xfrm>
            <a:off x="5219700" y="990600"/>
            <a:ext cx="34671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1800"/>
              <a:t>SNMP</a:t>
            </a:r>
            <a:r>
              <a:rPr lang="zh-CN" altLang="en-US" sz="1800"/>
              <a:t>网管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1600"/>
              <a:t>服务器主动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1600"/>
              <a:t>适合于企业网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1800"/>
              <a:t>TR-069</a:t>
            </a:r>
            <a:r>
              <a:rPr lang="zh-CN" altLang="en-US" sz="1800"/>
              <a:t>网管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1600"/>
              <a:t>终端主动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1600"/>
              <a:t>适合运营商海量接入</a:t>
            </a:r>
          </a:p>
        </p:txBody>
      </p:sp>
      <p:sp>
        <p:nvSpPr>
          <p:cNvPr id="58395" name="AutoShape 33"/>
          <p:cNvSpPr>
            <a:spLocks noChangeArrowheads="1"/>
          </p:cNvSpPr>
          <p:nvPr/>
        </p:nvSpPr>
        <p:spPr bwMode="auto">
          <a:xfrm rot="2173681">
            <a:off x="2987675" y="3416300"/>
            <a:ext cx="1000125" cy="517525"/>
          </a:xfrm>
          <a:prstGeom prst="flowChartMagneticDrum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58396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29000"/>
            <a:ext cx="12969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7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</a:t>
            </a:r>
            <a:r>
              <a:rPr lang="en-US" altLang="zh-CN" sz="3200">
                <a:solidFill>
                  <a:srgbClr val="CC0000"/>
                </a:solidFill>
              </a:rPr>
              <a:t>TR-069</a:t>
            </a:r>
            <a:r>
              <a:rPr lang="zh-CN" altLang="en-US" sz="3200">
                <a:solidFill>
                  <a:srgbClr val="CC0000"/>
                </a:solidFill>
              </a:rPr>
              <a:t>网管</a:t>
            </a:r>
          </a:p>
        </p:txBody>
      </p:sp>
      <p:pic>
        <p:nvPicPr>
          <p:cNvPr id="58398" name="Picture 36" descr="服务器终端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68863"/>
            <a:ext cx="8143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125538"/>
            <a:ext cx="7391400" cy="45466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SzPct val="80000"/>
            </a:pPr>
            <a:r>
              <a:rPr lang="zh-CN" altLang="nl-NL" smtClean="0"/>
              <a:t>全面支持</a:t>
            </a:r>
            <a:r>
              <a:rPr lang="nl-NL" altLang="zh-CN" smtClean="0"/>
              <a:t>IPv6</a:t>
            </a:r>
            <a:endParaRPr lang="en-US" altLang="zh-CN" smtClean="0"/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OAP</a:t>
            </a:r>
            <a:r>
              <a:rPr lang="zh-CN" altLang="en-US" smtClean="0"/>
              <a:t>多业务平台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灵活多样的硬件加密方案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丰富灵活的高密度语音部署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路由交换的完全融合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多种</a:t>
            </a:r>
            <a:r>
              <a:rPr lang="en-US" altLang="zh-CN" smtClean="0"/>
              <a:t>VPN</a:t>
            </a:r>
            <a:r>
              <a:rPr lang="zh-CN" altLang="en-US" smtClean="0"/>
              <a:t>网络技术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金融终端</a:t>
            </a:r>
            <a:r>
              <a:rPr lang="en-US" altLang="zh-CN" smtClean="0"/>
              <a:t>&amp;POS</a:t>
            </a:r>
            <a:r>
              <a:rPr lang="zh-CN" altLang="en-US" smtClean="0"/>
              <a:t>接入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/>
              <a:t>智能流量控制网络链路管理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mtClean="0"/>
              <a:t>3G</a:t>
            </a:r>
            <a:r>
              <a:rPr lang="zh-CN" altLang="en-US" smtClean="0"/>
              <a:t>路由器</a:t>
            </a:r>
            <a:r>
              <a:rPr lang="en-US" altLang="zh-CN" smtClean="0"/>
              <a:t>&amp;TR069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mtClean="0">
                <a:solidFill>
                  <a:srgbClr val="CC0000"/>
                </a:solidFill>
              </a:rPr>
              <a:t>版本分类和维护</a:t>
            </a: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设备主要特点介绍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4464050"/>
          </a:xfrm>
        </p:spPr>
        <p:txBody>
          <a:bodyPr/>
          <a:lstStyle/>
          <a:p>
            <a:pPr eaLnBrk="1" hangingPunct="1">
              <a:buSzPct val="80000"/>
            </a:pPr>
            <a:r>
              <a:rPr lang="en-US" altLang="zh-CN" sz="2400" smtClean="0"/>
              <a:t>Release</a:t>
            </a:r>
            <a:r>
              <a:rPr lang="zh-CN" altLang="en-US" sz="2400" smtClean="0"/>
              <a:t>和</a:t>
            </a:r>
            <a:r>
              <a:rPr lang="en-US" altLang="zh-CN" sz="2400" smtClean="0"/>
              <a:t>ESS</a:t>
            </a:r>
          </a:p>
          <a:p>
            <a:pPr lvl="1" eaLnBrk="1" hangingPunct="1"/>
            <a:r>
              <a:rPr lang="en-US" altLang="zh-CN" sz="2000" smtClean="0"/>
              <a:t>Release</a:t>
            </a:r>
            <a:r>
              <a:rPr lang="zh-CN" altLang="en-US" sz="2000" smtClean="0"/>
              <a:t>指对外正式发布版本</a:t>
            </a:r>
          </a:p>
          <a:p>
            <a:pPr lvl="1" eaLnBrk="1" hangingPunct="1"/>
            <a:r>
              <a:rPr lang="en-US" altLang="zh-CN" sz="2000" smtClean="0"/>
              <a:t>ESS</a:t>
            </a:r>
            <a:r>
              <a:rPr lang="zh-CN" altLang="en-US" sz="2000" smtClean="0"/>
              <a:t>指在原有</a:t>
            </a:r>
            <a:r>
              <a:rPr lang="en-US" altLang="zh-CN" sz="2000" smtClean="0"/>
              <a:t>Release</a:t>
            </a:r>
            <a:r>
              <a:rPr lang="zh-CN" altLang="en-US" sz="2000" smtClean="0"/>
              <a:t>基础上，增加新功能的下一个主线版本</a:t>
            </a:r>
          </a:p>
          <a:p>
            <a:pPr eaLnBrk="1" hangingPunct="1">
              <a:buSzPct val="80000"/>
            </a:pPr>
            <a:r>
              <a:rPr lang="en-US" altLang="zh-CN" sz="2400" smtClean="0"/>
              <a:t>Bi</a:t>
            </a:r>
            <a:r>
              <a:rPr lang="zh-CN" altLang="en-US" sz="2400" smtClean="0"/>
              <a:t>和</a:t>
            </a:r>
            <a:r>
              <a:rPr lang="en-US" altLang="zh-CN" sz="2400" smtClean="0"/>
              <a:t>Si</a:t>
            </a:r>
          </a:p>
          <a:p>
            <a:pPr lvl="1" eaLnBrk="1" hangingPunct="1"/>
            <a:r>
              <a:rPr lang="en-US" altLang="zh-CN" sz="2000" smtClean="0"/>
              <a:t>Bi</a:t>
            </a:r>
            <a:r>
              <a:rPr lang="zh-CN" altLang="en-US" sz="2000" smtClean="0"/>
              <a:t>指</a:t>
            </a:r>
            <a:r>
              <a:rPr lang="en-US" altLang="zh-CN" sz="2000" smtClean="0"/>
              <a:t>Basic</a:t>
            </a:r>
            <a:r>
              <a:rPr lang="zh-CN" altLang="en-US" sz="2000" smtClean="0"/>
              <a:t>，基本软件版本，功能有所削减，可以免费使用，不需要也不能注册</a:t>
            </a:r>
            <a:r>
              <a:rPr lang="en-US" altLang="zh-CN" sz="2000" smtClean="0"/>
              <a:t>Lisence</a:t>
            </a:r>
          </a:p>
          <a:p>
            <a:pPr lvl="1" eaLnBrk="1" hangingPunct="1"/>
            <a:r>
              <a:rPr lang="en-US" altLang="zh-CN" sz="2000" smtClean="0"/>
              <a:t>Si</a:t>
            </a:r>
            <a:r>
              <a:rPr lang="zh-CN" altLang="en-US" sz="2000" smtClean="0"/>
              <a:t>指</a:t>
            </a:r>
            <a:r>
              <a:rPr lang="en-US" altLang="zh-CN" sz="2000" smtClean="0"/>
              <a:t>Standard</a:t>
            </a:r>
            <a:r>
              <a:rPr lang="zh-CN" altLang="en-US" sz="2000" smtClean="0"/>
              <a:t>，标准软件版本，具备完整的功能，通常需要购买</a:t>
            </a:r>
            <a:r>
              <a:rPr lang="en-US" altLang="zh-CN" sz="2000" smtClean="0"/>
              <a:t>Lisence</a:t>
            </a:r>
            <a:r>
              <a:rPr lang="zh-CN" altLang="en-US" sz="2000" smtClean="0"/>
              <a:t>并进行注册，否则设备运行一月后重启，之后每隔</a:t>
            </a:r>
            <a:r>
              <a:rPr lang="en-US" altLang="zh-CN" sz="2000" smtClean="0"/>
              <a:t>30</a:t>
            </a:r>
            <a:r>
              <a:rPr lang="zh-CN" altLang="en-US" sz="2000" smtClean="0"/>
              <a:t>分钟重启一次</a:t>
            </a:r>
          </a:p>
          <a:p>
            <a:pPr lvl="1" eaLnBrk="1" hangingPunct="1"/>
            <a:r>
              <a:rPr lang="en-US" altLang="zh-CN" sz="2000" smtClean="0"/>
              <a:t>MSR9XX </a:t>
            </a:r>
            <a:r>
              <a:rPr lang="zh-CN" altLang="en-US" sz="2000" smtClean="0"/>
              <a:t>、 </a:t>
            </a:r>
            <a:r>
              <a:rPr lang="en-US" altLang="zh-CN" sz="2000" smtClean="0"/>
              <a:t>201X</a:t>
            </a:r>
            <a:r>
              <a:rPr lang="zh-CN" altLang="en-US" sz="2000" smtClean="0"/>
              <a:t>系列、</a:t>
            </a:r>
            <a:r>
              <a:rPr lang="en-US" altLang="zh-CN" sz="2000" smtClean="0"/>
              <a:t>301X </a:t>
            </a:r>
            <a:r>
              <a:rPr lang="zh-CN" altLang="en-US" sz="2000" smtClean="0"/>
              <a:t>、 </a:t>
            </a:r>
            <a:r>
              <a:rPr lang="en-US" altLang="zh-CN" sz="2000" smtClean="0"/>
              <a:t>3011</a:t>
            </a:r>
            <a:r>
              <a:rPr lang="zh-CN" altLang="en-US" sz="2000" smtClean="0"/>
              <a:t>只有</a:t>
            </a:r>
            <a:r>
              <a:rPr lang="en-US" altLang="zh-CN" sz="2000" smtClean="0"/>
              <a:t>SI</a:t>
            </a:r>
            <a:r>
              <a:rPr lang="zh-CN" altLang="en-US" sz="2000" smtClean="0"/>
              <a:t>版本，</a:t>
            </a:r>
          </a:p>
          <a:p>
            <a:pPr lvl="1" eaLnBrk="1" hangingPunct="1"/>
            <a:r>
              <a:rPr lang="zh-CN" altLang="en-US" sz="2000" smtClean="0"/>
              <a:t>后续版本变更特性请关注相关版本发布公告和技术公告</a:t>
            </a:r>
          </a:p>
        </p:txBody>
      </p:sp>
      <p:grpSp>
        <p:nvGrpSpPr>
          <p:cNvPr id="60419" name="Group 13"/>
          <p:cNvGrpSpPr>
            <a:grpSpLocks/>
          </p:cNvGrpSpPr>
          <p:nvPr/>
        </p:nvGrpSpPr>
        <p:grpSpPr bwMode="auto">
          <a:xfrm>
            <a:off x="1042988" y="4868863"/>
            <a:ext cx="6624637" cy="1512887"/>
            <a:chOff x="612" y="3112"/>
            <a:chExt cx="4173" cy="953"/>
          </a:xfrm>
        </p:grpSpPr>
        <p:sp>
          <p:nvSpPr>
            <p:cNvPr id="60421" name="AutoShape 14"/>
            <p:cNvSpPr>
              <a:spLocks noChangeArrowheads="1"/>
            </p:cNvSpPr>
            <p:nvPr/>
          </p:nvSpPr>
          <p:spPr bwMode="auto">
            <a:xfrm>
              <a:off x="612" y="3112"/>
              <a:ext cx="907" cy="363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chemeClr val="tx1"/>
              </a:solidFill>
              <a:round/>
              <a:headEnd type="none" w="lg" len="sm"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 b="0">
                  <a:solidFill>
                    <a:schemeClr val="tx1"/>
                  </a:solidFill>
                </a:rPr>
                <a:t>设备到货</a:t>
              </a:r>
            </a:p>
          </p:txBody>
        </p:sp>
        <p:sp>
          <p:nvSpPr>
            <p:cNvPr id="60422" name="AutoShape 15"/>
            <p:cNvSpPr>
              <a:spLocks noChangeArrowheads="1"/>
            </p:cNvSpPr>
            <p:nvPr/>
          </p:nvSpPr>
          <p:spPr bwMode="auto">
            <a:xfrm>
              <a:off x="1701" y="3112"/>
              <a:ext cx="907" cy="363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chemeClr val="tx1"/>
              </a:solidFill>
              <a:round/>
              <a:headEnd type="none" w="lg" len="sm"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 b="0">
                  <a:solidFill>
                    <a:schemeClr val="tx1"/>
                  </a:solidFill>
                </a:rPr>
                <a:t>检查授权函</a:t>
              </a:r>
            </a:p>
          </p:txBody>
        </p:sp>
        <p:sp>
          <p:nvSpPr>
            <p:cNvPr id="60423" name="AutoShape 16"/>
            <p:cNvSpPr>
              <a:spLocks noChangeArrowheads="1"/>
            </p:cNvSpPr>
            <p:nvPr/>
          </p:nvSpPr>
          <p:spPr bwMode="auto">
            <a:xfrm>
              <a:off x="2789" y="3112"/>
              <a:ext cx="907" cy="363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chemeClr val="tx1"/>
              </a:solidFill>
              <a:round/>
              <a:headEnd type="none" w="lg" len="sm"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 b="0">
                  <a:solidFill>
                    <a:schemeClr val="tx1"/>
                  </a:solidFill>
                </a:rPr>
                <a:t>下载</a:t>
              </a:r>
              <a:r>
                <a:rPr lang="en-US" altLang="zh-CN" sz="1800" b="0">
                  <a:solidFill>
                    <a:schemeClr val="tx1"/>
                  </a:solidFill>
                </a:rPr>
                <a:t>SI</a:t>
              </a:r>
              <a:r>
                <a:rPr lang="zh-CN" altLang="en-US" sz="1800" b="0">
                  <a:solidFill>
                    <a:schemeClr val="tx1"/>
                  </a:solidFill>
                </a:rPr>
                <a:t>版本</a:t>
              </a:r>
            </a:p>
          </p:txBody>
        </p:sp>
        <p:sp>
          <p:nvSpPr>
            <p:cNvPr id="60424" name="AutoShape 17"/>
            <p:cNvSpPr>
              <a:spLocks noChangeArrowheads="1"/>
            </p:cNvSpPr>
            <p:nvPr/>
          </p:nvSpPr>
          <p:spPr bwMode="auto">
            <a:xfrm>
              <a:off x="3878" y="3112"/>
              <a:ext cx="907" cy="363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chemeClr val="tx1"/>
              </a:solidFill>
              <a:round/>
              <a:headEnd type="none" w="lg" len="sm"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 b="0">
                  <a:solidFill>
                    <a:schemeClr val="tx1"/>
                  </a:solidFill>
                </a:rPr>
                <a:t>升级</a:t>
              </a:r>
              <a:r>
                <a:rPr lang="en-US" altLang="zh-CN" sz="1800" b="0">
                  <a:solidFill>
                    <a:schemeClr val="tx1"/>
                  </a:solidFill>
                </a:rPr>
                <a:t>SI</a:t>
              </a:r>
              <a:r>
                <a:rPr lang="zh-CN" altLang="en-US" sz="1800" b="0">
                  <a:solidFill>
                    <a:schemeClr val="tx1"/>
                  </a:solidFill>
                </a:rPr>
                <a:t>版本</a:t>
              </a:r>
            </a:p>
          </p:txBody>
        </p:sp>
        <p:sp>
          <p:nvSpPr>
            <p:cNvPr id="60425" name="AutoShape 18"/>
            <p:cNvSpPr>
              <a:spLocks noChangeArrowheads="1"/>
            </p:cNvSpPr>
            <p:nvPr/>
          </p:nvSpPr>
          <p:spPr bwMode="auto">
            <a:xfrm>
              <a:off x="1973" y="3702"/>
              <a:ext cx="1769" cy="363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chemeClr val="tx1"/>
              </a:solidFill>
              <a:round/>
              <a:headEnd type="none" w="lg" len="sm"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 b="0">
                  <a:solidFill>
                    <a:schemeClr val="tx1"/>
                  </a:solidFill>
                  <a:latin typeface="华文细黑" panose="02010600040101010101" pitchFamily="2" charset="-122"/>
                </a:rPr>
                <a:t>根据授权函注册</a:t>
              </a:r>
              <a:r>
                <a:rPr lang="en-US" altLang="zh-CN" sz="1800" b="0">
                  <a:solidFill>
                    <a:schemeClr val="tx1"/>
                  </a:solidFill>
                  <a:latin typeface="华文细黑" panose="02010600040101010101" pitchFamily="2" charset="-122"/>
                </a:rPr>
                <a:t>License</a:t>
              </a:r>
            </a:p>
          </p:txBody>
        </p:sp>
        <p:cxnSp>
          <p:nvCxnSpPr>
            <p:cNvPr id="60426" name="AutoShape 19"/>
            <p:cNvCxnSpPr>
              <a:cxnSpLocks noChangeShapeType="1"/>
              <a:stCxn id="60421" idx="3"/>
              <a:endCxn id="60422" idx="1"/>
            </p:cNvCxnSpPr>
            <p:nvPr/>
          </p:nvCxnSpPr>
          <p:spPr bwMode="auto">
            <a:xfrm>
              <a:off x="1529" y="3294"/>
              <a:ext cx="162" cy="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 type="none" w="lg" len="sm"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7" name="AutoShape 20"/>
            <p:cNvCxnSpPr>
              <a:cxnSpLocks noChangeShapeType="1"/>
              <a:stCxn id="60422" idx="3"/>
              <a:endCxn id="60423" idx="1"/>
            </p:cNvCxnSpPr>
            <p:nvPr/>
          </p:nvCxnSpPr>
          <p:spPr bwMode="auto">
            <a:xfrm>
              <a:off x="2618" y="3294"/>
              <a:ext cx="161" cy="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 type="none" w="lg" len="sm"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8" name="AutoShape 21"/>
            <p:cNvCxnSpPr>
              <a:cxnSpLocks noChangeShapeType="1"/>
              <a:stCxn id="60423" idx="3"/>
              <a:endCxn id="60424" idx="1"/>
            </p:cNvCxnSpPr>
            <p:nvPr/>
          </p:nvCxnSpPr>
          <p:spPr bwMode="auto">
            <a:xfrm>
              <a:off x="3706" y="3294"/>
              <a:ext cx="162" cy="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 type="none" w="lg" len="sm"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9" name="AutoShape 22"/>
            <p:cNvCxnSpPr>
              <a:cxnSpLocks noChangeShapeType="1"/>
              <a:stCxn id="60424" idx="2"/>
              <a:endCxn id="60425" idx="0"/>
            </p:cNvCxnSpPr>
            <p:nvPr/>
          </p:nvCxnSpPr>
          <p:spPr bwMode="auto">
            <a:xfrm rot="5400000">
              <a:off x="3491" y="2852"/>
              <a:ext cx="207" cy="1474"/>
            </a:xfrm>
            <a:prstGeom prst="bentConnector3">
              <a:avLst>
                <a:gd name="adj1" fmla="val 49759"/>
              </a:avLst>
            </a:prstGeom>
            <a:noFill/>
            <a:ln w="31750">
              <a:solidFill>
                <a:srgbClr val="FF0000"/>
              </a:solidFill>
              <a:prstDash val="dash"/>
              <a:miter lim="800000"/>
              <a:headEnd type="none" w="lg" len="sm"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目前软件版本分类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8163" y="1524000"/>
            <a:ext cx="57626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b="1" dirty="0">
                <a:ea typeface="华文细黑" pitchFamily="2" charset="-122"/>
              </a:rPr>
              <a:t>MSR</a:t>
            </a:r>
            <a:r>
              <a:rPr lang="en-US" altLang="en-US" sz="2800" b="1" dirty="0">
                <a:ea typeface="华文细黑" pitchFamily="2" charset="-122"/>
              </a:rPr>
              <a:t>产品介</a:t>
            </a:r>
            <a:r>
              <a:rPr lang="zh-CN" altLang="en-US" sz="2800" b="1" dirty="0">
                <a:ea typeface="华文细黑" pitchFamily="2" charset="-122"/>
              </a:rPr>
              <a:t>绍</a:t>
            </a:r>
            <a:endParaRPr lang="en-US" altLang="en-US" sz="2800" b="1" dirty="0">
              <a:ea typeface="华文细黑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en-US" altLang="zh-CN" sz="2800" b="1" dirty="0" smtClean="0">
                <a:ea typeface="华文细黑" pitchFamily="2" charset="-122"/>
              </a:rPr>
              <a:t>MSR</a:t>
            </a:r>
            <a:r>
              <a:rPr lang="zh-CN" altLang="en-US" sz="2800" b="1" dirty="0" smtClean="0">
                <a:ea typeface="华文细黑" pitchFamily="2" charset="-122"/>
              </a:rPr>
              <a:t>产品</a:t>
            </a:r>
            <a:r>
              <a:rPr lang="zh-CN" altLang="en-US" sz="2800" b="1" dirty="0">
                <a:ea typeface="华文细黑" pitchFamily="2" charset="-122"/>
              </a:rPr>
              <a:t>主要特性</a:t>
            </a:r>
            <a:endParaRPr lang="en-US" altLang="en-US" sz="2800" b="1" dirty="0">
              <a:ea typeface="华文细黑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altLang="zh-CN" sz="2800" b="1" dirty="0">
                <a:solidFill>
                  <a:srgbClr val="CC0000"/>
                </a:solidFill>
                <a:ea typeface="华文细黑" pitchFamily="2" charset="-122"/>
              </a:rPr>
              <a:t>MSR</a:t>
            </a:r>
            <a:r>
              <a:rPr lang="zh-CN" altLang="en-US" sz="2800" b="1" dirty="0">
                <a:solidFill>
                  <a:srgbClr val="CC0000"/>
                </a:solidFill>
                <a:ea typeface="华文细黑" pitchFamily="2" charset="-122"/>
              </a:rPr>
              <a:t>产品应用场景</a:t>
            </a:r>
            <a:endParaRPr lang="en-US" altLang="en-US" sz="2800" b="1" dirty="0">
              <a:solidFill>
                <a:srgbClr val="CC0000"/>
              </a:solidFill>
              <a:ea typeface="华文细黑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defRPr/>
            </a:pPr>
            <a:endParaRPr lang="zh-CN" altLang="en-US" sz="2800" b="1" dirty="0" smtClean="0"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3"/>
          <p:cNvGrpSpPr>
            <a:grpSpLocks/>
          </p:cNvGrpSpPr>
          <p:nvPr/>
        </p:nvGrpSpPr>
        <p:grpSpPr bwMode="auto">
          <a:xfrm>
            <a:off x="2771775" y="2420938"/>
            <a:ext cx="1608138" cy="1341437"/>
            <a:chOff x="4241" y="1979"/>
            <a:chExt cx="998" cy="642"/>
          </a:xfrm>
        </p:grpSpPr>
        <p:pic>
          <p:nvPicPr>
            <p:cNvPr id="62537" name="Picture 4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979"/>
              <a:ext cx="998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38" name="Rectangle 5"/>
            <p:cNvSpPr>
              <a:spLocks noChangeArrowheads="1"/>
            </p:cNvSpPr>
            <p:nvPr/>
          </p:nvSpPr>
          <p:spPr bwMode="auto">
            <a:xfrm>
              <a:off x="4376" y="2221"/>
              <a:ext cx="81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536" tIns="51768" rIns="103536" bIns="51768" anchor="ctr" anchorCtr="1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latin typeface="华文细黑" panose="02010600040101010101" pitchFamily="2" charset="-122"/>
                </a:rPr>
                <a:t>运营商</a:t>
              </a:r>
              <a:r>
                <a:rPr lang="en-US" altLang="zh-CN" sz="1800">
                  <a:latin typeface="华文细黑" panose="02010600040101010101" pitchFamily="2" charset="-122"/>
                </a:rPr>
                <a:t>1</a:t>
              </a:r>
            </a:p>
          </p:txBody>
        </p:sp>
      </p:grpSp>
      <p:grpSp>
        <p:nvGrpSpPr>
          <p:cNvPr id="62467" name="Group 6"/>
          <p:cNvGrpSpPr>
            <a:grpSpLocks/>
          </p:cNvGrpSpPr>
          <p:nvPr/>
        </p:nvGrpSpPr>
        <p:grpSpPr bwMode="auto">
          <a:xfrm>
            <a:off x="5867400" y="2420938"/>
            <a:ext cx="1608138" cy="1341437"/>
            <a:chOff x="4241" y="1979"/>
            <a:chExt cx="998" cy="642"/>
          </a:xfrm>
        </p:grpSpPr>
        <p:pic>
          <p:nvPicPr>
            <p:cNvPr id="62535" name="Picture 7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979"/>
              <a:ext cx="998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36" name="Rectangle 8"/>
            <p:cNvSpPr>
              <a:spLocks noChangeArrowheads="1"/>
            </p:cNvSpPr>
            <p:nvPr/>
          </p:nvSpPr>
          <p:spPr bwMode="auto">
            <a:xfrm>
              <a:off x="4376" y="2221"/>
              <a:ext cx="81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3536" tIns="51768" rIns="103536" bIns="51768" anchor="ctr" anchorCtr="1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</a:pPr>
              <a:r>
                <a:rPr lang="zh-CN" altLang="en-US" sz="1800">
                  <a:latin typeface="华文细黑" panose="02010600040101010101" pitchFamily="2" charset="-122"/>
                </a:rPr>
                <a:t>运营商</a:t>
              </a:r>
              <a:r>
                <a:rPr lang="en-US" altLang="zh-CN" sz="1800">
                  <a:latin typeface="华文细黑" panose="02010600040101010101" pitchFamily="2" charset="-122"/>
                </a:rPr>
                <a:t>2</a:t>
              </a:r>
            </a:p>
          </p:txBody>
        </p:sp>
      </p:grpSp>
      <p:sp>
        <p:nvSpPr>
          <p:cNvPr id="62468" name="Line 9"/>
          <p:cNvSpPr>
            <a:spLocks noChangeShapeType="1"/>
          </p:cNvSpPr>
          <p:nvPr/>
        </p:nvSpPr>
        <p:spPr bwMode="auto">
          <a:xfrm>
            <a:off x="1547813" y="2563813"/>
            <a:ext cx="7383462" cy="1587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69" name="Line 10"/>
          <p:cNvSpPr>
            <a:spLocks noChangeShapeType="1"/>
          </p:cNvSpPr>
          <p:nvPr/>
        </p:nvSpPr>
        <p:spPr bwMode="auto">
          <a:xfrm>
            <a:off x="1547813" y="4364038"/>
            <a:ext cx="7383462" cy="1587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2470" name="Picture 11" descr="中低端路由器-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60800"/>
            <a:ext cx="7207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2" descr="GS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16113"/>
            <a:ext cx="7207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13" descr="GS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16113"/>
            <a:ext cx="719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4" descr="GS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052513"/>
            <a:ext cx="6477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5" descr="GS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052513"/>
            <a:ext cx="6477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6" descr="中低端路由器-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860800"/>
            <a:ext cx="684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7" descr="中低端路由器-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229225"/>
            <a:ext cx="6477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477" name="AutoShape 18"/>
          <p:cNvCxnSpPr>
            <a:cxnSpLocks noChangeShapeType="1"/>
          </p:cNvCxnSpPr>
          <p:nvPr/>
        </p:nvCxnSpPr>
        <p:spPr bwMode="auto">
          <a:xfrm flipH="1">
            <a:off x="2087563" y="4395788"/>
            <a:ext cx="1044575" cy="833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8" name="AutoShape 19"/>
          <p:cNvCxnSpPr>
            <a:cxnSpLocks noChangeShapeType="1"/>
          </p:cNvCxnSpPr>
          <p:nvPr/>
        </p:nvCxnSpPr>
        <p:spPr bwMode="auto">
          <a:xfrm flipV="1">
            <a:off x="2087563" y="4368800"/>
            <a:ext cx="1927225" cy="86042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9" name="AutoShape 20"/>
          <p:cNvCxnSpPr>
            <a:cxnSpLocks noChangeShapeType="1"/>
          </p:cNvCxnSpPr>
          <p:nvPr/>
        </p:nvCxnSpPr>
        <p:spPr bwMode="auto">
          <a:xfrm flipH="1">
            <a:off x="3132138" y="2619375"/>
            <a:ext cx="431800" cy="1241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0" name="AutoShape 21"/>
          <p:cNvCxnSpPr>
            <a:cxnSpLocks noChangeShapeType="1"/>
          </p:cNvCxnSpPr>
          <p:nvPr/>
        </p:nvCxnSpPr>
        <p:spPr bwMode="auto">
          <a:xfrm flipH="1">
            <a:off x="4014788" y="2617788"/>
            <a:ext cx="2862262" cy="124301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1" name="AutoShape 22"/>
          <p:cNvCxnSpPr>
            <a:cxnSpLocks noChangeShapeType="1"/>
          </p:cNvCxnSpPr>
          <p:nvPr/>
        </p:nvCxnSpPr>
        <p:spPr bwMode="auto">
          <a:xfrm flipH="1">
            <a:off x="4014788" y="1684338"/>
            <a:ext cx="665162" cy="217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2" name="AutoShape 23"/>
          <p:cNvCxnSpPr>
            <a:cxnSpLocks noChangeShapeType="1"/>
          </p:cNvCxnSpPr>
          <p:nvPr/>
        </p:nvCxnSpPr>
        <p:spPr bwMode="auto">
          <a:xfrm flipV="1">
            <a:off x="3132138" y="1684338"/>
            <a:ext cx="2916237" cy="217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3" name="AutoShape 24"/>
          <p:cNvCxnSpPr>
            <a:cxnSpLocks noChangeShapeType="1"/>
          </p:cNvCxnSpPr>
          <p:nvPr/>
        </p:nvCxnSpPr>
        <p:spPr bwMode="auto">
          <a:xfrm flipV="1">
            <a:off x="3924300" y="2266950"/>
            <a:ext cx="2592388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4" name="AutoShape 25"/>
          <p:cNvCxnSpPr>
            <a:cxnSpLocks noChangeShapeType="1"/>
          </p:cNvCxnSpPr>
          <p:nvPr/>
        </p:nvCxnSpPr>
        <p:spPr bwMode="auto">
          <a:xfrm flipV="1">
            <a:off x="3563938" y="1368425"/>
            <a:ext cx="792162" cy="547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5" name="AutoShape 26"/>
          <p:cNvCxnSpPr>
            <a:cxnSpLocks noChangeShapeType="1"/>
          </p:cNvCxnSpPr>
          <p:nvPr/>
        </p:nvCxnSpPr>
        <p:spPr bwMode="auto">
          <a:xfrm>
            <a:off x="5003800" y="1368425"/>
            <a:ext cx="7207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6" name="AutoShape 27"/>
          <p:cNvCxnSpPr>
            <a:cxnSpLocks noChangeShapeType="1"/>
          </p:cNvCxnSpPr>
          <p:nvPr/>
        </p:nvCxnSpPr>
        <p:spPr bwMode="auto">
          <a:xfrm>
            <a:off x="6372225" y="1368425"/>
            <a:ext cx="504825" cy="547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7" name="Text Box 28"/>
          <p:cNvSpPr txBox="1">
            <a:spLocks noChangeArrowheads="1"/>
          </p:cNvSpPr>
          <p:nvPr/>
        </p:nvSpPr>
        <p:spPr bwMode="auto">
          <a:xfrm>
            <a:off x="2627313" y="1989138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>
                <a:solidFill>
                  <a:schemeClr val="tx1"/>
                </a:solidFill>
                <a:latin typeface="华文细黑" panose="02010600040101010101" pitchFamily="2" charset="-122"/>
              </a:rPr>
              <a:t>生产</a:t>
            </a: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1</a:t>
            </a:r>
          </a:p>
        </p:txBody>
      </p:sp>
      <p:sp>
        <p:nvSpPr>
          <p:cNvPr id="62488" name="Text Box 29"/>
          <p:cNvSpPr txBox="1">
            <a:spLocks noChangeArrowheads="1"/>
          </p:cNvSpPr>
          <p:nvPr/>
        </p:nvSpPr>
        <p:spPr bwMode="auto">
          <a:xfrm>
            <a:off x="3563938" y="765175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>
                <a:solidFill>
                  <a:schemeClr val="tx1"/>
                </a:solidFill>
                <a:latin typeface="华文细黑" panose="02010600040101010101" pitchFamily="2" charset="-122"/>
              </a:rPr>
              <a:t>生产</a:t>
            </a: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2</a:t>
            </a:r>
          </a:p>
        </p:txBody>
      </p:sp>
      <p:sp>
        <p:nvSpPr>
          <p:cNvPr id="62489" name="Text Box 30"/>
          <p:cNvSpPr txBox="1">
            <a:spLocks noChangeArrowheads="1"/>
          </p:cNvSpPr>
          <p:nvPr/>
        </p:nvSpPr>
        <p:spPr bwMode="auto">
          <a:xfrm>
            <a:off x="6516688" y="908050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>
                <a:solidFill>
                  <a:schemeClr val="tx1"/>
                </a:solidFill>
                <a:latin typeface="华文细黑" panose="02010600040101010101" pitchFamily="2" charset="-122"/>
              </a:rPr>
              <a:t>灾备</a:t>
            </a: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1</a:t>
            </a:r>
          </a:p>
        </p:txBody>
      </p:sp>
      <p:sp>
        <p:nvSpPr>
          <p:cNvPr id="62490" name="Text Box 31"/>
          <p:cNvSpPr txBox="1">
            <a:spLocks noChangeArrowheads="1"/>
          </p:cNvSpPr>
          <p:nvPr/>
        </p:nvSpPr>
        <p:spPr bwMode="auto">
          <a:xfrm>
            <a:off x="7451725" y="1916113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>
                <a:solidFill>
                  <a:schemeClr val="tx1"/>
                </a:solidFill>
                <a:latin typeface="华文细黑" panose="02010600040101010101" pitchFamily="2" charset="-122"/>
              </a:rPr>
              <a:t>灾备</a:t>
            </a: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2</a:t>
            </a:r>
          </a:p>
        </p:txBody>
      </p:sp>
      <p:sp>
        <p:nvSpPr>
          <p:cNvPr id="62491" name="Text Box 32"/>
          <p:cNvSpPr txBox="1">
            <a:spLocks noChangeArrowheads="1"/>
          </p:cNvSpPr>
          <p:nvPr/>
        </p:nvSpPr>
        <p:spPr bwMode="auto">
          <a:xfrm>
            <a:off x="2268538" y="3933825"/>
            <a:ext cx="54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x</a:t>
            </a:r>
            <a:r>
              <a:rPr lang="zh-CN" altLang="en-US" sz="1400">
                <a:solidFill>
                  <a:schemeClr val="tx1"/>
                </a:solidFill>
                <a:latin typeface="华文细黑" panose="02010600040101010101" pitchFamily="2" charset="-122"/>
              </a:rPr>
              <a:t>市</a:t>
            </a: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1</a:t>
            </a:r>
          </a:p>
        </p:txBody>
      </p:sp>
      <p:pic>
        <p:nvPicPr>
          <p:cNvPr id="62492" name="Picture 33" descr="中低端路由器-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5207000"/>
            <a:ext cx="6143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493" name="AutoShape 34"/>
          <p:cNvCxnSpPr>
            <a:cxnSpLocks noChangeShapeType="1"/>
          </p:cNvCxnSpPr>
          <p:nvPr/>
        </p:nvCxnSpPr>
        <p:spPr bwMode="auto">
          <a:xfrm flipH="1" flipV="1">
            <a:off x="3132138" y="4395788"/>
            <a:ext cx="53975" cy="81121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4" name="AutoShape 35"/>
          <p:cNvCxnSpPr>
            <a:cxnSpLocks noChangeShapeType="1"/>
          </p:cNvCxnSpPr>
          <p:nvPr/>
        </p:nvCxnSpPr>
        <p:spPr bwMode="auto">
          <a:xfrm flipV="1">
            <a:off x="3186113" y="4368800"/>
            <a:ext cx="828675" cy="838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5" name="AutoShape 36"/>
          <p:cNvCxnSpPr>
            <a:cxnSpLocks noChangeShapeType="1"/>
          </p:cNvCxnSpPr>
          <p:nvPr/>
        </p:nvCxnSpPr>
        <p:spPr bwMode="auto">
          <a:xfrm flipV="1">
            <a:off x="3492500" y="4114800"/>
            <a:ext cx="179388" cy="142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6" name="Text Box 37"/>
          <p:cNvSpPr txBox="1">
            <a:spLocks noChangeArrowheads="1"/>
          </p:cNvSpPr>
          <p:nvPr/>
        </p:nvSpPr>
        <p:spPr bwMode="auto">
          <a:xfrm>
            <a:off x="4427538" y="4005263"/>
            <a:ext cx="54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x</a:t>
            </a:r>
            <a:r>
              <a:rPr lang="zh-CN" altLang="en-US" sz="1400">
                <a:solidFill>
                  <a:schemeClr val="tx1"/>
                </a:solidFill>
                <a:latin typeface="华文细黑" panose="02010600040101010101" pitchFamily="2" charset="-122"/>
              </a:rPr>
              <a:t>市</a:t>
            </a: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2</a:t>
            </a:r>
          </a:p>
        </p:txBody>
      </p:sp>
      <p:pic>
        <p:nvPicPr>
          <p:cNvPr id="62497" name="Picture 38" descr="中低端路由器-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860800"/>
            <a:ext cx="6477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8" name="Picture 39" descr="中低端路由器-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860800"/>
            <a:ext cx="6111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9" name="Picture 40" descr="中低端路由器-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207000"/>
            <a:ext cx="6477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500" name="AutoShape 41"/>
          <p:cNvCxnSpPr>
            <a:cxnSpLocks noChangeShapeType="1"/>
          </p:cNvCxnSpPr>
          <p:nvPr/>
        </p:nvCxnSpPr>
        <p:spPr bwMode="auto">
          <a:xfrm flipH="1">
            <a:off x="5327650" y="4341813"/>
            <a:ext cx="1152525" cy="865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1" name="AutoShape 42"/>
          <p:cNvCxnSpPr>
            <a:cxnSpLocks noChangeShapeType="1"/>
          </p:cNvCxnSpPr>
          <p:nvPr/>
        </p:nvCxnSpPr>
        <p:spPr bwMode="auto">
          <a:xfrm flipV="1">
            <a:off x="5327650" y="4314825"/>
            <a:ext cx="2035175" cy="89217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502" name="Text Box 43"/>
          <p:cNvSpPr txBox="1">
            <a:spLocks noChangeArrowheads="1"/>
          </p:cNvSpPr>
          <p:nvPr/>
        </p:nvSpPr>
        <p:spPr bwMode="auto">
          <a:xfrm>
            <a:off x="5654675" y="4003675"/>
            <a:ext cx="55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y</a:t>
            </a:r>
            <a:r>
              <a:rPr lang="zh-CN" altLang="en-US" sz="1400">
                <a:solidFill>
                  <a:schemeClr val="tx1"/>
                </a:solidFill>
                <a:latin typeface="华文细黑" panose="02010600040101010101" pitchFamily="2" charset="-122"/>
              </a:rPr>
              <a:t>市</a:t>
            </a: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1</a:t>
            </a:r>
          </a:p>
        </p:txBody>
      </p:sp>
      <p:pic>
        <p:nvPicPr>
          <p:cNvPr id="62503" name="Picture 44" descr="中低端路由器-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5207000"/>
            <a:ext cx="685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504" name="AutoShape 45"/>
          <p:cNvCxnSpPr>
            <a:cxnSpLocks noChangeShapeType="1"/>
          </p:cNvCxnSpPr>
          <p:nvPr/>
        </p:nvCxnSpPr>
        <p:spPr bwMode="auto">
          <a:xfrm flipH="1" flipV="1">
            <a:off x="6480175" y="4341813"/>
            <a:ext cx="125413" cy="86518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5" name="AutoShape 46"/>
          <p:cNvCxnSpPr>
            <a:cxnSpLocks noChangeShapeType="1"/>
          </p:cNvCxnSpPr>
          <p:nvPr/>
        </p:nvCxnSpPr>
        <p:spPr bwMode="auto">
          <a:xfrm flipV="1">
            <a:off x="6605588" y="4314825"/>
            <a:ext cx="757237" cy="892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06" name="AutoShape 47"/>
          <p:cNvCxnSpPr>
            <a:cxnSpLocks noChangeShapeType="1"/>
          </p:cNvCxnSpPr>
          <p:nvPr/>
        </p:nvCxnSpPr>
        <p:spPr bwMode="auto">
          <a:xfrm flipV="1">
            <a:off x="6804025" y="4087813"/>
            <a:ext cx="252413" cy="142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507" name="Text Box 48"/>
          <p:cNvSpPr txBox="1">
            <a:spLocks noChangeArrowheads="1"/>
          </p:cNvSpPr>
          <p:nvPr/>
        </p:nvSpPr>
        <p:spPr bwMode="auto">
          <a:xfrm>
            <a:off x="7812088" y="4005263"/>
            <a:ext cx="57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y</a:t>
            </a:r>
            <a:r>
              <a:rPr lang="zh-CN" altLang="en-US" sz="1400">
                <a:solidFill>
                  <a:schemeClr val="tx1"/>
                </a:solidFill>
                <a:latin typeface="华文细黑" panose="02010600040101010101" pitchFamily="2" charset="-122"/>
              </a:rPr>
              <a:t>市</a:t>
            </a: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2</a:t>
            </a:r>
          </a:p>
        </p:txBody>
      </p:sp>
      <p:sp>
        <p:nvSpPr>
          <p:cNvPr id="62508" name="Oval 49"/>
          <p:cNvSpPr>
            <a:spLocks noChangeArrowheads="1"/>
          </p:cNvSpPr>
          <p:nvPr/>
        </p:nvSpPr>
        <p:spPr bwMode="auto">
          <a:xfrm>
            <a:off x="1331913" y="5659438"/>
            <a:ext cx="365125" cy="852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200" b="0">
                <a:solidFill>
                  <a:schemeClr val="tx1"/>
                </a:solidFill>
                <a:latin typeface="华文细黑" panose="02010600040101010101" pitchFamily="2" charset="-122"/>
              </a:rPr>
              <a:t>综合业务</a:t>
            </a:r>
          </a:p>
        </p:txBody>
      </p:sp>
      <p:sp>
        <p:nvSpPr>
          <p:cNvPr id="62509" name="Text Box 50"/>
          <p:cNvSpPr txBox="1">
            <a:spLocks noChangeArrowheads="1"/>
          </p:cNvSpPr>
          <p:nvPr/>
        </p:nvSpPr>
        <p:spPr bwMode="auto">
          <a:xfrm>
            <a:off x="2339975" y="5300663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>
                <a:solidFill>
                  <a:schemeClr val="tx1"/>
                </a:solidFill>
                <a:latin typeface="华文细黑" panose="02010600040101010101" pitchFamily="2" charset="-122"/>
              </a:rPr>
              <a:t>县</a:t>
            </a: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1</a:t>
            </a:r>
          </a:p>
        </p:txBody>
      </p:sp>
      <p:sp>
        <p:nvSpPr>
          <p:cNvPr id="62510" name="Text Box 51"/>
          <p:cNvSpPr txBox="1">
            <a:spLocks noChangeArrowheads="1"/>
          </p:cNvSpPr>
          <p:nvPr/>
        </p:nvSpPr>
        <p:spPr bwMode="auto">
          <a:xfrm>
            <a:off x="3708400" y="5300663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>
                <a:solidFill>
                  <a:schemeClr val="tx1"/>
                </a:solidFill>
                <a:latin typeface="华文细黑" panose="02010600040101010101" pitchFamily="2" charset="-122"/>
              </a:rPr>
              <a:t>县</a:t>
            </a: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2</a:t>
            </a:r>
          </a:p>
        </p:txBody>
      </p:sp>
      <p:sp>
        <p:nvSpPr>
          <p:cNvPr id="62511" name="Oval 52"/>
          <p:cNvSpPr>
            <a:spLocks noChangeArrowheads="1"/>
          </p:cNvSpPr>
          <p:nvPr/>
        </p:nvSpPr>
        <p:spPr bwMode="auto">
          <a:xfrm>
            <a:off x="1763713" y="5659438"/>
            <a:ext cx="365125" cy="85248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200" b="0">
                <a:solidFill>
                  <a:schemeClr val="tx1"/>
                </a:solidFill>
                <a:latin typeface="华文细黑" panose="02010600040101010101" pitchFamily="2" charset="-122"/>
              </a:rPr>
              <a:t>OA</a:t>
            </a:r>
          </a:p>
        </p:txBody>
      </p:sp>
      <p:sp>
        <p:nvSpPr>
          <p:cNvPr id="62512" name="Oval 53"/>
          <p:cNvSpPr>
            <a:spLocks noChangeArrowheads="1"/>
          </p:cNvSpPr>
          <p:nvPr/>
        </p:nvSpPr>
        <p:spPr bwMode="auto">
          <a:xfrm>
            <a:off x="2195513" y="5659438"/>
            <a:ext cx="365125" cy="8524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200" b="0">
                <a:solidFill>
                  <a:schemeClr val="tx1"/>
                </a:solidFill>
                <a:latin typeface="华文细黑" panose="02010600040101010101" pitchFamily="2" charset="-122"/>
              </a:rPr>
              <a:t>视频语音</a:t>
            </a:r>
          </a:p>
        </p:txBody>
      </p:sp>
      <p:sp>
        <p:nvSpPr>
          <p:cNvPr id="62513" name="Text Box 54"/>
          <p:cNvSpPr txBox="1">
            <a:spLocks noChangeArrowheads="1"/>
          </p:cNvSpPr>
          <p:nvPr/>
        </p:nvSpPr>
        <p:spPr bwMode="auto">
          <a:xfrm>
            <a:off x="323850" y="83661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</a:rPr>
              <a:t>核心</a:t>
            </a:r>
          </a:p>
        </p:txBody>
      </p:sp>
      <p:sp>
        <p:nvSpPr>
          <p:cNvPr id="62514" name="Text Box 55"/>
          <p:cNvSpPr txBox="1">
            <a:spLocks noChangeArrowheads="1"/>
          </p:cNvSpPr>
          <p:nvPr/>
        </p:nvSpPr>
        <p:spPr bwMode="auto">
          <a:xfrm>
            <a:off x="250825" y="2565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</a:rPr>
              <a:t>汇聚</a:t>
            </a:r>
          </a:p>
        </p:txBody>
      </p:sp>
      <p:sp>
        <p:nvSpPr>
          <p:cNvPr id="62515" name="Text Box 56"/>
          <p:cNvSpPr txBox="1">
            <a:spLocks noChangeArrowheads="1"/>
          </p:cNvSpPr>
          <p:nvPr/>
        </p:nvSpPr>
        <p:spPr bwMode="auto">
          <a:xfrm>
            <a:off x="323850" y="443706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华文细黑" panose="02010600040101010101" pitchFamily="2" charset="-122"/>
              </a:rPr>
              <a:t>接入</a:t>
            </a:r>
          </a:p>
        </p:txBody>
      </p:sp>
      <p:sp>
        <p:nvSpPr>
          <p:cNvPr id="62516" name="Oval 57"/>
          <p:cNvSpPr>
            <a:spLocks noChangeArrowheads="1"/>
          </p:cNvSpPr>
          <p:nvPr/>
        </p:nvSpPr>
        <p:spPr bwMode="auto">
          <a:xfrm>
            <a:off x="1619250" y="2708275"/>
            <a:ext cx="365125" cy="1068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200" b="0">
                <a:solidFill>
                  <a:schemeClr val="tx1"/>
                </a:solidFill>
                <a:latin typeface="华文细黑" panose="02010600040101010101" pitchFamily="2" charset="-122"/>
              </a:rPr>
              <a:t>综合业务</a:t>
            </a:r>
          </a:p>
        </p:txBody>
      </p:sp>
      <p:sp>
        <p:nvSpPr>
          <p:cNvPr id="62517" name="Oval 58"/>
          <p:cNvSpPr>
            <a:spLocks noChangeArrowheads="1"/>
          </p:cNvSpPr>
          <p:nvPr/>
        </p:nvSpPr>
        <p:spPr bwMode="auto">
          <a:xfrm>
            <a:off x="2051050" y="2708275"/>
            <a:ext cx="365125" cy="106838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200" b="0">
                <a:solidFill>
                  <a:schemeClr val="tx1"/>
                </a:solidFill>
                <a:latin typeface="华文细黑" panose="02010600040101010101" pitchFamily="2" charset="-122"/>
              </a:rPr>
              <a:t>OA</a:t>
            </a:r>
          </a:p>
        </p:txBody>
      </p:sp>
      <p:sp>
        <p:nvSpPr>
          <p:cNvPr id="62518" name="Oval 59"/>
          <p:cNvSpPr>
            <a:spLocks noChangeArrowheads="1"/>
          </p:cNvSpPr>
          <p:nvPr/>
        </p:nvSpPr>
        <p:spPr bwMode="auto">
          <a:xfrm>
            <a:off x="2482850" y="2708275"/>
            <a:ext cx="365125" cy="10683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200" b="0">
                <a:solidFill>
                  <a:schemeClr val="tx1"/>
                </a:solidFill>
                <a:latin typeface="华文细黑" panose="02010600040101010101" pitchFamily="2" charset="-122"/>
              </a:rPr>
              <a:t>视频语音</a:t>
            </a:r>
          </a:p>
        </p:txBody>
      </p:sp>
      <p:sp>
        <p:nvSpPr>
          <p:cNvPr id="62519" name="Oval 60"/>
          <p:cNvSpPr>
            <a:spLocks noChangeArrowheads="1"/>
          </p:cNvSpPr>
          <p:nvPr/>
        </p:nvSpPr>
        <p:spPr bwMode="auto">
          <a:xfrm>
            <a:off x="2268538" y="908050"/>
            <a:ext cx="365125" cy="852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200" b="0">
                <a:solidFill>
                  <a:schemeClr val="tx1"/>
                </a:solidFill>
                <a:latin typeface="华文细黑" panose="02010600040101010101" pitchFamily="2" charset="-122"/>
              </a:rPr>
              <a:t>综合业务</a:t>
            </a:r>
          </a:p>
        </p:txBody>
      </p:sp>
      <p:sp>
        <p:nvSpPr>
          <p:cNvPr id="62520" name="Oval 61"/>
          <p:cNvSpPr>
            <a:spLocks noChangeArrowheads="1"/>
          </p:cNvSpPr>
          <p:nvPr/>
        </p:nvSpPr>
        <p:spPr bwMode="auto">
          <a:xfrm>
            <a:off x="2700338" y="908050"/>
            <a:ext cx="365125" cy="85248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200" b="0">
                <a:solidFill>
                  <a:schemeClr val="tx1"/>
                </a:solidFill>
                <a:latin typeface="华文细黑" panose="02010600040101010101" pitchFamily="2" charset="-122"/>
              </a:rPr>
              <a:t>OA</a:t>
            </a:r>
          </a:p>
        </p:txBody>
      </p:sp>
      <p:sp>
        <p:nvSpPr>
          <p:cNvPr id="62521" name="Oval 62"/>
          <p:cNvSpPr>
            <a:spLocks noChangeArrowheads="1"/>
          </p:cNvSpPr>
          <p:nvPr/>
        </p:nvSpPr>
        <p:spPr bwMode="auto">
          <a:xfrm>
            <a:off x="3132138" y="908050"/>
            <a:ext cx="365125" cy="8524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200" b="0">
                <a:solidFill>
                  <a:schemeClr val="tx1"/>
                </a:solidFill>
                <a:latin typeface="华文细黑" panose="02010600040101010101" pitchFamily="2" charset="-122"/>
              </a:rPr>
              <a:t>视频语音</a:t>
            </a:r>
          </a:p>
        </p:txBody>
      </p:sp>
      <p:cxnSp>
        <p:nvCxnSpPr>
          <p:cNvPr id="62522" name="AutoShape 63"/>
          <p:cNvCxnSpPr>
            <a:cxnSpLocks noChangeShapeType="1"/>
          </p:cNvCxnSpPr>
          <p:nvPr/>
        </p:nvCxnSpPr>
        <p:spPr bwMode="auto">
          <a:xfrm>
            <a:off x="3563938" y="2619375"/>
            <a:ext cx="2916237" cy="1241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3" name="AutoShape 64"/>
          <p:cNvCxnSpPr>
            <a:cxnSpLocks noChangeShapeType="1"/>
          </p:cNvCxnSpPr>
          <p:nvPr/>
        </p:nvCxnSpPr>
        <p:spPr bwMode="auto">
          <a:xfrm flipH="1" flipV="1">
            <a:off x="6048375" y="1684338"/>
            <a:ext cx="431800" cy="217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4" name="AutoShape 65"/>
          <p:cNvCxnSpPr>
            <a:cxnSpLocks noChangeShapeType="1"/>
          </p:cNvCxnSpPr>
          <p:nvPr/>
        </p:nvCxnSpPr>
        <p:spPr bwMode="auto">
          <a:xfrm>
            <a:off x="4679950" y="1684338"/>
            <a:ext cx="2682875" cy="217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25" name="AutoShape 66"/>
          <p:cNvCxnSpPr>
            <a:cxnSpLocks noChangeShapeType="1"/>
          </p:cNvCxnSpPr>
          <p:nvPr/>
        </p:nvCxnSpPr>
        <p:spPr bwMode="auto">
          <a:xfrm>
            <a:off x="6877050" y="2617788"/>
            <a:ext cx="485775" cy="124301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526" name="Text Box 68"/>
          <p:cNvSpPr txBox="1">
            <a:spLocks noChangeArrowheads="1"/>
          </p:cNvSpPr>
          <p:nvPr/>
        </p:nvSpPr>
        <p:spPr bwMode="auto">
          <a:xfrm>
            <a:off x="5795963" y="5300663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>
                <a:solidFill>
                  <a:schemeClr val="tx1"/>
                </a:solidFill>
                <a:latin typeface="华文细黑" panose="02010600040101010101" pitchFamily="2" charset="-122"/>
              </a:rPr>
              <a:t>县</a:t>
            </a: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1</a:t>
            </a:r>
          </a:p>
        </p:txBody>
      </p:sp>
      <p:sp>
        <p:nvSpPr>
          <p:cNvPr id="62527" name="Text Box 69"/>
          <p:cNvSpPr txBox="1">
            <a:spLocks noChangeArrowheads="1"/>
          </p:cNvSpPr>
          <p:nvPr/>
        </p:nvSpPr>
        <p:spPr bwMode="auto">
          <a:xfrm>
            <a:off x="7164388" y="5300663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400">
                <a:solidFill>
                  <a:schemeClr val="tx1"/>
                </a:solidFill>
                <a:latin typeface="华文细黑" panose="02010600040101010101" pitchFamily="2" charset="-122"/>
              </a:rPr>
              <a:t>县</a:t>
            </a:r>
            <a:r>
              <a:rPr lang="en-US" altLang="zh-CN" sz="1400">
                <a:solidFill>
                  <a:schemeClr val="tx1"/>
                </a:solidFill>
                <a:latin typeface="华文细黑" panose="02010600040101010101" pitchFamily="2" charset="-122"/>
              </a:rPr>
              <a:t>2</a:t>
            </a:r>
          </a:p>
        </p:txBody>
      </p:sp>
      <p:sp>
        <p:nvSpPr>
          <p:cNvPr id="62528" name="Oval 70"/>
          <p:cNvSpPr>
            <a:spLocks noChangeArrowheads="1"/>
          </p:cNvSpPr>
          <p:nvPr/>
        </p:nvSpPr>
        <p:spPr bwMode="auto">
          <a:xfrm>
            <a:off x="1547813" y="4797425"/>
            <a:ext cx="1243012" cy="94615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2529" name="Text Box 71"/>
          <p:cNvSpPr txBox="1">
            <a:spLocks noChangeArrowheads="1"/>
          </p:cNvSpPr>
          <p:nvPr/>
        </p:nvSpPr>
        <p:spPr bwMode="auto">
          <a:xfrm>
            <a:off x="250825" y="4941888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rgbClr val="E10000"/>
                </a:solidFill>
              </a:rPr>
              <a:t>MSR3011F</a:t>
            </a:r>
          </a:p>
        </p:txBody>
      </p:sp>
      <p:sp>
        <p:nvSpPr>
          <p:cNvPr id="62530" name="Oval 72"/>
          <p:cNvSpPr>
            <a:spLocks noChangeArrowheads="1"/>
          </p:cNvSpPr>
          <p:nvPr/>
        </p:nvSpPr>
        <p:spPr bwMode="auto">
          <a:xfrm>
            <a:off x="2268538" y="3789363"/>
            <a:ext cx="1243012" cy="801687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2531" name="Text Box 73"/>
          <p:cNvSpPr txBox="1">
            <a:spLocks noChangeArrowheads="1"/>
          </p:cNvSpPr>
          <p:nvPr/>
        </p:nvSpPr>
        <p:spPr bwMode="auto">
          <a:xfrm>
            <a:off x="179388" y="2924175"/>
            <a:ext cx="107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rgbClr val="E10000"/>
                </a:solidFill>
              </a:rPr>
              <a:t> MSR50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rgbClr val="E10000"/>
                </a:solidFill>
              </a:rPr>
              <a:t> SR66</a:t>
            </a:r>
          </a:p>
        </p:txBody>
      </p:sp>
      <p:sp>
        <p:nvSpPr>
          <p:cNvPr id="62532" name="Oval 74"/>
          <p:cNvSpPr>
            <a:spLocks noChangeArrowheads="1"/>
          </p:cNvSpPr>
          <p:nvPr/>
        </p:nvSpPr>
        <p:spPr bwMode="auto">
          <a:xfrm>
            <a:off x="2555875" y="1844675"/>
            <a:ext cx="1462088" cy="803275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2533" name="Text Box 75"/>
          <p:cNvSpPr txBox="1">
            <a:spLocks noChangeArrowheads="1"/>
          </p:cNvSpPr>
          <p:nvPr/>
        </p:nvSpPr>
        <p:spPr bwMode="auto">
          <a:xfrm>
            <a:off x="179388" y="126841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 b="0">
                <a:solidFill>
                  <a:srgbClr val="E10000"/>
                </a:solidFill>
              </a:rPr>
              <a:t>SR88</a:t>
            </a:r>
          </a:p>
        </p:txBody>
      </p:sp>
      <p:sp>
        <p:nvSpPr>
          <p:cNvPr id="62534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zh-CN" altLang="en-US" sz="3200">
                <a:solidFill>
                  <a:srgbClr val="CC0000"/>
                </a:solidFill>
              </a:rPr>
              <a:t>路由交换一体化和</a:t>
            </a:r>
            <a:r>
              <a:rPr lang="en-US" altLang="zh-CN" sz="3200">
                <a:solidFill>
                  <a:srgbClr val="CC0000"/>
                </a:solidFill>
              </a:rPr>
              <a:t>MPLS VPN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276600" y="981075"/>
            <a:ext cx="5635625" cy="1717675"/>
          </a:xfrm>
          <a:prstGeom prst="rect">
            <a:avLst/>
          </a:prstGeom>
          <a:solidFill>
            <a:srgbClr val="CCFFCC">
              <a:alpha val="50195"/>
            </a:srgbClr>
          </a:solidFill>
          <a:ln w="12700" algn="ctr">
            <a:solidFill>
              <a:srgbClr val="9933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4651375" y="1504950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5605463" y="1497013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6378575" y="1498600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7512050" y="1504950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8099425" y="1792288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7616825" y="1812925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7073900" y="1795463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6143625" y="1792288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5316538" y="1795463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4535488" y="1790700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4054475" y="1795463"/>
            <a:ext cx="47085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63502" name="Picture 14" descr="prd_lg_3102_busines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2084388"/>
            <a:ext cx="5667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7897813" y="2330450"/>
            <a:ext cx="720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Ephone</a:t>
            </a:r>
          </a:p>
        </p:txBody>
      </p:sp>
      <p:pic>
        <p:nvPicPr>
          <p:cNvPr id="63504" name="Picture 16" descr="C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989138"/>
            <a:ext cx="382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4900613" y="2325688"/>
            <a:ext cx="698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协同软件</a:t>
            </a:r>
          </a:p>
        </p:txBody>
      </p:sp>
      <p:pic>
        <p:nvPicPr>
          <p:cNvPr id="63506" name="Picture 18" descr="CA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1984375"/>
            <a:ext cx="2809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6653213" y="2289175"/>
            <a:ext cx="742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视频终端</a:t>
            </a:r>
          </a:p>
        </p:txBody>
      </p:sp>
      <p:pic>
        <p:nvPicPr>
          <p:cNvPr id="63508" name="Picture 20" descr="mob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2076450"/>
            <a:ext cx="265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9" name="Line 21"/>
          <p:cNvSpPr>
            <a:spLocks noChangeShapeType="1"/>
          </p:cNvSpPr>
          <p:nvPr/>
        </p:nvSpPr>
        <p:spPr bwMode="auto">
          <a:xfrm flipH="1">
            <a:off x="3759200" y="2081213"/>
            <a:ext cx="6683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63510" name="Picture 22" descr="prd_lg_3101_basi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2012950"/>
            <a:ext cx="4714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7321550" y="2322513"/>
            <a:ext cx="720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Ephone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3732213" y="1401763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XE7200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呼叫服务器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4643438" y="1401763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XE7300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统一消息服务器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5603875" y="1411288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XE7500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协同办公服务器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6713538" y="1406525"/>
            <a:ext cx="1314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XE200/2000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协议转换服务器</a:t>
            </a:r>
          </a:p>
        </p:txBody>
      </p:sp>
      <p:pic>
        <p:nvPicPr>
          <p:cNvPr id="63516" name="Picture 28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2039938"/>
            <a:ext cx="3143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7" name="Picture 29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128838"/>
            <a:ext cx="3143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8" name="Picture 30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30438"/>
            <a:ext cx="3143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9" name="Picture 31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1628775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20" name="Line 32"/>
          <p:cNvSpPr>
            <a:spLocks noChangeShapeType="1"/>
          </p:cNvSpPr>
          <p:nvPr/>
        </p:nvSpPr>
        <p:spPr bwMode="auto">
          <a:xfrm>
            <a:off x="3619500" y="1738313"/>
            <a:ext cx="177800" cy="38100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21" name="Text Box 33"/>
          <p:cNvSpPr txBox="1">
            <a:spLocks noChangeArrowheads="1"/>
          </p:cNvSpPr>
          <p:nvPr/>
        </p:nvSpPr>
        <p:spPr bwMode="auto">
          <a:xfrm>
            <a:off x="3581400" y="227171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PBX</a:t>
            </a:r>
          </a:p>
        </p:txBody>
      </p:sp>
      <p:pic>
        <p:nvPicPr>
          <p:cNvPr id="63522" name="Picture 34" descr="pbx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951038"/>
            <a:ext cx="4826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219" name="Text Box 35"/>
          <p:cNvSpPr txBox="1">
            <a:spLocks noChangeArrowheads="1"/>
          </p:cNvSpPr>
          <p:nvPr/>
        </p:nvSpPr>
        <p:spPr bwMode="auto">
          <a:xfrm>
            <a:off x="3314700" y="1108075"/>
            <a:ext cx="939800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1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细黑" pitchFamily="2" charset="-122"/>
              </a:rPr>
              <a:t>企业总部</a:t>
            </a:r>
          </a:p>
        </p:txBody>
      </p:sp>
      <p:pic>
        <p:nvPicPr>
          <p:cNvPr id="63524" name="Picture 36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628775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5" name="Picture 37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641475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5276850" y="2817813"/>
            <a:ext cx="3600450" cy="1612900"/>
          </a:xfrm>
          <a:prstGeom prst="rect">
            <a:avLst/>
          </a:prstGeom>
          <a:solidFill>
            <a:srgbClr val="CCFFFF">
              <a:alpha val="50195"/>
            </a:srgbClr>
          </a:solidFill>
          <a:ln w="12700" algn="ctr">
            <a:solidFill>
              <a:srgbClr val="9933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3527" name="Line 39"/>
          <p:cNvSpPr>
            <a:spLocks noChangeShapeType="1"/>
          </p:cNvSpPr>
          <p:nvPr/>
        </p:nvSpPr>
        <p:spPr bwMode="auto">
          <a:xfrm>
            <a:off x="7602538" y="3295650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28" name="Line 40"/>
          <p:cNvSpPr>
            <a:spLocks noChangeShapeType="1"/>
          </p:cNvSpPr>
          <p:nvPr/>
        </p:nvSpPr>
        <p:spPr bwMode="auto">
          <a:xfrm>
            <a:off x="7907338" y="3606800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29" name="Line 41"/>
          <p:cNvSpPr>
            <a:spLocks noChangeShapeType="1"/>
          </p:cNvSpPr>
          <p:nvPr/>
        </p:nvSpPr>
        <p:spPr bwMode="auto">
          <a:xfrm>
            <a:off x="7313613" y="3622675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30" name="Line 42"/>
          <p:cNvSpPr>
            <a:spLocks noChangeShapeType="1"/>
          </p:cNvSpPr>
          <p:nvPr/>
        </p:nvSpPr>
        <p:spPr bwMode="auto">
          <a:xfrm>
            <a:off x="6567488" y="3609975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5916613" y="3603625"/>
            <a:ext cx="0" cy="206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>
            <a:off x="6245225" y="3100388"/>
            <a:ext cx="581025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6156325" y="3094038"/>
            <a:ext cx="0" cy="35877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34" name="Line 46"/>
          <p:cNvSpPr>
            <a:spLocks noChangeShapeType="1"/>
          </p:cNvSpPr>
          <p:nvPr/>
        </p:nvSpPr>
        <p:spPr bwMode="auto">
          <a:xfrm flipV="1">
            <a:off x="5748338" y="3602038"/>
            <a:ext cx="27638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63535" name="Picture 47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28938"/>
            <a:ext cx="3143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232" name="Text Box 48"/>
          <p:cNvSpPr txBox="1">
            <a:spLocks noChangeArrowheads="1"/>
          </p:cNvSpPr>
          <p:nvPr/>
        </p:nvSpPr>
        <p:spPr bwMode="auto">
          <a:xfrm>
            <a:off x="7912100" y="2855913"/>
            <a:ext cx="939800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1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细黑" pitchFamily="2" charset="-122"/>
              </a:rPr>
              <a:t>分支机构</a:t>
            </a:r>
          </a:p>
        </p:txBody>
      </p:sp>
      <p:pic>
        <p:nvPicPr>
          <p:cNvPr id="63537" name="Picture 49" descr="CA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3806825"/>
            <a:ext cx="2809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7616825" y="4111625"/>
            <a:ext cx="742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视频终端</a:t>
            </a:r>
          </a:p>
        </p:txBody>
      </p:sp>
      <p:pic>
        <p:nvPicPr>
          <p:cNvPr id="63539" name="Picture 51" descr="mob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898900"/>
            <a:ext cx="2651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40" name="Text Box 52"/>
          <p:cNvSpPr txBox="1">
            <a:spLocks noChangeArrowheads="1"/>
          </p:cNvSpPr>
          <p:nvPr/>
        </p:nvSpPr>
        <p:spPr bwMode="auto">
          <a:xfrm>
            <a:off x="5778500" y="320833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PBX</a:t>
            </a:r>
          </a:p>
        </p:txBody>
      </p:sp>
      <p:pic>
        <p:nvPicPr>
          <p:cNvPr id="63541" name="Picture 53" descr="pbx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2949575"/>
            <a:ext cx="482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42" name="Text Box 54"/>
          <p:cNvSpPr txBox="1">
            <a:spLocks noChangeArrowheads="1"/>
          </p:cNvSpPr>
          <p:nvPr/>
        </p:nvSpPr>
        <p:spPr bwMode="auto">
          <a:xfrm>
            <a:off x="6940550" y="3235325"/>
            <a:ext cx="128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 XE7600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通信服务器</a:t>
            </a:r>
          </a:p>
        </p:txBody>
      </p:sp>
      <p:pic>
        <p:nvPicPr>
          <p:cNvPr id="63543" name="Picture 55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3886200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44" name="Picture 56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987675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45" name="Rectangle 57"/>
          <p:cNvSpPr>
            <a:spLocks noChangeArrowheads="1"/>
          </p:cNvSpPr>
          <p:nvPr/>
        </p:nvSpPr>
        <p:spPr bwMode="auto">
          <a:xfrm>
            <a:off x="4883150" y="4532313"/>
            <a:ext cx="4013200" cy="990600"/>
          </a:xfrm>
          <a:prstGeom prst="rect">
            <a:avLst/>
          </a:prstGeom>
          <a:solidFill>
            <a:srgbClr val="FFCC99">
              <a:alpha val="50195"/>
            </a:srgbClr>
          </a:solidFill>
          <a:ln w="12700" algn="ctr">
            <a:solidFill>
              <a:srgbClr val="9933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3546" name="Line 58"/>
          <p:cNvSpPr>
            <a:spLocks noChangeShapeType="1"/>
          </p:cNvSpPr>
          <p:nvPr/>
        </p:nvSpPr>
        <p:spPr bwMode="auto">
          <a:xfrm flipV="1">
            <a:off x="5027613" y="5380038"/>
            <a:ext cx="34893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47" name="Line 59"/>
          <p:cNvSpPr>
            <a:spLocks noChangeShapeType="1"/>
          </p:cNvSpPr>
          <p:nvPr/>
        </p:nvSpPr>
        <p:spPr bwMode="auto">
          <a:xfrm>
            <a:off x="5961063" y="5070475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48" name="Line 60"/>
          <p:cNvSpPr>
            <a:spLocks noChangeShapeType="1"/>
          </p:cNvSpPr>
          <p:nvPr/>
        </p:nvSpPr>
        <p:spPr bwMode="auto">
          <a:xfrm>
            <a:off x="5114925" y="5095875"/>
            <a:ext cx="0" cy="292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49" name="Line 61"/>
          <p:cNvSpPr>
            <a:spLocks noChangeShapeType="1"/>
          </p:cNvSpPr>
          <p:nvPr/>
        </p:nvSpPr>
        <p:spPr bwMode="auto">
          <a:xfrm>
            <a:off x="6940550" y="5080000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50" name="Line 62"/>
          <p:cNvSpPr>
            <a:spLocks noChangeShapeType="1"/>
          </p:cNvSpPr>
          <p:nvPr/>
        </p:nvSpPr>
        <p:spPr bwMode="auto">
          <a:xfrm>
            <a:off x="7442200" y="5086350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05247" name="Text Box 63"/>
          <p:cNvSpPr txBox="1">
            <a:spLocks noChangeArrowheads="1"/>
          </p:cNvSpPr>
          <p:nvPr/>
        </p:nvSpPr>
        <p:spPr bwMode="auto">
          <a:xfrm>
            <a:off x="7924800" y="4608513"/>
            <a:ext cx="939800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1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细黑" pitchFamily="2" charset="-122"/>
              </a:rPr>
              <a:t>远端站点</a:t>
            </a:r>
          </a:p>
        </p:txBody>
      </p:sp>
      <p:pic>
        <p:nvPicPr>
          <p:cNvPr id="63552" name="Picture 64" descr="CA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727575"/>
            <a:ext cx="28098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53" name="Text Box 65"/>
          <p:cNvSpPr txBox="1">
            <a:spLocks noChangeArrowheads="1"/>
          </p:cNvSpPr>
          <p:nvPr/>
        </p:nvSpPr>
        <p:spPr bwMode="auto">
          <a:xfrm>
            <a:off x="7134225" y="5032375"/>
            <a:ext cx="742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视频终端</a:t>
            </a:r>
          </a:p>
        </p:txBody>
      </p:sp>
      <p:pic>
        <p:nvPicPr>
          <p:cNvPr id="63554" name="Picture 66" descr="mob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819650"/>
            <a:ext cx="2651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55" name="Picture 67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40275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56" name="Picture 68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841875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57" name="Rectangle 69"/>
          <p:cNvSpPr>
            <a:spLocks noChangeArrowheads="1"/>
          </p:cNvSpPr>
          <p:nvPr/>
        </p:nvSpPr>
        <p:spPr bwMode="auto">
          <a:xfrm>
            <a:off x="330200" y="4160838"/>
            <a:ext cx="3441700" cy="1428750"/>
          </a:xfrm>
          <a:prstGeom prst="rect">
            <a:avLst/>
          </a:prstGeom>
          <a:solidFill>
            <a:srgbClr val="99CCFF">
              <a:alpha val="50195"/>
            </a:srgbClr>
          </a:solidFill>
          <a:ln w="12700" algn="ctr">
            <a:solidFill>
              <a:srgbClr val="9933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3558" name="Line 70"/>
          <p:cNvSpPr>
            <a:spLocks noChangeShapeType="1"/>
          </p:cNvSpPr>
          <p:nvPr/>
        </p:nvSpPr>
        <p:spPr bwMode="auto">
          <a:xfrm>
            <a:off x="3568700" y="4240213"/>
            <a:ext cx="0" cy="6429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59" name="Line 71"/>
          <p:cNvSpPr>
            <a:spLocks noChangeShapeType="1"/>
          </p:cNvSpPr>
          <p:nvPr/>
        </p:nvSpPr>
        <p:spPr bwMode="auto">
          <a:xfrm flipV="1">
            <a:off x="1323975" y="4875213"/>
            <a:ext cx="238442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60" name="Line 72"/>
          <p:cNvSpPr>
            <a:spLocks noChangeShapeType="1"/>
          </p:cNvSpPr>
          <p:nvPr/>
        </p:nvSpPr>
        <p:spPr bwMode="auto">
          <a:xfrm>
            <a:off x="2108200" y="4583113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61" name="Line 73"/>
          <p:cNvSpPr>
            <a:spLocks noChangeShapeType="1"/>
          </p:cNvSpPr>
          <p:nvPr/>
        </p:nvSpPr>
        <p:spPr bwMode="auto">
          <a:xfrm>
            <a:off x="2563813" y="4887913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62" name="Line 74"/>
          <p:cNvSpPr>
            <a:spLocks noChangeShapeType="1"/>
          </p:cNvSpPr>
          <p:nvPr/>
        </p:nvSpPr>
        <p:spPr bwMode="auto">
          <a:xfrm>
            <a:off x="3200400" y="4875213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63" name="Line 75"/>
          <p:cNvSpPr>
            <a:spLocks noChangeShapeType="1"/>
          </p:cNvSpPr>
          <p:nvPr/>
        </p:nvSpPr>
        <p:spPr bwMode="auto">
          <a:xfrm>
            <a:off x="2817813" y="4570413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64" name="Line 76"/>
          <p:cNvSpPr>
            <a:spLocks noChangeShapeType="1"/>
          </p:cNvSpPr>
          <p:nvPr/>
        </p:nvSpPr>
        <p:spPr bwMode="auto">
          <a:xfrm>
            <a:off x="2014538" y="4887913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05261" name="Text Box 77"/>
          <p:cNvSpPr txBox="1">
            <a:spLocks noChangeArrowheads="1"/>
          </p:cNvSpPr>
          <p:nvPr/>
        </p:nvSpPr>
        <p:spPr bwMode="auto">
          <a:xfrm>
            <a:off x="342900" y="4138613"/>
            <a:ext cx="939800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1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细黑" pitchFamily="2" charset="-122"/>
              </a:rPr>
              <a:t>分支机构</a:t>
            </a:r>
          </a:p>
        </p:txBody>
      </p:sp>
      <p:pic>
        <p:nvPicPr>
          <p:cNvPr id="63566" name="Picture 78" descr="CA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4983163"/>
            <a:ext cx="28098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67" name="Text Box 79"/>
          <p:cNvSpPr txBox="1">
            <a:spLocks noChangeArrowheads="1"/>
          </p:cNvSpPr>
          <p:nvPr/>
        </p:nvSpPr>
        <p:spPr bwMode="auto">
          <a:xfrm>
            <a:off x="2287588" y="5287963"/>
            <a:ext cx="742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视频终端</a:t>
            </a:r>
          </a:p>
        </p:txBody>
      </p:sp>
      <p:pic>
        <p:nvPicPr>
          <p:cNvPr id="63568" name="Picture 80" descr="mob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5075238"/>
            <a:ext cx="265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69" name="Picture 81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4460875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70" name="Picture 82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4460875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71" name="Picture 83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4486275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72" name="Rectangle 84"/>
          <p:cNvSpPr>
            <a:spLocks noChangeArrowheads="1"/>
          </p:cNvSpPr>
          <p:nvPr/>
        </p:nvSpPr>
        <p:spPr bwMode="auto">
          <a:xfrm>
            <a:off x="317500" y="981075"/>
            <a:ext cx="2692400" cy="2992438"/>
          </a:xfrm>
          <a:prstGeom prst="rect">
            <a:avLst/>
          </a:prstGeom>
          <a:solidFill>
            <a:srgbClr val="FFFFCC">
              <a:alpha val="50195"/>
            </a:srgbClr>
          </a:solidFill>
          <a:ln w="12700" algn="ctr">
            <a:solidFill>
              <a:srgbClr val="9933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3573" name="Line 85"/>
          <p:cNvSpPr>
            <a:spLocks noChangeShapeType="1"/>
          </p:cNvSpPr>
          <p:nvPr/>
        </p:nvSpPr>
        <p:spPr bwMode="auto">
          <a:xfrm>
            <a:off x="1625600" y="1006475"/>
            <a:ext cx="0" cy="2870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74" name="Line 86"/>
          <p:cNvSpPr>
            <a:spLocks noChangeShapeType="1"/>
          </p:cNvSpPr>
          <p:nvPr/>
        </p:nvSpPr>
        <p:spPr bwMode="auto">
          <a:xfrm>
            <a:off x="1622425" y="2619375"/>
            <a:ext cx="35718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75" name="Line 87"/>
          <p:cNvSpPr>
            <a:spLocks noChangeShapeType="1"/>
          </p:cNvSpPr>
          <p:nvPr/>
        </p:nvSpPr>
        <p:spPr bwMode="auto">
          <a:xfrm>
            <a:off x="1619250" y="1344613"/>
            <a:ext cx="35718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76" name="Line 88"/>
          <p:cNvSpPr>
            <a:spLocks noChangeShapeType="1"/>
          </p:cNvSpPr>
          <p:nvPr/>
        </p:nvSpPr>
        <p:spPr bwMode="auto">
          <a:xfrm>
            <a:off x="1266825" y="1717675"/>
            <a:ext cx="35718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77" name="Line 89"/>
          <p:cNvSpPr>
            <a:spLocks noChangeShapeType="1"/>
          </p:cNvSpPr>
          <p:nvPr/>
        </p:nvSpPr>
        <p:spPr bwMode="auto">
          <a:xfrm>
            <a:off x="1273175" y="2552700"/>
            <a:ext cx="35718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78" name="Line 90"/>
          <p:cNvSpPr>
            <a:spLocks noChangeShapeType="1"/>
          </p:cNvSpPr>
          <p:nvPr/>
        </p:nvSpPr>
        <p:spPr bwMode="auto">
          <a:xfrm>
            <a:off x="1262063" y="3136900"/>
            <a:ext cx="35718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79" name="Line 91"/>
          <p:cNvSpPr>
            <a:spLocks noChangeShapeType="1"/>
          </p:cNvSpPr>
          <p:nvPr/>
        </p:nvSpPr>
        <p:spPr bwMode="auto">
          <a:xfrm>
            <a:off x="909638" y="3616325"/>
            <a:ext cx="7191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63580" name="Picture 92" descr="prd_lg_3C10403A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949575"/>
            <a:ext cx="4651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81" name="Text Box 93"/>
          <p:cNvSpPr txBox="1">
            <a:spLocks noChangeArrowheads="1"/>
          </p:cNvSpPr>
          <p:nvPr/>
        </p:nvSpPr>
        <p:spPr bwMode="auto">
          <a:xfrm>
            <a:off x="806450" y="3230563"/>
            <a:ext cx="67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Ephone</a:t>
            </a:r>
          </a:p>
        </p:txBody>
      </p:sp>
      <p:pic>
        <p:nvPicPr>
          <p:cNvPr id="63582" name="Picture 94" descr="prd_lg_3101_basi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452813"/>
            <a:ext cx="4445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83" name="Text Box 95"/>
          <p:cNvSpPr txBox="1">
            <a:spLocks noChangeArrowheads="1"/>
          </p:cNvSpPr>
          <p:nvPr/>
        </p:nvSpPr>
        <p:spPr bwMode="auto">
          <a:xfrm>
            <a:off x="723900" y="3762375"/>
            <a:ext cx="679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900" b="0">
                <a:solidFill>
                  <a:schemeClr val="tx1"/>
                </a:solidFill>
                <a:latin typeface="华文细黑" panose="02010600040101010101" pitchFamily="2" charset="-122"/>
              </a:rPr>
              <a:t>Ephone</a:t>
            </a:r>
          </a:p>
        </p:txBody>
      </p:sp>
      <p:pic>
        <p:nvPicPr>
          <p:cNvPr id="63584" name="Picture 96" descr="C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071563"/>
            <a:ext cx="38258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85" name="Text Box 97"/>
          <p:cNvSpPr txBox="1">
            <a:spLocks noChangeArrowheads="1"/>
          </p:cNvSpPr>
          <p:nvPr/>
        </p:nvSpPr>
        <p:spPr bwMode="auto">
          <a:xfrm>
            <a:off x="1765300" y="1408113"/>
            <a:ext cx="698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协同软件</a:t>
            </a:r>
          </a:p>
        </p:txBody>
      </p:sp>
      <p:sp>
        <p:nvSpPr>
          <p:cNvPr id="63586" name="Text Box 98"/>
          <p:cNvSpPr txBox="1">
            <a:spLocks noChangeArrowheads="1"/>
          </p:cNvSpPr>
          <p:nvPr/>
        </p:nvSpPr>
        <p:spPr bwMode="auto">
          <a:xfrm>
            <a:off x="1428750" y="2027238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XE7200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呼叫服务器</a:t>
            </a:r>
          </a:p>
        </p:txBody>
      </p:sp>
      <p:sp>
        <p:nvSpPr>
          <p:cNvPr id="63587" name="Text Box 99"/>
          <p:cNvSpPr txBox="1">
            <a:spLocks noChangeArrowheads="1"/>
          </p:cNvSpPr>
          <p:nvPr/>
        </p:nvSpPr>
        <p:spPr bwMode="auto">
          <a:xfrm>
            <a:off x="304800" y="2589213"/>
            <a:ext cx="127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XE7500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协同办公服务器</a:t>
            </a:r>
          </a:p>
        </p:txBody>
      </p:sp>
      <p:sp>
        <p:nvSpPr>
          <p:cNvPr id="605284" name="Text Box 100"/>
          <p:cNvSpPr txBox="1">
            <a:spLocks noChangeArrowheads="1"/>
          </p:cNvSpPr>
          <p:nvPr/>
        </p:nvSpPr>
        <p:spPr bwMode="auto">
          <a:xfrm>
            <a:off x="2613025" y="1989138"/>
            <a:ext cx="396875" cy="11207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dist">
              <a:spcBef>
                <a:spcPct val="50000"/>
              </a:spcBef>
              <a:defRPr/>
            </a:pPr>
            <a:r>
              <a:rPr kumimoji="1" lang="zh-CN" altLang="en-US" sz="1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细黑" pitchFamily="2" charset="-122"/>
              </a:rPr>
              <a:t>分支部门</a:t>
            </a:r>
          </a:p>
        </p:txBody>
      </p:sp>
      <p:sp>
        <p:nvSpPr>
          <p:cNvPr id="63589" name="Line 101"/>
          <p:cNvSpPr>
            <a:spLocks noChangeShapeType="1"/>
          </p:cNvSpPr>
          <p:nvPr/>
        </p:nvSpPr>
        <p:spPr bwMode="auto">
          <a:xfrm>
            <a:off x="4870450" y="2420938"/>
            <a:ext cx="0" cy="398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90" name="Line 102"/>
          <p:cNvSpPr>
            <a:spLocks noChangeShapeType="1"/>
          </p:cNvSpPr>
          <p:nvPr/>
        </p:nvSpPr>
        <p:spPr bwMode="auto">
          <a:xfrm>
            <a:off x="1639888" y="3722688"/>
            <a:ext cx="25749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91" name="Line 103"/>
          <p:cNvSpPr>
            <a:spLocks noChangeShapeType="1"/>
          </p:cNvSpPr>
          <p:nvPr/>
        </p:nvSpPr>
        <p:spPr bwMode="auto">
          <a:xfrm flipH="1">
            <a:off x="4445000" y="2093913"/>
            <a:ext cx="0" cy="939800"/>
          </a:xfrm>
          <a:prstGeom prst="line">
            <a:avLst/>
          </a:prstGeom>
          <a:noFill/>
          <a:ln w="12700">
            <a:solidFill>
              <a:srgbClr val="336699">
                <a:alpha val="50195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92" name="Line 104"/>
          <p:cNvSpPr>
            <a:spLocks noChangeShapeType="1"/>
          </p:cNvSpPr>
          <p:nvPr/>
        </p:nvSpPr>
        <p:spPr bwMode="auto">
          <a:xfrm flipV="1">
            <a:off x="2555875" y="3179763"/>
            <a:ext cx="838200" cy="419100"/>
          </a:xfrm>
          <a:prstGeom prst="line">
            <a:avLst/>
          </a:prstGeom>
          <a:noFill/>
          <a:ln w="12700">
            <a:solidFill>
              <a:srgbClr val="336699">
                <a:alpha val="50195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93" name="Line 105"/>
          <p:cNvSpPr>
            <a:spLocks noChangeShapeType="1"/>
          </p:cNvSpPr>
          <p:nvPr/>
        </p:nvSpPr>
        <p:spPr bwMode="auto">
          <a:xfrm flipH="1">
            <a:off x="3848100" y="3160713"/>
            <a:ext cx="2271713" cy="6350"/>
          </a:xfrm>
          <a:prstGeom prst="line">
            <a:avLst/>
          </a:prstGeom>
          <a:noFill/>
          <a:ln w="12700">
            <a:solidFill>
              <a:srgbClr val="336699">
                <a:alpha val="50195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94" name="Line 106"/>
          <p:cNvSpPr>
            <a:spLocks noChangeShapeType="1"/>
          </p:cNvSpPr>
          <p:nvPr/>
        </p:nvSpPr>
        <p:spPr bwMode="auto">
          <a:xfrm>
            <a:off x="3473450" y="3392488"/>
            <a:ext cx="7938" cy="1141412"/>
          </a:xfrm>
          <a:prstGeom prst="line">
            <a:avLst/>
          </a:prstGeom>
          <a:noFill/>
          <a:ln w="12700">
            <a:solidFill>
              <a:srgbClr val="336699">
                <a:alpha val="50195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95" name="Line 107"/>
          <p:cNvSpPr>
            <a:spLocks noChangeShapeType="1"/>
          </p:cNvSpPr>
          <p:nvPr/>
        </p:nvSpPr>
        <p:spPr bwMode="auto">
          <a:xfrm>
            <a:off x="3968750" y="3176588"/>
            <a:ext cx="4763" cy="1787525"/>
          </a:xfrm>
          <a:prstGeom prst="line">
            <a:avLst/>
          </a:prstGeom>
          <a:noFill/>
          <a:ln w="12700">
            <a:solidFill>
              <a:srgbClr val="336699">
                <a:alpha val="50195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96" name="Line 108"/>
          <p:cNvSpPr>
            <a:spLocks noChangeShapeType="1"/>
          </p:cNvSpPr>
          <p:nvPr/>
        </p:nvSpPr>
        <p:spPr bwMode="auto">
          <a:xfrm flipV="1">
            <a:off x="3560763" y="3783013"/>
            <a:ext cx="871537" cy="4714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97" name="Line 109"/>
          <p:cNvSpPr>
            <a:spLocks noChangeShapeType="1"/>
          </p:cNvSpPr>
          <p:nvPr/>
        </p:nvSpPr>
        <p:spPr bwMode="auto">
          <a:xfrm flipH="1">
            <a:off x="4729163" y="3798888"/>
            <a:ext cx="1195387" cy="6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98" name="Line 110"/>
          <p:cNvSpPr>
            <a:spLocks noChangeShapeType="1"/>
          </p:cNvSpPr>
          <p:nvPr/>
        </p:nvSpPr>
        <p:spPr bwMode="auto">
          <a:xfrm flipH="1" flipV="1">
            <a:off x="4457700" y="3922713"/>
            <a:ext cx="660400" cy="12049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599" name="Line 111"/>
          <p:cNvSpPr>
            <a:spLocks noChangeShapeType="1"/>
          </p:cNvSpPr>
          <p:nvPr/>
        </p:nvSpPr>
        <p:spPr bwMode="auto">
          <a:xfrm flipH="1">
            <a:off x="4327525" y="2801938"/>
            <a:ext cx="547688" cy="882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63600" name="Picture 112" descr="assistant_W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3430588"/>
            <a:ext cx="1081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01" name="Line 113"/>
          <p:cNvSpPr>
            <a:spLocks noChangeShapeType="1"/>
          </p:cNvSpPr>
          <p:nvPr/>
        </p:nvSpPr>
        <p:spPr bwMode="auto">
          <a:xfrm flipH="1" flipV="1">
            <a:off x="3752850" y="3038475"/>
            <a:ext cx="695325" cy="1588"/>
          </a:xfrm>
          <a:prstGeom prst="line">
            <a:avLst/>
          </a:prstGeom>
          <a:noFill/>
          <a:ln w="12700">
            <a:solidFill>
              <a:srgbClr val="336699">
                <a:alpha val="50195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602" name="Line 114"/>
          <p:cNvSpPr>
            <a:spLocks noChangeShapeType="1"/>
          </p:cNvSpPr>
          <p:nvPr/>
        </p:nvSpPr>
        <p:spPr bwMode="auto">
          <a:xfrm flipH="1">
            <a:off x="3970338" y="4968875"/>
            <a:ext cx="962025" cy="1588"/>
          </a:xfrm>
          <a:prstGeom prst="line">
            <a:avLst/>
          </a:prstGeom>
          <a:noFill/>
          <a:ln w="12700">
            <a:solidFill>
              <a:srgbClr val="336699">
                <a:alpha val="50195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63603" name="Picture 115" descr="assistant_PST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889250"/>
            <a:ext cx="8715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04" name="Picture 116" descr="prd_lg_3101_basi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3835400"/>
            <a:ext cx="4714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05" name="Text Box 117"/>
          <p:cNvSpPr txBox="1">
            <a:spLocks noChangeArrowheads="1"/>
          </p:cNvSpPr>
          <p:nvPr/>
        </p:nvSpPr>
        <p:spPr bwMode="auto">
          <a:xfrm>
            <a:off x="7032625" y="4144963"/>
            <a:ext cx="720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Ephone</a:t>
            </a:r>
          </a:p>
        </p:txBody>
      </p:sp>
      <p:pic>
        <p:nvPicPr>
          <p:cNvPr id="63606" name="Picture 118" descr="prd_lg_3101_basi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4749800"/>
            <a:ext cx="4714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07" name="Text Box 119"/>
          <p:cNvSpPr txBox="1">
            <a:spLocks noChangeArrowheads="1"/>
          </p:cNvSpPr>
          <p:nvPr/>
        </p:nvSpPr>
        <p:spPr bwMode="auto">
          <a:xfrm>
            <a:off x="6608763" y="5059363"/>
            <a:ext cx="720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Ephone</a:t>
            </a:r>
          </a:p>
        </p:txBody>
      </p:sp>
      <p:pic>
        <p:nvPicPr>
          <p:cNvPr id="63608" name="Picture 120" descr="prd_lg_3101_basi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4987925"/>
            <a:ext cx="4714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09" name="Text Box 121"/>
          <p:cNvSpPr txBox="1">
            <a:spLocks noChangeArrowheads="1"/>
          </p:cNvSpPr>
          <p:nvPr/>
        </p:nvSpPr>
        <p:spPr bwMode="auto">
          <a:xfrm>
            <a:off x="1704975" y="5297488"/>
            <a:ext cx="720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Ephone</a:t>
            </a:r>
          </a:p>
        </p:txBody>
      </p:sp>
      <p:pic>
        <p:nvPicPr>
          <p:cNvPr id="63610" name="Picture 122" descr="prd_lg_3101_basi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4987925"/>
            <a:ext cx="4714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11" name="Text Box 123"/>
          <p:cNvSpPr txBox="1">
            <a:spLocks noChangeArrowheads="1"/>
          </p:cNvSpPr>
          <p:nvPr/>
        </p:nvSpPr>
        <p:spPr bwMode="auto">
          <a:xfrm>
            <a:off x="2830513" y="5297488"/>
            <a:ext cx="720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Ephone</a:t>
            </a:r>
          </a:p>
        </p:txBody>
      </p:sp>
      <p:pic>
        <p:nvPicPr>
          <p:cNvPr id="63612" name="Picture 124" descr="呼叫控制服务器_抽象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085850"/>
            <a:ext cx="5286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13" name="Picture 125" descr="语音业务服务器_抽象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90613"/>
            <a:ext cx="522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14" name="Picture 126" descr="语音业务服务器_抽象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090613"/>
            <a:ext cx="522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15" name="Picture 127" descr="语音业务服务器_抽象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077913"/>
            <a:ext cx="522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16" name="Picture 128" descr="语音业务服务器_抽象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281238"/>
            <a:ext cx="522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17" name="Picture 129" descr="语音业务服务器_抽象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216400"/>
            <a:ext cx="5222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18" name="Picture 130" descr="语音业务服务器_抽象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954338"/>
            <a:ext cx="522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19" name="Picture 131" descr="呼叫控制服务器_抽象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700213"/>
            <a:ext cx="52863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20" name="Picture 132" descr="语音业务服务器_抽象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633538"/>
            <a:ext cx="522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21" name="Line 133"/>
          <p:cNvSpPr>
            <a:spLocks noChangeShapeType="1"/>
          </p:cNvSpPr>
          <p:nvPr/>
        </p:nvSpPr>
        <p:spPr bwMode="auto">
          <a:xfrm>
            <a:off x="1619250" y="1941513"/>
            <a:ext cx="35718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622" name="Text Box 134"/>
          <p:cNvSpPr txBox="1">
            <a:spLocks noChangeArrowheads="1"/>
          </p:cNvSpPr>
          <p:nvPr/>
        </p:nvSpPr>
        <p:spPr bwMode="auto">
          <a:xfrm>
            <a:off x="323850" y="1941513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XE7300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统一消息服务器</a:t>
            </a:r>
          </a:p>
        </p:txBody>
      </p:sp>
      <p:grpSp>
        <p:nvGrpSpPr>
          <p:cNvPr id="63623" name="Group 157"/>
          <p:cNvGrpSpPr>
            <a:grpSpLocks/>
          </p:cNvGrpSpPr>
          <p:nvPr/>
        </p:nvGrpSpPr>
        <p:grpSpPr bwMode="auto">
          <a:xfrm>
            <a:off x="1835150" y="2446338"/>
            <a:ext cx="720725" cy="525462"/>
            <a:chOff x="1156" y="1677"/>
            <a:chExt cx="454" cy="331"/>
          </a:xfrm>
        </p:grpSpPr>
        <p:pic>
          <p:nvPicPr>
            <p:cNvPr id="63643" name="Picture 136" descr="prd_lg_3C10403A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1677"/>
              <a:ext cx="311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44" name="Text Box 137"/>
            <p:cNvSpPr txBox="1">
              <a:spLocks noChangeArrowheads="1"/>
            </p:cNvSpPr>
            <p:nvPr/>
          </p:nvSpPr>
          <p:spPr bwMode="auto">
            <a:xfrm>
              <a:off x="1156" y="1854"/>
              <a:ext cx="4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l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à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Ø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—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Ü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000" b="0">
                  <a:solidFill>
                    <a:schemeClr val="tx1"/>
                  </a:solidFill>
                  <a:latin typeface="华文细黑" panose="02010600040101010101" pitchFamily="2" charset="-122"/>
                </a:rPr>
                <a:t>Ephone</a:t>
              </a:r>
            </a:p>
          </p:txBody>
        </p:sp>
      </p:grpSp>
      <p:sp>
        <p:nvSpPr>
          <p:cNvPr id="63624" name="Text Box 138"/>
          <p:cNvSpPr txBox="1">
            <a:spLocks noChangeArrowheads="1"/>
          </p:cNvSpPr>
          <p:nvPr/>
        </p:nvSpPr>
        <p:spPr bwMode="auto">
          <a:xfrm>
            <a:off x="1201738" y="4497388"/>
            <a:ext cx="128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000" b="0">
                <a:solidFill>
                  <a:schemeClr val="tx1"/>
                </a:solidFill>
                <a:latin typeface="华文细黑" panose="02010600040101010101" pitchFamily="2" charset="-122"/>
              </a:rPr>
              <a:t> XE7600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通信服务器</a:t>
            </a:r>
          </a:p>
        </p:txBody>
      </p:sp>
      <p:pic>
        <p:nvPicPr>
          <p:cNvPr id="63625" name="Picture 139" descr="服务器类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006475"/>
            <a:ext cx="350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26" name="Line 140"/>
          <p:cNvSpPr>
            <a:spLocks noChangeShapeType="1"/>
          </p:cNvSpPr>
          <p:nvPr/>
        </p:nvSpPr>
        <p:spPr bwMode="auto">
          <a:xfrm>
            <a:off x="8316913" y="1509713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3627" name="Text Box 141"/>
          <p:cNvSpPr txBox="1">
            <a:spLocks noChangeArrowheads="1"/>
          </p:cNvSpPr>
          <p:nvPr/>
        </p:nvSpPr>
        <p:spPr bwMode="auto">
          <a:xfrm>
            <a:off x="7524750" y="1438275"/>
            <a:ext cx="1314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用户邮件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1000" b="0">
                <a:solidFill>
                  <a:schemeClr val="tx1"/>
                </a:solidFill>
                <a:latin typeface="华文细黑" panose="02010600040101010101" pitchFamily="2" charset="-122"/>
              </a:rPr>
              <a:t>服务器</a:t>
            </a:r>
          </a:p>
        </p:txBody>
      </p:sp>
      <p:pic>
        <p:nvPicPr>
          <p:cNvPr id="63628" name="Picture 143" descr="高端路由器"/>
          <p:cNvPicPr>
            <a:picLocks noGrp="1"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82963"/>
            <a:ext cx="503237" cy="46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629" name="Line 144"/>
          <p:cNvSpPr>
            <a:spLocks noChangeShapeType="1"/>
          </p:cNvSpPr>
          <p:nvPr/>
        </p:nvSpPr>
        <p:spPr bwMode="auto">
          <a:xfrm>
            <a:off x="1631950" y="3238500"/>
            <a:ext cx="35718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63630" name="Picture 145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3022600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31" name="Picture 146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136900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32" name="Picture 147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289300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33" name="Picture 148" descr="高端路由器"/>
          <p:cNvPicPr>
            <a:picLocks noGrp="1"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41513"/>
            <a:ext cx="503237" cy="46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34" name="Picture 149" descr="高端路由器"/>
          <p:cNvPicPr>
            <a:picLocks noGrp="1"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452813"/>
            <a:ext cx="503237" cy="46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35" name="Picture 150" descr="高端路由器"/>
          <p:cNvPicPr>
            <a:picLocks noGrp="1"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4978400"/>
            <a:ext cx="503237" cy="46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636" name="Rectangle 151"/>
          <p:cNvSpPr>
            <a:spLocks noChangeArrowheads="1"/>
          </p:cNvSpPr>
          <p:nvPr/>
        </p:nvSpPr>
        <p:spPr bwMode="auto">
          <a:xfrm>
            <a:off x="358775" y="5732463"/>
            <a:ext cx="8785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61938" indent="-261938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SzPct val="80000"/>
            </a:pPr>
            <a:r>
              <a:rPr lang="en-US" altLang="zh-CN" sz="1600">
                <a:solidFill>
                  <a:schemeClr val="tx1"/>
                </a:solidFill>
              </a:rPr>
              <a:t>MSR</a:t>
            </a:r>
            <a:r>
              <a:rPr lang="zh-CN" altLang="en-US" sz="1600">
                <a:solidFill>
                  <a:schemeClr val="tx1"/>
                </a:solidFill>
              </a:rPr>
              <a:t>集成语音网关、小型</a:t>
            </a:r>
            <a:r>
              <a:rPr lang="en-US" altLang="zh-CN" sz="1600">
                <a:solidFill>
                  <a:schemeClr val="tx1"/>
                </a:solidFill>
              </a:rPr>
              <a:t>PBX</a:t>
            </a:r>
            <a:r>
              <a:rPr lang="zh-CN" altLang="en-US" sz="1600">
                <a:solidFill>
                  <a:schemeClr val="tx1"/>
                </a:solidFill>
              </a:rPr>
              <a:t>、</a:t>
            </a:r>
            <a:r>
              <a:rPr lang="en-US" altLang="zh-CN" sz="1600">
                <a:solidFill>
                  <a:schemeClr val="tx1"/>
                </a:solidFill>
              </a:rPr>
              <a:t>POE</a:t>
            </a:r>
            <a:r>
              <a:rPr lang="zh-CN" altLang="en-US" sz="1600">
                <a:solidFill>
                  <a:schemeClr val="tx1"/>
                </a:solidFill>
              </a:rPr>
              <a:t>交换机于一体，最大可支持</a:t>
            </a:r>
            <a:r>
              <a:rPr lang="en-US" altLang="zh-CN" sz="1600">
                <a:solidFill>
                  <a:schemeClr val="tx1"/>
                </a:solidFill>
              </a:rPr>
              <a:t>16</a:t>
            </a:r>
            <a:r>
              <a:rPr lang="zh-CN" altLang="en-US" sz="1600">
                <a:solidFill>
                  <a:schemeClr val="tx1"/>
                </a:solidFill>
              </a:rPr>
              <a:t>个</a:t>
            </a:r>
            <a:r>
              <a:rPr lang="en-US" altLang="zh-CN" sz="1600">
                <a:solidFill>
                  <a:schemeClr val="tx1"/>
                </a:solidFill>
              </a:rPr>
              <a:t>VE1</a:t>
            </a:r>
            <a:r>
              <a:rPr lang="zh-CN" altLang="en-US" sz="1600">
                <a:solidFill>
                  <a:schemeClr val="tx1"/>
                </a:solidFill>
              </a:rPr>
              <a:t>语音接口</a:t>
            </a:r>
          </a:p>
          <a:p>
            <a:pPr eaLnBrk="1" hangingPunct="1">
              <a:lnSpc>
                <a:spcPct val="120000"/>
              </a:lnSpc>
              <a:buSzPct val="80000"/>
            </a:pPr>
            <a:r>
              <a:rPr lang="zh-CN" altLang="en-US" sz="1600">
                <a:solidFill>
                  <a:schemeClr val="tx1"/>
                </a:solidFill>
              </a:rPr>
              <a:t>基于</a:t>
            </a:r>
            <a:r>
              <a:rPr lang="en-US" altLang="zh-CN" sz="1600">
                <a:solidFill>
                  <a:schemeClr val="tx1"/>
                </a:solidFill>
              </a:rPr>
              <a:t>OAP</a:t>
            </a:r>
            <a:r>
              <a:rPr lang="zh-CN" altLang="en-US" sz="1600">
                <a:solidFill>
                  <a:schemeClr val="tx1"/>
                </a:solidFill>
              </a:rPr>
              <a:t>开放业务平台开发的</a:t>
            </a:r>
            <a:r>
              <a:rPr lang="en-US" altLang="zh-CN" sz="1600">
                <a:solidFill>
                  <a:schemeClr val="tx1"/>
                </a:solidFill>
              </a:rPr>
              <a:t>XE</a:t>
            </a:r>
            <a:r>
              <a:rPr lang="zh-CN" altLang="en-US" sz="1600">
                <a:solidFill>
                  <a:schemeClr val="tx1"/>
                </a:solidFill>
              </a:rPr>
              <a:t>插卡模块，可以实现分支小型语音服务器功能</a:t>
            </a:r>
          </a:p>
        </p:txBody>
      </p:sp>
      <p:pic>
        <p:nvPicPr>
          <p:cNvPr id="63637" name="Picture 152" descr="高端路由器"/>
          <p:cNvPicPr>
            <a:picLocks noGrp="1"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4570413"/>
            <a:ext cx="503237" cy="46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638" name="Line 153"/>
          <p:cNvSpPr>
            <a:spLocks noChangeShapeType="1"/>
          </p:cNvSpPr>
          <p:nvPr/>
        </p:nvSpPr>
        <p:spPr bwMode="auto">
          <a:xfrm>
            <a:off x="1382713" y="4889500"/>
            <a:ext cx="0" cy="2921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63639" name="Picture 154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51425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40" name="Picture 155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5051425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41" name="Picture 156" descr="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5076825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42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3200">
                <a:solidFill>
                  <a:srgbClr val="CC0000"/>
                </a:solidFill>
                <a:latin typeface="华文细黑" panose="02010600040101010101" pitchFamily="2" charset="-122"/>
              </a:rPr>
              <a:t>网络融合通信解决方案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5"/>
          <p:cNvSpPr txBox="1">
            <a:spLocks noChangeArrowheads="1"/>
          </p:cNvSpPr>
          <p:nvPr/>
        </p:nvSpPr>
        <p:spPr bwMode="auto">
          <a:xfrm>
            <a:off x="6227763" y="1125538"/>
            <a:ext cx="2562225" cy="4549775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1</a:t>
            </a:r>
            <a:r>
              <a:rPr lang="zh-CN" altLang="en-US" sz="1800" b="0">
                <a:solidFill>
                  <a:schemeClr val="tx1"/>
                </a:solidFill>
              </a:rPr>
              <a:t>、</a:t>
            </a:r>
            <a:r>
              <a:rPr lang="en-US" altLang="zh-CN" sz="1800" b="0">
                <a:solidFill>
                  <a:schemeClr val="tx1"/>
                </a:solidFill>
              </a:rPr>
              <a:t>MSR</a:t>
            </a:r>
            <a:r>
              <a:rPr lang="zh-CN" altLang="en-US" sz="1800" b="0">
                <a:solidFill>
                  <a:schemeClr val="tx1"/>
                </a:solidFill>
              </a:rPr>
              <a:t>实现内部联网</a:t>
            </a:r>
            <a:r>
              <a:rPr lang="en-US" altLang="zh-CN" sz="1800" b="0">
                <a:solidFill>
                  <a:schemeClr val="tx1"/>
                </a:solidFill>
              </a:rPr>
              <a:t>,</a:t>
            </a:r>
            <a:r>
              <a:rPr lang="zh-CN" altLang="en-US" sz="1800" b="0">
                <a:solidFill>
                  <a:schemeClr val="tx1"/>
                </a:solidFill>
              </a:rPr>
              <a:t>既可以采用以太网有线连接方式</a:t>
            </a:r>
            <a:r>
              <a:rPr lang="en-US" altLang="zh-CN" sz="1800" b="0">
                <a:solidFill>
                  <a:schemeClr val="tx1"/>
                </a:solidFill>
              </a:rPr>
              <a:t>,</a:t>
            </a:r>
            <a:r>
              <a:rPr lang="zh-CN" altLang="en-US" sz="1800" b="0">
                <a:solidFill>
                  <a:schemeClr val="tx1"/>
                </a:solidFill>
              </a:rPr>
              <a:t>也可以采用</a:t>
            </a:r>
            <a:r>
              <a:rPr lang="en-US" altLang="zh-CN" sz="1800" b="0">
                <a:solidFill>
                  <a:schemeClr val="tx1"/>
                </a:solidFill>
              </a:rPr>
              <a:t>WLAN</a:t>
            </a:r>
            <a:r>
              <a:rPr lang="zh-CN" altLang="en-US" sz="1800" b="0">
                <a:solidFill>
                  <a:schemeClr val="tx1"/>
                </a:solidFill>
              </a:rPr>
              <a:t>无线连接方式；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2</a:t>
            </a:r>
            <a:r>
              <a:rPr lang="zh-CN" altLang="en-US" sz="1800" b="0">
                <a:solidFill>
                  <a:schemeClr val="tx1"/>
                </a:solidFill>
              </a:rPr>
              <a:t>、</a:t>
            </a:r>
            <a:r>
              <a:rPr lang="en-US" altLang="zh-CN" sz="1800" b="0">
                <a:solidFill>
                  <a:schemeClr val="tx1"/>
                </a:solidFill>
              </a:rPr>
              <a:t>MSR</a:t>
            </a:r>
            <a:r>
              <a:rPr lang="zh-CN" altLang="en-US" sz="1800" b="0">
                <a:solidFill>
                  <a:schemeClr val="tx1"/>
                </a:solidFill>
              </a:rPr>
              <a:t>上行可以采用独立的</a:t>
            </a:r>
            <a:r>
              <a:rPr lang="en-US" altLang="zh-CN" sz="1800" b="0">
                <a:solidFill>
                  <a:schemeClr val="tx1"/>
                </a:solidFill>
              </a:rPr>
              <a:t>3G</a:t>
            </a:r>
            <a:r>
              <a:rPr lang="zh-CN" altLang="en-US" sz="1800" b="0">
                <a:solidFill>
                  <a:schemeClr val="tx1"/>
                </a:solidFill>
              </a:rPr>
              <a:t>无线通信方式</a:t>
            </a:r>
            <a:r>
              <a:rPr lang="en-US" altLang="zh-CN" sz="1800" b="0">
                <a:solidFill>
                  <a:schemeClr val="tx1"/>
                </a:solidFill>
              </a:rPr>
              <a:t>,</a:t>
            </a:r>
            <a:r>
              <a:rPr lang="zh-CN" altLang="en-US" sz="1800" b="0">
                <a:solidFill>
                  <a:schemeClr val="tx1"/>
                </a:solidFill>
              </a:rPr>
              <a:t>也可以采用</a:t>
            </a:r>
            <a:r>
              <a:rPr lang="en-US" altLang="zh-CN" sz="1800" b="0">
                <a:solidFill>
                  <a:schemeClr val="tx1"/>
                </a:solidFill>
              </a:rPr>
              <a:t>3G</a:t>
            </a:r>
            <a:r>
              <a:rPr lang="zh-CN" altLang="en-US" sz="1800" b="0">
                <a:solidFill>
                  <a:schemeClr val="tx1"/>
                </a:solidFill>
              </a:rPr>
              <a:t>无线接口作为有线连接的备份及负载分担方式进行通信；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</a:rPr>
              <a:t>3</a:t>
            </a:r>
            <a:r>
              <a:rPr lang="zh-CN" altLang="en-US" sz="1800" b="0">
                <a:solidFill>
                  <a:schemeClr val="tx1"/>
                </a:solidFill>
              </a:rPr>
              <a:t>、可在运维中心部署</a:t>
            </a:r>
            <a:r>
              <a:rPr lang="en-US" altLang="zh-CN" sz="1800" b="0">
                <a:solidFill>
                  <a:schemeClr val="tx1"/>
                </a:solidFill>
              </a:rPr>
              <a:t>SNMP</a:t>
            </a:r>
            <a:r>
              <a:rPr lang="zh-CN" altLang="en-US" sz="1800" b="0">
                <a:solidFill>
                  <a:schemeClr val="tx1"/>
                </a:solidFill>
              </a:rPr>
              <a:t>或</a:t>
            </a:r>
            <a:r>
              <a:rPr lang="en-US" altLang="zh-CN" sz="1800" b="0">
                <a:solidFill>
                  <a:schemeClr val="tx1"/>
                </a:solidFill>
              </a:rPr>
              <a:t>TR069</a:t>
            </a:r>
            <a:r>
              <a:rPr lang="zh-CN" altLang="en-US" sz="1800" b="0">
                <a:solidFill>
                  <a:schemeClr val="tx1"/>
                </a:solidFill>
              </a:rPr>
              <a:t>服务器，对下属的路由器网关实现集中管理。</a:t>
            </a:r>
          </a:p>
        </p:txBody>
      </p:sp>
      <p:pic>
        <p:nvPicPr>
          <p:cNvPr id="64515" name="Picture 17" descr="蜂窝和天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476500"/>
            <a:ext cx="123031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18" descr="图形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203325"/>
            <a:ext cx="18161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19"/>
          <p:cNvSpPr txBox="1">
            <a:spLocks noChangeArrowheads="1"/>
          </p:cNvSpPr>
          <p:nvPr/>
        </p:nvSpPr>
        <p:spPr bwMode="auto">
          <a:xfrm>
            <a:off x="4241800" y="1495425"/>
            <a:ext cx="14160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578" tIns="38789" rIns="77578" bIns="38789">
            <a:spAutoFit/>
          </a:bodyPr>
          <a:lstStyle>
            <a:lvl1pPr defTabSz="776288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defTabSz="776288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defTabSz="776288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defTabSz="776288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defTabSz="776288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defTabSz="7762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defTabSz="7762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defTabSz="7762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defTabSz="7762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sz="180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64518" name="Rectangle 20"/>
          <p:cNvSpPr>
            <a:spLocks noChangeArrowheads="1"/>
          </p:cNvSpPr>
          <p:nvPr/>
        </p:nvSpPr>
        <p:spPr bwMode="auto">
          <a:xfrm>
            <a:off x="3032125" y="4492625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600">
                <a:solidFill>
                  <a:schemeClr val="tx1"/>
                </a:solidFill>
              </a:rPr>
              <a:t>MSR</a:t>
            </a:r>
            <a:r>
              <a:rPr lang="zh-CN" altLang="en-US" sz="1600">
                <a:solidFill>
                  <a:schemeClr val="tx1"/>
                </a:solidFill>
              </a:rPr>
              <a:t>路由器</a:t>
            </a:r>
          </a:p>
        </p:txBody>
      </p:sp>
      <p:sp>
        <p:nvSpPr>
          <p:cNvPr id="64519" name="AutoShape 21"/>
          <p:cNvSpPr>
            <a:spLocks noChangeArrowheads="1"/>
          </p:cNvSpPr>
          <p:nvPr/>
        </p:nvSpPr>
        <p:spPr bwMode="auto">
          <a:xfrm>
            <a:off x="250825" y="4941888"/>
            <a:ext cx="1081088" cy="288925"/>
          </a:xfrm>
          <a:prstGeom prst="wedgeRectCallout">
            <a:avLst>
              <a:gd name="adj1" fmla="val 97134"/>
              <a:gd name="adj2" fmla="val 55495"/>
            </a:avLst>
          </a:prstGeom>
          <a:solidFill>
            <a:srgbClr val="FFCC66">
              <a:alpha val="89803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400">
                <a:solidFill>
                  <a:schemeClr val="tx1"/>
                </a:solidFill>
              </a:rPr>
              <a:t>WLAN</a:t>
            </a:r>
            <a:r>
              <a:rPr lang="zh-CN" altLang="en-US" sz="1400">
                <a:solidFill>
                  <a:schemeClr val="tx1"/>
                </a:solidFill>
              </a:rPr>
              <a:t>无线</a:t>
            </a:r>
          </a:p>
        </p:txBody>
      </p:sp>
      <p:pic>
        <p:nvPicPr>
          <p:cNvPr id="64520" name="Picture 23" descr="笔记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734050"/>
            <a:ext cx="5000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24" descr="笔记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589588"/>
            <a:ext cx="5000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Freeform 25"/>
          <p:cNvSpPr>
            <a:spLocks/>
          </p:cNvSpPr>
          <p:nvPr/>
        </p:nvSpPr>
        <p:spPr bwMode="auto">
          <a:xfrm rot="1045593" flipH="1">
            <a:off x="2960688" y="3698875"/>
            <a:ext cx="360362" cy="935038"/>
          </a:xfrm>
          <a:custGeom>
            <a:avLst/>
            <a:gdLst>
              <a:gd name="T0" fmla="*/ 2147483647 w 404"/>
              <a:gd name="T1" fmla="*/ 2147483647 h 1294"/>
              <a:gd name="T2" fmla="*/ 2147483647 w 404"/>
              <a:gd name="T3" fmla="*/ 0 h 1294"/>
              <a:gd name="T4" fmla="*/ 2147483647 w 404"/>
              <a:gd name="T5" fmla="*/ 2147483647 h 1294"/>
              <a:gd name="T6" fmla="*/ 0 w 404"/>
              <a:gd name="T7" fmla="*/ 2147483647 h 1294"/>
              <a:gd name="T8" fmla="*/ 2147483647 w 404"/>
              <a:gd name="T9" fmla="*/ 2147483647 h 1294"/>
              <a:gd name="T10" fmla="*/ 2147483647 w 404"/>
              <a:gd name="T11" fmla="*/ 2147483647 h 1294"/>
              <a:gd name="T12" fmla="*/ 2147483647 w 404"/>
              <a:gd name="T13" fmla="*/ 2147483647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4"/>
              <a:gd name="T22" fmla="*/ 0 h 1294"/>
              <a:gd name="T23" fmla="*/ 404 w 40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4" h="1294">
                <a:moveTo>
                  <a:pt x="404" y="771"/>
                </a:moveTo>
                <a:lnTo>
                  <a:pt x="87" y="0"/>
                </a:lnTo>
                <a:lnTo>
                  <a:pt x="224" y="574"/>
                </a:lnTo>
                <a:lnTo>
                  <a:pt x="0" y="466"/>
                </a:lnTo>
                <a:lnTo>
                  <a:pt x="301" y="1294"/>
                </a:lnTo>
                <a:lnTo>
                  <a:pt x="155" y="686"/>
                </a:lnTo>
                <a:lnTo>
                  <a:pt x="404" y="771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3" name="Line 26"/>
          <p:cNvSpPr>
            <a:spLocks noChangeShapeType="1"/>
          </p:cNvSpPr>
          <p:nvPr/>
        </p:nvSpPr>
        <p:spPr bwMode="auto">
          <a:xfrm flipH="1">
            <a:off x="4111625" y="2203450"/>
            <a:ext cx="720725" cy="1063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4524" name="Group 27"/>
          <p:cNvGrpSpPr>
            <a:grpSpLocks/>
          </p:cNvGrpSpPr>
          <p:nvPr/>
        </p:nvGrpSpPr>
        <p:grpSpPr bwMode="auto">
          <a:xfrm>
            <a:off x="355600" y="2117725"/>
            <a:ext cx="1150938" cy="609600"/>
            <a:chOff x="3288" y="1616"/>
            <a:chExt cx="726" cy="294"/>
          </a:xfrm>
        </p:grpSpPr>
        <p:sp>
          <p:nvSpPr>
            <p:cNvPr id="64558" name="AutoShape 28"/>
            <p:cNvSpPr>
              <a:spLocks noChangeAspect="1" noChangeArrowheads="1"/>
            </p:cNvSpPr>
            <p:nvPr/>
          </p:nvSpPr>
          <p:spPr bwMode="auto">
            <a:xfrm>
              <a:off x="3288" y="1644"/>
              <a:ext cx="726" cy="266"/>
            </a:xfrm>
            <a:prstGeom prst="parallelogram">
              <a:avLst>
                <a:gd name="adj" fmla="val 84622"/>
              </a:avLst>
            </a:prstGeom>
            <a:solidFill>
              <a:srgbClr val="DDDDDD"/>
            </a:solidFill>
            <a:ln w="9525">
              <a:solidFill>
                <a:srgbClr val="23CBFF"/>
              </a:solidFill>
              <a:miter lim="800000"/>
              <a:headEnd/>
              <a:tailEnd/>
            </a:ln>
            <a:effectLst>
              <a:outerShdw dist="40161" dir="4293903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ea typeface="华文细黑" panose="02010600040101010101" pitchFamily="2" charset="-122"/>
              </a:endParaRPr>
            </a:p>
          </p:txBody>
        </p:sp>
        <p:sp>
          <p:nvSpPr>
            <p:cNvPr id="64559" name="Line 29"/>
            <p:cNvSpPr>
              <a:spLocks noChangeAspect="1" noChangeShapeType="1"/>
            </p:cNvSpPr>
            <p:nvPr/>
          </p:nvSpPr>
          <p:spPr bwMode="auto">
            <a:xfrm>
              <a:off x="3400" y="1804"/>
              <a:ext cx="3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60" name="Line 30"/>
            <p:cNvSpPr>
              <a:spLocks noChangeAspect="1" noChangeShapeType="1"/>
            </p:cNvSpPr>
            <p:nvPr/>
          </p:nvSpPr>
          <p:spPr bwMode="auto">
            <a:xfrm flipH="1">
              <a:off x="3474" y="1746"/>
              <a:ext cx="37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61" name="Line 31"/>
            <p:cNvSpPr>
              <a:spLocks noChangeAspect="1" noChangeShapeType="1"/>
            </p:cNvSpPr>
            <p:nvPr/>
          </p:nvSpPr>
          <p:spPr bwMode="auto">
            <a:xfrm flipV="1">
              <a:off x="3623" y="1744"/>
              <a:ext cx="30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4562" name="Group 32"/>
            <p:cNvGrpSpPr>
              <a:grpSpLocks noChangeAspect="1"/>
            </p:cNvGrpSpPr>
            <p:nvPr/>
          </p:nvGrpSpPr>
          <p:grpSpPr bwMode="auto">
            <a:xfrm>
              <a:off x="3456" y="1668"/>
              <a:ext cx="96" cy="117"/>
              <a:chOff x="2976" y="3264"/>
              <a:chExt cx="720" cy="577"/>
            </a:xfrm>
          </p:grpSpPr>
          <p:grpSp>
            <p:nvGrpSpPr>
              <p:cNvPr id="64585" name="Group 33"/>
              <p:cNvGrpSpPr>
                <a:grpSpLocks noChangeAspect="1"/>
              </p:cNvGrpSpPr>
              <p:nvPr/>
            </p:nvGrpSpPr>
            <p:grpSpPr bwMode="auto">
              <a:xfrm>
                <a:off x="2976" y="3616"/>
                <a:ext cx="720" cy="225"/>
                <a:chOff x="2304" y="2166"/>
                <a:chExt cx="288" cy="90"/>
              </a:xfrm>
            </p:grpSpPr>
            <p:sp>
              <p:nvSpPr>
                <p:cNvPr id="6460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60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4586" name="Group 36"/>
              <p:cNvGrpSpPr>
                <a:grpSpLocks noChangeAspect="1"/>
              </p:cNvGrpSpPr>
              <p:nvPr/>
            </p:nvGrpSpPr>
            <p:grpSpPr bwMode="auto">
              <a:xfrm>
                <a:off x="2976" y="3552"/>
                <a:ext cx="720" cy="225"/>
                <a:chOff x="2304" y="2166"/>
                <a:chExt cx="288" cy="90"/>
              </a:xfrm>
            </p:grpSpPr>
            <p:sp>
              <p:nvSpPr>
                <p:cNvPr id="64599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600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4587" name="Group 39"/>
              <p:cNvGrpSpPr>
                <a:grpSpLocks noChangeAspect="1"/>
              </p:cNvGrpSpPr>
              <p:nvPr/>
            </p:nvGrpSpPr>
            <p:grpSpPr bwMode="auto">
              <a:xfrm>
                <a:off x="2976" y="3489"/>
                <a:ext cx="720" cy="225"/>
                <a:chOff x="2304" y="2166"/>
                <a:chExt cx="288" cy="90"/>
              </a:xfrm>
            </p:grpSpPr>
            <p:sp>
              <p:nvSpPr>
                <p:cNvPr id="64597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598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4588" name="Group 42"/>
              <p:cNvGrpSpPr>
                <a:grpSpLocks noChangeAspect="1"/>
              </p:cNvGrpSpPr>
              <p:nvPr/>
            </p:nvGrpSpPr>
            <p:grpSpPr bwMode="auto">
              <a:xfrm>
                <a:off x="2976" y="3419"/>
                <a:ext cx="720" cy="225"/>
                <a:chOff x="2304" y="2166"/>
                <a:chExt cx="288" cy="90"/>
              </a:xfrm>
            </p:grpSpPr>
            <p:sp>
              <p:nvSpPr>
                <p:cNvPr id="64595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59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4589" name="Group 45"/>
              <p:cNvGrpSpPr>
                <a:grpSpLocks noChangeAspect="1"/>
              </p:cNvGrpSpPr>
              <p:nvPr/>
            </p:nvGrpSpPr>
            <p:grpSpPr bwMode="auto">
              <a:xfrm>
                <a:off x="2976" y="3349"/>
                <a:ext cx="720" cy="225"/>
                <a:chOff x="2304" y="2166"/>
                <a:chExt cx="288" cy="90"/>
              </a:xfrm>
            </p:grpSpPr>
            <p:sp>
              <p:nvSpPr>
                <p:cNvPr id="64593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594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4590" name="Group 48"/>
              <p:cNvGrpSpPr>
                <a:grpSpLocks noChangeAspect="1"/>
              </p:cNvGrpSpPr>
              <p:nvPr/>
            </p:nvGrpSpPr>
            <p:grpSpPr bwMode="auto">
              <a:xfrm>
                <a:off x="2976" y="3264"/>
                <a:ext cx="720" cy="225"/>
                <a:chOff x="2304" y="2112"/>
                <a:chExt cx="288" cy="90"/>
              </a:xfrm>
            </p:grpSpPr>
            <p:sp>
              <p:nvSpPr>
                <p:cNvPr id="64591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116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8EB0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592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112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FFFF"/>
                    </a:gs>
                    <a:gs pos="50000">
                      <a:srgbClr val="57DFFF"/>
                    </a:gs>
                    <a:gs pos="100000">
                      <a:srgbClr val="CC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4563" name="Group 51"/>
            <p:cNvGrpSpPr>
              <a:grpSpLocks noChangeAspect="1"/>
            </p:cNvGrpSpPr>
            <p:nvPr/>
          </p:nvGrpSpPr>
          <p:grpSpPr bwMode="auto">
            <a:xfrm>
              <a:off x="3707" y="1616"/>
              <a:ext cx="224" cy="218"/>
              <a:chOff x="3960" y="12396"/>
              <a:chExt cx="614" cy="690"/>
            </a:xfrm>
          </p:grpSpPr>
          <p:pic>
            <p:nvPicPr>
              <p:cNvPr id="64583" name="Picture 52" descr="server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6" y="12396"/>
                <a:ext cx="408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84" name="Picture 53" descr="PC Blu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" y="12710"/>
                <a:ext cx="368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4564" name="Group 54"/>
            <p:cNvGrpSpPr>
              <a:grpSpLocks noChangeAspect="1"/>
            </p:cNvGrpSpPr>
            <p:nvPr/>
          </p:nvGrpSpPr>
          <p:grpSpPr bwMode="auto">
            <a:xfrm>
              <a:off x="3594" y="1668"/>
              <a:ext cx="102" cy="109"/>
              <a:chOff x="432" y="3360"/>
              <a:chExt cx="432" cy="468"/>
            </a:xfrm>
          </p:grpSpPr>
          <p:grpSp>
            <p:nvGrpSpPr>
              <p:cNvPr id="64565" name="Group 55"/>
              <p:cNvGrpSpPr>
                <a:grpSpLocks noChangeAspect="1"/>
              </p:cNvGrpSpPr>
              <p:nvPr/>
            </p:nvGrpSpPr>
            <p:grpSpPr bwMode="auto">
              <a:xfrm>
                <a:off x="432" y="3600"/>
                <a:ext cx="432" cy="228"/>
                <a:chOff x="432" y="288"/>
                <a:chExt cx="1488" cy="372"/>
              </a:xfrm>
            </p:grpSpPr>
            <p:sp>
              <p:nvSpPr>
                <p:cNvPr id="64581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7593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38" y="288"/>
                  <a:ext cx="1475" cy="3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zh-CN">
                    <a:latin typeface="Arial" charset="0"/>
                    <a:ea typeface="华文细黑" pitchFamily="2" charset="-122"/>
                  </a:endParaRPr>
                </a:p>
              </p:txBody>
            </p:sp>
          </p:grpSp>
          <p:grpSp>
            <p:nvGrpSpPr>
              <p:cNvPr id="64566" name="Group 58"/>
              <p:cNvGrpSpPr>
                <a:grpSpLocks noChangeAspect="1"/>
              </p:cNvGrpSpPr>
              <p:nvPr/>
            </p:nvGrpSpPr>
            <p:grpSpPr bwMode="auto">
              <a:xfrm>
                <a:off x="432" y="3552"/>
                <a:ext cx="432" cy="228"/>
                <a:chOff x="432" y="288"/>
                <a:chExt cx="1488" cy="372"/>
              </a:xfrm>
            </p:grpSpPr>
            <p:sp>
              <p:nvSpPr>
                <p:cNvPr id="64579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7596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438" y="286"/>
                  <a:ext cx="1475" cy="31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zh-CN">
                    <a:latin typeface="Arial" charset="0"/>
                    <a:ea typeface="华文细黑" pitchFamily="2" charset="-122"/>
                  </a:endParaRPr>
                </a:p>
              </p:txBody>
            </p:sp>
          </p:grpSp>
          <p:grpSp>
            <p:nvGrpSpPr>
              <p:cNvPr id="64567" name="Group 61"/>
              <p:cNvGrpSpPr>
                <a:grpSpLocks noChangeAspect="1"/>
              </p:cNvGrpSpPr>
              <p:nvPr/>
            </p:nvGrpSpPr>
            <p:grpSpPr bwMode="auto">
              <a:xfrm>
                <a:off x="432" y="3504"/>
                <a:ext cx="432" cy="228"/>
                <a:chOff x="432" y="288"/>
                <a:chExt cx="1488" cy="372"/>
              </a:xfrm>
            </p:grpSpPr>
            <p:sp>
              <p:nvSpPr>
                <p:cNvPr id="64577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75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438" y="289"/>
                  <a:ext cx="1475" cy="3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zh-CN">
                    <a:latin typeface="Arial" charset="0"/>
                    <a:ea typeface="华文细黑" pitchFamily="2" charset="-122"/>
                  </a:endParaRPr>
                </a:p>
              </p:txBody>
            </p:sp>
          </p:grpSp>
          <p:grpSp>
            <p:nvGrpSpPr>
              <p:cNvPr id="64568" name="Group 64"/>
              <p:cNvGrpSpPr>
                <a:grpSpLocks noChangeAspect="1"/>
              </p:cNvGrpSpPr>
              <p:nvPr/>
            </p:nvGrpSpPr>
            <p:grpSpPr bwMode="auto">
              <a:xfrm>
                <a:off x="432" y="3456"/>
                <a:ext cx="432" cy="228"/>
                <a:chOff x="432" y="288"/>
                <a:chExt cx="1488" cy="372"/>
              </a:xfrm>
            </p:grpSpPr>
            <p:sp>
              <p:nvSpPr>
                <p:cNvPr id="64575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7602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438" y="287"/>
                  <a:ext cx="1475" cy="3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zh-CN">
                    <a:latin typeface="Arial" charset="0"/>
                    <a:ea typeface="华文细黑" pitchFamily="2" charset="-122"/>
                  </a:endParaRPr>
                </a:p>
              </p:txBody>
            </p:sp>
          </p:grpSp>
          <p:grpSp>
            <p:nvGrpSpPr>
              <p:cNvPr id="64569" name="Group 67"/>
              <p:cNvGrpSpPr>
                <a:grpSpLocks noChangeAspect="1"/>
              </p:cNvGrpSpPr>
              <p:nvPr/>
            </p:nvGrpSpPr>
            <p:grpSpPr bwMode="auto">
              <a:xfrm>
                <a:off x="432" y="3408"/>
                <a:ext cx="432" cy="228"/>
                <a:chOff x="432" y="288"/>
                <a:chExt cx="1488" cy="372"/>
              </a:xfrm>
            </p:grpSpPr>
            <p:sp>
              <p:nvSpPr>
                <p:cNvPr id="64573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7605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38" y="296"/>
                  <a:ext cx="1475" cy="32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zh-CN">
                    <a:latin typeface="Arial" charset="0"/>
                    <a:ea typeface="华文细黑" pitchFamily="2" charset="-122"/>
                  </a:endParaRPr>
                </a:p>
              </p:txBody>
            </p:sp>
          </p:grpSp>
          <p:grpSp>
            <p:nvGrpSpPr>
              <p:cNvPr id="64570" name="Group 70"/>
              <p:cNvGrpSpPr>
                <a:grpSpLocks noChangeAspect="1"/>
              </p:cNvGrpSpPr>
              <p:nvPr/>
            </p:nvGrpSpPr>
            <p:grpSpPr bwMode="auto">
              <a:xfrm>
                <a:off x="432" y="3360"/>
                <a:ext cx="432" cy="228"/>
                <a:chOff x="432" y="288"/>
                <a:chExt cx="1488" cy="372"/>
              </a:xfrm>
            </p:grpSpPr>
            <p:sp>
              <p:nvSpPr>
                <p:cNvPr id="64571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l"/>
                    <a:defRPr sz="2800" b="1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1pPr>
                  <a:lvl2pPr marL="742950" indent="-28575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à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2pPr>
                  <a:lvl3pPr marL="11430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Ø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3pPr>
                  <a:lvl4pPr marL="16002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Arial" panose="020B0604020202020204" pitchFamily="34" charset="0"/>
                    <a:buChar char="—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Wingdings" panose="05000000000000000000" pitchFamily="2" charset="2"/>
                    <a:buChar char="Ü"/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FontTx/>
                    <a:buNone/>
                  </a:pPr>
                  <a:endParaRPr lang="zh-CN" altLang="zh-CN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76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438" y="288"/>
                  <a:ext cx="1475" cy="3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zh-CN">
                    <a:latin typeface="Arial" charset="0"/>
                    <a:ea typeface="华文细黑" pitchFamily="2" charset="-122"/>
                  </a:endParaRPr>
                </a:p>
              </p:txBody>
            </p:sp>
          </p:grpSp>
        </p:grpSp>
      </p:grpSp>
      <p:grpSp>
        <p:nvGrpSpPr>
          <p:cNvPr id="64525" name="Group 73"/>
          <p:cNvGrpSpPr>
            <a:grpSpLocks/>
          </p:cNvGrpSpPr>
          <p:nvPr/>
        </p:nvGrpSpPr>
        <p:grpSpPr bwMode="auto">
          <a:xfrm>
            <a:off x="785813" y="965200"/>
            <a:ext cx="1655762" cy="792163"/>
            <a:chOff x="2132" y="672"/>
            <a:chExt cx="1008" cy="348"/>
          </a:xfrm>
        </p:grpSpPr>
        <p:pic>
          <p:nvPicPr>
            <p:cNvPr id="64545" name="Picture 74" descr="00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" y="768"/>
              <a:ext cx="10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46" name="Line 75"/>
            <p:cNvSpPr>
              <a:spLocks noChangeShapeType="1"/>
            </p:cNvSpPr>
            <p:nvPr/>
          </p:nvSpPr>
          <p:spPr bwMode="auto">
            <a:xfrm flipH="1">
              <a:off x="2382" y="828"/>
              <a:ext cx="3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47" name="Line 76"/>
            <p:cNvSpPr>
              <a:spLocks noChangeShapeType="1"/>
            </p:cNvSpPr>
            <p:nvPr/>
          </p:nvSpPr>
          <p:spPr bwMode="auto">
            <a:xfrm flipV="1">
              <a:off x="2465" y="761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48" name="Line 77"/>
            <p:cNvSpPr>
              <a:spLocks noChangeShapeType="1"/>
            </p:cNvSpPr>
            <p:nvPr/>
          </p:nvSpPr>
          <p:spPr bwMode="auto">
            <a:xfrm flipV="1">
              <a:off x="2619" y="73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49" name="Line 78"/>
            <p:cNvSpPr>
              <a:spLocks noChangeShapeType="1"/>
            </p:cNvSpPr>
            <p:nvPr/>
          </p:nvSpPr>
          <p:spPr bwMode="auto">
            <a:xfrm>
              <a:off x="2530" y="82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64550" name="Picture 79" descr="PC Blu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" y="678"/>
              <a:ext cx="11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551" name="Group 80"/>
            <p:cNvGrpSpPr>
              <a:grpSpLocks/>
            </p:cNvGrpSpPr>
            <p:nvPr/>
          </p:nvGrpSpPr>
          <p:grpSpPr bwMode="auto">
            <a:xfrm>
              <a:off x="2688" y="672"/>
              <a:ext cx="291" cy="307"/>
              <a:chOff x="2256" y="2419"/>
              <a:chExt cx="336" cy="355"/>
            </a:xfrm>
          </p:grpSpPr>
          <p:pic>
            <p:nvPicPr>
              <p:cNvPr id="64554" name="Picture 81" descr="fuwuqi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419"/>
                <a:ext cx="240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4555" name="Group 82"/>
              <p:cNvGrpSpPr>
                <a:grpSpLocks/>
              </p:cNvGrpSpPr>
              <p:nvPr/>
            </p:nvGrpSpPr>
            <p:grpSpPr bwMode="auto">
              <a:xfrm>
                <a:off x="2256" y="2544"/>
                <a:ext cx="211" cy="230"/>
                <a:chOff x="4896" y="1968"/>
                <a:chExt cx="672" cy="651"/>
              </a:xfrm>
            </p:grpSpPr>
            <p:pic>
              <p:nvPicPr>
                <p:cNvPr id="64556" name="Picture 83" descr="整套电脑-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6" y="1968"/>
                  <a:ext cx="672" cy="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4557" name="Picture 2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6" y="2076"/>
                  <a:ext cx="328" cy="2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4552" name="Picture 85" descr="PC Blu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" y="672"/>
              <a:ext cx="11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53" name="Picture 86" descr="PC Blu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864"/>
              <a:ext cx="11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26" name="Line 87"/>
          <p:cNvSpPr>
            <a:spLocks noChangeShapeType="1"/>
          </p:cNvSpPr>
          <p:nvPr/>
        </p:nvSpPr>
        <p:spPr bwMode="auto">
          <a:xfrm>
            <a:off x="1774825" y="1973263"/>
            <a:ext cx="306388" cy="1077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7" name="Line 88"/>
          <p:cNvSpPr>
            <a:spLocks noChangeShapeType="1"/>
          </p:cNvSpPr>
          <p:nvPr/>
        </p:nvSpPr>
        <p:spPr bwMode="auto">
          <a:xfrm flipH="1">
            <a:off x="280988" y="1973263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8" name="Line 89"/>
          <p:cNvSpPr>
            <a:spLocks noChangeShapeType="1"/>
          </p:cNvSpPr>
          <p:nvPr/>
        </p:nvSpPr>
        <p:spPr bwMode="auto">
          <a:xfrm flipH="1">
            <a:off x="1362075" y="175736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9" name="Line 90"/>
          <p:cNvSpPr>
            <a:spLocks noChangeShapeType="1"/>
          </p:cNvSpPr>
          <p:nvPr/>
        </p:nvSpPr>
        <p:spPr bwMode="auto">
          <a:xfrm flipH="1">
            <a:off x="1073150" y="1973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30" name="AutoShape 91"/>
          <p:cNvSpPr>
            <a:spLocks noChangeArrowheads="1"/>
          </p:cNvSpPr>
          <p:nvPr/>
        </p:nvSpPr>
        <p:spPr bwMode="auto">
          <a:xfrm>
            <a:off x="4468813" y="3600450"/>
            <a:ext cx="1512887" cy="792163"/>
          </a:xfrm>
          <a:prstGeom prst="wedgeRectCallout">
            <a:avLst>
              <a:gd name="adj1" fmla="val -130796"/>
              <a:gd name="adj2" fmla="val 26755"/>
            </a:avLst>
          </a:prstGeom>
          <a:solidFill>
            <a:srgbClr val="FFCC66">
              <a:alpha val="89803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400" b="0">
                <a:solidFill>
                  <a:schemeClr val="tx1"/>
                </a:solidFill>
              </a:rPr>
              <a:t>WCDMA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400" b="0">
                <a:solidFill>
                  <a:schemeClr val="tx1"/>
                </a:solidFill>
              </a:rPr>
              <a:t>CDMA2000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400" b="0">
                <a:solidFill>
                  <a:schemeClr val="tx1"/>
                </a:solidFill>
              </a:rPr>
              <a:t>TD-SCDMA</a:t>
            </a:r>
          </a:p>
        </p:txBody>
      </p:sp>
      <p:sp>
        <p:nvSpPr>
          <p:cNvPr id="64531" name="Rectangle 92"/>
          <p:cNvSpPr>
            <a:spLocks noChangeArrowheads="1"/>
          </p:cNvSpPr>
          <p:nvPr/>
        </p:nvSpPr>
        <p:spPr bwMode="auto">
          <a:xfrm>
            <a:off x="2484438" y="1052513"/>
            <a:ext cx="4318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>
                <a:solidFill>
                  <a:srgbClr val="FF3300"/>
                </a:solidFill>
              </a:rPr>
              <a:t>运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>
                <a:solidFill>
                  <a:srgbClr val="FF3300"/>
                </a:solidFill>
              </a:rPr>
              <a:t>维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>
                <a:solidFill>
                  <a:srgbClr val="FF3300"/>
                </a:solidFill>
              </a:rPr>
              <a:t>中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1800">
                <a:solidFill>
                  <a:srgbClr val="FF3300"/>
                </a:solidFill>
              </a:rPr>
              <a:t>心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zh-CN" sz="1800">
              <a:solidFill>
                <a:srgbClr val="FF3300"/>
              </a:solidFill>
            </a:endParaRPr>
          </a:p>
        </p:txBody>
      </p:sp>
      <p:sp>
        <p:nvSpPr>
          <p:cNvPr id="64532" name="Rectangle 94"/>
          <p:cNvSpPr>
            <a:spLocks noChangeArrowheads="1"/>
          </p:cNvSpPr>
          <p:nvPr/>
        </p:nvSpPr>
        <p:spPr bwMode="auto">
          <a:xfrm>
            <a:off x="3175000" y="6007100"/>
            <a:ext cx="474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826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defTabSz="8826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defTabSz="8826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defTabSz="88265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defTabSz="8826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defTabSz="8826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defTabSz="8826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defTabSz="8826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defTabSz="8826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400"/>
              <a:t>i PDA</a:t>
            </a:r>
            <a:endParaRPr lang="en-US" altLang="zh-CN" sz="1200" b="0">
              <a:solidFill>
                <a:schemeClr val="tx1"/>
              </a:solidFill>
            </a:endParaRPr>
          </a:p>
        </p:txBody>
      </p:sp>
      <p:sp>
        <p:nvSpPr>
          <p:cNvPr id="64533" name="Line 96"/>
          <p:cNvSpPr>
            <a:spLocks noChangeShapeType="1"/>
          </p:cNvSpPr>
          <p:nvPr/>
        </p:nvSpPr>
        <p:spPr bwMode="auto">
          <a:xfrm>
            <a:off x="2887663" y="5067300"/>
            <a:ext cx="1468437" cy="666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34" name="Line 97"/>
          <p:cNvSpPr>
            <a:spLocks noChangeShapeType="1"/>
          </p:cNvSpPr>
          <p:nvPr/>
        </p:nvSpPr>
        <p:spPr bwMode="auto">
          <a:xfrm>
            <a:off x="2987675" y="5013325"/>
            <a:ext cx="1512888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4535" name="Picture 100" descr="中低端路由器-"/>
          <p:cNvPicPr>
            <a:picLocks noGrp="1"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4500563"/>
            <a:ext cx="865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6" name="Picture 101" descr="网云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889">
            <a:off x="1476375" y="2997200"/>
            <a:ext cx="14398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7" name="Text Box 102"/>
          <p:cNvSpPr txBox="1">
            <a:spLocks noChangeArrowheads="1"/>
          </p:cNvSpPr>
          <p:nvPr/>
        </p:nvSpPr>
        <p:spPr bwMode="auto">
          <a:xfrm>
            <a:off x="1908175" y="32131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1800">
                <a:solidFill>
                  <a:schemeClr val="tx1"/>
                </a:solidFill>
              </a:rPr>
              <a:t>WAN</a:t>
            </a:r>
          </a:p>
        </p:txBody>
      </p:sp>
      <p:sp>
        <p:nvSpPr>
          <p:cNvPr id="64538" name="Line 103"/>
          <p:cNvSpPr>
            <a:spLocks noChangeShapeType="1"/>
          </p:cNvSpPr>
          <p:nvPr/>
        </p:nvSpPr>
        <p:spPr bwMode="auto">
          <a:xfrm>
            <a:off x="2268538" y="3644900"/>
            <a:ext cx="258762" cy="847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4539" name="Picture 91" descr="Yellow Radio Wave Graphi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57788"/>
            <a:ext cx="10080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0" name="Picture 92" descr="PD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661025"/>
            <a:ext cx="2428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1" name="AutoShape 93"/>
          <p:cNvSpPr>
            <a:spLocks noChangeArrowheads="1"/>
          </p:cNvSpPr>
          <p:nvPr/>
        </p:nvSpPr>
        <p:spPr bwMode="auto">
          <a:xfrm>
            <a:off x="179388" y="908050"/>
            <a:ext cx="3168650" cy="1800225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4542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zh-CN" altLang="en-US" sz="3200">
                <a:solidFill>
                  <a:srgbClr val="CC0000"/>
                </a:solidFill>
              </a:rPr>
              <a:t>独立的中小企业</a:t>
            </a:r>
            <a:r>
              <a:rPr lang="en-US" altLang="zh-CN" sz="3200">
                <a:solidFill>
                  <a:srgbClr val="CC0000"/>
                </a:solidFill>
              </a:rPr>
              <a:t>3G</a:t>
            </a:r>
            <a:r>
              <a:rPr lang="zh-CN" altLang="en-US" sz="3200">
                <a:solidFill>
                  <a:srgbClr val="CC0000"/>
                </a:solidFill>
              </a:rPr>
              <a:t>组网应用</a:t>
            </a:r>
          </a:p>
        </p:txBody>
      </p:sp>
      <p:pic>
        <p:nvPicPr>
          <p:cNvPr id="64543" name="Picture 96" descr="服务器终端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4763"/>
            <a:ext cx="5937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4" name="Picture 97" descr="服务器终端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589588"/>
            <a:ext cx="5937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468313" y="836613"/>
            <a:ext cx="43910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808038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MSR900</a:t>
            </a:r>
            <a:r>
              <a:rPr lang="zh-CN" altLang="en-US" sz="1600"/>
              <a:t>系列（</a:t>
            </a:r>
            <a:r>
              <a:rPr lang="en-US" altLang="zh-CN" sz="1600"/>
              <a:t>WLAN</a:t>
            </a:r>
            <a:r>
              <a:rPr lang="zh-CN" altLang="en-US" sz="1600"/>
              <a:t>可选，无插槽）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MSR900</a:t>
            </a:r>
            <a:r>
              <a:rPr lang="zh-CN" altLang="en-US" sz="1600"/>
              <a:t>路由器</a:t>
            </a:r>
            <a:endParaRPr lang="zh-CN" altLang="en-US" sz="1600" b="1"/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MSR920</a:t>
            </a:r>
            <a:r>
              <a:rPr lang="zh-CN" altLang="en-US" sz="1600"/>
              <a:t>路由器</a:t>
            </a:r>
            <a:endParaRPr lang="zh-CN" altLang="en-US" sz="1600" b="1"/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MSR201X</a:t>
            </a:r>
            <a:r>
              <a:rPr lang="zh-CN" altLang="en-US" sz="1600"/>
              <a:t>系列（</a:t>
            </a:r>
            <a:r>
              <a:rPr lang="en-US" altLang="zh-CN" sz="1600"/>
              <a:t>WLAN</a:t>
            </a:r>
            <a:r>
              <a:rPr lang="zh-CN" altLang="en-US" sz="1600"/>
              <a:t>可选）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MSR2010</a:t>
            </a:r>
            <a:r>
              <a:rPr lang="zh-CN" altLang="en-US" sz="1600"/>
              <a:t>路由器</a:t>
            </a:r>
            <a:endParaRPr lang="zh-CN" altLang="en-US" sz="1600" b="1"/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MSR2011</a:t>
            </a:r>
            <a:r>
              <a:rPr lang="zh-CN" altLang="en-US" sz="1600"/>
              <a:t>路由器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MSR2012</a:t>
            </a:r>
            <a:r>
              <a:rPr lang="zh-CN" altLang="en-US" sz="1600"/>
              <a:t>路由器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MSR2015</a:t>
            </a:r>
            <a:r>
              <a:rPr lang="zh-CN" altLang="en-US" sz="1600"/>
              <a:t>路由器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MSR20</a:t>
            </a:r>
            <a:r>
              <a:rPr lang="zh-CN" altLang="en-US" sz="1600"/>
              <a:t>系列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MSR2020</a:t>
            </a:r>
            <a:r>
              <a:rPr lang="zh-CN" altLang="en-US" sz="1600"/>
              <a:t>路由器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MSR2021</a:t>
            </a:r>
            <a:r>
              <a:rPr lang="zh-CN" altLang="en-US" sz="1600"/>
              <a:t>路由器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MSR2040</a:t>
            </a:r>
            <a:r>
              <a:rPr lang="zh-CN" altLang="en-US" sz="1600"/>
              <a:t>路由器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zh-CN" altLang="en-US" sz="1600"/>
              <a:t>标准款型</a:t>
            </a:r>
            <a:r>
              <a:rPr lang="en-US" altLang="zh-CN" sz="1600"/>
              <a:t>SI</a:t>
            </a:r>
            <a:r>
              <a:rPr lang="zh-CN" altLang="en-US" sz="1600"/>
              <a:t>（</a:t>
            </a:r>
            <a:r>
              <a:rPr lang="en-US" altLang="zh-CN" sz="1600"/>
              <a:t>Standard</a:t>
            </a:r>
            <a:r>
              <a:rPr lang="zh-CN" altLang="en-US" sz="1600"/>
              <a:t>）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zh-CN" altLang="en-US" sz="1600"/>
              <a:t>基本款型</a:t>
            </a:r>
            <a:r>
              <a:rPr lang="en-US" altLang="zh-CN" sz="1600"/>
              <a:t>BI</a:t>
            </a:r>
            <a:r>
              <a:rPr lang="zh-CN" altLang="en-US" sz="1600"/>
              <a:t>（</a:t>
            </a:r>
            <a:r>
              <a:rPr lang="en-US" altLang="zh-CN" sz="1600"/>
              <a:t>Basic</a:t>
            </a:r>
            <a:r>
              <a:rPr lang="zh-CN" altLang="en-US" sz="1600"/>
              <a:t>）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MSR301X</a:t>
            </a:r>
            <a:r>
              <a:rPr lang="zh-CN" altLang="en-US" sz="1600"/>
              <a:t>系列（路由交换一体化）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MSR3010</a:t>
            </a:r>
            <a:r>
              <a:rPr lang="zh-CN" altLang="en-US" sz="1600"/>
              <a:t>路由器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MSR3011E</a:t>
            </a:r>
            <a:r>
              <a:rPr lang="zh-CN" altLang="en-US" sz="1600"/>
              <a:t>路由器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MSR3011F</a:t>
            </a:r>
            <a:r>
              <a:rPr lang="zh-CN" altLang="en-US" sz="1600"/>
              <a:t>路由器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MSR3011</a:t>
            </a:r>
            <a:r>
              <a:rPr lang="zh-CN" altLang="en-US" sz="1600"/>
              <a:t>路由器（金融行业）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zh-CN" altLang="en-US" sz="1600"/>
              <a:t>逐渐被</a:t>
            </a:r>
            <a:r>
              <a:rPr lang="en-US" altLang="zh-CN" sz="1600"/>
              <a:t>301X</a:t>
            </a:r>
            <a:r>
              <a:rPr lang="zh-CN" altLang="en-US" sz="1600"/>
              <a:t>取代</a:t>
            </a:r>
            <a:endParaRPr lang="zh-CN" altLang="en-US" sz="1600" b="1" i="1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0" y="836613"/>
            <a:ext cx="4321175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MSR3016</a:t>
            </a:r>
            <a:r>
              <a:rPr lang="zh-CN" altLang="en-US" sz="1600"/>
              <a:t>路由器（分销行业）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zh-CN" altLang="en-US" sz="1600"/>
              <a:t>标准款型</a:t>
            </a:r>
            <a:r>
              <a:rPr lang="en-US" altLang="zh-CN" sz="1600"/>
              <a:t>SI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zh-CN" altLang="en-US" sz="1600"/>
              <a:t>基本款型</a:t>
            </a:r>
            <a:r>
              <a:rPr lang="en-US" altLang="zh-CN" sz="1600"/>
              <a:t>BI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MSR30</a:t>
            </a:r>
            <a:r>
              <a:rPr lang="zh-CN" altLang="en-US" sz="1600"/>
              <a:t>系列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MSR3020</a:t>
            </a:r>
            <a:r>
              <a:rPr lang="zh-CN" altLang="en-US" sz="1600"/>
              <a:t>路由器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MSR3040</a:t>
            </a:r>
            <a:r>
              <a:rPr lang="zh-CN" altLang="en-US" sz="1600"/>
              <a:t>路由器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MSR3060</a:t>
            </a:r>
            <a:r>
              <a:rPr lang="zh-CN" altLang="en-US" sz="1600"/>
              <a:t>路由器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zh-CN" altLang="en-US" sz="1600"/>
              <a:t>标准款型</a:t>
            </a:r>
            <a:r>
              <a:rPr lang="en-US" altLang="zh-CN" sz="1600"/>
              <a:t>SI </a:t>
            </a:r>
            <a:endParaRPr lang="zh-CN" altLang="en-US" sz="1600"/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zh-CN" altLang="en-US" sz="1600"/>
              <a:t>基本款型</a:t>
            </a:r>
            <a:r>
              <a:rPr lang="en-US" altLang="zh-CN" sz="1600"/>
              <a:t>BI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MSR5006</a:t>
            </a:r>
            <a:r>
              <a:rPr lang="zh-CN" altLang="en-US" sz="1600"/>
              <a:t>路由器（网吧市场，无插槽）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MSR50</a:t>
            </a:r>
            <a:r>
              <a:rPr lang="zh-CN" altLang="en-US" sz="1600"/>
              <a:t>系列路由器</a:t>
            </a:r>
            <a:r>
              <a:rPr lang="en-US" altLang="zh-CN" sz="1600"/>
              <a:t>MPUF</a:t>
            </a:r>
            <a:r>
              <a:rPr lang="zh-CN" altLang="en-US" sz="1600"/>
              <a:t>主控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MSR5040</a:t>
            </a:r>
            <a:r>
              <a:rPr lang="zh-CN" altLang="en-US" sz="1600"/>
              <a:t>机框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MSR5060</a:t>
            </a:r>
            <a:r>
              <a:rPr lang="zh-CN" altLang="en-US" sz="1600"/>
              <a:t>机框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zh-CN" altLang="en-US" sz="1600"/>
              <a:t>标准款型</a:t>
            </a:r>
            <a:r>
              <a:rPr lang="en-US" altLang="zh-CN" sz="1600"/>
              <a:t>SI 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zh-CN" altLang="en-US" sz="1600"/>
              <a:t>基本款型</a:t>
            </a:r>
            <a:r>
              <a:rPr lang="en-US" altLang="zh-CN" sz="1600"/>
              <a:t>BI</a:t>
            </a:r>
            <a:endParaRPr lang="en-US" altLang="zh-CN" sz="1600" b="1"/>
          </a:p>
          <a:p>
            <a:pPr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MSR50</a:t>
            </a:r>
            <a:r>
              <a:rPr lang="zh-CN" altLang="en-US" sz="1600"/>
              <a:t>系列路由器</a:t>
            </a:r>
            <a:r>
              <a:rPr lang="en-US" altLang="zh-CN" sz="1600"/>
              <a:t>MPU-G2</a:t>
            </a:r>
            <a:r>
              <a:rPr lang="zh-CN" altLang="en-US" sz="1600"/>
              <a:t>主控（高性能）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MSR5040</a:t>
            </a:r>
            <a:r>
              <a:rPr lang="zh-CN" altLang="en-US" sz="1600"/>
              <a:t>机框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en-US" altLang="zh-CN" sz="1600"/>
              <a:t>MSR5060</a:t>
            </a:r>
            <a:r>
              <a:rPr lang="zh-CN" altLang="en-US" sz="1600"/>
              <a:t>机框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zh-CN" altLang="en-US" sz="1600"/>
              <a:t>标准款型</a:t>
            </a:r>
            <a:r>
              <a:rPr lang="en-US" altLang="zh-CN" sz="1600"/>
              <a:t>SI 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zh-CN" altLang="en-US" sz="1600"/>
              <a:t>基本款型</a:t>
            </a:r>
            <a:r>
              <a:rPr lang="en-US" altLang="zh-CN" sz="1600"/>
              <a:t>BI</a:t>
            </a:r>
          </a:p>
          <a:p>
            <a:pPr eaLnBrk="1" hangingPunct="1">
              <a:lnSpc>
                <a:spcPct val="100000"/>
              </a:lnSpc>
              <a:buSzPct val="80000"/>
            </a:pPr>
            <a:r>
              <a:rPr lang="zh-CN" altLang="en-US" sz="1600"/>
              <a:t>注：</a:t>
            </a:r>
          </a:p>
          <a:p>
            <a:pPr lvl="1" eaLnBrk="1" hangingPunct="1">
              <a:lnSpc>
                <a:spcPct val="100000"/>
              </a:lnSpc>
              <a:buSzPct val="80000"/>
            </a:pPr>
            <a:r>
              <a:rPr lang="zh-CN" altLang="en-US" sz="1600"/>
              <a:t>标准款型需要注册</a:t>
            </a:r>
            <a:r>
              <a:rPr lang="en-US" altLang="zh-CN" sz="1600"/>
              <a:t>License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MSR系列路由器</a:t>
            </a:r>
            <a:r>
              <a:rPr lang="zh-CN" altLang="en-US" sz="3200">
                <a:solidFill>
                  <a:srgbClr val="CC0000"/>
                </a:solidFill>
              </a:rPr>
              <a:t>产品一览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" r="18262" b="18489"/>
          <a:stretch>
            <a:fillRect/>
          </a:stretch>
        </p:blipFill>
        <p:spPr bwMode="auto">
          <a:xfrm>
            <a:off x="4643438" y="836613"/>
            <a:ext cx="4059237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16780" b="11610"/>
          <a:stretch>
            <a:fillRect/>
          </a:stretch>
        </p:blipFill>
        <p:spPr bwMode="auto">
          <a:xfrm>
            <a:off x="557213" y="3502025"/>
            <a:ext cx="37687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" r="17513" b="10634"/>
          <a:stretch>
            <a:fillRect/>
          </a:stretch>
        </p:blipFill>
        <p:spPr bwMode="auto">
          <a:xfrm>
            <a:off x="4691063" y="3579813"/>
            <a:ext cx="37528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3200">
                <a:solidFill>
                  <a:srgbClr val="CC0000"/>
                </a:solidFill>
              </a:rPr>
              <a:t>H3C</a:t>
            </a:r>
            <a:r>
              <a:rPr lang="zh-CN" altLang="en-US" sz="3200">
                <a:solidFill>
                  <a:srgbClr val="CC0000"/>
                </a:solidFill>
              </a:rPr>
              <a:t>体验中心多业务协同办公</a:t>
            </a:r>
          </a:p>
        </p:txBody>
      </p:sp>
      <p:pic>
        <p:nvPicPr>
          <p:cNvPr id="6554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388778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042988" y="1628775"/>
            <a:ext cx="70580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对于</a:t>
            </a:r>
            <a:r>
              <a:rPr lang="en-US" altLang="zh-CN" sz="2400" b="1">
                <a:ea typeface="华文细黑" panose="02010600040101010101" pitchFamily="2" charset="-122"/>
              </a:rPr>
              <a:t>MSR</a:t>
            </a:r>
            <a:r>
              <a:rPr lang="zh-CN" altLang="en-US" sz="2400" b="1">
                <a:ea typeface="华文细黑" panose="02010600040101010101" pitchFamily="2" charset="-122"/>
              </a:rPr>
              <a:t>产品进行综述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介绍了</a:t>
            </a:r>
            <a:r>
              <a:rPr lang="en-US" altLang="zh-CN" sz="2400" b="1">
                <a:ea typeface="华文细黑" panose="02010600040101010101" pitchFamily="2" charset="-122"/>
              </a:rPr>
              <a:t>MSR</a:t>
            </a:r>
            <a:r>
              <a:rPr lang="zh-CN" altLang="en-US" sz="2400" b="1">
                <a:ea typeface="华文细黑" panose="02010600040101010101" pitchFamily="2" charset="-122"/>
              </a:rPr>
              <a:t>产品主要特性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介绍</a:t>
            </a:r>
            <a:r>
              <a:rPr lang="en-US" altLang="zh-CN" sz="2400" b="1">
                <a:ea typeface="华文细黑" panose="02010600040101010101" pitchFamily="2" charset="-122"/>
              </a:rPr>
              <a:t>MSR</a:t>
            </a:r>
            <a:r>
              <a:rPr lang="zh-CN" altLang="en-US" sz="2400" b="1">
                <a:ea typeface="华文细黑" panose="02010600040101010101" pitchFamily="2" charset="-122"/>
              </a:rPr>
              <a:t>产品典型应用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563938" y="69215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本章总结</a:t>
            </a:r>
          </a:p>
        </p:txBody>
      </p:sp>
      <p:grpSp>
        <p:nvGrpSpPr>
          <p:cNvPr id="66564" name="Group 8"/>
          <p:cNvGrpSpPr>
            <a:grpSpLocks/>
          </p:cNvGrpSpPr>
          <p:nvPr/>
        </p:nvGrpSpPr>
        <p:grpSpPr bwMode="auto">
          <a:xfrm>
            <a:off x="2889250" y="1381125"/>
            <a:ext cx="5715000" cy="3276600"/>
            <a:chOff x="1632" y="1056"/>
            <a:chExt cx="3600" cy="2064"/>
          </a:xfrm>
        </p:grpSpPr>
        <p:sp>
          <p:nvSpPr>
            <p:cNvPr id="66568" name="Rectangle 9"/>
            <p:cNvSpPr>
              <a:spLocks noChangeArrowheads="1"/>
            </p:cNvSpPr>
            <p:nvPr/>
          </p:nvSpPr>
          <p:spPr bwMode="auto">
            <a:xfrm>
              <a:off x="1632" y="1056"/>
              <a:ext cx="3600" cy="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61A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66569" name="Rectangle 10"/>
            <p:cNvSpPr>
              <a:spLocks noChangeArrowheads="1"/>
            </p:cNvSpPr>
            <p:nvPr/>
          </p:nvSpPr>
          <p:spPr bwMode="auto">
            <a:xfrm>
              <a:off x="5088" y="1056"/>
              <a:ext cx="48" cy="2064"/>
            </a:xfrm>
            <a:prstGeom prst="rect">
              <a:avLst/>
            </a:prstGeom>
            <a:gradFill rotWithShape="0">
              <a:gsLst>
                <a:gs pos="0">
                  <a:srgbClr val="4C61A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</p:grpSp>
      <p:grpSp>
        <p:nvGrpSpPr>
          <p:cNvPr id="66565" name="Group 11"/>
          <p:cNvGrpSpPr>
            <a:grpSpLocks/>
          </p:cNvGrpSpPr>
          <p:nvPr/>
        </p:nvGrpSpPr>
        <p:grpSpPr bwMode="auto">
          <a:xfrm>
            <a:off x="838200" y="2905125"/>
            <a:ext cx="5562600" cy="2971800"/>
            <a:chOff x="432" y="2064"/>
            <a:chExt cx="3504" cy="1872"/>
          </a:xfrm>
        </p:grpSpPr>
        <p:sp>
          <p:nvSpPr>
            <p:cNvPr id="66566" name="Rectangle 12"/>
            <p:cNvSpPr>
              <a:spLocks noChangeArrowheads="1"/>
            </p:cNvSpPr>
            <p:nvPr/>
          </p:nvSpPr>
          <p:spPr bwMode="auto">
            <a:xfrm>
              <a:off x="432" y="3792"/>
              <a:ext cx="3504" cy="48"/>
            </a:xfrm>
            <a:prstGeom prst="rect">
              <a:avLst/>
            </a:prstGeom>
            <a:gradFill rotWithShape="0">
              <a:gsLst>
                <a:gs pos="0">
                  <a:srgbClr val="808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66567" name="Rectangle 13"/>
            <p:cNvSpPr>
              <a:spLocks noChangeArrowheads="1"/>
            </p:cNvSpPr>
            <p:nvPr/>
          </p:nvSpPr>
          <p:spPr bwMode="auto">
            <a:xfrm>
              <a:off x="432" y="2064"/>
              <a:ext cx="48" cy="18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82650"/>
            <a:ext cx="33845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13188"/>
            <a:ext cx="3816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39608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822325"/>
            <a:ext cx="3455987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sp>
        <p:nvSpPr>
          <p:cNvPr id="11270" name="AutoShape 7"/>
          <p:cNvSpPr>
            <a:spLocks noChangeArrowheads="1"/>
          </p:cNvSpPr>
          <p:nvPr/>
        </p:nvSpPr>
        <p:spPr bwMode="auto">
          <a:xfrm>
            <a:off x="323850" y="765175"/>
            <a:ext cx="3960813" cy="56880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prstDash val="dash"/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MSR900</a:t>
            </a:r>
          </a:p>
        </p:txBody>
      </p:sp>
      <p:sp>
        <p:nvSpPr>
          <p:cNvPr id="11271" name="AutoShape 8"/>
          <p:cNvSpPr>
            <a:spLocks noChangeArrowheads="1"/>
          </p:cNvSpPr>
          <p:nvPr/>
        </p:nvSpPr>
        <p:spPr bwMode="auto">
          <a:xfrm>
            <a:off x="4787900" y="765175"/>
            <a:ext cx="3960813" cy="56880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prstDash val="dash"/>
            <a:round/>
            <a:headEnd type="none" w="lg" len="sm"/>
            <a:tailEnd type="non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>
                <a:solidFill>
                  <a:schemeClr val="tx1"/>
                </a:solidFill>
              </a:rPr>
              <a:t>MSR920</a:t>
            </a: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900</a:t>
            </a:r>
            <a:r>
              <a:rPr lang="zh-CN" altLang="en-US" sz="3200">
                <a:solidFill>
                  <a:srgbClr val="CC0000"/>
                </a:solidFill>
              </a:rPr>
              <a:t>系列前后面板图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610" name="Group 786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18488" cy="5191125"/>
        </p:xfrm>
        <a:graphic>
          <a:graphicData uri="http://schemas.openxmlformats.org/drawingml/2006/table">
            <a:tbl>
              <a:tblPr/>
              <a:tblGrid>
                <a:gridCol w="1376363"/>
                <a:gridCol w="1941512"/>
                <a:gridCol w="2373313"/>
                <a:gridCol w="2527300"/>
              </a:tblGrid>
              <a:tr h="573088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项目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MSR900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MSR920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06413">
                <a:tc rowSpan="4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3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固定接口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细黑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Console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USB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个电口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个电口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FE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交换端口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WLAN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模块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900W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支持）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（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MSR 920W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支持）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处理器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MPC 266MHz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MPC 333MHz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内存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DDR2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：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 gridSpan="2"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Flash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400" b="1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itchFamily="2" charset="2"/>
                        <a:defRPr sz="1400">
                          <a:solidFill>
                            <a:srgbClr val="000000"/>
                          </a:solidFill>
                          <a:latin typeface="Arial" charset="0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</a:rPr>
                        <a:t>256MB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4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900</a:t>
            </a:r>
            <a:r>
              <a:rPr lang="zh-CN" altLang="en-US" sz="3200">
                <a:solidFill>
                  <a:srgbClr val="CC0000"/>
                </a:solidFill>
              </a:rPr>
              <a:t>系列规格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4956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374808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41338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8163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357563"/>
            <a:ext cx="417195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1619250" y="898525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>
                <a:solidFill>
                  <a:schemeClr val="tx1"/>
                </a:solidFill>
              </a:rPr>
              <a:t>MSR2010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1619250" y="2562225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>
                <a:solidFill>
                  <a:schemeClr val="tx1"/>
                </a:solidFill>
              </a:rPr>
              <a:t>MSR2011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1619250" y="4427538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>
                <a:solidFill>
                  <a:schemeClr val="tx1"/>
                </a:solidFill>
              </a:rPr>
              <a:t>MSR2012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6300788" y="1700213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>
                <a:solidFill>
                  <a:schemeClr val="tx1"/>
                </a:solidFill>
              </a:rPr>
              <a:t>MSR2015</a:t>
            </a: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5940425" y="3933825"/>
            <a:ext cx="191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prstDash val="dash"/>
                <a:miter lim="800000"/>
                <a:headEnd type="none" w="lg" len="sm"/>
                <a:tailEnd type="none" w="lg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zh-CN" sz="1800">
                <a:solidFill>
                  <a:schemeClr val="tx1"/>
                </a:solidFill>
              </a:rPr>
              <a:t>MSR201X</a:t>
            </a:r>
            <a:r>
              <a:rPr lang="zh-CN" altLang="en-US" sz="1800">
                <a:solidFill>
                  <a:schemeClr val="tx1"/>
                </a:solidFill>
              </a:rPr>
              <a:t>前面板</a:t>
            </a:r>
          </a:p>
        </p:txBody>
      </p:sp>
      <p:sp>
        <p:nvSpPr>
          <p:cNvPr id="13324" name="Rectangle 2"/>
          <p:cNvSpPr>
            <a:spLocks noChangeArrowheads="1"/>
          </p:cNvSpPr>
          <p:nvPr/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à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—"/>
              <a:defRPr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60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>
                <a:solidFill>
                  <a:srgbClr val="CC0000"/>
                </a:solidFill>
              </a:rPr>
              <a:t>MSR</a:t>
            </a:r>
            <a:r>
              <a:rPr lang="en-US" altLang="zh-CN" sz="3200">
                <a:solidFill>
                  <a:srgbClr val="CC0000"/>
                </a:solidFill>
              </a:rPr>
              <a:t>201X</a:t>
            </a:r>
            <a:r>
              <a:rPr lang="zh-CN" altLang="en-US" sz="3200">
                <a:solidFill>
                  <a:srgbClr val="CC0000"/>
                </a:solidFill>
              </a:rPr>
              <a:t>系列前后面板图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3C_PPT_模板Training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文档</p:Name>
  <p:Description/>
  <p:Statement/>
  <p:PolicyItems>
    <p:PolicyItem featureId="Microsoft.Office.RecordsManagement.PolicyFeatures.Expiration" staticId="0x0101009F69F5151970774792749F237A8CDA6D" UniqueId="a56ccb85-0776-4b38-8e02-be7b29dc8450">
      <p:Name>保留</p:Name>
      <p:Description>自动安排内容处理并对终止的到期内容执行保留操作。</p:Description>
      <p:CustomData/>
    </p:PolicyItem>
    <p:PolicyItem featureId="Microsoft.Office.RecordsManagement.PolicyFeatures.PolicyAudit" staticId="0x0101009F69F5151970774792749F237A8CDA6D|8138272" UniqueId="c1fd27aa-e818-4012-8fa9-f1da80dd5c5e">
      <p:Name>审核</p:Name>
      <p:Description>审核用户对文档和列表项所做的操作，并将审核结果写入审核日志。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9F69F5151970774792749F237A8CDA6D" ma:contentTypeVersion="10" ma:contentTypeDescription="新建文档。" ma:contentTypeScope="" ma:versionID="c7e1a569ee4943866f52ad7faa6b9113">
  <xsd:schema xmlns:xsd="http://www.w3.org/2001/XMLSchema" xmlns:xs="http://www.w3.org/2001/XMLSchema" xmlns:p="http://schemas.microsoft.com/office/2006/metadata/properties" xmlns:ns1="http://schemas.microsoft.com/sharepoint/v3" xmlns:ns2="ee8f07ca-e086-4550-8aee-a36bfb615190" xmlns:ns3="8e10849c-1667-4f28-b036-7b90e9808d31" targetNamespace="http://schemas.microsoft.com/office/2006/metadata/properties" ma:root="true" ma:fieldsID="c39479dbf012d1b32aeb74cd30982d19" ns1:_="" ns2:_="" ns3:_="">
    <xsd:import namespace="http://schemas.microsoft.com/sharepoint/v3"/>
    <xsd:import namespace="ee8f07ca-e086-4550-8aee-a36bfb615190"/>
    <xsd:import namespace="8e10849c-1667-4f28-b036-7b90e9808d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_dlc_Exempt" minOccurs="0"/>
                <xsd:element ref="ns1:_dlc_ExpireDateSaved" minOccurs="0"/>
                <xsd:element ref="ns1:_dlc_ExpireDate" minOccurs="0"/>
                <xsd:element ref="ns3:_x4e0b__x8f7d__x6570_" minOccurs="0"/>
                <xsd:element ref="ns3:Feedba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9" nillable="true" ma:displayName="策略例外" ma:hidden="true" ma:internalName="_dlc_Exempt" ma:readOnly="true">
      <xsd:simpleType>
        <xsd:restriction base="dms:Unknown"/>
      </xsd:simpleType>
    </xsd:element>
    <xsd:element name="_dlc_ExpireDateSaved" ma:index="10" nillable="true" ma:displayName="原始过期日期" ma:hidden="true" ma:internalName="_dlc_ExpireDateSaved" ma:readOnly="true">
      <xsd:simpleType>
        <xsd:restriction base="dms:DateTime"/>
      </xsd:simpleType>
    </xsd:element>
    <xsd:element name="_dlc_ExpireDate" ma:index="11" nillable="true" ma:displayName="到期日期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f07ca-e086-4550-8aee-a36bfb615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0849c-1667-4f28-b036-7b90e9808d31" elementFormDefault="qualified">
    <xsd:import namespace="http://schemas.microsoft.com/office/2006/documentManagement/types"/>
    <xsd:import namespace="http://schemas.microsoft.com/office/infopath/2007/PartnerControls"/>
    <xsd:element name="_x4e0b__x8f7d__x6570_" ma:index="12" nillable="true" ma:displayName="下载数" ma:default="0" ma:internalName="_x4e0b__x8f7d__x6570_">
      <xsd:simpleType>
        <xsd:restriction base="dms:Number"/>
      </xsd:simpleType>
    </xsd:element>
    <xsd:element name="Feedback" ma:index="13" nillable="true" ma:displayName="反馈信息" ma:internalName="Feedback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edback xmlns="8e10849c-1667-4f28-b036-7b90e9808d31" xsi:nil="true"/>
    <_x4e0b__x8f7d__x6570_ xmlns="8e10849c-1667-4f28-b036-7b90e9808d31">12</_x4e0b__x8f7d__x6570_>
  </documentManagement>
</p:properties>
</file>

<file path=customXml/itemProps1.xml><?xml version="1.0" encoding="utf-8"?>
<ds:datastoreItem xmlns:ds="http://schemas.openxmlformats.org/officeDocument/2006/customXml" ds:itemID="{9B634F5A-85DB-4C06-AC2D-3B2248DA48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BDC783-6812-455D-8F2A-E4510AB245B1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735802CA-B0E5-4573-8396-A79759062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e8f07ca-e086-4550-8aee-a36bfb615190"/>
    <ds:schemaRef ds:uri="8e10849c-1667-4f28-b036-7b90e9808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C2924D7-99B3-4EB2-86F5-CD29CA6E1EB9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0370260C-46FE-4C6C-9906-CA2DE360419C}">
  <ds:schemaRefs>
    <ds:schemaRef ds:uri="ee8f07ca-e086-4550-8aee-a36bfb615190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e10849c-1667-4f28-b036-7b90e9808d31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H3C_培训_PPT_模板_V1.0</Template>
  <TotalTime>9928</TotalTime>
  <Words>3883</Words>
  <Application>Microsoft Office PowerPoint</Application>
  <PresentationFormat>全屏显示(4:3)</PresentationFormat>
  <Paragraphs>1098</Paragraphs>
  <Slides>62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62</vt:i4>
      </vt:variant>
    </vt:vector>
  </HeadingPairs>
  <TitlesOfParts>
    <vt:vector size="72" baseType="lpstr">
      <vt:lpstr>Arial</vt:lpstr>
      <vt:lpstr>宋体</vt:lpstr>
      <vt:lpstr>华文细黑</vt:lpstr>
      <vt:lpstr>Wingdings</vt:lpstr>
      <vt:lpstr>Times New Roman</vt:lpstr>
      <vt:lpstr>H3C_PPT_模板Training</vt:lpstr>
      <vt:lpstr>1_自定义设计方案</vt:lpstr>
      <vt:lpstr>2_自定义设计方案</vt:lpstr>
      <vt:lpstr>Lotus Freelance 9 绘图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MSR系列路由器介绍</dc:title>
  <dc:creator>纪合宝</dc:creator>
  <cp:lastModifiedBy>guoyao (TS)</cp:lastModifiedBy>
  <cp:revision>421</cp:revision>
  <cp:lastPrinted>2002-07-08T02:44:19Z</cp:lastPrinted>
  <dcterms:created xsi:type="dcterms:W3CDTF">2006-09-12T07:54:34Z</dcterms:created>
  <dcterms:modified xsi:type="dcterms:W3CDTF">2021-03-21T07:40:49Z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zhuyuguang (Router, TS)</vt:lpwstr>
  </property>
  <property fmtid="{D5CDD505-2E9C-101B-9397-08002B2CF9AE}" pid="3" name="display_urn:schemas-microsoft-com:office:office#Author">
    <vt:lpwstr>chendanwei (集团代表处)</vt:lpwstr>
  </property>
  <property fmtid="{D5CDD505-2E9C-101B-9397-08002B2CF9AE}" pid="4" name="ItemRetentionFormula">
    <vt:lpwstr/>
  </property>
  <property fmtid="{D5CDD505-2E9C-101B-9397-08002B2CF9AE}" pid="5" name="_dlc_policyId">
    <vt:lpwstr/>
  </property>
</Properties>
</file>