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7" r:id="rId6"/>
    <p:sldMasterId id="2147483659" r:id="rId7"/>
    <p:sldMasterId id="2147483652" r:id="rId8"/>
    <p:sldMasterId id="2147483694" r:id="rId9"/>
  </p:sldMasterIdLst>
  <p:notesMasterIdLst>
    <p:notesMasterId r:id="rId73"/>
  </p:notesMasterIdLst>
  <p:sldIdLst>
    <p:sldId id="282" r:id="rId10"/>
    <p:sldId id="283" r:id="rId11"/>
    <p:sldId id="284" r:id="rId12"/>
    <p:sldId id="285" r:id="rId13"/>
    <p:sldId id="286" r:id="rId14"/>
    <p:sldId id="270" r:id="rId15"/>
    <p:sldId id="271" r:id="rId16"/>
    <p:sldId id="289" r:id="rId17"/>
    <p:sldId id="290" r:id="rId18"/>
    <p:sldId id="292" r:id="rId19"/>
    <p:sldId id="310" r:id="rId20"/>
    <p:sldId id="294" r:id="rId21"/>
    <p:sldId id="295" r:id="rId22"/>
    <p:sldId id="296" r:id="rId23"/>
    <p:sldId id="297" r:id="rId24"/>
    <p:sldId id="298" r:id="rId25"/>
    <p:sldId id="299" r:id="rId26"/>
    <p:sldId id="300" r:id="rId27"/>
    <p:sldId id="301" r:id="rId28"/>
    <p:sldId id="302" r:id="rId29"/>
    <p:sldId id="303" r:id="rId30"/>
    <p:sldId id="304" r:id="rId31"/>
    <p:sldId id="305" r:id="rId32"/>
    <p:sldId id="306" r:id="rId33"/>
    <p:sldId id="307" r:id="rId34"/>
    <p:sldId id="308" r:id="rId35"/>
    <p:sldId id="309" r:id="rId36"/>
    <p:sldId id="311" r:id="rId37"/>
    <p:sldId id="312" r:id="rId38"/>
    <p:sldId id="313" r:id="rId39"/>
    <p:sldId id="314" r:id="rId40"/>
    <p:sldId id="315" r:id="rId41"/>
    <p:sldId id="316" r:id="rId42"/>
    <p:sldId id="317" r:id="rId43"/>
    <p:sldId id="318" r:id="rId44"/>
    <p:sldId id="319" r:id="rId45"/>
    <p:sldId id="320" r:id="rId46"/>
    <p:sldId id="321" r:id="rId47"/>
    <p:sldId id="322" r:id="rId48"/>
    <p:sldId id="323" r:id="rId49"/>
    <p:sldId id="324" r:id="rId50"/>
    <p:sldId id="325" r:id="rId51"/>
    <p:sldId id="326" r:id="rId52"/>
    <p:sldId id="327" r:id="rId53"/>
    <p:sldId id="328" r:id="rId54"/>
    <p:sldId id="329" r:id="rId55"/>
    <p:sldId id="330" r:id="rId56"/>
    <p:sldId id="331" r:id="rId57"/>
    <p:sldId id="332" r:id="rId58"/>
    <p:sldId id="333" r:id="rId59"/>
    <p:sldId id="334" r:id="rId60"/>
    <p:sldId id="335" r:id="rId61"/>
    <p:sldId id="336" r:id="rId62"/>
    <p:sldId id="337" r:id="rId63"/>
    <p:sldId id="338" r:id="rId64"/>
    <p:sldId id="339" r:id="rId65"/>
    <p:sldId id="340" r:id="rId66"/>
    <p:sldId id="341" r:id="rId67"/>
    <p:sldId id="342" r:id="rId68"/>
    <p:sldId id="346" r:id="rId69"/>
    <p:sldId id="344" r:id="rId70"/>
    <p:sldId id="345" r:id="rId71"/>
    <p:sldId id="260" r:id="rId7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B8B8"/>
    <a:srgbClr val="B2B2B2"/>
    <a:srgbClr val="C0C0C0"/>
    <a:srgbClr val="DDDDDD"/>
    <a:srgbClr val="333333"/>
    <a:srgbClr val="5F5F5F"/>
    <a:srgbClr val="F8F8F8"/>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05" autoAdjust="0"/>
    <p:restoredTop sz="84296" autoAdjust="0"/>
  </p:normalViewPr>
  <p:slideViewPr>
    <p:cSldViewPr>
      <p:cViewPr varScale="1">
        <p:scale>
          <a:sx n="53" d="100"/>
          <a:sy n="53" d="100"/>
        </p:scale>
        <p:origin x="139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theme" Target="theme/theme1.xml"/><Relationship Id="rId7" Type="http://schemas.openxmlformats.org/officeDocument/2006/relationships/slideMaster" Target="slideMasters/slideMaster2.xml"/><Relationship Id="rId71" Type="http://schemas.openxmlformats.org/officeDocument/2006/relationships/slide" Target="slides/slide6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tableStyles" Target="tableStyles.xml"/><Relationship Id="rId8" Type="http://schemas.openxmlformats.org/officeDocument/2006/relationships/slideMaster" Target="slideMasters/slideMaster3.xml"/><Relationship Id="rId51" Type="http://schemas.openxmlformats.org/officeDocument/2006/relationships/slide" Target="slides/slide42.xml"/><Relationship Id="rId72" Type="http://schemas.openxmlformats.org/officeDocument/2006/relationships/slide" Target="slides/slide63.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757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7168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757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757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005A7C9-3065-47D2-99D8-6B409C89C9F6}" type="slidenum">
              <a:rPr lang="en-US" altLang="zh-CN"/>
              <a:pPr/>
              <a:t>‹#›</a:t>
            </a:fld>
            <a:endParaRPr lang="en-US" altLang="zh-CN"/>
          </a:p>
        </p:txBody>
      </p:sp>
    </p:spTree>
    <p:extLst>
      <p:ext uri="{BB962C8B-B14F-4D97-AF65-F5344CB8AC3E}">
        <p14:creationId xmlns:p14="http://schemas.microsoft.com/office/powerpoint/2010/main" val="35034186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3945D3FD-9DEB-470C-835E-407B5B43EB7A}" type="slidenum">
              <a:rPr lang="en-US" altLang="zh-CN"/>
              <a:pPr eaLnBrk="1" hangingPunct="1"/>
              <a:t>0</a:t>
            </a:fld>
            <a:endParaRPr lang="en-US" altLang="zh-CN"/>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909594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B5A609B5-C0D1-4204-8E33-BAA927314B9D}" type="slidenum">
              <a:rPr lang="zh-CN" altLang="en-US" sz="1200"/>
              <a:pPr algn="r" eaLnBrk="1" hangingPunct="1"/>
              <a:t>1</a:t>
            </a:fld>
            <a:endParaRPr lang="en-US" altLang="zh-CN" sz="1200"/>
          </a:p>
        </p:txBody>
      </p:sp>
      <p:sp>
        <p:nvSpPr>
          <p:cNvPr id="7373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0A8090FE-22F9-4ABC-9A61-C662B5AADD56}" type="slidenum">
              <a:rPr lang="zh-CN" altLang="en-US" sz="1200">
                <a:ea typeface="华文细黑" panose="02010600040101010101" pitchFamily="2" charset="-122"/>
              </a:rPr>
              <a:pPr algn="r" eaLnBrk="1" hangingPunct="1"/>
              <a:t>1</a:t>
            </a:fld>
            <a:endParaRPr lang="en-US" altLang="zh-CN" sz="1200">
              <a:ea typeface="华文细黑" panose="02010600040101010101" pitchFamily="2" charset="-122"/>
            </a:endParaRPr>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Font typeface="Wingdings" panose="05000000000000000000" pitchFamily="2" charset="2"/>
              <a:buNone/>
            </a:pPr>
            <a:endParaRPr lang="zh-CN" altLang="zh-CN" smtClean="0">
              <a:latin typeface="华文细黑" panose="02010600040101010101" pitchFamily="2" charset="-122"/>
            </a:endParaRPr>
          </a:p>
        </p:txBody>
      </p:sp>
    </p:spTree>
    <p:extLst>
      <p:ext uri="{BB962C8B-B14F-4D97-AF65-F5344CB8AC3E}">
        <p14:creationId xmlns:p14="http://schemas.microsoft.com/office/powerpoint/2010/main" val="1920331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F0321FDC-45A2-414E-9C7C-4C65C63EA7C8}" type="slidenum">
              <a:rPr lang="en-US" altLang="zh-CN"/>
              <a:pPr eaLnBrk="1" hangingPunct="1"/>
              <a:t>2</a:t>
            </a:fld>
            <a:endParaRPr lang="en-US" altLang="zh-CN"/>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528582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9786B616-E7C8-4651-BF12-D92B9B793784}" type="slidenum">
              <a:rPr lang="en-US" altLang="zh-CN"/>
              <a:pPr eaLnBrk="1" hangingPunct="1"/>
              <a:t>3</a:t>
            </a:fld>
            <a:endParaRPr lang="en-US" altLang="zh-CN"/>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03320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598434BD-8056-4FE8-9472-9465D5E9AAD6}" type="slidenum">
              <a:rPr lang="en-US" altLang="zh-CN"/>
              <a:pPr eaLnBrk="1" hangingPunct="1"/>
              <a:t>4</a:t>
            </a:fld>
            <a:endParaRPr lang="en-US" altLang="zh-CN"/>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036922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0D98521C-91DA-4D8F-B167-30DDD27A6CD8}" type="slidenum">
              <a:rPr lang="en-US" altLang="zh-CN"/>
              <a:pPr eaLnBrk="1" hangingPunct="1"/>
              <a:t>5</a:t>
            </a:fld>
            <a:endParaRPr lang="en-US" altLang="zh-CN"/>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661565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91CF1095-4E72-4028-B4AC-DB8051781B14}" type="slidenum">
              <a:rPr lang="en-US" altLang="zh-CN"/>
              <a:pPr eaLnBrk="1" hangingPunct="1"/>
              <a:t>6</a:t>
            </a:fld>
            <a:endParaRPr lang="en-US" altLang="zh-CN"/>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smtClean="0">
                <a:latin typeface="Arial" panose="020B0604020202020204" pitchFamily="34" charset="0"/>
              </a:rPr>
              <a:t>CR16008</a:t>
            </a:r>
            <a:r>
              <a:rPr lang="zh-CN" altLang="en-US" smtClean="0">
                <a:latin typeface="Arial" panose="020B0604020202020204" pitchFamily="34" charset="0"/>
              </a:rPr>
              <a:t>及</a:t>
            </a:r>
            <a:r>
              <a:rPr lang="en-US" altLang="zh-CN" smtClean="0">
                <a:latin typeface="Arial" panose="020B0604020202020204" pitchFamily="34" charset="0"/>
              </a:rPr>
              <a:t>CR16018</a:t>
            </a:r>
            <a:r>
              <a:rPr lang="zh-CN" altLang="en-US" smtClean="0">
                <a:latin typeface="Arial" panose="020B0604020202020204" pitchFamily="34" charset="0"/>
              </a:rPr>
              <a:t>交换容量及端口容量有两个值，代表不同代的网板：二代网板</a:t>
            </a:r>
            <a:r>
              <a:rPr lang="en-US" altLang="zh-CN" smtClean="0">
                <a:latin typeface="Arial" panose="020B0604020202020204" pitchFamily="34" charset="0"/>
              </a:rPr>
              <a:t>/</a:t>
            </a:r>
            <a:r>
              <a:rPr lang="zh-CN" altLang="en-US" smtClean="0">
                <a:latin typeface="Arial" panose="020B0604020202020204" pitchFamily="34" charset="0"/>
              </a:rPr>
              <a:t>三代网板。</a:t>
            </a:r>
            <a:endParaRPr lang="zh-CN" altLang="zh-CN" smtClean="0">
              <a:latin typeface="Arial" panose="020B0604020202020204" pitchFamily="34" charset="0"/>
            </a:endParaRPr>
          </a:p>
        </p:txBody>
      </p:sp>
    </p:spTree>
    <p:extLst>
      <p:ext uri="{BB962C8B-B14F-4D97-AF65-F5344CB8AC3E}">
        <p14:creationId xmlns:p14="http://schemas.microsoft.com/office/powerpoint/2010/main" val="3954308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latin typeface="Arial" panose="020B0604020202020204" pitchFamily="34" charset="0"/>
            </a:endParaRPr>
          </a:p>
        </p:txBody>
      </p:sp>
    </p:spTree>
    <p:extLst>
      <p:ext uri="{BB962C8B-B14F-4D97-AF65-F5344CB8AC3E}">
        <p14:creationId xmlns:p14="http://schemas.microsoft.com/office/powerpoint/2010/main" val="2115618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31"/>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B3F3D79A-A118-4217-BA9A-CB3422BDF3E6}" type="slidenum">
              <a:rPr lang="zh-CN" altLang="en-US" sz="1200">
                <a:latin typeface="Times New Roman" panose="02020603050405020304" pitchFamily="18" charset="0"/>
              </a:rPr>
              <a:pPr algn="r" eaLnBrk="1" hangingPunct="1"/>
              <a:t>13</a:t>
            </a:fld>
            <a:endParaRPr lang="en-US" altLang="zh-CN" sz="1200">
              <a:latin typeface="Times New Roman" panose="02020603050405020304" pitchFamily="18" charset="0"/>
            </a:endParaRPr>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p>
            <a:pPr eaLnBrk="1" hangingPunct="1">
              <a:lnSpc>
                <a:spcPct val="120000"/>
              </a:lnSpc>
            </a:pPr>
            <a:r>
              <a:rPr lang="en-US" altLang="zh-CN" smtClean="0">
                <a:latin typeface="Arial" panose="020B0604020202020204" pitchFamily="34" charset="0"/>
              </a:rPr>
              <a:t>Within a Fabric, Static routing scheme </a:t>
            </a:r>
            <a:r>
              <a:rPr lang="en-US" altLang="zh-CN" smtClean="0">
                <a:solidFill>
                  <a:schemeClr val="hlink"/>
                </a:solidFill>
                <a:latin typeface="Arial" panose="020B0604020202020204" pitchFamily="34" charset="0"/>
              </a:rPr>
              <a:t>may</a:t>
            </a:r>
            <a:r>
              <a:rPr lang="en-US" altLang="zh-CN" smtClean="0">
                <a:latin typeface="Arial" panose="020B0604020202020204" pitchFamily="34" charset="0"/>
              </a:rPr>
              <a:t> ensures the routing of cells/packets via a pre-determined Fabric path but since CLOS Network is </a:t>
            </a:r>
            <a:r>
              <a:rPr lang="en-US" altLang="zh-CN" smtClean="0">
                <a:solidFill>
                  <a:schemeClr val="hlink"/>
                </a:solidFill>
                <a:latin typeface="Arial" panose="020B0604020202020204" pitchFamily="34" charset="0"/>
              </a:rPr>
              <a:t>a re-arrangable non-blocking</a:t>
            </a:r>
            <a:r>
              <a:rPr lang="en-US" altLang="zh-CN" smtClean="0">
                <a:latin typeface="Arial" panose="020B0604020202020204" pitchFamily="34" charset="0"/>
              </a:rPr>
              <a:t>. High BW asynchronous switch - flows might cause significant performance degradation</a:t>
            </a:r>
          </a:p>
        </p:txBody>
      </p:sp>
    </p:spTree>
    <p:extLst>
      <p:ext uri="{BB962C8B-B14F-4D97-AF65-F5344CB8AC3E}">
        <p14:creationId xmlns:p14="http://schemas.microsoft.com/office/powerpoint/2010/main" val="3794906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19728DC-790F-454E-8D21-E958183EB9C3}" type="slidenum">
              <a:rPr lang="en-US" altLang="zh-CN" sz="1200"/>
              <a:pPr algn="r" eaLnBrk="1" hangingPunct="1"/>
              <a:t>14</a:t>
            </a:fld>
            <a:endParaRPr lang="en-US" altLang="zh-CN"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p>
            <a:pPr eaLnBrk="1" hangingPunct="1">
              <a:lnSpc>
                <a:spcPct val="120000"/>
              </a:lnSpc>
            </a:pPr>
            <a:endParaRPr lang="zh-CN" altLang="zh-CN" smtClean="0">
              <a:latin typeface="Arial" panose="020B0604020202020204" pitchFamily="34" charset="0"/>
            </a:endParaRPr>
          </a:p>
        </p:txBody>
      </p:sp>
    </p:spTree>
    <p:extLst>
      <p:ext uri="{BB962C8B-B14F-4D97-AF65-F5344CB8AC3E}">
        <p14:creationId xmlns:p14="http://schemas.microsoft.com/office/powerpoint/2010/main" val="1079965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2FDA8169-1FC5-419B-8CC3-E048C26D546D}" type="slidenum">
              <a:rPr lang="en-US" altLang="zh-CN" sz="1200"/>
              <a:pPr algn="r" eaLnBrk="1" hangingPunct="1"/>
              <a:t>15</a:t>
            </a:fld>
            <a:endParaRPr lang="en-US" altLang="zh-CN"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p>
            <a:pPr eaLnBrk="1" hangingPunct="1">
              <a:lnSpc>
                <a:spcPct val="120000"/>
              </a:lnSpc>
            </a:pPr>
            <a:endParaRPr lang="zh-CN" altLang="zh-CN" smtClean="0">
              <a:latin typeface="Arial" panose="020B0604020202020204" pitchFamily="34" charset="0"/>
            </a:endParaRPr>
          </a:p>
        </p:txBody>
      </p:sp>
    </p:spTree>
    <p:extLst>
      <p:ext uri="{BB962C8B-B14F-4D97-AF65-F5344CB8AC3E}">
        <p14:creationId xmlns:p14="http://schemas.microsoft.com/office/powerpoint/2010/main" val="3688301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5AF11A49-BE32-4888-89EA-FB38D0941EFF}" type="slidenum">
              <a:rPr lang="en-US" altLang="zh-CN" sz="1200"/>
              <a:pPr algn="r" eaLnBrk="1" hangingPunct="1"/>
              <a:t>16</a:t>
            </a:fld>
            <a:endParaRPr lang="en-US" altLang="zh-CN" sz="1200"/>
          </a:p>
        </p:txBody>
      </p:sp>
      <p:sp>
        <p:nvSpPr>
          <p:cNvPr id="83971" name="Rectangle 1031"/>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016201C6-49ED-4751-B8A1-3E5258B2695E}" type="slidenum">
              <a:rPr lang="en-US" altLang="zh-CN" sz="1200">
                <a:latin typeface="Times New Roman" panose="02020603050405020304" pitchFamily="18" charset="0"/>
              </a:rPr>
              <a:pPr algn="r" eaLnBrk="1" hangingPunct="1"/>
              <a:t>16</a:t>
            </a:fld>
            <a:endParaRPr lang="en-US" altLang="zh-CN" sz="1200">
              <a:latin typeface="Times New Roman" panose="02020603050405020304" pitchFamily="18" charset="0"/>
            </a:endParaRPr>
          </a:p>
        </p:txBody>
      </p:sp>
      <p:sp>
        <p:nvSpPr>
          <p:cNvPr id="83972" name="Rectangle 2"/>
          <p:cNvSpPr>
            <a:spLocks noRot="1" noChangeArrowheads="1" noTextEdit="1"/>
          </p:cNvSpPr>
          <p:nvPr>
            <p:ph type="sldImg"/>
          </p:nvPr>
        </p:nvSpPr>
        <p:spPr>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sz="700" smtClean="0">
                <a:latin typeface="Arial" panose="020B0604020202020204" pitchFamily="34" charset="0"/>
              </a:rPr>
              <a:t>FAP: Fabric Access Processor</a:t>
            </a:r>
          </a:p>
          <a:p>
            <a:pPr eaLnBrk="1" hangingPunct="1"/>
            <a:r>
              <a:rPr lang="en-US" altLang="zh-CN" sz="700" smtClean="0">
                <a:latin typeface="Arial" panose="020B0604020202020204" pitchFamily="34" charset="0"/>
              </a:rPr>
              <a:t>FE:   Fabric Element</a:t>
            </a:r>
          </a:p>
          <a:p>
            <a:pPr eaLnBrk="1" hangingPunct="1"/>
            <a:r>
              <a:rPr lang="zh-CN" altLang="en-US" smtClean="0">
                <a:latin typeface="Arial" panose="020B0604020202020204" pitchFamily="34" charset="0"/>
              </a:rPr>
              <a:t>线速</a:t>
            </a:r>
            <a:r>
              <a:rPr lang="en-US" altLang="zh-CN" smtClean="0">
                <a:latin typeface="Arial" panose="020B0604020202020204" pitchFamily="34" charset="0"/>
              </a:rPr>
              <a:t>1Gbps</a:t>
            </a:r>
            <a:r>
              <a:rPr lang="zh-CN" altLang="en-US" smtClean="0">
                <a:latin typeface="Arial" panose="020B0604020202020204" pitchFamily="34" charset="0"/>
              </a:rPr>
              <a:t>等效于包转发率</a:t>
            </a:r>
            <a:r>
              <a:rPr lang="en-US" altLang="zh-CN" smtClean="0">
                <a:latin typeface="Arial" panose="020B0604020202020204" pitchFamily="34" charset="0"/>
              </a:rPr>
              <a:t>(</a:t>
            </a:r>
            <a:r>
              <a:rPr lang="zh-CN" altLang="en-US" smtClean="0">
                <a:latin typeface="Arial" panose="020B0604020202020204" pitchFamily="34" charset="0"/>
              </a:rPr>
              <a:t>按最小包长</a:t>
            </a:r>
            <a:r>
              <a:rPr lang="en-US" altLang="zh-CN" smtClean="0">
                <a:latin typeface="Arial" panose="020B0604020202020204" pitchFamily="34" charset="0"/>
              </a:rPr>
              <a:t>64</a:t>
            </a:r>
            <a:r>
              <a:rPr lang="zh-CN" altLang="en-US" smtClean="0">
                <a:latin typeface="Arial" panose="020B0604020202020204" pitchFamily="34" charset="0"/>
              </a:rPr>
              <a:t>字节计算）：</a:t>
            </a:r>
          </a:p>
          <a:p>
            <a:pPr eaLnBrk="1" hangingPunct="1"/>
            <a:r>
              <a:rPr lang="en-US" altLang="zh-CN" smtClean="0">
                <a:latin typeface="Arial" panose="020B0604020202020204" pitchFamily="34" charset="0"/>
              </a:rPr>
              <a:t>(1×10^9 bit/s) ÷ ((64+20)Byte/packet×8bit/Byte) = 1.488Mpps</a:t>
            </a:r>
          </a:p>
          <a:p>
            <a:pPr eaLnBrk="1" hangingPunct="1"/>
            <a:r>
              <a:rPr lang="en-US" altLang="zh-CN" smtClean="0">
                <a:latin typeface="Arial" panose="020B0604020202020204" pitchFamily="34" charset="0"/>
              </a:rPr>
              <a:t>(64+20)</a:t>
            </a:r>
            <a:r>
              <a:rPr lang="zh-CN" altLang="en-US" smtClean="0">
                <a:latin typeface="Arial" panose="020B0604020202020204" pitchFamily="34" charset="0"/>
              </a:rPr>
              <a:t>的含义：</a:t>
            </a:r>
            <a:r>
              <a:rPr lang="en-US" altLang="zh-CN" smtClean="0">
                <a:latin typeface="Arial" panose="020B0604020202020204" pitchFamily="34" charset="0"/>
              </a:rPr>
              <a:t>64</a:t>
            </a:r>
            <a:r>
              <a:rPr lang="zh-CN" altLang="en-US" smtClean="0">
                <a:latin typeface="Arial" panose="020B0604020202020204" pitchFamily="34" charset="0"/>
              </a:rPr>
              <a:t>字节表示包的字节数，</a:t>
            </a:r>
            <a:r>
              <a:rPr lang="en-US" altLang="zh-CN" smtClean="0">
                <a:latin typeface="Arial" panose="020B0604020202020204" pitchFamily="34" charset="0"/>
              </a:rPr>
              <a:t>20</a:t>
            </a:r>
            <a:r>
              <a:rPr lang="zh-CN" altLang="en-US" smtClean="0">
                <a:latin typeface="Arial" panose="020B0604020202020204" pitchFamily="34" charset="0"/>
              </a:rPr>
              <a:t>字节包含前导符</a:t>
            </a:r>
            <a:r>
              <a:rPr lang="en-US" altLang="zh-CN" smtClean="0">
                <a:latin typeface="Arial" panose="020B0604020202020204" pitchFamily="34" charset="0"/>
              </a:rPr>
              <a:t>7</a:t>
            </a:r>
            <a:r>
              <a:rPr lang="zh-CN" altLang="en-US" smtClean="0">
                <a:latin typeface="Arial" panose="020B0604020202020204" pitchFamily="34" charset="0"/>
              </a:rPr>
              <a:t>字节、分界符</a:t>
            </a:r>
            <a:r>
              <a:rPr lang="en-US" altLang="zh-CN" smtClean="0">
                <a:latin typeface="Arial" panose="020B0604020202020204" pitchFamily="34" charset="0"/>
              </a:rPr>
              <a:t>1</a:t>
            </a:r>
            <a:r>
              <a:rPr lang="zh-CN" altLang="en-US" smtClean="0">
                <a:latin typeface="Arial" panose="020B0604020202020204" pitchFamily="34" charset="0"/>
              </a:rPr>
              <a:t>字节、帧间隙</a:t>
            </a:r>
            <a:r>
              <a:rPr lang="en-US" altLang="zh-CN" smtClean="0">
                <a:latin typeface="Arial" panose="020B0604020202020204" pitchFamily="34" charset="0"/>
              </a:rPr>
              <a:t>12</a:t>
            </a:r>
            <a:r>
              <a:rPr lang="zh-CN" altLang="en-US" smtClean="0">
                <a:latin typeface="Arial" panose="020B0604020202020204" pitchFamily="34" charset="0"/>
              </a:rPr>
              <a:t>字节。</a:t>
            </a:r>
          </a:p>
          <a:p>
            <a:pPr eaLnBrk="1" hangingPunct="1"/>
            <a:r>
              <a:rPr lang="zh-CN" altLang="en-US" smtClean="0">
                <a:latin typeface="Arial" panose="020B0604020202020204" pitchFamily="34" charset="0"/>
              </a:rPr>
              <a:t>目前的业界万兆端口都是按</a:t>
            </a:r>
            <a:r>
              <a:rPr lang="en-US" altLang="zh-CN" smtClean="0">
                <a:latin typeface="Arial" panose="020B0604020202020204" pitchFamily="34" charset="0"/>
              </a:rPr>
              <a:t>15Mpps</a:t>
            </a:r>
            <a:r>
              <a:rPr lang="zh-CN" altLang="en-US" smtClean="0">
                <a:latin typeface="Arial" panose="020B0604020202020204" pitchFamily="34" charset="0"/>
              </a:rPr>
              <a:t>计算转发性能。</a:t>
            </a:r>
            <a:endParaRPr lang="en-US" altLang="zh-CN" smtClean="0">
              <a:latin typeface="Arial" panose="020B0604020202020204" pitchFamily="34" charset="0"/>
            </a:endParaRPr>
          </a:p>
          <a:p>
            <a:pPr eaLnBrk="1" hangingPunct="1"/>
            <a:endParaRPr lang="en-US" altLang="zh-CN" smtClean="0">
              <a:latin typeface="Arial" panose="020B0604020202020204" pitchFamily="34" charset="0"/>
            </a:endParaRPr>
          </a:p>
          <a:p>
            <a:pPr eaLnBrk="1" hangingPunct="1"/>
            <a:r>
              <a:rPr lang="en-US" altLang="zh-CN" smtClean="0">
                <a:latin typeface="Arial" panose="020B0604020202020204" pitchFamily="34" charset="0"/>
              </a:rPr>
              <a:t>CR16008/CR16018</a:t>
            </a:r>
            <a:r>
              <a:rPr lang="zh-CN" altLang="en-US" smtClean="0">
                <a:latin typeface="Arial" panose="020B0604020202020204" pitchFamily="34" charset="0"/>
              </a:rPr>
              <a:t>均按三代网板计算，</a:t>
            </a:r>
            <a:r>
              <a:rPr lang="en-US" altLang="zh-CN" smtClean="0">
                <a:latin typeface="Arial" panose="020B0604020202020204" pitchFamily="34" charset="0"/>
              </a:rPr>
              <a:t>CR16004</a:t>
            </a:r>
            <a:r>
              <a:rPr lang="zh-CN" altLang="en-US" smtClean="0">
                <a:latin typeface="Arial" panose="020B0604020202020204" pitchFamily="34" charset="0"/>
              </a:rPr>
              <a:t>按二代网板计算</a:t>
            </a:r>
            <a:endParaRPr lang="en-US" altLang="zh-CN" smtClean="0">
              <a:latin typeface="Arial" panose="020B0604020202020204" pitchFamily="34" charset="0"/>
            </a:endParaRPr>
          </a:p>
          <a:p>
            <a:pPr eaLnBrk="1" hangingPunct="1"/>
            <a:r>
              <a:rPr lang="zh-CN" altLang="en-US" smtClean="0">
                <a:latin typeface="Arial" panose="020B0604020202020204" pitchFamily="34" charset="0"/>
              </a:rPr>
              <a:t>按照</a:t>
            </a:r>
            <a:r>
              <a:rPr lang="en-US" altLang="zh-CN" smtClean="0">
                <a:latin typeface="Arial" panose="020B0604020202020204" pitchFamily="34" charset="0"/>
              </a:rPr>
              <a:t>64B/66B</a:t>
            </a:r>
            <a:r>
              <a:rPr lang="zh-CN" altLang="en-US" smtClean="0">
                <a:latin typeface="Arial" panose="020B0604020202020204" pitchFamily="34" charset="0"/>
              </a:rPr>
              <a:t>编码，</a:t>
            </a:r>
            <a:r>
              <a:rPr lang="en-US" altLang="zh-CN" smtClean="0">
                <a:latin typeface="Arial" panose="020B0604020202020204" pitchFamily="34" charset="0"/>
              </a:rPr>
              <a:t>72×2×12.5×64/66 = 1745G</a:t>
            </a:r>
          </a:p>
          <a:p>
            <a:pPr eaLnBrk="1" hangingPunct="1"/>
            <a:r>
              <a:rPr lang="zh-CN" altLang="en-US" smtClean="0">
                <a:latin typeface="Arial" panose="020B0604020202020204" pitchFamily="34" charset="0"/>
              </a:rPr>
              <a:t>三代网板：（每槽位</a:t>
            </a:r>
            <a:r>
              <a:rPr lang="en-US" altLang="zh-CN" smtClean="0">
                <a:latin typeface="Arial" panose="020B0604020202020204" pitchFamily="34" charset="0"/>
              </a:rPr>
              <a:t>400G</a:t>
            </a:r>
            <a:r>
              <a:rPr lang="zh-CN" altLang="en-US" smtClean="0">
                <a:latin typeface="Arial" panose="020B0604020202020204" pitchFamily="34" charset="0"/>
              </a:rPr>
              <a:t>线速）</a:t>
            </a:r>
          </a:p>
          <a:p>
            <a:pPr eaLnBrk="1" hangingPunct="1"/>
            <a:r>
              <a:rPr lang="zh-CN" altLang="en-US" smtClean="0">
                <a:latin typeface="Arial" panose="020B0604020202020204" pitchFamily="34" charset="0"/>
              </a:rPr>
              <a:t>每个网板的交换容量：每个网板含有</a:t>
            </a:r>
            <a:r>
              <a:rPr lang="en-US" altLang="zh-CN" smtClean="0">
                <a:latin typeface="Arial" panose="020B0604020202020204" pitchFamily="34" charset="0"/>
              </a:rPr>
              <a:t>3</a:t>
            </a:r>
            <a:r>
              <a:rPr lang="zh-CN" altLang="en-US" smtClean="0">
                <a:latin typeface="Arial" panose="020B0604020202020204" pitchFamily="34" charset="0"/>
              </a:rPr>
              <a:t>个网片，交换容量为</a:t>
            </a:r>
            <a:r>
              <a:rPr lang="en-US" altLang="zh-CN" smtClean="0">
                <a:latin typeface="Arial" panose="020B0604020202020204" pitchFamily="34" charset="0"/>
              </a:rPr>
              <a:t>1745G×3=5.235T</a:t>
            </a:r>
          </a:p>
          <a:p>
            <a:pPr eaLnBrk="1" hangingPunct="1"/>
            <a:r>
              <a:rPr lang="en-US" altLang="zh-CN" smtClean="0">
                <a:latin typeface="Arial" panose="020B0604020202020204" pitchFamily="34" charset="0"/>
              </a:rPr>
              <a:t>CR16018</a:t>
            </a:r>
            <a:r>
              <a:rPr lang="zh-CN" altLang="en-US" smtClean="0">
                <a:latin typeface="Arial" panose="020B0604020202020204" pitchFamily="34" charset="0"/>
              </a:rPr>
              <a:t>的交换容量：</a:t>
            </a:r>
            <a:r>
              <a:rPr lang="en-US" altLang="zh-CN" smtClean="0">
                <a:latin typeface="Arial" panose="020B0604020202020204" pitchFamily="34" charset="0"/>
              </a:rPr>
              <a:t>CR16018</a:t>
            </a:r>
            <a:r>
              <a:rPr lang="zh-CN" altLang="en-US" smtClean="0">
                <a:latin typeface="Arial" panose="020B0604020202020204" pitchFamily="34" charset="0"/>
              </a:rPr>
              <a:t>有</a:t>
            </a:r>
            <a:r>
              <a:rPr lang="en-US" altLang="zh-CN" smtClean="0">
                <a:latin typeface="Arial" panose="020B0604020202020204" pitchFamily="34" charset="0"/>
              </a:rPr>
              <a:t>9</a:t>
            </a:r>
            <a:r>
              <a:rPr lang="zh-CN" altLang="en-US" smtClean="0">
                <a:latin typeface="Arial" panose="020B0604020202020204" pitchFamily="34" charset="0"/>
              </a:rPr>
              <a:t>块交换网，交换容量为</a:t>
            </a:r>
            <a:r>
              <a:rPr lang="en-US" altLang="zh-CN" smtClean="0">
                <a:latin typeface="Arial" panose="020B0604020202020204" pitchFamily="34" charset="0"/>
              </a:rPr>
              <a:t>5.235T×9 = 47.11T</a:t>
            </a:r>
          </a:p>
          <a:p>
            <a:pPr eaLnBrk="1" hangingPunct="1"/>
            <a:r>
              <a:rPr lang="zh-CN" altLang="en-US" smtClean="0">
                <a:latin typeface="Arial" panose="020B0604020202020204" pitchFamily="34" charset="0"/>
              </a:rPr>
              <a:t>每业务槽位交换容量</a:t>
            </a:r>
            <a:r>
              <a:rPr lang="en-US" altLang="zh-CN" smtClean="0">
                <a:latin typeface="Arial" panose="020B0604020202020204" pitchFamily="34" charset="0"/>
              </a:rPr>
              <a:t>: 47.11/18 = 2.617T</a:t>
            </a:r>
          </a:p>
          <a:p>
            <a:pPr eaLnBrk="1" hangingPunct="1"/>
            <a:r>
              <a:rPr lang="zh-CN" altLang="en-US" smtClean="0">
                <a:latin typeface="Arial" panose="020B0604020202020204" pitchFamily="34" charset="0"/>
              </a:rPr>
              <a:t>每业务槽位</a:t>
            </a:r>
            <a:r>
              <a:rPr lang="en-US" altLang="zh-CN" smtClean="0">
                <a:latin typeface="Arial" panose="020B0604020202020204" pitchFamily="34" charset="0"/>
              </a:rPr>
              <a:t>400GE</a:t>
            </a:r>
            <a:r>
              <a:rPr lang="zh-CN" altLang="en-US" smtClean="0">
                <a:latin typeface="Arial" panose="020B0604020202020204" pitchFamily="34" charset="0"/>
              </a:rPr>
              <a:t>线速转发性能</a:t>
            </a:r>
            <a:r>
              <a:rPr lang="en-US" altLang="zh-CN" smtClean="0">
                <a:latin typeface="Arial" panose="020B0604020202020204" pitchFamily="34" charset="0"/>
              </a:rPr>
              <a:t>: 400*1.5*18=10800Mpps</a:t>
            </a:r>
          </a:p>
          <a:p>
            <a:pPr eaLnBrk="1" hangingPunct="1"/>
            <a:endParaRPr lang="en-US" altLang="zh-CN" smtClean="0">
              <a:latin typeface="Arial" panose="020B0604020202020204" pitchFamily="34" charset="0"/>
            </a:endParaRPr>
          </a:p>
          <a:p>
            <a:pPr eaLnBrk="1" hangingPunct="1"/>
            <a:r>
              <a:rPr lang="zh-CN" altLang="en-US" smtClean="0">
                <a:latin typeface="Arial" panose="020B0604020202020204" pitchFamily="34" charset="0"/>
              </a:rPr>
              <a:t>二代网板：（每槽位</a:t>
            </a:r>
            <a:r>
              <a:rPr lang="en-US" altLang="zh-CN" smtClean="0">
                <a:latin typeface="Arial" panose="020B0604020202020204" pitchFamily="34" charset="0"/>
              </a:rPr>
              <a:t>240G</a:t>
            </a:r>
            <a:r>
              <a:rPr lang="zh-CN" altLang="en-US" smtClean="0">
                <a:latin typeface="Arial" panose="020B0604020202020204" pitchFamily="34" charset="0"/>
              </a:rPr>
              <a:t>线速）</a:t>
            </a:r>
          </a:p>
          <a:p>
            <a:pPr eaLnBrk="1" hangingPunct="1"/>
            <a:r>
              <a:rPr lang="zh-CN" altLang="en-US" smtClean="0">
                <a:latin typeface="Arial" panose="020B0604020202020204" pitchFamily="34" charset="0"/>
              </a:rPr>
              <a:t>每个网片的交换容量：每个网片有</a:t>
            </a:r>
            <a:r>
              <a:rPr lang="en-US" altLang="zh-CN" smtClean="0">
                <a:latin typeface="Arial" panose="020B0604020202020204" pitchFamily="34" charset="0"/>
              </a:rPr>
              <a:t>96</a:t>
            </a:r>
            <a:r>
              <a:rPr lang="zh-CN" altLang="en-US" smtClean="0">
                <a:latin typeface="Arial" panose="020B0604020202020204" pitchFamily="34" charset="0"/>
              </a:rPr>
              <a:t>对</a:t>
            </a:r>
            <a:r>
              <a:rPr lang="en-US" altLang="zh-CN" smtClean="0">
                <a:latin typeface="Arial" panose="020B0604020202020204" pitchFamily="34" charset="0"/>
              </a:rPr>
              <a:t>Serdes</a:t>
            </a:r>
            <a:r>
              <a:rPr lang="zh-CN" altLang="en-US" smtClean="0">
                <a:latin typeface="Arial" panose="020B0604020202020204" pitchFamily="34" charset="0"/>
              </a:rPr>
              <a:t>和业务板的</a:t>
            </a:r>
            <a:r>
              <a:rPr lang="en-US" altLang="zh-CN" smtClean="0">
                <a:latin typeface="Arial" panose="020B0604020202020204" pitchFamily="34" charset="0"/>
              </a:rPr>
              <a:t>FAP</a:t>
            </a:r>
            <a:r>
              <a:rPr lang="zh-CN" altLang="en-US" smtClean="0">
                <a:latin typeface="Arial" panose="020B0604020202020204" pitchFamily="34" charset="0"/>
              </a:rPr>
              <a:t>互连，</a:t>
            </a:r>
            <a:r>
              <a:rPr lang="en-US" altLang="zh-CN" smtClean="0">
                <a:latin typeface="Arial" panose="020B0604020202020204" pitchFamily="34" charset="0"/>
              </a:rPr>
              <a:t>Serdes</a:t>
            </a:r>
            <a:r>
              <a:rPr lang="zh-CN" altLang="en-US" smtClean="0">
                <a:latin typeface="Arial" panose="020B0604020202020204" pitchFamily="34" charset="0"/>
              </a:rPr>
              <a:t>带宽</a:t>
            </a:r>
            <a:r>
              <a:rPr lang="en-US" altLang="zh-CN" smtClean="0">
                <a:latin typeface="Arial" panose="020B0604020202020204" pitchFamily="34" charset="0"/>
              </a:rPr>
              <a:t>6.25Gbps</a:t>
            </a:r>
            <a:r>
              <a:rPr lang="zh-CN" altLang="en-US" smtClean="0">
                <a:latin typeface="Arial" panose="020B0604020202020204" pitchFamily="34" charset="0"/>
              </a:rPr>
              <a:t>，按照</a:t>
            </a:r>
            <a:r>
              <a:rPr lang="en-US" altLang="zh-CN" smtClean="0">
                <a:latin typeface="Arial" panose="020B0604020202020204" pitchFamily="34" charset="0"/>
              </a:rPr>
              <a:t>8B/10B</a:t>
            </a:r>
            <a:r>
              <a:rPr lang="zh-CN" altLang="en-US" smtClean="0">
                <a:latin typeface="Arial" panose="020B0604020202020204" pitchFamily="34" charset="0"/>
              </a:rPr>
              <a:t>编码，</a:t>
            </a:r>
            <a:r>
              <a:rPr lang="en-US" altLang="zh-CN" smtClean="0">
                <a:latin typeface="Arial" panose="020B0604020202020204" pitchFamily="34" charset="0"/>
              </a:rPr>
              <a:t>96×2×6.25×0.8 = 960G</a:t>
            </a:r>
          </a:p>
          <a:p>
            <a:pPr eaLnBrk="1" hangingPunct="1"/>
            <a:r>
              <a:rPr lang="zh-CN" altLang="en-US" smtClean="0">
                <a:latin typeface="Arial" panose="020B0604020202020204" pitchFamily="34" charset="0"/>
              </a:rPr>
              <a:t>每个网板的交换容量：每个网板含有</a:t>
            </a:r>
            <a:r>
              <a:rPr lang="en-US" altLang="zh-CN" smtClean="0">
                <a:latin typeface="Arial" panose="020B0604020202020204" pitchFamily="34" charset="0"/>
              </a:rPr>
              <a:t>2</a:t>
            </a:r>
            <a:r>
              <a:rPr lang="zh-CN" altLang="en-US" smtClean="0">
                <a:latin typeface="Arial" panose="020B0604020202020204" pitchFamily="34" charset="0"/>
              </a:rPr>
              <a:t>个网片，交换容量为</a:t>
            </a:r>
            <a:r>
              <a:rPr lang="en-US" altLang="zh-CN" smtClean="0">
                <a:latin typeface="Arial" panose="020B0604020202020204" pitchFamily="34" charset="0"/>
              </a:rPr>
              <a:t>960×2=1.92T</a:t>
            </a:r>
          </a:p>
          <a:p>
            <a:pPr eaLnBrk="1" hangingPunct="1"/>
            <a:r>
              <a:rPr lang="en-US" altLang="zh-CN" smtClean="0">
                <a:latin typeface="Arial" panose="020B0604020202020204" pitchFamily="34" charset="0"/>
              </a:rPr>
              <a:t>CR16018</a:t>
            </a:r>
            <a:r>
              <a:rPr lang="zh-CN" altLang="en-US" smtClean="0">
                <a:latin typeface="Arial" panose="020B0604020202020204" pitchFamily="34" charset="0"/>
              </a:rPr>
              <a:t>的交换容量：</a:t>
            </a:r>
            <a:r>
              <a:rPr lang="en-US" altLang="zh-CN" smtClean="0">
                <a:latin typeface="Arial" panose="020B0604020202020204" pitchFamily="34" charset="0"/>
              </a:rPr>
              <a:t>CR16018</a:t>
            </a:r>
            <a:r>
              <a:rPr lang="zh-CN" altLang="en-US" smtClean="0">
                <a:latin typeface="Arial" panose="020B0604020202020204" pitchFamily="34" charset="0"/>
              </a:rPr>
              <a:t>有</a:t>
            </a:r>
            <a:r>
              <a:rPr lang="en-US" altLang="zh-CN" smtClean="0">
                <a:latin typeface="Arial" panose="020B0604020202020204" pitchFamily="34" charset="0"/>
              </a:rPr>
              <a:t>9</a:t>
            </a:r>
            <a:r>
              <a:rPr lang="zh-CN" altLang="en-US" smtClean="0">
                <a:latin typeface="Arial" panose="020B0604020202020204" pitchFamily="34" charset="0"/>
              </a:rPr>
              <a:t>块交换网，交换容量为</a:t>
            </a:r>
            <a:r>
              <a:rPr lang="en-US" altLang="zh-CN" smtClean="0">
                <a:latin typeface="Arial" panose="020B0604020202020204" pitchFamily="34" charset="0"/>
              </a:rPr>
              <a:t>1.92T×9 = 17.28T</a:t>
            </a:r>
            <a:endParaRPr lang="zh-CN" altLang="en-US" smtClean="0">
              <a:latin typeface="Arial" panose="020B0604020202020204" pitchFamily="34" charset="0"/>
            </a:endParaRPr>
          </a:p>
        </p:txBody>
      </p:sp>
    </p:spTree>
    <p:extLst>
      <p:ext uri="{BB962C8B-B14F-4D97-AF65-F5344CB8AC3E}">
        <p14:creationId xmlns:p14="http://schemas.microsoft.com/office/powerpoint/2010/main" val="1935042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0892ED17-6FD5-4DD0-9864-62C2A23A9F5C}" type="slidenum">
              <a:rPr lang="en-US" altLang="zh-CN" sz="1200"/>
              <a:pPr algn="r" eaLnBrk="1" hangingPunct="1"/>
              <a:t>17</a:t>
            </a:fld>
            <a:endParaRPr lang="en-US" altLang="zh-CN"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smtClean="0">
                <a:latin typeface="Arial" panose="020B0604020202020204" pitchFamily="34" charset="0"/>
              </a:rPr>
              <a:t>UDDC</a:t>
            </a:r>
            <a:r>
              <a:rPr lang="zh-CN" altLang="en-US" smtClean="0">
                <a:latin typeface="Arial" panose="020B0604020202020204" pitchFamily="34" charset="0"/>
              </a:rPr>
              <a:t>：</a:t>
            </a:r>
            <a:r>
              <a:rPr lang="en-US" altLang="zh-CN" smtClean="0">
                <a:latin typeface="Arial" panose="020B0604020202020204" pitchFamily="34" charset="0"/>
              </a:rPr>
              <a:t>Unify Distribute Data Center </a:t>
            </a:r>
            <a:r>
              <a:rPr lang="zh-CN" altLang="en-US" smtClean="0">
                <a:latin typeface="Arial" panose="020B0604020202020204" pitchFamily="34" charset="0"/>
              </a:rPr>
              <a:t>统一数据分发中心 </a:t>
            </a:r>
          </a:p>
        </p:txBody>
      </p:sp>
    </p:spTree>
    <p:extLst>
      <p:ext uri="{BB962C8B-B14F-4D97-AF65-F5344CB8AC3E}">
        <p14:creationId xmlns:p14="http://schemas.microsoft.com/office/powerpoint/2010/main" val="2188221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64636512-1C78-4CF2-972D-1C12EEE9946C}" type="slidenum">
              <a:rPr lang="en-US" altLang="zh-CN" sz="1200"/>
              <a:pPr algn="r" eaLnBrk="1" hangingPunct="1"/>
              <a:t>18</a:t>
            </a:fld>
            <a:endParaRPr lang="en-US" altLang="zh-CN"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096625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2F84C02-011F-49D6-B5C7-9805787E7471}" type="slidenum">
              <a:rPr lang="en-US" altLang="zh-CN" sz="1200"/>
              <a:pPr algn="r" eaLnBrk="1" hangingPunct="1"/>
              <a:t>19</a:t>
            </a:fld>
            <a:endParaRPr lang="en-US" altLang="zh-CN" sz="1200"/>
          </a:p>
        </p:txBody>
      </p:sp>
      <p:sp>
        <p:nvSpPr>
          <p:cNvPr id="8704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8C776A1E-8EE8-4A95-A618-CB3A1C20E436}" type="slidenum">
              <a:rPr lang="en-US" altLang="zh-CN" sz="1200"/>
              <a:pPr algn="r" eaLnBrk="1" hangingPunct="1"/>
              <a:t>19</a:t>
            </a:fld>
            <a:endParaRPr lang="en-US" altLang="zh-CN" sz="1200"/>
          </a:p>
        </p:txBody>
      </p:sp>
      <p:sp>
        <p:nvSpPr>
          <p:cNvPr id="87044" name="幻灯片图像占位符 1"/>
          <p:cNvSpPr>
            <a:spLocks noGrp="1" noRot="1" noChangeAspect="1" noTextEdit="1"/>
          </p:cNvSpPr>
          <p:nvPr>
            <p:ph type="sldImg"/>
          </p:nvPr>
        </p:nvSpPr>
        <p:spPr>
          <a:ln/>
        </p:spPr>
      </p:sp>
      <p:sp>
        <p:nvSpPr>
          <p:cNvPr id="8704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
        <p:nvSpPr>
          <p:cNvPr id="87046"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DE53E799-F0F9-4F31-8B98-598C82590F8D}" type="slidenum">
              <a:rPr lang="en-US" altLang="zh-CN" sz="1200"/>
              <a:pPr algn="r" eaLnBrk="1" hangingPunct="1"/>
              <a:t>19</a:t>
            </a:fld>
            <a:endParaRPr lang="en-US" altLang="zh-CN" sz="1200"/>
          </a:p>
        </p:txBody>
      </p:sp>
    </p:spTree>
    <p:extLst>
      <p:ext uri="{BB962C8B-B14F-4D97-AF65-F5344CB8AC3E}">
        <p14:creationId xmlns:p14="http://schemas.microsoft.com/office/powerpoint/2010/main" val="3339419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6D3F6B9-F9AA-439F-B316-29D41328F69B}" type="slidenum">
              <a:rPr lang="en-US" altLang="zh-CN" sz="1200"/>
              <a:pPr algn="r" eaLnBrk="1" hangingPunct="1"/>
              <a:t>20</a:t>
            </a:fld>
            <a:endParaRPr lang="en-US" altLang="zh-CN" sz="1200"/>
          </a:p>
        </p:txBody>
      </p:sp>
      <p:sp>
        <p:nvSpPr>
          <p:cNvPr id="8806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2D1EF769-DF42-497B-991C-5F4208B0A5AC}" type="slidenum">
              <a:rPr lang="en-US" altLang="zh-CN" sz="1200"/>
              <a:pPr algn="r" eaLnBrk="1" hangingPunct="1"/>
              <a:t>20</a:t>
            </a:fld>
            <a:endParaRPr lang="en-US" altLang="zh-CN" sz="1200"/>
          </a:p>
        </p:txBody>
      </p:sp>
      <p:sp>
        <p:nvSpPr>
          <p:cNvPr id="88068" name="幻灯片图像占位符 1"/>
          <p:cNvSpPr>
            <a:spLocks noGrp="1" noRot="1" noChangeAspect="1" noTextEdit="1"/>
          </p:cNvSpPr>
          <p:nvPr>
            <p:ph type="sldImg"/>
          </p:nvPr>
        </p:nvSpPr>
        <p:spPr>
          <a:ln/>
        </p:spPr>
      </p:sp>
      <p:sp>
        <p:nvSpPr>
          <p:cNvPr id="8806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
        <p:nvSpPr>
          <p:cNvPr id="88070"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83683329-D87F-4D8B-B50C-6019DF3FE481}" type="slidenum">
              <a:rPr lang="en-US" altLang="zh-CN" sz="1200"/>
              <a:pPr algn="r" eaLnBrk="1" hangingPunct="1"/>
              <a:t>20</a:t>
            </a:fld>
            <a:endParaRPr lang="en-US" altLang="zh-CN" sz="1200"/>
          </a:p>
        </p:txBody>
      </p:sp>
    </p:spTree>
    <p:extLst>
      <p:ext uri="{BB962C8B-B14F-4D97-AF65-F5344CB8AC3E}">
        <p14:creationId xmlns:p14="http://schemas.microsoft.com/office/powerpoint/2010/main" val="1869388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a:ln/>
        </p:spPr>
      </p:sp>
      <p:sp>
        <p:nvSpPr>
          <p:cNvPr id="890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对于</a:t>
            </a:r>
            <a:r>
              <a:rPr lang="en-US" altLang="zh-CN" smtClean="0">
                <a:latin typeface="Arial" panose="020B0604020202020204" pitchFamily="34" charset="0"/>
              </a:rPr>
              <a:t>CR16K</a:t>
            </a:r>
            <a:r>
              <a:rPr lang="zh-CN" altLang="en-US" smtClean="0">
                <a:latin typeface="Arial" panose="020B0604020202020204" pitchFamily="34" charset="0"/>
              </a:rPr>
              <a:t>而言：</a:t>
            </a:r>
          </a:p>
          <a:p>
            <a:r>
              <a:rPr lang="zh-CN" altLang="en-US" smtClean="0">
                <a:latin typeface="Arial" panose="020B0604020202020204" pitchFamily="34" charset="0"/>
              </a:rPr>
              <a:t>增强型的单板（有</a:t>
            </a:r>
            <a:r>
              <a:rPr lang="en-US" altLang="zh-CN" smtClean="0">
                <a:latin typeface="Arial" panose="020B0604020202020204" pitchFamily="34" charset="0"/>
              </a:rPr>
              <a:t>-E</a:t>
            </a:r>
            <a:r>
              <a:rPr lang="zh-CN" altLang="en-US" smtClean="0">
                <a:latin typeface="Arial" panose="020B0604020202020204" pitchFamily="34" charset="0"/>
              </a:rPr>
              <a:t>标志的单板使用的是</a:t>
            </a:r>
            <a:r>
              <a:rPr lang="en-US" altLang="zh-CN" smtClean="0">
                <a:latin typeface="Arial" panose="020B0604020202020204" pitchFamily="34" charset="0"/>
              </a:rPr>
              <a:t>NP3</a:t>
            </a:r>
            <a:r>
              <a:rPr lang="zh-CN" altLang="en-US" smtClean="0">
                <a:latin typeface="Arial" panose="020B0604020202020204" pitchFamily="34" charset="0"/>
              </a:rPr>
              <a:t>芯片）</a:t>
            </a:r>
          </a:p>
          <a:p>
            <a:r>
              <a:rPr lang="zh-CN" altLang="en-US" smtClean="0">
                <a:latin typeface="Arial" panose="020B0604020202020204" pitchFamily="34" charset="0"/>
              </a:rPr>
              <a:t>普通型单板（单板编号中没有“</a:t>
            </a:r>
            <a:r>
              <a:rPr lang="en-US" altLang="zh-CN" smtClean="0">
                <a:latin typeface="Arial" panose="020B0604020202020204" pitchFamily="34" charset="0"/>
              </a:rPr>
              <a:t>-E”</a:t>
            </a:r>
            <a:r>
              <a:rPr lang="zh-CN" altLang="en-US" smtClean="0">
                <a:latin typeface="Arial" panose="020B0604020202020204" pitchFamily="34" charset="0"/>
              </a:rPr>
              <a:t>的为普通型单板，使用的</a:t>
            </a:r>
            <a:r>
              <a:rPr lang="en-US" altLang="zh-CN" smtClean="0">
                <a:latin typeface="Arial" panose="020B0604020202020204" pitchFamily="34" charset="0"/>
              </a:rPr>
              <a:t>puma</a:t>
            </a:r>
            <a:r>
              <a:rPr lang="zh-CN" altLang="en-US" smtClean="0">
                <a:latin typeface="Arial" panose="020B0604020202020204" pitchFamily="34" charset="0"/>
              </a:rPr>
              <a:t>芯片）</a:t>
            </a:r>
          </a:p>
          <a:p>
            <a:r>
              <a:rPr lang="zh-CN" altLang="en-US" smtClean="0">
                <a:latin typeface="Arial" panose="020B0604020202020204" pitchFamily="34" charset="0"/>
              </a:rPr>
              <a:t>例如：</a:t>
            </a:r>
            <a:r>
              <a:rPr lang="en-US" altLang="zh-CN" smtClean="0">
                <a:latin typeface="Arial" panose="020B0604020202020204" pitchFamily="34" charset="0"/>
              </a:rPr>
              <a:t>1</a:t>
            </a:r>
            <a:r>
              <a:rPr lang="zh-CN" altLang="en-US" smtClean="0">
                <a:latin typeface="Arial" panose="020B0604020202020204" pitchFamily="34" charset="0"/>
              </a:rPr>
              <a:t>、</a:t>
            </a:r>
            <a:r>
              <a:rPr lang="en-US" altLang="zh-CN" smtClean="0">
                <a:latin typeface="Arial" panose="020B0604020202020204" pitchFamily="34" charset="0"/>
              </a:rPr>
              <a:t>CR-SPC-GP48LEF --&gt;</a:t>
            </a:r>
            <a:r>
              <a:rPr lang="zh-CN" altLang="en-US" smtClean="0">
                <a:latin typeface="Arial" panose="020B0604020202020204" pitchFamily="34" charset="0"/>
              </a:rPr>
              <a:t>此种类型的单板中没有</a:t>
            </a:r>
            <a:r>
              <a:rPr lang="en-US" altLang="zh-CN" smtClean="0">
                <a:latin typeface="Arial" panose="020B0604020202020204" pitchFamily="34" charset="0"/>
              </a:rPr>
              <a:t>-E</a:t>
            </a:r>
            <a:r>
              <a:rPr lang="zh-CN" altLang="en-US" smtClean="0">
                <a:latin typeface="Arial" panose="020B0604020202020204" pitchFamily="34" charset="0"/>
              </a:rPr>
              <a:t>则为普通类型单板，使用的是</a:t>
            </a:r>
            <a:r>
              <a:rPr lang="en-US" altLang="zh-CN" smtClean="0">
                <a:latin typeface="Arial" panose="020B0604020202020204" pitchFamily="34" charset="0"/>
              </a:rPr>
              <a:t>puma</a:t>
            </a:r>
            <a:r>
              <a:rPr lang="zh-CN" altLang="en-US" smtClean="0">
                <a:latin typeface="Arial" panose="020B0604020202020204" pitchFamily="34" charset="0"/>
              </a:rPr>
              <a:t>芯片；</a:t>
            </a:r>
          </a:p>
          <a:p>
            <a:r>
              <a:rPr lang="en-US" altLang="zh-CN" smtClean="0">
                <a:latin typeface="Arial" panose="020B0604020202020204" pitchFamily="34" charset="0"/>
              </a:rPr>
              <a:t>             2</a:t>
            </a:r>
            <a:r>
              <a:rPr lang="zh-CN" altLang="en-US" smtClean="0">
                <a:latin typeface="Arial" panose="020B0604020202020204" pitchFamily="34" charset="0"/>
              </a:rPr>
              <a:t>、</a:t>
            </a:r>
            <a:r>
              <a:rPr lang="en-US" altLang="zh-CN" smtClean="0">
                <a:latin typeface="Arial" panose="020B0604020202020204" pitchFamily="34" charset="0"/>
              </a:rPr>
              <a:t>CR-SPE-3020-E-I--&gt;</a:t>
            </a:r>
            <a:r>
              <a:rPr lang="zh-CN" altLang="en-US" smtClean="0">
                <a:latin typeface="Arial" panose="020B0604020202020204" pitchFamily="34" charset="0"/>
              </a:rPr>
              <a:t>此种类型的单板中有</a:t>
            </a:r>
            <a:r>
              <a:rPr lang="en-US" altLang="zh-CN" smtClean="0">
                <a:latin typeface="Arial" panose="020B0604020202020204" pitchFamily="34" charset="0"/>
              </a:rPr>
              <a:t>-E</a:t>
            </a:r>
            <a:r>
              <a:rPr lang="zh-CN" altLang="en-US" smtClean="0">
                <a:latin typeface="Arial" panose="020B0604020202020204" pitchFamily="34" charset="0"/>
              </a:rPr>
              <a:t>则为增强型单板，使用的是</a:t>
            </a:r>
            <a:r>
              <a:rPr lang="en-US" altLang="zh-CN" smtClean="0">
                <a:latin typeface="Arial" panose="020B0604020202020204" pitchFamily="34" charset="0"/>
              </a:rPr>
              <a:t>NP</a:t>
            </a:r>
            <a:r>
              <a:rPr lang="zh-CN" altLang="en-US" smtClean="0">
                <a:latin typeface="Arial" panose="020B0604020202020204" pitchFamily="34" charset="0"/>
              </a:rPr>
              <a:t>芯片；</a:t>
            </a:r>
          </a:p>
        </p:txBody>
      </p:sp>
      <p:sp>
        <p:nvSpPr>
          <p:cNvPr id="890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BD911ED5-AB24-447A-91CD-F63041111F09}" type="slidenum">
              <a:rPr lang="en-US" altLang="zh-CN"/>
              <a:pPr eaLnBrk="1" hangingPunct="1"/>
              <a:t>23</a:t>
            </a:fld>
            <a:endParaRPr lang="en-US" altLang="zh-CN"/>
          </a:p>
        </p:txBody>
      </p:sp>
    </p:spTree>
    <p:extLst>
      <p:ext uri="{BB962C8B-B14F-4D97-AF65-F5344CB8AC3E}">
        <p14:creationId xmlns:p14="http://schemas.microsoft.com/office/powerpoint/2010/main" val="4050847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30F5BBFA-7C23-4938-B228-1E2D7F5B5071}" type="slidenum">
              <a:rPr lang="en-US" altLang="zh-CN"/>
              <a:pPr eaLnBrk="1" hangingPunct="1"/>
              <a:t>25</a:t>
            </a:fld>
            <a:endParaRPr lang="en-US" altLang="zh-CN"/>
          </a:p>
        </p:txBody>
      </p:sp>
      <p:sp>
        <p:nvSpPr>
          <p:cNvPr id="9011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C714C1A3-F3A2-44F4-BF4C-5DCAA816968F}" type="slidenum">
              <a:rPr lang="en-US" altLang="zh-CN" sz="1200"/>
              <a:pPr algn="r" eaLnBrk="1" hangingPunct="1"/>
              <a:t>25</a:t>
            </a:fld>
            <a:endParaRPr lang="en-US" altLang="zh-CN" sz="1200"/>
          </a:p>
        </p:txBody>
      </p:sp>
      <p:sp>
        <p:nvSpPr>
          <p:cNvPr id="90116" name="幻灯片图像占位符 1"/>
          <p:cNvSpPr>
            <a:spLocks noGrp="1" noRot="1" noChangeAspect="1" noTextEdit="1"/>
          </p:cNvSpPr>
          <p:nvPr>
            <p:ph type="sldImg"/>
          </p:nvPr>
        </p:nvSpPr>
        <p:spPr>
          <a:ln/>
        </p:spPr>
      </p:sp>
      <p:sp>
        <p:nvSpPr>
          <p:cNvPr id="9011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endParaRPr lang="en-US" altLang="zh-CN" smtClean="0">
              <a:latin typeface="Arial" panose="020B0604020202020204" pitchFamily="34" charset="0"/>
            </a:endParaRPr>
          </a:p>
          <a:p>
            <a:pPr marL="228600" indent="-228600" eaLnBrk="1" hangingPunct="1">
              <a:buFontTx/>
              <a:buAutoNum type="arabicPeriod"/>
            </a:pPr>
            <a:endParaRPr lang="en-US" altLang="zh-CN" smtClean="0">
              <a:latin typeface="Arial" panose="020B0604020202020204" pitchFamily="34" charset="0"/>
            </a:endParaRPr>
          </a:p>
          <a:p>
            <a:pPr marL="228600" indent="-228600" eaLnBrk="1" hangingPunct="1">
              <a:buFontTx/>
              <a:buAutoNum type="arabicPeriod"/>
            </a:pPr>
            <a:endParaRPr lang="en-US" altLang="zh-CN" b="1" smtClean="0">
              <a:latin typeface="Arial" panose="020B0604020202020204" pitchFamily="34" charset="0"/>
            </a:endParaRPr>
          </a:p>
        </p:txBody>
      </p:sp>
      <p:sp>
        <p:nvSpPr>
          <p:cNvPr id="90118"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01D4ADD0-D329-4621-979F-19B447A26FA5}" type="slidenum">
              <a:rPr lang="en-US" altLang="zh-CN" sz="1200"/>
              <a:pPr algn="r" eaLnBrk="1" hangingPunct="1"/>
              <a:t>25</a:t>
            </a:fld>
            <a:endParaRPr lang="en-US" altLang="zh-CN" sz="1200"/>
          </a:p>
        </p:txBody>
      </p:sp>
    </p:spTree>
    <p:extLst>
      <p:ext uri="{BB962C8B-B14F-4D97-AF65-F5344CB8AC3E}">
        <p14:creationId xmlns:p14="http://schemas.microsoft.com/office/powerpoint/2010/main" val="4000112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D106DF57-5BF2-4EF6-9A1D-325E8A81BAA1}" type="slidenum">
              <a:rPr lang="en-US" altLang="zh-CN"/>
              <a:pPr eaLnBrk="1" hangingPunct="1"/>
              <a:t>26</a:t>
            </a:fld>
            <a:endParaRPr lang="en-US" altLang="zh-CN"/>
          </a:p>
        </p:txBody>
      </p:sp>
      <p:sp>
        <p:nvSpPr>
          <p:cNvPr id="9113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15DACB9-54FD-485E-8666-D732A23706A7}" type="slidenum">
              <a:rPr lang="en-US" altLang="zh-CN" sz="1200"/>
              <a:pPr algn="r" eaLnBrk="1" hangingPunct="1"/>
              <a:t>26</a:t>
            </a:fld>
            <a:endParaRPr lang="en-US" altLang="zh-CN" sz="1200"/>
          </a:p>
        </p:txBody>
      </p:sp>
      <p:sp>
        <p:nvSpPr>
          <p:cNvPr id="9114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108DBC1E-2FFB-4766-9314-76E1E5511699}" type="slidenum">
              <a:rPr lang="en-US" altLang="zh-CN" sz="1200"/>
              <a:pPr algn="r" eaLnBrk="1" hangingPunct="1"/>
              <a:t>26</a:t>
            </a:fld>
            <a:endParaRPr lang="en-US" altLang="zh-CN" sz="1200"/>
          </a:p>
        </p:txBody>
      </p:sp>
      <p:sp>
        <p:nvSpPr>
          <p:cNvPr id="9114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5DB0AA80-50CF-4E7E-87E6-1E1DCABFC66D}" type="slidenum">
              <a:rPr lang="en-US" altLang="zh-CN" sz="1200"/>
              <a:pPr algn="r" eaLnBrk="1" hangingPunct="1"/>
              <a:t>26</a:t>
            </a:fld>
            <a:endParaRPr lang="en-US" altLang="zh-CN" sz="1200"/>
          </a:p>
        </p:txBody>
      </p:sp>
      <p:sp>
        <p:nvSpPr>
          <p:cNvPr id="91142" name="Rectangle 2"/>
          <p:cNvSpPr>
            <a:spLocks noGrp="1" noRot="1" noChangeAspect="1" noChangeArrowheads="1" noTextEdit="1"/>
          </p:cNvSpPr>
          <p:nvPr>
            <p:ph type="sldImg"/>
          </p:nvPr>
        </p:nvSpPr>
        <p:spPr>
          <a:ln/>
        </p:spPr>
      </p:sp>
      <p:sp>
        <p:nvSpPr>
          <p:cNvPr id="911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solidFill>
                <a:schemeClr val="bg1"/>
              </a:solidFill>
              <a:latin typeface="Arial" panose="020B0604020202020204" pitchFamily="34" charset="0"/>
            </a:endParaRPr>
          </a:p>
        </p:txBody>
      </p:sp>
    </p:spTree>
    <p:extLst>
      <p:ext uri="{BB962C8B-B14F-4D97-AF65-F5344CB8AC3E}">
        <p14:creationId xmlns:p14="http://schemas.microsoft.com/office/powerpoint/2010/main" val="2056073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E0E971D2-CC09-45C3-A320-0AF8B570DE76}" type="slidenum">
              <a:rPr lang="en-US" altLang="zh-CN" sz="1200"/>
              <a:pPr algn="r" eaLnBrk="1" hangingPunct="1"/>
              <a:t>27</a:t>
            </a:fld>
            <a:endParaRPr lang="en-US" altLang="zh-CN"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2842709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24B3E8AC-C0AE-46A0-85A3-B39102A06E98}" type="slidenum">
              <a:rPr lang="en-US" altLang="zh-CN"/>
              <a:pPr eaLnBrk="1" hangingPunct="1"/>
              <a:t>28</a:t>
            </a:fld>
            <a:endParaRPr lang="en-US" altLang="zh-CN"/>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990600" y="4267200"/>
            <a:ext cx="4648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3540072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296AC21B-6229-4B4D-90E4-D414DC784DA6}" type="slidenum">
              <a:rPr lang="en-US" altLang="zh-CN"/>
              <a:pPr eaLnBrk="1" hangingPunct="1"/>
              <a:t>29</a:t>
            </a:fld>
            <a:endParaRPr lang="en-US" altLang="zh-CN"/>
          </a:p>
        </p:txBody>
      </p:sp>
      <p:sp>
        <p:nvSpPr>
          <p:cNvPr id="9421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D6A36F7C-8D5C-41D1-B8D0-2694E39EDA45}" type="slidenum">
              <a:rPr lang="en-US" altLang="zh-CN" sz="1200"/>
              <a:pPr algn="r" eaLnBrk="1" hangingPunct="1"/>
              <a:t>29</a:t>
            </a:fld>
            <a:endParaRPr lang="en-US" altLang="zh-CN" sz="1200"/>
          </a:p>
        </p:txBody>
      </p:sp>
      <p:sp>
        <p:nvSpPr>
          <p:cNvPr id="94212" name="幻灯片图像占位符 1"/>
          <p:cNvSpPr>
            <a:spLocks noGrp="1" noRot="1" noChangeAspect="1" noTextEdit="1"/>
          </p:cNvSpPr>
          <p:nvPr>
            <p:ph type="sldImg"/>
          </p:nvPr>
        </p:nvSpPr>
        <p:spPr>
          <a:ln/>
        </p:spPr>
      </p:sp>
      <p:sp>
        <p:nvSpPr>
          <p:cNvPr id="9421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zh-CN" altLang="zh-CN" sz="900" smtClean="0">
              <a:latin typeface="Arial" panose="020B0604020202020204" pitchFamily="34" charset="0"/>
            </a:endParaRPr>
          </a:p>
        </p:txBody>
      </p:sp>
      <p:sp>
        <p:nvSpPr>
          <p:cNvPr id="94214"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FCF581C5-09E0-4A97-BA9C-05581376A922}" type="slidenum">
              <a:rPr lang="en-US" altLang="zh-CN" sz="1200"/>
              <a:pPr algn="r" eaLnBrk="1" hangingPunct="1"/>
              <a:t>29</a:t>
            </a:fld>
            <a:endParaRPr lang="en-US" altLang="zh-CN" sz="1200"/>
          </a:p>
        </p:txBody>
      </p:sp>
    </p:spTree>
    <p:extLst>
      <p:ext uri="{BB962C8B-B14F-4D97-AF65-F5344CB8AC3E}">
        <p14:creationId xmlns:p14="http://schemas.microsoft.com/office/powerpoint/2010/main" val="1967754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4A34D038-7E58-4402-8C02-079215477003}" type="slidenum">
              <a:rPr lang="en-US" altLang="zh-CN"/>
              <a:pPr eaLnBrk="1" hangingPunct="1"/>
              <a:t>30</a:t>
            </a:fld>
            <a:endParaRPr lang="en-US" altLang="zh-CN"/>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460064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68373ACD-F503-474A-B103-B300E579E8C6}" type="slidenum">
              <a:rPr lang="en-US" altLang="zh-CN" sz="1200"/>
              <a:pPr algn="r" eaLnBrk="1" hangingPunct="1"/>
              <a:t>34</a:t>
            </a:fld>
            <a:endParaRPr lang="en-US" altLang="zh-CN"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p>
            <a:pPr eaLnBrk="1" hangingPunct="1">
              <a:lnSpc>
                <a:spcPct val="120000"/>
              </a:lnSpc>
            </a:pPr>
            <a:endParaRPr lang="zh-CN" altLang="zh-CN" smtClean="0">
              <a:latin typeface="Arial" panose="020B0604020202020204" pitchFamily="34" charset="0"/>
            </a:endParaRPr>
          </a:p>
        </p:txBody>
      </p:sp>
    </p:spTree>
    <p:extLst>
      <p:ext uri="{BB962C8B-B14F-4D97-AF65-F5344CB8AC3E}">
        <p14:creationId xmlns:p14="http://schemas.microsoft.com/office/powerpoint/2010/main" val="2556282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1A8EC3FF-A9A5-4656-9710-A491F7015058}" type="slidenum">
              <a:rPr lang="en-US" altLang="zh-CN" sz="1200"/>
              <a:pPr algn="r" eaLnBrk="1" hangingPunct="1"/>
              <a:t>36</a:t>
            </a:fld>
            <a:endParaRPr lang="en-US" altLang="zh-CN" sz="120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990600" y="4267200"/>
            <a:ext cx="4648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575046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76573B4C-F4F0-4B3E-BE92-0A55C5E36160}" type="slidenum">
              <a:rPr lang="en-US" altLang="zh-CN" sz="1200">
                <a:latin typeface="Times New Roman" panose="02020603050405020304" pitchFamily="18" charset="0"/>
              </a:rPr>
              <a:pPr algn="r" eaLnBrk="1" hangingPunct="1"/>
              <a:t>38</a:t>
            </a:fld>
            <a:endParaRPr lang="en-US" altLang="zh-CN" sz="1200">
              <a:latin typeface="Times New Roman" panose="02020603050405020304" pitchFamily="18" charset="0"/>
            </a:endParaRPr>
          </a:p>
        </p:txBody>
      </p:sp>
      <p:sp>
        <p:nvSpPr>
          <p:cNvPr id="98307" name="Rectangle 2"/>
          <p:cNvSpPr>
            <a:spLocks noRot="1" noChangeArrowheads="1" noTextEdit="1"/>
          </p:cNvSpPr>
          <p:nvPr>
            <p:ph type="sldImg"/>
          </p:nvPr>
        </p:nvSpPr>
        <p:spPr>
          <a:xfrm>
            <a:off x="1141413" y="684213"/>
            <a:ext cx="4575175" cy="3430587"/>
          </a:xfrm>
          <a:ln/>
        </p:spPr>
      </p:sp>
      <p:sp>
        <p:nvSpPr>
          <p:cNvPr id="98308"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smtClean="0">
              <a:latin typeface="Arial" panose="020B0604020202020204" pitchFamily="34" charset="0"/>
            </a:endParaRPr>
          </a:p>
        </p:txBody>
      </p:sp>
    </p:spTree>
    <p:extLst>
      <p:ext uri="{BB962C8B-B14F-4D97-AF65-F5344CB8AC3E}">
        <p14:creationId xmlns:p14="http://schemas.microsoft.com/office/powerpoint/2010/main" val="1887184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FB023930-38F2-4DD8-ACAE-24FCD0717702}" type="slidenum">
              <a:rPr lang="en-US" altLang="zh-CN" sz="1200"/>
              <a:pPr algn="r" eaLnBrk="1" hangingPunct="1"/>
              <a:t>40</a:t>
            </a:fld>
            <a:endParaRPr lang="en-US" altLang="zh-CN" sz="12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990600" y="4267200"/>
            <a:ext cx="4648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166424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431C9E6A-01AD-451E-A8CC-C9B5975B41FC}" type="slidenum">
              <a:rPr lang="en-US" altLang="zh-CN"/>
              <a:pPr eaLnBrk="1" hangingPunct="1"/>
              <a:t>41</a:t>
            </a:fld>
            <a:endParaRPr lang="en-US" altLang="zh-CN"/>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4542961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AB284C33-4321-4E54-889C-C591AFD0599E}" type="slidenum">
              <a:rPr lang="en-US" altLang="zh-CN"/>
              <a:pPr eaLnBrk="1" hangingPunct="1"/>
              <a:t>42</a:t>
            </a:fld>
            <a:endParaRPr lang="en-US" altLang="zh-CN"/>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1756989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0E659900-1F28-48FF-BF3B-778A2B105E3E}" type="slidenum">
              <a:rPr lang="en-US" altLang="zh-CN" sz="1200"/>
              <a:pPr algn="r" eaLnBrk="1" hangingPunct="1"/>
              <a:t>43</a:t>
            </a:fld>
            <a:endParaRPr lang="en-US" altLang="zh-CN" sz="120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p>
            <a:pPr eaLnBrk="1" hangingPunct="1">
              <a:lnSpc>
                <a:spcPct val="120000"/>
              </a:lnSpc>
            </a:pPr>
            <a:endParaRPr lang="zh-CN" altLang="zh-CN" smtClean="0">
              <a:latin typeface="Arial" panose="020B0604020202020204" pitchFamily="34" charset="0"/>
            </a:endParaRPr>
          </a:p>
        </p:txBody>
      </p:sp>
    </p:spTree>
    <p:extLst>
      <p:ext uri="{BB962C8B-B14F-4D97-AF65-F5344CB8AC3E}">
        <p14:creationId xmlns:p14="http://schemas.microsoft.com/office/powerpoint/2010/main" val="3845796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038AAD39-C947-4BB5-9F0D-74E9691D22A2}" type="slidenum">
              <a:rPr lang="en-US" altLang="zh-CN"/>
              <a:pPr eaLnBrk="1" hangingPunct="1"/>
              <a:t>44</a:t>
            </a:fld>
            <a:endParaRPr lang="en-US" altLang="zh-CN"/>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b="1"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872309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1A4137ED-7E91-4163-8D55-3B075D16557A}" type="slidenum">
              <a:rPr lang="en-US" altLang="zh-CN"/>
              <a:pPr eaLnBrk="1" hangingPunct="1"/>
              <a:t>46</a:t>
            </a:fld>
            <a:endParaRPr lang="en-US" altLang="zh-CN"/>
          </a:p>
        </p:txBody>
      </p:sp>
      <p:sp>
        <p:nvSpPr>
          <p:cNvPr id="10445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1C33D6B8-77BC-47DA-954B-7F0BD25A21F6}" type="slidenum">
              <a:rPr lang="en-US" altLang="zh-CN" sz="1200"/>
              <a:pPr algn="r" eaLnBrk="1" hangingPunct="1"/>
              <a:t>46</a:t>
            </a:fld>
            <a:endParaRPr lang="en-US" altLang="zh-CN" sz="1200"/>
          </a:p>
        </p:txBody>
      </p:sp>
      <p:sp>
        <p:nvSpPr>
          <p:cNvPr id="10445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00BC2F2-3736-431A-A3DE-DF20EC401E6F}" type="slidenum">
              <a:rPr lang="en-US" altLang="zh-CN" sz="1200"/>
              <a:pPr algn="r" eaLnBrk="1" hangingPunct="1"/>
              <a:t>46</a:t>
            </a:fld>
            <a:endParaRPr lang="en-US" altLang="zh-CN" sz="1200"/>
          </a:p>
        </p:txBody>
      </p:sp>
      <p:sp>
        <p:nvSpPr>
          <p:cNvPr id="10445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FCD10132-5994-45EA-BE43-0936F73D2E85}" type="slidenum">
              <a:rPr lang="en-US" altLang="zh-CN" sz="1200"/>
              <a:pPr algn="r" eaLnBrk="1" hangingPunct="1"/>
              <a:t>46</a:t>
            </a:fld>
            <a:endParaRPr lang="en-US" altLang="zh-CN" sz="1200"/>
          </a:p>
        </p:txBody>
      </p:sp>
      <p:sp>
        <p:nvSpPr>
          <p:cNvPr id="1044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71CE686C-CBE4-4FC4-908B-D3057FC45EFB}" type="slidenum">
              <a:rPr lang="en-US" altLang="zh-CN" sz="1200"/>
              <a:pPr algn="r" eaLnBrk="1" hangingPunct="1"/>
              <a:t>46</a:t>
            </a:fld>
            <a:endParaRPr lang="en-US" altLang="zh-CN" sz="1200"/>
          </a:p>
        </p:txBody>
      </p:sp>
      <p:sp>
        <p:nvSpPr>
          <p:cNvPr id="104455" name="Rectangle 2"/>
          <p:cNvSpPr>
            <a:spLocks noGrp="1" noRot="1" noChangeAspect="1" noChangeArrowheads="1" noTextEdit="1"/>
          </p:cNvSpPr>
          <p:nvPr>
            <p:ph type="sldImg"/>
          </p:nvPr>
        </p:nvSpPr>
        <p:spPr>
          <a:xfrm>
            <a:off x="1143000" y="685800"/>
            <a:ext cx="4573588" cy="3430588"/>
          </a:xfrm>
          <a:ln/>
        </p:spPr>
      </p:sp>
      <p:sp>
        <p:nvSpPr>
          <p:cNvPr id="104456" name="Rectangle 3"/>
          <p:cNvSpPr>
            <a:spLocks noGrp="1" noChangeArrowheads="1"/>
          </p:cNvSpPr>
          <p:nvPr>
            <p:ph type="body" idx="1"/>
          </p:nvPr>
        </p:nvSpPr>
        <p:spPr>
          <a:xfrm>
            <a:off x="685800" y="4341813"/>
            <a:ext cx="54864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931810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2B3F95AA-9E62-4163-8633-F732A3618966}" type="slidenum">
              <a:rPr lang="en-US" altLang="zh-CN"/>
              <a:pPr eaLnBrk="1" hangingPunct="1"/>
              <a:t>47</a:t>
            </a:fld>
            <a:endParaRPr lang="en-US" altLang="zh-CN"/>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zh-CN" smtClean="0">
              <a:latin typeface="Arial" panose="020B0604020202020204" pitchFamily="34" charset="0"/>
            </a:endParaRPr>
          </a:p>
        </p:txBody>
      </p:sp>
    </p:spTree>
    <p:extLst>
      <p:ext uri="{BB962C8B-B14F-4D97-AF65-F5344CB8AC3E}">
        <p14:creationId xmlns:p14="http://schemas.microsoft.com/office/powerpoint/2010/main" val="25757156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F413A6A4-FB77-4660-8CFC-75DACD47D0B5}" type="slidenum">
              <a:rPr lang="en-US" altLang="zh-CN"/>
              <a:pPr eaLnBrk="1" hangingPunct="1"/>
              <a:t>48</a:t>
            </a:fld>
            <a:endParaRPr lang="en-US" altLang="zh-CN"/>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9433493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A8F6D2F2-E8F0-4CD6-8959-2BDB9EC132D1}" type="slidenum">
              <a:rPr lang="en-US" altLang="zh-CN"/>
              <a:pPr eaLnBrk="1" hangingPunct="1"/>
              <a:t>49</a:t>
            </a:fld>
            <a:endParaRPr lang="en-US" altLang="zh-CN"/>
          </a:p>
        </p:txBody>
      </p:sp>
      <p:sp>
        <p:nvSpPr>
          <p:cNvPr id="10752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7239E0E9-F2EE-4904-8701-B24C25B8F8CD}" type="slidenum">
              <a:rPr lang="en-US" altLang="zh-CN" sz="1200"/>
              <a:pPr algn="r" eaLnBrk="1" hangingPunct="1"/>
              <a:t>49</a:t>
            </a:fld>
            <a:endParaRPr lang="en-US" altLang="zh-CN" sz="1200"/>
          </a:p>
        </p:txBody>
      </p:sp>
      <p:sp>
        <p:nvSpPr>
          <p:cNvPr id="107524" name="幻灯片图像占位符 1"/>
          <p:cNvSpPr>
            <a:spLocks noGrp="1" noRot="1" noChangeAspect="1" noTextEdit="1"/>
          </p:cNvSpPr>
          <p:nvPr>
            <p:ph type="sldImg"/>
          </p:nvPr>
        </p:nvSpPr>
        <p:spPr>
          <a:ln/>
        </p:spPr>
      </p:sp>
      <p:sp>
        <p:nvSpPr>
          <p:cNvPr id="10752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
        <p:nvSpPr>
          <p:cNvPr id="107526"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35FC4827-A62E-42D0-96B9-1F3813442B30}" type="slidenum">
              <a:rPr lang="en-US" altLang="zh-CN" sz="1200"/>
              <a:pPr algn="r" eaLnBrk="1" hangingPunct="1"/>
              <a:t>49</a:t>
            </a:fld>
            <a:endParaRPr lang="en-US" altLang="zh-CN" sz="1200"/>
          </a:p>
        </p:txBody>
      </p:sp>
    </p:spTree>
    <p:extLst>
      <p:ext uri="{BB962C8B-B14F-4D97-AF65-F5344CB8AC3E}">
        <p14:creationId xmlns:p14="http://schemas.microsoft.com/office/powerpoint/2010/main" val="29049776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C6834D44-1965-455D-9166-19022414AE73}" type="slidenum">
              <a:rPr lang="en-US" altLang="zh-CN" sz="1200"/>
              <a:pPr algn="r" eaLnBrk="1" hangingPunct="1"/>
              <a:t>51</a:t>
            </a:fld>
            <a:endParaRPr lang="en-US" altLang="zh-CN" sz="120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xfrm>
            <a:off x="990600" y="4267200"/>
            <a:ext cx="4648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7673395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472E751F-8B73-4BA5-A080-64DFD604CFEA}" type="slidenum">
              <a:rPr lang="en-US" altLang="zh-CN"/>
              <a:pPr eaLnBrk="1" hangingPunct="1"/>
              <a:t>52</a:t>
            </a:fld>
            <a:endParaRPr lang="en-US" altLang="zh-CN"/>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154582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C779E0AB-1D94-4C5C-8D1A-486C89A0677D}" type="slidenum">
              <a:rPr lang="en-US" altLang="zh-CN"/>
              <a:pPr eaLnBrk="1" hangingPunct="1"/>
              <a:t>54</a:t>
            </a:fld>
            <a:endParaRPr lang="en-US" altLang="zh-CN"/>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4446433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7C0944AC-0B33-4486-958F-FC83BEE8424D}" type="slidenum">
              <a:rPr lang="en-US" altLang="zh-CN" sz="1200"/>
              <a:pPr algn="r" eaLnBrk="1" hangingPunct="1"/>
              <a:t>55</a:t>
            </a:fld>
            <a:endParaRPr lang="en-US" altLang="zh-CN" sz="120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990600" y="4267200"/>
            <a:ext cx="4648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706819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E5D6C7F3-F0FE-4D15-881C-0427AAE46BED}" type="slidenum">
              <a:rPr lang="en-US" altLang="zh-CN" sz="1200"/>
              <a:pPr algn="r" eaLnBrk="1" hangingPunct="1"/>
              <a:t>56</a:t>
            </a:fld>
            <a:endParaRPr lang="en-US" altLang="zh-CN" sz="120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286051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20713941-F4A9-445A-BA9E-D52D9CF637EE}" type="slidenum">
              <a:rPr lang="en-US" altLang="zh-CN" sz="1200"/>
              <a:pPr algn="r" eaLnBrk="1" hangingPunct="1"/>
              <a:t>57</a:t>
            </a:fld>
            <a:endParaRPr lang="en-US" altLang="zh-CN" sz="120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3418851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3884613" y="8685213"/>
            <a:ext cx="2971800" cy="457200"/>
          </a:xfrm>
          <a:prstGeom prst="rect">
            <a:avLst/>
          </a:prstGeom>
          <a:noFill/>
          <a:ln>
            <a:miter lim="800000"/>
            <a:headEnd/>
            <a:tailEnd/>
          </a:ln>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2F06BDA8-A91B-4CB9-9B09-722544E78467}" type="slidenum">
              <a:rPr lang="en-US" altLang="zh-CN" sz="1200"/>
              <a:pPr algn="r" eaLnBrk="1" hangingPunct="1"/>
              <a:t>60</a:t>
            </a:fld>
            <a:endParaRPr lang="en-US" altLang="zh-CN" sz="120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zh-CN" smtClean="0">
              <a:latin typeface="Arial" panose="020B0604020202020204" pitchFamily="34" charset="0"/>
            </a:endParaRPr>
          </a:p>
        </p:txBody>
      </p:sp>
    </p:spTree>
    <p:extLst>
      <p:ext uri="{BB962C8B-B14F-4D97-AF65-F5344CB8AC3E}">
        <p14:creationId xmlns:p14="http://schemas.microsoft.com/office/powerpoint/2010/main" val="37515693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1211DEFE-36D1-4157-9DFC-10D70DD662D7}" type="slidenum">
              <a:rPr lang="en-US" altLang="zh-CN"/>
              <a:pPr eaLnBrk="1" hangingPunct="1"/>
              <a:t>61</a:t>
            </a:fld>
            <a:endParaRPr lang="en-US" altLang="zh-CN"/>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24330945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C4AB3D13-1588-474D-8F71-5595C2B871E2}" type="slidenum">
              <a:rPr lang="en-US" altLang="zh-CN"/>
              <a:pPr eaLnBrk="1" hangingPunct="1"/>
              <a:t>62</a:t>
            </a:fld>
            <a:endParaRPr lang="en-US" altLang="zh-CN"/>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smtClean="0">
              <a:latin typeface="Arial" panose="020B0604020202020204" pitchFamily="34" charset="0"/>
            </a:endParaRPr>
          </a:p>
        </p:txBody>
      </p:sp>
    </p:spTree>
    <p:extLst>
      <p:ext uri="{BB962C8B-B14F-4D97-AF65-F5344CB8AC3E}">
        <p14:creationId xmlns:p14="http://schemas.microsoft.com/office/powerpoint/2010/main" val="42729026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 name="Picture 38" descr="中文封"/>
          <p:cNvPicPr>
            <a:picLocks noChangeAspect="1" noChangeArrowheads="1"/>
          </p:cNvPicPr>
          <p:nvPr/>
        </p:nvPicPr>
        <p:blipFill>
          <a:blip r:embed="rId2">
            <a:extLst>
              <a:ext uri="{28A0092B-C50C-407E-A947-70E740481C1C}">
                <a14:useLocalDpi xmlns:a14="http://schemas.microsoft.com/office/drawing/2010/main" val="0"/>
              </a:ext>
            </a:extLst>
          </a:blip>
          <a:srcRect l="4077"/>
          <a:stretch>
            <a:fillRect/>
          </a:stretch>
        </p:blipFill>
        <p:spPr bwMode="auto">
          <a:xfrm>
            <a:off x="0" y="2667000"/>
            <a:ext cx="71723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H3C_彩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15938"/>
            <a:ext cx="137160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29"/>
          <p:cNvSpPr>
            <a:spLocks noChangeArrowheads="1"/>
          </p:cNvSpPr>
          <p:nvPr/>
        </p:nvSpPr>
        <p:spPr bwMode="auto">
          <a:xfrm>
            <a:off x="1447800" y="2686050"/>
            <a:ext cx="5638800" cy="209550"/>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 name="AutoShape 30"/>
          <p:cNvSpPr>
            <a:spLocks noChangeArrowheads="1"/>
          </p:cNvSpPr>
          <p:nvPr/>
        </p:nvSpPr>
        <p:spPr bwMode="auto">
          <a:xfrm>
            <a:off x="0" y="2686050"/>
            <a:ext cx="1004888" cy="209550"/>
          </a:xfrm>
          <a:prstGeom prst="roundRect">
            <a:avLst>
              <a:gd name="adj" fmla="val 4013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extLst>
      <p:ext uri="{BB962C8B-B14F-4D97-AF65-F5344CB8AC3E}">
        <p14:creationId xmlns:p14="http://schemas.microsoft.com/office/powerpoint/2010/main" val="4083064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4110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184578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00113" y="1196975"/>
            <a:ext cx="3595687"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196975"/>
            <a:ext cx="3595688" cy="4754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49531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00136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325206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474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638084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79895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89261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297613" y="44450"/>
            <a:ext cx="1946275" cy="59070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44450"/>
            <a:ext cx="5688013" cy="59070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40253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44450"/>
            <a:ext cx="8229600" cy="59785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4245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650746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52629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771820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68729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99078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253849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721876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323467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089922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316386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83585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pic>
        <p:nvPicPr>
          <p:cNvPr id="2" name="Picture 2" descr="中文封"/>
          <p:cNvPicPr>
            <a:picLocks noChangeAspect="1" noChangeArrowheads="1"/>
          </p:cNvPicPr>
          <p:nvPr/>
        </p:nvPicPr>
        <p:blipFill>
          <a:blip r:embed="rId2">
            <a:extLst>
              <a:ext uri="{28A0092B-C50C-407E-A947-70E740481C1C}">
                <a14:useLocalDpi xmlns:a14="http://schemas.microsoft.com/office/drawing/2010/main" val="0"/>
              </a:ext>
            </a:extLst>
          </a:blip>
          <a:srcRect l="4077"/>
          <a:stretch>
            <a:fillRect/>
          </a:stretch>
        </p:blipFill>
        <p:spPr bwMode="auto">
          <a:xfrm>
            <a:off x="0" y="2667000"/>
            <a:ext cx="71723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3"/>
          <p:cNvSpPr>
            <a:spLocks noChangeArrowheads="1"/>
          </p:cNvSpPr>
          <p:nvPr/>
        </p:nvSpPr>
        <p:spPr bwMode="auto">
          <a:xfrm>
            <a:off x="1447800" y="2686050"/>
            <a:ext cx="5638800" cy="209550"/>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4" name="AutoShape 4"/>
          <p:cNvSpPr>
            <a:spLocks noChangeArrowheads="1"/>
          </p:cNvSpPr>
          <p:nvPr/>
        </p:nvSpPr>
        <p:spPr bwMode="auto">
          <a:xfrm>
            <a:off x="0" y="2686050"/>
            <a:ext cx="1004888" cy="209550"/>
          </a:xfrm>
          <a:prstGeom prst="roundRect">
            <a:avLst>
              <a:gd name="adj" fmla="val 4013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pic>
        <p:nvPicPr>
          <p:cNvPr id="5" name="Picture 5" descr="H3C_彩色"/>
          <p:cNvPicPr>
            <a:picLocks noChangeAspect="1" noChangeArrowheads="1"/>
          </p:cNvPicPr>
          <p:nvPr/>
        </p:nvPicPr>
        <p:blipFill>
          <a:blip r:embed="rId3">
            <a:extLst>
              <a:ext uri="{28A0092B-C50C-407E-A947-70E740481C1C}">
                <a14:useLocalDpi xmlns:a14="http://schemas.microsoft.com/office/drawing/2010/main" val="0"/>
              </a:ext>
            </a:extLst>
          </a:blip>
          <a:srcRect l="-5000" t="-19835" r="-10001" b="-19008"/>
          <a:stretch>
            <a:fillRect/>
          </a:stretch>
        </p:blipFill>
        <p:spPr bwMode="auto">
          <a:xfrm>
            <a:off x="7086600" y="457200"/>
            <a:ext cx="1752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3801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44450"/>
            <a:ext cx="7239000" cy="6096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457200" y="765175"/>
            <a:ext cx="4038600" cy="255270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765175"/>
            <a:ext cx="4038600" cy="255270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57200" y="3470275"/>
            <a:ext cx="4038600" cy="255270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3470275"/>
            <a:ext cx="4038600" cy="255270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65944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46717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61998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577543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16726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47404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6162690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93655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147626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1204812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842882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937515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 name="Picture 2" descr="中文封"/>
          <p:cNvPicPr>
            <a:picLocks noChangeAspect="1" noChangeArrowheads="1"/>
          </p:cNvPicPr>
          <p:nvPr/>
        </p:nvPicPr>
        <p:blipFill>
          <a:blip r:embed="rId2">
            <a:extLst>
              <a:ext uri="{28A0092B-C50C-407E-A947-70E740481C1C}">
                <a14:useLocalDpi xmlns:a14="http://schemas.microsoft.com/office/drawing/2010/main" val="0"/>
              </a:ext>
            </a:extLst>
          </a:blip>
          <a:srcRect l="4077"/>
          <a:stretch>
            <a:fillRect/>
          </a:stretch>
        </p:blipFill>
        <p:spPr bwMode="auto">
          <a:xfrm>
            <a:off x="0" y="2667000"/>
            <a:ext cx="71723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3"/>
          <p:cNvSpPr>
            <a:spLocks noChangeArrowheads="1"/>
          </p:cNvSpPr>
          <p:nvPr/>
        </p:nvSpPr>
        <p:spPr bwMode="auto">
          <a:xfrm>
            <a:off x="1447800" y="2686050"/>
            <a:ext cx="5638800" cy="209550"/>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4" name="AutoShape 4"/>
          <p:cNvSpPr>
            <a:spLocks noChangeArrowheads="1"/>
          </p:cNvSpPr>
          <p:nvPr/>
        </p:nvSpPr>
        <p:spPr bwMode="auto">
          <a:xfrm>
            <a:off x="0" y="2686050"/>
            <a:ext cx="1004888" cy="209550"/>
          </a:xfrm>
          <a:prstGeom prst="roundRect">
            <a:avLst>
              <a:gd name="adj" fmla="val 4013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pic>
        <p:nvPicPr>
          <p:cNvPr id="5" name="Picture 5" descr="H3C_彩色"/>
          <p:cNvPicPr>
            <a:picLocks noChangeAspect="1" noChangeArrowheads="1"/>
          </p:cNvPicPr>
          <p:nvPr/>
        </p:nvPicPr>
        <p:blipFill>
          <a:blip r:embed="rId3">
            <a:extLst>
              <a:ext uri="{28A0092B-C50C-407E-A947-70E740481C1C}">
                <a14:useLocalDpi xmlns:a14="http://schemas.microsoft.com/office/drawing/2010/main" val="0"/>
              </a:ext>
            </a:extLst>
          </a:blip>
          <a:srcRect l="-5000" t="-19835" r="-10001" b="-19008"/>
          <a:stretch>
            <a:fillRect/>
          </a:stretch>
        </p:blipFill>
        <p:spPr bwMode="auto">
          <a:xfrm>
            <a:off x="7086600" y="457200"/>
            <a:ext cx="1752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8200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190749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900019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765175"/>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765175"/>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67098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851260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6378980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4395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5037041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89523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574416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4450"/>
            <a:ext cx="2057400" cy="5978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44450"/>
            <a:ext cx="6019800" cy="5978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13519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457200" y="44450"/>
            <a:ext cx="7239000" cy="6096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457200" y="765175"/>
            <a:ext cx="4038600" cy="2552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765175"/>
            <a:ext cx="4038600" cy="2552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57200" y="3470275"/>
            <a:ext cx="4038600" cy="2552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3470275"/>
            <a:ext cx="4038600" cy="2552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743876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44450"/>
            <a:ext cx="8229600" cy="59785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57784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5.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7.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6.emf"/><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1.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0" descr="n1内"/>
          <p:cNvPicPr>
            <a:picLocks noChangeAspect="1" noChangeArrowheads="1"/>
          </p:cNvPicPr>
          <p:nvPr/>
        </p:nvPicPr>
        <p:blipFill>
          <a:blip r:embed="rId14">
            <a:extLst>
              <a:ext uri="{28A0092B-C50C-407E-A947-70E740481C1C}">
                <a14:useLocalDpi xmlns:a14="http://schemas.microsoft.com/office/drawing/2010/main" val="0"/>
              </a:ext>
            </a:extLst>
          </a:blip>
          <a:srcRect l="6418" t="83084" r="34" b="2017"/>
          <a:stretch>
            <a:fillRect/>
          </a:stretch>
        </p:blipFill>
        <p:spPr bwMode="auto">
          <a:xfrm>
            <a:off x="304800" y="6410325"/>
            <a:ext cx="883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Box 4"/>
          <p:cNvSpPr txBox="1">
            <a:spLocks noChangeArrowheads="1"/>
          </p:cNvSpPr>
          <p:nvPr/>
        </p:nvSpPr>
        <p:spPr bwMode="auto">
          <a:xfrm>
            <a:off x="533400" y="6583363"/>
            <a:ext cx="2209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1200" smtClean="0">
                <a:solidFill>
                  <a:schemeClr val="bg1"/>
                </a:solidFill>
              </a:rPr>
              <a:t>www.h3c.com</a:t>
            </a:r>
          </a:p>
        </p:txBody>
      </p:sp>
      <p:sp>
        <p:nvSpPr>
          <p:cNvPr id="1028" name="Text Box 5"/>
          <p:cNvSpPr txBox="1">
            <a:spLocks noChangeArrowheads="1"/>
          </p:cNvSpPr>
          <p:nvPr/>
        </p:nvSpPr>
        <p:spPr bwMode="auto">
          <a:xfrm>
            <a:off x="8585200" y="6596063"/>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spcBef>
                <a:spcPct val="50000"/>
              </a:spcBef>
            </a:pPr>
            <a:fld id="{845A9D4B-7E84-4C39-8E67-FBA62FD4FA5E}" type="slidenum">
              <a:rPr lang="en-US" altLang="zh-CN" sz="1400">
                <a:solidFill>
                  <a:schemeClr val="bg1"/>
                </a:solidFill>
                <a:ea typeface="华文细黑" panose="02010600040101010101" pitchFamily="2" charset="-122"/>
              </a:rPr>
              <a:pPr algn="r" eaLnBrk="1" hangingPunct="1">
                <a:spcBef>
                  <a:spcPct val="50000"/>
                </a:spcBef>
              </a:pPr>
              <a:t>‹#›</a:t>
            </a:fld>
            <a:endParaRPr lang="en-US" altLang="zh-CN" sz="1400">
              <a:solidFill>
                <a:schemeClr val="bg1"/>
              </a:solidFill>
              <a:ea typeface="华文细黑" panose="02010600040101010101" pitchFamily="2" charset="-122"/>
            </a:endParaRPr>
          </a:p>
        </p:txBody>
      </p:sp>
      <p:sp>
        <p:nvSpPr>
          <p:cNvPr id="1029" name="AutoShape 21"/>
          <p:cNvSpPr>
            <a:spLocks noChangeArrowheads="1"/>
          </p:cNvSpPr>
          <p:nvPr/>
        </p:nvSpPr>
        <p:spPr bwMode="auto">
          <a:xfrm>
            <a:off x="609600" y="6550025"/>
            <a:ext cx="6997700" cy="79375"/>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30" name="AutoShape 22"/>
          <p:cNvSpPr>
            <a:spLocks noChangeArrowheads="1"/>
          </p:cNvSpPr>
          <p:nvPr/>
        </p:nvSpPr>
        <p:spPr bwMode="auto">
          <a:xfrm>
            <a:off x="8229600" y="6553200"/>
            <a:ext cx="882650" cy="76200"/>
          </a:xfrm>
          <a:prstGeom prst="roundRect">
            <a:avLst>
              <a:gd name="adj" fmla="val 4013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pic>
        <p:nvPicPr>
          <p:cNvPr id="1031" name="Picture 23" descr="H3C_彩色"/>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24800" y="204788"/>
            <a:ext cx="1017588"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24"/>
          <p:cNvSpPr>
            <a:spLocks noGrp="1" noChangeArrowheads="1"/>
          </p:cNvSpPr>
          <p:nvPr>
            <p:ph type="title"/>
          </p:nvPr>
        </p:nvSpPr>
        <p:spPr bwMode="auto">
          <a:xfrm>
            <a:off x="457200" y="4445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33" name="Rectangle 25"/>
          <p:cNvSpPr>
            <a:spLocks noGrp="1" noChangeArrowheads="1"/>
          </p:cNvSpPr>
          <p:nvPr>
            <p:ph type="body" idx="1"/>
          </p:nvPr>
        </p:nvSpPr>
        <p:spPr bwMode="auto">
          <a:xfrm>
            <a:off x="900113" y="1196975"/>
            <a:ext cx="7343775"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p:txBody>
      </p:sp>
      <p:sp>
        <p:nvSpPr>
          <p:cNvPr id="1034" name="Line 27"/>
          <p:cNvSpPr>
            <a:spLocks noChangeShapeType="1"/>
          </p:cNvSpPr>
          <p:nvPr/>
        </p:nvSpPr>
        <p:spPr bwMode="auto">
          <a:xfrm>
            <a:off x="323850" y="692150"/>
            <a:ext cx="8820150" cy="0"/>
          </a:xfrm>
          <a:prstGeom prst="line">
            <a:avLst/>
          </a:prstGeom>
          <a:noFill/>
          <a:ln w="28575">
            <a:solidFill>
              <a:srgbClr val="B2B2B2"/>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 bg1="lt1" tx1="dk1" bg2="lt2" tx2="dk2" accent1="accent1" accent2="accent2" accent3="accent3" accent4="accent4" accent5="accent5" accent6="accent6" hlink="hlink" folHlink="folHlink"/>
  <p:sldLayoutIdLst>
    <p:sldLayoutId id="2147484122"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xStyles>
    <p:titleStyle>
      <a:lvl1pPr algn="l" rtl="0" eaLnBrk="0" fontAlgn="base" hangingPunct="0">
        <a:spcBef>
          <a:spcPct val="0"/>
        </a:spcBef>
        <a:spcAft>
          <a:spcPct val="0"/>
        </a:spcAft>
        <a:defRPr sz="3200" b="1">
          <a:solidFill>
            <a:srgbClr val="CC0000"/>
          </a:solidFill>
          <a:latin typeface="+mj-lt"/>
          <a:ea typeface="+mj-ea"/>
          <a:cs typeface="+mj-cs"/>
        </a:defRPr>
      </a:lvl1pPr>
      <a:lvl2pPr algn="l" rtl="0" eaLnBrk="0" fontAlgn="base" hangingPunct="0">
        <a:spcBef>
          <a:spcPct val="0"/>
        </a:spcBef>
        <a:spcAft>
          <a:spcPct val="0"/>
        </a:spcAft>
        <a:defRPr sz="3200" b="1">
          <a:solidFill>
            <a:srgbClr val="CC0000"/>
          </a:solidFill>
          <a:latin typeface="Arial" charset="0"/>
          <a:ea typeface="华文细黑" pitchFamily="2" charset="-122"/>
        </a:defRPr>
      </a:lvl2pPr>
      <a:lvl3pPr algn="l" rtl="0" eaLnBrk="0" fontAlgn="base" hangingPunct="0">
        <a:spcBef>
          <a:spcPct val="0"/>
        </a:spcBef>
        <a:spcAft>
          <a:spcPct val="0"/>
        </a:spcAft>
        <a:defRPr sz="3200" b="1">
          <a:solidFill>
            <a:srgbClr val="CC0000"/>
          </a:solidFill>
          <a:latin typeface="Arial" charset="0"/>
          <a:ea typeface="华文细黑" pitchFamily="2" charset="-122"/>
        </a:defRPr>
      </a:lvl3pPr>
      <a:lvl4pPr algn="l" rtl="0" eaLnBrk="0" fontAlgn="base" hangingPunct="0">
        <a:spcBef>
          <a:spcPct val="0"/>
        </a:spcBef>
        <a:spcAft>
          <a:spcPct val="0"/>
        </a:spcAft>
        <a:defRPr sz="3200" b="1">
          <a:solidFill>
            <a:srgbClr val="CC0000"/>
          </a:solidFill>
          <a:latin typeface="Arial" charset="0"/>
          <a:ea typeface="华文细黑" pitchFamily="2" charset="-122"/>
        </a:defRPr>
      </a:lvl4pPr>
      <a:lvl5pPr algn="l" rtl="0" eaLnBrk="0" fontAlgn="base" hangingPunct="0">
        <a:spcBef>
          <a:spcPct val="0"/>
        </a:spcBef>
        <a:spcAft>
          <a:spcPct val="0"/>
        </a:spcAft>
        <a:defRPr sz="3200" b="1">
          <a:solidFill>
            <a:srgbClr val="CC0000"/>
          </a:solidFill>
          <a:latin typeface="Arial" charset="0"/>
          <a:ea typeface="华文细黑" pitchFamily="2" charset="-122"/>
        </a:defRPr>
      </a:lvl5pPr>
      <a:lvl6pPr marL="457200" algn="l" rtl="0" fontAlgn="base">
        <a:spcBef>
          <a:spcPct val="0"/>
        </a:spcBef>
        <a:spcAft>
          <a:spcPct val="0"/>
        </a:spcAft>
        <a:defRPr sz="3200" b="1">
          <a:solidFill>
            <a:srgbClr val="CC0000"/>
          </a:solidFill>
          <a:latin typeface="Arial" charset="0"/>
          <a:ea typeface="华文细黑" pitchFamily="2" charset="-122"/>
        </a:defRPr>
      </a:lvl6pPr>
      <a:lvl7pPr marL="914400" algn="l" rtl="0" fontAlgn="base">
        <a:spcBef>
          <a:spcPct val="0"/>
        </a:spcBef>
        <a:spcAft>
          <a:spcPct val="0"/>
        </a:spcAft>
        <a:defRPr sz="3200" b="1">
          <a:solidFill>
            <a:srgbClr val="CC0000"/>
          </a:solidFill>
          <a:latin typeface="Arial" charset="0"/>
          <a:ea typeface="华文细黑" pitchFamily="2" charset="-122"/>
        </a:defRPr>
      </a:lvl7pPr>
      <a:lvl8pPr marL="1371600" algn="l" rtl="0" fontAlgn="base">
        <a:spcBef>
          <a:spcPct val="0"/>
        </a:spcBef>
        <a:spcAft>
          <a:spcPct val="0"/>
        </a:spcAft>
        <a:defRPr sz="3200" b="1">
          <a:solidFill>
            <a:srgbClr val="CC0000"/>
          </a:solidFill>
          <a:latin typeface="Arial" charset="0"/>
          <a:ea typeface="华文细黑" pitchFamily="2" charset="-122"/>
        </a:defRPr>
      </a:lvl8pPr>
      <a:lvl9pPr marL="1828800" algn="l" rtl="0" fontAlgn="base">
        <a:spcBef>
          <a:spcPct val="0"/>
        </a:spcBef>
        <a:spcAft>
          <a:spcPct val="0"/>
        </a:spcAft>
        <a:defRPr sz="3200" b="1">
          <a:solidFill>
            <a:srgbClr val="CC0000"/>
          </a:solidFill>
          <a:latin typeface="Arial" charset="0"/>
          <a:ea typeface="华文细黑" pitchFamily="2" charset="-122"/>
        </a:defRPr>
      </a:lvl9pPr>
    </p:titleStyle>
    <p:bodyStyle>
      <a:lvl1pPr marL="342900" indent="-342900" algn="l" rtl="0" eaLnBrk="0" fontAlgn="base" hangingPunct="0">
        <a:spcBef>
          <a:spcPct val="10000"/>
        </a:spcBef>
        <a:spcAft>
          <a:spcPct val="25000"/>
        </a:spcAft>
        <a:buClr>
          <a:schemeClr val="tx1"/>
        </a:buClr>
        <a:buSzPct val="80000"/>
        <a:buFont typeface="Wingdings" panose="05000000000000000000" pitchFamily="2" charset="2"/>
        <a:buChar char="l"/>
        <a:defRPr sz="3000" b="1">
          <a:solidFill>
            <a:srgbClr val="000000"/>
          </a:solidFill>
          <a:latin typeface="+mn-lt"/>
          <a:ea typeface="+mn-ea"/>
          <a:cs typeface="+mn-cs"/>
        </a:defRPr>
      </a:lvl1pPr>
      <a:lvl2pPr marL="742950" indent="-285750" algn="l" rtl="0" eaLnBrk="0" fontAlgn="base" hangingPunct="0">
        <a:spcBef>
          <a:spcPct val="10000"/>
        </a:spcBef>
        <a:spcAft>
          <a:spcPct val="25000"/>
        </a:spcAft>
        <a:buClr>
          <a:schemeClr val="tx1"/>
        </a:buClr>
        <a:buSzPct val="80000"/>
        <a:buFont typeface="Wingdings" panose="05000000000000000000" pitchFamily="2" charset="2"/>
        <a:buChar char="à"/>
        <a:defRPr sz="2400">
          <a:solidFill>
            <a:srgbClr val="000000"/>
          </a:solidFill>
          <a:latin typeface="+mn-lt"/>
          <a:ea typeface="+mn-ea"/>
        </a:defRPr>
      </a:lvl2pPr>
      <a:lvl3pPr marL="1143000" indent="-228600" algn="l" rtl="0" eaLnBrk="0" fontAlgn="base" hangingPunct="0">
        <a:spcBef>
          <a:spcPct val="10000"/>
        </a:spcBef>
        <a:spcAft>
          <a:spcPct val="25000"/>
        </a:spcAft>
        <a:buClr>
          <a:schemeClr val="tx1"/>
        </a:buClr>
        <a:buFont typeface="Times New Roman" panose="02020603050405020304" pitchFamily="18" charset="0"/>
        <a:buChar char="-"/>
        <a:defRPr sz="2400">
          <a:solidFill>
            <a:srgbClr val="000000"/>
          </a:solidFill>
          <a:latin typeface="+mn-lt"/>
          <a:ea typeface="+mn-ea"/>
        </a:defRPr>
      </a:lvl3pPr>
      <a:lvl4pPr marL="1600200" indent="-228600" algn="l" rtl="0" eaLnBrk="0" fontAlgn="base" hangingPunct="0">
        <a:spcBef>
          <a:spcPct val="10000"/>
        </a:spcBef>
        <a:spcAft>
          <a:spcPct val="25000"/>
        </a:spcAft>
        <a:buClr>
          <a:schemeClr val="tx1"/>
        </a:buClr>
        <a:buFont typeface="Arial" panose="020B0604020202020204" pitchFamily="34" charset="0"/>
        <a:buChar char="—"/>
        <a:defRPr>
          <a:solidFill>
            <a:srgbClr val="000000"/>
          </a:solidFill>
          <a:latin typeface="+mn-lt"/>
          <a:ea typeface="+mn-ea"/>
        </a:defRPr>
      </a:lvl4pPr>
      <a:lvl5pPr marL="2057400" indent="-228600" algn="l" rtl="0" eaLnBrk="0" fontAlgn="base" hangingPunct="0">
        <a:spcBef>
          <a:spcPct val="10000"/>
        </a:spcBef>
        <a:spcAft>
          <a:spcPct val="25000"/>
        </a:spcAft>
        <a:buClr>
          <a:schemeClr val="tx1"/>
        </a:buClr>
        <a:buFont typeface="Wingdings" panose="05000000000000000000" pitchFamily="2" charset="2"/>
        <a:buChar char="Ü"/>
        <a:defRPr sz="1600">
          <a:solidFill>
            <a:srgbClr val="000000"/>
          </a:solidFill>
          <a:latin typeface="+mn-lt"/>
          <a:ea typeface="+mn-ea"/>
        </a:defRPr>
      </a:lvl5pPr>
      <a:lvl6pPr marL="2514600" indent="-228600" algn="l" rtl="0" fontAlgn="base">
        <a:spcBef>
          <a:spcPct val="10000"/>
        </a:spcBef>
        <a:spcAft>
          <a:spcPct val="25000"/>
        </a:spcAft>
        <a:buClr>
          <a:schemeClr val="tx1"/>
        </a:buClr>
        <a:buFont typeface="Wingdings" pitchFamily="2" charset="2"/>
        <a:buChar char="Ü"/>
        <a:defRPr sz="1600">
          <a:solidFill>
            <a:srgbClr val="000000"/>
          </a:solidFill>
          <a:latin typeface="+mn-lt"/>
          <a:ea typeface="+mn-ea"/>
        </a:defRPr>
      </a:lvl6pPr>
      <a:lvl7pPr marL="2971800" indent="-228600" algn="l" rtl="0" fontAlgn="base">
        <a:spcBef>
          <a:spcPct val="10000"/>
        </a:spcBef>
        <a:spcAft>
          <a:spcPct val="25000"/>
        </a:spcAft>
        <a:buClr>
          <a:schemeClr val="tx1"/>
        </a:buClr>
        <a:buFont typeface="Wingdings" pitchFamily="2" charset="2"/>
        <a:buChar char="Ü"/>
        <a:defRPr sz="1600">
          <a:solidFill>
            <a:srgbClr val="000000"/>
          </a:solidFill>
          <a:latin typeface="+mn-lt"/>
          <a:ea typeface="+mn-ea"/>
        </a:defRPr>
      </a:lvl7pPr>
      <a:lvl8pPr marL="3429000" indent="-228600" algn="l" rtl="0" fontAlgn="base">
        <a:spcBef>
          <a:spcPct val="10000"/>
        </a:spcBef>
        <a:spcAft>
          <a:spcPct val="25000"/>
        </a:spcAft>
        <a:buClr>
          <a:schemeClr val="tx1"/>
        </a:buClr>
        <a:buFont typeface="Wingdings" pitchFamily="2" charset="2"/>
        <a:buChar char="Ü"/>
        <a:defRPr sz="1600">
          <a:solidFill>
            <a:srgbClr val="000000"/>
          </a:solidFill>
          <a:latin typeface="+mn-lt"/>
          <a:ea typeface="+mn-ea"/>
        </a:defRPr>
      </a:lvl8pPr>
      <a:lvl9pPr marL="3886200" indent="-228600" algn="l" rtl="0" fontAlgn="base">
        <a:spcBef>
          <a:spcPct val="10000"/>
        </a:spcBef>
        <a:spcAft>
          <a:spcPct val="25000"/>
        </a:spcAft>
        <a:buClr>
          <a:schemeClr val="tx1"/>
        </a:buClr>
        <a:buFont typeface="Wingdings" pitchFamily="2" charset="2"/>
        <a:buChar char="Ü"/>
        <a:defRPr sz="1600">
          <a:solidFill>
            <a:srgbClr val="00000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AutoShape 15"/>
          <p:cNvSpPr>
            <a:spLocks noChangeArrowheads="1"/>
          </p:cNvSpPr>
          <p:nvPr/>
        </p:nvSpPr>
        <p:spPr bwMode="auto">
          <a:xfrm>
            <a:off x="582613" y="935038"/>
            <a:ext cx="1524000" cy="131762"/>
          </a:xfrm>
          <a:prstGeom prst="roundRect">
            <a:avLst>
              <a:gd name="adj" fmla="val 4013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51" name="AutoShape 21"/>
          <p:cNvSpPr>
            <a:spLocks noChangeArrowheads="1"/>
          </p:cNvSpPr>
          <p:nvPr/>
        </p:nvSpPr>
        <p:spPr bwMode="auto">
          <a:xfrm rot="10800000">
            <a:off x="1181100" y="247650"/>
            <a:ext cx="6781800" cy="152400"/>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2052" name="Group 27"/>
          <p:cNvGrpSpPr>
            <a:grpSpLocks/>
          </p:cNvGrpSpPr>
          <p:nvPr/>
        </p:nvGrpSpPr>
        <p:grpSpPr bwMode="auto">
          <a:xfrm>
            <a:off x="671513" y="6464300"/>
            <a:ext cx="7800975" cy="393700"/>
            <a:chOff x="423" y="4072"/>
            <a:chExt cx="4914" cy="248"/>
          </a:xfrm>
        </p:grpSpPr>
        <p:pic>
          <p:nvPicPr>
            <p:cNvPr id="2056" name="Picture 23" descr="n1目"/>
            <p:cNvPicPr>
              <a:picLocks noChangeAspect="1" noChangeArrowheads="1"/>
            </p:cNvPicPr>
            <p:nvPr userDrawn="1"/>
          </p:nvPicPr>
          <p:blipFill>
            <a:blip r:embed="rId15">
              <a:extLst>
                <a:ext uri="{28A0092B-C50C-407E-A947-70E740481C1C}">
                  <a14:useLocalDpi xmlns:a14="http://schemas.microsoft.com/office/drawing/2010/main" val="0"/>
                </a:ext>
              </a:extLst>
            </a:blip>
            <a:srcRect r="102" b="87794"/>
            <a:stretch>
              <a:fillRect/>
            </a:stretch>
          </p:blipFill>
          <p:spPr bwMode="auto">
            <a:xfrm>
              <a:off x="423" y="4072"/>
              <a:ext cx="4914"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AutoShape 24"/>
            <p:cNvSpPr>
              <a:spLocks noChangeArrowheads="1"/>
            </p:cNvSpPr>
            <p:nvPr userDrawn="1"/>
          </p:nvSpPr>
          <p:spPr bwMode="auto">
            <a:xfrm>
              <a:off x="576" y="4082"/>
              <a:ext cx="4656" cy="78"/>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2053" name="Group 28"/>
          <p:cNvGrpSpPr>
            <a:grpSpLocks/>
          </p:cNvGrpSpPr>
          <p:nvPr/>
        </p:nvGrpSpPr>
        <p:grpSpPr bwMode="auto">
          <a:xfrm rot="10800000">
            <a:off x="671513" y="0"/>
            <a:ext cx="7800975" cy="393700"/>
            <a:chOff x="423" y="4072"/>
            <a:chExt cx="4914" cy="248"/>
          </a:xfrm>
        </p:grpSpPr>
        <p:pic>
          <p:nvPicPr>
            <p:cNvPr id="2054" name="Picture 29" descr="n1目"/>
            <p:cNvPicPr>
              <a:picLocks noChangeAspect="1" noChangeArrowheads="1"/>
            </p:cNvPicPr>
            <p:nvPr userDrawn="1"/>
          </p:nvPicPr>
          <p:blipFill>
            <a:blip r:embed="rId15">
              <a:extLst>
                <a:ext uri="{28A0092B-C50C-407E-A947-70E740481C1C}">
                  <a14:useLocalDpi xmlns:a14="http://schemas.microsoft.com/office/drawing/2010/main" val="0"/>
                </a:ext>
              </a:extLst>
            </a:blip>
            <a:srcRect r="102" b="87794"/>
            <a:stretch>
              <a:fillRect/>
            </a:stretch>
          </p:blipFill>
          <p:spPr bwMode="auto">
            <a:xfrm>
              <a:off x="423" y="4072"/>
              <a:ext cx="4914"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AutoShape 30"/>
            <p:cNvSpPr>
              <a:spLocks noChangeArrowheads="1"/>
            </p:cNvSpPr>
            <p:nvPr userDrawn="1"/>
          </p:nvSpPr>
          <p:spPr bwMode="auto">
            <a:xfrm>
              <a:off x="576" y="4082"/>
              <a:ext cx="4656" cy="78"/>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Tree>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 id="2147484123" r:id="rId12"/>
    <p:sldLayoutId id="2147484098"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18" descr="H3C+中文口号_红灰"/>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67000" y="1752600"/>
            <a:ext cx="4114800"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16"/>
          <p:cNvSpPr txBox="1">
            <a:spLocks noChangeArrowheads="1"/>
          </p:cNvSpPr>
          <p:nvPr/>
        </p:nvSpPr>
        <p:spPr bwMode="auto">
          <a:xfrm>
            <a:off x="2971800" y="4038600"/>
            <a:ext cx="33528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30000"/>
              </a:lnSpc>
              <a:defRPr/>
            </a:pPr>
            <a:r>
              <a:rPr lang="zh-CN" altLang="en-US" sz="2000" smtClean="0">
                <a:ea typeface="华文细黑" pitchFamily="2" charset="-122"/>
              </a:rPr>
              <a:t>杭州华三通信技术有限公司</a:t>
            </a:r>
          </a:p>
          <a:p>
            <a:pPr algn="ctr" eaLnBrk="1" hangingPunct="1">
              <a:lnSpc>
                <a:spcPct val="130000"/>
              </a:lnSpc>
              <a:defRPr/>
            </a:pPr>
            <a:r>
              <a:rPr lang="en-US" altLang="zh-CN" sz="2000" smtClean="0">
                <a:ea typeface="华文细黑" pitchFamily="2" charset="-122"/>
              </a:rPr>
              <a:t>www.h3c.com</a:t>
            </a:r>
          </a:p>
        </p:txBody>
      </p:sp>
    </p:spTree>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n1内"/>
          <p:cNvPicPr>
            <a:picLocks noChangeAspect="1" noChangeArrowheads="1"/>
          </p:cNvPicPr>
          <p:nvPr/>
        </p:nvPicPr>
        <p:blipFill>
          <a:blip r:embed="rId15">
            <a:extLst>
              <a:ext uri="{28A0092B-C50C-407E-A947-70E740481C1C}">
                <a14:useLocalDpi xmlns:a14="http://schemas.microsoft.com/office/drawing/2010/main" val="0"/>
              </a:ext>
            </a:extLst>
          </a:blip>
          <a:srcRect l="6418" t="83084" r="34" b="2017"/>
          <a:stretch>
            <a:fillRect/>
          </a:stretch>
        </p:blipFill>
        <p:spPr bwMode="auto">
          <a:xfrm>
            <a:off x="304800" y="6410325"/>
            <a:ext cx="883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 Box 3"/>
          <p:cNvSpPr txBox="1">
            <a:spLocks noChangeArrowheads="1"/>
          </p:cNvSpPr>
          <p:nvPr/>
        </p:nvSpPr>
        <p:spPr bwMode="auto">
          <a:xfrm>
            <a:off x="533400" y="6583363"/>
            <a:ext cx="2209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1200" smtClean="0">
                <a:solidFill>
                  <a:schemeClr val="bg1"/>
                </a:solidFill>
              </a:rPr>
              <a:t>www.h3c.com</a:t>
            </a:r>
          </a:p>
        </p:txBody>
      </p:sp>
      <p:sp>
        <p:nvSpPr>
          <p:cNvPr id="4100" name="Text Box 4"/>
          <p:cNvSpPr txBox="1">
            <a:spLocks noChangeArrowheads="1"/>
          </p:cNvSpPr>
          <p:nvPr/>
        </p:nvSpPr>
        <p:spPr bwMode="auto">
          <a:xfrm>
            <a:off x="8585200" y="6596063"/>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spcBef>
                <a:spcPct val="50000"/>
              </a:spcBef>
            </a:pPr>
            <a:fld id="{10924495-CC9F-4DE8-9E4A-4C83099A32FA}" type="slidenum">
              <a:rPr lang="en-US" altLang="zh-CN">
                <a:solidFill>
                  <a:schemeClr val="bg1"/>
                </a:solidFill>
                <a:ea typeface="华文细黑" panose="02010600040101010101" pitchFamily="2" charset="-122"/>
              </a:rPr>
              <a:pPr algn="r" eaLnBrk="1" hangingPunct="1">
                <a:spcBef>
                  <a:spcPct val="50000"/>
                </a:spcBef>
              </a:pPr>
              <a:t>‹#›</a:t>
            </a:fld>
            <a:endParaRPr lang="en-US" altLang="zh-CN">
              <a:solidFill>
                <a:schemeClr val="bg1"/>
              </a:solidFill>
              <a:ea typeface="华文细黑" panose="02010600040101010101" pitchFamily="2" charset="-122"/>
            </a:endParaRPr>
          </a:p>
        </p:txBody>
      </p:sp>
      <p:sp>
        <p:nvSpPr>
          <p:cNvPr id="4101" name="AutoShape 5"/>
          <p:cNvSpPr>
            <a:spLocks noChangeArrowheads="1"/>
          </p:cNvSpPr>
          <p:nvPr/>
        </p:nvSpPr>
        <p:spPr bwMode="auto">
          <a:xfrm>
            <a:off x="609600" y="6550025"/>
            <a:ext cx="6997700" cy="79375"/>
          </a:xfrm>
          <a:prstGeom prst="roundRect">
            <a:avLst>
              <a:gd name="adj" fmla="val 5000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4102" name="AutoShape 6"/>
          <p:cNvSpPr>
            <a:spLocks noChangeArrowheads="1"/>
          </p:cNvSpPr>
          <p:nvPr/>
        </p:nvSpPr>
        <p:spPr bwMode="auto">
          <a:xfrm>
            <a:off x="8229600" y="6553200"/>
            <a:ext cx="882650" cy="76200"/>
          </a:xfrm>
          <a:prstGeom prst="roundRect">
            <a:avLst>
              <a:gd name="adj" fmla="val 40130"/>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4103" name="Rectangle 7"/>
          <p:cNvSpPr>
            <a:spLocks noGrp="1" noChangeArrowheads="1"/>
          </p:cNvSpPr>
          <p:nvPr>
            <p:ph type="title"/>
          </p:nvPr>
        </p:nvSpPr>
        <p:spPr bwMode="auto">
          <a:xfrm>
            <a:off x="457200" y="4445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104" name="Rectangle 8"/>
          <p:cNvSpPr>
            <a:spLocks noGrp="1" noChangeArrowheads="1"/>
          </p:cNvSpPr>
          <p:nvPr>
            <p:ph type="body" idx="1"/>
          </p:nvPr>
        </p:nvSpPr>
        <p:spPr bwMode="auto">
          <a:xfrm>
            <a:off x="457200" y="765175"/>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105" name="Line 9"/>
          <p:cNvSpPr>
            <a:spLocks noChangeShapeType="1"/>
          </p:cNvSpPr>
          <p:nvPr/>
        </p:nvSpPr>
        <p:spPr bwMode="auto">
          <a:xfrm>
            <a:off x="323850" y="692150"/>
            <a:ext cx="8820150" cy="0"/>
          </a:xfrm>
          <a:prstGeom prst="line">
            <a:avLst/>
          </a:prstGeom>
          <a:noFill/>
          <a:ln w="28575">
            <a:solidFill>
              <a:srgbClr val="B2B2B2"/>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4106" name="Picture 10" descr="H3C_彩色"/>
          <p:cNvPicPr>
            <a:picLocks noChangeAspect="1" noChangeArrowheads="1"/>
          </p:cNvPicPr>
          <p:nvPr/>
        </p:nvPicPr>
        <p:blipFill>
          <a:blip r:embed="rId16">
            <a:extLst>
              <a:ext uri="{28A0092B-C50C-407E-A947-70E740481C1C}">
                <a14:useLocalDpi xmlns:a14="http://schemas.microsoft.com/office/drawing/2010/main" val="0"/>
              </a:ext>
            </a:extLst>
          </a:blip>
          <a:srcRect l="-7143" t="-28403" r="-7143" b="-42012"/>
          <a:stretch>
            <a:fillRect/>
          </a:stretch>
        </p:blipFill>
        <p:spPr bwMode="auto">
          <a:xfrm>
            <a:off x="7816850" y="163513"/>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4" r:id="rId1"/>
    <p:sldLayoutId id="2147484110" r:id="rId2"/>
    <p:sldLayoutId id="2147484111" r:id="rId3"/>
    <p:sldLayoutId id="2147484112" r:id="rId4"/>
    <p:sldLayoutId id="2147484113" r:id="rId5"/>
    <p:sldLayoutId id="2147484114" r:id="rId6"/>
    <p:sldLayoutId id="2147484115" r:id="rId7"/>
    <p:sldLayoutId id="2147484116" r:id="rId8"/>
    <p:sldLayoutId id="2147484117" r:id="rId9"/>
    <p:sldLayoutId id="2147484118" r:id="rId10"/>
    <p:sldLayoutId id="2147484119" r:id="rId11"/>
    <p:sldLayoutId id="2147484120" r:id="rId12"/>
    <p:sldLayoutId id="2147484121" r:id="rId13"/>
  </p:sldLayoutIdLst>
  <p:txStyles>
    <p:titleStyle>
      <a:lvl1pPr algn="l" rtl="0" eaLnBrk="0" fontAlgn="base" hangingPunct="0">
        <a:spcBef>
          <a:spcPct val="0"/>
        </a:spcBef>
        <a:spcAft>
          <a:spcPct val="0"/>
        </a:spcAft>
        <a:defRPr sz="3200" b="1">
          <a:solidFill>
            <a:srgbClr val="CC0000"/>
          </a:solidFill>
          <a:latin typeface="+mj-lt"/>
          <a:ea typeface="+mj-ea"/>
          <a:cs typeface="+mj-cs"/>
        </a:defRPr>
      </a:lvl1pPr>
      <a:lvl2pPr algn="l" rtl="0" eaLnBrk="0" fontAlgn="base" hangingPunct="0">
        <a:spcBef>
          <a:spcPct val="0"/>
        </a:spcBef>
        <a:spcAft>
          <a:spcPct val="0"/>
        </a:spcAft>
        <a:defRPr sz="3200" b="1">
          <a:solidFill>
            <a:srgbClr val="CC0000"/>
          </a:solidFill>
          <a:latin typeface="Arial" charset="0"/>
          <a:ea typeface="宋体" pitchFamily="2" charset="-122"/>
        </a:defRPr>
      </a:lvl2pPr>
      <a:lvl3pPr algn="l" rtl="0" eaLnBrk="0" fontAlgn="base" hangingPunct="0">
        <a:spcBef>
          <a:spcPct val="0"/>
        </a:spcBef>
        <a:spcAft>
          <a:spcPct val="0"/>
        </a:spcAft>
        <a:defRPr sz="3200" b="1">
          <a:solidFill>
            <a:srgbClr val="CC0000"/>
          </a:solidFill>
          <a:latin typeface="Arial" charset="0"/>
          <a:ea typeface="宋体" pitchFamily="2" charset="-122"/>
        </a:defRPr>
      </a:lvl3pPr>
      <a:lvl4pPr algn="l" rtl="0" eaLnBrk="0" fontAlgn="base" hangingPunct="0">
        <a:spcBef>
          <a:spcPct val="0"/>
        </a:spcBef>
        <a:spcAft>
          <a:spcPct val="0"/>
        </a:spcAft>
        <a:defRPr sz="3200" b="1">
          <a:solidFill>
            <a:srgbClr val="CC0000"/>
          </a:solidFill>
          <a:latin typeface="Arial" charset="0"/>
          <a:ea typeface="宋体" pitchFamily="2" charset="-122"/>
        </a:defRPr>
      </a:lvl4pPr>
      <a:lvl5pPr algn="l" rtl="0" eaLnBrk="0" fontAlgn="base" hangingPunct="0">
        <a:spcBef>
          <a:spcPct val="0"/>
        </a:spcBef>
        <a:spcAft>
          <a:spcPct val="0"/>
        </a:spcAft>
        <a:defRPr sz="3200" b="1">
          <a:solidFill>
            <a:srgbClr val="CC0000"/>
          </a:solidFill>
          <a:latin typeface="Arial" charset="0"/>
          <a:ea typeface="宋体" pitchFamily="2" charset="-122"/>
        </a:defRPr>
      </a:lvl5pPr>
      <a:lvl6pPr marL="457200" algn="l" rtl="0" fontAlgn="base">
        <a:spcBef>
          <a:spcPct val="0"/>
        </a:spcBef>
        <a:spcAft>
          <a:spcPct val="0"/>
        </a:spcAft>
        <a:defRPr sz="3200" b="1">
          <a:solidFill>
            <a:srgbClr val="CC0000"/>
          </a:solidFill>
          <a:latin typeface="Arial" charset="0"/>
          <a:ea typeface="宋体" pitchFamily="2" charset="-122"/>
        </a:defRPr>
      </a:lvl6pPr>
      <a:lvl7pPr marL="914400" algn="l" rtl="0" fontAlgn="base">
        <a:spcBef>
          <a:spcPct val="0"/>
        </a:spcBef>
        <a:spcAft>
          <a:spcPct val="0"/>
        </a:spcAft>
        <a:defRPr sz="3200" b="1">
          <a:solidFill>
            <a:srgbClr val="CC0000"/>
          </a:solidFill>
          <a:latin typeface="Arial" charset="0"/>
          <a:ea typeface="宋体" pitchFamily="2" charset="-122"/>
        </a:defRPr>
      </a:lvl7pPr>
      <a:lvl8pPr marL="1371600" algn="l" rtl="0" fontAlgn="base">
        <a:spcBef>
          <a:spcPct val="0"/>
        </a:spcBef>
        <a:spcAft>
          <a:spcPct val="0"/>
        </a:spcAft>
        <a:defRPr sz="3200" b="1">
          <a:solidFill>
            <a:srgbClr val="CC0000"/>
          </a:solidFill>
          <a:latin typeface="Arial" charset="0"/>
          <a:ea typeface="宋体" pitchFamily="2" charset="-122"/>
        </a:defRPr>
      </a:lvl8pPr>
      <a:lvl9pPr marL="1828800" algn="l" rtl="0" fontAlgn="base">
        <a:spcBef>
          <a:spcPct val="0"/>
        </a:spcBef>
        <a:spcAft>
          <a:spcPct val="0"/>
        </a:spcAft>
        <a:defRPr sz="3200" b="1">
          <a:solidFill>
            <a:srgbClr val="CC0000"/>
          </a:solidFill>
          <a:latin typeface="Arial" charset="0"/>
          <a:ea typeface="宋体" pitchFamily="2" charset="-122"/>
        </a:defRPr>
      </a:lvl9pPr>
    </p:titleStyle>
    <p:bodyStyle>
      <a:lvl1pPr marL="342900" indent="-342900" algn="l" rtl="0" eaLnBrk="0" fontAlgn="base" hangingPunct="0">
        <a:lnSpc>
          <a:spcPct val="110000"/>
        </a:lnSpc>
        <a:spcBef>
          <a:spcPct val="0"/>
        </a:spcBef>
        <a:spcAft>
          <a:spcPct val="0"/>
        </a:spcAft>
        <a:buClr>
          <a:schemeClr val="tx1"/>
        </a:buClr>
        <a:buFont typeface="Wingdings" panose="05000000000000000000" pitchFamily="2" charset="2"/>
        <a:buChar char="l"/>
        <a:defRPr sz="2800" b="1">
          <a:solidFill>
            <a:srgbClr val="000000"/>
          </a:solidFill>
          <a:latin typeface="+mn-lt"/>
          <a:ea typeface="+mn-ea"/>
          <a:cs typeface="+mn-cs"/>
        </a:defRPr>
      </a:lvl1pPr>
      <a:lvl2pPr marL="742950" indent="-285750" algn="l" rtl="0" eaLnBrk="0" fontAlgn="base" hangingPunct="0">
        <a:lnSpc>
          <a:spcPct val="110000"/>
        </a:lnSpc>
        <a:spcBef>
          <a:spcPct val="0"/>
        </a:spcBef>
        <a:spcAft>
          <a:spcPct val="0"/>
        </a:spcAft>
        <a:buClr>
          <a:schemeClr val="tx1"/>
        </a:buClr>
        <a:buFont typeface="Wingdings" panose="05000000000000000000" pitchFamily="2" charset="2"/>
        <a:buChar char="à"/>
        <a:defRPr sz="2400">
          <a:solidFill>
            <a:srgbClr val="000000"/>
          </a:solidFill>
          <a:latin typeface="+mn-lt"/>
          <a:ea typeface="+mn-ea"/>
        </a:defRPr>
      </a:lvl2pPr>
      <a:lvl3pPr marL="1143000" indent="-228600" algn="l" rtl="0" eaLnBrk="0" fontAlgn="base" hangingPunct="0">
        <a:lnSpc>
          <a:spcPct val="110000"/>
        </a:lnSpc>
        <a:spcBef>
          <a:spcPct val="0"/>
        </a:spcBef>
        <a:spcAft>
          <a:spcPct val="0"/>
        </a:spcAft>
        <a:buClr>
          <a:schemeClr val="tx1"/>
        </a:buClr>
        <a:buFont typeface="Wingdings" panose="05000000000000000000" pitchFamily="2" charset="2"/>
        <a:buChar char="Ø"/>
        <a:defRPr sz="2000">
          <a:solidFill>
            <a:srgbClr val="000000"/>
          </a:solidFill>
          <a:latin typeface="+mn-lt"/>
          <a:ea typeface="+mn-ea"/>
        </a:defRPr>
      </a:lvl3pPr>
      <a:lvl4pPr marL="1600200" indent="-228600" algn="l" rtl="0" eaLnBrk="0" fontAlgn="base" hangingPunct="0">
        <a:lnSpc>
          <a:spcPct val="110000"/>
        </a:lnSpc>
        <a:spcBef>
          <a:spcPct val="0"/>
        </a:spcBef>
        <a:spcAft>
          <a:spcPct val="0"/>
        </a:spcAft>
        <a:buClr>
          <a:schemeClr val="tx1"/>
        </a:buClr>
        <a:buFont typeface="Arial" panose="020B0604020202020204" pitchFamily="34" charset="0"/>
        <a:buChar char="—"/>
        <a:defRPr>
          <a:solidFill>
            <a:srgbClr val="000000"/>
          </a:solidFill>
          <a:latin typeface="+mn-lt"/>
          <a:ea typeface="+mn-ea"/>
        </a:defRPr>
      </a:lvl4pPr>
      <a:lvl5pPr marL="2057400" indent="-228600" algn="l" rtl="0" eaLnBrk="0" fontAlgn="base" hangingPunct="0">
        <a:lnSpc>
          <a:spcPct val="110000"/>
        </a:lnSpc>
        <a:spcBef>
          <a:spcPct val="0"/>
        </a:spcBef>
        <a:spcAft>
          <a:spcPct val="0"/>
        </a:spcAft>
        <a:buClr>
          <a:schemeClr val="tx1"/>
        </a:buClr>
        <a:buFont typeface="Wingdings" panose="05000000000000000000" pitchFamily="2" charset="2"/>
        <a:buChar char="Ü"/>
        <a:defRPr sz="1600">
          <a:solidFill>
            <a:srgbClr val="000000"/>
          </a:solidFill>
          <a:latin typeface="+mn-lt"/>
          <a:ea typeface="+mn-ea"/>
        </a:defRPr>
      </a:lvl5pPr>
      <a:lvl6pPr marL="2514600" indent="-228600" algn="l" rtl="0" fontAlgn="base">
        <a:lnSpc>
          <a:spcPct val="110000"/>
        </a:lnSpc>
        <a:spcBef>
          <a:spcPct val="0"/>
        </a:spcBef>
        <a:spcAft>
          <a:spcPct val="0"/>
        </a:spcAft>
        <a:buClr>
          <a:schemeClr val="tx1"/>
        </a:buClr>
        <a:buFont typeface="Wingdings" pitchFamily="2" charset="2"/>
        <a:buChar char="Ü"/>
        <a:defRPr sz="1600">
          <a:solidFill>
            <a:srgbClr val="000000"/>
          </a:solidFill>
          <a:latin typeface="+mn-lt"/>
          <a:ea typeface="+mn-ea"/>
        </a:defRPr>
      </a:lvl6pPr>
      <a:lvl7pPr marL="2971800" indent="-228600" algn="l" rtl="0" fontAlgn="base">
        <a:lnSpc>
          <a:spcPct val="110000"/>
        </a:lnSpc>
        <a:spcBef>
          <a:spcPct val="0"/>
        </a:spcBef>
        <a:spcAft>
          <a:spcPct val="0"/>
        </a:spcAft>
        <a:buClr>
          <a:schemeClr val="tx1"/>
        </a:buClr>
        <a:buFont typeface="Wingdings" pitchFamily="2" charset="2"/>
        <a:buChar char="Ü"/>
        <a:defRPr sz="1600">
          <a:solidFill>
            <a:srgbClr val="000000"/>
          </a:solidFill>
          <a:latin typeface="+mn-lt"/>
          <a:ea typeface="+mn-ea"/>
        </a:defRPr>
      </a:lvl7pPr>
      <a:lvl8pPr marL="3429000" indent="-228600" algn="l" rtl="0" fontAlgn="base">
        <a:lnSpc>
          <a:spcPct val="110000"/>
        </a:lnSpc>
        <a:spcBef>
          <a:spcPct val="0"/>
        </a:spcBef>
        <a:spcAft>
          <a:spcPct val="0"/>
        </a:spcAft>
        <a:buClr>
          <a:schemeClr val="tx1"/>
        </a:buClr>
        <a:buFont typeface="Wingdings" pitchFamily="2" charset="2"/>
        <a:buChar char="Ü"/>
        <a:defRPr sz="1600">
          <a:solidFill>
            <a:srgbClr val="000000"/>
          </a:solidFill>
          <a:latin typeface="+mn-lt"/>
          <a:ea typeface="+mn-ea"/>
        </a:defRPr>
      </a:lvl8pPr>
      <a:lvl9pPr marL="3886200" indent="-228600" algn="l" rtl="0" fontAlgn="base">
        <a:lnSpc>
          <a:spcPct val="110000"/>
        </a:lnSpc>
        <a:spcBef>
          <a:spcPct val="0"/>
        </a:spcBef>
        <a:spcAft>
          <a:spcPct val="0"/>
        </a:spcAft>
        <a:buClr>
          <a:schemeClr val="tx1"/>
        </a:buClr>
        <a:buFont typeface="Wingdings" pitchFamily="2" charset="2"/>
        <a:buChar char="Ü"/>
        <a:defRPr sz="1600">
          <a:solidFill>
            <a:srgbClr val="00000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11.png"/><Relationship Id="rId18" Type="http://schemas.openxmlformats.org/officeDocument/2006/relationships/image" Target="../media/image21.png"/><Relationship Id="rId3" Type="http://schemas.openxmlformats.org/officeDocument/2006/relationships/notesSlide" Target="../notesSlides/notesSlide5.xml"/><Relationship Id="rId7" Type="http://schemas.openxmlformats.org/officeDocument/2006/relationships/image" Target="../media/image16.jpeg"/><Relationship Id="rId12" Type="http://schemas.openxmlformats.org/officeDocument/2006/relationships/oleObject" Target="../embeddings/oleObject2.bin"/><Relationship Id="rId17" Type="http://schemas.openxmlformats.org/officeDocument/2006/relationships/image" Target="../media/image20.png"/><Relationship Id="rId2" Type="http://schemas.openxmlformats.org/officeDocument/2006/relationships/slideLayout" Target="../slideLayouts/slideLayout2.xml"/><Relationship Id="rId16" Type="http://schemas.openxmlformats.org/officeDocument/2006/relationships/image" Target="../media/image19.png"/><Relationship Id="rId1" Type="http://schemas.openxmlformats.org/officeDocument/2006/relationships/vmlDrawing" Target="../drawings/vmlDrawing1.vml"/><Relationship Id="rId6" Type="http://schemas.openxmlformats.org/officeDocument/2006/relationships/image" Target="../media/image15.jpeg"/><Relationship Id="rId11" Type="http://schemas.openxmlformats.org/officeDocument/2006/relationships/image" Target="../media/image10.png"/><Relationship Id="rId5" Type="http://schemas.openxmlformats.org/officeDocument/2006/relationships/image" Target="../media/image14.jpeg"/><Relationship Id="rId15" Type="http://schemas.openxmlformats.org/officeDocument/2006/relationships/image" Target="../media/image12.png"/><Relationship Id="rId10" Type="http://schemas.openxmlformats.org/officeDocument/2006/relationships/oleObject" Target="../embeddings/oleObject1.bin"/><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emf"/><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emf"/><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8.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7.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50.png"/><Relationship Id="rId10" Type="http://schemas.openxmlformats.org/officeDocument/2006/relationships/image" Target="../media/image43.png"/><Relationship Id="rId4" Type="http://schemas.openxmlformats.org/officeDocument/2006/relationships/image" Target="../media/image37.emf"/><Relationship Id="rId9" Type="http://schemas.openxmlformats.org/officeDocument/2006/relationships/image" Target="../media/image42.png"/><Relationship Id="rId14"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52.png"/><Relationship Id="rId7" Type="http://schemas.openxmlformats.org/officeDocument/2006/relationships/image" Target="../media/image37.emf"/><Relationship Id="rId12" Type="http://schemas.openxmlformats.org/officeDocument/2006/relationships/image" Target="../media/image4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53.png"/><Relationship Id="rId9" Type="http://schemas.openxmlformats.org/officeDocument/2006/relationships/image" Target="../media/image39.png"/><Relationship Id="rId1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57.png"/><Relationship Id="rId21" Type="http://schemas.openxmlformats.org/officeDocument/2006/relationships/image" Target="../media/image74.pn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notesSlide" Target="../notesSlides/notesSlide18.xml"/><Relationship Id="rId16" Type="http://schemas.openxmlformats.org/officeDocument/2006/relationships/image" Target="../media/image69.png"/><Relationship Id="rId20"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24" Type="http://schemas.openxmlformats.org/officeDocument/2006/relationships/image" Target="../media/image77.png"/><Relationship Id="rId5" Type="http://schemas.openxmlformats.org/officeDocument/2006/relationships/image" Target="../media/image37.emf"/><Relationship Id="rId15" Type="http://schemas.openxmlformats.org/officeDocument/2006/relationships/image" Target="../media/image68.png"/><Relationship Id="rId23" Type="http://schemas.openxmlformats.org/officeDocument/2006/relationships/image" Target="../media/image76.png"/><Relationship Id="rId10" Type="http://schemas.openxmlformats.org/officeDocument/2006/relationships/image" Target="../media/image63.png"/><Relationship Id="rId19" Type="http://schemas.openxmlformats.org/officeDocument/2006/relationships/image" Target="../media/image72.png"/><Relationship Id="rId4" Type="http://schemas.openxmlformats.org/officeDocument/2006/relationships/image" Target="../media/image58.png"/><Relationship Id="rId9" Type="http://schemas.openxmlformats.org/officeDocument/2006/relationships/image" Target="../media/image62.png"/><Relationship Id="rId14" Type="http://schemas.openxmlformats.org/officeDocument/2006/relationships/image" Target="../media/image67.png"/><Relationship Id="rId22" Type="http://schemas.openxmlformats.org/officeDocument/2006/relationships/image" Target="../media/image75.png"/></Relationships>
</file>

<file path=ppt/slides/_rels/slide27.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79.jpeg"/><Relationship Id="rId3" Type="http://schemas.openxmlformats.org/officeDocument/2006/relationships/image" Target="../media/image78.jpeg"/><Relationship Id="rId7" Type="http://schemas.openxmlformats.org/officeDocument/2006/relationships/image" Target="../media/image61.png"/><Relationship Id="rId12"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emf"/><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4.png"/><Relationship Id="rId4" Type="http://schemas.openxmlformats.org/officeDocument/2006/relationships/image" Target="../media/image59.png"/><Relationship Id="rId9" Type="http://schemas.openxmlformats.org/officeDocument/2006/relationships/image" Target="../media/image6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jpeg"/></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3.e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emf"/><Relationship Id="rId4" Type="http://schemas.openxmlformats.org/officeDocument/2006/relationships/image" Target="../media/image96.png"/></Relationships>
</file>

<file path=ppt/slides/_rels/slide37.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39.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89.png"/></Relationships>
</file>

<file path=ppt/slides/_rels/slide41.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4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89.png"/></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4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51.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89.png"/><Relationship Id="rId7" Type="http://schemas.openxmlformats.org/officeDocument/2006/relationships/image" Target="../media/image122.png"/><Relationship Id="rId2" Type="http://schemas.openxmlformats.org/officeDocument/2006/relationships/image" Target="../media/image118.jpeg"/><Relationship Id="rId1" Type="http://schemas.openxmlformats.org/officeDocument/2006/relationships/slideLayout" Target="../slideLayouts/slideLayout2.xml"/><Relationship Id="rId6" Type="http://schemas.openxmlformats.org/officeDocument/2006/relationships/image" Target="../media/image121.jpeg"/><Relationship Id="rId5" Type="http://schemas.openxmlformats.org/officeDocument/2006/relationships/image" Target="../media/image120.png"/><Relationship Id="rId10" Type="http://schemas.openxmlformats.org/officeDocument/2006/relationships/image" Target="../media/image125.png"/><Relationship Id="rId4" Type="http://schemas.openxmlformats.org/officeDocument/2006/relationships/image" Target="../media/image119.jpeg"/><Relationship Id="rId9" Type="http://schemas.openxmlformats.org/officeDocument/2006/relationships/image" Target="../media/image124.jpeg"/></Relationships>
</file>

<file path=ppt/slides/_rels/slide52.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127.wmf"/></Relationships>
</file>

<file path=ppt/slides/_rels/slide54.xml.rels><?xml version="1.0" encoding="UTF-8" standalone="yes"?>
<Relationships xmlns="http://schemas.openxmlformats.org/package/2006/relationships"><Relationship Id="rId2" Type="http://schemas.openxmlformats.org/officeDocument/2006/relationships/image" Target="../media/image127.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e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60.x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61.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5.png"/><Relationship Id="rId7" Type="http://schemas.openxmlformats.org/officeDocument/2006/relationships/image" Target="../media/image130.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29.png"/><Relationship Id="rId4" Type="http://schemas.openxmlformats.org/officeDocument/2006/relationships/image" Target="../media/image136.png"/><Relationship Id="rId9" Type="http://schemas.openxmlformats.org/officeDocument/2006/relationships/image" Target="../media/image89.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0"/>
          <p:cNvSpPr txBox="1">
            <a:spLocks noChangeArrowheads="1"/>
          </p:cNvSpPr>
          <p:nvPr/>
        </p:nvSpPr>
        <p:spPr bwMode="auto">
          <a:xfrm>
            <a:off x="533400" y="5873750"/>
            <a:ext cx="1343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a:solidFill>
                  <a:srgbClr val="6E6E6E"/>
                </a:solidFill>
                <a:ea typeface="华文细黑" panose="02010600040101010101" pitchFamily="2" charset="-122"/>
              </a:rPr>
              <a:t>日期：</a:t>
            </a:r>
            <a:r>
              <a:rPr lang="en-US" altLang="zh-CN" sz="1200">
                <a:solidFill>
                  <a:srgbClr val="6E6E6E"/>
                </a:solidFill>
                <a:ea typeface="华文细黑" panose="02010600040101010101" pitchFamily="2" charset="-122"/>
              </a:rPr>
              <a:t>2014-1-23</a:t>
            </a:r>
          </a:p>
        </p:txBody>
      </p:sp>
      <p:sp>
        <p:nvSpPr>
          <p:cNvPr id="8195" name="Rectangle 21"/>
          <p:cNvSpPr>
            <a:spLocks noChangeArrowheads="1"/>
          </p:cNvSpPr>
          <p:nvPr/>
        </p:nvSpPr>
        <p:spPr bwMode="auto">
          <a:xfrm>
            <a:off x="533400" y="6172200"/>
            <a:ext cx="946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a:solidFill>
                  <a:srgbClr val="6E6E6E"/>
                </a:solidFill>
                <a:ea typeface="华文细黑" panose="02010600040101010101" pitchFamily="2" charset="-122"/>
              </a:rPr>
              <a:t>密级：公开</a:t>
            </a:r>
          </a:p>
        </p:txBody>
      </p:sp>
      <p:sp>
        <p:nvSpPr>
          <p:cNvPr id="8196" name="Text Box 23"/>
          <p:cNvSpPr txBox="1">
            <a:spLocks noChangeArrowheads="1"/>
          </p:cNvSpPr>
          <p:nvPr/>
        </p:nvSpPr>
        <p:spPr bwMode="auto">
          <a:xfrm>
            <a:off x="533400" y="6430963"/>
            <a:ext cx="20129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a:solidFill>
                  <a:srgbClr val="6E6E6E"/>
                </a:solidFill>
                <a:ea typeface="华文细黑" panose="02010600040101010101" pitchFamily="2" charset="-122"/>
              </a:rPr>
              <a:t>杭州华三通信技术有限公司</a:t>
            </a:r>
          </a:p>
        </p:txBody>
      </p:sp>
      <p:sp>
        <p:nvSpPr>
          <p:cNvPr id="8197" name="Text Box 26"/>
          <p:cNvSpPr txBox="1">
            <a:spLocks noChangeArrowheads="1"/>
          </p:cNvSpPr>
          <p:nvPr/>
        </p:nvSpPr>
        <p:spPr bwMode="auto">
          <a:xfrm>
            <a:off x="393700" y="1484313"/>
            <a:ext cx="76342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CC0000"/>
                </a:solidFill>
                <a:ea typeface="华文细黑" panose="02010600040101010101" pitchFamily="2" charset="-122"/>
              </a:rPr>
              <a:t>H3C CR16000 </a:t>
            </a:r>
            <a:r>
              <a:rPr lang="zh-CN" altLang="en-US" sz="3600" b="1">
                <a:solidFill>
                  <a:srgbClr val="CC0000"/>
                </a:solidFill>
                <a:ea typeface="华文细黑" panose="02010600040101010101" pitchFamily="2" charset="-122"/>
              </a:rPr>
              <a:t>核心路由器</a:t>
            </a:r>
            <a:r>
              <a:rPr lang="en-US" altLang="en-US" sz="3600" b="1">
                <a:solidFill>
                  <a:srgbClr val="CC0000"/>
                </a:solidFill>
                <a:ea typeface="华文细黑" panose="02010600040101010101" pitchFamily="2" charset="-122"/>
              </a:rPr>
              <a:t>产品</a:t>
            </a:r>
            <a:r>
              <a:rPr lang="zh-CN" altLang="en-US" sz="3600" b="1">
                <a:solidFill>
                  <a:srgbClr val="CC0000"/>
                </a:solidFill>
                <a:ea typeface="华文细黑" panose="02010600040101010101" pitchFamily="2" charset="-122"/>
              </a:rPr>
              <a:t>概述</a:t>
            </a:r>
          </a:p>
        </p:txBody>
      </p:sp>
      <p:sp>
        <p:nvSpPr>
          <p:cNvPr id="8198" name="Rectangle 27"/>
          <p:cNvSpPr>
            <a:spLocks noChangeArrowheads="1"/>
          </p:cNvSpPr>
          <p:nvPr/>
        </p:nvSpPr>
        <p:spPr bwMode="auto">
          <a:xfrm>
            <a:off x="571500" y="5357813"/>
            <a:ext cx="1382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b="1">
                <a:solidFill>
                  <a:srgbClr val="6E6E6E"/>
                </a:solidFill>
                <a:ea typeface="华文细黑" panose="02010600040101010101" pitchFamily="2" charset="-122"/>
              </a:rPr>
              <a:t>ISSUE 2.0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1193"/>
          <p:cNvGrpSpPr>
            <a:grpSpLocks/>
          </p:cNvGrpSpPr>
          <p:nvPr/>
        </p:nvGrpSpPr>
        <p:grpSpPr bwMode="auto">
          <a:xfrm>
            <a:off x="0" y="3052763"/>
            <a:ext cx="9144000" cy="3519487"/>
            <a:chOff x="113" y="1856"/>
            <a:chExt cx="5647" cy="2217"/>
          </a:xfrm>
        </p:grpSpPr>
        <p:pic>
          <p:nvPicPr>
            <p:cNvPr id="9224" name="Picture 11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7" y="1856"/>
              <a:ext cx="2843" cy="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632" name="Rectangle 1192"/>
            <p:cNvSpPr>
              <a:spLocks noChangeArrowheads="1"/>
            </p:cNvSpPr>
            <p:nvPr/>
          </p:nvSpPr>
          <p:spPr bwMode="auto">
            <a:xfrm>
              <a:off x="113" y="2115"/>
              <a:ext cx="2812" cy="1958"/>
            </a:xfrm>
            <a:prstGeom prst="rect">
              <a:avLst/>
            </a:prstGeom>
            <a:gradFill rotWithShape="1">
              <a:gsLst>
                <a:gs pos="0">
                  <a:srgbClr val="B5C8ED">
                    <a:gamma/>
                    <a:tint val="54118"/>
                    <a:invGamma/>
                    <a:alpha val="0"/>
                  </a:srgbClr>
                </a:gs>
                <a:gs pos="50000">
                  <a:srgbClr val="B5C8ED">
                    <a:alpha val="60001"/>
                  </a:srgbClr>
                </a:gs>
                <a:gs pos="100000">
                  <a:srgbClr val="B5C8ED">
                    <a:gamma/>
                    <a:tint val="54118"/>
                    <a:invGamma/>
                    <a:alpha val="0"/>
                  </a:srgbClr>
                </a:gs>
              </a:gsLst>
              <a:lin ang="5400000" scaled="1"/>
            </a:gradFill>
            <a:ln w="9525">
              <a:noFill/>
              <a:miter lim="800000"/>
              <a:headEnd/>
              <a:tailEnd/>
            </a:ln>
            <a:effectLst/>
          </p:spPr>
          <p:txBody>
            <a:bodyPr wrap="none" anchor="ctr"/>
            <a:lstStyle/>
            <a:p>
              <a:pPr>
                <a:defRPr/>
              </a:pPr>
              <a:endParaRPr lang="zh-CN" altLang="en-US">
                <a:ea typeface="华文细黑" pitchFamily="2" charset="-122"/>
              </a:endParaRPr>
            </a:p>
          </p:txBody>
        </p:sp>
      </p:grpSp>
      <p:sp>
        <p:nvSpPr>
          <p:cNvPr id="9219" name="AutoShape 127"/>
          <p:cNvSpPr>
            <a:spLocks noChangeArrowheads="1"/>
          </p:cNvSpPr>
          <p:nvPr/>
        </p:nvSpPr>
        <p:spPr bwMode="auto">
          <a:xfrm>
            <a:off x="771525" y="1279525"/>
            <a:ext cx="8054975" cy="3733800"/>
          </a:xfrm>
          <a:prstGeom prst="foldedCorner">
            <a:avLst>
              <a:gd name="adj" fmla="val 0"/>
            </a:avLst>
          </a:prstGeom>
          <a:noFill/>
          <a:ln w="28575">
            <a:solidFill>
              <a:srgbClr val="4C61A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9220" name="Text Box 130"/>
          <p:cNvSpPr txBox="1">
            <a:spLocks noChangeArrowheads="1"/>
          </p:cNvSpPr>
          <p:nvPr/>
        </p:nvSpPr>
        <p:spPr bwMode="auto">
          <a:xfrm>
            <a:off x="684213" y="47625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CC0000"/>
                </a:solidFill>
                <a:ea typeface="华文细黑" panose="02010600040101010101" pitchFamily="2" charset="-122"/>
              </a:rPr>
              <a:t>引入</a:t>
            </a:r>
          </a:p>
        </p:txBody>
      </p:sp>
      <p:sp>
        <p:nvSpPr>
          <p:cNvPr id="9221" name="Text Box 131"/>
          <p:cNvSpPr txBox="1">
            <a:spLocks noChangeArrowheads="1"/>
          </p:cNvSpPr>
          <p:nvPr/>
        </p:nvSpPr>
        <p:spPr bwMode="auto">
          <a:xfrm>
            <a:off x="928688" y="1285875"/>
            <a:ext cx="7561262"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buClr>
                <a:schemeClr val="tx1"/>
              </a:buClr>
              <a:buFont typeface="Wingdings" panose="05000000000000000000" pitchFamily="2" charset="2"/>
              <a:buChar char="n"/>
            </a:pPr>
            <a:r>
              <a:rPr lang="zh-CN" altLang="en-US">
                <a:ea typeface="华文细黑" panose="02010600040101010101" pitchFamily="2" charset="-122"/>
              </a:rPr>
              <a:t>飞速发展的带宽需求：新的终端</a:t>
            </a:r>
            <a:r>
              <a:rPr lang="en-US" altLang="zh-CN">
                <a:ea typeface="华文细黑" panose="02010600040101010101" pitchFamily="2" charset="-122"/>
              </a:rPr>
              <a:t>,</a:t>
            </a:r>
            <a:r>
              <a:rPr lang="zh-CN" altLang="en-US">
                <a:ea typeface="华文细黑" panose="02010600040101010101" pitchFamily="2" charset="-122"/>
              </a:rPr>
              <a:t>新的应用</a:t>
            </a:r>
            <a:r>
              <a:rPr lang="en-US" altLang="zh-CN">
                <a:ea typeface="华文细黑" panose="02010600040101010101" pitchFamily="2" charset="-122"/>
              </a:rPr>
              <a:t>,</a:t>
            </a:r>
            <a:r>
              <a:rPr lang="zh-CN" altLang="en-US">
                <a:ea typeface="华文细黑" panose="02010600040101010101" pitchFamily="2" charset="-122"/>
              </a:rPr>
              <a:t>新的用户</a:t>
            </a:r>
            <a:r>
              <a:rPr lang="en-US" altLang="zh-CN">
                <a:ea typeface="华文细黑" panose="02010600040101010101" pitchFamily="2" charset="-122"/>
              </a:rPr>
              <a:t>,</a:t>
            </a:r>
            <a:r>
              <a:rPr lang="zh-CN" altLang="en-US">
                <a:ea typeface="华文细黑" panose="02010600040101010101" pitchFamily="2" charset="-122"/>
              </a:rPr>
              <a:t> </a:t>
            </a:r>
            <a:r>
              <a:rPr lang="en-US" altLang="zh-CN">
                <a:ea typeface="华文细黑" panose="02010600040101010101" pitchFamily="2" charset="-122"/>
              </a:rPr>
              <a:t>IP </a:t>
            </a:r>
            <a:r>
              <a:rPr lang="zh-CN" altLang="en-US">
                <a:ea typeface="华文细黑" panose="02010600040101010101" pitchFamily="2" charset="-122"/>
              </a:rPr>
              <a:t>网络流量爆发式增长；</a:t>
            </a:r>
          </a:p>
          <a:p>
            <a:pPr eaLnBrk="1" hangingPunct="1">
              <a:lnSpc>
                <a:spcPct val="125000"/>
              </a:lnSpc>
              <a:buClr>
                <a:schemeClr val="tx1"/>
              </a:buClr>
              <a:buFont typeface="Wingdings" panose="05000000000000000000" pitchFamily="2" charset="2"/>
              <a:buChar char="n"/>
            </a:pPr>
            <a:r>
              <a:rPr lang="zh-CN" altLang="en-US">
                <a:ea typeface="华文细黑" panose="02010600040101010101" pitchFamily="2" charset="-122"/>
              </a:rPr>
              <a:t>新一代面向业务的多维互联网模型对互联网提出新的需求：业务规模更大，业务处理能力更强，业务永续性更好；</a:t>
            </a:r>
          </a:p>
          <a:p>
            <a:pPr eaLnBrk="1" hangingPunct="1">
              <a:lnSpc>
                <a:spcPct val="125000"/>
              </a:lnSpc>
              <a:buClr>
                <a:schemeClr val="tx1"/>
              </a:buClr>
              <a:buFont typeface="Wingdings" panose="05000000000000000000" pitchFamily="2" charset="2"/>
              <a:buChar char="n"/>
            </a:pPr>
            <a:r>
              <a:rPr lang="zh-CN" altLang="en-US">
                <a:ea typeface="华文细黑" panose="02010600040101010101" pitchFamily="2" charset="-122"/>
              </a:rPr>
              <a:t>迫切需要新一代转发性能更强，端口密度更高， 路由规模更大，更加可靠，更加安全，可维护的新一代核心路由器产品。</a:t>
            </a:r>
          </a:p>
        </p:txBody>
      </p:sp>
      <p:sp>
        <p:nvSpPr>
          <p:cNvPr id="9222" name="Rectangle 1202"/>
          <p:cNvSpPr>
            <a:spLocks noChangeArrowheads="1"/>
          </p:cNvSpPr>
          <p:nvPr/>
        </p:nvSpPr>
        <p:spPr bwMode="auto">
          <a:xfrm>
            <a:off x="781050" y="1281113"/>
            <a:ext cx="261938" cy="3744912"/>
          </a:xfrm>
          <a:prstGeom prst="rect">
            <a:avLst/>
          </a:prstGeom>
          <a:gradFill rotWithShape="1">
            <a:gsLst>
              <a:gs pos="0">
                <a:srgbClr val="465997"/>
              </a:gs>
              <a:gs pos="100000">
                <a:srgbClr val="4C61A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9223" name="Rectangle 1205"/>
          <p:cNvSpPr>
            <a:spLocks noChangeArrowheads="1"/>
          </p:cNvSpPr>
          <p:nvPr/>
        </p:nvSpPr>
        <p:spPr bwMode="auto">
          <a:xfrm flipH="1">
            <a:off x="8505825" y="1268413"/>
            <a:ext cx="314325" cy="3744912"/>
          </a:xfrm>
          <a:prstGeom prst="rect">
            <a:avLst/>
          </a:prstGeom>
          <a:gradFill rotWithShape="1">
            <a:gsLst>
              <a:gs pos="0">
                <a:srgbClr val="465997"/>
              </a:gs>
              <a:gs pos="100000">
                <a:srgbClr val="4C61A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381000" y="1549400"/>
            <a:ext cx="8439150" cy="647700"/>
          </a:xfrm>
          <a:prstGeom prst="roundRect">
            <a:avLst>
              <a:gd name="adj" fmla="val 18046"/>
            </a:avLst>
          </a:prstGeom>
          <a:solidFill>
            <a:srgbClr val="4DA5E1">
              <a:alpha val="74901"/>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10243" name="Text Box 4"/>
          <p:cNvSpPr txBox="1">
            <a:spLocks noChangeArrowheads="1"/>
          </p:cNvSpPr>
          <p:nvPr/>
        </p:nvSpPr>
        <p:spPr bwMode="auto">
          <a:xfrm>
            <a:off x="609600" y="2170113"/>
            <a:ext cx="5546725" cy="279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chemeClr val="tx1"/>
              </a:buClr>
              <a:buFont typeface="Wingdings" panose="05000000000000000000" pitchFamily="2" charset="2"/>
              <a:buChar char="n"/>
            </a:pPr>
            <a:r>
              <a:rPr lang="zh-CN" altLang="en-US" sz="2400" b="1">
                <a:ea typeface="华文细黑" panose="02010600040101010101" pitchFamily="2" charset="-122"/>
              </a:rPr>
              <a:t>了解</a:t>
            </a:r>
            <a:r>
              <a:rPr lang="en-US" altLang="zh-CN" sz="2400" b="1">
                <a:ea typeface="华文细黑" panose="02010600040101010101" pitchFamily="2" charset="-122"/>
              </a:rPr>
              <a:t>CR16000</a:t>
            </a:r>
            <a:r>
              <a:rPr lang="zh-CN" altLang="en-US" sz="2400" b="1">
                <a:ea typeface="华文细黑" panose="02010600040101010101" pitchFamily="2" charset="-122"/>
              </a:rPr>
              <a:t>路由器的功能特点和系统架构</a:t>
            </a:r>
            <a:endParaRPr lang="en-US" altLang="zh-CN" sz="2400" b="1">
              <a:ea typeface="华文细黑" panose="02010600040101010101" pitchFamily="2" charset="-122"/>
            </a:endParaRPr>
          </a:p>
          <a:p>
            <a:pPr eaLnBrk="1" hangingPunct="1">
              <a:lnSpc>
                <a:spcPct val="150000"/>
              </a:lnSpc>
              <a:buClr>
                <a:schemeClr val="tx1"/>
              </a:buClr>
              <a:buFont typeface="Wingdings" panose="05000000000000000000" pitchFamily="2" charset="2"/>
              <a:buChar char="n"/>
            </a:pPr>
            <a:r>
              <a:rPr lang="zh-CN" altLang="en-US" sz="2400" b="1">
                <a:ea typeface="华文细黑" panose="02010600040101010101" pitchFamily="2" charset="-122"/>
              </a:rPr>
              <a:t>理解</a:t>
            </a:r>
            <a:r>
              <a:rPr lang="en-US" altLang="zh-CN" sz="2400" b="1">
                <a:ea typeface="华文细黑" panose="02010600040101010101" pitchFamily="2" charset="-122"/>
              </a:rPr>
              <a:t>CR16000</a:t>
            </a:r>
            <a:r>
              <a:rPr lang="zh-CN" altLang="en-US" sz="2400" b="1">
                <a:ea typeface="华文细黑" panose="02010600040101010101" pitchFamily="2" charset="-122"/>
              </a:rPr>
              <a:t>路由器软件功能特性 </a:t>
            </a:r>
          </a:p>
          <a:p>
            <a:pPr eaLnBrk="1" hangingPunct="1">
              <a:lnSpc>
                <a:spcPct val="150000"/>
              </a:lnSpc>
              <a:buClr>
                <a:schemeClr val="tx1"/>
              </a:buClr>
              <a:buFont typeface="Wingdings" panose="05000000000000000000" pitchFamily="2" charset="2"/>
              <a:buChar char="n"/>
            </a:pPr>
            <a:r>
              <a:rPr lang="zh-CN" altLang="en-US" sz="2400" b="1">
                <a:ea typeface="华文细黑" panose="02010600040101010101" pitchFamily="2" charset="-122"/>
              </a:rPr>
              <a:t>熟悉</a:t>
            </a:r>
            <a:r>
              <a:rPr lang="en-US" altLang="zh-CN" sz="2400" b="1">
                <a:ea typeface="华文细黑" panose="02010600040101010101" pitchFamily="2" charset="-122"/>
              </a:rPr>
              <a:t>CR16000</a:t>
            </a:r>
            <a:r>
              <a:rPr lang="zh-CN" altLang="en-US" sz="2400" b="1">
                <a:ea typeface="华文细黑" panose="02010600040101010101" pitchFamily="2" charset="-122"/>
              </a:rPr>
              <a:t>路由器的硬件板卡类型</a:t>
            </a:r>
          </a:p>
          <a:p>
            <a:pPr eaLnBrk="1" hangingPunct="1">
              <a:lnSpc>
                <a:spcPct val="150000"/>
              </a:lnSpc>
              <a:buClr>
                <a:schemeClr val="tx1"/>
              </a:buClr>
              <a:buFont typeface="Wingdings" panose="05000000000000000000" pitchFamily="2" charset="2"/>
              <a:buChar char="n"/>
            </a:pPr>
            <a:r>
              <a:rPr lang="zh-CN" altLang="en-US" sz="2400" b="1">
                <a:ea typeface="华文细黑" panose="02010600040101010101" pitchFamily="2" charset="-122"/>
              </a:rPr>
              <a:t>了解</a:t>
            </a:r>
            <a:r>
              <a:rPr lang="en-US" altLang="zh-CN" sz="2400" b="1">
                <a:ea typeface="华文细黑" panose="02010600040101010101" pitchFamily="2" charset="-122"/>
              </a:rPr>
              <a:t>CR16000</a:t>
            </a:r>
            <a:r>
              <a:rPr lang="zh-CN" altLang="en-US" sz="2400" b="1">
                <a:ea typeface="华文细黑" panose="02010600040101010101" pitchFamily="2" charset="-122"/>
              </a:rPr>
              <a:t>路由器的典型组网应用</a:t>
            </a:r>
          </a:p>
        </p:txBody>
      </p:sp>
      <p:sp>
        <p:nvSpPr>
          <p:cNvPr id="10244" name="Text Box 5"/>
          <p:cNvSpPr txBox="1">
            <a:spLocks noChangeArrowheads="1"/>
          </p:cNvSpPr>
          <p:nvPr/>
        </p:nvSpPr>
        <p:spPr bwMode="auto">
          <a:xfrm>
            <a:off x="533400" y="969963"/>
            <a:ext cx="2057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CC0000"/>
                </a:solidFill>
                <a:ea typeface="华文细黑" panose="02010600040101010101" pitchFamily="2" charset="-122"/>
              </a:rPr>
              <a:t>课程目标</a:t>
            </a:r>
          </a:p>
        </p:txBody>
      </p:sp>
      <p:sp>
        <p:nvSpPr>
          <p:cNvPr id="10245" name="Rectangle 6"/>
          <p:cNvSpPr>
            <a:spLocks noChangeArrowheads="1"/>
          </p:cNvSpPr>
          <p:nvPr/>
        </p:nvSpPr>
        <p:spPr bwMode="auto">
          <a:xfrm>
            <a:off x="990600" y="1612900"/>
            <a:ext cx="73294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zh-CN" altLang="en-US" sz="2800" b="1">
                <a:solidFill>
                  <a:schemeClr val="bg1"/>
                </a:solidFill>
                <a:ea typeface="华文细黑" panose="02010600040101010101" pitchFamily="2" charset="-122"/>
              </a:rPr>
              <a:t>学习完本课程，您应该能够：</a:t>
            </a:r>
          </a:p>
        </p:txBody>
      </p:sp>
      <p:pic>
        <p:nvPicPr>
          <p:cNvPr id="1024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2286000"/>
            <a:ext cx="2147888"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5"/>
          <p:cNvSpPr txBox="1">
            <a:spLocks noChangeArrowheads="1"/>
          </p:cNvSpPr>
          <p:nvPr/>
        </p:nvSpPr>
        <p:spPr bwMode="auto">
          <a:xfrm>
            <a:off x="609600" y="1524000"/>
            <a:ext cx="539115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rgbClr val="CC0000"/>
              </a:buClr>
              <a:buFont typeface="Wingdings" panose="05000000000000000000" pitchFamily="2" charset="2"/>
              <a:buChar char="n"/>
            </a:pPr>
            <a:r>
              <a:rPr lang="en-US" altLang="zh-CN" sz="2800" b="1">
                <a:solidFill>
                  <a:srgbClr val="CC0000"/>
                </a:solidFill>
                <a:ea typeface="华文细黑" panose="02010600040101010101" pitchFamily="2" charset="-122"/>
              </a:rPr>
              <a:t>H3C CR16000</a:t>
            </a:r>
            <a:r>
              <a:rPr lang="zh-CN" altLang="en-US" sz="2800" b="1">
                <a:solidFill>
                  <a:srgbClr val="CC0000"/>
                </a:solidFill>
                <a:ea typeface="华文细黑" panose="02010600040101010101" pitchFamily="2" charset="-122"/>
              </a:rPr>
              <a:t>产品概述</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硬件板卡类型</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软件业务特性</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典型应用</a:t>
            </a:r>
          </a:p>
        </p:txBody>
      </p:sp>
      <p:sp>
        <p:nvSpPr>
          <p:cNvPr id="11267" name="Text Box 7"/>
          <p:cNvSpPr txBox="1">
            <a:spLocks noChangeArrowheads="1"/>
          </p:cNvSpPr>
          <p:nvPr/>
        </p:nvSpPr>
        <p:spPr bwMode="auto">
          <a:xfrm>
            <a:off x="533400" y="91440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CC0000"/>
                </a:solidFill>
                <a:ea typeface="华文细黑" panose="02010600040101010101" pitchFamily="2" charset="-122"/>
              </a:rPr>
              <a:t>目录</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5"/>
          <p:cNvSpPr txBox="1">
            <a:spLocks noChangeArrowheads="1"/>
          </p:cNvSpPr>
          <p:nvPr/>
        </p:nvSpPr>
        <p:spPr bwMode="auto">
          <a:xfrm>
            <a:off x="3643313" y="5207000"/>
            <a:ext cx="10715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692" tIns="53346" rIns="106692" bIns="53346">
            <a:spAutoFit/>
          </a:bodyPr>
          <a:lstStyle>
            <a:lvl1pPr defTabSz="1066800" eaLnBrk="0" hangingPunct="0">
              <a:defRPr>
                <a:solidFill>
                  <a:schemeClr val="tx1"/>
                </a:solidFill>
                <a:latin typeface="Arial" panose="020B0604020202020204" pitchFamily="34" charset="0"/>
                <a:ea typeface="宋体" panose="02010600030101010101" pitchFamily="2" charset="-122"/>
              </a:defRPr>
            </a:lvl1pPr>
            <a:lvl2pPr marL="742950" indent="-285750" defTabSz="1066800" eaLnBrk="0" hangingPunct="0">
              <a:defRPr>
                <a:solidFill>
                  <a:schemeClr val="tx1"/>
                </a:solidFill>
                <a:latin typeface="Arial" panose="020B0604020202020204" pitchFamily="34" charset="0"/>
                <a:ea typeface="宋体" panose="02010600030101010101" pitchFamily="2" charset="-122"/>
              </a:defRPr>
            </a:lvl2pPr>
            <a:lvl3pPr marL="1143000" indent="-228600" defTabSz="1066800" eaLnBrk="0" hangingPunct="0">
              <a:defRPr>
                <a:solidFill>
                  <a:schemeClr val="tx1"/>
                </a:solidFill>
                <a:latin typeface="Arial" panose="020B0604020202020204" pitchFamily="34" charset="0"/>
                <a:ea typeface="宋体" panose="02010600030101010101" pitchFamily="2" charset="-122"/>
              </a:defRPr>
            </a:lvl3pPr>
            <a:lvl4pPr marL="1600200" indent="-228600" defTabSz="1066800" eaLnBrk="0" hangingPunct="0">
              <a:defRPr>
                <a:solidFill>
                  <a:schemeClr val="tx1"/>
                </a:solidFill>
                <a:latin typeface="Arial" panose="020B0604020202020204" pitchFamily="34" charset="0"/>
                <a:ea typeface="宋体" panose="02010600030101010101" pitchFamily="2" charset="-122"/>
              </a:defRPr>
            </a:lvl4pPr>
            <a:lvl5pPr marL="2057400" indent="-228600" defTabSz="1066800" eaLnBrk="0" hangingPunct="0">
              <a:defRPr>
                <a:solidFill>
                  <a:schemeClr val="tx1"/>
                </a:solidFill>
                <a:latin typeface="Arial" panose="020B0604020202020204" pitchFamily="34" charset="0"/>
                <a:ea typeface="宋体" panose="02010600030101010101" pitchFamily="2" charset="-122"/>
              </a:defRPr>
            </a:lvl5pPr>
            <a:lvl6pPr marL="25146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300" b="1">
                <a:ea typeface="华文细黑" panose="02010600040101010101" pitchFamily="2" charset="-122"/>
              </a:rPr>
              <a:t>MSR</a:t>
            </a:r>
            <a:r>
              <a:rPr kumimoji="1" lang="zh-CN" altLang="en-US" sz="1300" b="1">
                <a:ea typeface="华文细黑" panose="02010600040101010101" pitchFamily="2" charset="-122"/>
              </a:rPr>
              <a:t>系列路由器</a:t>
            </a:r>
            <a:endParaRPr kumimoji="1" lang="en-US" altLang="zh-CN" sz="1300" b="1">
              <a:ea typeface="华文细黑" panose="02010600040101010101" pitchFamily="2" charset="-122"/>
            </a:endParaRPr>
          </a:p>
        </p:txBody>
      </p:sp>
      <p:sp>
        <p:nvSpPr>
          <p:cNvPr id="12291" name="Line 2"/>
          <p:cNvSpPr>
            <a:spLocks noChangeShapeType="1"/>
          </p:cNvSpPr>
          <p:nvPr/>
        </p:nvSpPr>
        <p:spPr bwMode="auto">
          <a:xfrm>
            <a:off x="1065213" y="4000500"/>
            <a:ext cx="7921625" cy="0"/>
          </a:xfrm>
          <a:prstGeom prst="line">
            <a:avLst/>
          </a:prstGeom>
          <a:noFill/>
          <a:ln w="38100" cap="rnd">
            <a:solidFill>
              <a:schemeClr val="bg2"/>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92" name="Line 3"/>
          <p:cNvSpPr>
            <a:spLocks noChangeShapeType="1"/>
          </p:cNvSpPr>
          <p:nvPr/>
        </p:nvSpPr>
        <p:spPr bwMode="auto">
          <a:xfrm>
            <a:off x="1030288" y="4929188"/>
            <a:ext cx="7921625" cy="0"/>
          </a:xfrm>
          <a:prstGeom prst="line">
            <a:avLst/>
          </a:prstGeom>
          <a:noFill/>
          <a:ln w="38100" cap="rnd">
            <a:solidFill>
              <a:schemeClr val="bg2"/>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93" name="Line 4"/>
          <p:cNvSpPr>
            <a:spLocks noChangeShapeType="1"/>
          </p:cNvSpPr>
          <p:nvPr/>
        </p:nvSpPr>
        <p:spPr bwMode="auto">
          <a:xfrm>
            <a:off x="1065213" y="5786438"/>
            <a:ext cx="7921625" cy="0"/>
          </a:xfrm>
          <a:prstGeom prst="line">
            <a:avLst/>
          </a:prstGeom>
          <a:noFill/>
          <a:ln w="38100" cap="rnd">
            <a:solidFill>
              <a:schemeClr val="bg2"/>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94" name="Line 5"/>
          <p:cNvSpPr>
            <a:spLocks noChangeShapeType="1"/>
          </p:cNvSpPr>
          <p:nvPr/>
        </p:nvSpPr>
        <p:spPr bwMode="auto">
          <a:xfrm>
            <a:off x="1042988" y="3071813"/>
            <a:ext cx="7921625" cy="0"/>
          </a:xfrm>
          <a:prstGeom prst="line">
            <a:avLst/>
          </a:prstGeom>
          <a:noFill/>
          <a:ln w="38100" cap="rnd">
            <a:solidFill>
              <a:schemeClr val="bg2"/>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29414" name="Oval 6"/>
          <p:cNvSpPr>
            <a:spLocks noChangeArrowheads="1"/>
          </p:cNvSpPr>
          <p:nvPr/>
        </p:nvSpPr>
        <p:spPr bwMode="auto">
          <a:xfrm>
            <a:off x="5786438" y="928688"/>
            <a:ext cx="3286125" cy="1714500"/>
          </a:xfrm>
          <a:prstGeom prst="ellipse">
            <a:avLst/>
          </a:prstGeom>
          <a:noFill/>
          <a:ln w="381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12296" name="Line 7"/>
          <p:cNvSpPr>
            <a:spLocks noChangeShapeType="1"/>
          </p:cNvSpPr>
          <p:nvPr/>
        </p:nvSpPr>
        <p:spPr bwMode="auto">
          <a:xfrm flipV="1">
            <a:off x="1019175" y="1135063"/>
            <a:ext cx="1588" cy="5256212"/>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297" name="Text Box 8"/>
          <p:cNvSpPr txBox="1">
            <a:spLocks noChangeArrowheads="1"/>
          </p:cNvSpPr>
          <p:nvPr/>
        </p:nvSpPr>
        <p:spPr bwMode="auto">
          <a:xfrm>
            <a:off x="244475" y="28575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10G</a:t>
            </a:r>
          </a:p>
        </p:txBody>
      </p:sp>
      <p:sp>
        <p:nvSpPr>
          <p:cNvPr id="12298" name="Text Box 9"/>
          <p:cNvSpPr txBox="1">
            <a:spLocks noChangeArrowheads="1"/>
          </p:cNvSpPr>
          <p:nvPr/>
        </p:nvSpPr>
        <p:spPr bwMode="auto">
          <a:xfrm>
            <a:off x="214313" y="3776663"/>
            <a:ext cx="755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2.5G</a:t>
            </a:r>
          </a:p>
        </p:txBody>
      </p:sp>
      <p:sp>
        <p:nvSpPr>
          <p:cNvPr id="12299" name="Text Box 10"/>
          <p:cNvSpPr txBox="1">
            <a:spLocks noChangeArrowheads="1"/>
          </p:cNvSpPr>
          <p:nvPr/>
        </p:nvSpPr>
        <p:spPr bwMode="auto">
          <a:xfrm>
            <a:off x="287338" y="470535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GE</a:t>
            </a:r>
          </a:p>
        </p:txBody>
      </p:sp>
      <p:sp>
        <p:nvSpPr>
          <p:cNvPr id="12300" name="Text Box 11"/>
          <p:cNvSpPr txBox="1">
            <a:spLocks noChangeArrowheads="1"/>
          </p:cNvSpPr>
          <p:nvPr/>
        </p:nvSpPr>
        <p:spPr bwMode="auto">
          <a:xfrm>
            <a:off x="287338" y="5435600"/>
            <a:ext cx="75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100M</a:t>
            </a:r>
          </a:p>
        </p:txBody>
      </p:sp>
      <p:pic>
        <p:nvPicPr>
          <p:cNvPr id="12301" name="Picture 1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103688" y="3192463"/>
            <a:ext cx="936625" cy="763587"/>
          </a:xfrm>
        </p:spPr>
      </p:pic>
      <p:pic>
        <p:nvPicPr>
          <p:cNvPr id="12302" name="Picture 20"/>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8121650" y="1741488"/>
            <a:ext cx="1022350" cy="600075"/>
          </a:xfrm>
        </p:spPr>
      </p:pic>
      <p:pic>
        <p:nvPicPr>
          <p:cNvPr id="12303" name="Picture 23" descr="1"/>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79550" y="5792788"/>
            <a:ext cx="10795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Text Box 25"/>
          <p:cNvSpPr txBox="1">
            <a:spLocks noChangeArrowheads="1"/>
          </p:cNvSpPr>
          <p:nvPr/>
        </p:nvSpPr>
        <p:spPr bwMode="auto">
          <a:xfrm>
            <a:off x="2428875" y="5849938"/>
            <a:ext cx="9286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692" tIns="53346" rIns="106692" bIns="53346">
            <a:spAutoFit/>
          </a:bodyPr>
          <a:lstStyle>
            <a:lvl1pPr defTabSz="1066800" eaLnBrk="0" hangingPunct="0">
              <a:defRPr>
                <a:solidFill>
                  <a:schemeClr val="tx1"/>
                </a:solidFill>
                <a:latin typeface="Arial" panose="020B0604020202020204" pitchFamily="34" charset="0"/>
                <a:ea typeface="宋体" panose="02010600030101010101" pitchFamily="2" charset="-122"/>
              </a:defRPr>
            </a:lvl1pPr>
            <a:lvl2pPr marL="742950" indent="-285750" defTabSz="1066800" eaLnBrk="0" hangingPunct="0">
              <a:defRPr>
                <a:solidFill>
                  <a:schemeClr val="tx1"/>
                </a:solidFill>
                <a:latin typeface="Arial" panose="020B0604020202020204" pitchFamily="34" charset="0"/>
                <a:ea typeface="宋体" panose="02010600030101010101" pitchFamily="2" charset="-122"/>
              </a:defRPr>
            </a:lvl2pPr>
            <a:lvl3pPr marL="1143000" indent="-228600" defTabSz="1066800" eaLnBrk="0" hangingPunct="0">
              <a:defRPr>
                <a:solidFill>
                  <a:schemeClr val="tx1"/>
                </a:solidFill>
                <a:latin typeface="Arial" panose="020B0604020202020204" pitchFamily="34" charset="0"/>
                <a:ea typeface="宋体" panose="02010600030101010101" pitchFamily="2" charset="-122"/>
              </a:defRPr>
            </a:lvl3pPr>
            <a:lvl4pPr marL="1600200" indent="-228600" defTabSz="1066800" eaLnBrk="0" hangingPunct="0">
              <a:defRPr>
                <a:solidFill>
                  <a:schemeClr val="tx1"/>
                </a:solidFill>
                <a:latin typeface="Arial" panose="020B0604020202020204" pitchFamily="34" charset="0"/>
                <a:ea typeface="宋体" panose="02010600030101010101" pitchFamily="2" charset="-122"/>
              </a:defRPr>
            </a:lvl4pPr>
            <a:lvl5pPr marL="2057400" indent="-228600" defTabSz="1066800" eaLnBrk="0" hangingPunct="0">
              <a:defRPr>
                <a:solidFill>
                  <a:schemeClr val="tx1"/>
                </a:solidFill>
                <a:latin typeface="Arial" panose="020B0604020202020204" pitchFamily="34" charset="0"/>
                <a:ea typeface="宋体" panose="02010600030101010101" pitchFamily="2" charset="-122"/>
              </a:defRPr>
            </a:lvl5pPr>
            <a:lvl6pPr marL="25146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300" b="1">
                <a:ea typeface="华文细黑" panose="02010600040101010101" pitchFamily="2" charset="-122"/>
              </a:rPr>
              <a:t>AR</a:t>
            </a:r>
            <a:r>
              <a:rPr kumimoji="1" lang="zh-CN" altLang="en-US" sz="1300" b="1">
                <a:ea typeface="华文细黑" panose="02010600040101010101" pitchFamily="2" charset="-122"/>
              </a:rPr>
              <a:t>系列路由器</a:t>
            </a:r>
            <a:endParaRPr kumimoji="1" lang="en-US" altLang="zh-CN" sz="1300" b="1">
              <a:ea typeface="华文细黑" panose="02010600040101010101" pitchFamily="2" charset="-122"/>
            </a:endParaRPr>
          </a:p>
        </p:txBody>
      </p:sp>
      <p:pic>
        <p:nvPicPr>
          <p:cNvPr id="12305" name="Picture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0363" y="5286375"/>
            <a:ext cx="78581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306" name="Rectangle 35"/>
          <p:cNvSpPr>
            <a:spLocks noChangeArrowheads="1"/>
          </p:cNvSpPr>
          <p:nvPr/>
        </p:nvSpPr>
        <p:spPr bwMode="auto">
          <a:xfrm>
            <a:off x="8131175" y="3587750"/>
            <a:ext cx="95250" cy="93663"/>
          </a:xfrm>
          <a:prstGeom prst="rect">
            <a:avLst/>
          </a:prstGeom>
          <a:solidFill>
            <a:srgbClr val="FFFFCC"/>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pic>
        <p:nvPicPr>
          <p:cNvPr id="12307" name="Picture 36" descr="SR6602_F_pp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43375" y="4500563"/>
            <a:ext cx="9572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8" name="Picture 37" descr="H3C SR6608_F_pp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41788" y="3714750"/>
            <a:ext cx="8588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9" name="Rectangle 39"/>
          <p:cNvSpPr>
            <a:spLocks noChangeArrowheads="1"/>
          </p:cNvSpPr>
          <p:nvPr/>
        </p:nvSpPr>
        <p:spPr bwMode="auto">
          <a:xfrm>
            <a:off x="468313" y="44450"/>
            <a:ext cx="4876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3200" b="1">
                <a:solidFill>
                  <a:srgbClr val="CC0000"/>
                </a:solidFill>
                <a:ea typeface="华文细黑" panose="02010600040101010101" pitchFamily="2" charset="-122"/>
                <a:cs typeface="Arial" panose="020B0604020202020204" pitchFamily="34" charset="0"/>
              </a:rPr>
              <a:t>CR16000</a:t>
            </a:r>
            <a:r>
              <a:rPr lang="zh-CN" altLang="en-US" sz="3200" b="1">
                <a:solidFill>
                  <a:srgbClr val="CC0000"/>
                </a:solidFill>
                <a:ea typeface="华文细黑" panose="02010600040101010101" pitchFamily="2" charset="-122"/>
                <a:cs typeface="Arial" panose="020B0604020202020204" pitchFamily="34" charset="0"/>
              </a:rPr>
              <a:t>产品印象</a:t>
            </a:r>
          </a:p>
        </p:txBody>
      </p:sp>
      <p:grpSp>
        <p:nvGrpSpPr>
          <p:cNvPr id="12310" name="Group 41"/>
          <p:cNvGrpSpPr>
            <a:grpSpLocks/>
          </p:cNvGrpSpPr>
          <p:nvPr/>
        </p:nvGrpSpPr>
        <p:grpSpPr bwMode="auto">
          <a:xfrm>
            <a:off x="4124325" y="2357438"/>
            <a:ext cx="1519238" cy="1143000"/>
            <a:chOff x="2932" y="760"/>
            <a:chExt cx="1327" cy="855"/>
          </a:xfrm>
        </p:grpSpPr>
        <p:graphicFrame>
          <p:nvGraphicFramePr>
            <p:cNvPr id="12324" name="Object 42"/>
            <p:cNvGraphicFramePr>
              <a:graphicFrameLocks noChangeAspect="1"/>
            </p:cNvGraphicFramePr>
            <p:nvPr/>
          </p:nvGraphicFramePr>
          <p:xfrm>
            <a:off x="2932" y="1261"/>
            <a:ext cx="492" cy="308"/>
          </p:xfrm>
          <a:graphic>
            <a:graphicData uri="http://schemas.openxmlformats.org/presentationml/2006/ole">
              <mc:AlternateContent xmlns:mc="http://schemas.openxmlformats.org/markup-compatibility/2006">
                <mc:Choice xmlns:v="urn:schemas-microsoft-com:vml" Requires="v">
                  <p:oleObj spid="_x0000_s12327" name="位图图像" r:id="rId10" imgW="10012173" imgH="6268325" progId="PBrush">
                    <p:embed/>
                  </p:oleObj>
                </mc:Choice>
                <mc:Fallback>
                  <p:oleObj name="位图图像" r:id="rId10" imgW="10012173" imgH="6268325" progId="PBrush">
                    <p:embed/>
                    <p:pic>
                      <p:nvPicPr>
                        <p:cNvPr id="0" name="Object 4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32" y="1261"/>
                          <a:ext cx="492" cy="30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25" name="Object 43"/>
            <p:cNvGraphicFramePr>
              <a:graphicFrameLocks noChangeAspect="1"/>
            </p:cNvGraphicFramePr>
            <p:nvPr/>
          </p:nvGraphicFramePr>
          <p:xfrm>
            <a:off x="3349" y="1075"/>
            <a:ext cx="451" cy="492"/>
          </p:xfrm>
          <a:graphic>
            <a:graphicData uri="http://schemas.openxmlformats.org/presentationml/2006/ole">
              <mc:AlternateContent xmlns:mc="http://schemas.openxmlformats.org/markup-compatibility/2006">
                <mc:Choice xmlns:v="urn:schemas-microsoft-com:vml" Requires="v">
                  <p:oleObj spid="_x0000_s12328" name="位图图像" r:id="rId12" imgW="5009524" imgH="5466667" progId="PBrush">
                    <p:embed/>
                  </p:oleObj>
                </mc:Choice>
                <mc:Fallback>
                  <p:oleObj name="位图图像" r:id="rId12" imgW="5009524" imgH="5466667" progId="PBrush">
                    <p:embed/>
                    <p:pic>
                      <p:nvPicPr>
                        <p:cNvPr id="0" name="Object 4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49" y="1075"/>
                          <a:ext cx="451" cy="49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26" name="Object 44"/>
            <p:cNvGraphicFramePr>
              <a:graphicFrameLocks noChangeAspect="1"/>
            </p:cNvGraphicFramePr>
            <p:nvPr/>
          </p:nvGraphicFramePr>
          <p:xfrm>
            <a:off x="3754" y="760"/>
            <a:ext cx="505" cy="855"/>
          </p:xfrm>
          <a:graphic>
            <a:graphicData uri="http://schemas.openxmlformats.org/presentationml/2006/ole">
              <mc:AlternateContent xmlns:mc="http://schemas.openxmlformats.org/markup-compatibility/2006">
                <mc:Choice xmlns:v="urn:schemas-microsoft-com:vml" Requires="v">
                  <p:oleObj spid="_x0000_s12329" name="位图图像" r:id="rId14" imgW="4466667" imgH="7571429" progId="PBrush">
                    <p:embed/>
                  </p:oleObj>
                </mc:Choice>
                <mc:Fallback>
                  <p:oleObj name="位图图像" r:id="rId14" imgW="4466667" imgH="7571429" progId="PBrush">
                    <p:embed/>
                    <p:pic>
                      <p:nvPicPr>
                        <p:cNvPr id="0" name="Object 4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54" y="760"/>
                          <a:ext cx="505" cy="85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529446" name="AutoShape 38"/>
          <p:cNvSpPr>
            <a:spLocks noChangeArrowheads="1"/>
          </p:cNvSpPr>
          <p:nvPr/>
        </p:nvSpPr>
        <p:spPr bwMode="auto">
          <a:xfrm>
            <a:off x="3830638" y="857250"/>
            <a:ext cx="3241675" cy="1241425"/>
          </a:xfrm>
          <a:prstGeom prst="irregularSeal2">
            <a:avLst/>
          </a:prstGeom>
          <a:gradFill rotWithShape="1">
            <a:gsLst>
              <a:gs pos="0">
                <a:srgbClr val="CC0000">
                  <a:alpha val="16000"/>
                </a:srgbClr>
              </a:gs>
              <a:gs pos="100000">
                <a:srgbClr val="CC0000">
                  <a:gamma/>
                  <a:tint val="47451"/>
                  <a:invGamma/>
                  <a:alpha val="84000"/>
                </a:srgbClr>
              </a:gs>
            </a:gsLst>
            <a:path path="shape">
              <a:fillToRect l="50000" t="50000" r="50000" b="50000"/>
            </a:path>
          </a:gradFill>
          <a:ln w="9525">
            <a:solidFill>
              <a:srgbClr val="FF0000"/>
            </a:solidFill>
            <a:miter lim="800000"/>
            <a:headEnd/>
            <a:tailEnd/>
          </a:ln>
        </p:spPr>
        <p:txBody>
          <a:bodyPr wrap="none" lIns="73025" tIns="36512" rIns="73025" bIns="36512" anchor="ctr"/>
          <a:lstStyle/>
          <a:p>
            <a:pPr algn="ctr" eaLnBrk="0" hangingPunct="0">
              <a:defRPr/>
            </a:pPr>
            <a:r>
              <a:rPr lang="en-US" altLang="zh-CN" i="1" dirty="0">
                <a:effectLst>
                  <a:outerShdw blurRad="38100" dist="38100" dir="2700000" algn="tl">
                    <a:srgbClr val="000000"/>
                  </a:outerShdw>
                </a:effectLst>
                <a:ea typeface="华文细黑" pitchFamily="2" charset="-122"/>
              </a:rPr>
              <a:t>100G</a:t>
            </a:r>
            <a:r>
              <a:rPr lang="zh-CN" altLang="en-US" i="1" dirty="0">
                <a:effectLst>
                  <a:outerShdw blurRad="38100" dist="38100" dir="2700000" algn="tl">
                    <a:srgbClr val="000000"/>
                  </a:outerShdw>
                </a:effectLst>
                <a:ea typeface="华文细黑" pitchFamily="2" charset="-122"/>
              </a:rPr>
              <a:t>平台</a:t>
            </a:r>
            <a:endParaRPr lang="en-US" altLang="zh-CN" i="1" dirty="0">
              <a:effectLst>
                <a:outerShdw blurRad="38100" dist="38100" dir="2700000" algn="tl">
                  <a:srgbClr val="000000"/>
                </a:outerShdw>
              </a:effectLst>
              <a:ea typeface="华文细黑" pitchFamily="2" charset="-122"/>
            </a:endParaRPr>
          </a:p>
          <a:p>
            <a:pPr algn="ctr" eaLnBrk="0" hangingPunct="0">
              <a:defRPr/>
            </a:pPr>
            <a:r>
              <a:rPr lang="en-US" altLang="zh-CN" i="1" dirty="0">
                <a:effectLst>
                  <a:outerShdw blurRad="38100" dist="38100" dir="2700000" algn="tl">
                    <a:srgbClr val="000000"/>
                  </a:outerShdw>
                </a:effectLst>
                <a:ea typeface="华文细黑" pitchFamily="2" charset="-122"/>
              </a:rPr>
              <a:t>CR16000</a:t>
            </a:r>
            <a:r>
              <a:rPr lang="zh-CN" altLang="en-US" i="1" dirty="0">
                <a:effectLst>
                  <a:outerShdw blurRad="38100" dist="38100" dir="2700000" algn="tl">
                    <a:srgbClr val="000000"/>
                  </a:outerShdw>
                </a:effectLst>
                <a:ea typeface="华文细黑" pitchFamily="2" charset="-122"/>
              </a:rPr>
              <a:t>核心路由器</a:t>
            </a:r>
          </a:p>
        </p:txBody>
      </p:sp>
      <p:sp>
        <p:nvSpPr>
          <p:cNvPr id="12312" name="Line 5"/>
          <p:cNvSpPr>
            <a:spLocks noChangeShapeType="1"/>
          </p:cNvSpPr>
          <p:nvPr/>
        </p:nvSpPr>
        <p:spPr bwMode="auto">
          <a:xfrm>
            <a:off x="1071563" y="2071688"/>
            <a:ext cx="7921625" cy="0"/>
          </a:xfrm>
          <a:prstGeom prst="line">
            <a:avLst/>
          </a:prstGeom>
          <a:noFill/>
          <a:ln w="38100" cap="rnd">
            <a:solidFill>
              <a:schemeClr val="bg2"/>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13" name="Text Box 25"/>
          <p:cNvSpPr txBox="1">
            <a:spLocks noChangeArrowheads="1"/>
          </p:cNvSpPr>
          <p:nvPr/>
        </p:nvSpPr>
        <p:spPr bwMode="auto">
          <a:xfrm>
            <a:off x="5000625" y="4135438"/>
            <a:ext cx="10715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692" tIns="53346" rIns="106692" bIns="53346">
            <a:spAutoFit/>
          </a:bodyPr>
          <a:lstStyle>
            <a:lvl1pPr defTabSz="1066800" eaLnBrk="0" hangingPunct="0">
              <a:defRPr>
                <a:solidFill>
                  <a:schemeClr val="tx1"/>
                </a:solidFill>
                <a:latin typeface="Arial" panose="020B0604020202020204" pitchFamily="34" charset="0"/>
                <a:ea typeface="宋体" panose="02010600030101010101" pitchFamily="2" charset="-122"/>
              </a:defRPr>
            </a:lvl1pPr>
            <a:lvl2pPr marL="742950" indent="-285750" defTabSz="1066800" eaLnBrk="0" hangingPunct="0">
              <a:defRPr>
                <a:solidFill>
                  <a:schemeClr val="tx1"/>
                </a:solidFill>
                <a:latin typeface="Arial" panose="020B0604020202020204" pitchFamily="34" charset="0"/>
                <a:ea typeface="宋体" panose="02010600030101010101" pitchFamily="2" charset="-122"/>
              </a:defRPr>
            </a:lvl2pPr>
            <a:lvl3pPr marL="1143000" indent="-228600" defTabSz="1066800" eaLnBrk="0" hangingPunct="0">
              <a:defRPr>
                <a:solidFill>
                  <a:schemeClr val="tx1"/>
                </a:solidFill>
                <a:latin typeface="Arial" panose="020B0604020202020204" pitchFamily="34" charset="0"/>
                <a:ea typeface="宋体" panose="02010600030101010101" pitchFamily="2" charset="-122"/>
              </a:defRPr>
            </a:lvl3pPr>
            <a:lvl4pPr marL="1600200" indent="-228600" defTabSz="1066800" eaLnBrk="0" hangingPunct="0">
              <a:defRPr>
                <a:solidFill>
                  <a:schemeClr val="tx1"/>
                </a:solidFill>
                <a:latin typeface="Arial" panose="020B0604020202020204" pitchFamily="34" charset="0"/>
                <a:ea typeface="宋体" panose="02010600030101010101" pitchFamily="2" charset="-122"/>
              </a:defRPr>
            </a:lvl4pPr>
            <a:lvl5pPr marL="2057400" indent="-228600" defTabSz="1066800" eaLnBrk="0" hangingPunct="0">
              <a:defRPr>
                <a:solidFill>
                  <a:schemeClr val="tx1"/>
                </a:solidFill>
                <a:latin typeface="Arial" panose="020B0604020202020204" pitchFamily="34" charset="0"/>
                <a:ea typeface="宋体" panose="02010600030101010101" pitchFamily="2" charset="-122"/>
              </a:defRPr>
            </a:lvl5pPr>
            <a:lvl6pPr marL="25146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300" b="1">
                <a:ea typeface="华文细黑" panose="02010600040101010101" pitchFamily="2" charset="-122"/>
              </a:rPr>
              <a:t>SR6600</a:t>
            </a:r>
            <a:r>
              <a:rPr kumimoji="1" lang="zh-CN" altLang="en-US" sz="1300" b="1">
                <a:ea typeface="华文细黑" panose="02010600040101010101" pitchFamily="2" charset="-122"/>
              </a:rPr>
              <a:t>系列路由器</a:t>
            </a:r>
            <a:endParaRPr kumimoji="1" lang="en-US" altLang="zh-CN" sz="1300" b="1">
              <a:ea typeface="华文细黑" panose="02010600040101010101" pitchFamily="2" charset="-122"/>
            </a:endParaRPr>
          </a:p>
        </p:txBody>
      </p:sp>
      <p:sp>
        <p:nvSpPr>
          <p:cNvPr id="12314" name="Text Box 25"/>
          <p:cNvSpPr txBox="1">
            <a:spLocks noChangeArrowheads="1"/>
          </p:cNvSpPr>
          <p:nvPr/>
        </p:nvSpPr>
        <p:spPr bwMode="auto">
          <a:xfrm>
            <a:off x="5643563" y="2720975"/>
            <a:ext cx="11430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692" tIns="53346" rIns="106692" bIns="53346">
            <a:spAutoFit/>
          </a:bodyPr>
          <a:lstStyle>
            <a:lvl1pPr defTabSz="1066800" eaLnBrk="0" hangingPunct="0">
              <a:defRPr>
                <a:solidFill>
                  <a:schemeClr val="tx1"/>
                </a:solidFill>
                <a:latin typeface="Arial" panose="020B0604020202020204" pitchFamily="34" charset="0"/>
                <a:ea typeface="宋体" panose="02010600030101010101" pitchFamily="2" charset="-122"/>
              </a:defRPr>
            </a:lvl1pPr>
            <a:lvl2pPr marL="742950" indent="-285750" defTabSz="1066800" eaLnBrk="0" hangingPunct="0">
              <a:defRPr>
                <a:solidFill>
                  <a:schemeClr val="tx1"/>
                </a:solidFill>
                <a:latin typeface="Arial" panose="020B0604020202020204" pitchFamily="34" charset="0"/>
                <a:ea typeface="宋体" panose="02010600030101010101" pitchFamily="2" charset="-122"/>
              </a:defRPr>
            </a:lvl2pPr>
            <a:lvl3pPr marL="1143000" indent="-228600" defTabSz="1066800" eaLnBrk="0" hangingPunct="0">
              <a:defRPr>
                <a:solidFill>
                  <a:schemeClr val="tx1"/>
                </a:solidFill>
                <a:latin typeface="Arial" panose="020B0604020202020204" pitchFamily="34" charset="0"/>
                <a:ea typeface="宋体" panose="02010600030101010101" pitchFamily="2" charset="-122"/>
              </a:defRPr>
            </a:lvl3pPr>
            <a:lvl4pPr marL="1600200" indent="-228600" defTabSz="1066800" eaLnBrk="0" hangingPunct="0">
              <a:defRPr>
                <a:solidFill>
                  <a:schemeClr val="tx1"/>
                </a:solidFill>
                <a:latin typeface="Arial" panose="020B0604020202020204" pitchFamily="34" charset="0"/>
                <a:ea typeface="宋体" panose="02010600030101010101" pitchFamily="2" charset="-122"/>
              </a:defRPr>
            </a:lvl4pPr>
            <a:lvl5pPr marL="2057400" indent="-228600" defTabSz="1066800" eaLnBrk="0" hangingPunct="0">
              <a:defRPr>
                <a:solidFill>
                  <a:schemeClr val="tx1"/>
                </a:solidFill>
                <a:latin typeface="Arial" panose="020B0604020202020204" pitchFamily="34" charset="0"/>
                <a:ea typeface="宋体" panose="02010600030101010101" pitchFamily="2" charset="-122"/>
              </a:defRPr>
            </a:lvl5pPr>
            <a:lvl6pPr marL="25146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066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300" b="1">
                <a:ea typeface="华文细黑" panose="02010600040101010101" pitchFamily="2" charset="-122"/>
              </a:rPr>
              <a:t>SR8800</a:t>
            </a:r>
            <a:r>
              <a:rPr kumimoji="1" lang="zh-CN" altLang="en-US" sz="1300" b="1">
                <a:ea typeface="华文细黑" panose="02010600040101010101" pitchFamily="2" charset="-122"/>
              </a:rPr>
              <a:t>系列路由器</a:t>
            </a:r>
            <a:endParaRPr kumimoji="1" lang="en-US" altLang="zh-CN" sz="1300" b="1">
              <a:ea typeface="华文细黑" panose="02010600040101010101" pitchFamily="2" charset="-122"/>
            </a:endParaRPr>
          </a:p>
        </p:txBody>
      </p:sp>
      <p:pic>
        <p:nvPicPr>
          <p:cNvPr id="12315" name="Picture 47" descr="\\h3c-infoserver\09-02-H3C产品图片库\产品图片库\路由器\H3C CR系列\CR-SFC-04\gif-用于胶片或网站\CR16004_F_1011.gif"/>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57938" y="1965325"/>
            <a:ext cx="8223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6" name="Picture 48" descr="\\h3c-infoserver\09-02-H3C产品图片库\产品图片库\路由器\H3C CR系列\CR-SFC-08\gif-用于胶片或网站\CR16008_F_1011.gif"/>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08800" y="1465263"/>
            <a:ext cx="714375"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7" name="Picture 49" descr="\\h3c-infoserver\09-02-H3C产品图片库\产品图片库\路由器\H3C CR系列\CR-SFC-18\gif-用于胶片或网站\CR16018_F_1011.gif"/>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143750" y="965200"/>
            <a:ext cx="107156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8" name="Text Box 8"/>
          <p:cNvSpPr txBox="1">
            <a:spLocks noChangeArrowheads="1"/>
          </p:cNvSpPr>
          <p:nvPr/>
        </p:nvSpPr>
        <p:spPr bwMode="auto">
          <a:xfrm>
            <a:off x="244475" y="1928813"/>
            <a:ext cx="75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100G</a:t>
            </a:r>
          </a:p>
        </p:txBody>
      </p:sp>
      <p:sp>
        <p:nvSpPr>
          <p:cNvPr id="12319" name="Line 7"/>
          <p:cNvSpPr>
            <a:spLocks noChangeShapeType="1"/>
          </p:cNvSpPr>
          <p:nvPr/>
        </p:nvSpPr>
        <p:spPr bwMode="auto">
          <a:xfrm flipV="1">
            <a:off x="1004888" y="6308725"/>
            <a:ext cx="8072437" cy="71438"/>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2320" name="Text Box 11"/>
          <p:cNvSpPr txBox="1">
            <a:spLocks noChangeArrowheads="1"/>
          </p:cNvSpPr>
          <p:nvPr/>
        </p:nvSpPr>
        <p:spPr bwMode="auto">
          <a:xfrm>
            <a:off x="1458913" y="6084888"/>
            <a:ext cx="75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2003</a:t>
            </a:r>
          </a:p>
        </p:txBody>
      </p:sp>
      <p:sp>
        <p:nvSpPr>
          <p:cNvPr id="12321" name="Text Box 11"/>
          <p:cNvSpPr txBox="1">
            <a:spLocks noChangeArrowheads="1"/>
          </p:cNvSpPr>
          <p:nvPr/>
        </p:nvSpPr>
        <p:spPr bwMode="auto">
          <a:xfrm>
            <a:off x="3387725" y="6072188"/>
            <a:ext cx="75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2006</a:t>
            </a:r>
          </a:p>
        </p:txBody>
      </p:sp>
      <p:sp>
        <p:nvSpPr>
          <p:cNvPr id="12322" name="Text Box 11"/>
          <p:cNvSpPr txBox="1">
            <a:spLocks noChangeArrowheads="1"/>
          </p:cNvSpPr>
          <p:nvPr/>
        </p:nvSpPr>
        <p:spPr bwMode="auto">
          <a:xfrm>
            <a:off x="4783138" y="6059488"/>
            <a:ext cx="75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2008</a:t>
            </a:r>
          </a:p>
        </p:txBody>
      </p:sp>
      <p:sp>
        <p:nvSpPr>
          <p:cNvPr id="12323" name="Text Box 11"/>
          <p:cNvSpPr txBox="1">
            <a:spLocks noChangeArrowheads="1"/>
          </p:cNvSpPr>
          <p:nvPr/>
        </p:nvSpPr>
        <p:spPr bwMode="auto">
          <a:xfrm>
            <a:off x="6959600" y="6051550"/>
            <a:ext cx="75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ea typeface="华文细黑" panose="02010600040101010101" pitchFamily="2" charset="-122"/>
              </a:rPr>
              <a:t>2011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withEffect">
                                  <p:stCondLst>
                                    <p:cond delay="0"/>
                                  </p:stCondLst>
                                  <p:childTnLst>
                                    <p:set>
                                      <p:cBhvr>
                                        <p:cTn id="6" dur="1" fill="hold">
                                          <p:stCondLst>
                                            <p:cond delay="0"/>
                                          </p:stCondLst>
                                        </p:cTn>
                                        <p:tgtEl>
                                          <p:spTgt spid="529414"/>
                                        </p:tgtEl>
                                        <p:attrNameLst>
                                          <p:attrName>style.visibility</p:attrName>
                                        </p:attrNameLst>
                                      </p:cBhvr>
                                      <p:to>
                                        <p:strVal val="visible"/>
                                      </p:to>
                                    </p:set>
                                    <p:animEffect transition="in" filter="diamond(in)">
                                      <p:cBhvr>
                                        <p:cTn id="7" dur="1000"/>
                                        <p:tgtEl>
                                          <p:spTgt spid="529414"/>
                                        </p:tgtEl>
                                      </p:cBhvr>
                                    </p:animEffect>
                                  </p:childTnLst>
                                </p:cTn>
                              </p:par>
                            </p:childTnLst>
                          </p:cTn>
                        </p:par>
                        <p:par>
                          <p:cTn id="8" fill="hold" nodeType="afterGroup">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529446"/>
                                        </p:tgtEl>
                                        <p:attrNameLst>
                                          <p:attrName>style.visibility</p:attrName>
                                        </p:attrNameLst>
                                      </p:cBhvr>
                                      <p:to>
                                        <p:strVal val="visible"/>
                                      </p:to>
                                    </p:set>
                                    <p:animEffect transition="in" filter="blinds(horizontal)">
                                      <p:cBhvr>
                                        <p:cTn id="11" dur="1000"/>
                                        <p:tgtEl>
                                          <p:spTgt spid="529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14" grpId="0" animBg="1"/>
      <p:bldP spid="52944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p:spPr>
        <p:txBody>
          <a:bodyPr/>
          <a:lstStyle/>
          <a:p>
            <a:pPr eaLnBrk="1" hangingPunct="1"/>
            <a:r>
              <a:rPr lang="en-US" altLang="zh-CN" smtClean="0"/>
              <a:t>CR16000</a:t>
            </a:r>
            <a:r>
              <a:rPr lang="zh-CN" altLang="en-US" smtClean="0"/>
              <a:t>产品市场定位</a:t>
            </a:r>
          </a:p>
        </p:txBody>
      </p:sp>
      <p:sp>
        <p:nvSpPr>
          <p:cNvPr id="13315" name="Rectangle 3"/>
          <p:cNvSpPr>
            <a:spLocks noGrp="1" noChangeArrowheads="1"/>
          </p:cNvSpPr>
          <p:nvPr>
            <p:ph type="body" idx="1"/>
          </p:nvPr>
        </p:nvSpPr>
        <p:spPr>
          <a:xfrm>
            <a:off x="500063" y="836613"/>
            <a:ext cx="8215312" cy="5307012"/>
          </a:xfrm>
        </p:spPr>
        <p:txBody>
          <a:bodyPr/>
          <a:lstStyle/>
          <a:p>
            <a:pPr eaLnBrk="1" hangingPunct="1"/>
            <a:r>
              <a:rPr lang="en-US" altLang="zh-CN" smtClean="0"/>
              <a:t>H3C CR16000</a:t>
            </a:r>
            <a:r>
              <a:rPr lang="zh-CN" altLang="en-US" smtClean="0"/>
              <a:t>系列路由器是杭州华三通信技术有限公司（以下简称</a:t>
            </a:r>
            <a:r>
              <a:rPr lang="en-US" altLang="zh-CN" smtClean="0"/>
              <a:t>H3C</a:t>
            </a:r>
            <a:r>
              <a:rPr lang="zh-CN" altLang="en-US" smtClean="0"/>
              <a:t>）自主研发的、基于</a:t>
            </a:r>
            <a:r>
              <a:rPr lang="en-US" altLang="zh-CN" smtClean="0"/>
              <a:t>100G</a:t>
            </a:r>
            <a:r>
              <a:rPr lang="zh-CN" altLang="en-US" smtClean="0"/>
              <a:t>平台的新一代核心路由器，其先进的体系架构和强大的路由转发性能能够满足用户现在及未来业务扩展的需求</a:t>
            </a:r>
          </a:p>
          <a:p>
            <a:pPr eaLnBrk="1" hangingPunct="1"/>
            <a:r>
              <a:rPr lang="en-US" altLang="zh-CN" smtClean="0"/>
              <a:t>CR16000</a:t>
            </a:r>
            <a:r>
              <a:rPr lang="zh-CN" altLang="en-US" smtClean="0"/>
              <a:t>系列路由器主要定位于以下应用：</a:t>
            </a:r>
          </a:p>
          <a:p>
            <a:pPr lvl="1" eaLnBrk="1" hangingPunct="1"/>
            <a:r>
              <a:rPr lang="zh-CN" altLang="en-US" smtClean="0"/>
              <a:t> 运营商骨干网核心路由器节点</a:t>
            </a:r>
          </a:p>
          <a:p>
            <a:pPr lvl="1" eaLnBrk="1" hangingPunct="1"/>
            <a:r>
              <a:rPr lang="zh-CN" altLang="en-US" smtClean="0"/>
              <a:t> 运营商城域网核心</a:t>
            </a:r>
            <a:r>
              <a:rPr lang="en-US" altLang="zh-CN" smtClean="0"/>
              <a:t>/</a:t>
            </a:r>
            <a:r>
              <a:rPr lang="zh-CN" altLang="en-US" smtClean="0"/>
              <a:t>汇聚路由器节点</a:t>
            </a:r>
          </a:p>
          <a:p>
            <a:pPr lvl="1" eaLnBrk="1" hangingPunct="1"/>
            <a:r>
              <a:rPr lang="zh-CN" altLang="en-US" smtClean="0"/>
              <a:t> 行业</a:t>
            </a:r>
            <a:r>
              <a:rPr lang="en-US" altLang="zh-CN" smtClean="0"/>
              <a:t>IP</a:t>
            </a:r>
            <a:r>
              <a:rPr lang="zh-CN" altLang="en-US" smtClean="0"/>
              <a:t>骨干网核心路由器节点</a:t>
            </a:r>
            <a:endParaRPr lang="zh-CN" altLang="en-US" smtClean="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altLang="zh-CN" dirty="0" smtClean="0">
                <a:latin typeface="+mn-lt"/>
                <a:ea typeface="+mn-ea"/>
              </a:rPr>
              <a:t>CR16000 </a:t>
            </a:r>
            <a:r>
              <a:rPr lang="zh-CN" altLang="en-US" dirty="0" smtClean="0">
                <a:latin typeface="+mn-lt"/>
                <a:ea typeface="+mn-ea"/>
              </a:rPr>
              <a:t>产品家族</a:t>
            </a:r>
          </a:p>
        </p:txBody>
      </p:sp>
      <p:pic>
        <p:nvPicPr>
          <p:cNvPr id="14339" name="Object 217" descr="npo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268413"/>
            <a:ext cx="1296988"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340" name="Object 220" descr="npo0000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2995613"/>
            <a:ext cx="1295400"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341" name="Object 221" descr="npo0000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4219575"/>
            <a:ext cx="12969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Text Box 231"/>
          <p:cNvSpPr txBox="1">
            <a:spLocks noChangeArrowheads="1"/>
          </p:cNvSpPr>
          <p:nvPr/>
        </p:nvSpPr>
        <p:spPr bwMode="auto">
          <a:xfrm>
            <a:off x="336550" y="5661025"/>
            <a:ext cx="4103688" cy="336550"/>
          </a:xfrm>
          <a:prstGeom prst="rect">
            <a:avLst/>
          </a:prstGeom>
          <a:noFill/>
          <a:ln w="9525">
            <a:noFill/>
            <a:miter lim="800000"/>
            <a:headEnd/>
            <a:tailEnd/>
          </a:ln>
        </p:spPr>
        <p:txBody>
          <a:bodyPr>
            <a:spAutoFit/>
          </a:bodyPr>
          <a:lstStyle/>
          <a:p>
            <a:pPr>
              <a:spcBef>
                <a:spcPct val="50000"/>
              </a:spcBef>
              <a:defRPr/>
            </a:pPr>
            <a:r>
              <a:rPr lang="en-US" altLang="zh-CN" sz="1600" b="1">
                <a:solidFill>
                  <a:srgbClr val="FF0000"/>
                </a:solidFill>
                <a:latin typeface="+mn-lt"/>
                <a:ea typeface="+mn-ea"/>
              </a:rPr>
              <a:t>CR16004          CR16008         CR16018</a:t>
            </a:r>
          </a:p>
        </p:txBody>
      </p:sp>
      <p:sp>
        <p:nvSpPr>
          <p:cNvPr id="8" name="Rectangle 89"/>
          <p:cNvSpPr>
            <a:spLocks noChangeArrowheads="1"/>
          </p:cNvSpPr>
          <p:nvPr/>
        </p:nvSpPr>
        <p:spPr bwMode="auto">
          <a:xfrm>
            <a:off x="4500563" y="4076700"/>
            <a:ext cx="4392612" cy="1008063"/>
          </a:xfrm>
          <a:prstGeom prst="rect">
            <a:avLst/>
          </a:prstGeom>
          <a:noFill/>
          <a:ln w="9525">
            <a:noFill/>
            <a:miter lim="800000"/>
            <a:headEnd/>
            <a:tailEnd/>
          </a:ln>
        </p:spPr>
        <p:txBody>
          <a:bodyPr/>
          <a:lstStyle/>
          <a:p>
            <a:pPr eaLnBrk="0" hangingPunct="0">
              <a:lnSpc>
                <a:spcPct val="110000"/>
              </a:lnSpc>
              <a:buClr>
                <a:schemeClr val="tx1"/>
              </a:buClr>
              <a:defRPr/>
            </a:pPr>
            <a:endParaRPr lang="zh-CN" altLang="en-US" sz="1600" b="1" dirty="0">
              <a:solidFill>
                <a:srgbClr val="000000"/>
              </a:solidFill>
              <a:latin typeface="+mn-lt"/>
              <a:ea typeface="+mn-ea"/>
            </a:endParaRPr>
          </a:p>
        </p:txBody>
      </p:sp>
      <p:graphicFrame>
        <p:nvGraphicFramePr>
          <p:cNvPr id="9" name="表格 8"/>
          <p:cNvGraphicFramePr>
            <a:graphicFrameLocks noGrp="1"/>
          </p:cNvGraphicFramePr>
          <p:nvPr/>
        </p:nvGraphicFramePr>
        <p:xfrm>
          <a:off x="4496817" y="1447799"/>
          <a:ext cx="4467671" cy="2538599"/>
        </p:xfrm>
        <a:graphic>
          <a:graphicData uri="http://schemas.openxmlformats.org/drawingml/2006/table">
            <a:tbl>
              <a:tblPr firstRow="1" bandRow="1">
                <a:tableStyleId>{3C2FFA5D-87B4-456A-9821-1D502468CF0F}</a:tableStyleId>
              </a:tblPr>
              <a:tblGrid>
                <a:gridCol w="1217022"/>
                <a:gridCol w="1014185"/>
                <a:gridCol w="1084336"/>
                <a:gridCol w="1152128"/>
              </a:tblGrid>
              <a:tr h="301697">
                <a:tc>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0" lang="zh-CN" altLang="zh-CN" sz="1100" b="0"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solidFill>
                            <a:schemeClr val="tx1"/>
                          </a:solidFill>
                          <a:effectLst/>
                        </a:rPr>
                        <a:t>CR16004</a:t>
                      </a:r>
                      <a:endParaRPr kumimoji="0" lang="en-US" altLang="zh-CN"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solidFill>
                            <a:schemeClr val="tx1"/>
                          </a:solidFill>
                          <a:effectLst/>
                        </a:rPr>
                        <a:t>CR16008</a:t>
                      </a:r>
                      <a:endParaRPr kumimoji="0" lang="en-US" altLang="zh-CN"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solidFill>
                            <a:schemeClr val="tx1"/>
                          </a:solidFill>
                          <a:effectLst/>
                        </a:rPr>
                        <a:t>CR16018</a:t>
                      </a:r>
                      <a:endParaRPr kumimoji="0" lang="en-US" altLang="zh-CN" sz="1100" b="1" i="0" u="none" strike="noStrike" cap="none" normalizeH="0" baseline="0" dirty="0" smtClean="0">
                        <a:ln>
                          <a:noFill/>
                        </a:ln>
                        <a:solidFill>
                          <a:schemeClr val="tx1"/>
                        </a:solidFill>
                        <a:effectLst/>
                        <a:latin typeface="+mn-ea"/>
                        <a:ea typeface="+mn-ea"/>
                      </a:endParaRPr>
                    </a:p>
                  </a:txBody>
                  <a:tcPr anchor="ctr" horzOverflow="overflow"/>
                </a:tc>
              </a:tr>
              <a:tr h="301697">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100" u="none" strike="noStrike" kern="1200" cap="none" normalizeH="0" baseline="0" dirty="0" smtClean="0">
                          <a:ln>
                            <a:noFill/>
                          </a:ln>
                          <a:solidFill>
                            <a:schemeClr val="dk1"/>
                          </a:solidFill>
                          <a:effectLst/>
                          <a:latin typeface="+mn-lt"/>
                          <a:ea typeface="+mn-ea"/>
                          <a:cs typeface="+mn-cs"/>
                        </a:rPr>
                        <a:t>路由表</a:t>
                      </a:r>
                      <a:r>
                        <a:rPr kumimoji="0" lang="en-US" altLang="zh-CN" sz="1100" u="none" strike="noStrike" kern="1200" cap="none" normalizeH="0" baseline="0" dirty="0" smtClean="0">
                          <a:ln>
                            <a:noFill/>
                          </a:ln>
                          <a:solidFill>
                            <a:schemeClr val="dk1"/>
                          </a:solidFill>
                          <a:effectLst/>
                          <a:latin typeface="+mn-lt"/>
                          <a:ea typeface="+mn-ea"/>
                          <a:cs typeface="+mn-cs"/>
                        </a:rPr>
                        <a:t>RIB</a:t>
                      </a: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kern="1200" cap="none" normalizeH="0" baseline="0" dirty="0" smtClean="0">
                          <a:ln>
                            <a:noFill/>
                          </a:ln>
                          <a:solidFill>
                            <a:schemeClr val="dk1"/>
                          </a:solidFill>
                          <a:effectLst/>
                          <a:latin typeface="+mn-lt"/>
                          <a:ea typeface="+mn-ea"/>
                          <a:cs typeface="+mn-cs"/>
                        </a:rPr>
                        <a:t>10M</a:t>
                      </a: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kern="1200" cap="none" normalizeH="0" baseline="0" dirty="0" smtClean="0">
                          <a:ln>
                            <a:noFill/>
                          </a:ln>
                          <a:solidFill>
                            <a:schemeClr val="dk1"/>
                          </a:solidFill>
                          <a:effectLst/>
                          <a:latin typeface="+mn-lt"/>
                          <a:ea typeface="+mn-ea"/>
                          <a:cs typeface="+mn-cs"/>
                        </a:rPr>
                        <a:t>10M</a:t>
                      </a: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kern="1200" cap="none" normalizeH="0" baseline="0" dirty="0" smtClean="0">
                          <a:ln>
                            <a:noFill/>
                          </a:ln>
                          <a:solidFill>
                            <a:schemeClr val="dk1"/>
                          </a:solidFill>
                          <a:effectLst/>
                          <a:latin typeface="+mn-lt"/>
                          <a:ea typeface="+mn-ea"/>
                          <a:cs typeface="+mn-cs"/>
                        </a:rPr>
                        <a:t>10M</a:t>
                      </a:r>
                    </a:p>
                  </a:txBody>
                  <a:tcPr anchor="ctr" horzOverflow="overflow"/>
                </a:tc>
              </a:tr>
              <a:tr h="301697">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100" u="none" strike="noStrike" cap="none" normalizeH="0" baseline="0" dirty="0" smtClean="0">
                          <a:ln>
                            <a:noFill/>
                          </a:ln>
                          <a:effectLst/>
                        </a:rPr>
                        <a:t>交换容量</a:t>
                      </a:r>
                      <a:r>
                        <a:rPr kumimoji="0" lang="en-US" altLang="zh-CN" sz="1100" u="none" strike="noStrike" cap="none" normalizeH="0" baseline="0" dirty="0" smtClean="0">
                          <a:ln>
                            <a:noFill/>
                          </a:ln>
                          <a:effectLst/>
                        </a:rPr>
                        <a:t>(bps)</a:t>
                      </a:r>
                      <a:endParaRPr kumimoji="0" lang="en-US" altLang="zh-CN"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3.84T</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20.94T/8.64T</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47.11T/17.28T</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r>
              <a:tr h="301697">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100" u="none" strike="noStrike" cap="none" normalizeH="0" baseline="0" dirty="0" smtClean="0">
                          <a:ln>
                            <a:noFill/>
                          </a:ln>
                          <a:effectLst/>
                        </a:rPr>
                        <a:t>端口容量</a:t>
                      </a:r>
                      <a:r>
                        <a:rPr kumimoji="0" lang="en-US" altLang="zh-CN" sz="1100" u="none" strike="noStrike" cap="none" normalizeH="0" baseline="0" dirty="0" smtClean="0">
                          <a:ln>
                            <a:noFill/>
                          </a:ln>
                          <a:effectLst/>
                        </a:rPr>
                        <a:t>(bps)</a:t>
                      </a:r>
                      <a:endParaRPr kumimoji="0" lang="en-US" altLang="zh-CN"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960G</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2.617T/1.08T</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2.617T/960G</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r>
              <a:tr h="301697">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100" u="none" strike="noStrike" cap="none" normalizeH="0" baseline="0" dirty="0" smtClean="0">
                          <a:ln>
                            <a:noFill/>
                          </a:ln>
                          <a:effectLst/>
                        </a:rPr>
                        <a:t>包转发率</a:t>
                      </a:r>
                      <a:r>
                        <a:rPr kumimoji="0" lang="en-US" altLang="zh-CN" sz="1100" u="none" strike="noStrike" cap="none" normalizeH="0" baseline="0" dirty="0" smtClean="0">
                          <a:ln>
                            <a:noFill/>
                          </a:ln>
                          <a:effectLst/>
                        </a:rPr>
                        <a:t>(pps)</a:t>
                      </a:r>
                      <a:endParaRPr kumimoji="0" lang="en-US" altLang="zh-CN"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1440M</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4800M</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10800M</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r>
              <a:tr h="301697">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100" u="none" strike="noStrike" cap="none" normalizeH="0" baseline="0" dirty="0" smtClean="0">
                          <a:ln>
                            <a:noFill/>
                          </a:ln>
                          <a:effectLst/>
                        </a:rPr>
                        <a:t>主控板槽位数量</a:t>
                      </a:r>
                      <a:endParaRPr kumimoji="0" lang="zh-CN" altLang="en-US"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2</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2</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smtClean="0">
                          <a:ln>
                            <a:noFill/>
                          </a:ln>
                          <a:effectLst/>
                        </a:rPr>
                        <a:t>2</a:t>
                      </a:r>
                      <a:endParaRPr kumimoji="0" lang="en-US" altLang="zh-CN" sz="1100" b="0" i="0" u="none" strike="noStrike" cap="none" normalizeH="0" baseline="0" smtClean="0">
                        <a:ln>
                          <a:noFill/>
                        </a:ln>
                        <a:solidFill>
                          <a:schemeClr val="accent6"/>
                        </a:solidFill>
                        <a:effectLst/>
                        <a:latin typeface="+mn-ea"/>
                        <a:ea typeface="+mn-ea"/>
                      </a:endParaRPr>
                    </a:p>
                  </a:txBody>
                  <a:tcPr anchor="ctr" horzOverflow="overflow"/>
                </a:tc>
              </a:tr>
              <a:tr h="36707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100" u="none" strike="noStrike" cap="none" normalizeH="0" baseline="0" dirty="0" smtClean="0">
                          <a:ln>
                            <a:noFill/>
                          </a:ln>
                          <a:effectLst/>
                        </a:rPr>
                        <a:t>交换网板槽位数量</a:t>
                      </a:r>
                      <a:endParaRPr kumimoji="0" lang="zh-CN" altLang="en-US"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3+1</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8+1</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8+1</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r>
              <a:tr h="301697">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100" u="none" strike="noStrike" cap="none" normalizeH="0" baseline="0" dirty="0" smtClean="0">
                          <a:ln>
                            <a:noFill/>
                          </a:ln>
                          <a:effectLst/>
                        </a:rPr>
                        <a:t>业务板槽位数量</a:t>
                      </a:r>
                      <a:endParaRPr kumimoji="0" lang="zh-CN" altLang="en-US" sz="1100" b="1" i="0" u="none" strike="noStrike" cap="none" normalizeH="0" baseline="0" dirty="0" smtClean="0">
                        <a:ln>
                          <a:noFill/>
                        </a:ln>
                        <a:solidFill>
                          <a:schemeClr val="tx1"/>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4</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8</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100" u="none" strike="noStrike" cap="none" normalizeH="0" baseline="0" dirty="0" smtClean="0">
                          <a:ln>
                            <a:noFill/>
                          </a:ln>
                          <a:effectLst/>
                        </a:rPr>
                        <a:t>18</a:t>
                      </a:r>
                      <a:endParaRPr kumimoji="0" lang="en-US" altLang="zh-CN" sz="1100" b="0" i="0" u="none" strike="noStrike" cap="none" normalizeH="0" baseline="0" dirty="0" smtClean="0">
                        <a:ln>
                          <a:noFill/>
                        </a:ln>
                        <a:solidFill>
                          <a:schemeClr val="accent6"/>
                        </a:solidFill>
                        <a:effectLst/>
                        <a:latin typeface="+mn-ea"/>
                        <a:ea typeface="+mn-ea"/>
                      </a:endParaRPr>
                    </a:p>
                  </a:txBody>
                  <a:tcPr anchor="ctr" horzOverflow="overflow"/>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p:txBody>
          <a:bodyPr/>
          <a:lstStyle/>
          <a:p>
            <a:pPr eaLnBrk="1" hangingPunct="1"/>
            <a:r>
              <a:rPr lang="en-US" altLang="zh-CN" smtClean="0"/>
              <a:t>CR16000</a:t>
            </a:r>
            <a:r>
              <a:rPr lang="zh-CN" altLang="en-US" smtClean="0"/>
              <a:t>系列路由器硬件结构（正面）</a:t>
            </a:r>
          </a:p>
        </p:txBody>
      </p:sp>
      <p:sp>
        <p:nvSpPr>
          <p:cNvPr id="4" name="Text Box 88"/>
          <p:cNvSpPr txBox="1">
            <a:spLocks noChangeArrowheads="1"/>
          </p:cNvSpPr>
          <p:nvPr/>
        </p:nvSpPr>
        <p:spPr bwMode="auto">
          <a:xfrm>
            <a:off x="5453063" y="1233488"/>
            <a:ext cx="3527425" cy="3200400"/>
          </a:xfrm>
          <a:prstGeom prst="rect">
            <a:avLst/>
          </a:prstGeom>
          <a:noFill/>
          <a:ln w="9525" algn="ctr">
            <a:noFill/>
            <a:miter lim="800000"/>
            <a:headEnd/>
            <a:tailEnd/>
          </a:ln>
          <a:effectLst>
            <a:prstShdw prst="shdw17" dist="17961" dir="2700000">
              <a:schemeClr val="bg1">
                <a:gamma/>
                <a:shade val="60000"/>
                <a:invGamma/>
              </a:schemeClr>
            </a:prstShdw>
          </a:effectLst>
        </p:spPr>
        <p:txBody>
          <a:bodyPr lIns="90000" tIns="0" rIns="90000" bIns="0">
            <a:spAutoFit/>
          </a:bodyPr>
          <a:lstStyle/>
          <a:p>
            <a:pPr fontAlgn="t">
              <a:defRPr/>
            </a:pPr>
            <a:r>
              <a:rPr lang="en-US" altLang="zh-CN" sz="1600">
                <a:latin typeface="Arial" charset="0"/>
                <a:ea typeface="华文细黑" pitchFamily="2" charset="-122"/>
              </a:rPr>
              <a:t>1</a:t>
            </a:r>
            <a:r>
              <a:rPr lang="zh-CN" altLang="en-US" sz="1600">
                <a:latin typeface="Arial" charset="0"/>
                <a:ea typeface="华文细黑" pitchFamily="2" charset="-122"/>
              </a:rPr>
              <a:t>：电源框槽位</a:t>
            </a:r>
            <a:endParaRPr lang="en-US" altLang="zh-CN" sz="1600">
              <a:latin typeface="Arial" charset="0"/>
              <a:ea typeface="华文细黑" pitchFamily="2" charset="-122"/>
            </a:endParaRPr>
          </a:p>
          <a:p>
            <a:pPr fontAlgn="t">
              <a:defRPr/>
            </a:pPr>
            <a:r>
              <a:rPr lang="en-US" altLang="zh-CN" sz="1600">
                <a:latin typeface="Arial" charset="0"/>
                <a:ea typeface="华文细黑" pitchFamily="2" charset="-122"/>
              </a:rPr>
              <a:t>CR16004</a:t>
            </a:r>
            <a:r>
              <a:rPr lang="zh-CN" altLang="en-US" sz="1600">
                <a:latin typeface="Arial" charset="0"/>
                <a:ea typeface="华文细黑" pitchFamily="2" charset="-122"/>
              </a:rPr>
              <a:t>：</a:t>
            </a:r>
            <a:r>
              <a:rPr lang="en-US" altLang="zh-CN" sz="1600">
                <a:latin typeface="Arial" charset="0"/>
                <a:ea typeface="华文细黑" pitchFamily="2" charset="-122"/>
              </a:rPr>
              <a:t>1</a:t>
            </a:r>
            <a:r>
              <a:rPr lang="zh-CN" altLang="en-US" sz="1600">
                <a:latin typeface="Arial" charset="0"/>
                <a:ea typeface="华文细黑" pitchFamily="2" charset="-122"/>
              </a:rPr>
              <a:t>个，可插</a:t>
            </a:r>
            <a:r>
              <a:rPr lang="en-US" altLang="zh-CN" sz="1600">
                <a:latin typeface="Arial" charset="0"/>
                <a:ea typeface="华文细黑" pitchFamily="2" charset="-122"/>
              </a:rPr>
              <a:t>6</a:t>
            </a:r>
            <a:r>
              <a:rPr lang="zh-CN" altLang="en-US" sz="1600">
                <a:latin typeface="Arial" charset="0"/>
                <a:ea typeface="华文细黑" pitchFamily="2" charset="-122"/>
              </a:rPr>
              <a:t>个电源模块</a:t>
            </a:r>
            <a:endParaRPr lang="en-US" altLang="zh-CN" sz="1600">
              <a:latin typeface="Arial" charset="0"/>
              <a:ea typeface="华文细黑" pitchFamily="2" charset="-122"/>
            </a:endParaRPr>
          </a:p>
          <a:p>
            <a:pPr fontAlgn="t">
              <a:defRPr/>
            </a:pPr>
            <a:r>
              <a:rPr lang="en-US" altLang="zh-CN" sz="1600">
                <a:latin typeface="Arial" charset="0"/>
                <a:ea typeface="华文细黑" pitchFamily="2" charset="-122"/>
              </a:rPr>
              <a:t>CR16008</a:t>
            </a:r>
            <a:r>
              <a:rPr lang="zh-CN" altLang="en-US" sz="1600">
                <a:latin typeface="Arial" charset="0"/>
                <a:ea typeface="华文细黑" pitchFamily="2" charset="-122"/>
              </a:rPr>
              <a:t>：</a:t>
            </a:r>
            <a:r>
              <a:rPr lang="en-US" altLang="zh-CN" sz="1600">
                <a:latin typeface="Arial" charset="0"/>
                <a:ea typeface="华文细黑" pitchFamily="2" charset="-122"/>
              </a:rPr>
              <a:t>1</a:t>
            </a:r>
            <a:r>
              <a:rPr lang="zh-CN" altLang="en-US" sz="1600">
                <a:latin typeface="Arial" charset="0"/>
                <a:ea typeface="华文细黑" pitchFamily="2" charset="-122"/>
              </a:rPr>
              <a:t>个，可插</a:t>
            </a:r>
            <a:r>
              <a:rPr lang="en-US" altLang="zh-CN" sz="1600">
                <a:latin typeface="Arial" charset="0"/>
                <a:ea typeface="华文细黑" pitchFamily="2" charset="-122"/>
              </a:rPr>
              <a:t>6</a:t>
            </a:r>
            <a:r>
              <a:rPr lang="zh-CN" altLang="en-US" sz="1600">
                <a:latin typeface="Arial" charset="0"/>
                <a:ea typeface="华文细黑" pitchFamily="2" charset="-122"/>
              </a:rPr>
              <a:t>个电源模块</a:t>
            </a:r>
          </a:p>
          <a:p>
            <a:pPr fontAlgn="t">
              <a:defRPr/>
            </a:pPr>
            <a:r>
              <a:rPr lang="en-US" altLang="zh-CN" sz="1600">
                <a:latin typeface="Arial" charset="0"/>
                <a:ea typeface="华文细黑" pitchFamily="2" charset="-122"/>
              </a:rPr>
              <a:t>CR16018</a:t>
            </a:r>
            <a:r>
              <a:rPr lang="zh-CN" altLang="en-US" sz="1600">
                <a:latin typeface="Arial" charset="0"/>
                <a:ea typeface="华文细黑" pitchFamily="2" charset="-122"/>
              </a:rPr>
              <a:t>：</a:t>
            </a:r>
            <a:r>
              <a:rPr lang="en-US" altLang="zh-CN" sz="1600">
                <a:latin typeface="Arial" charset="0"/>
                <a:ea typeface="华文细黑" pitchFamily="2" charset="-122"/>
              </a:rPr>
              <a:t>2</a:t>
            </a:r>
            <a:r>
              <a:rPr lang="zh-CN" altLang="en-US" sz="1600">
                <a:latin typeface="Arial" charset="0"/>
                <a:ea typeface="华文细黑" pitchFamily="2" charset="-122"/>
              </a:rPr>
              <a:t>个，可插</a:t>
            </a:r>
            <a:r>
              <a:rPr lang="en-US" altLang="zh-CN" sz="1600">
                <a:latin typeface="Arial" charset="0"/>
                <a:ea typeface="华文细黑" pitchFamily="2" charset="-122"/>
              </a:rPr>
              <a:t>12</a:t>
            </a:r>
            <a:r>
              <a:rPr lang="zh-CN" altLang="en-US" sz="1600">
                <a:latin typeface="Arial" charset="0"/>
                <a:ea typeface="华文细黑" pitchFamily="2" charset="-122"/>
              </a:rPr>
              <a:t>个电源模块</a:t>
            </a:r>
            <a:endParaRPr lang="en-US" altLang="zh-CN" sz="1600">
              <a:latin typeface="Arial" charset="0"/>
              <a:ea typeface="华文细黑" pitchFamily="2" charset="-122"/>
            </a:endParaRPr>
          </a:p>
          <a:p>
            <a:pPr fontAlgn="t">
              <a:defRPr/>
            </a:pPr>
            <a:r>
              <a:rPr lang="en-US" altLang="zh-CN" sz="1600">
                <a:latin typeface="Arial" charset="0"/>
                <a:ea typeface="华文细黑" pitchFamily="2" charset="-122"/>
              </a:rPr>
              <a:t>2</a:t>
            </a:r>
            <a:r>
              <a:rPr lang="zh-CN" altLang="en-US" sz="1600">
                <a:latin typeface="Arial" charset="0"/>
                <a:ea typeface="华文细黑" pitchFamily="2" charset="-122"/>
              </a:rPr>
              <a:t>：前面板</a:t>
            </a:r>
          </a:p>
          <a:p>
            <a:pPr fontAlgn="t">
              <a:defRPr/>
            </a:pPr>
            <a:r>
              <a:rPr lang="en-US" altLang="zh-CN" sz="1600">
                <a:latin typeface="Arial" charset="0"/>
                <a:ea typeface="华文细黑" pitchFamily="2" charset="-122"/>
              </a:rPr>
              <a:t>3</a:t>
            </a:r>
            <a:r>
              <a:rPr lang="zh-CN" altLang="en-US" sz="1600">
                <a:latin typeface="Arial" charset="0"/>
                <a:ea typeface="华文细黑" pitchFamily="2" charset="-122"/>
              </a:rPr>
              <a:t>：电源开关</a:t>
            </a:r>
          </a:p>
          <a:p>
            <a:pPr fontAlgn="t">
              <a:defRPr/>
            </a:pPr>
            <a:r>
              <a:rPr lang="en-US" altLang="zh-CN" sz="1600">
                <a:latin typeface="Arial" charset="0"/>
                <a:ea typeface="华文细黑" pitchFamily="2" charset="-122"/>
              </a:rPr>
              <a:t>4</a:t>
            </a:r>
            <a:r>
              <a:rPr lang="zh-CN" altLang="en-US" sz="1600">
                <a:latin typeface="Arial" charset="0"/>
                <a:ea typeface="华文细黑" pitchFamily="2" charset="-122"/>
              </a:rPr>
              <a:t>：走线架</a:t>
            </a:r>
          </a:p>
          <a:p>
            <a:pPr fontAlgn="t">
              <a:defRPr/>
            </a:pPr>
            <a:r>
              <a:rPr lang="en-US" altLang="zh-CN" sz="1600">
                <a:latin typeface="Arial" charset="0"/>
                <a:ea typeface="华文细黑" pitchFamily="2" charset="-122"/>
              </a:rPr>
              <a:t>5</a:t>
            </a:r>
            <a:r>
              <a:rPr lang="zh-CN" altLang="en-US" sz="1600">
                <a:latin typeface="Arial" charset="0"/>
                <a:ea typeface="华文细黑" pitchFamily="2" charset="-122"/>
              </a:rPr>
              <a:t>：主控板槽位：</a:t>
            </a:r>
            <a:r>
              <a:rPr lang="en-US" altLang="zh-CN" sz="1600">
                <a:latin typeface="Arial" charset="0"/>
                <a:ea typeface="华文细黑" pitchFamily="2" charset="-122"/>
              </a:rPr>
              <a:t>0</a:t>
            </a:r>
            <a:r>
              <a:rPr lang="zh-CN" altLang="en-US" sz="1600">
                <a:latin typeface="Arial" charset="0"/>
                <a:ea typeface="华文细黑" pitchFamily="2" charset="-122"/>
              </a:rPr>
              <a:t>，</a:t>
            </a:r>
            <a:r>
              <a:rPr lang="en-US" altLang="zh-CN" sz="1600">
                <a:latin typeface="Arial" charset="0"/>
                <a:ea typeface="华文细黑" pitchFamily="2" charset="-122"/>
              </a:rPr>
              <a:t>1</a:t>
            </a:r>
            <a:r>
              <a:rPr lang="zh-CN" altLang="en-US" sz="1600">
                <a:latin typeface="Arial" charset="0"/>
                <a:ea typeface="华文细黑" pitchFamily="2" charset="-122"/>
              </a:rPr>
              <a:t>槽位</a:t>
            </a:r>
            <a:endParaRPr lang="en-US" altLang="zh-CN" sz="1600">
              <a:latin typeface="Arial" charset="0"/>
              <a:ea typeface="华文细黑" pitchFamily="2" charset="-122"/>
            </a:endParaRPr>
          </a:p>
          <a:p>
            <a:pPr fontAlgn="t">
              <a:defRPr/>
            </a:pPr>
            <a:r>
              <a:rPr lang="en-US" altLang="zh-CN" sz="1600">
                <a:latin typeface="Arial" charset="0"/>
                <a:ea typeface="华文细黑" pitchFamily="2" charset="-122"/>
              </a:rPr>
              <a:t>6</a:t>
            </a:r>
            <a:r>
              <a:rPr lang="zh-CN" altLang="en-US" sz="1600">
                <a:latin typeface="Arial" charset="0"/>
                <a:ea typeface="华文细黑" pitchFamily="2" charset="-122"/>
              </a:rPr>
              <a:t>：接口板槽位：</a:t>
            </a:r>
            <a:endParaRPr lang="en-US" altLang="zh-CN" sz="1600">
              <a:latin typeface="Arial" charset="0"/>
              <a:ea typeface="华文细黑" pitchFamily="2" charset="-122"/>
            </a:endParaRPr>
          </a:p>
          <a:p>
            <a:pPr fontAlgn="t">
              <a:defRPr/>
            </a:pPr>
            <a:r>
              <a:rPr lang="en-US" altLang="zh-CN" sz="1600">
                <a:latin typeface="Arial" charset="0"/>
                <a:ea typeface="华文细黑" pitchFamily="2" charset="-122"/>
              </a:rPr>
              <a:t>       CR16004</a:t>
            </a:r>
            <a:r>
              <a:rPr lang="zh-CN" altLang="en-US" sz="1600">
                <a:latin typeface="Arial" charset="0"/>
                <a:ea typeface="华文细黑" pitchFamily="2" charset="-122"/>
              </a:rPr>
              <a:t>（</a:t>
            </a:r>
            <a:r>
              <a:rPr lang="en-US" altLang="zh-CN" sz="1600">
                <a:latin typeface="Arial" charset="0"/>
                <a:ea typeface="华文细黑" pitchFamily="2" charset="-122"/>
              </a:rPr>
              <a:t>2-6</a:t>
            </a:r>
            <a:r>
              <a:rPr lang="zh-CN" altLang="en-US" sz="1600">
                <a:latin typeface="Arial" charset="0"/>
                <a:ea typeface="华文细黑" pitchFamily="2" charset="-122"/>
              </a:rPr>
              <a:t>槽位）</a:t>
            </a:r>
          </a:p>
          <a:p>
            <a:pPr fontAlgn="t">
              <a:defRPr/>
            </a:pPr>
            <a:r>
              <a:rPr lang="en-US" altLang="zh-CN" sz="1600">
                <a:latin typeface="Arial" charset="0"/>
                <a:ea typeface="华文细黑" pitchFamily="2" charset="-122"/>
              </a:rPr>
              <a:t>       CR16008</a:t>
            </a:r>
            <a:r>
              <a:rPr lang="zh-CN" altLang="en-US" sz="1600">
                <a:latin typeface="Arial" charset="0"/>
                <a:ea typeface="华文细黑" pitchFamily="2" charset="-122"/>
              </a:rPr>
              <a:t>（</a:t>
            </a:r>
            <a:r>
              <a:rPr lang="en-US" altLang="zh-CN" sz="1600">
                <a:latin typeface="Arial" charset="0"/>
                <a:ea typeface="华文细黑" pitchFamily="2" charset="-122"/>
              </a:rPr>
              <a:t>2</a:t>
            </a:r>
            <a:r>
              <a:rPr lang="zh-CN" altLang="en-US" sz="1600">
                <a:latin typeface="Arial" charset="0"/>
                <a:ea typeface="华文细黑" pitchFamily="2" charset="-122"/>
              </a:rPr>
              <a:t>－</a:t>
            </a:r>
            <a:r>
              <a:rPr lang="en-US" altLang="zh-CN" sz="1600">
                <a:latin typeface="Arial" charset="0"/>
                <a:ea typeface="华文细黑" pitchFamily="2" charset="-122"/>
              </a:rPr>
              <a:t>9</a:t>
            </a:r>
            <a:r>
              <a:rPr lang="zh-CN" altLang="en-US" sz="1600">
                <a:latin typeface="Arial" charset="0"/>
                <a:ea typeface="华文细黑" pitchFamily="2" charset="-122"/>
              </a:rPr>
              <a:t>槽位）</a:t>
            </a:r>
          </a:p>
          <a:p>
            <a:pPr fontAlgn="t">
              <a:defRPr/>
            </a:pPr>
            <a:r>
              <a:rPr lang="zh-CN" altLang="en-US" sz="1600">
                <a:latin typeface="Arial" charset="0"/>
                <a:ea typeface="华文细黑" pitchFamily="2" charset="-122"/>
              </a:rPr>
              <a:t>       </a:t>
            </a:r>
            <a:r>
              <a:rPr lang="en-US" altLang="zh-CN" sz="1600">
                <a:latin typeface="Arial" charset="0"/>
                <a:ea typeface="华文细黑" pitchFamily="2" charset="-122"/>
              </a:rPr>
              <a:t>CR16018</a:t>
            </a:r>
            <a:r>
              <a:rPr lang="zh-CN" altLang="en-US" sz="1600">
                <a:latin typeface="Arial" charset="0"/>
                <a:ea typeface="华文细黑" pitchFamily="2" charset="-122"/>
              </a:rPr>
              <a:t>（</a:t>
            </a:r>
            <a:r>
              <a:rPr lang="en-US" altLang="zh-CN" sz="1600">
                <a:latin typeface="Arial" charset="0"/>
                <a:ea typeface="华文细黑" pitchFamily="2" charset="-122"/>
              </a:rPr>
              <a:t>2</a:t>
            </a:r>
            <a:r>
              <a:rPr lang="zh-CN" altLang="en-US" sz="1600">
                <a:latin typeface="Arial" charset="0"/>
                <a:ea typeface="华文细黑" pitchFamily="2" charset="-122"/>
              </a:rPr>
              <a:t>－</a:t>
            </a:r>
            <a:r>
              <a:rPr lang="en-US" altLang="zh-CN" sz="1600">
                <a:latin typeface="Arial" charset="0"/>
                <a:ea typeface="华文细黑" pitchFamily="2" charset="-122"/>
              </a:rPr>
              <a:t>19</a:t>
            </a:r>
            <a:r>
              <a:rPr lang="zh-CN" altLang="en-US" sz="1600">
                <a:latin typeface="Arial" charset="0"/>
                <a:ea typeface="华文细黑" pitchFamily="2" charset="-122"/>
              </a:rPr>
              <a:t>槽位）</a:t>
            </a:r>
          </a:p>
          <a:p>
            <a:pPr fontAlgn="t">
              <a:defRPr/>
            </a:pPr>
            <a:r>
              <a:rPr lang="en-US" altLang="zh-CN" sz="1600">
                <a:latin typeface="Arial" charset="0"/>
                <a:ea typeface="华文细黑" pitchFamily="2" charset="-122"/>
              </a:rPr>
              <a:t>7</a:t>
            </a:r>
            <a:r>
              <a:rPr lang="zh-CN" altLang="en-US" sz="1600">
                <a:latin typeface="Arial" charset="0"/>
                <a:ea typeface="华文细黑" pitchFamily="2" charset="-122"/>
              </a:rPr>
              <a:t>：防尘网</a:t>
            </a:r>
          </a:p>
        </p:txBody>
      </p:sp>
      <p:grpSp>
        <p:nvGrpSpPr>
          <p:cNvPr id="15364" name="Group 55"/>
          <p:cNvGrpSpPr>
            <a:grpSpLocks/>
          </p:cNvGrpSpPr>
          <p:nvPr/>
        </p:nvGrpSpPr>
        <p:grpSpPr bwMode="auto">
          <a:xfrm>
            <a:off x="179388" y="836613"/>
            <a:ext cx="5137150" cy="5616575"/>
            <a:chOff x="113" y="527"/>
            <a:chExt cx="3236" cy="3538"/>
          </a:xfrm>
        </p:grpSpPr>
        <p:pic>
          <p:nvPicPr>
            <p:cNvPr id="15386" name="Picture 4" descr="CR160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 y="527"/>
              <a:ext cx="1180"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7" name="Picture 5" descr="CR16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5" y="1661"/>
              <a:ext cx="1134" cy="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8" name="Line 42"/>
            <p:cNvSpPr>
              <a:spLocks noChangeShapeType="1"/>
            </p:cNvSpPr>
            <p:nvPr/>
          </p:nvSpPr>
          <p:spPr bwMode="auto">
            <a:xfrm>
              <a:off x="294" y="890"/>
              <a:ext cx="63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5389" name="Line 44"/>
            <p:cNvSpPr>
              <a:spLocks noChangeShapeType="1"/>
            </p:cNvSpPr>
            <p:nvPr/>
          </p:nvSpPr>
          <p:spPr bwMode="auto">
            <a:xfrm>
              <a:off x="294" y="1162"/>
              <a:ext cx="681"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5390" name="Line 45"/>
            <p:cNvSpPr>
              <a:spLocks noChangeShapeType="1"/>
            </p:cNvSpPr>
            <p:nvPr/>
          </p:nvSpPr>
          <p:spPr bwMode="auto">
            <a:xfrm>
              <a:off x="294" y="1570"/>
              <a:ext cx="771"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5391" name="Line 46"/>
            <p:cNvSpPr>
              <a:spLocks noChangeShapeType="1"/>
            </p:cNvSpPr>
            <p:nvPr/>
          </p:nvSpPr>
          <p:spPr bwMode="auto">
            <a:xfrm>
              <a:off x="203" y="2069"/>
              <a:ext cx="54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5392" name="Line 47"/>
            <p:cNvSpPr>
              <a:spLocks noChangeShapeType="1"/>
            </p:cNvSpPr>
            <p:nvPr/>
          </p:nvSpPr>
          <p:spPr bwMode="auto">
            <a:xfrm>
              <a:off x="204" y="2314"/>
              <a:ext cx="862"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5393" name="Line 48"/>
            <p:cNvSpPr>
              <a:spLocks noChangeShapeType="1"/>
            </p:cNvSpPr>
            <p:nvPr/>
          </p:nvSpPr>
          <p:spPr bwMode="auto">
            <a:xfrm>
              <a:off x="244" y="3430"/>
              <a:ext cx="726"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5" name="Rectangle 71"/>
            <p:cNvSpPr>
              <a:spLocks noChangeArrowheads="1"/>
            </p:cNvSpPr>
            <p:nvPr/>
          </p:nvSpPr>
          <p:spPr bwMode="auto">
            <a:xfrm>
              <a:off x="204" y="754"/>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①</a:t>
              </a:r>
            </a:p>
          </p:txBody>
        </p:sp>
        <p:sp>
          <p:nvSpPr>
            <p:cNvPr id="16" name="Rectangle 73"/>
            <p:cNvSpPr>
              <a:spLocks noChangeArrowheads="1"/>
            </p:cNvSpPr>
            <p:nvPr/>
          </p:nvSpPr>
          <p:spPr bwMode="auto">
            <a:xfrm>
              <a:off x="204" y="1026"/>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②</a:t>
              </a:r>
            </a:p>
          </p:txBody>
        </p:sp>
        <p:sp>
          <p:nvSpPr>
            <p:cNvPr id="17" name="Rectangle 78"/>
            <p:cNvSpPr>
              <a:spLocks noChangeArrowheads="1"/>
            </p:cNvSpPr>
            <p:nvPr/>
          </p:nvSpPr>
          <p:spPr bwMode="auto">
            <a:xfrm>
              <a:off x="204" y="1434"/>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④</a:t>
              </a:r>
            </a:p>
          </p:txBody>
        </p:sp>
        <p:sp>
          <p:nvSpPr>
            <p:cNvPr id="18" name="Rectangle 80"/>
            <p:cNvSpPr>
              <a:spLocks noChangeArrowheads="1"/>
            </p:cNvSpPr>
            <p:nvPr/>
          </p:nvSpPr>
          <p:spPr bwMode="auto">
            <a:xfrm>
              <a:off x="113" y="1915"/>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⑤</a:t>
              </a:r>
            </a:p>
          </p:txBody>
        </p:sp>
        <p:sp>
          <p:nvSpPr>
            <p:cNvPr id="19" name="Rectangle 82"/>
            <p:cNvSpPr>
              <a:spLocks noChangeArrowheads="1"/>
            </p:cNvSpPr>
            <p:nvPr/>
          </p:nvSpPr>
          <p:spPr bwMode="auto">
            <a:xfrm>
              <a:off x="114" y="2160"/>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⑥</a:t>
              </a:r>
            </a:p>
          </p:txBody>
        </p:sp>
        <p:sp>
          <p:nvSpPr>
            <p:cNvPr id="21" name="Rectangle 78"/>
            <p:cNvSpPr>
              <a:spLocks noChangeArrowheads="1"/>
            </p:cNvSpPr>
            <p:nvPr/>
          </p:nvSpPr>
          <p:spPr bwMode="auto">
            <a:xfrm>
              <a:off x="158" y="3272"/>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④</a:t>
              </a:r>
            </a:p>
          </p:txBody>
        </p:sp>
        <p:sp>
          <p:nvSpPr>
            <p:cNvPr id="15400" name="Line 61"/>
            <p:cNvSpPr>
              <a:spLocks noChangeShapeType="1"/>
            </p:cNvSpPr>
            <p:nvPr/>
          </p:nvSpPr>
          <p:spPr bwMode="auto">
            <a:xfrm flipH="1">
              <a:off x="1565" y="835"/>
              <a:ext cx="226"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23" name="Rectangle 76"/>
            <p:cNvSpPr>
              <a:spLocks noChangeArrowheads="1"/>
            </p:cNvSpPr>
            <p:nvPr/>
          </p:nvSpPr>
          <p:spPr bwMode="auto">
            <a:xfrm>
              <a:off x="1647" y="691"/>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③</a:t>
              </a:r>
            </a:p>
          </p:txBody>
        </p:sp>
        <p:sp>
          <p:nvSpPr>
            <p:cNvPr id="15402" name="Line 61"/>
            <p:cNvSpPr>
              <a:spLocks noChangeShapeType="1"/>
            </p:cNvSpPr>
            <p:nvPr/>
          </p:nvSpPr>
          <p:spPr bwMode="auto">
            <a:xfrm flipH="1">
              <a:off x="2893" y="1986"/>
              <a:ext cx="226"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25" name="Rectangle 76"/>
            <p:cNvSpPr>
              <a:spLocks noChangeArrowheads="1"/>
            </p:cNvSpPr>
            <p:nvPr/>
          </p:nvSpPr>
          <p:spPr bwMode="auto">
            <a:xfrm>
              <a:off x="3047" y="1826"/>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③</a:t>
              </a:r>
            </a:p>
          </p:txBody>
        </p:sp>
        <p:sp>
          <p:nvSpPr>
            <p:cNvPr id="15404" name="Line 42"/>
            <p:cNvSpPr>
              <a:spLocks noChangeShapeType="1"/>
            </p:cNvSpPr>
            <p:nvPr/>
          </p:nvSpPr>
          <p:spPr bwMode="auto">
            <a:xfrm>
              <a:off x="2349" y="1480"/>
              <a:ext cx="0" cy="499"/>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27" name="Rectangle 71"/>
            <p:cNvSpPr>
              <a:spLocks noChangeArrowheads="1"/>
            </p:cNvSpPr>
            <p:nvPr/>
          </p:nvSpPr>
          <p:spPr bwMode="auto">
            <a:xfrm>
              <a:off x="2213" y="1298"/>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①</a:t>
              </a:r>
            </a:p>
          </p:txBody>
        </p:sp>
        <p:sp>
          <p:nvSpPr>
            <p:cNvPr id="15406" name="Line 61"/>
            <p:cNvSpPr>
              <a:spLocks noChangeShapeType="1"/>
            </p:cNvSpPr>
            <p:nvPr/>
          </p:nvSpPr>
          <p:spPr bwMode="auto">
            <a:xfrm flipH="1">
              <a:off x="2576" y="2251"/>
              <a:ext cx="544"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29" name="Rectangle 73"/>
            <p:cNvSpPr>
              <a:spLocks noChangeArrowheads="1"/>
            </p:cNvSpPr>
            <p:nvPr/>
          </p:nvSpPr>
          <p:spPr bwMode="auto">
            <a:xfrm>
              <a:off x="3043" y="2104"/>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②</a:t>
              </a:r>
            </a:p>
          </p:txBody>
        </p:sp>
        <p:sp>
          <p:nvSpPr>
            <p:cNvPr id="15408" name="Line 61"/>
            <p:cNvSpPr>
              <a:spLocks noChangeShapeType="1"/>
            </p:cNvSpPr>
            <p:nvPr/>
          </p:nvSpPr>
          <p:spPr bwMode="auto">
            <a:xfrm flipH="1">
              <a:off x="2576" y="2523"/>
              <a:ext cx="544"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31" name="Rectangle 78"/>
            <p:cNvSpPr>
              <a:spLocks noChangeArrowheads="1"/>
            </p:cNvSpPr>
            <p:nvPr/>
          </p:nvSpPr>
          <p:spPr bwMode="auto">
            <a:xfrm>
              <a:off x="3075" y="2387"/>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④</a:t>
              </a:r>
            </a:p>
          </p:txBody>
        </p:sp>
        <p:sp>
          <p:nvSpPr>
            <p:cNvPr id="15410" name="Line 46"/>
            <p:cNvSpPr>
              <a:spLocks noChangeShapeType="1"/>
            </p:cNvSpPr>
            <p:nvPr/>
          </p:nvSpPr>
          <p:spPr bwMode="auto">
            <a:xfrm>
              <a:off x="1837" y="3022"/>
              <a:ext cx="273"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33" name="Rectangle 80"/>
            <p:cNvSpPr>
              <a:spLocks noChangeArrowheads="1"/>
            </p:cNvSpPr>
            <p:nvPr/>
          </p:nvSpPr>
          <p:spPr bwMode="auto">
            <a:xfrm>
              <a:off x="1655" y="2840"/>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⑤</a:t>
              </a:r>
            </a:p>
          </p:txBody>
        </p:sp>
        <p:sp>
          <p:nvSpPr>
            <p:cNvPr id="15412" name="Line 61"/>
            <p:cNvSpPr>
              <a:spLocks noChangeShapeType="1"/>
            </p:cNvSpPr>
            <p:nvPr/>
          </p:nvSpPr>
          <p:spPr bwMode="auto">
            <a:xfrm flipH="1">
              <a:off x="2517" y="3067"/>
              <a:ext cx="544"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35" name="Rectangle 82"/>
            <p:cNvSpPr>
              <a:spLocks noChangeArrowheads="1"/>
            </p:cNvSpPr>
            <p:nvPr/>
          </p:nvSpPr>
          <p:spPr bwMode="auto">
            <a:xfrm>
              <a:off x="3016" y="2931"/>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⑥</a:t>
              </a:r>
            </a:p>
          </p:txBody>
        </p:sp>
        <p:sp>
          <p:nvSpPr>
            <p:cNvPr id="15414" name="Line 61"/>
            <p:cNvSpPr>
              <a:spLocks noChangeShapeType="1"/>
            </p:cNvSpPr>
            <p:nvPr/>
          </p:nvSpPr>
          <p:spPr bwMode="auto">
            <a:xfrm flipH="1">
              <a:off x="2562" y="3611"/>
              <a:ext cx="544"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37" name="Rectangle 78"/>
            <p:cNvSpPr>
              <a:spLocks noChangeArrowheads="1"/>
            </p:cNvSpPr>
            <p:nvPr/>
          </p:nvSpPr>
          <p:spPr bwMode="auto">
            <a:xfrm>
              <a:off x="3061" y="3475"/>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④</a:t>
              </a:r>
            </a:p>
          </p:txBody>
        </p:sp>
        <p:sp>
          <p:nvSpPr>
            <p:cNvPr id="15416" name="Line 61"/>
            <p:cNvSpPr>
              <a:spLocks noChangeShapeType="1"/>
            </p:cNvSpPr>
            <p:nvPr/>
          </p:nvSpPr>
          <p:spPr bwMode="auto">
            <a:xfrm flipH="1">
              <a:off x="2563" y="3884"/>
              <a:ext cx="544"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39" name="Rectangle 85"/>
            <p:cNvSpPr>
              <a:spLocks noChangeArrowheads="1"/>
            </p:cNvSpPr>
            <p:nvPr/>
          </p:nvSpPr>
          <p:spPr bwMode="auto">
            <a:xfrm>
              <a:off x="3107" y="3793"/>
              <a:ext cx="242" cy="154"/>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⑦</a:t>
              </a:r>
            </a:p>
          </p:txBody>
        </p:sp>
      </p:grpSp>
      <p:grpSp>
        <p:nvGrpSpPr>
          <p:cNvPr id="15365" name="Group 54"/>
          <p:cNvGrpSpPr>
            <a:grpSpLocks/>
          </p:cNvGrpSpPr>
          <p:nvPr/>
        </p:nvGrpSpPr>
        <p:grpSpPr bwMode="auto">
          <a:xfrm>
            <a:off x="5348288" y="723900"/>
            <a:ext cx="3606800" cy="3768725"/>
            <a:chOff x="3658" y="570"/>
            <a:chExt cx="1993" cy="3314"/>
          </a:xfrm>
        </p:grpSpPr>
        <p:sp>
          <p:nvSpPr>
            <p:cNvPr id="15377" name="AutoShape 314"/>
            <p:cNvSpPr>
              <a:spLocks noChangeArrowheads="1"/>
            </p:cNvSpPr>
            <p:nvPr/>
          </p:nvSpPr>
          <p:spPr bwMode="auto">
            <a:xfrm flipV="1">
              <a:off x="3665" y="3776"/>
              <a:ext cx="1986" cy="10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21 w 21600"/>
                <a:gd name="T13" fmla="*/ 2200 h 21600"/>
                <a:gd name="T14" fmla="*/ 19479 w 21600"/>
                <a:gd name="T15" fmla="*/ 19400 h 21600"/>
              </a:gdLst>
              <a:ahLst/>
              <a:cxnLst>
                <a:cxn ang="T8">
                  <a:pos x="T0" y="T1"/>
                </a:cxn>
                <a:cxn ang="T9">
                  <a:pos x="T2" y="T3"/>
                </a:cxn>
                <a:cxn ang="T10">
                  <a:pos x="T4" y="T5"/>
                </a:cxn>
                <a:cxn ang="T11">
                  <a:pos x="T6" y="T7"/>
                </a:cxn>
              </a:cxnLst>
              <a:rect l="T12" t="T13" r="T14" b="T15"/>
              <a:pathLst>
                <a:path w="21600" h="21600">
                  <a:moveTo>
                    <a:pt x="0" y="0"/>
                  </a:moveTo>
                  <a:lnTo>
                    <a:pt x="647" y="21600"/>
                  </a:lnTo>
                  <a:lnTo>
                    <a:pt x="20953" y="21600"/>
                  </a:lnTo>
                  <a:lnTo>
                    <a:pt x="2160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endParaRPr lang="zh-CN" altLang="en-US"/>
            </a:p>
          </p:txBody>
        </p:sp>
        <p:sp>
          <p:nvSpPr>
            <p:cNvPr id="15378" name="AutoShape 315"/>
            <p:cNvSpPr>
              <a:spLocks noChangeArrowheads="1"/>
            </p:cNvSpPr>
            <p:nvPr/>
          </p:nvSpPr>
          <p:spPr bwMode="auto">
            <a:xfrm rot="16200000" flipV="1">
              <a:off x="3963" y="2199"/>
              <a:ext cx="3311" cy="57"/>
            </a:xfrm>
            <a:custGeom>
              <a:avLst/>
              <a:gdLst>
                <a:gd name="T0" fmla="*/ 15 w 21600"/>
                <a:gd name="T1" fmla="*/ 0 h 21600"/>
                <a:gd name="T2" fmla="*/ 15 w 21600"/>
                <a:gd name="T3" fmla="*/ 0 h 21600"/>
                <a:gd name="T4" fmla="*/ 15 w 21600"/>
                <a:gd name="T5" fmla="*/ 0 h 21600"/>
                <a:gd name="T6" fmla="*/ 15 w 21600"/>
                <a:gd name="T7" fmla="*/ 0 h 21600"/>
                <a:gd name="T8" fmla="*/ 0 60000 65536"/>
                <a:gd name="T9" fmla="*/ 0 60000 65536"/>
                <a:gd name="T10" fmla="*/ 0 60000 65536"/>
                <a:gd name="T11" fmla="*/ 0 60000 65536"/>
                <a:gd name="T12" fmla="*/ 2061 w 21600"/>
                <a:gd name="T13" fmla="*/ 1895 h 21600"/>
                <a:gd name="T14" fmla="*/ 19539 w 21600"/>
                <a:gd name="T15" fmla="*/ 19705 h 21600"/>
              </a:gdLst>
              <a:ahLst/>
              <a:cxnLst>
                <a:cxn ang="T8">
                  <a:pos x="T0" y="T1"/>
                </a:cxn>
                <a:cxn ang="T9">
                  <a:pos x="T2" y="T3"/>
                </a:cxn>
                <a:cxn ang="T10">
                  <a:pos x="T4" y="T5"/>
                </a:cxn>
                <a:cxn ang="T11">
                  <a:pos x="T6" y="T7"/>
                </a:cxn>
              </a:cxnLst>
              <a:rect l="T12" t="T13" r="T14" b="T15"/>
              <a:pathLst>
                <a:path w="21600" h="21600">
                  <a:moveTo>
                    <a:pt x="0" y="0"/>
                  </a:moveTo>
                  <a:lnTo>
                    <a:pt x="523" y="21600"/>
                  </a:lnTo>
                  <a:lnTo>
                    <a:pt x="21077" y="21600"/>
                  </a:lnTo>
                  <a:lnTo>
                    <a:pt x="21600" y="0"/>
                  </a:lnTo>
                  <a:lnTo>
                    <a:pt x="0" y="0"/>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5379" name="AutoShape 316"/>
            <p:cNvSpPr>
              <a:spLocks noChangeArrowheads="1"/>
            </p:cNvSpPr>
            <p:nvPr/>
          </p:nvSpPr>
          <p:spPr bwMode="auto">
            <a:xfrm rot="5400000" flipH="1" flipV="1">
              <a:off x="2249" y="2365"/>
              <a:ext cx="2927" cy="109"/>
            </a:xfrm>
            <a:custGeom>
              <a:avLst/>
              <a:gdLst>
                <a:gd name="T0" fmla="*/ 4 w 21600"/>
                <a:gd name="T1" fmla="*/ 0 h 21600"/>
                <a:gd name="T2" fmla="*/ 4 w 21600"/>
                <a:gd name="T3" fmla="*/ 0 h 21600"/>
                <a:gd name="T4" fmla="*/ 4 w 21600"/>
                <a:gd name="T5" fmla="*/ 0 h 21600"/>
                <a:gd name="T6" fmla="*/ 4 w 21600"/>
                <a:gd name="T7" fmla="*/ 0 h 21600"/>
                <a:gd name="T8" fmla="*/ 0 60000 65536"/>
                <a:gd name="T9" fmla="*/ 0 60000 65536"/>
                <a:gd name="T10" fmla="*/ 0 60000 65536"/>
                <a:gd name="T11" fmla="*/ 0 60000 65536"/>
                <a:gd name="T12" fmla="*/ 2052 w 21600"/>
                <a:gd name="T13" fmla="*/ 2180 h 21600"/>
                <a:gd name="T14" fmla="*/ 19548 w 21600"/>
                <a:gd name="T15" fmla="*/ 19420 h 21600"/>
              </a:gdLst>
              <a:ahLst/>
              <a:cxnLst>
                <a:cxn ang="T8">
                  <a:pos x="T0" y="T1"/>
                </a:cxn>
                <a:cxn ang="T9">
                  <a:pos x="T2" y="T3"/>
                </a:cxn>
                <a:cxn ang="T10">
                  <a:pos x="T4" y="T5"/>
                </a:cxn>
                <a:cxn ang="T11">
                  <a:pos x="T6" y="T7"/>
                </a:cxn>
              </a:cxnLst>
              <a:rect l="T12" t="T13" r="T14" b="T15"/>
              <a:pathLst>
                <a:path w="21600" h="21600">
                  <a:moveTo>
                    <a:pt x="0" y="0"/>
                  </a:moveTo>
                  <a:lnTo>
                    <a:pt x="511" y="21600"/>
                  </a:lnTo>
                  <a:lnTo>
                    <a:pt x="21089" y="21600"/>
                  </a:lnTo>
                  <a:lnTo>
                    <a:pt x="21600" y="0"/>
                  </a:lnTo>
                  <a:lnTo>
                    <a:pt x="0"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endParaRPr lang="zh-CN" altLang="en-US"/>
            </a:p>
          </p:txBody>
        </p:sp>
        <p:grpSp>
          <p:nvGrpSpPr>
            <p:cNvPr id="15380" name="Group 129"/>
            <p:cNvGrpSpPr>
              <a:grpSpLocks/>
            </p:cNvGrpSpPr>
            <p:nvPr/>
          </p:nvGrpSpPr>
          <p:grpSpPr bwMode="auto">
            <a:xfrm>
              <a:off x="3658" y="570"/>
              <a:ext cx="1989" cy="434"/>
              <a:chOff x="3658" y="570"/>
              <a:chExt cx="1989" cy="434"/>
            </a:xfrm>
          </p:grpSpPr>
          <p:sp>
            <p:nvSpPr>
              <p:cNvPr id="15381" name="Rectangle 317"/>
              <p:cNvSpPr>
                <a:spLocks noChangeArrowheads="1"/>
              </p:cNvSpPr>
              <p:nvPr/>
            </p:nvSpPr>
            <p:spPr bwMode="auto">
              <a:xfrm>
                <a:off x="3716" y="572"/>
                <a:ext cx="1931" cy="432"/>
              </a:xfrm>
              <a:prstGeom prst="rect">
                <a:avLst/>
              </a:prstGeom>
              <a:solidFill>
                <a:srgbClr val="4D61A4"/>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ea typeface="华文细黑" panose="02010600040101010101" pitchFamily="2" charset="-122"/>
                </a:endParaRPr>
              </a:p>
            </p:txBody>
          </p:sp>
          <p:sp>
            <p:nvSpPr>
              <p:cNvPr id="15382" name="Rectangle 318"/>
              <p:cNvSpPr>
                <a:spLocks noChangeArrowheads="1"/>
              </p:cNvSpPr>
              <p:nvPr/>
            </p:nvSpPr>
            <p:spPr bwMode="auto">
              <a:xfrm>
                <a:off x="3658" y="572"/>
                <a:ext cx="84" cy="432"/>
              </a:xfrm>
              <a:prstGeom prst="rect">
                <a:avLst/>
              </a:prstGeom>
              <a:gradFill rotWithShape="1">
                <a:gsLst>
                  <a:gs pos="0">
                    <a:srgbClr val="99C3DD"/>
                  </a:gs>
                  <a:gs pos="100000">
                    <a:srgbClr val="4D61A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5383" name="Rectangle 319"/>
              <p:cNvSpPr>
                <a:spLocks noChangeArrowheads="1"/>
              </p:cNvSpPr>
              <p:nvPr/>
            </p:nvSpPr>
            <p:spPr bwMode="auto">
              <a:xfrm>
                <a:off x="5565" y="626"/>
                <a:ext cx="82" cy="378"/>
              </a:xfrm>
              <a:prstGeom prst="rect">
                <a:avLst/>
              </a:prstGeom>
              <a:gradFill rotWithShape="1">
                <a:gsLst>
                  <a:gs pos="0">
                    <a:srgbClr val="4D61A4"/>
                  </a:gs>
                  <a:gs pos="100000">
                    <a:srgbClr val="4D615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5384" name="AutoShape 320"/>
              <p:cNvSpPr>
                <a:spLocks noChangeArrowheads="1"/>
              </p:cNvSpPr>
              <p:nvPr/>
            </p:nvSpPr>
            <p:spPr bwMode="auto">
              <a:xfrm>
                <a:off x="3682" y="570"/>
                <a:ext cx="1948" cy="8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73 w 21600"/>
                  <a:gd name="T13" fmla="*/ 2009 h 21600"/>
                  <a:gd name="T14" fmla="*/ 19427 w 21600"/>
                  <a:gd name="T15" fmla="*/ 19591 h 21600"/>
                </a:gdLst>
                <a:ahLst/>
                <a:cxnLst>
                  <a:cxn ang="T8">
                    <a:pos x="T0" y="T1"/>
                  </a:cxn>
                  <a:cxn ang="T9">
                    <a:pos x="T2" y="T3"/>
                  </a:cxn>
                  <a:cxn ang="T10">
                    <a:pos x="T4" y="T5"/>
                  </a:cxn>
                  <a:cxn ang="T11">
                    <a:pos x="T6" y="T7"/>
                  </a:cxn>
                </a:cxnLst>
                <a:rect l="T12" t="T13" r="T14" b="T15"/>
                <a:pathLst>
                  <a:path w="21600" h="21600">
                    <a:moveTo>
                      <a:pt x="0" y="0"/>
                    </a:moveTo>
                    <a:lnTo>
                      <a:pt x="745" y="21600"/>
                    </a:lnTo>
                    <a:lnTo>
                      <a:pt x="20855" y="21600"/>
                    </a:lnTo>
                    <a:lnTo>
                      <a:pt x="21600" y="0"/>
                    </a:lnTo>
                    <a:lnTo>
                      <a:pt x="0" y="0"/>
                    </a:lnTo>
                    <a:close/>
                  </a:path>
                </a:pathLst>
              </a:custGeom>
              <a:gradFill rotWithShape="1">
                <a:gsLst>
                  <a:gs pos="0">
                    <a:srgbClr val="99C3DD"/>
                  </a:gs>
                  <a:gs pos="100000">
                    <a:srgbClr val="4D61A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5385" name="Text Box 321"/>
              <p:cNvSpPr txBox="1">
                <a:spLocks noChangeArrowheads="1"/>
              </p:cNvSpPr>
              <p:nvPr/>
            </p:nvSpPr>
            <p:spPr bwMode="auto">
              <a:xfrm>
                <a:off x="3730" y="684"/>
                <a:ext cx="1842"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600" b="1">
                    <a:solidFill>
                      <a:schemeClr val="bg1"/>
                    </a:solidFill>
                    <a:ea typeface="华文细黑" panose="02010600040101010101" pitchFamily="2" charset="-122"/>
                  </a:rPr>
                  <a:t>CR16000</a:t>
                </a:r>
                <a:r>
                  <a:rPr lang="zh-CN" altLang="en-US" sz="1600" b="1">
                    <a:solidFill>
                      <a:schemeClr val="bg1"/>
                    </a:solidFill>
                    <a:ea typeface="华文细黑" panose="02010600040101010101" pitchFamily="2" charset="-122"/>
                  </a:rPr>
                  <a:t>正面结构</a:t>
                </a:r>
                <a:endParaRPr lang="en-US" altLang="en-US" sz="1600" b="1">
                  <a:solidFill>
                    <a:schemeClr val="bg1"/>
                  </a:solidFill>
                  <a:ea typeface="华文细黑" panose="02010600040101010101" pitchFamily="2" charset="-122"/>
                </a:endParaRPr>
              </a:p>
            </p:txBody>
          </p:sp>
        </p:grpSp>
      </p:grpSp>
      <p:pic>
        <p:nvPicPr>
          <p:cNvPr id="15366" name="Object 221" descr="npo0000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6975" y="4492625"/>
            <a:ext cx="1903413"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367" name="Line 42"/>
          <p:cNvSpPr>
            <a:spLocks noChangeShapeType="1"/>
          </p:cNvSpPr>
          <p:nvPr/>
        </p:nvSpPr>
        <p:spPr bwMode="auto">
          <a:xfrm>
            <a:off x="5842000" y="6165850"/>
            <a:ext cx="1008063"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49" name="Rectangle 71"/>
          <p:cNvSpPr>
            <a:spLocks noChangeArrowheads="1"/>
          </p:cNvSpPr>
          <p:nvPr/>
        </p:nvSpPr>
        <p:spPr bwMode="auto">
          <a:xfrm>
            <a:off x="5699125" y="584200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①</a:t>
            </a:r>
          </a:p>
        </p:txBody>
      </p:sp>
      <p:sp>
        <p:nvSpPr>
          <p:cNvPr id="50" name="Rectangle 75"/>
          <p:cNvSpPr>
            <a:spLocks noChangeArrowheads="1"/>
          </p:cNvSpPr>
          <p:nvPr/>
        </p:nvSpPr>
        <p:spPr bwMode="auto">
          <a:xfrm>
            <a:off x="8207375" y="5832475"/>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③</a:t>
            </a:r>
          </a:p>
        </p:txBody>
      </p:sp>
      <p:sp>
        <p:nvSpPr>
          <p:cNvPr id="51" name="Rectangle 77"/>
          <p:cNvSpPr>
            <a:spLocks noChangeArrowheads="1"/>
          </p:cNvSpPr>
          <p:nvPr/>
        </p:nvSpPr>
        <p:spPr bwMode="auto">
          <a:xfrm>
            <a:off x="8180388" y="488315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④</a:t>
            </a:r>
          </a:p>
        </p:txBody>
      </p:sp>
      <p:cxnSp>
        <p:nvCxnSpPr>
          <p:cNvPr id="15371" name="直接箭头连接符 54"/>
          <p:cNvCxnSpPr>
            <a:cxnSpLocks noChangeShapeType="1"/>
          </p:cNvCxnSpPr>
          <p:nvPr/>
        </p:nvCxnSpPr>
        <p:spPr bwMode="auto">
          <a:xfrm>
            <a:off x="8015288" y="5189538"/>
            <a:ext cx="714375" cy="1587"/>
          </a:xfrm>
          <a:prstGeom prst="straightConnector1">
            <a:avLst/>
          </a:prstGeom>
          <a:noFill/>
          <a:ln w="9525">
            <a:solidFill>
              <a:srgbClr val="FF0000"/>
            </a:solidFill>
            <a:round/>
            <a:headEnd type="triangle" w="med" len="med"/>
            <a:tailEnd/>
          </a:ln>
          <a:effectLst>
            <a:prstShdw prst="shdw17" dist="17961" dir="2700000">
              <a:srgbClr val="990000"/>
            </a:prstShdw>
          </a:effectLst>
          <a:extLst>
            <a:ext uri="{909E8E84-426E-40DD-AFC4-6F175D3DCCD1}">
              <a14:hiddenFill xmlns:a14="http://schemas.microsoft.com/office/drawing/2010/main">
                <a:noFill/>
              </a14:hiddenFill>
            </a:ext>
          </a:extLst>
        </p:spPr>
      </p:cxnSp>
      <p:cxnSp>
        <p:nvCxnSpPr>
          <p:cNvPr id="15372" name="直接箭头连接符 55"/>
          <p:cNvCxnSpPr>
            <a:cxnSpLocks noChangeShapeType="1"/>
          </p:cNvCxnSpPr>
          <p:nvPr/>
        </p:nvCxnSpPr>
        <p:spPr bwMode="auto">
          <a:xfrm>
            <a:off x="8015288" y="6142038"/>
            <a:ext cx="714375" cy="1587"/>
          </a:xfrm>
          <a:prstGeom prst="straightConnector1">
            <a:avLst/>
          </a:prstGeom>
          <a:noFill/>
          <a:ln w="9525">
            <a:solidFill>
              <a:srgbClr val="FF0000"/>
            </a:solidFill>
            <a:round/>
            <a:headEnd type="triangle" w="med" len="med"/>
            <a:tailEnd/>
          </a:ln>
          <a:effectLst>
            <a:prstShdw prst="shdw17" dist="17961" dir="2700000">
              <a:srgbClr val="990000"/>
            </a:prstShdw>
          </a:effectLst>
          <a:extLst>
            <a:ext uri="{909E8E84-426E-40DD-AFC4-6F175D3DCCD1}">
              <a14:hiddenFill xmlns:a14="http://schemas.microsoft.com/office/drawing/2010/main">
                <a:noFill/>
              </a14:hiddenFill>
            </a:ext>
          </a:extLst>
        </p:spPr>
      </p:cxnSp>
      <p:sp>
        <p:nvSpPr>
          <p:cNvPr id="15373" name="Line 46"/>
          <p:cNvSpPr>
            <a:spLocks noChangeShapeType="1"/>
          </p:cNvSpPr>
          <p:nvPr/>
        </p:nvSpPr>
        <p:spPr bwMode="auto">
          <a:xfrm>
            <a:off x="5842000" y="4903788"/>
            <a:ext cx="865188"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55" name="Rectangle 80"/>
          <p:cNvSpPr>
            <a:spLocks noChangeArrowheads="1"/>
          </p:cNvSpPr>
          <p:nvPr/>
        </p:nvSpPr>
        <p:spPr bwMode="auto">
          <a:xfrm>
            <a:off x="5699125" y="4659313"/>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⑤</a:t>
            </a:r>
          </a:p>
        </p:txBody>
      </p:sp>
      <p:sp>
        <p:nvSpPr>
          <p:cNvPr id="15375" name="Line 47"/>
          <p:cNvSpPr>
            <a:spLocks noChangeShapeType="1"/>
          </p:cNvSpPr>
          <p:nvPr/>
        </p:nvSpPr>
        <p:spPr bwMode="auto">
          <a:xfrm>
            <a:off x="5849938" y="5260975"/>
            <a:ext cx="136842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57" name="Rectangle 82"/>
          <p:cNvSpPr>
            <a:spLocks noChangeArrowheads="1"/>
          </p:cNvSpPr>
          <p:nvPr/>
        </p:nvSpPr>
        <p:spPr bwMode="auto">
          <a:xfrm>
            <a:off x="5707063" y="501650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⑥</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28" name="Picture 44"/>
          <p:cNvPicPr>
            <a:picLocks noChangeAspect="1" noChangeArrowheads="1"/>
          </p:cNvPicPr>
          <p:nvPr/>
        </p:nvPicPr>
        <p:blipFill>
          <a:blip r:embed="rId2"/>
          <a:srcRect/>
          <a:stretch>
            <a:fillRect/>
          </a:stretch>
        </p:blipFill>
        <p:spPr bwMode="auto">
          <a:xfrm>
            <a:off x="6397625" y="4703763"/>
            <a:ext cx="1692275" cy="173196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7" name="标题 1"/>
          <p:cNvSpPr>
            <a:spLocks noGrp="1"/>
          </p:cNvSpPr>
          <p:nvPr>
            <p:ph type="title"/>
          </p:nvPr>
        </p:nvSpPr>
        <p:spPr/>
        <p:txBody>
          <a:bodyPr/>
          <a:lstStyle/>
          <a:p>
            <a:pPr eaLnBrk="1" hangingPunct="1"/>
            <a:r>
              <a:rPr lang="en-US" altLang="zh-CN" smtClean="0"/>
              <a:t>CR16000</a:t>
            </a:r>
            <a:r>
              <a:rPr lang="zh-CN" altLang="en-US" smtClean="0"/>
              <a:t>系列路由器硬件结构（背面）</a:t>
            </a:r>
          </a:p>
        </p:txBody>
      </p:sp>
      <p:pic>
        <p:nvPicPr>
          <p:cNvPr id="16388" name="Picture 61" descr="CR16008_B2_1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6975" y="2014538"/>
            <a:ext cx="2968625" cy="445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 Box 41"/>
          <p:cNvSpPr txBox="1">
            <a:spLocks noChangeArrowheads="1"/>
          </p:cNvSpPr>
          <p:nvPr/>
        </p:nvSpPr>
        <p:spPr bwMode="auto">
          <a:xfrm>
            <a:off x="5770563" y="1220788"/>
            <a:ext cx="2989262" cy="3201987"/>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en-US" altLang="zh-CN" sz="1600" dirty="0">
                <a:latin typeface="Arial" charset="0"/>
                <a:ea typeface="华文细黑" pitchFamily="2" charset="-122"/>
              </a:rPr>
              <a:t>1</a:t>
            </a:r>
            <a:r>
              <a:rPr lang="zh-CN" altLang="en-US" sz="1600" dirty="0">
                <a:latin typeface="Arial" charset="0"/>
                <a:ea typeface="华文细黑" pitchFamily="2" charset="-122"/>
              </a:rPr>
              <a:t>：电源进线模块</a:t>
            </a:r>
            <a:r>
              <a:rPr lang="zh-CN" altLang="en-US" sz="1600">
                <a:latin typeface="Arial" charset="0"/>
                <a:ea typeface="华文细黑" pitchFamily="2" charset="-122"/>
              </a:rPr>
              <a:t>槽位</a:t>
            </a:r>
            <a:endParaRPr lang="en-US" altLang="zh-CN" sz="1600">
              <a:latin typeface="Arial" charset="0"/>
              <a:ea typeface="华文细黑" pitchFamily="2" charset="-122"/>
            </a:endParaRPr>
          </a:p>
          <a:p>
            <a:pPr fontAlgn="t">
              <a:defRPr/>
            </a:pPr>
            <a:r>
              <a:rPr lang="en-US" altLang="zh-CN" sz="1600">
                <a:latin typeface="Arial" charset="0"/>
                <a:ea typeface="华文细黑" pitchFamily="2" charset="-122"/>
              </a:rPr>
              <a:t>      CR16004</a:t>
            </a:r>
            <a:r>
              <a:rPr lang="zh-CN" altLang="en-US" sz="1600">
                <a:latin typeface="Arial" charset="0"/>
                <a:ea typeface="华文细黑" pitchFamily="2" charset="-122"/>
              </a:rPr>
              <a:t>：</a:t>
            </a:r>
            <a:r>
              <a:rPr lang="en-US" altLang="zh-CN" sz="1600">
                <a:latin typeface="Arial" charset="0"/>
                <a:ea typeface="华文细黑" pitchFamily="2" charset="-122"/>
              </a:rPr>
              <a:t>1</a:t>
            </a:r>
            <a:r>
              <a:rPr lang="zh-CN" altLang="en-US" sz="1600">
                <a:latin typeface="Arial" charset="0"/>
                <a:ea typeface="华文细黑" pitchFamily="2" charset="-122"/>
              </a:rPr>
              <a:t>个</a:t>
            </a:r>
            <a:endParaRPr lang="zh-CN" altLang="en-US" sz="1600" dirty="0">
              <a:latin typeface="Arial" charset="0"/>
              <a:ea typeface="华文细黑" pitchFamily="2" charset="-122"/>
            </a:endParaRPr>
          </a:p>
          <a:p>
            <a:pPr fontAlgn="t">
              <a:defRPr/>
            </a:pPr>
            <a:r>
              <a:rPr lang="en-US" altLang="zh-CN" sz="1600">
                <a:latin typeface="Arial" charset="0"/>
                <a:ea typeface="华文细黑" pitchFamily="2" charset="-122"/>
              </a:rPr>
              <a:t>      CR16008</a:t>
            </a:r>
            <a:r>
              <a:rPr lang="zh-CN" altLang="en-US" sz="1600" dirty="0">
                <a:latin typeface="Arial" charset="0"/>
                <a:ea typeface="华文细黑" pitchFamily="2" charset="-122"/>
              </a:rPr>
              <a:t>：</a:t>
            </a:r>
            <a:r>
              <a:rPr lang="en-US" altLang="zh-CN" sz="1600" dirty="0">
                <a:latin typeface="Arial" charset="0"/>
                <a:ea typeface="华文细黑" pitchFamily="2" charset="-122"/>
              </a:rPr>
              <a:t>1</a:t>
            </a:r>
            <a:r>
              <a:rPr lang="zh-CN" altLang="en-US" sz="1600" dirty="0">
                <a:latin typeface="Arial" charset="0"/>
                <a:ea typeface="华文细黑" pitchFamily="2" charset="-122"/>
              </a:rPr>
              <a:t>个</a:t>
            </a:r>
          </a:p>
          <a:p>
            <a:pPr fontAlgn="t">
              <a:defRPr/>
            </a:pPr>
            <a:r>
              <a:rPr lang="en-US" altLang="zh-CN" sz="1600" dirty="0">
                <a:latin typeface="Arial" charset="0"/>
                <a:ea typeface="华文细黑" pitchFamily="2" charset="-122"/>
              </a:rPr>
              <a:t>      CR16018</a:t>
            </a:r>
            <a:r>
              <a:rPr lang="zh-CN" altLang="en-US" sz="1600" dirty="0">
                <a:latin typeface="Arial" charset="0"/>
                <a:ea typeface="华文细黑" pitchFamily="2" charset="-122"/>
              </a:rPr>
              <a:t>：</a:t>
            </a:r>
            <a:r>
              <a:rPr lang="en-US" altLang="zh-CN" sz="1600" dirty="0">
                <a:latin typeface="Arial" charset="0"/>
                <a:ea typeface="华文细黑" pitchFamily="2" charset="-122"/>
              </a:rPr>
              <a:t>2</a:t>
            </a:r>
            <a:r>
              <a:rPr lang="zh-CN" altLang="en-US" sz="1600" dirty="0">
                <a:latin typeface="Arial" charset="0"/>
                <a:ea typeface="华文细黑" pitchFamily="2" charset="-122"/>
              </a:rPr>
              <a:t>个</a:t>
            </a:r>
          </a:p>
          <a:p>
            <a:pPr fontAlgn="t">
              <a:defRPr/>
            </a:pPr>
            <a:r>
              <a:rPr lang="en-US" altLang="zh-CN" sz="1600" dirty="0">
                <a:latin typeface="Arial" charset="0"/>
                <a:ea typeface="华文细黑" pitchFamily="2" charset="-122"/>
              </a:rPr>
              <a:t>2</a:t>
            </a:r>
            <a:r>
              <a:rPr lang="zh-CN" altLang="en-US" sz="1600" dirty="0">
                <a:latin typeface="Arial" charset="0"/>
                <a:ea typeface="华文细黑" pitchFamily="2" charset="-122"/>
              </a:rPr>
              <a:t>：出风口</a:t>
            </a:r>
          </a:p>
          <a:p>
            <a:pPr fontAlgn="t">
              <a:defRPr/>
            </a:pPr>
            <a:r>
              <a:rPr lang="en-US" altLang="zh-CN" sz="1600" dirty="0">
                <a:latin typeface="Arial" charset="0"/>
                <a:ea typeface="华文细黑" pitchFamily="2" charset="-122"/>
              </a:rPr>
              <a:t>3</a:t>
            </a:r>
            <a:r>
              <a:rPr lang="zh-CN" altLang="en-US" sz="1600" dirty="0">
                <a:latin typeface="Arial" charset="0"/>
                <a:ea typeface="华文细黑" pitchFamily="2" charset="-122"/>
              </a:rPr>
              <a:t>：风扇框</a:t>
            </a:r>
          </a:p>
          <a:p>
            <a:pPr fontAlgn="t">
              <a:defRPr/>
            </a:pPr>
            <a:r>
              <a:rPr lang="en-US" altLang="zh-CN" sz="1600" dirty="0">
                <a:latin typeface="Arial" charset="0"/>
                <a:ea typeface="华文细黑" pitchFamily="2" charset="-122"/>
              </a:rPr>
              <a:t>4</a:t>
            </a:r>
            <a:r>
              <a:rPr lang="zh-CN" altLang="en-US" sz="1600" dirty="0">
                <a:latin typeface="Arial" charset="0"/>
                <a:ea typeface="华文细黑" pitchFamily="2" charset="-122"/>
              </a:rPr>
              <a:t>：空挡板</a:t>
            </a:r>
          </a:p>
          <a:p>
            <a:pPr fontAlgn="t">
              <a:defRPr/>
            </a:pPr>
            <a:r>
              <a:rPr lang="en-US" altLang="zh-CN" sz="1600" dirty="0">
                <a:latin typeface="Arial" charset="0"/>
                <a:ea typeface="华文细黑" pitchFamily="2" charset="-122"/>
              </a:rPr>
              <a:t>5</a:t>
            </a:r>
            <a:r>
              <a:rPr lang="zh-CN" altLang="en-US" sz="1600" dirty="0">
                <a:latin typeface="Arial" charset="0"/>
                <a:ea typeface="华文细黑" pitchFamily="2" charset="-122"/>
              </a:rPr>
              <a:t>：交换网板槽位</a:t>
            </a:r>
            <a:endParaRPr lang="en-US" altLang="zh-CN" sz="1600" dirty="0">
              <a:latin typeface="Arial" charset="0"/>
              <a:ea typeface="华文细黑" pitchFamily="2" charset="-122"/>
            </a:endParaRPr>
          </a:p>
          <a:p>
            <a:pPr fontAlgn="t">
              <a:defRPr/>
            </a:pPr>
            <a:r>
              <a:rPr lang="en-US" altLang="zh-CN" sz="1600">
                <a:latin typeface="Arial" charset="0"/>
                <a:ea typeface="华文细黑" pitchFamily="2" charset="-122"/>
              </a:rPr>
              <a:t>        CR16004</a:t>
            </a:r>
            <a:r>
              <a:rPr lang="zh-CN" altLang="en-US" sz="1600">
                <a:latin typeface="Arial" charset="0"/>
                <a:ea typeface="华文细黑" pitchFamily="2" charset="-122"/>
              </a:rPr>
              <a:t>（</a:t>
            </a:r>
            <a:r>
              <a:rPr lang="en-US" altLang="zh-CN" sz="1600">
                <a:latin typeface="Arial" charset="0"/>
                <a:ea typeface="华文细黑" pitchFamily="2" charset="-122"/>
              </a:rPr>
              <a:t>6-9</a:t>
            </a:r>
            <a:r>
              <a:rPr lang="zh-CN" altLang="en-US" sz="1600">
                <a:latin typeface="Arial" charset="0"/>
                <a:ea typeface="华文细黑" pitchFamily="2" charset="-122"/>
              </a:rPr>
              <a:t>槽位）</a:t>
            </a:r>
            <a:endParaRPr lang="en-US" altLang="zh-CN" sz="1600">
              <a:latin typeface="Arial" charset="0"/>
              <a:ea typeface="华文细黑" pitchFamily="2" charset="-122"/>
            </a:endParaRPr>
          </a:p>
          <a:p>
            <a:pPr fontAlgn="t">
              <a:defRPr/>
            </a:pPr>
            <a:r>
              <a:rPr lang="en-US" altLang="zh-CN" sz="1600">
                <a:latin typeface="Arial" charset="0"/>
                <a:ea typeface="华文细黑" pitchFamily="2" charset="-122"/>
              </a:rPr>
              <a:t>        CR16008</a:t>
            </a:r>
            <a:r>
              <a:rPr lang="zh-CN" altLang="en-US" sz="1600">
                <a:latin typeface="Arial" charset="0"/>
                <a:ea typeface="华文细黑" pitchFamily="2" charset="-122"/>
              </a:rPr>
              <a:t>（</a:t>
            </a:r>
            <a:r>
              <a:rPr lang="en-US" altLang="zh-CN" sz="1600">
                <a:latin typeface="Arial" charset="0"/>
                <a:ea typeface="华文细黑" pitchFamily="2" charset="-122"/>
              </a:rPr>
              <a:t>10</a:t>
            </a:r>
            <a:r>
              <a:rPr lang="zh-CN" altLang="en-US" sz="1600">
                <a:latin typeface="Arial" charset="0"/>
                <a:ea typeface="华文细黑" pitchFamily="2" charset="-122"/>
              </a:rPr>
              <a:t>－</a:t>
            </a:r>
            <a:r>
              <a:rPr lang="en-US" altLang="zh-CN" sz="1600">
                <a:latin typeface="Arial" charset="0"/>
                <a:ea typeface="华文细黑" pitchFamily="2" charset="-122"/>
              </a:rPr>
              <a:t>18</a:t>
            </a:r>
            <a:r>
              <a:rPr lang="zh-CN" altLang="en-US" sz="1600">
                <a:latin typeface="Arial" charset="0"/>
                <a:ea typeface="华文细黑" pitchFamily="2" charset="-122"/>
              </a:rPr>
              <a:t>槽位）</a:t>
            </a:r>
            <a:endParaRPr lang="zh-CN" altLang="en-US" sz="1600" dirty="0">
              <a:latin typeface="Arial" charset="0"/>
              <a:ea typeface="华文细黑" pitchFamily="2" charset="-122"/>
            </a:endParaRPr>
          </a:p>
          <a:p>
            <a:pPr fontAlgn="t">
              <a:defRPr/>
            </a:pPr>
            <a:r>
              <a:rPr lang="zh-CN" altLang="en-US" sz="1600" dirty="0">
                <a:latin typeface="Arial" charset="0"/>
                <a:ea typeface="华文细黑" pitchFamily="2" charset="-122"/>
              </a:rPr>
              <a:t>        </a:t>
            </a:r>
            <a:r>
              <a:rPr lang="en-US" altLang="zh-CN" sz="1600" dirty="0">
                <a:latin typeface="Arial" charset="0"/>
                <a:ea typeface="华文细黑" pitchFamily="2" charset="-122"/>
              </a:rPr>
              <a:t>CR16018</a:t>
            </a:r>
            <a:r>
              <a:rPr lang="zh-CN" altLang="en-US" sz="1600" dirty="0">
                <a:latin typeface="Arial" charset="0"/>
                <a:ea typeface="华文细黑" pitchFamily="2" charset="-122"/>
              </a:rPr>
              <a:t>（</a:t>
            </a:r>
            <a:r>
              <a:rPr lang="en-US" altLang="zh-CN" sz="1600" dirty="0">
                <a:latin typeface="Arial" charset="0"/>
                <a:ea typeface="华文细黑" pitchFamily="2" charset="-122"/>
              </a:rPr>
              <a:t>20</a:t>
            </a:r>
            <a:r>
              <a:rPr lang="zh-CN" altLang="en-US" sz="1600" dirty="0">
                <a:latin typeface="Arial" charset="0"/>
                <a:ea typeface="华文细黑" pitchFamily="2" charset="-122"/>
              </a:rPr>
              <a:t>－</a:t>
            </a:r>
            <a:r>
              <a:rPr lang="en-US" altLang="zh-CN" sz="1600" dirty="0">
                <a:latin typeface="Arial" charset="0"/>
                <a:ea typeface="华文细黑" pitchFamily="2" charset="-122"/>
              </a:rPr>
              <a:t>28</a:t>
            </a:r>
            <a:r>
              <a:rPr lang="zh-CN" altLang="en-US" sz="1600" dirty="0">
                <a:latin typeface="Arial" charset="0"/>
                <a:ea typeface="华文细黑" pitchFamily="2" charset="-122"/>
              </a:rPr>
              <a:t>槽位）</a:t>
            </a:r>
          </a:p>
          <a:p>
            <a:pPr fontAlgn="t">
              <a:defRPr/>
            </a:pPr>
            <a:r>
              <a:rPr lang="en-US" altLang="zh-CN" sz="1600" dirty="0">
                <a:latin typeface="Arial" charset="0"/>
                <a:ea typeface="华文细黑" pitchFamily="2" charset="-122"/>
              </a:rPr>
              <a:t>6</a:t>
            </a:r>
            <a:r>
              <a:rPr lang="zh-CN" altLang="en-US" sz="1600" dirty="0">
                <a:latin typeface="Arial" charset="0"/>
                <a:ea typeface="华文细黑" pitchFamily="2" charset="-122"/>
              </a:rPr>
              <a:t>：防尘网</a:t>
            </a:r>
          </a:p>
          <a:p>
            <a:pPr fontAlgn="t">
              <a:defRPr/>
            </a:pPr>
            <a:r>
              <a:rPr lang="en-US" altLang="zh-CN" sz="1600" dirty="0">
                <a:latin typeface="Arial" charset="0"/>
                <a:ea typeface="华文细黑" pitchFamily="2" charset="-122"/>
              </a:rPr>
              <a:t>7</a:t>
            </a:r>
            <a:r>
              <a:rPr lang="zh-CN" altLang="en-US" sz="1600" dirty="0">
                <a:latin typeface="Arial" charset="0"/>
                <a:ea typeface="华文细黑" pitchFamily="2" charset="-122"/>
              </a:rPr>
              <a:t>：接地端子</a:t>
            </a:r>
          </a:p>
        </p:txBody>
      </p:sp>
      <p:sp>
        <p:nvSpPr>
          <p:cNvPr id="46" name="Rectangle 76"/>
          <p:cNvSpPr>
            <a:spLocks noChangeArrowheads="1"/>
          </p:cNvSpPr>
          <p:nvPr/>
        </p:nvSpPr>
        <p:spPr bwMode="auto">
          <a:xfrm>
            <a:off x="153988" y="2251075"/>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③</a:t>
            </a:r>
          </a:p>
        </p:txBody>
      </p:sp>
      <p:pic>
        <p:nvPicPr>
          <p:cNvPr id="16391" name="Picture 27" descr="CR16018-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413" y="1125538"/>
            <a:ext cx="1728787"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Line 42"/>
          <p:cNvSpPr>
            <a:spLocks noChangeShapeType="1"/>
          </p:cNvSpPr>
          <p:nvPr/>
        </p:nvSpPr>
        <p:spPr bwMode="auto">
          <a:xfrm>
            <a:off x="311150" y="1412875"/>
            <a:ext cx="1008063"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6393" name="Line 44"/>
          <p:cNvSpPr>
            <a:spLocks noChangeShapeType="1"/>
          </p:cNvSpPr>
          <p:nvPr/>
        </p:nvSpPr>
        <p:spPr bwMode="auto">
          <a:xfrm>
            <a:off x="309563" y="2105025"/>
            <a:ext cx="1081087"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6394" name="Line 45"/>
          <p:cNvSpPr>
            <a:spLocks noChangeShapeType="1"/>
          </p:cNvSpPr>
          <p:nvPr/>
        </p:nvSpPr>
        <p:spPr bwMode="auto">
          <a:xfrm>
            <a:off x="331788" y="2527300"/>
            <a:ext cx="1223962"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6395" name="Line 47"/>
          <p:cNvSpPr>
            <a:spLocks noChangeShapeType="1"/>
          </p:cNvSpPr>
          <p:nvPr/>
        </p:nvSpPr>
        <p:spPr bwMode="auto">
          <a:xfrm>
            <a:off x="239713" y="3673475"/>
            <a:ext cx="136842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6396" name="Line 49"/>
          <p:cNvSpPr>
            <a:spLocks noChangeShapeType="1"/>
          </p:cNvSpPr>
          <p:nvPr/>
        </p:nvSpPr>
        <p:spPr bwMode="auto">
          <a:xfrm>
            <a:off x="357188" y="5572125"/>
            <a:ext cx="1296987"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53" name="Rectangle 71"/>
          <p:cNvSpPr>
            <a:spLocks noChangeArrowheads="1"/>
          </p:cNvSpPr>
          <p:nvPr/>
        </p:nvSpPr>
        <p:spPr bwMode="auto">
          <a:xfrm>
            <a:off x="168275" y="1196975"/>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①</a:t>
            </a:r>
          </a:p>
        </p:txBody>
      </p:sp>
      <p:sp>
        <p:nvSpPr>
          <p:cNvPr id="54" name="Rectangle 73"/>
          <p:cNvSpPr>
            <a:spLocks noChangeArrowheads="1"/>
          </p:cNvSpPr>
          <p:nvPr/>
        </p:nvSpPr>
        <p:spPr bwMode="auto">
          <a:xfrm>
            <a:off x="166688" y="1798638"/>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②</a:t>
            </a:r>
          </a:p>
        </p:txBody>
      </p:sp>
      <p:sp>
        <p:nvSpPr>
          <p:cNvPr id="55" name="Rectangle 80"/>
          <p:cNvSpPr>
            <a:spLocks noChangeArrowheads="1"/>
          </p:cNvSpPr>
          <p:nvPr/>
        </p:nvSpPr>
        <p:spPr bwMode="auto">
          <a:xfrm>
            <a:off x="107950" y="341630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⑤</a:t>
            </a:r>
          </a:p>
        </p:txBody>
      </p:sp>
      <p:sp>
        <p:nvSpPr>
          <p:cNvPr id="16400" name="Line 61"/>
          <p:cNvSpPr>
            <a:spLocks noChangeShapeType="1"/>
          </p:cNvSpPr>
          <p:nvPr/>
        </p:nvSpPr>
        <p:spPr bwMode="auto">
          <a:xfrm flipH="1">
            <a:off x="2390775" y="3933825"/>
            <a:ext cx="35877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57" name="Rectangle 78"/>
          <p:cNvSpPr>
            <a:spLocks noChangeArrowheads="1"/>
          </p:cNvSpPr>
          <p:nvPr/>
        </p:nvSpPr>
        <p:spPr bwMode="auto">
          <a:xfrm>
            <a:off x="2759075" y="3789363"/>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④</a:t>
            </a:r>
          </a:p>
        </p:txBody>
      </p:sp>
      <p:sp>
        <p:nvSpPr>
          <p:cNvPr id="58" name="Rectangle 82"/>
          <p:cNvSpPr>
            <a:spLocks noChangeArrowheads="1"/>
          </p:cNvSpPr>
          <p:nvPr/>
        </p:nvSpPr>
        <p:spPr bwMode="auto">
          <a:xfrm>
            <a:off x="239713" y="5589588"/>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⑥</a:t>
            </a:r>
          </a:p>
        </p:txBody>
      </p:sp>
      <p:sp>
        <p:nvSpPr>
          <p:cNvPr id="16403" name="Line 61"/>
          <p:cNvSpPr>
            <a:spLocks noChangeShapeType="1"/>
          </p:cNvSpPr>
          <p:nvPr/>
        </p:nvSpPr>
        <p:spPr bwMode="auto">
          <a:xfrm flipH="1">
            <a:off x="2446338" y="6153150"/>
            <a:ext cx="35877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60" name="Rectangle 85"/>
          <p:cNvSpPr>
            <a:spLocks noChangeArrowheads="1"/>
          </p:cNvSpPr>
          <p:nvPr/>
        </p:nvSpPr>
        <p:spPr bwMode="auto">
          <a:xfrm>
            <a:off x="2687638" y="5889625"/>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⑦</a:t>
            </a:r>
          </a:p>
        </p:txBody>
      </p:sp>
      <p:sp>
        <p:nvSpPr>
          <p:cNvPr id="16405" name="Line 61"/>
          <p:cNvSpPr>
            <a:spLocks noChangeShapeType="1"/>
          </p:cNvSpPr>
          <p:nvPr/>
        </p:nvSpPr>
        <p:spPr bwMode="auto">
          <a:xfrm flipH="1">
            <a:off x="4678363" y="6140450"/>
            <a:ext cx="35877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62" name="Rectangle 85"/>
          <p:cNvSpPr>
            <a:spLocks noChangeArrowheads="1"/>
          </p:cNvSpPr>
          <p:nvPr/>
        </p:nvSpPr>
        <p:spPr bwMode="auto">
          <a:xfrm>
            <a:off x="4919663" y="5876925"/>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⑦</a:t>
            </a:r>
          </a:p>
        </p:txBody>
      </p:sp>
      <p:sp>
        <p:nvSpPr>
          <p:cNvPr id="16407" name="Line 61"/>
          <p:cNvSpPr>
            <a:spLocks noChangeShapeType="1"/>
          </p:cNvSpPr>
          <p:nvPr/>
        </p:nvSpPr>
        <p:spPr bwMode="auto">
          <a:xfrm flipH="1">
            <a:off x="4641850" y="4437063"/>
            <a:ext cx="35877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64" name="Rectangle 78"/>
          <p:cNvSpPr>
            <a:spLocks noChangeArrowheads="1"/>
          </p:cNvSpPr>
          <p:nvPr/>
        </p:nvSpPr>
        <p:spPr bwMode="auto">
          <a:xfrm>
            <a:off x="4945063" y="429260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④</a:t>
            </a:r>
          </a:p>
        </p:txBody>
      </p:sp>
      <p:sp>
        <p:nvSpPr>
          <p:cNvPr id="16409" name="Line 42"/>
          <p:cNvSpPr>
            <a:spLocks noChangeShapeType="1"/>
          </p:cNvSpPr>
          <p:nvPr/>
        </p:nvSpPr>
        <p:spPr bwMode="auto">
          <a:xfrm flipH="1">
            <a:off x="3624263" y="1557338"/>
            <a:ext cx="0" cy="86360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66" name="Rectangle 71"/>
          <p:cNvSpPr>
            <a:spLocks noChangeArrowheads="1"/>
          </p:cNvSpPr>
          <p:nvPr/>
        </p:nvSpPr>
        <p:spPr bwMode="auto">
          <a:xfrm>
            <a:off x="3408363" y="1268413"/>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①</a:t>
            </a:r>
          </a:p>
        </p:txBody>
      </p:sp>
      <p:sp>
        <p:nvSpPr>
          <p:cNvPr id="16411" name="Line 61"/>
          <p:cNvSpPr>
            <a:spLocks noChangeShapeType="1"/>
          </p:cNvSpPr>
          <p:nvPr/>
        </p:nvSpPr>
        <p:spPr bwMode="auto">
          <a:xfrm flipH="1">
            <a:off x="4271963" y="2997200"/>
            <a:ext cx="72072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68" name="Rectangle 73"/>
          <p:cNvSpPr>
            <a:spLocks noChangeArrowheads="1"/>
          </p:cNvSpPr>
          <p:nvPr/>
        </p:nvSpPr>
        <p:spPr bwMode="auto">
          <a:xfrm>
            <a:off x="4919663" y="278130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②</a:t>
            </a:r>
          </a:p>
        </p:txBody>
      </p:sp>
      <p:sp>
        <p:nvSpPr>
          <p:cNvPr id="16413" name="Line 61"/>
          <p:cNvSpPr>
            <a:spLocks noChangeShapeType="1"/>
          </p:cNvSpPr>
          <p:nvPr/>
        </p:nvSpPr>
        <p:spPr bwMode="auto">
          <a:xfrm flipH="1">
            <a:off x="4271963" y="3357563"/>
            <a:ext cx="793750"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70" name="Rectangle 76"/>
          <p:cNvSpPr>
            <a:spLocks noChangeArrowheads="1"/>
          </p:cNvSpPr>
          <p:nvPr/>
        </p:nvSpPr>
        <p:spPr bwMode="auto">
          <a:xfrm>
            <a:off x="5064125" y="321310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③</a:t>
            </a:r>
          </a:p>
        </p:txBody>
      </p:sp>
      <p:sp>
        <p:nvSpPr>
          <p:cNvPr id="16415" name="Line 61"/>
          <p:cNvSpPr>
            <a:spLocks noChangeShapeType="1"/>
          </p:cNvSpPr>
          <p:nvPr/>
        </p:nvSpPr>
        <p:spPr bwMode="auto">
          <a:xfrm flipH="1">
            <a:off x="4127500" y="4724400"/>
            <a:ext cx="1081088"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72" name="Rectangle 80"/>
          <p:cNvSpPr>
            <a:spLocks noChangeArrowheads="1"/>
          </p:cNvSpPr>
          <p:nvPr/>
        </p:nvSpPr>
        <p:spPr bwMode="auto">
          <a:xfrm>
            <a:off x="5280025" y="4581525"/>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⑤</a:t>
            </a:r>
          </a:p>
        </p:txBody>
      </p:sp>
      <p:sp>
        <p:nvSpPr>
          <p:cNvPr id="16417" name="Line 61"/>
          <p:cNvSpPr>
            <a:spLocks noChangeShapeType="1"/>
          </p:cNvSpPr>
          <p:nvPr/>
        </p:nvSpPr>
        <p:spPr bwMode="auto">
          <a:xfrm flipH="1">
            <a:off x="4127500" y="5876925"/>
            <a:ext cx="115252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74" name="Rectangle 82"/>
          <p:cNvSpPr>
            <a:spLocks noChangeArrowheads="1"/>
          </p:cNvSpPr>
          <p:nvPr/>
        </p:nvSpPr>
        <p:spPr bwMode="auto">
          <a:xfrm>
            <a:off x="5087938" y="5589588"/>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⑥</a:t>
            </a:r>
          </a:p>
        </p:txBody>
      </p:sp>
      <p:grpSp>
        <p:nvGrpSpPr>
          <p:cNvPr id="16419" name="Group 50"/>
          <p:cNvGrpSpPr>
            <a:grpSpLocks/>
          </p:cNvGrpSpPr>
          <p:nvPr/>
        </p:nvGrpSpPr>
        <p:grpSpPr bwMode="auto">
          <a:xfrm>
            <a:off x="5651500" y="733425"/>
            <a:ext cx="3319463" cy="3803650"/>
            <a:chOff x="3658" y="570"/>
            <a:chExt cx="1993" cy="3314"/>
          </a:xfrm>
        </p:grpSpPr>
        <p:sp>
          <p:nvSpPr>
            <p:cNvPr id="2" name="AutoShape 314"/>
            <p:cNvSpPr>
              <a:spLocks noChangeArrowheads="1"/>
            </p:cNvSpPr>
            <p:nvPr/>
          </p:nvSpPr>
          <p:spPr bwMode="auto">
            <a:xfrm flipV="1">
              <a:off x="3665" y="3776"/>
              <a:ext cx="1986" cy="10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21 w 21600"/>
                <a:gd name="T13" fmla="*/ 2200 h 21600"/>
                <a:gd name="T14" fmla="*/ 19479 w 21600"/>
                <a:gd name="T15" fmla="*/ 19400 h 21600"/>
              </a:gdLst>
              <a:ahLst/>
              <a:cxnLst>
                <a:cxn ang="T8">
                  <a:pos x="T0" y="T1"/>
                </a:cxn>
                <a:cxn ang="T9">
                  <a:pos x="T2" y="T3"/>
                </a:cxn>
                <a:cxn ang="T10">
                  <a:pos x="T4" y="T5"/>
                </a:cxn>
                <a:cxn ang="T11">
                  <a:pos x="T6" y="T7"/>
                </a:cxn>
              </a:cxnLst>
              <a:rect l="T12" t="T13" r="T14" b="T15"/>
              <a:pathLst>
                <a:path w="21600" h="21600">
                  <a:moveTo>
                    <a:pt x="0" y="0"/>
                  </a:moveTo>
                  <a:lnTo>
                    <a:pt x="647" y="21600"/>
                  </a:lnTo>
                  <a:lnTo>
                    <a:pt x="20953" y="21600"/>
                  </a:lnTo>
                  <a:lnTo>
                    <a:pt x="2160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endParaRPr lang="zh-CN" altLang="en-US"/>
            </a:p>
          </p:txBody>
        </p:sp>
        <p:sp>
          <p:nvSpPr>
            <p:cNvPr id="16429" name="AutoShape 315"/>
            <p:cNvSpPr>
              <a:spLocks noChangeArrowheads="1"/>
            </p:cNvSpPr>
            <p:nvPr/>
          </p:nvSpPr>
          <p:spPr bwMode="auto">
            <a:xfrm rot="16200000" flipV="1">
              <a:off x="3963" y="2199"/>
              <a:ext cx="3311" cy="57"/>
            </a:xfrm>
            <a:custGeom>
              <a:avLst/>
              <a:gdLst>
                <a:gd name="T0" fmla="*/ 15 w 21600"/>
                <a:gd name="T1" fmla="*/ 0 h 21600"/>
                <a:gd name="T2" fmla="*/ 15 w 21600"/>
                <a:gd name="T3" fmla="*/ 0 h 21600"/>
                <a:gd name="T4" fmla="*/ 15 w 21600"/>
                <a:gd name="T5" fmla="*/ 0 h 21600"/>
                <a:gd name="T6" fmla="*/ 15 w 21600"/>
                <a:gd name="T7" fmla="*/ 0 h 21600"/>
                <a:gd name="T8" fmla="*/ 0 60000 65536"/>
                <a:gd name="T9" fmla="*/ 0 60000 65536"/>
                <a:gd name="T10" fmla="*/ 0 60000 65536"/>
                <a:gd name="T11" fmla="*/ 0 60000 65536"/>
                <a:gd name="T12" fmla="*/ 2061 w 21600"/>
                <a:gd name="T13" fmla="*/ 1895 h 21600"/>
                <a:gd name="T14" fmla="*/ 19539 w 21600"/>
                <a:gd name="T15" fmla="*/ 19705 h 21600"/>
              </a:gdLst>
              <a:ahLst/>
              <a:cxnLst>
                <a:cxn ang="T8">
                  <a:pos x="T0" y="T1"/>
                </a:cxn>
                <a:cxn ang="T9">
                  <a:pos x="T2" y="T3"/>
                </a:cxn>
                <a:cxn ang="T10">
                  <a:pos x="T4" y="T5"/>
                </a:cxn>
                <a:cxn ang="T11">
                  <a:pos x="T6" y="T7"/>
                </a:cxn>
              </a:cxnLst>
              <a:rect l="T12" t="T13" r="T14" b="T15"/>
              <a:pathLst>
                <a:path w="21600" h="21600">
                  <a:moveTo>
                    <a:pt x="0" y="0"/>
                  </a:moveTo>
                  <a:lnTo>
                    <a:pt x="523" y="21600"/>
                  </a:lnTo>
                  <a:lnTo>
                    <a:pt x="21077" y="21600"/>
                  </a:lnTo>
                  <a:lnTo>
                    <a:pt x="21600" y="0"/>
                  </a:lnTo>
                  <a:lnTo>
                    <a:pt x="0" y="0"/>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6430" name="AutoShape 316"/>
            <p:cNvSpPr>
              <a:spLocks noChangeArrowheads="1"/>
            </p:cNvSpPr>
            <p:nvPr/>
          </p:nvSpPr>
          <p:spPr bwMode="auto">
            <a:xfrm rot="5400000" flipH="1" flipV="1">
              <a:off x="2249" y="2365"/>
              <a:ext cx="2927" cy="109"/>
            </a:xfrm>
            <a:custGeom>
              <a:avLst/>
              <a:gdLst>
                <a:gd name="T0" fmla="*/ 4 w 21600"/>
                <a:gd name="T1" fmla="*/ 0 h 21600"/>
                <a:gd name="T2" fmla="*/ 4 w 21600"/>
                <a:gd name="T3" fmla="*/ 0 h 21600"/>
                <a:gd name="T4" fmla="*/ 4 w 21600"/>
                <a:gd name="T5" fmla="*/ 0 h 21600"/>
                <a:gd name="T6" fmla="*/ 4 w 21600"/>
                <a:gd name="T7" fmla="*/ 0 h 21600"/>
                <a:gd name="T8" fmla="*/ 0 60000 65536"/>
                <a:gd name="T9" fmla="*/ 0 60000 65536"/>
                <a:gd name="T10" fmla="*/ 0 60000 65536"/>
                <a:gd name="T11" fmla="*/ 0 60000 65536"/>
                <a:gd name="T12" fmla="*/ 2052 w 21600"/>
                <a:gd name="T13" fmla="*/ 2180 h 21600"/>
                <a:gd name="T14" fmla="*/ 19548 w 21600"/>
                <a:gd name="T15" fmla="*/ 19420 h 21600"/>
              </a:gdLst>
              <a:ahLst/>
              <a:cxnLst>
                <a:cxn ang="T8">
                  <a:pos x="T0" y="T1"/>
                </a:cxn>
                <a:cxn ang="T9">
                  <a:pos x="T2" y="T3"/>
                </a:cxn>
                <a:cxn ang="T10">
                  <a:pos x="T4" y="T5"/>
                </a:cxn>
                <a:cxn ang="T11">
                  <a:pos x="T6" y="T7"/>
                </a:cxn>
              </a:cxnLst>
              <a:rect l="T12" t="T13" r="T14" b="T15"/>
              <a:pathLst>
                <a:path w="21600" h="21600">
                  <a:moveTo>
                    <a:pt x="0" y="0"/>
                  </a:moveTo>
                  <a:lnTo>
                    <a:pt x="511" y="21600"/>
                  </a:lnTo>
                  <a:lnTo>
                    <a:pt x="21089" y="21600"/>
                  </a:lnTo>
                  <a:lnTo>
                    <a:pt x="21600" y="0"/>
                  </a:lnTo>
                  <a:lnTo>
                    <a:pt x="0"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endParaRPr lang="zh-CN" altLang="en-US"/>
            </a:p>
          </p:txBody>
        </p:sp>
        <p:grpSp>
          <p:nvGrpSpPr>
            <p:cNvPr id="16431" name="Group 129"/>
            <p:cNvGrpSpPr>
              <a:grpSpLocks/>
            </p:cNvGrpSpPr>
            <p:nvPr/>
          </p:nvGrpSpPr>
          <p:grpSpPr bwMode="auto">
            <a:xfrm>
              <a:off x="3658" y="570"/>
              <a:ext cx="1989" cy="434"/>
              <a:chOff x="3658" y="570"/>
              <a:chExt cx="1989" cy="434"/>
            </a:xfrm>
          </p:grpSpPr>
          <p:sp>
            <p:nvSpPr>
              <p:cNvPr id="16432" name="Rectangle 317"/>
              <p:cNvSpPr>
                <a:spLocks noChangeArrowheads="1"/>
              </p:cNvSpPr>
              <p:nvPr/>
            </p:nvSpPr>
            <p:spPr bwMode="auto">
              <a:xfrm>
                <a:off x="3716" y="572"/>
                <a:ext cx="1931" cy="432"/>
              </a:xfrm>
              <a:prstGeom prst="rect">
                <a:avLst/>
              </a:prstGeom>
              <a:solidFill>
                <a:srgbClr val="4D61A4"/>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ea typeface="华文细黑" panose="02010600040101010101" pitchFamily="2" charset="-122"/>
                </a:endParaRPr>
              </a:p>
            </p:txBody>
          </p:sp>
          <p:sp>
            <p:nvSpPr>
              <p:cNvPr id="16433" name="Rectangle 318"/>
              <p:cNvSpPr>
                <a:spLocks noChangeArrowheads="1"/>
              </p:cNvSpPr>
              <p:nvPr/>
            </p:nvSpPr>
            <p:spPr bwMode="auto">
              <a:xfrm>
                <a:off x="3658" y="572"/>
                <a:ext cx="84" cy="432"/>
              </a:xfrm>
              <a:prstGeom prst="rect">
                <a:avLst/>
              </a:prstGeom>
              <a:gradFill rotWithShape="1">
                <a:gsLst>
                  <a:gs pos="0">
                    <a:srgbClr val="99C3DD"/>
                  </a:gs>
                  <a:gs pos="100000">
                    <a:srgbClr val="4D61A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6434" name="Rectangle 319"/>
              <p:cNvSpPr>
                <a:spLocks noChangeArrowheads="1"/>
              </p:cNvSpPr>
              <p:nvPr/>
            </p:nvSpPr>
            <p:spPr bwMode="auto">
              <a:xfrm>
                <a:off x="5565" y="626"/>
                <a:ext cx="82" cy="378"/>
              </a:xfrm>
              <a:prstGeom prst="rect">
                <a:avLst/>
              </a:prstGeom>
              <a:gradFill rotWithShape="1">
                <a:gsLst>
                  <a:gs pos="0">
                    <a:srgbClr val="4D61A4"/>
                  </a:gs>
                  <a:gs pos="100000">
                    <a:srgbClr val="4D615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6435" name="AutoShape 320"/>
              <p:cNvSpPr>
                <a:spLocks noChangeArrowheads="1"/>
              </p:cNvSpPr>
              <p:nvPr/>
            </p:nvSpPr>
            <p:spPr bwMode="auto">
              <a:xfrm>
                <a:off x="3682" y="570"/>
                <a:ext cx="1948" cy="8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73 w 21600"/>
                  <a:gd name="T13" fmla="*/ 2009 h 21600"/>
                  <a:gd name="T14" fmla="*/ 19427 w 21600"/>
                  <a:gd name="T15" fmla="*/ 19591 h 21600"/>
                </a:gdLst>
                <a:ahLst/>
                <a:cxnLst>
                  <a:cxn ang="T8">
                    <a:pos x="T0" y="T1"/>
                  </a:cxn>
                  <a:cxn ang="T9">
                    <a:pos x="T2" y="T3"/>
                  </a:cxn>
                  <a:cxn ang="T10">
                    <a:pos x="T4" y="T5"/>
                  </a:cxn>
                  <a:cxn ang="T11">
                    <a:pos x="T6" y="T7"/>
                  </a:cxn>
                </a:cxnLst>
                <a:rect l="T12" t="T13" r="T14" b="T15"/>
                <a:pathLst>
                  <a:path w="21600" h="21600">
                    <a:moveTo>
                      <a:pt x="0" y="0"/>
                    </a:moveTo>
                    <a:lnTo>
                      <a:pt x="745" y="21600"/>
                    </a:lnTo>
                    <a:lnTo>
                      <a:pt x="20855" y="21600"/>
                    </a:lnTo>
                    <a:lnTo>
                      <a:pt x="21600" y="0"/>
                    </a:lnTo>
                    <a:lnTo>
                      <a:pt x="0" y="0"/>
                    </a:lnTo>
                    <a:close/>
                  </a:path>
                </a:pathLst>
              </a:custGeom>
              <a:gradFill rotWithShape="1">
                <a:gsLst>
                  <a:gs pos="0">
                    <a:srgbClr val="99C3DD"/>
                  </a:gs>
                  <a:gs pos="100000">
                    <a:srgbClr val="4D61A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6436" name="Text Box 321"/>
              <p:cNvSpPr txBox="1">
                <a:spLocks noChangeArrowheads="1"/>
              </p:cNvSpPr>
              <p:nvPr/>
            </p:nvSpPr>
            <p:spPr bwMode="auto">
              <a:xfrm>
                <a:off x="3730" y="684"/>
                <a:ext cx="1842"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600" b="1">
                    <a:solidFill>
                      <a:schemeClr val="bg1"/>
                    </a:solidFill>
                    <a:ea typeface="华文细黑" panose="02010600040101010101" pitchFamily="2" charset="-122"/>
                  </a:rPr>
                  <a:t>CR16000</a:t>
                </a:r>
                <a:r>
                  <a:rPr lang="zh-CN" altLang="en-US" sz="1600" b="1">
                    <a:solidFill>
                      <a:schemeClr val="bg1"/>
                    </a:solidFill>
                    <a:ea typeface="华文细黑" panose="02010600040101010101" pitchFamily="2" charset="-122"/>
                  </a:rPr>
                  <a:t>背面结构</a:t>
                </a:r>
                <a:endParaRPr lang="en-US" altLang="en-US" sz="1600" b="1">
                  <a:solidFill>
                    <a:schemeClr val="bg1"/>
                  </a:solidFill>
                  <a:ea typeface="华文细黑" panose="02010600040101010101" pitchFamily="2" charset="-122"/>
                </a:endParaRPr>
              </a:p>
            </p:txBody>
          </p:sp>
        </p:grpSp>
      </p:grpSp>
      <p:sp>
        <p:nvSpPr>
          <p:cNvPr id="16420" name="Line 7"/>
          <p:cNvSpPr>
            <a:spLocks noChangeShapeType="1"/>
          </p:cNvSpPr>
          <p:nvPr/>
        </p:nvSpPr>
        <p:spPr bwMode="auto">
          <a:xfrm>
            <a:off x="5724525" y="6126163"/>
            <a:ext cx="908050" cy="17462"/>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48" name="Rectangle 24"/>
          <p:cNvSpPr>
            <a:spLocks noChangeArrowheads="1"/>
          </p:cNvSpPr>
          <p:nvPr/>
        </p:nvSpPr>
        <p:spPr bwMode="auto">
          <a:xfrm>
            <a:off x="5708650" y="5881688"/>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a:solidFill>
                  <a:srgbClr val="FF0000"/>
                </a:solidFill>
                <a:ea typeface="华文细黑" pitchFamily="2" charset="-122"/>
              </a:rPr>
              <a:t>①</a:t>
            </a:r>
          </a:p>
        </p:txBody>
      </p:sp>
      <p:sp>
        <p:nvSpPr>
          <p:cNvPr id="49" name="Rectangle 29"/>
          <p:cNvSpPr>
            <a:spLocks noChangeArrowheads="1"/>
          </p:cNvSpPr>
          <p:nvPr/>
        </p:nvSpPr>
        <p:spPr bwMode="auto">
          <a:xfrm>
            <a:off x="5716588" y="5095875"/>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lIns="90000" tIns="0" rIns="90000" bIns="0">
            <a:spAutoFit/>
          </a:bodyPr>
          <a:lstStyle/>
          <a:p>
            <a:pPr fontAlgn="t">
              <a:defRPr/>
            </a:pPr>
            <a:r>
              <a:rPr lang="zh-CN" altLang="en-US" sz="1600" dirty="0">
                <a:solidFill>
                  <a:srgbClr val="FF0000"/>
                </a:solidFill>
                <a:ea typeface="华文细黑" pitchFamily="2" charset="-122"/>
              </a:rPr>
              <a:t>③</a:t>
            </a:r>
          </a:p>
        </p:txBody>
      </p:sp>
      <p:cxnSp>
        <p:nvCxnSpPr>
          <p:cNvPr id="16423" name="直接箭头连接符 50"/>
          <p:cNvCxnSpPr>
            <a:cxnSpLocks noChangeShapeType="1"/>
          </p:cNvCxnSpPr>
          <p:nvPr/>
        </p:nvCxnSpPr>
        <p:spPr bwMode="auto">
          <a:xfrm>
            <a:off x="5859463" y="5338763"/>
            <a:ext cx="571500" cy="1587"/>
          </a:xfrm>
          <a:prstGeom prst="straightConnector1">
            <a:avLst/>
          </a:prstGeom>
          <a:noFill/>
          <a:ln w="3492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51" name="Rectangle 32"/>
          <p:cNvSpPr>
            <a:spLocks noChangeArrowheads="1"/>
          </p:cNvSpPr>
          <p:nvPr/>
        </p:nvSpPr>
        <p:spPr bwMode="auto">
          <a:xfrm>
            <a:off x="8118475" y="5167313"/>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⑤</a:t>
            </a:r>
          </a:p>
        </p:txBody>
      </p:sp>
      <p:sp>
        <p:nvSpPr>
          <p:cNvPr id="16425" name="Line 15"/>
          <p:cNvSpPr>
            <a:spLocks noChangeShapeType="1"/>
          </p:cNvSpPr>
          <p:nvPr/>
        </p:nvSpPr>
        <p:spPr bwMode="auto">
          <a:xfrm flipH="1">
            <a:off x="7431088" y="5411788"/>
            <a:ext cx="1368425"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16426" name="Line 18"/>
          <p:cNvSpPr>
            <a:spLocks noChangeShapeType="1"/>
          </p:cNvSpPr>
          <p:nvPr/>
        </p:nvSpPr>
        <p:spPr bwMode="auto">
          <a:xfrm flipH="1">
            <a:off x="8007350" y="6407150"/>
            <a:ext cx="792163" cy="0"/>
          </a:xfrm>
          <a:prstGeom prst="line">
            <a:avLst/>
          </a:prstGeom>
          <a:noFill/>
          <a:ln w="9525">
            <a:solidFill>
              <a:srgbClr val="FF0000"/>
            </a:solidFill>
            <a:round/>
            <a:headEnd/>
            <a:tailEnd type="triangle" w="med" len="med"/>
          </a:ln>
          <a:effectLst>
            <a:prstShdw prst="shdw17" dist="17961" dir="2700000">
              <a:srgbClr val="990000"/>
            </a:prstShdw>
          </a:effectLst>
          <a:extLst>
            <a:ext uri="{909E8E84-426E-40DD-AFC4-6F175D3DCCD1}">
              <a14:hiddenFill xmlns:a14="http://schemas.microsoft.com/office/drawing/2010/main">
                <a:noFill/>
              </a14:hiddenFill>
            </a:ext>
          </a:extLst>
        </p:spPr>
        <p:txBody>
          <a:bodyPr lIns="90000" tIns="0" rIns="90000" bIns="0"/>
          <a:lstStyle/>
          <a:p>
            <a:endParaRPr lang="zh-CN" altLang="en-US"/>
          </a:p>
        </p:txBody>
      </p:sp>
      <p:sp>
        <p:nvSpPr>
          <p:cNvPr id="59" name="Rectangle 37"/>
          <p:cNvSpPr>
            <a:spLocks noChangeArrowheads="1"/>
          </p:cNvSpPr>
          <p:nvPr/>
        </p:nvSpPr>
        <p:spPr bwMode="auto">
          <a:xfrm>
            <a:off x="8509000" y="6096000"/>
            <a:ext cx="384175" cy="244475"/>
          </a:xfrm>
          <a:prstGeom prst="rect">
            <a:avLst/>
          </a:prstGeom>
          <a:noFill/>
          <a:ln w="9525" algn="ctr">
            <a:noFill/>
            <a:miter lim="800000"/>
            <a:headEnd/>
            <a:tailEnd/>
          </a:ln>
          <a:effectLst>
            <a:prstShdw prst="shdw17" dist="17961" dir="2700000">
              <a:schemeClr val="bg1">
                <a:gamma/>
                <a:shade val="60000"/>
                <a:invGamma/>
              </a:schemeClr>
            </a:prstShdw>
          </a:effectLst>
        </p:spPr>
        <p:txBody>
          <a:bodyPr wrap="none" lIns="90000" tIns="0" rIns="90000" bIns="0">
            <a:spAutoFit/>
          </a:bodyPr>
          <a:lstStyle/>
          <a:p>
            <a:pPr fontAlgn="t">
              <a:defRPr/>
            </a:pPr>
            <a:r>
              <a:rPr lang="zh-CN" altLang="en-US" sz="1600" dirty="0">
                <a:solidFill>
                  <a:srgbClr val="FF0000"/>
                </a:solidFill>
                <a:ea typeface="华文细黑" pitchFamily="2" charset="-122"/>
              </a:rPr>
              <a:t>⑦</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 name="矩形 741"/>
          <p:cNvSpPr/>
          <p:nvPr/>
        </p:nvSpPr>
        <p:spPr>
          <a:xfrm rot="16200000">
            <a:off x="4078288" y="1428750"/>
            <a:ext cx="5786438" cy="4357687"/>
          </a:xfrm>
          <a:prstGeom prst="rect">
            <a:avLst/>
          </a:prstGeom>
          <a:gradFill flip="none" rotWithShape="1">
            <a:gsLst>
              <a:gs pos="0">
                <a:schemeClr val="accent2">
                  <a:alpha val="52000"/>
                </a:schemeClr>
              </a:gs>
              <a:gs pos="100000">
                <a:srgbClr val="95B3D7">
                  <a:tint val="23500"/>
                  <a:satMod val="16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FFFFFF"/>
              </a:solidFill>
            </a:endParaRPr>
          </a:p>
        </p:txBody>
      </p:sp>
      <p:sp>
        <p:nvSpPr>
          <p:cNvPr id="743" name="矩形 742"/>
          <p:cNvSpPr/>
          <p:nvPr/>
        </p:nvSpPr>
        <p:spPr>
          <a:xfrm rot="5400000">
            <a:off x="-607228" y="1178708"/>
            <a:ext cx="5929332" cy="4714876"/>
          </a:xfrm>
          <a:prstGeom prst="rect">
            <a:avLst/>
          </a:prstGeom>
          <a:gradFill flip="none" rotWithShape="1">
            <a:gsLst>
              <a:gs pos="0">
                <a:srgbClr val="92D050">
                  <a:alpha val="32000"/>
                </a:srgbClr>
              </a:gs>
              <a:gs pos="50000">
                <a:schemeClr val="accent3">
                  <a:lumMod val="60000"/>
                  <a:lumOff val="40000"/>
                  <a:alpha val="43000"/>
                </a:schemeClr>
              </a:gs>
              <a:gs pos="100000">
                <a:srgbClr val="95B3D7">
                  <a:tint val="23500"/>
                  <a:satMod val="16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rgbClr val="FFFFFF"/>
              </a:solidFill>
            </a:endParaRPr>
          </a:p>
        </p:txBody>
      </p:sp>
      <p:grpSp>
        <p:nvGrpSpPr>
          <p:cNvPr id="17414" name="Group 85"/>
          <p:cNvGrpSpPr>
            <a:grpSpLocks noChangeAspect="1"/>
          </p:cNvGrpSpPr>
          <p:nvPr/>
        </p:nvGrpSpPr>
        <p:grpSpPr bwMode="auto">
          <a:xfrm>
            <a:off x="7040563" y="2665413"/>
            <a:ext cx="809625" cy="1049337"/>
            <a:chOff x="3560" y="1042"/>
            <a:chExt cx="932" cy="1073"/>
          </a:xfrm>
        </p:grpSpPr>
        <p:grpSp>
          <p:nvGrpSpPr>
            <p:cNvPr id="17936" name="Group 86"/>
            <p:cNvGrpSpPr>
              <a:grpSpLocks noChangeAspect="1"/>
            </p:cNvGrpSpPr>
            <p:nvPr/>
          </p:nvGrpSpPr>
          <p:grpSpPr bwMode="auto">
            <a:xfrm>
              <a:off x="3560" y="1071"/>
              <a:ext cx="932" cy="1038"/>
              <a:chOff x="1150" y="1525"/>
              <a:chExt cx="932" cy="1038"/>
            </a:xfrm>
          </p:grpSpPr>
          <p:sp>
            <p:nvSpPr>
              <p:cNvPr id="15890" name="Rectangle 87"/>
              <p:cNvSpPr>
                <a:spLocks noChangeAspect="1" noChangeArrowheads="1"/>
              </p:cNvSpPr>
              <p:nvPr/>
            </p:nvSpPr>
            <p:spPr bwMode="auto">
              <a:xfrm>
                <a:off x="1179" y="1525"/>
                <a:ext cx="768" cy="1036"/>
              </a:xfrm>
              <a:prstGeom prst="rect">
                <a:avLst/>
              </a:prstGeom>
              <a:solidFill>
                <a:srgbClr val="003366"/>
              </a:solidFill>
              <a:ln w="19050">
                <a:solidFill>
                  <a:srgbClr val="99CCFF"/>
                </a:solid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891" name="Rectangle 88"/>
              <p:cNvSpPr>
                <a:spLocks noChangeAspect="1" noChangeArrowheads="1"/>
              </p:cNvSpPr>
              <p:nvPr/>
            </p:nvSpPr>
            <p:spPr bwMode="auto">
              <a:xfrm>
                <a:off x="1150" y="1574"/>
                <a:ext cx="88" cy="117"/>
              </a:xfrm>
              <a:prstGeom prst="rect">
                <a:avLst/>
              </a:prstGeom>
              <a:solidFill>
                <a:srgbClr val="99CCFF"/>
              </a:solidFill>
              <a:ln w="9525">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892" name="Rectangle 89"/>
              <p:cNvSpPr>
                <a:spLocks noChangeAspect="1" noChangeArrowheads="1"/>
              </p:cNvSpPr>
              <p:nvPr/>
            </p:nvSpPr>
            <p:spPr bwMode="auto">
              <a:xfrm>
                <a:off x="1283" y="1558"/>
                <a:ext cx="88" cy="346"/>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893" name="Rectangle 90"/>
              <p:cNvSpPr>
                <a:spLocks noChangeAspect="1" noChangeArrowheads="1"/>
              </p:cNvSpPr>
              <p:nvPr/>
            </p:nvSpPr>
            <p:spPr bwMode="auto">
              <a:xfrm>
                <a:off x="1150" y="1790"/>
                <a:ext cx="88" cy="114"/>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894" name="Rectangle 91"/>
              <p:cNvSpPr>
                <a:spLocks noChangeAspect="1" noChangeArrowheads="1"/>
              </p:cNvSpPr>
              <p:nvPr/>
            </p:nvSpPr>
            <p:spPr bwMode="auto">
              <a:xfrm>
                <a:off x="1400" y="1574"/>
                <a:ext cx="473" cy="33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895" name="Line 92"/>
              <p:cNvSpPr>
                <a:spLocks noChangeAspect="1" noChangeShapeType="1"/>
              </p:cNvSpPr>
              <p:nvPr/>
            </p:nvSpPr>
            <p:spPr bwMode="auto">
              <a:xfrm>
                <a:off x="1696" y="164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896" name="Line 93"/>
              <p:cNvSpPr>
                <a:spLocks noChangeAspect="1" noChangeShapeType="1"/>
              </p:cNvSpPr>
              <p:nvPr/>
            </p:nvSpPr>
            <p:spPr bwMode="auto">
              <a:xfrm>
                <a:off x="1784" y="164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897" name="Line 94"/>
              <p:cNvSpPr>
                <a:spLocks noChangeAspect="1" noChangeShapeType="1"/>
              </p:cNvSpPr>
              <p:nvPr/>
            </p:nvSpPr>
            <p:spPr bwMode="auto">
              <a:xfrm>
                <a:off x="1696" y="1839"/>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898" name="Line 95"/>
              <p:cNvSpPr>
                <a:spLocks noChangeAspect="1" noChangeShapeType="1"/>
              </p:cNvSpPr>
              <p:nvPr/>
            </p:nvSpPr>
            <p:spPr bwMode="auto">
              <a:xfrm>
                <a:off x="1784" y="183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899" name="Line 96"/>
              <p:cNvSpPr>
                <a:spLocks noChangeAspect="1" noChangeShapeType="1"/>
              </p:cNvSpPr>
              <p:nvPr/>
            </p:nvSpPr>
            <p:spPr bwMode="auto">
              <a:xfrm>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900" name="Line 97"/>
              <p:cNvSpPr>
                <a:spLocks noChangeAspect="1" noChangeShapeType="1"/>
              </p:cNvSpPr>
              <p:nvPr/>
            </p:nvSpPr>
            <p:spPr bwMode="auto">
              <a:xfrm flipH="1">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901" name="Rectangle 98"/>
              <p:cNvSpPr>
                <a:spLocks noChangeAspect="1" noChangeArrowheads="1"/>
              </p:cNvSpPr>
              <p:nvPr/>
            </p:nvSpPr>
            <p:spPr bwMode="auto">
              <a:xfrm>
                <a:off x="1400" y="1574"/>
                <a:ext cx="252" cy="29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902" name="Rectangle 99"/>
              <p:cNvSpPr>
                <a:spLocks noChangeAspect="1" noChangeArrowheads="1"/>
              </p:cNvSpPr>
              <p:nvPr/>
            </p:nvSpPr>
            <p:spPr bwMode="auto">
              <a:xfrm>
                <a:off x="1283" y="2184"/>
                <a:ext cx="88" cy="328"/>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903" name="Rectangle 100"/>
              <p:cNvSpPr>
                <a:spLocks noChangeAspect="1" noChangeArrowheads="1"/>
              </p:cNvSpPr>
              <p:nvPr/>
            </p:nvSpPr>
            <p:spPr bwMode="auto">
              <a:xfrm>
                <a:off x="1150" y="2397"/>
                <a:ext cx="88" cy="117"/>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904" name="Rectangle 101"/>
              <p:cNvSpPr>
                <a:spLocks noChangeAspect="1" noChangeArrowheads="1"/>
              </p:cNvSpPr>
              <p:nvPr/>
            </p:nvSpPr>
            <p:spPr bwMode="auto">
              <a:xfrm>
                <a:off x="1400" y="2184"/>
                <a:ext cx="473" cy="33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905" name="Line 102"/>
              <p:cNvSpPr>
                <a:spLocks noChangeAspect="1" noChangeShapeType="1"/>
              </p:cNvSpPr>
              <p:nvPr/>
            </p:nvSpPr>
            <p:spPr bwMode="auto">
              <a:xfrm>
                <a:off x="1696" y="2249"/>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906" name="Line 103"/>
              <p:cNvSpPr>
                <a:spLocks noChangeAspect="1" noChangeShapeType="1"/>
              </p:cNvSpPr>
              <p:nvPr/>
            </p:nvSpPr>
            <p:spPr bwMode="auto">
              <a:xfrm>
                <a:off x="1784" y="224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907" name="Line 104"/>
              <p:cNvSpPr>
                <a:spLocks noChangeAspect="1" noChangeShapeType="1"/>
              </p:cNvSpPr>
              <p:nvPr/>
            </p:nvSpPr>
            <p:spPr bwMode="auto">
              <a:xfrm>
                <a:off x="1755" y="2249"/>
                <a:ext cx="37"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908" name="Line 105"/>
              <p:cNvSpPr>
                <a:spLocks noChangeAspect="1" noChangeShapeType="1"/>
              </p:cNvSpPr>
              <p:nvPr/>
            </p:nvSpPr>
            <p:spPr bwMode="auto">
              <a:xfrm flipH="1">
                <a:off x="1746" y="2249"/>
                <a:ext cx="38"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909" name="Text Box 106"/>
              <p:cNvSpPr txBox="1">
                <a:spLocks noChangeAspect="1" noChangeArrowheads="1"/>
              </p:cNvSpPr>
              <p:nvPr/>
            </p:nvSpPr>
            <p:spPr bwMode="auto">
              <a:xfrm>
                <a:off x="1464" y="1631"/>
                <a:ext cx="214" cy="21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endParaRPr lang="zh-CN" altLang="en-US" sz="800" b="1">
                  <a:solidFill>
                    <a:srgbClr val="FFFF00"/>
                  </a:solidFill>
                  <a:latin typeface="+mn-lt"/>
                  <a:ea typeface="+mn-ea"/>
                </a:endParaRPr>
              </a:p>
            </p:txBody>
          </p:sp>
          <p:sp>
            <p:nvSpPr>
              <p:cNvPr id="15910" name="Rectangle 107"/>
              <p:cNvSpPr>
                <a:spLocks noChangeAspect="1" noChangeArrowheads="1"/>
              </p:cNvSpPr>
              <p:nvPr/>
            </p:nvSpPr>
            <p:spPr bwMode="auto">
              <a:xfrm>
                <a:off x="1150" y="2184"/>
                <a:ext cx="88" cy="114"/>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911" name="Oval 108"/>
              <p:cNvSpPr>
                <a:spLocks noChangeAspect="1" noChangeArrowheads="1"/>
              </p:cNvSpPr>
              <p:nvPr/>
            </p:nvSpPr>
            <p:spPr bwMode="auto">
              <a:xfrm>
                <a:off x="1505" y="1954"/>
                <a:ext cx="29" cy="32"/>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912" name="Oval 109"/>
              <p:cNvSpPr>
                <a:spLocks noChangeAspect="1" noChangeArrowheads="1"/>
              </p:cNvSpPr>
              <p:nvPr/>
            </p:nvSpPr>
            <p:spPr bwMode="auto">
              <a:xfrm>
                <a:off x="1505" y="2002"/>
                <a:ext cx="29" cy="34"/>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913" name="Oval 110"/>
              <p:cNvSpPr>
                <a:spLocks noChangeAspect="1" noChangeArrowheads="1"/>
              </p:cNvSpPr>
              <p:nvPr/>
            </p:nvSpPr>
            <p:spPr bwMode="auto">
              <a:xfrm>
                <a:off x="1505" y="2051"/>
                <a:ext cx="29" cy="34"/>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grpSp>
            <p:nvGrpSpPr>
              <p:cNvPr id="17962" name="Group 111"/>
              <p:cNvGrpSpPr>
                <a:grpSpLocks noChangeAspect="1"/>
              </p:cNvGrpSpPr>
              <p:nvPr/>
            </p:nvGrpSpPr>
            <p:grpSpPr bwMode="auto">
              <a:xfrm>
                <a:off x="1613" y="2000"/>
                <a:ext cx="469" cy="265"/>
                <a:chOff x="2106" y="3698"/>
                <a:chExt cx="469" cy="321"/>
              </a:xfrm>
            </p:grpSpPr>
            <p:sp>
              <p:nvSpPr>
                <p:cNvPr id="15923" name="Rectangle 112"/>
                <p:cNvSpPr>
                  <a:spLocks noChangeAspect="1" noChangeArrowheads="1"/>
                </p:cNvSpPr>
                <p:nvPr/>
              </p:nvSpPr>
              <p:spPr bwMode="auto">
                <a:xfrm>
                  <a:off x="2124" y="3715"/>
                  <a:ext cx="252" cy="214"/>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924" name="Rectangle 113"/>
                <p:cNvSpPr>
                  <a:spLocks noChangeAspect="1" noChangeArrowheads="1"/>
                </p:cNvSpPr>
                <p:nvPr/>
              </p:nvSpPr>
              <p:spPr bwMode="auto">
                <a:xfrm>
                  <a:off x="2109" y="3683"/>
                  <a:ext cx="252" cy="246"/>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925" name="Text Box 114"/>
                <p:cNvSpPr txBox="1">
                  <a:spLocks noChangeAspect="1" noChangeArrowheads="1"/>
                </p:cNvSpPr>
                <p:nvPr/>
              </p:nvSpPr>
              <p:spPr bwMode="auto">
                <a:xfrm>
                  <a:off x="2104" y="3752"/>
                  <a:ext cx="471" cy="267"/>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915" name="Rectangle 115"/>
              <p:cNvSpPr>
                <a:spLocks noChangeAspect="1" noChangeArrowheads="1"/>
              </p:cNvSpPr>
              <p:nvPr/>
            </p:nvSpPr>
            <p:spPr bwMode="auto">
              <a:xfrm>
                <a:off x="1419" y="1597"/>
                <a:ext cx="227" cy="291"/>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sp>
            <p:nvSpPr>
              <p:cNvPr id="15916" name="Rectangle 116"/>
              <p:cNvSpPr>
                <a:spLocks noChangeAspect="1" noChangeArrowheads="1"/>
              </p:cNvSpPr>
              <p:nvPr/>
            </p:nvSpPr>
            <p:spPr bwMode="auto">
              <a:xfrm>
                <a:off x="1428" y="1571"/>
                <a:ext cx="227" cy="31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917" name="Text Box 117"/>
              <p:cNvSpPr txBox="1">
                <a:spLocks noChangeAspect="1" noChangeArrowheads="1"/>
              </p:cNvSpPr>
              <p:nvPr/>
            </p:nvSpPr>
            <p:spPr bwMode="auto">
              <a:xfrm>
                <a:off x="1384" y="1632"/>
                <a:ext cx="302" cy="596"/>
              </a:xfrm>
              <a:prstGeom prst="rect">
                <a:avLst/>
              </a:prstGeom>
              <a:noFill/>
              <a:ln w="9525">
                <a:noFill/>
                <a:miter lim="800000"/>
                <a:headEnd/>
                <a:tailEnd/>
              </a:ln>
              <a:effectLst>
                <a:prstShdw prst="shdw17" dist="17961" dir="2700000">
                  <a:srgbClr val="708688"/>
                </a:prstShdw>
              </a:effectLst>
            </p:spPr>
            <p:txBody>
              <a:bodyPr>
                <a:spAutoFit/>
              </a:bodyPr>
              <a:lstStyle/>
              <a:p>
                <a:pPr algn="ctr">
                  <a:defRPr/>
                </a:pPr>
                <a:r>
                  <a:rPr lang="en-US" altLang="zh-CN" sz="800" b="1">
                    <a:solidFill>
                      <a:srgbClr val="FFFF00"/>
                    </a:solidFill>
                    <a:latin typeface="+mn-lt"/>
                    <a:ea typeface="+mn-ea"/>
                  </a:rPr>
                  <a:t>FFDR</a:t>
                </a:r>
              </a:p>
            </p:txBody>
          </p:sp>
          <p:sp>
            <p:nvSpPr>
              <p:cNvPr id="15918" name="Rectangle 118"/>
              <p:cNvSpPr>
                <a:spLocks noChangeAspect="1" noChangeArrowheads="1"/>
              </p:cNvSpPr>
              <p:nvPr/>
            </p:nvSpPr>
            <p:spPr bwMode="auto">
              <a:xfrm>
                <a:off x="1399" y="2183"/>
                <a:ext cx="252" cy="339"/>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919" name="Rectangle 119"/>
              <p:cNvSpPr>
                <a:spLocks noChangeAspect="1" noChangeArrowheads="1"/>
              </p:cNvSpPr>
              <p:nvPr/>
            </p:nvSpPr>
            <p:spPr bwMode="auto">
              <a:xfrm>
                <a:off x="1402" y="2160"/>
                <a:ext cx="252" cy="36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920" name="Text Box 120"/>
              <p:cNvSpPr txBox="1">
                <a:spLocks noChangeAspect="1" noChangeArrowheads="1"/>
              </p:cNvSpPr>
              <p:nvPr/>
            </p:nvSpPr>
            <p:spPr bwMode="auto">
              <a:xfrm>
                <a:off x="1342" y="2246"/>
                <a:ext cx="567"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sp>
            <p:nvSpPr>
              <p:cNvPr id="15921" name="Line 121"/>
              <p:cNvSpPr>
                <a:spLocks noChangeAspect="1" noChangeShapeType="1"/>
              </p:cNvSpPr>
              <p:nvPr/>
            </p:nvSpPr>
            <p:spPr bwMode="auto">
              <a:xfrm>
                <a:off x="1702" y="2478"/>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922" name="Line 122"/>
              <p:cNvSpPr>
                <a:spLocks noChangeAspect="1" noChangeShapeType="1"/>
              </p:cNvSpPr>
              <p:nvPr/>
            </p:nvSpPr>
            <p:spPr bwMode="auto">
              <a:xfrm>
                <a:off x="1791" y="2478"/>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sp>
          <p:nvSpPr>
            <p:cNvPr id="15889" name="Rectangle 123"/>
            <p:cNvSpPr>
              <a:spLocks noChangeAspect="1" noChangeArrowheads="1"/>
            </p:cNvSpPr>
            <p:nvPr/>
          </p:nvSpPr>
          <p:spPr bwMode="auto">
            <a:xfrm>
              <a:off x="3560" y="1042"/>
              <a:ext cx="797" cy="1073"/>
            </a:xfrm>
            <a:prstGeom prst="rect">
              <a:avLst/>
            </a:prstGeom>
            <a:solidFill>
              <a:srgbClr val="FFFFFF">
                <a:alpha val="39999"/>
              </a:srgbClr>
            </a:solid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grpSp>
      <p:sp>
        <p:nvSpPr>
          <p:cNvPr id="560" name="标题 559"/>
          <p:cNvSpPr>
            <a:spLocks noGrp="1"/>
          </p:cNvSpPr>
          <p:nvPr>
            <p:ph type="title"/>
          </p:nvPr>
        </p:nvSpPr>
        <p:spPr/>
        <p:txBody>
          <a:bodyPr/>
          <a:lstStyle/>
          <a:p>
            <a:pPr eaLnBrk="1" hangingPunct="1">
              <a:defRPr/>
            </a:pPr>
            <a:r>
              <a:rPr lang="zh-CN" altLang="en-US" kern="1200" dirty="0" smtClean="0">
                <a:latin typeface="+mn-lt"/>
                <a:ea typeface="+mn-ea"/>
              </a:rPr>
              <a:t>创新的硬件架构</a:t>
            </a:r>
            <a:endParaRPr lang="zh-CN" altLang="en-US" dirty="0" smtClean="0">
              <a:latin typeface="+mn-lt"/>
              <a:ea typeface="+mn-ea"/>
            </a:endParaRPr>
          </a:p>
        </p:txBody>
      </p:sp>
      <p:grpSp>
        <p:nvGrpSpPr>
          <p:cNvPr id="17416" name="Group 5"/>
          <p:cNvGrpSpPr>
            <a:grpSpLocks/>
          </p:cNvGrpSpPr>
          <p:nvPr/>
        </p:nvGrpSpPr>
        <p:grpSpPr bwMode="auto">
          <a:xfrm>
            <a:off x="1316038" y="3543300"/>
            <a:ext cx="612775" cy="2852738"/>
            <a:chOff x="3163" y="261"/>
            <a:chExt cx="738" cy="4030"/>
          </a:xfrm>
        </p:grpSpPr>
        <p:sp>
          <p:nvSpPr>
            <p:cNvPr id="501" name="AutoShape 6"/>
            <p:cNvSpPr>
              <a:spLocks noChangeArrowheads="1"/>
            </p:cNvSpPr>
            <p:nvPr/>
          </p:nvSpPr>
          <p:spPr bwMode="auto">
            <a:xfrm rot="16210547" flipH="1">
              <a:off x="1508" y="1927"/>
              <a:ext cx="4030" cy="698"/>
            </a:xfrm>
            <a:prstGeom prst="parallelogram">
              <a:avLst>
                <a:gd name="adj" fmla="val 81677"/>
              </a:avLst>
            </a:prstGeom>
            <a:solidFill>
              <a:schemeClr val="accent1"/>
            </a:solidFill>
            <a:ln w="9525">
              <a:solidFill>
                <a:schemeClr val="tx1"/>
              </a:solidFill>
              <a:miter lim="800000"/>
              <a:headEnd/>
              <a:tailEnd/>
            </a:ln>
            <a:effectLst>
              <a:outerShdw dist="107763" dir="13500000" algn="ctr" rotWithShape="0">
                <a:schemeClr val="bg2">
                  <a:alpha val="50000"/>
                </a:schemeClr>
              </a:outerShdw>
            </a:effectLst>
          </p:spPr>
          <p:txBody>
            <a:bodyPr wrap="none" anchor="ctr"/>
            <a:lstStyle/>
            <a:p>
              <a:pPr algn="ctr">
                <a:defRPr/>
              </a:pPr>
              <a:endParaRPr lang="zh-CN" altLang="en-US" b="1">
                <a:solidFill>
                  <a:srgbClr val="FFFFFF"/>
                </a:solidFill>
                <a:latin typeface="+mn-lt"/>
                <a:ea typeface="+mn-ea"/>
              </a:endParaRPr>
            </a:p>
          </p:txBody>
        </p:sp>
        <p:sp>
          <p:nvSpPr>
            <p:cNvPr id="502" name="Rectangle 7"/>
            <p:cNvSpPr>
              <a:spLocks noChangeArrowheads="1"/>
            </p:cNvSpPr>
            <p:nvPr/>
          </p:nvSpPr>
          <p:spPr bwMode="auto">
            <a:xfrm rot="-2283588">
              <a:off x="3218" y="714"/>
              <a:ext cx="681"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03" name="Rectangle 8"/>
            <p:cNvSpPr>
              <a:spLocks noChangeArrowheads="1"/>
            </p:cNvSpPr>
            <p:nvPr/>
          </p:nvSpPr>
          <p:spPr bwMode="auto">
            <a:xfrm rot="-2283588">
              <a:off x="3218" y="858"/>
              <a:ext cx="681"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04" name="Rectangle 9"/>
            <p:cNvSpPr>
              <a:spLocks noChangeArrowheads="1"/>
            </p:cNvSpPr>
            <p:nvPr/>
          </p:nvSpPr>
          <p:spPr bwMode="auto">
            <a:xfrm rot="-2283588">
              <a:off x="3192" y="1028"/>
              <a:ext cx="681"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05" name="Rectangle 10"/>
            <p:cNvSpPr>
              <a:spLocks noChangeArrowheads="1"/>
            </p:cNvSpPr>
            <p:nvPr/>
          </p:nvSpPr>
          <p:spPr bwMode="auto">
            <a:xfrm rot="-2283588">
              <a:off x="3192" y="1225"/>
              <a:ext cx="681"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06" name="Rectangle 11"/>
            <p:cNvSpPr>
              <a:spLocks noChangeArrowheads="1"/>
            </p:cNvSpPr>
            <p:nvPr/>
          </p:nvSpPr>
          <p:spPr bwMode="auto">
            <a:xfrm rot="-2283588">
              <a:off x="3192" y="1452"/>
              <a:ext cx="681"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07" name="Rectangle 12"/>
            <p:cNvSpPr>
              <a:spLocks noChangeArrowheads="1"/>
            </p:cNvSpPr>
            <p:nvPr/>
          </p:nvSpPr>
          <p:spPr bwMode="auto">
            <a:xfrm rot="-2283588">
              <a:off x="3192" y="1678"/>
              <a:ext cx="681"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08" name="Rectangle 13"/>
            <p:cNvSpPr>
              <a:spLocks noChangeArrowheads="1"/>
            </p:cNvSpPr>
            <p:nvPr/>
          </p:nvSpPr>
          <p:spPr bwMode="auto">
            <a:xfrm rot="-2283588">
              <a:off x="3192" y="1934"/>
              <a:ext cx="681"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09" name="Rectangle 14"/>
            <p:cNvSpPr>
              <a:spLocks noChangeArrowheads="1"/>
            </p:cNvSpPr>
            <p:nvPr/>
          </p:nvSpPr>
          <p:spPr bwMode="auto">
            <a:xfrm rot="-2283588">
              <a:off x="3157" y="2275"/>
              <a:ext cx="686"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0" name="Rectangle 15"/>
            <p:cNvSpPr>
              <a:spLocks noChangeArrowheads="1"/>
            </p:cNvSpPr>
            <p:nvPr/>
          </p:nvSpPr>
          <p:spPr bwMode="auto">
            <a:xfrm rot="-2283588">
              <a:off x="3157" y="2614"/>
              <a:ext cx="686"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1" name="Rectangle 16"/>
            <p:cNvSpPr>
              <a:spLocks noChangeArrowheads="1"/>
            </p:cNvSpPr>
            <p:nvPr/>
          </p:nvSpPr>
          <p:spPr bwMode="auto">
            <a:xfrm rot="-2283588">
              <a:off x="3157" y="2896"/>
              <a:ext cx="686"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2" name="Rectangle 17"/>
            <p:cNvSpPr>
              <a:spLocks noChangeArrowheads="1"/>
            </p:cNvSpPr>
            <p:nvPr/>
          </p:nvSpPr>
          <p:spPr bwMode="auto">
            <a:xfrm rot="-2283588">
              <a:off x="3157" y="3125"/>
              <a:ext cx="686"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3" name="Rectangle 18"/>
            <p:cNvSpPr>
              <a:spLocks noChangeArrowheads="1"/>
            </p:cNvSpPr>
            <p:nvPr/>
          </p:nvSpPr>
          <p:spPr bwMode="auto">
            <a:xfrm rot="-2283588">
              <a:off x="3157" y="3322"/>
              <a:ext cx="686"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4" name="Rectangle 19"/>
            <p:cNvSpPr>
              <a:spLocks noChangeArrowheads="1"/>
            </p:cNvSpPr>
            <p:nvPr/>
          </p:nvSpPr>
          <p:spPr bwMode="auto">
            <a:xfrm rot="-2283588">
              <a:off x="3157" y="3578"/>
              <a:ext cx="686"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5" name="Rectangle 20"/>
            <p:cNvSpPr>
              <a:spLocks noChangeArrowheads="1"/>
            </p:cNvSpPr>
            <p:nvPr/>
          </p:nvSpPr>
          <p:spPr bwMode="auto">
            <a:xfrm rot="-2283588">
              <a:off x="3157" y="3777"/>
              <a:ext cx="686" cy="56"/>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6" name="Rectangle 21"/>
            <p:cNvSpPr>
              <a:spLocks noChangeArrowheads="1"/>
            </p:cNvSpPr>
            <p:nvPr/>
          </p:nvSpPr>
          <p:spPr bwMode="auto">
            <a:xfrm rot="5400000">
              <a:off x="2242" y="2004"/>
              <a:ext cx="3147" cy="57"/>
            </a:xfrm>
            <a:prstGeom prst="rect">
              <a:avLst/>
            </a:prstGeom>
            <a:gradFill rotWithShape="1">
              <a:gsLst>
                <a:gs pos="0">
                  <a:srgbClr val="CC3300">
                    <a:gamma/>
                    <a:shade val="46275"/>
                    <a:invGamma/>
                  </a:srgbClr>
                </a:gs>
                <a:gs pos="50000">
                  <a:srgbClr val="CC3300">
                    <a:alpha val="32001"/>
                  </a:srgbClr>
                </a:gs>
                <a:gs pos="100000">
                  <a:srgbClr val="CC3300">
                    <a:gamma/>
                    <a:shade val="46275"/>
                    <a:invGamma/>
                  </a:srgb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7" name="Rectangle 22"/>
            <p:cNvSpPr>
              <a:spLocks noChangeArrowheads="1"/>
            </p:cNvSpPr>
            <p:nvPr/>
          </p:nvSpPr>
          <p:spPr bwMode="auto">
            <a:xfrm rot="5400000">
              <a:off x="2129" y="2117"/>
              <a:ext cx="3147" cy="57"/>
            </a:xfrm>
            <a:prstGeom prst="rect">
              <a:avLst/>
            </a:prstGeom>
            <a:gradFill rotWithShape="1">
              <a:gsLst>
                <a:gs pos="0">
                  <a:srgbClr val="CC3300">
                    <a:gamma/>
                    <a:shade val="46275"/>
                    <a:invGamma/>
                  </a:srgbClr>
                </a:gs>
                <a:gs pos="50000">
                  <a:srgbClr val="CC3300">
                    <a:alpha val="32001"/>
                  </a:srgbClr>
                </a:gs>
                <a:gs pos="100000">
                  <a:srgbClr val="CC3300">
                    <a:gamma/>
                    <a:shade val="46275"/>
                    <a:invGamma/>
                  </a:srgb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8" name="Rectangle 23"/>
            <p:cNvSpPr>
              <a:spLocks noChangeArrowheads="1"/>
            </p:cNvSpPr>
            <p:nvPr/>
          </p:nvSpPr>
          <p:spPr bwMode="auto">
            <a:xfrm rot="16200000">
              <a:off x="1930" y="2260"/>
              <a:ext cx="3261" cy="57"/>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19" name="Rectangle 24"/>
            <p:cNvSpPr>
              <a:spLocks noChangeArrowheads="1"/>
            </p:cNvSpPr>
            <p:nvPr/>
          </p:nvSpPr>
          <p:spPr bwMode="auto">
            <a:xfrm rot="16200000">
              <a:off x="1817" y="2372"/>
              <a:ext cx="3261" cy="57"/>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sp>
          <p:nvSpPr>
            <p:cNvPr id="520" name="Rectangle 25"/>
            <p:cNvSpPr>
              <a:spLocks noChangeArrowheads="1"/>
            </p:cNvSpPr>
            <p:nvPr/>
          </p:nvSpPr>
          <p:spPr bwMode="auto">
            <a:xfrm rot="16200000">
              <a:off x="1703" y="2457"/>
              <a:ext cx="3261" cy="57"/>
            </a:xfrm>
            <a:prstGeom prst="rect">
              <a:avLst/>
            </a:prstGeom>
            <a:gradFill rotWithShape="1">
              <a:gsLst>
                <a:gs pos="0">
                  <a:schemeClr val="bg1">
                    <a:gamma/>
                    <a:shade val="46275"/>
                    <a:invGamma/>
                  </a:schemeClr>
                </a:gs>
                <a:gs pos="50000">
                  <a:schemeClr val="bg1"/>
                </a:gs>
                <a:gs pos="100000">
                  <a:schemeClr val="bg1">
                    <a:gamma/>
                    <a:shade val="46275"/>
                    <a:invGamma/>
                  </a:schemeClr>
                </a:gs>
              </a:gsLst>
              <a:lin ang="5400000" scaled="1"/>
            </a:gradFill>
            <a:ln w="9525">
              <a:noFill/>
              <a:miter lim="800000"/>
              <a:headEnd/>
              <a:tailEnd/>
            </a:ln>
            <a:effectLst/>
          </p:spPr>
          <p:txBody>
            <a:bodyPr wrap="none" anchor="ctr"/>
            <a:lstStyle/>
            <a:p>
              <a:pPr algn="ctr">
                <a:defRPr/>
              </a:pPr>
              <a:endParaRPr lang="zh-CN" altLang="en-US" b="1">
                <a:solidFill>
                  <a:srgbClr val="FFFFFF"/>
                </a:solidFill>
                <a:latin typeface="+mn-lt"/>
                <a:ea typeface="+mn-ea"/>
              </a:endParaRPr>
            </a:p>
          </p:txBody>
        </p:sp>
      </p:grpSp>
      <p:grpSp>
        <p:nvGrpSpPr>
          <p:cNvPr id="17417" name="组合 732"/>
          <p:cNvGrpSpPr>
            <a:grpSpLocks/>
          </p:cNvGrpSpPr>
          <p:nvPr/>
        </p:nvGrpSpPr>
        <p:grpSpPr bwMode="auto">
          <a:xfrm>
            <a:off x="900113" y="2754313"/>
            <a:ext cx="2808287" cy="531812"/>
            <a:chOff x="130158" y="3103247"/>
            <a:chExt cx="3227375" cy="512391"/>
          </a:xfrm>
        </p:grpSpPr>
        <p:sp>
          <p:nvSpPr>
            <p:cNvPr id="734" name="圆角矩形 733"/>
            <p:cNvSpPr/>
            <p:nvPr/>
          </p:nvSpPr>
          <p:spPr>
            <a:xfrm>
              <a:off x="212256" y="3103247"/>
              <a:ext cx="3063180" cy="512391"/>
            </a:xfrm>
            <a:prstGeom prst="roundRect">
              <a:avLst>
                <a:gd name="adj" fmla="val 10000"/>
              </a:avLst>
            </a:prstGeo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sp>
        <p:sp>
          <p:nvSpPr>
            <p:cNvPr id="735" name="圆角矩形 12"/>
            <p:cNvSpPr/>
            <p:nvPr/>
          </p:nvSpPr>
          <p:spPr>
            <a:xfrm>
              <a:off x="130158" y="3118542"/>
              <a:ext cx="3227375" cy="481800"/>
            </a:xfrm>
            <a:prstGeom prst="rect">
              <a:avLst/>
            </a:prstGeom>
          </p:spPr>
          <p:style>
            <a:lnRef idx="0">
              <a:scrgbClr r="0" g="0" b="0"/>
            </a:lnRef>
            <a:fillRef idx="0">
              <a:scrgbClr r="0" g="0" b="0"/>
            </a:fillRef>
            <a:effectRef idx="0">
              <a:scrgbClr r="0" g="0" b="0"/>
            </a:effectRef>
            <a:fontRef idx="minor">
              <a:schemeClr val="lt1"/>
            </a:fontRef>
          </p:style>
          <p:txBody>
            <a:bodyPr lIns="45720" tIns="34290" rIns="45720" bIns="34290" spcCol="1270" anchor="ctr"/>
            <a:lstStyle/>
            <a:p>
              <a:pPr algn="ctr" defTabSz="800100">
                <a:lnSpc>
                  <a:spcPct val="90000"/>
                </a:lnSpc>
                <a:spcAft>
                  <a:spcPct val="35000"/>
                </a:spcAft>
                <a:defRPr/>
              </a:pPr>
              <a:r>
                <a:rPr lang="zh-CN" altLang="en-US" b="1" dirty="0">
                  <a:solidFill>
                    <a:sysClr val="window" lastClr="FFFFFF"/>
                  </a:solidFill>
                </a:rPr>
                <a:t>传统集中式交换网板架构</a:t>
              </a:r>
            </a:p>
          </p:txBody>
        </p:sp>
      </p:grpSp>
      <p:grpSp>
        <p:nvGrpSpPr>
          <p:cNvPr id="17418" name="组合 12"/>
          <p:cNvGrpSpPr>
            <a:grpSpLocks/>
          </p:cNvGrpSpPr>
          <p:nvPr/>
        </p:nvGrpSpPr>
        <p:grpSpPr bwMode="auto">
          <a:xfrm>
            <a:off x="5857875" y="4214813"/>
            <a:ext cx="2346325" cy="523875"/>
            <a:chOff x="3963914" y="3337167"/>
            <a:chExt cx="2696449" cy="870151"/>
          </a:xfrm>
        </p:grpSpPr>
        <p:sp>
          <p:nvSpPr>
            <p:cNvPr id="737" name="圆角矩形 736"/>
            <p:cNvSpPr/>
            <p:nvPr/>
          </p:nvSpPr>
          <p:spPr>
            <a:xfrm>
              <a:off x="3963914" y="3337167"/>
              <a:ext cx="2696449" cy="870151"/>
            </a:xfrm>
            <a:prstGeom prst="roundRect">
              <a:avLst>
                <a:gd name="adj" fmla="val 10000"/>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sp>
        <p:sp>
          <p:nvSpPr>
            <p:cNvPr id="738" name="圆角矩形 22"/>
            <p:cNvSpPr/>
            <p:nvPr/>
          </p:nvSpPr>
          <p:spPr>
            <a:xfrm>
              <a:off x="3989455" y="3363535"/>
              <a:ext cx="2645366" cy="817415"/>
            </a:xfrm>
            <a:prstGeom prst="rect">
              <a:avLst/>
            </a:prstGeom>
            <a:noFill/>
            <a:ln w="9525" cap="flat" cmpd="sng" algn="ctr">
              <a:noFill/>
              <a:prstDash val="solid"/>
            </a:ln>
            <a:effectLst>
              <a:outerShdw blurRad="40000" dist="23000" dir="5400000" rotWithShape="0">
                <a:srgbClr val="000000">
                  <a:alpha val="35000"/>
                </a:srgbClr>
              </a:outerShdw>
            </a:effectLst>
          </p:spPr>
          <p:txBody>
            <a:bodyPr lIns="45720" tIns="34290" rIns="45720" bIns="34290" spcCol="1270" anchor="ctr"/>
            <a:lstStyle/>
            <a:p>
              <a:pPr algn="ctr" defTabSz="800100">
                <a:lnSpc>
                  <a:spcPct val="90000"/>
                </a:lnSpc>
                <a:spcAft>
                  <a:spcPct val="35000"/>
                </a:spcAft>
                <a:defRPr/>
              </a:pPr>
              <a:r>
                <a:rPr lang="zh-CN" altLang="en-US" b="1" dirty="0">
                  <a:solidFill>
                    <a:sysClr val="window" lastClr="FFFFFF"/>
                  </a:solidFill>
                  <a:latin typeface="+mn-lt"/>
                  <a:ea typeface="+mn-ea"/>
                </a:rPr>
                <a:t>交叉间隔矩阵架构</a:t>
              </a:r>
            </a:p>
          </p:txBody>
        </p:sp>
      </p:grpSp>
      <p:sp>
        <p:nvSpPr>
          <p:cNvPr id="744" name="Freeform 3"/>
          <p:cNvSpPr>
            <a:spLocks/>
          </p:cNvSpPr>
          <p:nvPr/>
        </p:nvSpPr>
        <p:spPr bwMode="gray">
          <a:xfrm rot="16200000" flipH="1">
            <a:off x="3834606" y="3952082"/>
            <a:ext cx="1878013" cy="1974850"/>
          </a:xfrm>
          <a:custGeom>
            <a:avLst/>
            <a:gdLst/>
            <a:ahLst/>
            <a:cxnLst>
              <a:cxn ang="0">
                <a:pos x="0" y="756"/>
              </a:cxn>
              <a:cxn ang="0">
                <a:pos x="191" y="591"/>
              </a:cxn>
              <a:cxn ang="0">
                <a:pos x="190" y="672"/>
              </a:cxn>
              <a:cxn ang="0">
                <a:pos x="194" y="672"/>
              </a:cxn>
              <a:cxn ang="0">
                <a:pos x="205" y="672"/>
              </a:cxn>
              <a:cxn ang="0">
                <a:pos x="225" y="671"/>
              </a:cxn>
              <a:cxn ang="0">
                <a:pos x="250" y="667"/>
              </a:cxn>
              <a:cxn ang="0">
                <a:pos x="281" y="662"/>
              </a:cxn>
              <a:cxn ang="0">
                <a:pos x="316" y="653"/>
              </a:cxn>
              <a:cxn ang="0">
                <a:pos x="356" y="641"/>
              </a:cxn>
              <a:cxn ang="0">
                <a:pos x="399" y="626"/>
              </a:cxn>
              <a:cxn ang="0">
                <a:pos x="444" y="605"/>
              </a:cxn>
              <a:cxn ang="0">
                <a:pos x="492" y="578"/>
              </a:cxn>
              <a:cxn ang="0">
                <a:pos x="540" y="547"/>
              </a:cxn>
              <a:cxn ang="0">
                <a:pos x="587" y="508"/>
              </a:cxn>
              <a:cxn ang="0">
                <a:pos x="635" y="463"/>
              </a:cxn>
              <a:cxn ang="0">
                <a:pos x="689" y="405"/>
              </a:cxn>
              <a:cxn ang="0">
                <a:pos x="737" y="350"/>
              </a:cxn>
              <a:cxn ang="0">
                <a:pos x="780" y="298"/>
              </a:cxn>
              <a:cxn ang="0">
                <a:pos x="816" y="249"/>
              </a:cxn>
              <a:cxn ang="0">
                <a:pos x="847" y="204"/>
              </a:cxn>
              <a:cxn ang="0">
                <a:pos x="873" y="164"/>
              </a:cxn>
              <a:cxn ang="0">
                <a:pos x="895" y="126"/>
              </a:cxn>
              <a:cxn ang="0">
                <a:pos x="913" y="94"/>
              </a:cxn>
              <a:cxn ang="0">
                <a:pos x="926" y="66"/>
              </a:cxn>
              <a:cxn ang="0">
                <a:pos x="936" y="42"/>
              </a:cxn>
              <a:cxn ang="0">
                <a:pos x="944" y="24"/>
              </a:cxn>
              <a:cxn ang="0">
                <a:pos x="949" y="12"/>
              </a:cxn>
              <a:cxn ang="0">
                <a:pos x="952" y="2"/>
              </a:cxn>
              <a:cxn ang="0">
                <a:pos x="952" y="0"/>
              </a:cxn>
              <a:cxn ang="0">
                <a:pos x="952" y="4"/>
              </a:cxn>
              <a:cxn ang="0">
                <a:pos x="950" y="17"/>
              </a:cxn>
              <a:cxn ang="0">
                <a:pos x="948" y="36"/>
              </a:cxn>
              <a:cxn ang="0">
                <a:pos x="942" y="62"/>
              </a:cxn>
              <a:cxn ang="0">
                <a:pos x="936" y="93"/>
              </a:cxn>
              <a:cxn ang="0">
                <a:pos x="927" y="130"/>
              </a:cxn>
              <a:cxn ang="0">
                <a:pos x="914" y="172"/>
              </a:cxn>
              <a:cxn ang="0">
                <a:pos x="899" y="217"/>
              </a:cxn>
              <a:cxn ang="0">
                <a:pos x="881" y="264"/>
              </a:cxn>
              <a:cxn ang="0">
                <a:pos x="857" y="315"/>
              </a:cxn>
              <a:cxn ang="0">
                <a:pos x="830" y="368"/>
              </a:cxn>
              <a:cxn ang="0">
                <a:pos x="798" y="421"/>
              </a:cxn>
              <a:cxn ang="0">
                <a:pos x="762" y="475"/>
              </a:cxn>
              <a:cxn ang="0">
                <a:pos x="719" y="529"/>
              </a:cxn>
              <a:cxn ang="0">
                <a:pos x="671" y="582"/>
              </a:cxn>
              <a:cxn ang="0">
                <a:pos x="613" y="637"/>
              </a:cxn>
              <a:cxn ang="0">
                <a:pos x="555" y="685"/>
              </a:cxn>
              <a:cxn ang="0">
                <a:pos x="500" y="726"/>
              </a:cxn>
              <a:cxn ang="0">
                <a:pos x="447" y="761"/>
              </a:cxn>
              <a:cxn ang="0">
                <a:pos x="396" y="790"/>
              </a:cxn>
              <a:cxn ang="0">
                <a:pos x="350" y="813"/>
              </a:cxn>
              <a:cxn ang="0">
                <a:pos x="307" y="831"/>
              </a:cxn>
              <a:cxn ang="0">
                <a:pos x="270" y="845"/>
              </a:cxn>
              <a:cxn ang="0">
                <a:pos x="238" y="855"/>
              </a:cxn>
              <a:cxn ang="0">
                <a:pos x="212" y="862"/>
              </a:cxn>
              <a:cxn ang="0">
                <a:pos x="192" y="866"/>
              </a:cxn>
              <a:cxn ang="0">
                <a:pos x="181" y="868"/>
              </a:cxn>
              <a:cxn ang="0">
                <a:pos x="176" y="868"/>
              </a:cxn>
              <a:cxn ang="0">
                <a:pos x="167" y="947"/>
              </a:cxn>
              <a:cxn ang="0">
                <a:pos x="0" y="756"/>
              </a:cxn>
            </a:cxnLst>
            <a:rect l="0" t="0" r="r" b="b"/>
            <a:pathLst>
              <a:path w="952" h="947">
                <a:moveTo>
                  <a:pt x="0" y="756"/>
                </a:moveTo>
                <a:lnTo>
                  <a:pt x="191" y="591"/>
                </a:lnTo>
                <a:lnTo>
                  <a:pt x="190" y="672"/>
                </a:lnTo>
                <a:lnTo>
                  <a:pt x="194" y="672"/>
                </a:lnTo>
                <a:lnTo>
                  <a:pt x="205" y="672"/>
                </a:lnTo>
                <a:lnTo>
                  <a:pt x="225" y="671"/>
                </a:lnTo>
                <a:lnTo>
                  <a:pt x="250" y="667"/>
                </a:lnTo>
                <a:lnTo>
                  <a:pt x="281" y="662"/>
                </a:lnTo>
                <a:lnTo>
                  <a:pt x="316" y="653"/>
                </a:lnTo>
                <a:lnTo>
                  <a:pt x="356" y="641"/>
                </a:lnTo>
                <a:lnTo>
                  <a:pt x="399" y="626"/>
                </a:lnTo>
                <a:lnTo>
                  <a:pt x="444" y="605"/>
                </a:lnTo>
                <a:lnTo>
                  <a:pt x="492" y="578"/>
                </a:lnTo>
                <a:lnTo>
                  <a:pt x="540" y="547"/>
                </a:lnTo>
                <a:lnTo>
                  <a:pt x="587" y="508"/>
                </a:lnTo>
                <a:lnTo>
                  <a:pt x="635" y="463"/>
                </a:lnTo>
                <a:lnTo>
                  <a:pt x="689" y="405"/>
                </a:lnTo>
                <a:lnTo>
                  <a:pt x="737" y="350"/>
                </a:lnTo>
                <a:lnTo>
                  <a:pt x="780" y="298"/>
                </a:lnTo>
                <a:lnTo>
                  <a:pt x="816" y="249"/>
                </a:lnTo>
                <a:lnTo>
                  <a:pt x="847" y="204"/>
                </a:lnTo>
                <a:lnTo>
                  <a:pt x="873" y="164"/>
                </a:lnTo>
                <a:lnTo>
                  <a:pt x="895" y="126"/>
                </a:lnTo>
                <a:lnTo>
                  <a:pt x="913" y="94"/>
                </a:lnTo>
                <a:lnTo>
                  <a:pt x="926" y="66"/>
                </a:lnTo>
                <a:lnTo>
                  <a:pt x="936" y="42"/>
                </a:lnTo>
                <a:lnTo>
                  <a:pt x="944" y="24"/>
                </a:lnTo>
                <a:lnTo>
                  <a:pt x="949" y="12"/>
                </a:lnTo>
                <a:lnTo>
                  <a:pt x="952" y="2"/>
                </a:lnTo>
                <a:lnTo>
                  <a:pt x="952" y="0"/>
                </a:lnTo>
                <a:lnTo>
                  <a:pt x="952" y="4"/>
                </a:lnTo>
                <a:lnTo>
                  <a:pt x="950" y="17"/>
                </a:lnTo>
                <a:lnTo>
                  <a:pt x="948" y="36"/>
                </a:lnTo>
                <a:lnTo>
                  <a:pt x="942" y="62"/>
                </a:lnTo>
                <a:lnTo>
                  <a:pt x="936" y="93"/>
                </a:lnTo>
                <a:lnTo>
                  <a:pt x="927" y="130"/>
                </a:lnTo>
                <a:lnTo>
                  <a:pt x="914" y="172"/>
                </a:lnTo>
                <a:lnTo>
                  <a:pt x="899" y="217"/>
                </a:lnTo>
                <a:lnTo>
                  <a:pt x="881" y="264"/>
                </a:lnTo>
                <a:lnTo>
                  <a:pt x="857" y="315"/>
                </a:lnTo>
                <a:lnTo>
                  <a:pt x="830" y="368"/>
                </a:lnTo>
                <a:lnTo>
                  <a:pt x="798" y="421"/>
                </a:lnTo>
                <a:lnTo>
                  <a:pt x="762" y="475"/>
                </a:lnTo>
                <a:lnTo>
                  <a:pt x="719" y="529"/>
                </a:lnTo>
                <a:lnTo>
                  <a:pt x="671" y="582"/>
                </a:lnTo>
                <a:lnTo>
                  <a:pt x="613" y="637"/>
                </a:lnTo>
                <a:lnTo>
                  <a:pt x="555" y="685"/>
                </a:lnTo>
                <a:lnTo>
                  <a:pt x="500" y="726"/>
                </a:lnTo>
                <a:lnTo>
                  <a:pt x="447" y="761"/>
                </a:lnTo>
                <a:lnTo>
                  <a:pt x="396" y="790"/>
                </a:lnTo>
                <a:lnTo>
                  <a:pt x="350" y="813"/>
                </a:lnTo>
                <a:lnTo>
                  <a:pt x="307" y="831"/>
                </a:lnTo>
                <a:lnTo>
                  <a:pt x="270" y="845"/>
                </a:lnTo>
                <a:lnTo>
                  <a:pt x="238" y="855"/>
                </a:lnTo>
                <a:lnTo>
                  <a:pt x="212" y="862"/>
                </a:lnTo>
                <a:lnTo>
                  <a:pt x="192" y="866"/>
                </a:lnTo>
                <a:lnTo>
                  <a:pt x="181" y="868"/>
                </a:lnTo>
                <a:lnTo>
                  <a:pt x="176" y="868"/>
                </a:lnTo>
                <a:lnTo>
                  <a:pt x="167" y="947"/>
                </a:lnTo>
                <a:lnTo>
                  <a:pt x="0" y="756"/>
                </a:lnTo>
                <a:close/>
              </a:path>
            </a:pathLst>
          </a:custGeom>
          <a:gradFill rotWithShape="1">
            <a:gsLst>
              <a:gs pos="0">
                <a:srgbClr val="0066FF"/>
              </a:gs>
              <a:gs pos="100000">
                <a:srgbClr val="333399"/>
              </a:gs>
            </a:gsLst>
            <a:lin ang="0" scaled="1"/>
          </a:gradFill>
          <a:ln w="0">
            <a:noFill/>
            <a:prstDash val="solid"/>
            <a:round/>
            <a:headEnd/>
            <a:tailEnd/>
          </a:ln>
          <a:effectLst>
            <a:outerShdw dist="107763" dir="2700000" algn="ctr" rotWithShape="0">
              <a:srgbClr val="B2B2B2">
                <a:alpha val="50000"/>
              </a:srgbClr>
            </a:outerShdw>
          </a:effectLst>
        </p:spPr>
        <p:txBody>
          <a:bodyPr/>
          <a:lstStyle/>
          <a:p>
            <a:pPr algn="ctr">
              <a:defRPr/>
            </a:pPr>
            <a:endParaRPr lang="zh-CN" altLang="en-US" b="1">
              <a:solidFill>
                <a:srgbClr val="FFFFFF"/>
              </a:solidFill>
              <a:latin typeface="+mn-lt"/>
              <a:ea typeface="+mn-ea"/>
            </a:endParaRPr>
          </a:p>
        </p:txBody>
      </p:sp>
      <p:sp>
        <p:nvSpPr>
          <p:cNvPr id="15372" name="TextBox 744"/>
          <p:cNvSpPr txBox="1">
            <a:spLocks noChangeArrowheads="1"/>
          </p:cNvSpPr>
          <p:nvPr/>
        </p:nvSpPr>
        <p:spPr bwMode="auto">
          <a:xfrm>
            <a:off x="971550" y="1268413"/>
            <a:ext cx="2185988" cy="1082675"/>
          </a:xfrm>
          <a:prstGeom prst="rect">
            <a:avLst/>
          </a:prstGeom>
          <a:noFill/>
          <a:ln w="9525">
            <a:noFill/>
            <a:miter lim="800000"/>
            <a:headEnd/>
            <a:tailEnd/>
          </a:ln>
        </p:spPr>
        <p:txBody>
          <a:bodyPr wrap="none">
            <a:spAutoFit/>
          </a:bodyPr>
          <a:lstStyle/>
          <a:p>
            <a:pPr marL="457200" indent="-457200" algn="ctr">
              <a:lnSpc>
                <a:spcPct val="110000"/>
              </a:lnSpc>
              <a:buFont typeface="Wingdings" pitchFamily="2" charset="2"/>
              <a:buChar char="l"/>
              <a:defRPr/>
            </a:pPr>
            <a:r>
              <a:rPr lang="zh-CN" altLang="en-US" sz="2000" b="1" dirty="0">
                <a:latin typeface="+mn-lt"/>
                <a:ea typeface="+mn-ea"/>
              </a:rPr>
              <a:t>背板布线复杂</a:t>
            </a:r>
            <a:endParaRPr lang="en-US" altLang="zh-CN" sz="2000" b="1" dirty="0">
              <a:latin typeface="+mn-lt"/>
              <a:ea typeface="+mn-ea"/>
            </a:endParaRPr>
          </a:p>
          <a:p>
            <a:pPr marL="457200" indent="-457200" algn="ctr">
              <a:lnSpc>
                <a:spcPct val="110000"/>
              </a:lnSpc>
              <a:buFont typeface="Wingdings" pitchFamily="2" charset="2"/>
              <a:buChar char="l"/>
              <a:defRPr/>
            </a:pPr>
            <a:r>
              <a:rPr lang="zh-CN" altLang="en-US" sz="2000" b="1" dirty="0">
                <a:latin typeface="+mn-lt"/>
                <a:ea typeface="+mn-ea"/>
              </a:rPr>
              <a:t>传输速率受限</a:t>
            </a:r>
            <a:endParaRPr lang="en-US" altLang="zh-CN" sz="2000" b="1" dirty="0">
              <a:latin typeface="+mn-lt"/>
              <a:ea typeface="+mn-ea"/>
            </a:endParaRPr>
          </a:p>
          <a:p>
            <a:pPr marL="457200" indent="-457200" algn="ctr">
              <a:lnSpc>
                <a:spcPct val="110000"/>
              </a:lnSpc>
              <a:buFont typeface="Wingdings" pitchFamily="2" charset="2"/>
              <a:buChar char="l"/>
              <a:defRPr/>
            </a:pPr>
            <a:r>
              <a:rPr lang="zh-CN" altLang="en-US" sz="2000" b="1" dirty="0">
                <a:latin typeface="+mn-lt"/>
                <a:ea typeface="+mn-ea"/>
              </a:rPr>
              <a:t>升级扩展性差</a:t>
            </a:r>
            <a:endParaRPr lang="en-US" altLang="zh-CN" sz="2000" b="1" dirty="0">
              <a:latin typeface="+mn-lt"/>
              <a:ea typeface="+mn-ea"/>
            </a:endParaRPr>
          </a:p>
        </p:txBody>
      </p:sp>
      <p:sp>
        <p:nvSpPr>
          <p:cNvPr id="15373" name="TextBox 746"/>
          <p:cNvSpPr txBox="1">
            <a:spLocks noChangeArrowheads="1"/>
          </p:cNvSpPr>
          <p:nvPr/>
        </p:nvSpPr>
        <p:spPr bwMode="auto">
          <a:xfrm>
            <a:off x="5867400" y="5110163"/>
            <a:ext cx="2185988" cy="1758950"/>
          </a:xfrm>
          <a:prstGeom prst="rect">
            <a:avLst/>
          </a:prstGeom>
          <a:noFill/>
          <a:ln w="9525">
            <a:noFill/>
            <a:miter lim="800000"/>
            <a:headEnd/>
            <a:tailEnd/>
          </a:ln>
        </p:spPr>
        <p:txBody>
          <a:bodyPr wrap="none">
            <a:spAutoFit/>
          </a:bodyPr>
          <a:lstStyle/>
          <a:p>
            <a:pPr marL="457200" indent="-457200" algn="ctr">
              <a:lnSpc>
                <a:spcPct val="110000"/>
              </a:lnSpc>
              <a:buFont typeface="Wingdings" pitchFamily="2" charset="2"/>
              <a:buChar char="l"/>
              <a:defRPr/>
            </a:pPr>
            <a:r>
              <a:rPr lang="zh-CN" altLang="en-US" sz="2000" b="1">
                <a:solidFill>
                  <a:srgbClr val="C00000"/>
                </a:solidFill>
                <a:latin typeface="+mn-lt"/>
                <a:ea typeface="+mn-ea"/>
              </a:rPr>
              <a:t>背板布线简单</a:t>
            </a:r>
            <a:endParaRPr lang="en-US" altLang="zh-CN" sz="2000" b="1">
              <a:solidFill>
                <a:srgbClr val="C00000"/>
              </a:solidFill>
              <a:latin typeface="+mn-lt"/>
              <a:ea typeface="+mn-ea"/>
            </a:endParaRPr>
          </a:p>
          <a:p>
            <a:pPr marL="457200" indent="-457200" algn="ctr">
              <a:lnSpc>
                <a:spcPct val="110000"/>
              </a:lnSpc>
              <a:buFont typeface="Wingdings" pitchFamily="2" charset="2"/>
              <a:buChar char="l"/>
              <a:defRPr/>
            </a:pPr>
            <a:r>
              <a:rPr lang="zh-CN" altLang="en-US" sz="2000" b="1">
                <a:solidFill>
                  <a:srgbClr val="C00000"/>
                </a:solidFill>
                <a:latin typeface="+mn-lt"/>
                <a:ea typeface="+mn-ea"/>
              </a:rPr>
              <a:t>传输速率提升</a:t>
            </a:r>
            <a:endParaRPr lang="en-US" altLang="zh-CN" sz="2000" b="1">
              <a:solidFill>
                <a:srgbClr val="C00000"/>
              </a:solidFill>
              <a:latin typeface="+mn-lt"/>
              <a:ea typeface="+mn-ea"/>
            </a:endParaRPr>
          </a:p>
          <a:p>
            <a:pPr marL="457200" indent="-457200" algn="ctr">
              <a:lnSpc>
                <a:spcPct val="110000"/>
              </a:lnSpc>
              <a:buFont typeface="Wingdings" pitchFamily="2" charset="2"/>
              <a:buChar char="l"/>
              <a:defRPr/>
            </a:pPr>
            <a:r>
              <a:rPr lang="zh-CN" altLang="en-US" sz="2000" b="1">
                <a:solidFill>
                  <a:srgbClr val="C00000"/>
                </a:solidFill>
                <a:latin typeface="+mn-lt"/>
                <a:ea typeface="+mn-ea"/>
              </a:rPr>
              <a:t>良好通风设计</a:t>
            </a:r>
            <a:endParaRPr lang="en-US" altLang="zh-CN" sz="2000" b="1">
              <a:solidFill>
                <a:srgbClr val="C00000"/>
              </a:solidFill>
              <a:latin typeface="+mn-lt"/>
              <a:ea typeface="+mn-ea"/>
            </a:endParaRPr>
          </a:p>
          <a:p>
            <a:pPr marL="457200" indent="-457200" algn="ctr">
              <a:lnSpc>
                <a:spcPct val="110000"/>
              </a:lnSpc>
              <a:buFont typeface="Wingdings" pitchFamily="2" charset="2"/>
              <a:buChar char="l"/>
              <a:defRPr/>
            </a:pPr>
            <a:r>
              <a:rPr lang="zh-CN" altLang="en-US" sz="2000" b="1">
                <a:solidFill>
                  <a:srgbClr val="C00000"/>
                </a:solidFill>
                <a:latin typeface="+mn-lt"/>
                <a:ea typeface="+mn-ea"/>
              </a:rPr>
              <a:t>灵活扩展性强</a:t>
            </a:r>
            <a:endParaRPr lang="en-US" altLang="zh-CN" sz="2000" b="1">
              <a:solidFill>
                <a:srgbClr val="C00000"/>
              </a:solidFill>
              <a:latin typeface="+mn-lt"/>
              <a:ea typeface="+mn-ea"/>
            </a:endParaRPr>
          </a:p>
          <a:p>
            <a:pPr marL="457200" indent="-457200" algn="ctr">
              <a:lnSpc>
                <a:spcPct val="110000"/>
              </a:lnSpc>
              <a:buFont typeface="Wingdings" pitchFamily="2" charset="2"/>
              <a:buChar char="l"/>
              <a:defRPr/>
            </a:pPr>
            <a:endParaRPr lang="zh-CN" altLang="en-US" sz="2000" b="1">
              <a:solidFill>
                <a:srgbClr val="C00000"/>
              </a:solidFill>
              <a:latin typeface="+mn-lt"/>
              <a:ea typeface="+mn-ea"/>
            </a:endParaRPr>
          </a:p>
        </p:txBody>
      </p:sp>
      <p:grpSp>
        <p:nvGrpSpPr>
          <p:cNvPr id="17422" name="组合 796"/>
          <p:cNvGrpSpPr>
            <a:grpSpLocks/>
          </p:cNvGrpSpPr>
          <p:nvPr/>
        </p:nvGrpSpPr>
        <p:grpSpPr bwMode="auto">
          <a:xfrm>
            <a:off x="5929313" y="1428750"/>
            <a:ext cx="1357312" cy="2571750"/>
            <a:chOff x="5786447" y="1500174"/>
            <a:chExt cx="1643072" cy="2571767"/>
          </a:xfrm>
        </p:grpSpPr>
        <p:grpSp>
          <p:nvGrpSpPr>
            <p:cNvPr id="17799" name="组合 795"/>
            <p:cNvGrpSpPr>
              <a:grpSpLocks/>
            </p:cNvGrpSpPr>
            <p:nvPr/>
          </p:nvGrpSpPr>
          <p:grpSpPr bwMode="auto">
            <a:xfrm>
              <a:off x="6143636" y="1500174"/>
              <a:ext cx="1285883" cy="2157524"/>
              <a:chOff x="3929060" y="1785925"/>
              <a:chExt cx="1285883" cy="2157524"/>
            </a:xfrm>
          </p:grpSpPr>
          <p:grpSp>
            <p:nvGrpSpPr>
              <p:cNvPr id="17854" name="组合 576"/>
              <p:cNvGrpSpPr>
                <a:grpSpLocks/>
              </p:cNvGrpSpPr>
              <p:nvPr/>
            </p:nvGrpSpPr>
            <p:grpSpPr bwMode="auto">
              <a:xfrm rot="-5400000">
                <a:off x="3743272" y="2257464"/>
                <a:ext cx="1943209" cy="1000132"/>
                <a:chOff x="2428860" y="3786190"/>
                <a:chExt cx="1785343" cy="1026455"/>
              </a:xfrm>
            </p:grpSpPr>
            <p:grpSp>
              <p:nvGrpSpPr>
                <p:cNvPr id="17882" name="Group 28"/>
                <p:cNvGrpSpPr>
                  <a:grpSpLocks noChangeAspect="1"/>
                </p:cNvGrpSpPr>
                <p:nvPr/>
              </p:nvGrpSpPr>
              <p:grpSpPr bwMode="auto">
                <a:xfrm>
                  <a:off x="2428860" y="3786190"/>
                  <a:ext cx="1785343" cy="1026455"/>
                  <a:chOff x="241" y="907"/>
                  <a:chExt cx="916" cy="378"/>
                </a:xfrm>
              </p:grpSpPr>
              <p:sp>
                <p:nvSpPr>
                  <p:cNvPr id="15849" name="AutoShape 29"/>
                  <p:cNvSpPr>
                    <a:spLocks noChangeAspect="1" noChangeArrowheads="1"/>
                  </p:cNvSpPr>
                  <p:nvPr/>
                </p:nvSpPr>
                <p:spPr bwMode="auto">
                  <a:xfrm>
                    <a:off x="241" y="907"/>
                    <a:ext cx="916" cy="378"/>
                  </a:xfrm>
                  <a:prstGeom prst="parallelogram">
                    <a:avLst>
                      <a:gd name="adj" fmla="val 0"/>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grpSp>
                <p:nvGrpSpPr>
                  <p:cNvPr id="17898" name="Group 30"/>
                  <p:cNvGrpSpPr>
                    <a:grpSpLocks noChangeAspect="1"/>
                  </p:cNvGrpSpPr>
                  <p:nvPr/>
                </p:nvGrpSpPr>
                <p:grpSpPr bwMode="auto">
                  <a:xfrm>
                    <a:off x="276" y="924"/>
                    <a:ext cx="840" cy="340"/>
                    <a:chOff x="4899" y="155"/>
                    <a:chExt cx="861" cy="340"/>
                  </a:xfrm>
                </p:grpSpPr>
                <p:sp>
                  <p:nvSpPr>
                    <p:cNvPr id="15851" name="Line 31"/>
                    <p:cNvSpPr>
                      <a:spLocks noChangeAspect="1" noChangeShapeType="1"/>
                    </p:cNvSpPr>
                    <p:nvPr/>
                  </p:nvSpPr>
                  <p:spPr bwMode="auto">
                    <a:xfrm>
                      <a:off x="5035" y="323"/>
                      <a:ext cx="121" cy="0"/>
                    </a:xfrm>
                    <a:prstGeom prst="line">
                      <a:avLst/>
                    </a:prstGeom>
                    <a:noFill/>
                    <a:ln w="28575">
                      <a:solidFill>
                        <a:srgbClr val="FFFFFF"/>
                      </a:solidFill>
                      <a:round/>
                      <a:headEnd/>
                      <a:tailEnd/>
                    </a:ln>
                  </p:spPr>
                  <p:txBody>
                    <a:bodyPr/>
                    <a:lstStyle/>
                    <a:p>
                      <a:pPr>
                        <a:defRPr/>
                      </a:pPr>
                      <a:endParaRPr lang="zh-CN" altLang="en-US">
                        <a:latin typeface="+mn-lt"/>
                        <a:ea typeface="+mn-ea"/>
                      </a:endParaRPr>
                    </a:p>
                  </p:txBody>
                </p:sp>
                <p:sp>
                  <p:nvSpPr>
                    <p:cNvPr id="15852" name="AutoShape 32"/>
                    <p:cNvSpPr>
                      <a:spLocks noChangeAspect="1" noChangeArrowheads="1"/>
                    </p:cNvSpPr>
                    <p:nvPr/>
                  </p:nvSpPr>
                  <p:spPr bwMode="auto">
                    <a:xfrm>
                      <a:off x="4899" y="155"/>
                      <a:ext cx="861" cy="340"/>
                    </a:xfrm>
                    <a:prstGeom prst="parallelogram">
                      <a:avLst>
                        <a:gd name="adj" fmla="val 0"/>
                      </a:avLst>
                    </a:prstGeom>
                    <a:solidFill>
                      <a:srgbClr val="003366"/>
                    </a:solidFill>
                    <a:ln w="9525">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853" name="Rectangle 40"/>
                    <p:cNvSpPr>
                      <a:spLocks noChangeAspect="1" noChangeArrowheads="1"/>
                    </p:cNvSpPr>
                    <p:nvPr/>
                  </p:nvSpPr>
                  <p:spPr bwMode="auto">
                    <a:xfrm rot="5400000">
                      <a:off x="5320" y="-190"/>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54" name="Rectangle 40"/>
                    <p:cNvSpPr>
                      <a:spLocks noChangeAspect="1" noChangeArrowheads="1"/>
                    </p:cNvSpPr>
                    <p:nvPr/>
                  </p:nvSpPr>
                  <p:spPr bwMode="auto">
                    <a:xfrm rot="5400000">
                      <a:off x="5320" y="-150"/>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55" name="Rectangle 40"/>
                    <p:cNvSpPr>
                      <a:spLocks noChangeAspect="1" noChangeArrowheads="1"/>
                    </p:cNvSpPr>
                    <p:nvPr/>
                  </p:nvSpPr>
                  <p:spPr bwMode="auto">
                    <a:xfrm rot="5400000">
                      <a:off x="5320" y="-113"/>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56" name="Rectangle 40"/>
                    <p:cNvSpPr>
                      <a:spLocks noChangeAspect="1" noChangeArrowheads="1"/>
                    </p:cNvSpPr>
                    <p:nvPr/>
                  </p:nvSpPr>
                  <p:spPr bwMode="auto">
                    <a:xfrm rot="5400000">
                      <a:off x="5320" y="-73"/>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57" name="Rectangle 40"/>
                    <p:cNvSpPr>
                      <a:spLocks noChangeAspect="1" noChangeArrowheads="1"/>
                    </p:cNvSpPr>
                    <p:nvPr/>
                  </p:nvSpPr>
                  <p:spPr bwMode="auto">
                    <a:xfrm rot="5400000">
                      <a:off x="5320" y="-36"/>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58" name="Rectangle 40"/>
                    <p:cNvSpPr>
                      <a:spLocks noChangeAspect="1" noChangeArrowheads="1"/>
                    </p:cNvSpPr>
                    <p:nvPr/>
                  </p:nvSpPr>
                  <p:spPr bwMode="auto">
                    <a:xfrm rot="5400000">
                      <a:off x="5320" y="4"/>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59" name="Rectangle 40"/>
                    <p:cNvSpPr>
                      <a:spLocks noChangeAspect="1" noChangeArrowheads="1"/>
                    </p:cNvSpPr>
                    <p:nvPr/>
                  </p:nvSpPr>
                  <p:spPr bwMode="auto">
                    <a:xfrm rot="5400000">
                      <a:off x="5320" y="41"/>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sp>
              <p:nvSpPr>
                <p:cNvPr id="15835" name="Rectangle 40"/>
                <p:cNvSpPr>
                  <a:spLocks noChangeAspect="1" noChangeArrowheads="1"/>
                </p:cNvSpPr>
                <p:nvPr/>
              </p:nvSpPr>
              <p:spPr bwMode="auto">
                <a:xfrm rot="10800000">
                  <a:off x="3232605"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6" name="Rectangle 40"/>
                <p:cNvSpPr>
                  <a:spLocks noChangeAspect="1" noChangeArrowheads="1"/>
                </p:cNvSpPr>
                <p:nvPr/>
              </p:nvSpPr>
              <p:spPr bwMode="auto">
                <a:xfrm rot="10800000">
                  <a:off x="3129049"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7" name="Rectangle 40"/>
                <p:cNvSpPr>
                  <a:spLocks noChangeAspect="1" noChangeArrowheads="1"/>
                </p:cNvSpPr>
                <p:nvPr/>
              </p:nvSpPr>
              <p:spPr bwMode="auto">
                <a:xfrm rot="10800000">
                  <a:off x="3025492"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8" name="Rectangle 40"/>
                <p:cNvSpPr>
                  <a:spLocks noChangeAspect="1" noChangeArrowheads="1"/>
                </p:cNvSpPr>
                <p:nvPr/>
              </p:nvSpPr>
              <p:spPr bwMode="auto">
                <a:xfrm rot="10800000">
                  <a:off x="2932145" y="3858052"/>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9" name="Rectangle 40"/>
                <p:cNvSpPr>
                  <a:spLocks noChangeAspect="1" noChangeArrowheads="1"/>
                </p:cNvSpPr>
                <p:nvPr/>
              </p:nvSpPr>
              <p:spPr bwMode="auto">
                <a:xfrm rot="10800000">
                  <a:off x="2828589" y="3858051"/>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0" name="Rectangle 40"/>
                <p:cNvSpPr>
                  <a:spLocks noChangeAspect="1" noChangeArrowheads="1"/>
                </p:cNvSpPr>
                <p:nvPr/>
              </p:nvSpPr>
              <p:spPr bwMode="auto">
                <a:xfrm rot="10800000">
                  <a:off x="2725032" y="3858052"/>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1" name="Rectangle 40"/>
                <p:cNvSpPr>
                  <a:spLocks noChangeAspect="1" noChangeArrowheads="1"/>
                </p:cNvSpPr>
                <p:nvPr/>
              </p:nvSpPr>
              <p:spPr bwMode="auto">
                <a:xfrm rot="10800000">
                  <a:off x="2609808"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2" name="Rectangle 40"/>
                <p:cNvSpPr>
                  <a:spLocks noChangeAspect="1" noChangeArrowheads="1"/>
                </p:cNvSpPr>
                <p:nvPr/>
              </p:nvSpPr>
              <p:spPr bwMode="auto">
                <a:xfrm rot="10800000">
                  <a:off x="3958958"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3" name="Rectangle 40"/>
                <p:cNvSpPr>
                  <a:spLocks noChangeAspect="1" noChangeArrowheads="1"/>
                </p:cNvSpPr>
                <p:nvPr/>
              </p:nvSpPr>
              <p:spPr bwMode="auto">
                <a:xfrm rot="10800000">
                  <a:off x="3855402"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4" name="Rectangle 40"/>
                <p:cNvSpPr>
                  <a:spLocks noChangeAspect="1" noChangeArrowheads="1"/>
                </p:cNvSpPr>
                <p:nvPr/>
              </p:nvSpPr>
              <p:spPr bwMode="auto">
                <a:xfrm rot="10800000">
                  <a:off x="3762055" y="3858051"/>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5" name="Rectangle 40"/>
                <p:cNvSpPr>
                  <a:spLocks noChangeAspect="1" noChangeArrowheads="1"/>
                </p:cNvSpPr>
                <p:nvPr/>
              </p:nvSpPr>
              <p:spPr bwMode="auto">
                <a:xfrm rot="10800000">
                  <a:off x="3658499" y="3858052"/>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6" name="Rectangle 40"/>
                <p:cNvSpPr>
                  <a:spLocks noChangeAspect="1" noChangeArrowheads="1"/>
                </p:cNvSpPr>
                <p:nvPr/>
              </p:nvSpPr>
              <p:spPr bwMode="auto">
                <a:xfrm rot="10800000">
                  <a:off x="3554942" y="3858051"/>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7" name="Rectangle 40"/>
                <p:cNvSpPr>
                  <a:spLocks noChangeAspect="1" noChangeArrowheads="1"/>
                </p:cNvSpPr>
                <p:nvPr/>
              </p:nvSpPr>
              <p:spPr bwMode="auto">
                <a:xfrm rot="10800000">
                  <a:off x="3439717"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48" name="Rectangle 40"/>
                <p:cNvSpPr>
                  <a:spLocks noChangeAspect="1" noChangeArrowheads="1"/>
                </p:cNvSpPr>
                <p:nvPr/>
              </p:nvSpPr>
              <p:spPr bwMode="auto">
                <a:xfrm rot="10800000">
                  <a:off x="3336161" y="38580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nvGrpSpPr>
              <p:cNvPr id="17855" name="组合 709"/>
              <p:cNvGrpSpPr>
                <a:grpSpLocks/>
              </p:cNvGrpSpPr>
              <p:nvPr/>
            </p:nvGrpSpPr>
            <p:grpSpPr bwMode="auto">
              <a:xfrm rot="-5400000">
                <a:off x="3457521" y="2471779"/>
                <a:ext cx="1943209" cy="1000132"/>
                <a:chOff x="2428860" y="3786190"/>
                <a:chExt cx="1785343" cy="1026455"/>
              </a:xfrm>
            </p:grpSpPr>
            <p:grpSp>
              <p:nvGrpSpPr>
                <p:cNvPr id="17856" name="Group 28"/>
                <p:cNvGrpSpPr>
                  <a:grpSpLocks noChangeAspect="1"/>
                </p:cNvGrpSpPr>
                <p:nvPr/>
              </p:nvGrpSpPr>
              <p:grpSpPr bwMode="auto">
                <a:xfrm>
                  <a:off x="2428860" y="3786190"/>
                  <a:ext cx="1785343" cy="1026455"/>
                  <a:chOff x="241" y="907"/>
                  <a:chExt cx="916" cy="378"/>
                </a:xfrm>
              </p:grpSpPr>
              <p:sp>
                <p:nvSpPr>
                  <p:cNvPr id="15823" name="AutoShape 29"/>
                  <p:cNvSpPr>
                    <a:spLocks noChangeAspect="1" noChangeArrowheads="1"/>
                  </p:cNvSpPr>
                  <p:nvPr/>
                </p:nvSpPr>
                <p:spPr bwMode="auto">
                  <a:xfrm>
                    <a:off x="241" y="907"/>
                    <a:ext cx="916" cy="378"/>
                  </a:xfrm>
                  <a:prstGeom prst="parallelogram">
                    <a:avLst>
                      <a:gd name="adj" fmla="val 0"/>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grpSp>
                <p:nvGrpSpPr>
                  <p:cNvPr id="17872" name="Group 30"/>
                  <p:cNvGrpSpPr>
                    <a:grpSpLocks noChangeAspect="1"/>
                  </p:cNvGrpSpPr>
                  <p:nvPr/>
                </p:nvGrpSpPr>
                <p:grpSpPr bwMode="auto">
                  <a:xfrm>
                    <a:off x="276" y="924"/>
                    <a:ext cx="840" cy="340"/>
                    <a:chOff x="4899" y="155"/>
                    <a:chExt cx="861" cy="340"/>
                  </a:xfrm>
                </p:grpSpPr>
                <p:sp>
                  <p:nvSpPr>
                    <p:cNvPr id="15825" name="Line 31"/>
                    <p:cNvSpPr>
                      <a:spLocks noChangeAspect="1" noChangeShapeType="1"/>
                    </p:cNvSpPr>
                    <p:nvPr/>
                  </p:nvSpPr>
                  <p:spPr bwMode="auto">
                    <a:xfrm>
                      <a:off x="5035" y="323"/>
                      <a:ext cx="121" cy="0"/>
                    </a:xfrm>
                    <a:prstGeom prst="line">
                      <a:avLst/>
                    </a:prstGeom>
                    <a:noFill/>
                    <a:ln w="28575">
                      <a:solidFill>
                        <a:srgbClr val="FFFFFF"/>
                      </a:solidFill>
                      <a:round/>
                      <a:headEnd/>
                      <a:tailEnd/>
                    </a:ln>
                  </p:spPr>
                  <p:txBody>
                    <a:bodyPr/>
                    <a:lstStyle/>
                    <a:p>
                      <a:pPr>
                        <a:defRPr/>
                      </a:pPr>
                      <a:endParaRPr lang="zh-CN" altLang="en-US">
                        <a:latin typeface="+mn-lt"/>
                        <a:ea typeface="+mn-ea"/>
                      </a:endParaRPr>
                    </a:p>
                  </p:txBody>
                </p:sp>
                <p:sp>
                  <p:nvSpPr>
                    <p:cNvPr id="15826" name="AutoShape 32"/>
                    <p:cNvSpPr>
                      <a:spLocks noChangeAspect="1" noChangeArrowheads="1"/>
                    </p:cNvSpPr>
                    <p:nvPr/>
                  </p:nvSpPr>
                  <p:spPr bwMode="auto">
                    <a:xfrm>
                      <a:off x="4899" y="155"/>
                      <a:ext cx="861" cy="340"/>
                    </a:xfrm>
                    <a:prstGeom prst="parallelogram">
                      <a:avLst>
                        <a:gd name="adj" fmla="val 0"/>
                      </a:avLst>
                    </a:prstGeom>
                    <a:solidFill>
                      <a:srgbClr val="003366"/>
                    </a:solidFill>
                    <a:ln w="9525">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827" name="Rectangle 40"/>
                    <p:cNvSpPr>
                      <a:spLocks noChangeAspect="1" noChangeArrowheads="1"/>
                    </p:cNvSpPr>
                    <p:nvPr/>
                  </p:nvSpPr>
                  <p:spPr bwMode="auto">
                    <a:xfrm rot="5400000">
                      <a:off x="5320" y="-190"/>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28" name="Rectangle 40"/>
                    <p:cNvSpPr>
                      <a:spLocks noChangeAspect="1" noChangeArrowheads="1"/>
                    </p:cNvSpPr>
                    <p:nvPr/>
                  </p:nvSpPr>
                  <p:spPr bwMode="auto">
                    <a:xfrm rot="5400000">
                      <a:off x="5320" y="-152"/>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29" name="Rectangle 40"/>
                    <p:cNvSpPr>
                      <a:spLocks noChangeAspect="1" noChangeArrowheads="1"/>
                    </p:cNvSpPr>
                    <p:nvPr/>
                  </p:nvSpPr>
                  <p:spPr bwMode="auto">
                    <a:xfrm rot="5400000">
                      <a:off x="5320" y="-113"/>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0" name="Rectangle 40"/>
                    <p:cNvSpPr>
                      <a:spLocks noChangeAspect="1" noChangeArrowheads="1"/>
                    </p:cNvSpPr>
                    <p:nvPr/>
                  </p:nvSpPr>
                  <p:spPr bwMode="auto">
                    <a:xfrm rot="5400000">
                      <a:off x="5320" y="-75"/>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1" name="Rectangle 40"/>
                    <p:cNvSpPr>
                      <a:spLocks noChangeAspect="1" noChangeArrowheads="1"/>
                    </p:cNvSpPr>
                    <p:nvPr/>
                  </p:nvSpPr>
                  <p:spPr bwMode="auto">
                    <a:xfrm rot="5400000">
                      <a:off x="5320" y="-38"/>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2" name="Rectangle 40"/>
                    <p:cNvSpPr>
                      <a:spLocks noChangeAspect="1" noChangeArrowheads="1"/>
                    </p:cNvSpPr>
                    <p:nvPr/>
                  </p:nvSpPr>
                  <p:spPr bwMode="auto">
                    <a:xfrm rot="5400000">
                      <a:off x="5320" y="2"/>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33" name="Rectangle 40"/>
                    <p:cNvSpPr>
                      <a:spLocks noChangeAspect="1" noChangeArrowheads="1"/>
                    </p:cNvSpPr>
                    <p:nvPr/>
                  </p:nvSpPr>
                  <p:spPr bwMode="auto">
                    <a:xfrm rot="5400000">
                      <a:off x="5320" y="39"/>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sp>
              <p:nvSpPr>
                <p:cNvPr id="15809" name="Rectangle 40"/>
                <p:cNvSpPr>
                  <a:spLocks noChangeAspect="1" noChangeArrowheads="1"/>
                </p:cNvSpPr>
                <p:nvPr/>
              </p:nvSpPr>
              <p:spPr bwMode="auto">
                <a:xfrm rot="10800000">
                  <a:off x="3232606"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0" name="Rectangle 40"/>
                <p:cNvSpPr>
                  <a:spLocks noChangeAspect="1" noChangeArrowheads="1"/>
                </p:cNvSpPr>
                <p:nvPr/>
              </p:nvSpPr>
              <p:spPr bwMode="auto">
                <a:xfrm rot="10800000">
                  <a:off x="3129050"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1" name="Rectangle 40"/>
                <p:cNvSpPr>
                  <a:spLocks noChangeAspect="1" noChangeArrowheads="1"/>
                </p:cNvSpPr>
                <p:nvPr/>
              </p:nvSpPr>
              <p:spPr bwMode="auto">
                <a:xfrm rot="10800000">
                  <a:off x="3025494"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2" name="Rectangle 40"/>
                <p:cNvSpPr>
                  <a:spLocks noChangeAspect="1" noChangeArrowheads="1"/>
                </p:cNvSpPr>
                <p:nvPr/>
              </p:nvSpPr>
              <p:spPr bwMode="auto">
                <a:xfrm rot="10800000">
                  <a:off x="2932146" y="3857451"/>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3" name="Rectangle 40"/>
                <p:cNvSpPr>
                  <a:spLocks noChangeAspect="1" noChangeArrowheads="1"/>
                </p:cNvSpPr>
                <p:nvPr/>
              </p:nvSpPr>
              <p:spPr bwMode="auto">
                <a:xfrm rot="10800000">
                  <a:off x="2828590" y="3857452"/>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4" name="Rectangle 40"/>
                <p:cNvSpPr>
                  <a:spLocks noChangeAspect="1" noChangeArrowheads="1"/>
                </p:cNvSpPr>
                <p:nvPr/>
              </p:nvSpPr>
              <p:spPr bwMode="auto">
                <a:xfrm rot="10800000">
                  <a:off x="2725034" y="3857451"/>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5" name="Rectangle 40"/>
                <p:cNvSpPr>
                  <a:spLocks noChangeAspect="1" noChangeArrowheads="1"/>
                </p:cNvSpPr>
                <p:nvPr/>
              </p:nvSpPr>
              <p:spPr bwMode="auto">
                <a:xfrm rot="10800000">
                  <a:off x="2609809"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6" name="Rectangle 40"/>
                <p:cNvSpPr>
                  <a:spLocks noChangeAspect="1" noChangeArrowheads="1"/>
                </p:cNvSpPr>
                <p:nvPr/>
              </p:nvSpPr>
              <p:spPr bwMode="auto">
                <a:xfrm rot="10800000">
                  <a:off x="3958960"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7" name="Rectangle 40"/>
                <p:cNvSpPr>
                  <a:spLocks noChangeAspect="1" noChangeArrowheads="1"/>
                </p:cNvSpPr>
                <p:nvPr/>
              </p:nvSpPr>
              <p:spPr bwMode="auto">
                <a:xfrm rot="10800000">
                  <a:off x="3855403"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8" name="Rectangle 40"/>
                <p:cNvSpPr>
                  <a:spLocks noChangeAspect="1" noChangeArrowheads="1"/>
                </p:cNvSpPr>
                <p:nvPr/>
              </p:nvSpPr>
              <p:spPr bwMode="auto">
                <a:xfrm rot="10800000">
                  <a:off x="3762057" y="3857452"/>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19" name="Rectangle 40"/>
                <p:cNvSpPr>
                  <a:spLocks noChangeAspect="1" noChangeArrowheads="1"/>
                </p:cNvSpPr>
                <p:nvPr/>
              </p:nvSpPr>
              <p:spPr bwMode="auto">
                <a:xfrm rot="10800000">
                  <a:off x="3658500" y="3857451"/>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20" name="Rectangle 40"/>
                <p:cNvSpPr>
                  <a:spLocks noChangeAspect="1" noChangeArrowheads="1"/>
                </p:cNvSpPr>
                <p:nvPr/>
              </p:nvSpPr>
              <p:spPr bwMode="auto">
                <a:xfrm rot="10800000">
                  <a:off x="3554944" y="3857452"/>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21" name="Rectangle 40"/>
                <p:cNvSpPr>
                  <a:spLocks noChangeAspect="1" noChangeArrowheads="1"/>
                </p:cNvSpPr>
                <p:nvPr/>
              </p:nvSpPr>
              <p:spPr bwMode="auto">
                <a:xfrm rot="10800000">
                  <a:off x="3439719"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22" name="Rectangle 40"/>
                <p:cNvSpPr>
                  <a:spLocks noChangeAspect="1" noChangeArrowheads="1"/>
                </p:cNvSpPr>
                <p:nvPr/>
              </p:nvSpPr>
              <p:spPr bwMode="auto">
                <a:xfrm rot="10800000">
                  <a:off x="3336162" y="3857452"/>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grpSp>
          <p:nvGrpSpPr>
            <p:cNvPr id="17800" name="组合 490"/>
            <p:cNvGrpSpPr>
              <a:grpSpLocks/>
            </p:cNvGrpSpPr>
            <p:nvPr/>
          </p:nvGrpSpPr>
          <p:grpSpPr bwMode="auto">
            <a:xfrm rot="-5400000">
              <a:off x="5529222" y="2385957"/>
              <a:ext cx="1943209" cy="1000132"/>
              <a:chOff x="2428860" y="3786190"/>
              <a:chExt cx="1785343" cy="1026455"/>
            </a:xfrm>
          </p:grpSpPr>
          <p:grpSp>
            <p:nvGrpSpPr>
              <p:cNvPr id="17828" name="Group 28"/>
              <p:cNvGrpSpPr>
                <a:grpSpLocks noChangeAspect="1"/>
              </p:cNvGrpSpPr>
              <p:nvPr/>
            </p:nvGrpSpPr>
            <p:grpSpPr bwMode="auto">
              <a:xfrm>
                <a:off x="2428860" y="3786190"/>
                <a:ext cx="1785343" cy="1026455"/>
                <a:chOff x="241" y="907"/>
                <a:chExt cx="916" cy="378"/>
              </a:xfrm>
            </p:grpSpPr>
            <p:sp>
              <p:nvSpPr>
                <p:cNvPr id="15795" name="AutoShape 29"/>
                <p:cNvSpPr>
                  <a:spLocks noChangeAspect="1" noChangeArrowheads="1"/>
                </p:cNvSpPr>
                <p:nvPr/>
              </p:nvSpPr>
              <p:spPr bwMode="auto">
                <a:xfrm>
                  <a:off x="241" y="907"/>
                  <a:ext cx="916" cy="378"/>
                </a:xfrm>
                <a:prstGeom prst="parallelogram">
                  <a:avLst>
                    <a:gd name="adj" fmla="val 0"/>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grpSp>
              <p:nvGrpSpPr>
                <p:cNvPr id="17844" name="Group 30"/>
                <p:cNvGrpSpPr>
                  <a:grpSpLocks noChangeAspect="1"/>
                </p:cNvGrpSpPr>
                <p:nvPr/>
              </p:nvGrpSpPr>
              <p:grpSpPr bwMode="auto">
                <a:xfrm>
                  <a:off x="276" y="924"/>
                  <a:ext cx="840" cy="340"/>
                  <a:chOff x="4899" y="155"/>
                  <a:chExt cx="861" cy="340"/>
                </a:xfrm>
              </p:grpSpPr>
              <p:sp>
                <p:nvSpPr>
                  <p:cNvPr id="15797" name="Line 31"/>
                  <p:cNvSpPr>
                    <a:spLocks noChangeAspect="1" noChangeShapeType="1"/>
                  </p:cNvSpPr>
                  <p:nvPr/>
                </p:nvSpPr>
                <p:spPr bwMode="auto">
                  <a:xfrm>
                    <a:off x="5035" y="323"/>
                    <a:ext cx="121" cy="0"/>
                  </a:xfrm>
                  <a:prstGeom prst="line">
                    <a:avLst/>
                  </a:prstGeom>
                  <a:noFill/>
                  <a:ln w="28575">
                    <a:solidFill>
                      <a:srgbClr val="FFFFFF"/>
                    </a:solidFill>
                    <a:round/>
                    <a:headEnd/>
                    <a:tailEnd/>
                  </a:ln>
                </p:spPr>
                <p:txBody>
                  <a:bodyPr/>
                  <a:lstStyle/>
                  <a:p>
                    <a:pPr>
                      <a:defRPr/>
                    </a:pPr>
                    <a:endParaRPr lang="zh-CN" altLang="en-US">
                      <a:latin typeface="+mn-lt"/>
                      <a:ea typeface="+mn-ea"/>
                    </a:endParaRPr>
                  </a:p>
                </p:txBody>
              </p:sp>
              <p:sp>
                <p:nvSpPr>
                  <p:cNvPr id="15798" name="AutoShape 32"/>
                  <p:cNvSpPr>
                    <a:spLocks noChangeAspect="1" noChangeArrowheads="1"/>
                  </p:cNvSpPr>
                  <p:nvPr/>
                </p:nvSpPr>
                <p:spPr bwMode="auto">
                  <a:xfrm>
                    <a:off x="4899" y="155"/>
                    <a:ext cx="861" cy="340"/>
                  </a:xfrm>
                  <a:prstGeom prst="parallelogram">
                    <a:avLst>
                      <a:gd name="adj" fmla="val 0"/>
                    </a:avLst>
                  </a:prstGeom>
                  <a:solidFill>
                    <a:srgbClr val="003366"/>
                  </a:solidFill>
                  <a:ln w="9525">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799" name="Rectangle 40"/>
                  <p:cNvSpPr>
                    <a:spLocks noChangeAspect="1" noChangeArrowheads="1"/>
                  </p:cNvSpPr>
                  <p:nvPr/>
                </p:nvSpPr>
                <p:spPr bwMode="auto">
                  <a:xfrm rot="5400000">
                    <a:off x="5320" y="-190"/>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00" name="Rectangle 40"/>
                  <p:cNvSpPr>
                    <a:spLocks noChangeAspect="1" noChangeArrowheads="1"/>
                  </p:cNvSpPr>
                  <p:nvPr/>
                </p:nvSpPr>
                <p:spPr bwMode="auto">
                  <a:xfrm rot="5400000">
                    <a:off x="5319" y="-150"/>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01" name="Rectangle 40"/>
                  <p:cNvSpPr>
                    <a:spLocks noChangeAspect="1" noChangeArrowheads="1"/>
                  </p:cNvSpPr>
                  <p:nvPr/>
                </p:nvSpPr>
                <p:spPr bwMode="auto">
                  <a:xfrm rot="5400000">
                    <a:off x="5320" y="-113"/>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02" name="Rectangle 40"/>
                  <p:cNvSpPr>
                    <a:spLocks noChangeAspect="1" noChangeArrowheads="1"/>
                  </p:cNvSpPr>
                  <p:nvPr/>
                </p:nvSpPr>
                <p:spPr bwMode="auto">
                  <a:xfrm rot="5400000">
                    <a:off x="5319" y="-73"/>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03" name="Rectangle 40"/>
                  <p:cNvSpPr>
                    <a:spLocks noChangeAspect="1" noChangeArrowheads="1"/>
                  </p:cNvSpPr>
                  <p:nvPr/>
                </p:nvSpPr>
                <p:spPr bwMode="auto">
                  <a:xfrm rot="5400000">
                    <a:off x="5319" y="-36"/>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04" name="Rectangle 40"/>
                  <p:cNvSpPr>
                    <a:spLocks noChangeAspect="1" noChangeArrowheads="1"/>
                  </p:cNvSpPr>
                  <p:nvPr/>
                </p:nvSpPr>
                <p:spPr bwMode="auto">
                  <a:xfrm rot="5400000">
                    <a:off x="5319" y="4"/>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805" name="Rectangle 40"/>
                  <p:cNvSpPr>
                    <a:spLocks noChangeAspect="1" noChangeArrowheads="1"/>
                  </p:cNvSpPr>
                  <p:nvPr/>
                </p:nvSpPr>
                <p:spPr bwMode="auto">
                  <a:xfrm rot="5400000">
                    <a:off x="5319" y="41"/>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sp>
            <p:nvSpPr>
              <p:cNvPr id="15781" name="Rectangle 40"/>
              <p:cNvSpPr>
                <a:spLocks noChangeAspect="1" noChangeArrowheads="1"/>
              </p:cNvSpPr>
              <p:nvPr/>
            </p:nvSpPr>
            <p:spPr bwMode="auto">
              <a:xfrm rot="10800000">
                <a:off x="3232516"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2" name="Rectangle 40"/>
              <p:cNvSpPr>
                <a:spLocks noChangeAspect="1" noChangeArrowheads="1"/>
              </p:cNvSpPr>
              <p:nvPr/>
            </p:nvSpPr>
            <p:spPr bwMode="auto">
              <a:xfrm rot="10800000">
                <a:off x="3128959"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3" name="Rectangle 40"/>
              <p:cNvSpPr>
                <a:spLocks noChangeAspect="1" noChangeArrowheads="1"/>
              </p:cNvSpPr>
              <p:nvPr/>
            </p:nvSpPr>
            <p:spPr bwMode="auto">
              <a:xfrm rot="10800000">
                <a:off x="3025403"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4" name="Rectangle 40"/>
              <p:cNvSpPr>
                <a:spLocks noChangeAspect="1" noChangeArrowheads="1"/>
              </p:cNvSpPr>
              <p:nvPr/>
            </p:nvSpPr>
            <p:spPr bwMode="auto">
              <a:xfrm rot="10800000">
                <a:off x="2932056" y="3858136"/>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5" name="Rectangle 40"/>
              <p:cNvSpPr>
                <a:spLocks noChangeAspect="1" noChangeArrowheads="1"/>
              </p:cNvSpPr>
              <p:nvPr/>
            </p:nvSpPr>
            <p:spPr bwMode="auto">
              <a:xfrm rot="10800000">
                <a:off x="2828500" y="3858136"/>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6" name="Rectangle 40"/>
              <p:cNvSpPr>
                <a:spLocks noChangeAspect="1" noChangeArrowheads="1"/>
              </p:cNvSpPr>
              <p:nvPr/>
            </p:nvSpPr>
            <p:spPr bwMode="auto">
              <a:xfrm rot="10800000">
                <a:off x="2724943" y="3858136"/>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7" name="Rectangle 40"/>
              <p:cNvSpPr>
                <a:spLocks noChangeAspect="1" noChangeArrowheads="1"/>
              </p:cNvSpPr>
              <p:nvPr/>
            </p:nvSpPr>
            <p:spPr bwMode="auto">
              <a:xfrm rot="10800000">
                <a:off x="2609719"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8" name="Rectangle 40"/>
              <p:cNvSpPr>
                <a:spLocks noChangeAspect="1" noChangeArrowheads="1"/>
              </p:cNvSpPr>
              <p:nvPr/>
            </p:nvSpPr>
            <p:spPr bwMode="auto">
              <a:xfrm rot="10800000">
                <a:off x="3958870"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89" name="Rectangle 40"/>
              <p:cNvSpPr>
                <a:spLocks noChangeAspect="1" noChangeArrowheads="1"/>
              </p:cNvSpPr>
              <p:nvPr/>
            </p:nvSpPr>
            <p:spPr bwMode="auto">
              <a:xfrm rot="10800000">
                <a:off x="3855313"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90" name="Rectangle 40"/>
              <p:cNvSpPr>
                <a:spLocks noChangeAspect="1" noChangeArrowheads="1"/>
              </p:cNvSpPr>
              <p:nvPr/>
            </p:nvSpPr>
            <p:spPr bwMode="auto">
              <a:xfrm rot="10800000">
                <a:off x="3761966" y="3858136"/>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91" name="Rectangle 40"/>
              <p:cNvSpPr>
                <a:spLocks noChangeAspect="1" noChangeArrowheads="1"/>
              </p:cNvSpPr>
              <p:nvPr/>
            </p:nvSpPr>
            <p:spPr bwMode="auto">
              <a:xfrm rot="10800000">
                <a:off x="3658410" y="3858136"/>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92" name="Rectangle 40"/>
              <p:cNvSpPr>
                <a:spLocks noChangeAspect="1" noChangeArrowheads="1"/>
              </p:cNvSpPr>
              <p:nvPr/>
            </p:nvSpPr>
            <p:spPr bwMode="auto">
              <a:xfrm rot="10800000">
                <a:off x="3554854" y="3858136"/>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93" name="Rectangle 40"/>
              <p:cNvSpPr>
                <a:spLocks noChangeAspect="1" noChangeArrowheads="1"/>
              </p:cNvSpPr>
              <p:nvPr/>
            </p:nvSpPr>
            <p:spPr bwMode="auto">
              <a:xfrm rot="10800000">
                <a:off x="3439629"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94" name="Rectangle 40"/>
              <p:cNvSpPr>
                <a:spLocks noChangeAspect="1" noChangeArrowheads="1"/>
              </p:cNvSpPr>
              <p:nvPr/>
            </p:nvSpPr>
            <p:spPr bwMode="auto">
              <a:xfrm rot="10800000">
                <a:off x="3336072" y="3858136"/>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nvGrpSpPr>
            <p:cNvPr id="17801" name="组合 723"/>
            <p:cNvGrpSpPr>
              <a:grpSpLocks/>
            </p:cNvGrpSpPr>
            <p:nvPr/>
          </p:nvGrpSpPr>
          <p:grpSpPr bwMode="auto">
            <a:xfrm rot="-5400000">
              <a:off x="5314908" y="2600271"/>
              <a:ext cx="1943209" cy="1000132"/>
              <a:chOff x="2428860" y="3786190"/>
              <a:chExt cx="1785343" cy="1026455"/>
            </a:xfrm>
          </p:grpSpPr>
          <p:grpSp>
            <p:nvGrpSpPr>
              <p:cNvPr id="17802" name="Group 28"/>
              <p:cNvGrpSpPr>
                <a:grpSpLocks noChangeAspect="1"/>
              </p:cNvGrpSpPr>
              <p:nvPr/>
            </p:nvGrpSpPr>
            <p:grpSpPr bwMode="auto">
              <a:xfrm>
                <a:off x="2428860" y="3786190"/>
                <a:ext cx="1785343" cy="1026455"/>
                <a:chOff x="241" y="907"/>
                <a:chExt cx="916" cy="378"/>
              </a:xfrm>
            </p:grpSpPr>
            <p:sp>
              <p:nvSpPr>
                <p:cNvPr id="15769" name="AutoShape 29"/>
                <p:cNvSpPr>
                  <a:spLocks noChangeAspect="1" noChangeArrowheads="1"/>
                </p:cNvSpPr>
                <p:nvPr/>
              </p:nvSpPr>
              <p:spPr bwMode="auto">
                <a:xfrm>
                  <a:off x="241" y="907"/>
                  <a:ext cx="916" cy="378"/>
                </a:xfrm>
                <a:prstGeom prst="parallelogram">
                  <a:avLst>
                    <a:gd name="adj" fmla="val 0"/>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grpSp>
              <p:nvGrpSpPr>
                <p:cNvPr id="17818" name="Group 30"/>
                <p:cNvGrpSpPr>
                  <a:grpSpLocks noChangeAspect="1"/>
                </p:cNvGrpSpPr>
                <p:nvPr/>
              </p:nvGrpSpPr>
              <p:grpSpPr bwMode="auto">
                <a:xfrm>
                  <a:off x="276" y="924"/>
                  <a:ext cx="840" cy="340"/>
                  <a:chOff x="4899" y="155"/>
                  <a:chExt cx="861" cy="340"/>
                </a:xfrm>
              </p:grpSpPr>
              <p:sp>
                <p:nvSpPr>
                  <p:cNvPr id="15771" name="Line 31"/>
                  <p:cNvSpPr>
                    <a:spLocks noChangeAspect="1" noChangeShapeType="1"/>
                  </p:cNvSpPr>
                  <p:nvPr/>
                </p:nvSpPr>
                <p:spPr bwMode="auto">
                  <a:xfrm>
                    <a:off x="5035" y="322"/>
                    <a:ext cx="121" cy="0"/>
                  </a:xfrm>
                  <a:prstGeom prst="line">
                    <a:avLst/>
                  </a:prstGeom>
                  <a:noFill/>
                  <a:ln w="28575">
                    <a:solidFill>
                      <a:srgbClr val="FFFFFF"/>
                    </a:solidFill>
                    <a:round/>
                    <a:headEnd/>
                    <a:tailEnd/>
                  </a:ln>
                </p:spPr>
                <p:txBody>
                  <a:bodyPr/>
                  <a:lstStyle/>
                  <a:p>
                    <a:pPr>
                      <a:defRPr/>
                    </a:pPr>
                    <a:endParaRPr lang="zh-CN" altLang="en-US">
                      <a:latin typeface="+mn-lt"/>
                      <a:ea typeface="+mn-ea"/>
                    </a:endParaRPr>
                  </a:p>
                </p:txBody>
              </p:sp>
              <p:sp>
                <p:nvSpPr>
                  <p:cNvPr id="15772" name="AutoShape 32"/>
                  <p:cNvSpPr>
                    <a:spLocks noChangeAspect="1" noChangeArrowheads="1"/>
                  </p:cNvSpPr>
                  <p:nvPr/>
                </p:nvSpPr>
                <p:spPr bwMode="auto">
                  <a:xfrm>
                    <a:off x="4899" y="155"/>
                    <a:ext cx="861" cy="340"/>
                  </a:xfrm>
                  <a:prstGeom prst="parallelogram">
                    <a:avLst>
                      <a:gd name="adj" fmla="val 0"/>
                    </a:avLst>
                  </a:prstGeom>
                  <a:solidFill>
                    <a:srgbClr val="003366"/>
                  </a:solidFill>
                  <a:ln w="9525">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773" name="Rectangle 40"/>
                  <p:cNvSpPr>
                    <a:spLocks noChangeAspect="1" noChangeArrowheads="1"/>
                  </p:cNvSpPr>
                  <p:nvPr/>
                </p:nvSpPr>
                <p:spPr bwMode="auto">
                  <a:xfrm rot="5400000">
                    <a:off x="5320" y="-191"/>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74" name="Rectangle 40"/>
                  <p:cNvSpPr>
                    <a:spLocks noChangeAspect="1" noChangeArrowheads="1"/>
                  </p:cNvSpPr>
                  <p:nvPr/>
                </p:nvSpPr>
                <p:spPr bwMode="auto">
                  <a:xfrm rot="5400000">
                    <a:off x="5319" y="-152"/>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75" name="Rectangle 40"/>
                  <p:cNvSpPr>
                    <a:spLocks noChangeAspect="1" noChangeArrowheads="1"/>
                  </p:cNvSpPr>
                  <p:nvPr/>
                </p:nvSpPr>
                <p:spPr bwMode="auto">
                  <a:xfrm rot="5400000">
                    <a:off x="5320" y="-114"/>
                    <a:ext cx="25"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76" name="Rectangle 40"/>
                  <p:cNvSpPr>
                    <a:spLocks noChangeAspect="1" noChangeArrowheads="1"/>
                  </p:cNvSpPr>
                  <p:nvPr/>
                </p:nvSpPr>
                <p:spPr bwMode="auto">
                  <a:xfrm rot="5400000">
                    <a:off x="5319" y="-75"/>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77" name="Rectangle 40"/>
                  <p:cNvSpPr>
                    <a:spLocks noChangeAspect="1" noChangeArrowheads="1"/>
                  </p:cNvSpPr>
                  <p:nvPr/>
                </p:nvSpPr>
                <p:spPr bwMode="auto">
                  <a:xfrm rot="5400000">
                    <a:off x="5319" y="-38"/>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78" name="Rectangle 40"/>
                  <p:cNvSpPr>
                    <a:spLocks noChangeAspect="1" noChangeArrowheads="1"/>
                  </p:cNvSpPr>
                  <p:nvPr/>
                </p:nvSpPr>
                <p:spPr bwMode="auto">
                  <a:xfrm rot="5400000">
                    <a:off x="5319" y="2"/>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79" name="Rectangle 40"/>
                  <p:cNvSpPr>
                    <a:spLocks noChangeAspect="1" noChangeArrowheads="1"/>
                  </p:cNvSpPr>
                  <p:nvPr/>
                </p:nvSpPr>
                <p:spPr bwMode="auto">
                  <a:xfrm rot="5400000">
                    <a:off x="5319" y="39"/>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sp>
            <p:nvSpPr>
              <p:cNvPr id="15755" name="Rectangle 40"/>
              <p:cNvSpPr>
                <a:spLocks noChangeAspect="1" noChangeArrowheads="1"/>
              </p:cNvSpPr>
              <p:nvPr/>
            </p:nvSpPr>
            <p:spPr bwMode="auto">
              <a:xfrm rot="10800000">
                <a:off x="3232516"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56" name="Rectangle 40"/>
              <p:cNvSpPr>
                <a:spLocks noChangeAspect="1" noChangeArrowheads="1"/>
              </p:cNvSpPr>
              <p:nvPr/>
            </p:nvSpPr>
            <p:spPr bwMode="auto">
              <a:xfrm rot="10800000">
                <a:off x="3128960"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57" name="Rectangle 40"/>
              <p:cNvSpPr>
                <a:spLocks noChangeAspect="1" noChangeArrowheads="1"/>
              </p:cNvSpPr>
              <p:nvPr/>
            </p:nvSpPr>
            <p:spPr bwMode="auto">
              <a:xfrm rot="10800000">
                <a:off x="3025403"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58" name="Rectangle 40"/>
              <p:cNvSpPr>
                <a:spLocks noChangeAspect="1" noChangeArrowheads="1"/>
              </p:cNvSpPr>
              <p:nvPr/>
            </p:nvSpPr>
            <p:spPr bwMode="auto">
              <a:xfrm rot="10800000">
                <a:off x="2932057" y="3857193"/>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59" name="Rectangle 40"/>
              <p:cNvSpPr>
                <a:spLocks noChangeAspect="1" noChangeArrowheads="1"/>
              </p:cNvSpPr>
              <p:nvPr/>
            </p:nvSpPr>
            <p:spPr bwMode="auto">
              <a:xfrm rot="10800000">
                <a:off x="2828500" y="3857193"/>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0" name="Rectangle 40"/>
              <p:cNvSpPr>
                <a:spLocks noChangeAspect="1" noChangeArrowheads="1"/>
              </p:cNvSpPr>
              <p:nvPr/>
            </p:nvSpPr>
            <p:spPr bwMode="auto">
              <a:xfrm rot="10800000">
                <a:off x="2724944" y="3857193"/>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1" name="Rectangle 40"/>
              <p:cNvSpPr>
                <a:spLocks noChangeAspect="1" noChangeArrowheads="1"/>
              </p:cNvSpPr>
              <p:nvPr/>
            </p:nvSpPr>
            <p:spPr bwMode="auto">
              <a:xfrm rot="10800000">
                <a:off x="2609720"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2" name="Rectangle 40"/>
              <p:cNvSpPr>
                <a:spLocks noChangeAspect="1" noChangeArrowheads="1"/>
              </p:cNvSpPr>
              <p:nvPr/>
            </p:nvSpPr>
            <p:spPr bwMode="auto">
              <a:xfrm rot="10800000">
                <a:off x="3958870"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3" name="Rectangle 40"/>
              <p:cNvSpPr>
                <a:spLocks noChangeAspect="1" noChangeArrowheads="1"/>
              </p:cNvSpPr>
              <p:nvPr/>
            </p:nvSpPr>
            <p:spPr bwMode="auto">
              <a:xfrm rot="10800000">
                <a:off x="3855314"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4" name="Rectangle 40"/>
              <p:cNvSpPr>
                <a:spLocks noChangeAspect="1" noChangeArrowheads="1"/>
              </p:cNvSpPr>
              <p:nvPr/>
            </p:nvSpPr>
            <p:spPr bwMode="auto">
              <a:xfrm rot="10800000">
                <a:off x="3761967" y="3857193"/>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5" name="Rectangle 40"/>
              <p:cNvSpPr>
                <a:spLocks noChangeAspect="1" noChangeArrowheads="1"/>
              </p:cNvSpPr>
              <p:nvPr/>
            </p:nvSpPr>
            <p:spPr bwMode="auto">
              <a:xfrm rot="10800000">
                <a:off x="3658410" y="3857193"/>
                <a:ext cx="71469"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6" name="Rectangle 40"/>
              <p:cNvSpPr>
                <a:spLocks noChangeAspect="1" noChangeArrowheads="1"/>
              </p:cNvSpPr>
              <p:nvPr/>
            </p:nvSpPr>
            <p:spPr bwMode="auto">
              <a:xfrm rot="10800000">
                <a:off x="3554854" y="3857193"/>
                <a:ext cx="71468"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7" name="Rectangle 40"/>
              <p:cNvSpPr>
                <a:spLocks noChangeAspect="1" noChangeArrowheads="1"/>
              </p:cNvSpPr>
              <p:nvPr/>
            </p:nvSpPr>
            <p:spPr bwMode="auto">
              <a:xfrm rot="10800000">
                <a:off x="3439629"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68" name="Rectangle 40"/>
              <p:cNvSpPr>
                <a:spLocks noChangeAspect="1" noChangeArrowheads="1"/>
              </p:cNvSpPr>
              <p:nvPr/>
            </p:nvSpPr>
            <p:spPr bwMode="auto">
              <a:xfrm rot="10800000">
                <a:off x="3336073" y="3857193"/>
                <a:ext cx="70010" cy="820477"/>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grpSp>
        <p:nvGrpSpPr>
          <p:cNvPr id="17423" name="Group 85"/>
          <p:cNvGrpSpPr>
            <a:grpSpLocks noChangeAspect="1"/>
          </p:cNvGrpSpPr>
          <p:nvPr/>
        </p:nvGrpSpPr>
        <p:grpSpPr bwMode="auto">
          <a:xfrm>
            <a:off x="7034213" y="1365250"/>
            <a:ext cx="809625" cy="1049338"/>
            <a:chOff x="3560" y="1042"/>
            <a:chExt cx="932" cy="1073"/>
          </a:xfrm>
        </p:grpSpPr>
        <p:grpSp>
          <p:nvGrpSpPr>
            <p:cNvPr id="17761" name="Group 86"/>
            <p:cNvGrpSpPr>
              <a:grpSpLocks noChangeAspect="1"/>
            </p:cNvGrpSpPr>
            <p:nvPr/>
          </p:nvGrpSpPr>
          <p:grpSpPr bwMode="auto">
            <a:xfrm>
              <a:off x="3560" y="1071"/>
              <a:ext cx="932" cy="1038"/>
              <a:chOff x="1150" y="1525"/>
              <a:chExt cx="932" cy="1038"/>
            </a:xfrm>
          </p:grpSpPr>
          <p:sp>
            <p:nvSpPr>
              <p:cNvPr id="15715" name="Rectangle 87"/>
              <p:cNvSpPr>
                <a:spLocks noChangeAspect="1" noChangeArrowheads="1"/>
              </p:cNvSpPr>
              <p:nvPr/>
            </p:nvSpPr>
            <p:spPr bwMode="auto">
              <a:xfrm>
                <a:off x="1179" y="1525"/>
                <a:ext cx="768" cy="1036"/>
              </a:xfrm>
              <a:prstGeom prst="rect">
                <a:avLst/>
              </a:prstGeom>
              <a:solidFill>
                <a:srgbClr val="003366"/>
              </a:solidFill>
              <a:ln w="19050">
                <a:solidFill>
                  <a:srgbClr val="99CCFF"/>
                </a:solid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716" name="Rectangle 88"/>
              <p:cNvSpPr>
                <a:spLocks noChangeAspect="1" noChangeArrowheads="1"/>
              </p:cNvSpPr>
              <p:nvPr/>
            </p:nvSpPr>
            <p:spPr bwMode="auto">
              <a:xfrm>
                <a:off x="1150" y="1574"/>
                <a:ext cx="88" cy="117"/>
              </a:xfrm>
              <a:prstGeom prst="rect">
                <a:avLst/>
              </a:prstGeom>
              <a:solidFill>
                <a:srgbClr val="99CCFF"/>
              </a:solidFill>
              <a:ln w="9525">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717" name="Rectangle 89"/>
              <p:cNvSpPr>
                <a:spLocks noChangeAspect="1" noChangeArrowheads="1"/>
              </p:cNvSpPr>
              <p:nvPr/>
            </p:nvSpPr>
            <p:spPr bwMode="auto">
              <a:xfrm>
                <a:off x="1283" y="1558"/>
                <a:ext cx="88" cy="346"/>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718" name="Rectangle 90"/>
              <p:cNvSpPr>
                <a:spLocks noChangeAspect="1" noChangeArrowheads="1"/>
              </p:cNvSpPr>
              <p:nvPr/>
            </p:nvSpPr>
            <p:spPr bwMode="auto">
              <a:xfrm>
                <a:off x="1150" y="1790"/>
                <a:ext cx="88" cy="114"/>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719" name="Rectangle 91"/>
              <p:cNvSpPr>
                <a:spLocks noChangeAspect="1" noChangeArrowheads="1"/>
              </p:cNvSpPr>
              <p:nvPr/>
            </p:nvSpPr>
            <p:spPr bwMode="auto">
              <a:xfrm>
                <a:off x="1400" y="1574"/>
                <a:ext cx="473" cy="33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720" name="Line 92"/>
              <p:cNvSpPr>
                <a:spLocks noChangeAspect="1" noChangeShapeType="1"/>
              </p:cNvSpPr>
              <p:nvPr/>
            </p:nvSpPr>
            <p:spPr bwMode="auto">
              <a:xfrm>
                <a:off x="1696" y="164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21" name="Line 93"/>
              <p:cNvSpPr>
                <a:spLocks noChangeAspect="1" noChangeShapeType="1"/>
              </p:cNvSpPr>
              <p:nvPr/>
            </p:nvSpPr>
            <p:spPr bwMode="auto">
              <a:xfrm>
                <a:off x="1784" y="164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22" name="Line 94"/>
              <p:cNvSpPr>
                <a:spLocks noChangeAspect="1" noChangeShapeType="1"/>
              </p:cNvSpPr>
              <p:nvPr/>
            </p:nvSpPr>
            <p:spPr bwMode="auto">
              <a:xfrm>
                <a:off x="1696" y="1839"/>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23" name="Line 95"/>
              <p:cNvSpPr>
                <a:spLocks noChangeAspect="1" noChangeShapeType="1"/>
              </p:cNvSpPr>
              <p:nvPr/>
            </p:nvSpPr>
            <p:spPr bwMode="auto">
              <a:xfrm>
                <a:off x="1784" y="183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24" name="Line 96"/>
              <p:cNvSpPr>
                <a:spLocks noChangeAspect="1" noChangeShapeType="1"/>
              </p:cNvSpPr>
              <p:nvPr/>
            </p:nvSpPr>
            <p:spPr bwMode="auto">
              <a:xfrm>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25" name="Line 97"/>
              <p:cNvSpPr>
                <a:spLocks noChangeAspect="1" noChangeShapeType="1"/>
              </p:cNvSpPr>
              <p:nvPr/>
            </p:nvSpPr>
            <p:spPr bwMode="auto">
              <a:xfrm flipH="1">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26" name="Rectangle 98"/>
              <p:cNvSpPr>
                <a:spLocks noChangeAspect="1" noChangeArrowheads="1"/>
              </p:cNvSpPr>
              <p:nvPr/>
            </p:nvSpPr>
            <p:spPr bwMode="auto">
              <a:xfrm>
                <a:off x="1400" y="1574"/>
                <a:ext cx="252" cy="29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27" name="Rectangle 99"/>
              <p:cNvSpPr>
                <a:spLocks noChangeAspect="1" noChangeArrowheads="1"/>
              </p:cNvSpPr>
              <p:nvPr/>
            </p:nvSpPr>
            <p:spPr bwMode="auto">
              <a:xfrm>
                <a:off x="1283" y="2184"/>
                <a:ext cx="88" cy="328"/>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728" name="Rectangle 100"/>
              <p:cNvSpPr>
                <a:spLocks noChangeAspect="1" noChangeArrowheads="1"/>
              </p:cNvSpPr>
              <p:nvPr/>
            </p:nvSpPr>
            <p:spPr bwMode="auto">
              <a:xfrm>
                <a:off x="1150" y="2397"/>
                <a:ext cx="88" cy="117"/>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729" name="Rectangle 101"/>
              <p:cNvSpPr>
                <a:spLocks noChangeAspect="1" noChangeArrowheads="1"/>
              </p:cNvSpPr>
              <p:nvPr/>
            </p:nvSpPr>
            <p:spPr bwMode="auto">
              <a:xfrm>
                <a:off x="1400" y="2184"/>
                <a:ext cx="473" cy="33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730" name="Line 102"/>
              <p:cNvSpPr>
                <a:spLocks noChangeAspect="1" noChangeShapeType="1"/>
              </p:cNvSpPr>
              <p:nvPr/>
            </p:nvSpPr>
            <p:spPr bwMode="auto">
              <a:xfrm>
                <a:off x="1696" y="2249"/>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31" name="Line 103"/>
              <p:cNvSpPr>
                <a:spLocks noChangeAspect="1" noChangeShapeType="1"/>
              </p:cNvSpPr>
              <p:nvPr/>
            </p:nvSpPr>
            <p:spPr bwMode="auto">
              <a:xfrm>
                <a:off x="1784" y="224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32" name="Line 104"/>
              <p:cNvSpPr>
                <a:spLocks noChangeAspect="1" noChangeShapeType="1"/>
              </p:cNvSpPr>
              <p:nvPr/>
            </p:nvSpPr>
            <p:spPr bwMode="auto">
              <a:xfrm>
                <a:off x="1755" y="2249"/>
                <a:ext cx="37"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33" name="Line 105"/>
              <p:cNvSpPr>
                <a:spLocks noChangeAspect="1" noChangeShapeType="1"/>
              </p:cNvSpPr>
              <p:nvPr/>
            </p:nvSpPr>
            <p:spPr bwMode="auto">
              <a:xfrm flipH="1">
                <a:off x="1746" y="2249"/>
                <a:ext cx="38"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34" name="Text Box 106"/>
              <p:cNvSpPr txBox="1">
                <a:spLocks noChangeAspect="1" noChangeArrowheads="1"/>
              </p:cNvSpPr>
              <p:nvPr/>
            </p:nvSpPr>
            <p:spPr bwMode="auto">
              <a:xfrm>
                <a:off x="1464" y="1631"/>
                <a:ext cx="214" cy="21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endParaRPr lang="zh-CN" altLang="en-US" sz="800" b="1">
                  <a:solidFill>
                    <a:srgbClr val="FFFF00"/>
                  </a:solidFill>
                  <a:latin typeface="+mn-lt"/>
                  <a:ea typeface="+mn-ea"/>
                </a:endParaRPr>
              </a:p>
            </p:txBody>
          </p:sp>
          <p:sp>
            <p:nvSpPr>
              <p:cNvPr id="15735" name="Rectangle 107"/>
              <p:cNvSpPr>
                <a:spLocks noChangeAspect="1" noChangeArrowheads="1"/>
              </p:cNvSpPr>
              <p:nvPr/>
            </p:nvSpPr>
            <p:spPr bwMode="auto">
              <a:xfrm>
                <a:off x="1150" y="2184"/>
                <a:ext cx="88" cy="114"/>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736" name="Oval 108"/>
              <p:cNvSpPr>
                <a:spLocks noChangeAspect="1" noChangeArrowheads="1"/>
              </p:cNvSpPr>
              <p:nvPr/>
            </p:nvSpPr>
            <p:spPr bwMode="auto">
              <a:xfrm>
                <a:off x="1505" y="1954"/>
                <a:ext cx="29" cy="32"/>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737" name="Oval 109"/>
              <p:cNvSpPr>
                <a:spLocks noChangeAspect="1" noChangeArrowheads="1"/>
              </p:cNvSpPr>
              <p:nvPr/>
            </p:nvSpPr>
            <p:spPr bwMode="auto">
              <a:xfrm>
                <a:off x="1505" y="2002"/>
                <a:ext cx="29" cy="34"/>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738" name="Oval 110"/>
              <p:cNvSpPr>
                <a:spLocks noChangeAspect="1" noChangeArrowheads="1"/>
              </p:cNvSpPr>
              <p:nvPr/>
            </p:nvSpPr>
            <p:spPr bwMode="auto">
              <a:xfrm>
                <a:off x="1505" y="2051"/>
                <a:ext cx="29" cy="34"/>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grpSp>
            <p:nvGrpSpPr>
              <p:cNvPr id="17787" name="Group 111"/>
              <p:cNvGrpSpPr>
                <a:grpSpLocks noChangeAspect="1"/>
              </p:cNvGrpSpPr>
              <p:nvPr/>
            </p:nvGrpSpPr>
            <p:grpSpPr bwMode="auto">
              <a:xfrm>
                <a:off x="1613" y="1963"/>
                <a:ext cx="469" cy="266"/>
                <a:chOff x="2106" y="3698"/>
                <a:chExt cx="469" cy="326"/>
              </a:xfrm>
            </p:grpSpPr>
            <p:sp>
              <p:nvSpPr>
                <p:cNvPr id="15748" name="Rectangle 112"/>
                <p:cNvSpPr>
                  <a:spLocks noChangeAspect="1" noChangeArrowheads="1"/>
                </p:cNvSpPr>
                <p:nvPr/>
              </p:nvSpPr>
              <p:spPr bwMode="auto">
                <a:xfrm>
                  <a:off x="2124" y="3722"/>
                  <a:ext cx="252" cy="207"/>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749" name="Rectangle 113"/>
                <p:cNvSpPr>
                  <a:spLocks noChangeAspect="1" noChangeArrowheads="1"/>
                </p:cNvSpPr>
                <p:nvPr/>
              </p:nvSpPr>
              <p:spPr bwMode="auto">
                <a:xfrm>
                  <a:off x="2109" y="3713"/>
                  <a:ext cx="252" cy="21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50" name="Text Box 114"/>
                <p:cNvSpPr txBox="1">
                  <a:spLocks noChangeAspect="1" noChangeArrowheads="1"/>
                </p:cNvSpPr>
                <p:nvPr/>
              </p:nvSpPr>
              <p:spPr bwMode="auto">
                <a:xfrm>
                  <a:off x="2104" y="3754"/>
                  <a:ext cx="471" cy="26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740" name="Rectangle 115"/>
              <p:cNvSpPr>
                <a:spLocks noChangeAspect="1" noChangeArrowheads="1"/>
              </p:cNvSpPr>
              <p:nvPr/>
            </p:nvSpPr>
            <p:spPr bwMode="auto">
              <a:xfrm>
                <a:off x="1419" y="1597"/>
                <a:ext cx="227" cy="291"/>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sp>
            <p:nvSpPr>
              <p:cNvPr id="15741" name="Rectangle 116"/>
              <p:cNvSpPr>
                <a:spLocks noChangeAspect="1" noChangeArrowheads="1"/>
              </p:cNvSpPr>
              <p:nvPr/>
            </p:nvSpPr>
            <p:spPr bwMode="auto">
              <a:xfrm>
                <a:off x="1428" y="1571"/>
                <a:ext cx="227" cy="31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42" name="Text Box 117"/>
              <p:cNvSpPr txBox="1">
                <a:spLocks noChangeAspect="1" noChangeArrowheads="1"/>
              </p:cNvSpPr>
              <p:nvPr/>
            </p:nvSpPr>
            <p:spPr bwMode="auto">
              <a:xfrm>
                <a:off x="1384" y="1632"/>
                <a:ext cx="302" cy="596"/>
              </a:xfrm>
              <a:prstGeom prst="rect">
                <a:avLst/>
              </a:prstGeom>
              <a:noFill/>
              <a:ln w="9525">
                <a:noFill/>
                <a:miter lim="800000"/>
                <a:headEnd/>
                <a:tailEnd/>
              </a:ln>
              <a:effectLst>
                <a:prstShdw prst="shdw17" dist="17961" dir="2700000">
                  <a:srgbClr val="708688"/>
                </a:prstShdw>
              </a:effectLst>
            </p:spPr>
            <p:txBody>
              <a:bodyPr>
                <a:spAutoFit/>
              </a:bodyPr>
              <a:lstStyle/>
              <a:p>
                <a:pPr algn="ctr">
                  <a:defRPr/>
                </a:pPr>
                <a:r>
                  <a:rPr lang="en-US" altLang="zh-CN" sz="800" b="1">
                    <a:solidFill>
                      <a:srgbClr val="FFFF00"/>
                    </a:solidFill>
                    <a:latin typeface="+mn-lt"/>
                    <a:ea typeface="+mn-ea"/>
                  </a:rPr>
                  <a:t>FFDR</a:t>
                </a:r>
              </a:p>
            </p:txBody>
          </p:sp>
          <p:sp>
            <p:nvSpPr>
              <p:cNvPr id="15743" name="Rectangle 118"/>
              <p:cNvSpPr>
                <a:spLocks noChangeAspect="1" noChangeArrowheads="1"/>
              </p:cNvSpPr>
              <p:nvPr/>
            </p:nvSpPr>
            <p:spPr bwMode="auto">
              <a:xfrm>
                <a:off x="1399" y="2183"/>
                <a:ext cx="252" cy="339"/>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744" name="Rectangle 119"/>
              <p:cNvSpPr>
                <a:spLocks noChangeAspect="1" noChangeArrowheads="1"/>
              </p:cNvSpPr>
              <p:nvPr/>
            </p:nvSpPr>
            <p:spPr bwMode="auto">
              <a:xfrm>
                <a:off x="1402" y="2160"/>
                <a:ext cx="252" cy="36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45" name="Text Box 120"/>
              <p:cNvSpPr txBox="1">
                <a:spLocks noChangeAspect="1" noChangeArrowheads="1"/>
              </p:cNvSpPr>
              <p:nvPr/>
            </p:nvSpPr>
            <p:spPr bwMode="auto">
              <a:xfrm>
                <a:off x="1342" y="2246"/>
                <a:ext cx="567"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sp>
            <p:nvSpPr>
              <p:cNvPr id="15746" name="Line 121"/>
              <p:cNvSpPr>
                <a:spLocks noChangeAspect="1" noChangeShapeType="1"/>
              </p:cNvSpPr>
              <p:nvPr/>
            </p:nvSpPr>
            <p:spPr bwMode="auto">
              <a:xfrm>
                <a:off x="1702" y="2478"/>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47" name="Line 122"/>
              <p:cNvSpPr>
                <a:spLocks noChangeAspect="1" noChangeShapeType="1"/>
              </p:cNvSpPr>
              <p:nvPr/>
            </p:nvSpPr>
            <p:spPr bwMode="auto">
              <a:xfrm>
                <a:off x="1791" y="2478"/>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sp>
          <p:nvSpPr>
            <p:cNvPr id="15714" name="Rectangle 123"/>
            <p:cNvSpPr>
              <a:spLocks noChangeAspect="1" noChangeArrowheads="1"/>
            </p:cNvSpPr>
            <p:nvPr/>
          </p:nvSpPr>
          <p:spPr bwMode="auto">
            <a:xfrm>
              <a:off x="3560" y="1042"/>
              <a:ext cx="797" cy="1073"/>
            </a:xfrm>
            <a:prstGeom prst="rect">
              <a:avLst/>
            </a:prstGeom>
            <a:solidFill>
              <a:srgbClr val="FFFFFF">
                <a:alpha val="39999"/>
              </a:srgbClr>
            </a:solid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nvGrpSpPr>
          <p:cNvPr id="17424" name="Group 124"/>
          <p:cNvGrpSpPr>
            <a:grpSpLocks noChangeAspect="1"/>
          </p:cNvGrpSpPr>
          <p:nvPr/>
        </p:nvGrpSpPr>
        <p:grpSpPr bwMode="auto">
          <a:xfrm>
            <a:off x="6858000" y="2808288"/>
            <a:ext cx="692150" cy="1049337"/>
            <a:chOff x="542" y="860"/>
            <a:chExt cx="797" cy="1073"/>
          </a:xfrm>
        </p:grpSpPr>
        <p:grpSp>
          <p:nvGrpSpPr>
            <p:cNvPr id="17741" name="Group 125"/>
            <p:cNvGrpSpPr>
              <a:grpSpLocks noChangeAspect="1"/>
            </p:cNvGrpSpPr>
            <p:nvPr/>
          </p:nvGrpSpPr>
          <p:grpSpPr bwMode="auto">
            <a:xfrm>
              <a:off x="567" y="890"/>
              <a:ext cx="772" cy="1039"/>
              <a:chOff x="1768" y="845"/>
              <a:chExt cx="772" cy="1039"/>
            </a:xfrm>
          </p:grpSpPr>
          <p:sp>
            <p:nvSpPr>
              <p:cNvPr id="15695" name="Rectangle 126"/>
              <p:cNvSpPr>
                <a:spLocks noChangeAspect="1" noChangeArrowheads="1"/>
              </p:cNvSpPr>
              <p:nvPr/>
            </p:nvSpPr>
            <p:spPr bwMode="auto">
              <a:xfrm>
                <a:off x="1770" y="843"/>
                <a:ext cx="766" cy="1045"/>
              </a:xfrm>
              <a:prstGeom prst="rect">
                <a:avLst/>
              </a:prstGeom>
              <a:gradFill rotWithShape="1">
                <a:gsLst>
                  <a:gs pos="0">
                    <a:srgbClr val="3B0000"/>
                  </a:gs>
                  <a:gs pos="50000">
                    <a:srgbClr val="800000"/>
                  </a:gs>
                  <a:gs pos="100000">
                    <a:srgbClr val="3B0000"/>
                  </a:gs>
                </a:gsLst>
                <a:lin ang="5400000" scaled="1"/>
              </a:gradFill>
              <a:ln w="19050">
                <a:solidFill>
                  <a:srgbClr val="333333"/>
                </a:solidFill>
                <a:miter lim="800000"/>
                <a:headEnd/>
                <a:tailEnd/>
              </a:ln>
              <a:effectLst>
                <a:prstShdw prst="shdw17" dist="17961" dir="2700000">
                  <a:srgbClr val="1F1F1F"/>
                </a:prstShdw>
              </a:effectLst>
            </p:spPr>
            <p:txBody>
              <a:bodyPr wrap="none" anchor="ctr"/>
              <a:lstStyle/>
              <a:p>
                <a:pPr algn="ctr">
                  <a:defRPr/>
                </a:pPr>
                <a:endParaRPr lang="zh-CN" altLang="en-US" b="1">
                  <a:solidFill>
                    <a:srgbClr val="FFFFFF"/>
                  </a:solidFill>
                  <a:latin typeface="+mn-lt"/>
                  <a:ea typeface="+mn-ea"/>
                </a:endParaRPr>
              </a:p>
            </p:txBody>
          </p:sp>
          <p:sp>
            <p:nvSpPr>
              <p:cNvPr id="15696" name="Rectangle 127"/>
              <p:cNvSpPr>
                <a:spLocks noChangeAspect="1" noChangeArrowheads="1"/>
              </p:cNvSpPr>
              <p:nvPr/>
            </p:nvSpPr>
            <p:spPr bwMode="auto">
              <a:xfrm>
                <a:off x="1805" y="958"/>
                <a:ext cx="90" cy="347"/>
              </a:xfrm>
              <a:prstGeom prst="rect">
                <a:avLst/>
              </a:prstGeom>
              <a:gradFill rotWithShape="1">
                <a:gsLst>
                  <a:gs pos="0">
                    <a:srgbClr val="00182F"/>
                  </a:gs>
                  <a:gs pos="50000">
                    <a:srgbClr val="003366"/>
                  </a:gs>
                  <a:gs pos="100000">
                    <a:srgbClr val="00182F"/>
                  </a:gs>
                </a:gsLst>
                <a:lin ang="5400000" scaled="1"/>
              </a:gradFill>
              <a:ln w="9525" algn="ctr">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697" name="Rectangle 128"/>
              <p:cNvSpPr>
                <a:spLocks noChangeAspect="1" noChangeArrowheads="1"/>
              </p:cNvSpPr>
              <p:nvPr/>
            </p:nvSpPr>
            <p:spPr bwMode="auto">
              <a:xfrm>
                <a:off x="1979" y="958"/>
                <a:ext cx="252" cy="183"/>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grpSp>
            <p:nvGrpSpPr>
              <p:cNvPr id="17746" name="Group 129"/>
              <p:cNvGrpSpPr>
                <a:grpSpLocks noChangeAspect="1"/>
              </p:cNvGrpSpPr>
              <p:nvPr/>
            </p:nvGrpSpPr>
            <p:grpSpPr bwMode="auto">
              <a:xfrm>
                <a:off x="2321" y="894"/>
                <a:ext cx="193" cy="864"/>
                <a:chOff x="5405" y="3139"/>
                <a:chExt cx="197" cy="328"/>
              </a:xfrm>
            </p:grpSpPr>
            <p:sp>
              <p:nvSpPr>
                <p:cNvPr id="15706" name="Rectangle 130"/>
                <p:cNvSpPr>
                  <a:spLocks noChangeAspect="1" noChangeArrowheads="1"/>
                </p:cNvSpPr>
                <p:nvPr/>
              </p:nvSpPr>
              <p:spPr bwMode="auto">
                <a:xfrm>
                  <a:off x="5405" y="3139"/>
                  <a:ext cx="203" cy="328"/>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707" name="Line 131"/>
                <p:cNvSpPr>
                  <a:spLocks noChangeAspect="1" noChangeShapeType="1"/>
                </p:cNvSpPr>
                <p:nvPr/>
              </p:nvSpPr>
              <p:spPr bwMode="auto">
                <a:xfrm>
                  <a:off x="5421" y="3205"/>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08" name="Line 132"/>
                <p:cNvSpPr>
                  <a:spLocks noChangeAspect="1" noChangeShapeType="1"/>
                </p:cNvSpPr>
                <p:nvPr/>
              </p:nvSpPr>
              <p:spPr bwMode="auto">
                <a:xfrm>
                  <a:off x="5511" y="3205"/>
                  <a:ext cx="62"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09" name="Line 133"/>
                <p:cNvSpPr>
                  <a:spLocks noChangeAspect="1" noChangeShapeType="1"/>
                </p:cNvSpPr>
                <p:nvPr/>
              </p:nvSpPr>
              <p:spPr bwMode="auto">
                <a:xfrm>
                  <a:off x="5421" y="3401"/>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10" name="Line 134"/>
                <p:cNvSpPr>
                  <a:spLocks noChangeAspect="1" noChangeShapeType="1"/>
                </p:cNvSpPr>
                <p:nvPr/>
              </p:nvSpPr>
              <p:spPr bwMode="auto">
                <a:xfrm>
                  <a:off x="5511" y="3401"/>
                  <a:ext cx="62"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11" name="Line 135"/>
                <p:cNvSpPr>
                  <a:spLocks noChangeAspect="1" noChangeShapeType="1"/>
                </p:cNvSpPr>
                <p:nvPr/>
              </p:nvSpPr>
              <p:spPr bwMode="auto">
                <a:xfrm>
                  <a:off x="5481" y="3205"/>
                  <a:ext cx="30" cy="197"/>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712" name="Line 136"/>
                <p:cNvSpPr>
                  <a:spLocks noChangeAspect="1" noChangeShapeType="1"/>
                </p:cNvSpPr>
                <p:nvPr/>
              </p:nvSpPr>
              <p:spPr bwMode="auto">
                <a:xfrm flipH="1">
                  <a:off x="5481" y="3205"/>
                  <a:ext cx="30" cy="197"/>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sp>
            <p:nvSpPr>
              <p:cNvPr id="15699" name="Rectangle 137"/>
              <p:cNvSpPr>
                <a:spLocks noChangeAspect="1" noChangeArrowheads="1"/>
              </p:cNvSpPr>
              <p:nvPr/>
            </p:nvSpPr>
            <p:spPr bwMode="auto">
              <a:xfrm>
                <a:off x="1964" y="940"/>
                <a:ext cx="250" cy="201"/>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00" name="Text Box 138"/>
              <p:cNvSpPr txBox="1">
                <a:spLocks noChangeAspect="1" noChangeArrowheads="1"/>
              </p:cNvSpPr>
              <p:nvPr/>
            </p:nvSpPr>
            <p:spPr bwMode="auto">
              <a:xfrm>
                <a:off x="1944" y="997"/>
                <a:ext cx="526"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FFDR</a:t>
                </a:r>
              </a:p>
            </p:txBody>
          </p:sp>
          <p:sp>
            <p:nvSpPr>
              <p:cNvPr id="15701" name="Rectangle 139"/>
              <p:cNvSpPr>
                <a:spLocks noChangeAspect="1" noChangeArrowheads="1"/>
              </p:cNvSpPr>
              <p:nvPr/>
            </p:nvSpPr>
            <p:spPr bwMode="auto">
              <a:xfrm>
                <a:off x="1805" y="1372"/>
                <a:ext cx="90" cy="182"/>
              </a:xfrm>
              <a:prstGeom prst="rect">
                <a:avLst/>
              </a:prstGeom>
              <a:gradFill rotWithShape="1">
                <a:gsLst>
                  <a:gs pos="0">
                    <a:srgbClr val="181818"/>
                  </a:gs>
                  <a:gs pos="50000">
                    <a:srgbClr val="333333"/>
                  </a:gs>
                  <a:gs pos="100000">
                    <a:srgbClr val="181818"/>
                  </a:gs>
                </a:gsLst>
                <a:lin ang="5400000" scaled="1"/>
              </a:gradFill>
              <a:ln w="9525">
                <a:noFill/>
                <a:miter lim="800000"/>
                <a:headEnd/>
                <a:tailEnd/>
              </a:ln>
              <a:effectLst>
                <a:prstShdw prst="shdw17" dist="17961" dir="2700000">
                  <a:srgbClr val="1F1F1F"/>
                </a:prstShdw>
              </a:effectLst>
            </p:spPr>
            <p:txBody>
              <a:bodyPr wrap="none" anchor="ctr"/>
              <a:lstStyle/>
              <a:p>
                <a:pPr algn="ctr">
                  <a:defRPr/>
                </a:pPr>
                <a:endParaRPr lang="zh-CN" altLang="en-US" b="1">
                  <a:solidFill>
                    <a:srgbClr val="FFFFFF"/>
                  </a:solidFill>
                  <a:latin typeface="+mn-lt"/>
                  <a:ea typeface="+mn-ea"/>
                </a:endParaRPr>
              </a:p>
            </p:txBody>
          </p:sp>
          <p:sp>
            <p:nvSpPr>
              <p:cNvPr id="15702" name="Text Box 140"/>
              <p:cNvSpPr txBox="1">
                <a:spLocks noChangeAspect="1" noChangeArrowheads="1"/>
              </p:cNvSpPr>
              <p:nvPr/>
            </p:nvSpPr>
            <p:spPr bwMode="auto">
              <a:xfrm>
                <a:off x="1928" y="1265"/>
                <a:ext cx="612" cy="237"/>
              </a:xfrm>
              <a:prstGeom prst="rect">
                <a:avLst/>
              </a:prstGeom>
              <a:noFill/>
              <a:ln w="28575" algn="ctr">
                <a:noFill/>
                <a:miter lim="800000"/>
                <a:headEnd/>
                <a:tailEnd/>
              </a:ln>
            </p:spPr>
            <p:txBody>
              <a:bodyPr wrap="none">
                <a:spAutoFit/>
              </a:bodyPr>
              <a:lstStyle/>
              <a:p>
                <a:pPr algn="ctr">
                  <a:defRPr/>
                </a:pPr>
                <a:r>
                  <a:rPr lang="zh-CN" altLang="en-US" sz="900" b="1">
                    <a:solidFill>
                      <a:srgbClr val="FFFFFF"/>
                    </a:solidFill>
                    <a:latin typeface="+mn-lt"/>
                    <a:ea typeface="+mn-ea"/>
                  </a:rPr>
                  <a:t>主控板</a:t>
                </a:r>
              </a:p>
            </p:txBody>
          </p:sp>
          <p:sp>
            <p:nvSpPr>
              <p:cNvPr id="15703" name="Rectangle 141"/>
              <p:cNvSpPr>
                <a:spLocks noChangeAspect="1" noChangeArrowheads="1"/>
              </p:cNvSpPr>
              <p:nvPr/>
            </p:nvSpPr>
            <p:spPr bwMode="auto">
              <a:xfrm>
                <a:off x="1988" y="1537"/>
                <a:ext cx="250" cy="213"/>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704" name="Rectangle 142"/>
              <p:cNvSpPr>
                <a:spLocks noChangeAspect="1" noChangeArrowheads="1"/>
              </p:cNvSpPr>
              <p:nvPr/>
            </p:nvSpPr>
            <p:spPr bwMode="auto">
              <a:xfrm>
                <a:off x="1988" y="1526"/>
                <a:ext cx="250" cy="23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705" name="Text Box 143"/>
              <p:cNvSpPr txBox="1">
                <a:spLocks noChangeAspect="1" noChangeArrowheads="1"/>
              </p:cNvSpPr>
              <p:nvPr/>
            </p:nvSpPr>
            <p:spPr bwMode="auto">
              <a:xfrm>
                <a:off x="1931" y="1571"/>
                <a:ext cx="569"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grpSp>
        <p:sp>
          <p:nvSpPr>
            <p:cNvPr id="15694" name="Rectangle 144"/>
            <p:cNvSpPr>
              <a:spLocks noChangeAspect="1" noChangeArrowheads="1"/>
            </p:cNvSpPr>
            <p:nvPr/>
          </p:nvSpPr>
          <p:spPr bwMode="auto">
            <a:xfrm>
              <a:off x="542" y="860"/>
              <a:ext cx="795" cy="1073"/>
            </a:xfrm>
            <a:prstGeom prst="rect">
              <a:avLst/>
            </a:prstGeom>
            <a:solidFill>
              <a:srgbClr val="FFFFFF">
                <a:alpha val="39999"/>
              </a:srgbClr>
            </a:solid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nvGrpSpPr>
          <p:cNvPr id="17425" name="Group 145"/>
          <p:cNvGrpSpPr>
            <a:grpSpLocks noChangeAspect="1"/>
          </p:cNvGrpSpPr>
          <p:nvPr/>
        </p:nvGrpSpPr>
        <p:grpSpPr bwMode="auto">
          <a:xfrm>
            <a:off x="6623050" y="1143000"/>
            <a:ext cx="473075" cy="3057525"/>
            <a:chOff x="249" y="1253"/>
            <a:chExt cx="430" cy="2654"/>
          </a:xfrm>
        </p:grpSpPr>
        <p:sp>
          <p:nvSpPr>
            <p:cNvPr id="1134" name="AutoShape 146"/>
            <p:cNvSpPr>
              <a:spLocks noChangeAspect="1" noChangeArrowheads="1"/>
            </p:cNvSpPr>
            <p:nvPr/>
          </p:nvSpPr>
          <p:spPr bwMode="auto">
            <a:xfrm rot="5400000" flipH="1">
              <a:off x="-864" y="2364"/>
              <a:ext cx="2654" cy="430"/>
            </a:xfrm>
            <a:prstGeom prst="parallelogram">
              <a:avLst>
                <a:gd name="adj" fmla="val 106497"/>
              </a:avLst>
            </a:prstGeom>
            <a:solidFill>
              <a:srgbClr val="336699"/>
            </a:solidFill>
            <a:ln w="28575" algn="ctr">
              <a:noFill/>
              <a:miter lim="800000"/>
              <a:headEnd/>
              <a:tailEnd/>
            </a:ln>
            <a:effectLst>
              <a:outerShdw dist="107763" dir="13500000" algn="ctr" rotWithShape="0">
                <a:srgbClr val="808080">
                  <a:alpha val="50000"/>
                </a:srgbClr>
              </a:outerShdw>
            </a:effectLst>
          </p:spPr>
          <p:txBody>
            <a:bodyPr wrap="none" anchor="ctr"/>
            <a:lstStyle/>
            <a:p>
              <a:pPr algn="ctr">
                <a:defRPr/>
              </a:pPr>
              <a:endParaRPr lang="zh-CN" altLang="en-US" b="1">
                <a:solidFill>
                  <a:srgbClr val="FFFFFF"/>
                </a:solidFill>
                <a:latin typeface="+mn-lt"/>
                <a:ea typeface="+mn-ea"/>
              </a:endParaRPr>
            </a:p>
          </p:txBody>
        </p:sp>
        <p:grpSp>
          <p:nvGrpSpPr>
            <p:cNvPr id="17715" name="Group 147"/>
            <p:cNvGrpSpPr>
              <a:grpSpLocks noChangeAspect="1"/>
            </p:cNvGrpSpPr>
            <p:nvPr/>
          </p:nvGrpSpPr>
          <p:grpSpPr bwMode="auto">
            <a:xfrm>
              <a:off x="294" y="1503"/>
              <a:ext cx="341" cy="2244"/>
              <a:chOff x="294" y="1503"/>
              <a:chExt cx="341" cy="2244"/>
            </a:xfrm>
          </p:grpSpPr>
          <p:sp>
            <p:nvSpPr>
              <p:cNvPr id="15685" name="Rectangle 148"/>
              <p:cNvSpPr>
                <a:spLocks noChangeAspect="1" noChangeArrowheads="1"/>
              </p:cNvSpPr>
              <p:nvPr/>
            </p:nvSpPr>
            <p:spPr bwMode="auto">
              <a:xfrm>
                <a:off x="294" y="1865"/>
                <a:ext cx="23" cy="1882"/>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6" name="Rectangle 149"/>
              <p:cNvSpPr>
                <a:spLocks noChangeAspect="1" noChangeArrowheads="1"/>
              </p:cNvSpPr>
              <p:nvPr/>
            </p:nvSpPr>
            <p:spPr bwMode="auto">
              <a:xfrm>
                <a:off x="340" y="1796"/>
                <a:ext cx="23" cy="1884"/>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7" name="Rectangle 150"/>
              <p:cNvSpPr>
                <a:spLocks noChangeAspect="1" noChangeArrowheads="1"/>
              </p:cNvSpPr>
              <p:nvPr/>
            </p:nvSpPr>
            <p:spPr bwMode="auto">
              <a:xfrm>
                <a:off x="385" y="1752"/>
                <a:ext cx="23" cy="1882"/>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8" name="Rectangle 151"/>
              <p:cNvSpPr>
                <a:spLocks noChangeAspect="1" noChangeArrowheads="1"/>
              </p:cNvSpPr>
              <p:nvPr/>
            </p:nvSpPr>
            <p:spPr bwMode="auto">
              <a:xfrm>
                <a:off x="431" y="1683"/>
                <a:ext cx="23" cy="1884"/>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9" name="Rectangle 152"/>
              <p:cNvSpPr>
                <a:spLocks noChangeAspect="1" noChangeArrowheads="1"/>
              </p:cNvSpPr>
              <p:nvPr/>
            </p:nvSpPr>
            <p:spPr bwMode="auto">
              <a:xfrm>
                <a:off x="476" y="1639"/>
                <a:ext cx="23" cy="1882"/>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90" name="Rectangle 153"/>
              <p:cNvSpPr>
                <a:spLocks noChangeAspect="1" noChangeArrowheads="1"/>
              </p:cNvSpPr>
              <p:nvPr/>
            </p:nvSpPr>
            <p:spPr bwMode="auto">
              <a:xfrm>
                <a:off x="522" y="1592"/>
                <a:ext cx="23" cy="1884"/>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91" name="Rectangle 154"/>
              <p:cNvSpPr>
                <a:spLocks noChangeAspect="1" noChangeArrowheads="1"/>
              </p:cNvSpPr>
              <p:nvPr/>
            </p:nvSpPr>
            <p:spPr bwMode="auto">
              <a:xfrm>
                <a:off x="568" y="1548"/>
                <a:ext cx="23" cy="1882"/>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92" name="Rectangle 155"/>
              <p:cNvSpPr>
                <a:spLocks noChangeAspect="1" noChangeArrowheads="1"/>
              </p:cNvSpPr>
              <p:nvPr/>
            </p:nvSpPr>
            <p:spPr bwMode="auto">
              <a:xfrm>
                <a:off x="614" y="1501"/>
                <a:ext cx="23" cy="1882"/>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nvGrpSpPr>
            <p:cNvPr id="17716" name="Group 156"/>
            <p:cNvGrpSpPr>
              <a:grpSpLocks noChangeAspect="1"/>
            </p:cNvGrpSpPr>
            <p:nvPr/>
          </p:nvGrpSpPr>
          <p:grpSpPr bwMode="auto">
            <a:xfrm>
              <a:off x="453" y="1480"/>
              <a:ext cx="34" cy="2268"/>
              <a:chOff x="431" y="1480"/>
              <a:chExt cx="34" cy="2268"/>
            </a:xfrm>
          </p:grpSpPr>
          <p:sp>
            <p:nvSpPr>
              <p:cNvPr id="15669" name="Rectangle 157"/>
              <p:cNvSpPr>
                <a:spLocks noChangeAspect="1" noChangeArrowheads="1"/>
              </p:cNvSpPr>
              <p:nvPr/>
            </p:nvSpPr>
            <p:spPr bwMode="auto">
              <a:xfrm rot="-2774286">
                <a:off x="165" y="3449"/>
                <a:ext cx="565" cy="38"/>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0" name="Rectangle 158"/>
              <p:cNvSpPr>
                <a:spLocks noChangeAspect="1" noChangeArrowheads="1"/>
              </p:cNvSpPr>
              <p:nvPr/>
            </p:nvSpPr>
            <p:spPr bwMode="auto">
              <a:xfrm rot="-2774286">
                <a:off x="162" y="3334"/>
                <a:ext cx="569"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1" name="Rectangle 159"/>
              <p:cNvSpPr>
                <a:spLocks noChangeAspect="1" noChangeArrowheads="1"/>
              </p:cNvSpPr>
              <p:nvPr/>
            </p:nvSpPr>
            <p:spPr bwMode="auto">
              <a:xfrm rot="-2774286">
                <a:off x="162" y="3221"/>
                <a:ext cx="569"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2" name="Rectangle 160"/>
              <p:cNvSpPr>
                <a:spLocks noChangeAspect="1" noChangeArrowheads="1"/>
              </p:cNvSpPr>
              <p:nvPr/>
            </p:nvSpPr>
            <p:spPr bwMode="auto">
              <a:xfrm rot="-2774286">
                <a:off x="164" y="3108"/>
                <a:ext cx="566"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3" name="Rectangle 161"/>
              <p:cNvSpPr>
                <a:spLocks noChangeAspect="1" noChangeArrowheads="1"/>
              </p:cNvSpPr>
              <p:nvPr/>
            </p:nvSpPr>
            <p:spPr bwMode="auto">
              <a:xfrm rot="-2774286">
                <a:off x="164" y="2995"/>
                <a:ext cx="566"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4" name="Rectangle 162"/>
              <p:cNvSpPr>
                <a:spLocks noChangeAspect="1" noChangeArrowheads="1"/>
              </p:cNvSpPr>
              <p:nvPr/>
            </p:nvSpPr>
            <p:spPr bwMode="auto">
              <a:xfrm rot="-2774286">
                <a:off x="162" y="2882"/>
                <a:ext cx="569"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5" name="Rectangle 163"/>
              <p:cNvSpPr>
                <a:spLocks noChangeAspect="1" noChangeArrowheads="1"/>
              </p:cNvSpPr>
              <p:nvPr/>
            </p:nvSpPr>
            <p:spPr bwMode="auto">
              <a:xfrm rot="-2774286">
                <a:off x="165" y="2767"/>
                <a:ext cx="565" cy="38"/>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6" name="Rectangle 164"/>
              <p:cNvSpPr>
                <a:spLocks noChangeAspect="1" noChangeArrowheads="1"/>
              </p:cNvSpPr>
              <p:nvPr/>
            </p:nvSpPr>
            <p:spPr bwMode="auto">
              <a:xfrm rot="-2774286">
                <a:off x="165" y="2654"/>
                <a:ext cx="565" cy="38"/>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7" name="Rectangle 165"/>
              <p:cNvSpPr>
                <a:spLocks noChangeAspect="1" noChangeArrowheads="1"/>
              </p:cNvSpPr>
              <p:nvPr/>
            </p:nvSpPr>
            <p:spPr bwMode="auto">
              <a:xfrm rot="-2774286">
                <a:off x="163" y="2541"/>
                <a:ext cx="568"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8" name="Rectangle 166"/>
              <p:cNvSpPr>
                <a:spLocks noChangeAspect="1" noChangeArrowheads="1"/>
              </p:cNvSpPr>
              <p:nvPr/>
            </p:nvSpPr>
            <p:spPr bwMode="auto">
              <a:xfrm rot="-2774286">
                <a:off x="163" y="2428"/>
                <a:ext cx="568"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79" name="Rectangle 167"/>
              <p:cNvSpPr>
                <a:spLocks noChangeAspect="1" noChangeArrowheads="1"/>
              </p:cNvSpPr>
              <p:nvPr/>
            </p:nvSpPr>
            <p:spPr bwMode="auto">
              <a:xfrm rot="-2774286">
                <a:off x="165" y="2315"/>
                <a:ext cx="565" cy="38"/>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0" name="Rectangle 168"/>
              <p:cNvSpPr>
                <a:spLocks noChangeAspect="1" noChangeArrowheads="1"/>
              </p:cNvSpPr>
              <p:nvPr/>
            </p:nvSpPr>
            <p:spPr bwMode="auto">
              <a:xfrm rot="-2774286">
                <a:off x="162" y="2200"/>
                <a:ext cx="569"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1" name="Rectangle 169"/>
              <p:cNvSpPr>
                <a:spLocks noChangeAspect="1" noChangeArrowheads="1"/>
              </p:cNvSpPr>
              <p:nvPr/>
            </p:nvSpPr>
            <p:spPr bwMode="auto">
              <a:xfrm rot="-2774286">
                <a:off x="162" y="2087"/>
                <a:ext cx="569"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2" name="Rectangle 170"/>
              <p:cNvSpPr>
                <a:spLocks noChangeAspect="1" noChangeArrowheads="1"/>
              </p:cNvSpPr>
              <p:nvPr/>
            </p:nvSpPr>
            <p:spPr bwMode="auto">
              <a:xfrm rot="-2774286">
                <a:off x="164" y="1974"/>
                <a:ext cx="566"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3" name="Rectangle 171"/>
              <p:cNvSpPr>
                <a:spLocks noChangeAspect="1" noChangeArrowheads="1"/>
              </p:cNvSpPr>
              <p:nvPr/>
            </p:nvSpPr>
            <p:spPr bwMode="auto">
              <a:xfrm rot="-2774286">
                <a:off x="164" y="1861"/>
                <a:ext cx="566"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84" name="Rectangle 172"/>
              <p:cNvSpPr>
                <a:spLocks noChangeAspect="1" noChangeArrowheads="1"/>
              </p:cNvSpPr>
              <p:nvPr/>
            </p:nvSpPr>
            <p:spPr bwMode="auto">
              <a:xfrm rot="-2774286">
                <a:off x="162" y="1748"/>
                <a:ext cx="569" cy="36"/>
              </a:xfrm>
              <a:prstGeom prst="rect">
                <a:avLst/>
              </a:prstGeom>
              <a:gradFill rotWithShape="1">
                <a:gsLst>
                  <a:gs pos="0">
                    <a:srgbClr val="767676"/>
                  </a:gs>
                  <a:gs pos="50000">
                    <a:srgbClr val="FFFFFF"/>
                  </a:gs>
                  <a:gs pos="100000">
                    <a:srgbClr val="767676"/>
                  </a:gs>
                </a:gsLst>
                <a:lin ang="540000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sp>
        <p:nvSpPr>
          <p:cNvPr id="15378" name="Text Box 173"/>
          <p:cNvSpPr txBox="1">
            <a:spLocks noChangeAspect="1" noChangeArrowheads="1"/>
          </p:cNvSpPr>
          <p:nvPr/>
        </p:nvSpPr>
        <p:spPr bwMode="auto">
          <a:xfrm>
            <a:off x="6659563" y="908050"/>
            <a:ext cx="595312" cy="339725"/>
          </a:xfrm>
          <a:prstGeom prst="rect">
            <a:avLst/>
          </a:prstGeom>
          <a:noFill/>
          <a:ln w="28575" algn="ctr">
            <a:noFill/>
            <a:miter lim="800000"/>
            <a:headEnd/>
            <a:tailEnd/>
          </a:ln>
        </p:spPr>
        <p:txBody>
          <a:bodyPr wrap="none">
            <a:spAutoFit/>
          </a:bodyPr>
          <a:lstStyle/>
          <a:p>
            <a:pPr algn="ctr">
              <a:defRPr/>
            </a:pPr>
            <a:r>
              <a:rPr lang="zh-CN" altLang="en-US" sz="1600" b="1">
                <a:solidFill>
                  <a:srgbClr val="0070C0"/>
                </a:solidFill>
                <a:latin typeface="+mn-lt"/>
                <a:ea typeface="+mn-ea"/>
              </a:rPr>
              <a:t>背板</a:t>
            </a:r>
          </a:p>
        </p:txBody>
      </p:sp>
      <p:grpSp>
        <p:nvGrpSpPr>
          <p:cNvPr id="17427" name="Group 174"/>
          <p:cNvGrpSpPr>
            <a:grpSpLocks noChangeAspect="1"/>
          </p:cNvGrpSpPr>
          <p:nvPr/>
        </p:nvGrpSpPr>
        <p:grpSpPr bwMode="auto">
          <a:xfrm>
            <a:off x="6843713" y="1498600"/>
            <a:ext cx="809625" cy="1049338"/>
            <a:chOff x="3560" y="1042"/>
            <a:chExt cx="934" cy="1073"/>
          </a:xfrm>
        </p:grpSpPr>
        <p:grpSp>
          <p:nvGrpSpPr>
            <p:cNvPr id="17676" name="Group 175"/>
            <p:cNvGrpSpPr>
              <a:grpSpLocks noChangeAspect="1"/>
            </p:cNvGrpSpPr>
            <p:nvPr/>
          </p:nvGrpSpPr>
          <p:grpSpPr bwMode="auto">
            <a:xfrm>
              <a:off x="3560" y="1071"/>
              <a:ext cx="934" cy="1038"/>
              <a:chOff x="1150" y="1525"/>
              <a:chExt cx="934" cy="1038"/>
            </a:xfrm>
          </p:grpSpPr>
          <p:sp>
            <p:nvSpPr>
              <p:cNvPr id="15630" name="Rectangle 176"/>
              <p:cNvSpPr>
                <a:spLocks noChangeAspect="1" noChangeArrowheads="1"/>
              </p:cNvSpPr>
              <p:nvPr/>
            </p:nvSpPr>
            <p:spPr bwMode="auto">
              <a:xfrm>
                <a:off x="1179" y="1525"/>
                <a:ext cx="767" cy="1036"/>
              </a:xfrm>
              <a:prstGeom prst="rect">
                <a:avLst/>
              </a:prstGeom>
              <a:solidFill>
                <a:srgbClr val="003366"/>
              </a:solidFill>
              <a:ln w="19050">
                <a:solidFill>
                  <a:srgbClr val="99CCFF"/>
                </a:solid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631" name="Rectangle 177"/>
              <p:cNvSpPr>
                <a:spLocks noChangeAspect="1" noChangeArrowheads="1"/>
              </p:cNvSpPr>
              <p:nvPr/>
            </p:nvSpPr>
            <p:spPr bwMode="auto">
              <a:xfrm>
                <a:off x="1150" y="1574"/>
                <a:ext cx="88" cy="117"/>
              </a:xfrm>
              <a:prstGeom prst="rect">
                <a:avLst/>
              </a:prstGeom>
              <a:solidFill>
                <a:srgbClr val="99CCFF"/>
              </a:solidFill>
              <a:ln w="9525">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632" name="Rectangle 178"/>
              <p:cNvSpPr>
                <a:spLocks noChangeAspect="1" noChangeArrowheads="1"/>
              </p:cNvSpPr>
              <p:nvPr/>
            </p:nvSpPr>
            <p:spPr bwMode="auto">
              <a:xfrm>
                <a:off x="1284" y="1558"/>
                <a:ext cx="88" cy="346"/>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633" name="Rectangle 179"/>
              <p:cNvSpPr>
                <a:spLocks noChangeAspect="1" noChangeArrowheads="1"/>
              </p:cNvSpPr>
              <p:nvPr/>
            </p:nvSpPr>
            <p:spPr bwMode="auto">
              <a:xfrm>
                <a:off x="1150" y="1790"/>
                <a:ext cx="88" cy="114"/>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634" name="Rectangle 180"/>
              <p:cNvSpPr>
                <a:spLocks noChangeAspect="1" noChangeArrowheads="1"/>
              </p:cNvSpPr>
              <p:nvPr/>
            </p:nvSpPr>
            <p:spPr bwMode="auto">
              <a:xfrm>
                <a:off x="1401" y="1574"/>
                <a:ext cx="472" cy="33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635" name="Line 181"/>
              <p:cNvSpPr>
                <a:spLocks noChangeAspect="1" noChangeShapeType="1"/>
              </p:cNvSpPr>
              <p:nvPr/>
            </p:nvSpPr>
            <p:spPr bwMode="auto">
              <a:xfrm>
                <a:off x="1696" y="1640"/>
                <a:ext cx="59"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36" name="Line 182"/>
              <p:cNvSpPr>
                <a:spLocks noChangeAspect="1" noChangeShapeType="1"/>
              </p:cNvSpPr>
              <p:nvPr/>
            </p:nvSpPr>
            <p:spPr bwMode="auto">
              <a:xfrm>
                <a:off x="1784" y="164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37" name="Line 183"/>
              <p:cNvSpPr>
                <a:spLocks noChangeAspect="1" noChangeShapeType="1"/>
              </p:cNvSpPr>
              <p:nvPr/>
            </p:nvSpPr>
            <p:spPr bwMode="auto">
              <a:xfrm>
                <a:off x="1696" y="1839"/>
                <a:ext cx="59"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38" name="Line 184"/>
              <p:cNvSpPr>
                <a:spLocks noChangeAspect="1" noChangeShapeType="1"/>
              </p:cNvSpPr>
              <p:nvPr/>
            </p:nvSpPr>
            <p:spPr bwMode="auto">
              <a:xfrm>
                <a:off x="1784" y="183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39" name="Line 185"/>
              <p:cNvSpPr>
                <a:spLocks noChangeAspect="1" noChangeShapeType="1"/>
              </p:cNvSpPr>
              <p:nvPr/>
            </p:nvSpPr>
            <p:spPr bwMode="auto">
              <a:xfrm>
                <a:off x="1754"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40" name="Line 186"/>
              <p:cNvSpPr>
                <a:spLocks noChangeAspect="1" noChangeShapeType="1"/>
              </p:cNvSpPr>
              <p:nvPr/>
            </p:nvSpPr>
            <p:spPr bwMode="auto">
              <a:xfrm flipH="1">
                <a:off x="1754"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41" name="Rectangle 187"/>
              <p:cNvSpPr>
                <a:spLocks noChangeAspect="1" noChangeArrowheads="1"/>
              </p:cNvSpPr>
              <p:nvPr/>
            </p:nvSpPr>
            <p:spPr bwMode="auto">
              <a:xfrm>
                <a:off x="1401" y="1574"/>
                <a:ext cx="251" cy="29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42" name="Rectangle 188"/>
              <p:cNvSpPr>
                <a:spLocks noChangeAspect="1" noChangeArrowheads="1"/>
              </p:cNvSpPr>
              <p:nvPr/>
            </p:nvSpPr>
            <p:spPr bwMode="auto">
              <a:xfrm>
                <a:off x="1284" y="2184"/>
                <a:ext cx="88" cy="328"/>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643" name="Rectangle 189"/>
              <p:cNvSpPr>
                <a:spLocks noChangeAspect="1" noChangeArrowheads="1"/>
              </p:cNvSpPr>
              <p:nvPr/>
            </p:nvSpPr>
            <p:spPr bwMode="auto">
              <a:xfrm>
                <a:off x="1150" y="2397"/>
                <a:ext cx="88" cy="117"/>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644" name="Rectangle 190"/>
              <p:cNvSpPr>
                <a:spLocks noChangeAspect="1" noChangeArrowheads="1"/>
              </p:cNvSpPr>
              <p:nvPr/>
            </p:nvSpPr>
            <p:spPr bwMode="auto">
              <a:xfrm>
                <a:off x="1401" y="2184"/>
                <a:ext cx="472" cy="33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645" name="Line 191"/>
              <p:cNvSpPr>
                <a:spLocks noChangeAspect="1" noChangeShapeType="1"/>
              </p:cNvSpPr>
              <p:nvPr/>
            </p:nvSpPr>
            <p:spPr bwMode="auto">
              <a:xfrm>
                <a:off x="1696" y="2249"/>
                <a:ext cx="59"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46" name="Line 192"/>
              <p:cNvSpPr>
                <a:spLocks noChangeAspect="1" noChangeShapeType="1"/>
              </p:cNvSpPr>
              <p:nvPr/>
            </p:nvSpPr>
            <p:spPr bwMode="auto">
              <a:xfrm>
                <a:off x="1784" y="224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47" name="Line 193"/>
              <p:cNvSpPr>
                <a:spLocks noChangeAspect="1" noChangeShapeType="1"/>
              </p:cNvSpPr>
              <p:nvPr/>
            </p:nvSpPr>
            <p:spPr bwMode="auto">
              <a:xfrm>
                <a:off x="1754" y="2249"/>
                <a:ext cx="37"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48" name="Line 194"/>
              <p:cNvSpPr>
                <a:spLocks noChangeAspect="1" noChangeShapeType="1"/>
              </p:cNvSpPr>
              <p:nvPr/>
            </p:nvSpPr>
            <p:spPr bwMode="auto">
              <a:xfrm flipH="1">
                <a:off x="1745" y="2249"/>
                <a:ext cx="38"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49" name="Text Box 195"/>
              <p:cNvSpPr txBox="1">
                <a:spLocks noChangeAspect="1" noChangeArrowheads="1"/>
              </p:cNvSpPr>
              <p:nvPr/>
            </p:nvSpPr>
            <p:spPr bwMode="auto">
              <a:xfrm>
                <a:off x="1465" y="1631"/>
                <a:ext cx="212" cy="21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endParaRPr lang="zh-CN" altLang="en-US" sz="800" b="1">
                  <a:solidFill>
                    <a:srgbClr val="FFFF00"/>
                  </a:solidFill>
                  <a:latin typeface="+mn-lt"/>
                  <a:ea typeface="+mn-ea"/>
                </a:endParaRPr>
              </a:p>
            </p:txBody>
          </p:sp>
          <p:sp>
            <p:nvSpPr>
              <p:cNvPr id="15650" name="Rectangle 196"/>
              <p:cNvSpPr>
                <a:spLocks noChangeAspect="1" noChangeArrowheads="1"/>
              </p:cNvSpPr>
              <p:nvPr/>
            </p:nvSpPr>
            <p:spPr bwMode="auto">
              <a:xfrm>
                <a:off x="1150" y="2184"/>
                <a:ext cx="88" cy="114"/>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651" name="Oval 197"/>
              <p:cNvSpPr>
                <a:spLocks noChangeAspect="1" noChangeArrowheads="1"/>
              </p:cNvSpPr>
              <p:nvPr/>
            </p:nvSpPr>
            <p:spPr bwMode="auto">
              <a:xfrm>
                <a:off x="1503" y="1954"/>
                <a:ext cx="31" cy="32"/>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652" name="Oval 198"/>
              <p:cNvSpPr>
                <a:spLocks noChangeAspect="1" noChangeArrowheads="1"/>
              </p:cNvSpPr>
              <p:nvPr/>
            </p:nvSpPr>
            <p:spPr bwMode="auto">
              <a:xfrm>
                <a:off x="1503" y="2002"/>
                <a:ext cx="31" cy="34"/>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653" name="Oval 199"/>
              <p:cNvSpPr>
                <a:spLocks noChangeAspect="1" noChangeArrowheads="1"/>
              </p:cNvSpPr>
              <p:nvPr/>
            </p:nvSpPr>
            <p:spPr bwMode="auto">
              <a:xfrm>
                <a:off x="1503" y="2051"/>
                <a:ext cx="31" cy="34"/>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grpSp>
            <p:nvGrpSpPr>
              <p:cNvPr id="17702" name="Group 200"/>
              <p:cNvGrpSpPr>
                <a:grpSpLocks noChangeAspect="1"/>
              </p:cNvGrpSpPr>
              <p:nvPr/>
            </p:nvGrpSpPr>
            <p:grpSpPr bwMode="auto">
              <a:xfrm>
                <a:off x="1613" y="1963"/>
                <a:ext cx="471" cy="266"/>
                <a:chOff x="2106" y="3698"/>
                <a:chExt cx="471" cy="326"/>
              </a:xfrm>
            </p:grpSpPr>
            <p:sp>
              <p:nvSpPr>
                <p:cNvPr id="15663" name="Rectangle 201"/>
                <p:cNvSpPr>
                  <a:spLocks noChangeAspect="1" noChangeArrowheads="1"/>
                </p:cNvSpPr>
                <p:nvPr/>
              </p:nvSpPr>
              <p:spPr bwMode="auto">
                <a:xfrm>
                  <a:off x="2125" y="3722"/>
                  <a:ext cx="251" cy="207"/>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664" name="Rectangle 202"/>
                <p:cNvSpPr>
                  <a:spLocks noChangeAspect="1" noChangeArrowheads="1"/>
                </p:cNvSpPr>
                <p:nvPr/>
              </p:nvSpPr>
              <p:spPr bwMode="auto">
                <a:xfrm>
                  <a:off x="2110" y="3713"/>
                  <a:ext cx="253" cy="21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65" name="Text Box 203"/>
                <p:cNvSpPr txBox="1">
                  <a:spLocks noChangeAspect="1" noChangeArrowheads="1"/>
                </p:cNvSpPr>
                <p:nvPr/>
              </p:nvSpPr>
              <p:spPr bwMode="auto">
                <a:xfrm>
                  <a:off x="2106" y="3754"/>
                  <a:ext cx="471" cy="26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655" name="Rectangle 204"/>
              <p:cNvSpPr>
                <a:spLocks noChangeAspect="1" noChangeArrowheads="1"/>
              </p:cNvSpPr>
              <p:nvPr/>
            </p:nvSpPr>
            <p:spPr bwMode="auto">
              <a:xfrm>
                <a:off x="1419" y="1597"/>
                <a:ext cx="227" cy="291"/>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sp>
            <p:nvSpPr>
              <p:cNvPr id="15656" name="Rectangle 205"/>
              <p:cNvSpPr>
                <a:spLocks noChangeAspect="1" noChangeArrowheads="1"/>
              </p:cNvSpPr>
              <p:nvPr/>
            </p:nvSpPr>
            <p:spPr bwMode="auto">
              <a:xfrm>
                <a:off x="1428" y="1571"/>
                <a:ext cx="227" cy="31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57" name="Text Box 206"/>
              <p:cNvSpPr txBox="1">
                <a:spLocks noChangeAspect="1" noChangeArrowheads="1"/>
              </p:cNvSpPr>
              <p:nvPr/>
            </p:nvSpPr>
            <p:spPr bwMode="auto">
              <a:xfrm>
                <a:off x="1383" y="1632"/>
                <a:ext cx="304" cy="596"/>
              </a:xfrm>
              <a:prstGeom prst="rect">
                <a:avLst/>
              </a:prstGeom>
              <a:noFill/>
              <a:ln w="9525">
                <a:noFill/>
                <a:miter lim="800000"/>
                <a:headEnd/>
                <a:tailEnd/>
              </a:ln>
              <a:effectLst>
                <a:prstShdw prst="shdw17" dist="17961" dir="2700000">
                  <a:srgbClr val="708688"/>
                </a:prstShdw>
              </a:effectLst>
            </p:spPr>
            <p:txBody>
              <a:bodyPr>
                <a:spAutoFit/>
              </a:bodyPr>
              <a:lstStyle/>
              <a:p>
                <a:pPr algn="ctr">
                  <a:defRPr/>
                </a:pPr>
                <a:r>
                  <a:rPr lang="en-US" altLang="zh-CN" sz="800" b="1">
                    <a:solidFill>
                      <a:srgbClr val="FFFF00"/>
                    </a:solidFill>
                    <a:latin typeface="+mn-lt"/>
                    <a:ea typeface="+mn-ea"/>
                  </a:rPr>
                  <a:t>FFDR</a:t>
                </a:r>
              </a:p>
            </p:txBody>
          </p:sp>
          <p:sp>
            <p:nvSpPr>
              <p:cNvPr id="15658" name="Rectangle 207"/>
              <p:cNvSpPr>
                <a:spLocks noChangeAspect="1" noChangeArrowheads="1"/>
              </p:cNvSpPr>
              <p:nvPr/>
            </p:nvSpPr>
            <p:spPr bwMode="auto">
              <a:xfrm>
                <a:off x="1399" y="2183"/>
                <a:ext cx="251" cy="339"/>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659" name="Rectangle 208"/>
              <p:cNvSpPr>
                <a:spLocks noChangeAspect="1" noChangeArrowheads="1"/>
              </p:cNvSpPr>
              <p:nvPr/>
            </p:nvSpPr>
            <p:spPr bwMode="auto">
              <a:xfrm>
                <a:off x="1403" y="2160"/>
                <a:ext cx="253" cy="36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60" name="Text Box 209"/>
              <p:cNvSpPr txBox="1">
                <a:spLocks noChangeAspect="1" noChangeArrowheads="1"/>
              </p:cNvSpPr>
              <p:nvPr/>
            </p:nvSpPr>
            <p:spPr bwMode="auto">
              <a:xfrm>
                <a:off x="1342" y="2246"/>
                <a:ext cx="568"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sp>
            <p:nvSpPr>
              <p:cNvPr id="15661" name="Line 210"/>
              <p:cNvSpPr>
                <a:spLocks noChangeAspect="1" noChangeShapeType="1"/>
              </p:cNvSpPr>
              <p:nvPr/>
            </p:nvSpPr>
            <p:spPr bwMode="auto">
              <a:xfrm>
                <a:off x="1701" y="2478"/>
                <a:ext cx="59"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62" name="Line 211"/>
              <p:cNvSpPr>
                <a:spLocks noChangeAspect="1" noChangeShapeType="1"/>
              </p:cNvSpPr>
              <p:nvPr/>
            </p:nvSpPr>
            <p:spPr bwMode="auto">
              <a:xfrm>
                <a:off x="1791" y="2478"/>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sp>
          <p:nvSpPr>
            <p:cNvPr id="15629" name="Rectangle 212"/>
            <p:cNvSpPr>
              <a:spLocks noChangeAspect="1" noChangeArrowheads="1"/>
            </p:cNvSpPr>
            <p:nvPr/>
          </p:nvSpPr>
          <p:spPr bwMode="auto">
            <a:xfrm>
              <a:off x="3560" y="1042"/>
              <a:ext cx="797" cy="1073"/>
            </a:xfrm>
            <a:prstGeom prst="rect">
              <a:avLst/>
            </a:prstGeom>
            <a:solidFill>
              <a:srgbClr val="FFFFFF">
                <a:alpha val="39999"/>
              </a:srgbClr>
            </a:solid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grpSp>
      <p:sp>
        <p:nvSpPr>
          <p:cNvPr id="15380" name="Oval 213"/>
          <p:cNvSpPr>
            <a:spLocks noChangeAspect="1" noChangeArrowheads="1"/>
          </p:cNvSpPr>
          <p:nvPr/>
        </p:nvSpPr>
        <p:spPr bwMode="auto">
          <a:xfrm>
            <a:off x="7254875" y="1714500"/>
            <a:ext cx="47625" cy="58738"/>
          </a:xfrm>
          <a:prstGeom prst="ellipse">
            <a:avLst/>
          </a:prstGeom>
          <a:solidFill>
            <a:srgbClr val="000000"/>
          </a:solidFill>
          <a:ln w="28575" algn="ctr">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381" name="Oval 214"/>
          <p:cNvSpPr>
            <a:spLocks noChangeAspect="1" noChangeArrowheads="1"/>
          </p:cNvSpPr>
          <p:nvPr/>
        </p:nvSpPr>
        <p:spPr bwMode="auto">
          <a:xfrm>
            <a:off x="7215188" y="1804988"/>
            <a:ext cx="49212" cy="57150"/>
          </a:xfrm>
          <a:prstGeom prst="ellipse">
            <a:avLst/>
          </a:prstGeom>
          <a:solidFill>
            <a:srgbClr val="000000"/>
          </a:solidFill>
          <a:ln w="28575" algn="ctr">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382" name="Oval 215"/>
          <p:cNvSpPr>
            <a:spLocks noChangeAspect="1" noChangeArrowheads="1"/>
          </p:cNvSpPr>
          <p:nvPr/>
        </p:nvSpPr>
        <p:spPr bwMode="auto">
          <a:xfrm>
            <a:off x="7294563" y="1639888"/>
            <a:ext cx="47625" cy="53975"/>
          </a:xfrm>
          <a:prstGeom prst="ellipse">
            <a:avLst/>
          </a:prstGeom>
          <a:solidFill>
            <a:srgbClr val="000000"/>
          </a:solidFill>
          <a:ln w="28575" algn="ctr">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383" name="Rectangle 216"/>
          <p:cNvSpPr>
            <a:spLocks noChangeAspect="1" noChangeArrowheads="1"/>
          </p:cNvSpPr>
          <p:nvPr/>
        </p:nvSpPr>
        <p:spPr bwMode="auto">
          <a:xfrm>
            <a:off x="6773863" y="3001963"/>
            <a:ext cx="666750" cy="1016000"/>
          </a:xfrm>
          <a:prstGeom prst="rect">
            <a:avLst/>
          </a:prstGeom>
          <a:gradFill rotWithShape="1">
            <a:gsLst>
              <a:gs pos="0">
                <a:srgbClr val="3B0000"/>
              </a:gs>
              <a:gs pos="50000">
                <a:srgbClr val="800000"/>
              </a:gs>
              <a:gs pos="100000">
                <a:srgbClr val="3B0000"/>
              </a:gs>
            </a:gsLst>
            <a:lin ang="5400000" scaled="1"/>
          </a:gradFill>
          <a:ln w="19050">
            <a:solidFill>
              <a:srgbClr val="333333"/>
            </a:solidFill>
            <a:miter lim="800000"/>
            <a:headEnd/>
            <a:tailEnd/>
          </a:ln>
          <a:effectLst>
            <a:prstShdw prst="shdw17" dist="17961" dir="2700000">
              <a:srgbClr val="1F1F1F"/>
            </a:prstShdw>
          </a:effectLst>
        </p:spPr>
        <p:txBody>
          <a:bodyPr wrap="none" anchor="ctr"/>
          <a:lstStyle/>
          <a:p>
            <a:pPr algn="ctr">
              <a:defRPr/>
            </a:pPr>
            <a:endParaRPr lang="zh-CN" altLang="en-US" b="1">
              <a:solidFill>
                <a:srgbClr val="FFFFFF"/>
              </a:solidFill>
              <a:latin typeface="+mn-lt"/>
              <a:ea typeface="+mn-ea"/>
            </a:endParaRPr>
          </a:p>
        </p:txBody>
      </p:sp>
      <p:sp>
        <p:nvSpPr>
          <p:cNvPr id="15384" name="Rectangle 217"/>
          <p:cNvSpPr>
            <a:spLocks noChangeAspect="1" noChangeArrowheads="1"/>
          </p:cNvSpPr>
          <p:nvPr/>
        </p:nvSpPr>
        <p:spPr bwMode="auto">
          <a:xfrm>
            <a:off x="6831013" y="3114675"/>
            <a:ext cx="77787" cy="336550"/>
          </a:xfrm>
          <a:prstGeom prst="rect">
            <a:avLst/>
          </a:prstGeom>
          <a:gradFill rotWithShape="1">
            <a:gsLst>
              <a:gs pos="0">
                <a:srgbClr val="00182F"/>
              </a:gs>
              <a:gs pos="50000">
                <a:srgbClr val="003366"/>
              </a:gs>
              <a:gs pos="100000">
                <a:srgbClr val="00182F"/>
              </a:gs>
            </a:gsLst>
            <a:lin ang="5400000" scaled="1"/>
          </a:gradFill>
          <a:ln w="9525" algn="ctr">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385" name="Rectangle 218"/>
          <p:cNvSpPr>
            <a:spLocks noChangeAspect="1" noChangeArrowheads="1"/>
          </p:cNvSpPr>
          <p:nvPr/>
        </p:nvSpPr>
        <p:spPr bwMode="auto">
          <a:xfrm>
            <a:off x="6981825" y="3113088"/>
            <a:ext cx="217488" cy="179387"/>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grpSp>
        <p:nvGrpSpPr>
          <p:cNvPr id="17434" name="Group 219"/>
          <p:cNvGrpSpPr>
            <a:grpSpLocks noChangeAspect="1"/>
          </p:cNvGrpSpPr>
          <p:nvPr/>
        </p:nvGrpSpPr>
        <p:grpSpPr bwMode="auto">
          <a:xfrm>
            <a:off x="7280275" y="3049588"/>
            <a:ext cx="166688" cy="846137"/>
            <a:chOff x="5405" y="3139"/>
            <a:chExt cx="197" cy="328"/>
          </a:xfrm>
        </p:grpSpPr>
        <p:sp>
          <p:nvSpPr>
            <p:cNvPr id="15621" name="Rectangle 220"/>
            <p:cNvSpPr>
              <a:spLocks noChangeAspect="1" noChangeArrowheads="1"/>
            </p:cNvSpPr>
            <p:nvPr/>
          </p:nvSpPr>
          <p:spPr bwMode="auto">
            <a:xfrm>
              <a:off x="5405" y="3139"/>
              <a:ext cx="197" cy="328"/>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622" name="Line 221"/>
            <p:cNvSpPr>
              <a:spLocks noChangeAspect="1" noChangeShapeType="1"/>
            </p:cNvSpPr>
            <p:nvPr/>
          </p:nvSpPr>
          <p:spPr bwMode="auto">
            <a:xfrm>
              <a:off x="5422" y="3205"/>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23" name="Line 222"/>
            <p:cNvSpPr>
              <a:spLocks noChangeAspect="1" noChangeShapeType="1"/>
            </p:cNvSpPr>
            <p:nvPr/>
          </p:nvSpPr>
          <p:spPr bwMode="auto">
            <a:xfrm>
              <a:off x="5510" y="3205"/>
              <a:ext cx="62"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24" name="Line 223"/>
            <p:cNvSpPr>
              <a:spLocks noChangeAspect="1" noChangeShapeType="1"/>
            </p:cNvSpPr>
            <p:nvPr/>
          </p:nvSpPr>
          <p:spPr bwMode="auto">
            <a:xfrm>
              <a:off x="5422" y="3401"/>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25" name="Line 224"/>
            <p:cNvSpPr>
              <a:spLocks noChangeAspect="1" noChangeShapeType="1"/>
            </p:cNvSpPr>
            <p:nvPr/>
          </p:nvSpPr>
          <p:spPr bwMode="auto">
            <a:xfrm>
              <a:off x="5510" y="3401"/>
              <a:ext cx="62"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26" name="Line 225"/>
            <p:cNvSpPr>
              <a:spLocks noChangeAspect="1" noChangeShapeType="1"/>
            </p:cNvSpPr>
            <p:nvPr/>
          </p:nvSpPr>
          <p:spPr bwMode="auto">
            <a:xfrm>
              <a:off x="5482" y="3205"/>
              <a:ext cx="28" cy="196"/>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627" name="Line 226"/>
            <p:cNvSpPr>
              <a:spLocks noChangeAspect="1" noChangeShapeType="1"/>
            </p:cNvSpPr>
            <p:nvPr/>
          </p:nvSpPr>
          <p:spPr bwMode="auto">
            <a:xfrm flipH="1">
              <a:off x="5482" y="3205"/>
              <a:ext cx="28" cy="196"/>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sp>
        <p:nvSpPr>
          <p:cNvPr id="15387" name="Rectangle 227"/>
          <p:cNvSpPr>
            <a:spLocks noChangeAspect="1" noChangeArrowheads="1"/>
          </p:cNvSpPr>
          <p:nvPr/>
        </p:nvSpPr>
        <p:spPr bwMode="auto">
          <a:xfrm>
            <a:off x="6969125" y="3095625"/>
            <a:ext cx="217488" cy="196850"/>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388" name="Text Box 228"/>
          <p:cNvSpPr txBox="1">
            <a:spLocks noChangeAspect="1" noChangeArrowheads="1"/>
          </p:cNvSpPr>
          <p:nvPr/>
        </p:nvSpPr>
        <p:spPr bwMode="auto">
          <a:xfrm>
            <a:off x="6951663" y="3149600"/>
            <a:ext cx="457200" cy="215900"/>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FFDR</a:t>
            </a:r>
          </a:p>
        </p:txBody>
      </p:sp>
      <p:grpSp>
        <p:nvGrpSpPr>
          <p:cNvPr id="17437" name="Group 229"/>
          <p:cNvGrpSpPr>
            <a:grpSpLocks noChangeAspect="1"/>
          </p:cNvGrpSpPr>
          <p:nvPr/>
        </p:nvGrpSpPr>
        <p:grpSpPr bwMode="auto">
          <a:xfrm>
            <a:off x="6951663" y="3584575"/>
            <a:ext cx="492125" cy="280988"/>
            <a:chOff x="1330" y="3067"/>
            <a:chExt cx="571" cy="288"/>
          </a:xfrm>
        </p:grpSpPr>
        <p:sp>
          <p:nvSpPr>
            <p:cNvPr id="15618" name="Rectangle 230"/>
            <p:cNvSpPr>
              <a:spLocks noChangeAspect="1" noChangeArrowheads="1"/>
            </p:cNvSpPr>
            <p:nvPr/>
          </p:nvSpPr>
          <p:spPr bwMode="auto">
            <a:xfrm>
              <a:off x="1383" y="3103"/>
              <a:ext cx="252" cy="213"/>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619" name="Rectangle 231"/>
            <p:cNvSpPr>
              <a:spLocks noChangeAspect="1" noChangeArrowheads="1"/>
            </p:cNvSpPr>
            <p:nvPr/>
          </p:nvSpPr>
          <p:spPr bwMode="auto">
            <a:xfrm>
              <a:off x="1383" y="3067"/>
              <a:ext cx="252" cy="231"/>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20" name="Text Box 232"/>
            <p:cNvSpPr txBox="1">
              <a:spLocks noChangeAspect="1" noChangeArrowheads="1"/>
            </p:cNvSpPr>
            <p:nvPr/>
          </p:nvSpPr>
          <p:spPr bwMode="auto">
            <a:xfrm>
              <a:off x="1330" y="3134"/>
              <a:ext cx="571"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grpSp>
      <p:sp>
        <p:nvSpPr>
          <p:cNvPr id="15390" name="Rectangle 233"/>
          <p:cNvSpPr>
            <a:spLocks noChangeAspect="1" noChangeArrowheads="1"/>
          </p:cNvSpPr>
          <p:nvPr/>
        </p:nvSpPr>
        <p:spPr bwMode="auto">
          <a:xfrm>
            <a:off x="6831013" y="3516313"/>
            <a:ext cx="77787" cy="179387"/>
          </a:xfrm>
          <a:prstGeom prst="rect">
            <a:avLst/>
          </a:prstGeom>
          <a:gradFill rotWithShape="1">
            <a:gsLst>
              <a:gs pos="0">
                <a:srgbClr val="181818"/>
              </a:gs>
              <a:gs pos="50000">
                <a:srgbClr val="333333"/>
              </a:gs>
              <a:gs pos="100000">
                <a:srgbClr val="181818"/>
              </a:gs>
            </a:gsLst>
            <a:lin ang="5400000" scaled="1"/>
          </a:gradFill>
          <a:ln w="9525">
            <a:noFill/>
            <a:miter lim="800000"/>
            <a:headEnd/>
            <a:tailEnd/>
          </a:ln>
          <a:effectLst>
            <a:prstShdw prst="shdw17" dist="17961" dir="2700000">
              <a:srgbClr val="1F1F1F"/>
            </a:prstShdw>
          </a:effectLst>
        </p:spPr>
        <p:txBody>
          <a:bodyPr wrap="none" anchor="ctr"/>
          <a:lstStyle/>
          <a:p>
            <a:pPr algn="ctr">
              <a:defRPr/>
            </a:pPr>
            <a:endParaRPr lang="zh-CN" altLang="en-US" b="1">
              <a:solidFill>
                <a:srgbClr val="FFFFFF"/>
              </a:solidFill>
              <a:latin typeface="+mn-lt"/>
              <a:ea typeface="+mn-ea"/>
            </a:endParaRPr>
          </a:p>
        </p:txBody>
      </p:sp>
      <p:sp>
        <p:nvSpPr>
          <p:cNvPr id="15391" name="Text Box 234"/>
          <p:cNvSpPr txBox="1">
            <a:spLocks noChangeAspect="1" noChangeArrowheads="1"/>
          </p:cNvSpPr>
          <p:nvPr/>
        </p:nvSpPr>
        <p:spPr bwMode="auto">
          <a:xfrm>
            <a:off x="7380288" y="3933825"/>
            <a:ext cx="646112" cy="276225"/>
          </a:xfrm>
          <a:prstGeom prst="rect">
            <a:avLst/>
          </a:prstGeom>
          <a:noFill/>
          <a:ln w="28575" algn="ctr">
            <a:noFill/>
            <a:miter lim="800000"/>
            <a:headEnd/>
            <a:tailEnd/>
          </a:ln>
        </p:spPr>
        <p:txBody>
          <a:bodyPr wrap="none">
            <a:spAutoFit/>
          </a:bodyPr>
          <a:lstStyle/>
          <a:p>
            <a:pPr algn="ctr">
              <a:defRPr/>
            </a:pPr>
            <a:r>
              <a:rPr lang="zh-CN" altLang="en-US" sz="1200" b="1">
                <a:solidFill>
                  <a:srgbClr val="0070C0"/>
                </a:solidFill>
                <a:latin typeface="+mn-lt"/>
                <a:ea typeface="+mn-ea"/>
              </a:rPr>
              <a:t>主控板</a:t>
            </a:r>
          </a:p>
        </p:txBody>
      </p:sp>
      <p:grpSp>
        <p:nvGrpSpPr>
          <p:cNvPr id="17440" name="Group 235"/>
          <p:cNvGrpSpPr>
            <a:grpSpLocks noChangeAspect="1"/>
          </p:cNvGrpSpPr>
          <p:nvPr/>
        </p:nvGrpSpPr>
        <p:grpSpPr bwMode="auto">
          <a:xfrm>
            <a:off x="6761163" y="3849688"/>
            <a:ext cx="406400" cy="260350"/>
            <a:chOff x="2099" y="3698"/>
            <a:chExt cx="495" cy="328"/>
          </a:xfrm>
        </p:grpSpPr>
        <p:sp>
          <p:nvSpPr>
            <p:cNvPr id="15615" name="Rectangle 236"/>
            <p:cNvSpPr>
              <a:spLocks noChangeAspect="1" noChangeArrowheads="1"/>
            </p:cNvSpPr>
            <p:nvPr/>
          </p:nvSpPr>
          <p:spPr bwMode="auto">
            <a:xfrm>
              <a:off x="2124" y="3716"/>
              <a:ext cx="251" cy="214"/>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616" name="Rectangle 237"/>
            <p:cNvSpPr>
              <a:spLocks noChangeAspect="1" noChangeArrowheads="1"/>
            </p:cNvSpPr>
            <p:nvPr/>
          </p:nvSpPr>
          <p:spPr bwMode="auto">
            <a:xfrm>
              <a:off x="2111" y="3698"/>
              <a:ext cx="251" cy="23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17" name="Text Box 238"/>
            <p:cNvSpPr txBox="1">
              <a:spLocks noChangeAspect="1" noChangeArrowheads="1"/>
            </p:cNvSpPr>
            <p:nvPr/>
          </p:nvSpPr>
          <p:spPr bwMode="auto">
            <a:xfrm>
              <a:off x="2099" y="3754"/>
              <a:ext cx="495" cy="272"/>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393" name="Rectangle 239"/>
          <p:cNvSpPr>
            <a:spLocks noChangeAspect="1" noChangeArrowheads="1"/>
          </p:cNvSpPr>
          <p:nvPr/>
        </p:nvSpPr>
        <p:spPr bwMode="auto">
          <a:xfrm>
            <a:off x="6786563" y="1898650"/>
            <a:ext cx="666750" cy="1014413"/>
          </a:xfrm>
          <a:prstGeom prst="rect">
            <a:avLst/>
          </a:prstGeom>
          <a:solidFill>
            <a:srgbClr val="003366"/>
          </a:solidFill>
          <a:ln w="19050">
            <a:solidFill>
              <a:srgbClr val="99CCFF"/>
            </a:solid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394" name="Rectangle 240"/>
          <p:cNvSpPr>
            <a:spLocks noChangeAspect="1" noChangeArrowheads="1"/>
          </p:cNvSpPr>
          <p:nvPr/>
        </p:nvSpPr>
        <p:spPr bwMode="auto">
          <a:xfrm>
            <a:off x="6799263" y="1944688"/>
            <a:ext cx="76200" cy="114300"/>
          </a:xfrm>
          <a:prstGeom prst="rect">
            <a:avLst/>
          </a:prstGeom>
          <a:solidFill>
            <a:srgbClr val="99CCFF"/>
          </a:solidFill>
          <a:ln w="9525">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395" name="Rectangle 241"/>
          <p:cNvSpPr>
            <a:spLocks noChangeAspect="1" noChangeArrowheads="1"/>
          </p:cNvSpPr>
          <p:nvPr/>
        </p:nvSpPr>
        <p:spPr bwMode="auto">
          <a:xfrm>
            <a:off x="6913563" y="1930400"/>
            <a:ext cx="76200" cy="336550"/>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396" name="Rectangle 242"/>
          <p:cNvSpPr>
            <a:spLocks noChangeAspect="1" noChangeArrowheads="1"/>
          </p:cNvSpPr>
          <p:nvPr/>
        </p:nvSpPr>
        <p:spPr bwMode="auto">
          <a:xfrm>
            <a:off x="6799263" y="2155825"/>
            <a:ext cx="76200" cy="112713"/>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397" name="Rectangle 243"/>
          <p:cNvSpPr>
            <a:spLocks noChangeAspect="1" noChangeArrowheads="1"/>
          </p:cNvSpPr>
          <p:nvPr/>
        </p:nvSpPr>
        <p:spPr bwMode="auto">
          <a:xfrm>
            <a:off x="7016750" y="1944688"/>
            <a:ext cx="409575" cy="32385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398" name="Line 244"/>
          <p:cNvSpPr>
            <a:spLocks noChangeAspect="1" noChangeShapeType="1"/>
          </p:cNvSpPr>
          <p:nvPr/>
        </p:nvSpPr>
        <p:spPr bwMode="auto">
          <a:xfrm>
            <a:off x="7272338" y="2009775"/>
            <a:ext cx="52387"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399" name="Line 245"/>
          <p:cNvSpPr>
            <a:spLocks noChangeAspect="1" noChangeShapeType="1"/>
          </p:cNvSpPr>
          <p:nvPr/>
        </p:nvSpPr>
        <p:spPr bwMode="auto">
          <a:xfrm>
            <a:off x="7350125" y="2009775"/>
            <a:ext cx="5080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00" name="Line 246"/>
          <p:cNvSpPr>
            <a:spLocks noChangeAspect="1" noChangeShapeType="1"/>
          </p:cNvSpPr>
          <p:nvPr/>
        </p:nvSpPr>
        <p:spPr bwMode="auto">
          <a:xfrm>
            <a:off x="7272338" y="2203450"/>
            <a:ext cx="52387"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01" name="Line 247"/>
          <p:cNvSpPr>
            <a:spLocks noChangeAspect="1" noChangeShapeType="1"/>
          </p:cNvSpPr>
          <p:nvPr/>
        </p:nvSpPr>
        <p:spPr bwMode="auto">
          <a:xfrm>
            <a:off x="7350125" y="2203450"/>
            <a:ext cx="5080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02" name="Line 248"/>
          <p:cNvSpPr>
            <a:spLocks noChangeAspect="1" noChangeShapeType="1"/>
          </p:cNvSpPr>
          <p:nvPr/>
        </p:nvSpPr>
        <p:spPr bwMode="auto">
          <a:xfrm>
            <a:off x="7324725" y="2009775"/>
            <a:ext cx="25400" cy="193675"/>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03" name="Line 249"/>
          <p:cNvSpPr>
            <a:spLocks noChangeAspect="1" noChangeShapeType="1"/>
          </p:cNvSpPr>
          <p:nvPr/>
        </p:nvSpPr>
        <p:spPr bwMode="auto">
          <a:xfrm flipH="1">
            <a:off x="7324725" y="2009775"/>
            <a:ext cx="25400" cy="193675"/>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04" name="Rectangle 250"/>
          <p:cNvSpPr>
            <a:spLocks noChangeAspect="1" noChangeArrowheads="1"/>
          </p:cNvSpPr>
          <p:nvPr/>
        </p:nvSpPr>
        <p:spPr bwMode="auto">
          <a:xfrm>
            <a:off x="7016750" y="1944688"/>
            <a:ext cx="217488" cy="29051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05" name="Rectangle 251"/>
          <p:cNvSpPr>
            <a:spLocks noChangeAspect="1" noChangeArrowheads="1"/>
          </p:cNvSpPr>
          <p:nvPr/>
        </p:nvSpPr>
        <p:spPr bwMode="auto">
          <a:xfrm>
            <a:off x="6913563" y="2541588"/>
            <a:ext cx="76200" cy="322262"/>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406" name="Rectangle 252"/>
          <p:cNvSpPr>
            <a:spLocks noChangeAspect="1" noChangeArrowheads="1"/>
          </p:cNvSpPr>
          <p:nvPr/>
        </p:nvSpPr>
        <p:spPr bwMode="auto">
          <a:xfrm>
            <a:off x="6799263" y="2752725"/>
            <a:ext cx="76200" cy="112713"/>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07" name="Rectangle 253"/>
          <p:cNvSpPr>
            <a:spLocks noChangeAspect="1" noChangeArrowheads="1"/>
          </p:cNvSpPr>
          <p:nvPr/>
        </p:nvSpPr>
        <p:spPr bwMode="auto">
          <a:xfrm>
            <a:off x="7016750" y="2541588"/>
            <a:ext cx="409575" cy="323850"/>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408" name="Line 254"/>
          <p:cNvSpPr>
            <a:spLocks noChangeAspect="1" noChangeShapeType="1"/>
          </p:cNvSpPr>
          <p:nvPr/>
        </p:nvSpPr>
        <p:spPr bwMode="auto">
          <a:xfrm>
            <a:off x="7272338" y="2606675"/>
            <a:ext cx="52387"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09" name="Line 255"/>
          <p:cNvSpPr>
            <a:spLocks noChangeAspect="1" noChangeShapeType="1"/>
          </p:cNvSpPr>
          <p:nvPr/>
        </p:nvSpPr>
        <p:spPr bwMode="auto">
          <a:xfrm>
            <a:off x="7350125" y="2606675"/>
            <a:ext cx="5080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10" name="Line 256"/>
          <p:cNvSpPr>
            <a:spLocks noChangeAspect="1" noChangeShapeType="1"/>
          </p:cNvSpPr>
          <p:nvPr/>
        </p:nvSpPr>
        <p:spPr bwMode="auto">
          <a:xfrm>
            <a:off x="7324725" y="2606675"/>
            <a:ext cx="30163" cy="22383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11" name="Line 257"/>
          <p:cNvSpPr>
            <a:spLocks noChangeAspect="1" noChangeShapeType="1"/>
          </p:cNvSpPr>
          <p:nvPr/>
        </p:nvSpPr>
        <p:spPr bwMode="auto">
          <a:xfrm flipH="1">
            <a:off x="7316788" y="2606675"/>
            <a:ext cx="33337" cy="22383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12" name="Text Box 258"/>
          <p:cNvSpPr txBox="1">
            <a:spLocks noChangeAspect="1" noChangeArrowheads="1"/>
          </p:cNvSpPr>
          <p:nvPr/>
        </p:nvSpPr>
        <p:spPr bwMode="auto">
          <a:xfrm>
            <a:off x="7072313" y="2000250"/>
            <a:ext cx="184150" cy="215900"/>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endParaRPr lang="zh-CN" altLang="en-US" sz="800" b="1">
              <a:solidFill>
                <a:srgbClr val="FFFF00"/>
              </a:solidFill>
              <a:latin typeface="+mn-lt"/>
              <a:ea typeface="+mn-ea"/>
            </a:endParaRPr>
          </a:p>
        </p:txBody>
      </p:sp>
      <p:sp>
        <p:nvSpPr>
          <p:cNvPr id="15413" name="Rectangle 259"/>
          <p:cNvSpPr>
            <a:spLocks noChangeAspect="1" noChangeArrowheads="1"/>
          </p:cNvSpPr>
          <p:nvPr/>
        </p:nvSpPr>
        <p:spPr bwMode="auto">
          <a:xfrm>
            <a:off x="6799263" y="2541588"/>
            <a:ext cx="76200" cy="114300"/>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grpSp>
        <p:nvGrpSpPr>
          <p:cNvPr id="17462" name="Group 260"/>
          <p:cNvGrpSpPr>
            <a:grpSpLocks noChangeAspect="1"/>
          </p:cNvGrpSpPr>
          <p:nvPr/>
        </p:nvGrpSpPr>
        <p:grpSpPr bwMode="auto">
          <a:xfrm>
            <a:off x="7200900" y="2297113"/>
            <a:ext cx="406400" cy="258762"/>
            <a:chOff x="2106" y="3698"/>
            <a:chExt cx="469" cy="332"/>
          </a:xfrm>
        </p:grpSpPr>
        <p:sp>
          <p:nvSpPr>
            <p:cNvPr id="15612" name="Rectangle 261"/>
            <p:cNvSpPr>
              <a:spLocks noChangeAspect="1" noChangeArrowheads="1"/>
            </p:cNvSpPr>
            <p:nvPr/>
          </p:nvSpPr>
          <p:spPr bwMode="auto">
            <a:xfrm>
              <a:off x="2124" y="3716"/>
              <a:ext cx="251" cy="212"/>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613" name="Rectangle 262"/>
            <p:cNvSpPr>
              <a:spLocks noChangeAspect="1" noChangeArrowheads="1"/>
            </p:cNvSpPr>
            <p:nvPr/>
          </p:nvSpPr>
          <p:spPr bwMode="auto">
            <a:xfrm>
              <a:off x="2110" y="3698"/>
              <a:ext cx="253" cy="230"/>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14" name="Text Box 263"/>
            <p:cNvSpPr txBox="1">
              <a:spLocks noChangeAspect="1" noChangeArrowheads="1"/>
            </p:cNvSpPr>
            <p:nvPr/>
          </p:nvSpPr>
          <p:spPr bwMode="auto">
            <a:xfrm>
              <a:off x="2106" y="3753"/>
              <a:ext cx="469" cy="277"/>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415" name="Rectangle 264"/>
          <p:cNvSpPr>
            <a:spLocks noChangeAspect="1" noChangeArrowheads="1"/>
          </p:cNvSpPr>
          <p:nvPr/>
        </p:nvSpPr>
        <p:spPr bwMode="auto">
          <a:xfrm>
            <a:off x="7032625" y="1968500"/>
            <a:ext cx="196850" cy="284163"/>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sp>
        <p:nvSpPr>
          <p:cNvPr id="15416" name="Rectangle 265"/>
          <p:cNvSpPr>
            <a:spLocks noChangeAspect="1" noChangeArrowheads="1"/>
          </p:cNvSpPr>
          <p:nvPr/>
        </p:nvSpPr>
        <p:spPr bwMode="auto">
          <a:xfrm>
            <a:off x="7040563" y="1941513"/>
            <a:ext cx="196850" cy="311150"/>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17" name="Text Box 266"/>
          <p:cNvSpPr txBox="1">
            <a:spLocks noChangeAspect="1" noChangeArrowheads="1"/>
          </p:cNvSpPr>
          <p:nvPr/>
        </p:nvSpPr>
        <p:spPr bwMode="auto">
          <a:xfrm>
            <a:off x="7000875" y="2001838"/>
            <a:ext cx="263525" cy="584200"/>
          </a:xfrm>
          <a:prstGeom prst="rect">
            <a:avLst/>
          </a:prstGeom>
          <a:noFill/>
          <a:ln w="9525">
            <a:noFill/>
            <a:miter lim="800000"/>
            <a:headEnd/>
            <a:tailEnd/>
          </a:ln>
          <a:effectLst>
            <a:prstShdw prst="shdw17" dist="17961" dir="2700000">
              <a:srgbClr val="708688"/>
            </a:prstShdw>
          </a:effectLst>
        </p:spPr>
        <p:txBody>
          <a:bodyPr>
            <a:spAutoFit/>
          </a:bodyPr>
          <a:lstStyle/>
          <a:p>
            <a:pPr algn="ctr">
              <a:defRPr/>
            </a:pPr>
            <a:r>
              <a:rPr lang="en-US" altLang="zh-CN" sz="800" b="1">
                <a:solidFill>
                  <a:srgbClr val="FFFF00"/>
                </a:solidFill>
                <a:latin typeface="+mn-lt"/>
                <a:ea typeface="+mn-ea"/>
              </a:rPr>
              <a:t>FFDR</a:t>
            </a:r>
          </a:p>
        </p:txBody>
      </p:sp>
      <p:sp>
        <p:nvSpPr>
          <p:cNvPr id="15418" name="Rectangle 267"/>
          <p:cNvSpPr>
            <a:spLocks noChangeAspect="1" noChangeArrowheads="1"/>
          </p:cNvSpPr>
          <p:nvPr/>
        </p:nvSpPr>
        <p:spPr bwMode="auto">
          <a:xfrm>
            <a:off x="7015163" y="2541588"/>
            <a:ext cx="217487" cy="331787"/>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419" name="Rectangle 268"/>
          <p:cNvSpPr>
            <a:spLocks noChangeAspect="1" noChangeArrowheads="1"/>
          </p:cNvSpPr>
          <p:nvPr/>
        </p:nvSpPr>
        <p:spPr bwMode="auto">
          <a:xfrm>
            <a:off x="7018338" y="2519363"/>
            <a:ext cx="219075" cy="35401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20" name="Text Box 269"/>
          <p:cNvSpPr txBox="1">
            <a:spLocks noChangeAspect="1" noChangeArrowheads="1"/>
          </p:cNvSpPr>
          <p:nvPr/>
        </p:nvSpPr>
        <p:spPr bwMode="auto">
          <a:xfrm>
            <a:off x="6965950" y="2603500"/>
            <a:ext cx="492125" cy="215900"/>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sp>
        <p:nvSpPr>
          <p:cNvPr id="15421" name="Line 270"/>
          <p:cNvSpPr>
            <a:spLocks noChangeAspect="1" noChangeShapeType="1"/>
          </p:cNvSpPr>
          <p:nvPr/>
        </p:nvSpPr>
        <p:spPr bwMode="auto">
          <a:xfrm>
            <a:off x="7277100" y="2830513"/>
            <a:ext cx="5080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22" name="Line 271"/>
          <p:cNvSpPr>
            <a:spLocks noChangeAspect="1" noChangeShapeType="1"/>
          </p:cNvSpPr>
          <p:nvPr/>
        </p:nvSpPr>
        <p:spPr bwMode="auto">
          <a:xfrm>
            <a:off x="7354888" y="2830513"/>
            <a:ext cx="52387"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23" name="Text Box 272"/>
          <p:cNvSpPr txBox="1">
            <a:spLocks noChangeAspect="1" noChangeArrowheads="1"/>
          </p:cNvSpPr>
          <p:nvPr/>
        </p:nvSpPr>
        <p:spPr bwMode="auto">
          <a:xfrm>
            <a:off x="5572125" y="2214563"/>
            <a:ext cx="190500" cy="1077912"/>
          </a:xfrm>
          <a:prstGeom prst="rect">
            <a:avLst/>
          </a:prstGeom>
          <a:noFill/>
          <a:ln w="28575" algn="ctr">
            <a:noFill/>
            <a:miter lim="800000"/>
            <a:headEnd/>
            <a:tailEnd/>
          </a:ln>
        </p:spPr>
        <p:txBody>
          <a:bodyPr>
            <a:spAutoFit/>
          </a:bodyPr>
          <a:lstStyle/>
          <a:p>
            <a:pPr algn="ctr">
              <a:defRPr/>
            </a:pPr>
            <a:r>
              <a:rPr lang="zh-CN" altLang="en-US" sz="1600" b="1">
                <a:solidFill>
                  <a:srgbClr val="0070C0"/>
                </a:solidFill>
                <a:latin typeface="+mn-lt"/>
                <a:ea typeface="+mn-ea"/>
              </a:rPr>
              <a:t>交换网板</a:t>
            </a:r>
          </a:p>
        </p:txBody>
      </p:sp>
      <p:sp>
        <p:nvSpPr>
          <p:cNvPr id="15424" name="Text Box 273"/>
          <p:cNvSpPr txBox="1">
            <a:spLocks noChangeAspect="1" noChangeArrowheads="1"/>
          </p:cNvSpPr>
          <p:nvPr/>
        </p:nvSpPr>
        <p:spPr bwMode="auto">
          <a:xfrm>
            <a:off x="7712075" y="2341563"/>
            <a:ext cx="646113" cy="276225"/>
          </a:xfrm>
          <a:prstGeom prst="rect">
            <a:avLst/>
          </a:prstGeom>
          <a:noFill/>
          <a:ln w="28575" algn="ctr">
            <a:noFill/>
            <a:miter lim="800000"/>
            <a:headEnd/>
            <a:tailEnd/>
          </a:ln>
        </p:spPr>
        <p:txBody>
          <a:bodyPr wrap="none">
            <a:spAutoFit/>
          </a:bodyPr>
          <a:lstStyle/>
          <a:p>
            <a:pPr algn="ctr">
              <a:defRPr/>
            </a:pPr>
            <a:r>
              <a:rPr lang="zh-CN" altLang="en-US" sz="1200" b="1">
                <a:solidFill>
                  <a:srgbClr val="0070C0"/>
                </a:solidFill>
                <a:latin typeface="+mn-lt"/>
                <a:ea typeface="+mn-ea"/>
              </a:rPr>
              <a:t>业务板</a:t>
            </a:r>
          </a:p>
        </p:txBody>
      </p:sp>
      <p:grpSp>
        <p:nvGrpSpPr>
          <p:cNvPr id="17473" name="组合 666"/>
          <p:cNvGrpSpPr>
            <a:grpSpLocks/>
          </p:cNvGrpSpPr>
          <p:nvPr/>
        </p:nvGrpSpPr>
        <p:grpSpPr bwMode="auto">
          <a:xfrm rot="-5400000">
            <a:off x="1785144" y="5144294"/>
            <a:ext cx="1085850" cy="655638"/>
            <a:chOff x="2428860" y="3786190"/>
            <a:chExt cx="1785343" cy="1026455"/>
          </a:xfrm>
        </p:grpSpPr>
        <p:grpSp>
          <p:nvGrpSpPr>
            <p:cNvPr id="17634" name="Group 28"/>
            <p:cNvGrpSpPr>
              <a:grpSpLocks noChangeAspect="1"/>
            </p:cNvGrpSpPr>
            <p:nvPr/>
          </p:nvGrpSpPr>
          <p:grpSpPr bwMode="auto">
            <a:xfrm>
              <a:off x="2428860" y="3786190"/>
              <a:ext cx="1785343" cy="1026455"/>
              <a:chOff x="241" y="907"/>
              <a:chExt cx="916" cy="378"/>
            </a:xfrm>
          </p:grpSpPr>
          <p:sp>
            <p:nvSpPr>
              <p:cNvPr id="15601" name="AutoShape 29"/>
              <p:cNvSpPr>
                <a:spLocks noChangeAspect="1" noChangeArrowheads="1"/>
              </p:cNvSpPr>
              <p:nvPr/>
            </p:nvSpPr>
            <p:spPr bwMode="auto">
              <a:xfrm>
                <a:off x="241" y="907"/>
                <a:ext cx="916" cy="378"/>
              </a:xfrm>
              <a:prstGeom prst="parallelogram">
                <a:avLst>
                  <a:gd name="adj" fmla="val 0"/>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grpSp>
            <p:nvGrpSpPr>
              <p:cNvPr id="17650" name="Group 30"/>
              <p:cNvGrpSpPr>
                <a:grpSpLocks noChangeAspect="1"/>
              </p:cNvGrpSpPr>
              <p:nvPr/>
            </p:nvGrpSpPr>
            <p:grpSpPr bwMode="auto">
              <a:xfrm>
                <a:off x="276" y="924"/>
                <a:ext cx="840" cy="340"/>
                <a:chOff x="4899" y="155"/>
                <a:chExt cx="861" cy="340"/>
              </a:xfrm>
            </p:grpSpPr>
            <p:sp>
              <p:nvSpPr>
                <p:cNvPr id="15603" name="Line 31"/>
                <p:cNvSpPr>
                  <a:spLocks noChangeAspect="1" noChangeShapeType="1"/>
                </p:cNvSpPr>
                <p:nvPr/>
              </p:nvSpPr>
              <p:spPr bwMode="auto">
                <a:xfrm>
                  <a:off x="5035" y="323"/>
                  <a:ext cx="121" cy="0"/>
                </a:xfrm>
                <a:prstGeom prst="line">
                  <a:avLst/>
                </a:prstGeom>
                <a:noFill/>
                <a:ln w="28575">
                  <a:solidFill>
                    <a:srgbClr val="FFFFFF"/>
                  </a:solidFill>
                  <a:round/>
                  <a:headEnd/>
                  <a:tailEnd/>
                </a:ln>
              </p:spPr>
              <p:txBody>
                <a:bodyPr/>
                <a:lstStyle/>
                <a:p>
                  <a:pPr>
                    <a:defRPr/>
                  </a:pPr>
                  <a:endParaRPr lang="zh-CN" altLang="en-US">
                    <a:latin typeface="+mn-lt"/>
                    <a:ea typeface="+mn-ea"/>
                  </a:endParaRPr>
                </a:p>
              </p:txBody>
            </p:sp>
            <p:sp>
              <p:nvSpPr>
                <p:cNvPr id="15604" name="AutoShape 32"/>
                <p:cNvSpPr>
                  <a:spLocks noChangeAspect="1" noChangeArrowheads="1"/>
                </p:cNvSpPr>
                <p:nvPr/>
              </p:nvSpPr>
              <p:spPr bwMode="auto">
                <a:xfrm>
                  <a:off x="4910" y="155"/>
                  <a:ext cx="861" cy="340"/>
                </a:xfrm>
                <a:prstGeom prst="parallelogram">
                  <a:avLst>
                    <a:gd name="adj" fmla="val 0"/>
                  </a:avLst>
                </a:prstGeom>
                <a:solidFill>
                  <a:srgbClr val="003366"/>
                </a:solidFill>
                <a:ln w="9525">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605" name="Rectangle 40"/>
                <p:cNvSpPr>
                  <a:spLocks noChangeAspect="1" noChangeArrowheads="1"/>
                </p:cNvSpPr>
                <p:nvPr/>
              </p:nvSpPr>
              <p:spPr bwMode="auto">
                <a:xfrm rot="5400000">
                  <a:off x="5320" y="-189"/>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06" name="Rectangle 40"/>
                <p:cNvSpPr>
                  <a:spLocks noChangeAspect="1" noChangeArrowheads="1"/>
                </p:cNvSpPr>
                <p:nvPr/>
              </p:nvSpPr>
              <p:spPr bwMode="auto">
                <a:xfrm rot="5400000">
                  <a:off x="5320" y="-150"/>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07" name="Rectangle 40"/>
                <p:cNvSpPr>
                  <a:spLocks noChangeAspect="1" noChangeArrowheads="1"/>
                </p:cNvSpPr>
                <p:nvPr/>
              </p:nvSpPr>
              <p:spPr bwMode="auto">
                <a:xfrm rot="5400000">
                  <a:off x="5320" y="-112"/>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08" name="Rectangle 40"/>
                <p:cNvSpPr>
                  <a:spLocks noChangeAspect="1" noChangeArrowheads="1"/>
                </p:cNvSpPr>
                <p:nvPr/>
              </p:nvSpPr>
              <p:spPr bwMode="auto">
                <a:xfrm rot="5400000">
                  <a:off x="5320" y="-75"/>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09" name="Rectangle 40"/>
                <p:cNvSpPr>
                  <a:spLocks noChangeAspect="1" noChangeArrowheads="1"/>
                </p:cNvSpPr>
                <p:nvPr/>
              </p:nvSpPr>
              <p:spPr bwMode="auto">
                <a:xfrm rot="5400000">
                  <a:off x="5320" y="-36"/>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10" name="Rectangle 40"/>
                <p:cNvSpPr>
                  <a:spLocks noChangeAspect="1" noChangeArrowheads="1"/>
                </p:cNvSpPr>
                <p:nvPr/>
              </p:nvSpPr>
              <p:spPr bwMode="auto">
                <a:xfrm rot="5400000">
                  <a:off x="5320" y="1"/>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11" name="Rectangle 40"/>
                <p:cNvSpPr>
                  <a:spLocks noChangeAspect="1" noChangeArrowheads="1"/>
                </p:cNvSpPr>
                <p:nvPr/>
              </p:nvSpPr>
              <p:spPr bwMode="auto">
                <a:xfrm rot="5400000">
                  <a:off x="5320" y="40"/>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sp>
          <p:nvSpPr>
            <p:cNvPr id="15587" name="Rectangle 40"/>
            <p:cNvSpPr>
              <a:spLocks noChangeAspect="1" noChangeArrowheads="1"/>
            </p:cNvSpPr>
            <p:nvPr/>
          </p:nvSpPr>
          <p:spPr bwMode="auto">
            <a:xfrm rot="10800000">
              <a:off x="3253668" y="3858266"/>
              <a:ext cx="70475"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8" name="Rectangle 40"/>
            <p:cNvSpPr>
              <a:spLocks noChangeAspect="1" noChangeArrowheads="1"/>
            </p:cNvSpPr>
            <p:nvPr/>
          </p:nvSpPr>
          <p:spPr bwMode="auto">
            <a:xfrm rot="10800000">
              <a:off x="3149262" y="3858266"/>
              <a:ext cx="70475"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9" name="Rectangle 40"/>
            <p:cNvSpPr>
              <a:spLocks noChangeAspect="1" noChangeArrowheads="1"/>
            </p:cNvSpPr>
            <p:nvPr/>
          </p:nvSpPr>
          <p:spPr bwMode="auto">
            <a:xfrm rot="10800000">
              <a:off x="3044856" y="3858266"/>
              <a:ext cx="70475"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0" name="Rectangle 40"/>
            <p:cNvSpPr>
              <a:spLocks noChangeAspect="1" noChangeArrowheads="1"/>
            </p:cNvSpPr>
            <p:nvPr/>
          </p:nvSpPr>
          <p:spPr bwMode="auto">
            <a:xfrm rot="10800000">
              <a:off x="2943061"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1" name="Rectangle 40"/>
            <p:cNvSpPr>
              <a:spLocks noChangeAspect="1" noChangeArrowheads="1"/>
            </p:cNvSpPr>
            <p:nvPr/>
          </p:nvSpPr>
          <p:spPr bwMode="auto">
            <a:xfrm rot="10800000">
              <a:off x="2838655"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2" name="Rectangle 40"/>
            <p:cNvSpPr>
              <a:spLocks noChangeAspect="1" noChangeArrowheads="1"/>
            </p:cNvSpPr>
            <p:nvPr/>
          </p:nvSpPr>
          <p:spPr bwMode="auto">
            <a:xfrm rot="10800000">
              <a:off x="2734249"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3" name="Rectangle 40"/>
            <p:cNvSpPr>
              <a:spLocks noChangeAspect="1" noChangeArrowheads="1"/>
            </p:cNvSpPr>
            <p:nvPr/>
          </p:nvSpPr>
          <p:spPr bwMode="auto">
            <a:xfrm rot="10800000">
              <a:off x="2629843"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4" name="Rectangle 40"/>
            <p:cNvSpPr>
              <a:spLocks noChangeAspect="1" noChangeArrowheads="1"/>
            </p:cNvSpPr>
            <p:nvPr/>
          </p:nvSpPr>
          <p:spPr bwMode="auto">
            <a:xfrm rot="10800000">
              <a:off x="3979289" y="3858266"/>
              <a:ext cx="70475"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5" name="Rectangle 40"/>
            <p:cNvSpPr>
              <a:spLocks noChangeAspect="1" noChangeArrowheads="1"/>
            </p:cNvSpPr>
            <p:nvPr/>
          </p:nvSpPr>
          <p:spPr bwMode="auto">
            <a:xfrm rot="10800000">
              <a:off x="3874883" y="3858266"/>
              <a:ext cx="70475"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6" name="Rectangle 40"/>
            <p:cNvSpPr>
              <a:spLocks noChangeAspect="1" noChangeArrowheads="1"/>
            </p:cNvSpPr>
            <p:nvPr/>
          </p:nvSpPr>
          <p:spPr bwMode="auto">
            <a:xfrm rot="10800000">
              <a:off x="3773089"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7" name="Rectangle 40"/>
            <p:cNvSpPr>
              <a:spLocks noChangeAspect="1" noChangeArrowheads="1"/>
            </p:cNvSpPr>
            <p:nvPr/>
          </p:nvSpPr>
          <p:spPr bwMode="auto">
            <a:xfrm rot="10800000">
              <a:off x="3668683"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8" name="Rectangle 40"/>
            <p:cNvSpPr>
              <a:spLocks noChangeAspect="1" noChangeArrowheads="1"/>
            </p:cNvSpPr>
            <p:nvPr/>
          </p:nvSpPr>
          <p:spPr bwMode="auto">
            <a:xfrm rot="10800000">
              <a:off x="3564277"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99" name="Rectangle 40"/>
            <p:cNvSpPr>
              <a:spLocks noChangeAspect="1" noChangeArrowheads="1"/>
            </p:cNvSpPr>
            <p:nvPr/>
          </p:nvSpPr>
          <p:spPr bwMode="auto">
            <a:xfrm rot="10800000">
              <a:off x="3459871" y="3858267"/>
              <a:ext cx="70473"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600" name="Rectangle 40"/>
            <p:cNvSpPr>
              <a:spLocks noChangeAspect="1" noChangeArrowheads="1"/>
            </p:cNvSpPr>
            <p:nvPr/>
          </p:nvSpPr>
          <p:spPr bwMode="auto">
            <a:xfrm rot="10800000">
              <a:off x="3358074" y="3858266"/>
              <a:ext cx="70475" cy="82016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nvGrpSpPr>
          <p:cNvPr id="17474" name="组合 667"/>
          <p:cNvGrpSpPr>
            <a:grpSpLocks/>
          </p:cNvGrpSpPr>
          <p:nvPr/>
        </p:nvGrpSpPr>
        <p:grpSpPr bwMode="auto">
          <a:xfrm rot="-5400000">
            <a:off x="1427957" y="5272881"/>
            <a:ext cx="1085850" cy="655637"/>
            <a:chOff x="2428860" y="3786190"/>
            <a:chExt cx="1785343" cy="1026455"/>
          </a:xfrm>
        </p:grpSpPr>
        <p:grpSp>
          <p:nvGrpSpPr>
            <p:cNvPr id="17608" name="Group 28"/>
            <p:cNvGrpSpPr>
              <a:grpSpLocks noChangeAspect="1"/>
            </p:cNvGrpSpPr>
            <p:nvPr/>
          </p:nvGrpSpPr>
          <p:grpSpPr bwMode="auto">
            <a:xfrm>
              <a:off x="2428860" y="3786190"/>
              <a:ext cx="1785343" cy="1026455"/>
              <a:chOff x="241" y="907"/>
              <a:chExt cx="916" cy="378"/>
            </a:xfrm>
          </p:grpSpPr>
          <p:sp>
            <p:nvSpPr>
              <p:cNvPr id="15575" name="AutoShape 29"/>
              <p:cNvSpPr>
                <a:spLocks noChangeAspect="1" noChangeArrowheads="1"/>
              </p:cNvSpPr>
              <p:nvPr/>
            </p:nvSpPr>
            <p:spPr bwMode="auto">
              <a:xfrm>
                <a:off x="241" y="907"/>
                <a:ext cx="916" cy="378"/>
              </a:xfrm>
              <a:prstGeom prst="parallelogram">
                <a:avLst>
                  <a:gd name="adj" fmla="val 0"/>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grpSp>
            <p:nvGrpSpPr>
              <p:cNvPr id="17624" name="Group 30"/>
              <p:cNvGrpSpPr>
                <a:grpSpLocks noChangeAspect="1"/>
              </p:cNvGrpSpPr>
              <p:nvPr/>
            </p:nvGrpSpPr>
            <p:grpSpPr bwMode="auto">
              <a:xfrm>
                <a:off x="276" y="924"/>
                <a:ext cx="840" cy="340"/>
                <a:chOff x="4899" y="155"/>
                <a:chExt cx="861" cy="340"/>
              </a:xfrm>
            </p:grpSpPr>
            <p:sp>
              <p:nvSpPr>
                <p:cNvPr id="15577" name="Line 31"/>
                <p:cNvSpPr>
                  <a:spLocks noChangeAspect="1" noChangeShapeType="1"/>
                </p:cNvSpPr>
                <p:nvPr/>
              </p:nvSpPr>
              <p:spPr bwMode="auto">
                <a:xfrm>
                  <a:off x="5035" y="323"/>
                  <a:ext cx="121" cy="0"/>
                </a:xfrm>
                <a:prstGeom prst="line">
                  <a:avLst/>
                </a:prstGeom>
                <a:noFill/>
                <a:ln w="28575">
                  <a:solidFill>
                    <a:srgbClr val="FFFFFF"/>
                  </a:solidFill>
                  <a:round/>
                  <a:headEnd/>
                  <a:tailEnd/>
                </a:ln>
              </p:spPr>
              <p:txBody>
                <a:bodyPr/>
                <a:lstStyle/>
                <a:p>
                  <a:pPr>
                    <a:defRPr/>
                  </a:pPr>
                  <a:endParaRPr lang="zh-CN" altLang="en-US">
                    <a:latin typeface="+mn-lt"/>
                    <a:ea typeface="+mn-ea"/>
                  </a:endParaRPr>
                </a:p>
              </p:txBody>
            </p:sp>
            <p:sp>
              <p:nvSpPr>
                <p:cNvPr id="15578" name="AutoShape 32"/>
                <p:cNvSpPr>
                  <a:spLocks noChangeAspect="1" noChangeArrowheads="1"/>
                </p:cNvSpPr>
                <p:nvPr/>
              </p:nvSpPr>
              <p:spPr bwMode="auto">
                <a:xfrm>
                  <a:off x="4910" y="155"/>
                  <a:ext cx="861" cy="340"/>
                </a:xfrm>
                <a:prstGeom prst="parallelogram">
                  <a:avLst>
                    <a:gd name="adj" fmla="val 0"/>
                  </a:avLst>
                </a:prstGeom>
                <a:solidFill>
                  <a:srgbClr val="003366"/>
                </a:solidFill>
                <a:ln w="9525">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579" name="Rectangle 40"/>
                <p:cNvSpPr>
                  <a:spLocks noChangeAspect="1" noChangeArrowheads="1"/>
                </p:cNvSpPr>
                <p:nvPr/>
              </p:nvSpPr>
              <p:spPr bwMode="auto">
                <a:xfrm rot="5400000">
                  <a:off x="5320" y="-189"/>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0" name="Rectangle 40"/>
                <p:cNvSpPr>
                  <a:spLocks noChangeAspect="1" noChangeArrowheads="1"/>
                </p:cNvSpPr>
                <p:nvPr/>
              </p:nvSpPr>
              <p:spPr bwMode="auto">
                <a:xfrm rot="5400000">
                  <a:off x="5320" y="-150"/>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1" name="Rectangle 40"/>
                <p:cNvSpPr>
                  <a:spLocks noChangeAspect="1" noChangeArrowheads="1"/>
                </p:cNvSpPr>
                <p:nvPr/>
              </p:nvSpPr>
              <p:spPr bwMode="auto">
                <a:xfrm rot="5400000">
                  <a:off x="5320" y="-112"/>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2" name="Rectangle 40"/>
                <p:cNvSpPr>
                  <a:spLocks noChangeAspect="1" noChangeArrowheads="1"/>
                </p:cNvSpPr>
                <p:nvPr/>
              </p:nvSpPr>
              <p:spPr bwMode="auto">
                <a:xfrm rot="5400000">
                  <a:off x="5320" y="-75"/>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3" name="Rectangle 40"/>
                <p:cNvSpPr>
                  <a:spLocks noChangeAspect="1" noChangeArrowheads="1"/>
                </p:cNvSpPr>
                <p:nvPr/>
              </p:nvSpPr>
              <p:spPr bwMode="auto">
                <a:xfrm rot="5400000">
                  <a:off x="5320" y="-36"/>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4" name="Rectangle 40"/>
                <p:cNvSpPr>
                  <a:spLocks noChangeAspect="1" noChangeArrowheads="1"/>
                </p:cNvSpPr>
                <p:nvPr/>
              </p:nvSpPr>
              <p:spPr bwMode="auto">
                <a:xfrm rot="5400000">
                  <a:off x="5320" y="1"/>
                  <a:ext cx="26" cy="789"/>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85" name="Rectangle 40"/>
                <p:cNvSpPr>
                  <a:spLocks noChangeAspect="1" noChangeArrowheads="1"/>
                </p:cNvSpPr>
                <p:nvPr/>
              </p:nvSpPr>
              <p:spPr bwMode="auto">
                <a:xfrm rot="5400000">
                  <a:off x="5320" y="40"/>
                  <a:ext cx="27" cy="788"/>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sp>
          <p:nvSpPr>
            <p:cNvPr id="15561" name="Rectangle 40"/>
            <p:cNvSpPr>
              <a:spLocks noChangeAspect="1" noChangeArrowheads="1"/>
            </p:cNvSpPr>
            <p:nvPr/>
          </p:nvSpPr>
          <p:spPr bwMode="auto">
            <a:xfrm rot="10800000">
              <a:off x="3253668" y="3858265"/>
              <a:ext cx="70473"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2" name="Rectangle 40"/>
            <p:cNvSpPr>
              <a:spLocks noChangeAspect="1" noChangeArrowheads="1"/>
            </p:cNvSpPr>
            <p:nvPr/>
          </p:nvSpPr>
          <p:spPr bwMode="auto">
            <a:xfrm rot="10800000">
              <a:off x="3149262" y="3858265"/>
              <a:ext cx="70473"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3" name="Rectangle 40"/>
            <p:cNvSpPr>
              <a:spLocks noChangeAspect="1" noChangeArrowheads="1"/>
            </p:cNvSpPr>
            <p:nvPr/>
          </p:nvSpPr>
          <p:spPr bwMode="auto">
            <a:xfrm rot="10800000">
              <a:off x="3044856" y="3858265"/>
              <a:ext cx="70473"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4" name="Rectangle 40"/>
            <p:cNvSpPr>
              <a:spLocks noChangeAspect="1" noChangeArrowheads="1"/>
            </p:cNvSpPr>
            <p:nvPr/>
          </p:nvSpPr>
          <p:spPr bwMode="auto">
            <a:xfrm rot="10800000">
              <a:off x="2943058"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5" name="Rectangle 40"/>
            <p:cNvSpPr>
              <a:spLocks noChangeAspect="1" noChangeArrowheads="1"/>
            </p:cNvSpPr>
            <p:nvPr/>
          </p:nvSpPr>
          <p:spPr bwMode="auto">
            <a:xfrm rot="10800000">
              <a:off x="2838652"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6" name="Rectangle 40"/>
            <p:cNvSpPr>
              <a:spLocks noChangeAspect="1" noChangeArrowheads="1"/>
            </p:cNvSpPr>
            <p:nvPr/>
          </p:nvSpPr>
          <p:spPr bwMode="auto">
            <a:xfrm rot="10800000">
              <a:off x="2734246"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7" name="Rectangle 40"/>
            <p:cNvSpPr>
              <a:spLocks noChangeAspect="1" noChangeArrowheads="1"/>
            </p:cNvSpPr>
            <p:nvPr/>
          </p:nvSpPr>
          <p:spPr bwMode="auto">
            <a:xfrm rot="10800000">
              <a:off x="2629840"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8" name="Rectangle 40"/>
            <p:cNvSpPr>
              <a:spLocks noChangeAspect="1" noChangeArrowheads="1"/>
            </p:cNvSpPr>
            <p:nvPr/>
          </p:nvSpPr>
          <p:spPr bwMode="auto">
            <a:xfrm rot="10800000">
              <a:off x="3979289" y="3858265"/>
              <a:ext cx="70473"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69" name="Rectangle 40"/>
            <p:cNvSpPr>
              <a:spLocks noChangeAspect="1" noChangeArrowheads="1"/>
            </p:cNvSpPr>
            <p:nvPr/>
          </p:nvSpPr>
          <p:spPr bwMode="auto">
            <a:xfrm rot="10800000">
              <a:off x="3874883" y="3858265"/>
              <a:ext cx="70473"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70" name="Rectangle 40"/>
            <p:cNvSpPr>
              <a:spLocks noChangeAspect="1" noChangeArrowheads="1"/>
            </p:cNvSpPr>
            <p:nvPr/>
          </p:nvSpPr>
          <p:spPr bwMode="auto">
            <a:xfrm rot="10800000">
              <a:off x="3773086"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71" name="Rectangle 40"/>
            <p:cNvSpPr>
              <a:spLocks noChangeAspect="1" noChangeArrowheads="1"/>
            </p:cNvSpPr>
            <p:nvPr/>
          </p:nvSpPr>
          <p:spPr bwMode="auto">
            <a:xfrm rot="10800000">
              <a:off x="3668680"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72" name="Rectangle 40"/>
            <p:cNvSpPr>
              <a:spLocks noChangeAspect="1" noChangeArrowheads="1"/>
            </p:cNvSpPr>
            <p:nvPr/>
          </p:nvSpPr>
          <p:spPr bwMode="auto">
            <a:xfrm rot="10800000">
              <a:off x="3564274"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73" name="Rectangle 40"/>
            <p:cNvSpPr>
              <a:spLocks noChangeAspect="1" noChangeArrowheads="1"/>
            </p:cNvSpPr>
            <p:nvPr/>
          </p:nvSpPr>
          <p:spPr bwMode="auto">
            <a:xfrm rot="10800000">
              <a:off x="3459868" y="3858264"/>
              <a:ext cx="70475"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74" name="Rectangle 40"/>
            <p:cNvSpPr>
              <a:spLocks noChangeAspect="1" noChangeArrowheads="1"/>
            </p:cNvSpPr>
            <p:nvPr/>
          </p:nvSpPr>
          <p:spPr bwMode="auto">
            <a:xfrm rot="10800000">
              <a:off x="3358074" y="3858265"/>
              <a:ext cx="70473" cy="820170"/>
            </a:xfrm>
            <a:prstGeom prst="rect">
              <a:avLst/>
            </a:prstGeom>
            <a:gradFill rotWithShape="1">
              <a:gsLst>
                <a:gs pos="0">
                  <a:srgbClr val="767676"/>
                </a:gs>
                <a:gs pos="50000">
                  <a:srgbClr val="FFFFFF"/>
                </a:gs>
                <a:gs pos="100000">
                  <a:srgbClr val="767676"/>
                </a:gs>
              </a:gsLst>
              <a:lin ang="0" scaled="1"/>
            </a:gradFill>
            <a:ln w="28575" algn="ctr">
              <a:noFill/>
              <a:miter lim="800000"/>
              <a:headEnd/>
              <a:tailEnd/>
            </a:ln>
          </p:spPr>
          <p:txBody>
            <a:bodyPr wrap="none" anchor="ctr"/>
            <a:lstStyle/>
            <a:p>
              <a:pPr algn="ctr">
                <a:defRPr/>
              </a:pPr>
              <a:endParaRPr lang="zh-CN" altLang="en-US" b="1">
                <a:solidFill>
                  <a:srgbClr val="FFFFFF"/>
                </a:solidFill>
                <a:latin typeface="+mn-lt"/>
                <a:ea typeface="+mn-ea"/>
              </a:endParaRPr>
            </a:p>
          </p:txBody>
        </p:sp>
      </p:grpSp>
      <p:grpSp>
        <p:nvGrpSpPr>
          <p:cNvPr id="17475" name="Group 175"/>
          <p:cNvGrpSpPr>
            <a:grpSpLocks noChangeAspect="1"/>
          </p:cNvGrpSpPr>
          <p:nvPr/>
        </p:nvGrpSpPr>
        <p:grpSpPr bwMode="auto">
          <a:xfrm>
            <a:off x="1857375" y="3698875"/>
            <a:ext cx="809625" cy="1016000"/>
            <a:chOff x="1150" y="1525"/>
            <a:chExt cx="932" cy="1038"/>
          </a:xfrm>
        </p:grpSpPr>
        <p:sp>
          <p:nvSpPr>
            <p:cNvPr id="15524" name="Rectangle 176"/>
            <p:cNvSpPr>
              <a:spLocks noChangeAspect="1" noChangeArrowheads="1"/>
            </p:cNvSpPr>
            <p:nvPr/>
          </p:nvSpPr>
          <p:spPr bwMode="auto">
            <a:xfrm>
              <a:off x="1179" y="1525"/>
              <a:ext cx="768" cy="1038"/>
            </a:xfrm>
            <a:prstGeom prst="rect">
              <a:avLst/>
            </a:prstGeom>
            <a:solidFill>
              <a:srgbClr val="003366"/>
            </a:solidFill>
            <a:ln w="19050">
              <a:solidFill>
                <a:srgbClr val="99CCFF"/>
              </a:solid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525" name="Rectangle 177"/>
            <p:cNvSpPr>
              <a:spLocks noChangeAspect="1" noChangeArrowheads="1"/>
            </p:cNvSpPr>
            <p:nvPr/>
          </p:nvSpPr>
          <p:spPr bwMode="auto">
            <a:xfrm>
              <a:off x="1150" y="1574"/>
              <a:ext cx="88" cy="117"/>
            </a:xfrm>
            <a:prstGeom prst="rect">
              <a:avLst/>
            </a:prstGeom>
            <a:solidFill>
              <a:srgbClr val="99CCFF"/>
            </a:solidFill>
            <a:ln w="9525">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526" name="Rectangle 178"/>
            <p:cNvSpPr>
              <a:spLocks noChangeAspect="1" noChangeArrowheads="1"/>
            </p:cNvSpPr>
            <p:nvPr/>
          </p:nvSpPr>
          <p:spPr bwMode="auto">
            <a:xfrm>
              <a:off x="1283" y="1557"/>
              <a:ext cx="88" cy="344"/>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527" name="Rectangle 179"/>
            <p:cNvSpPr>
              <a:spLocks noChangeAspect="1" noChangeArrowheads="1"/>
            </p:cNvSpPr>
            <p:nvPr/>
          </p:nvSpPr>
          <p:spPr bwMode="auto">
            <a:xfrm>
              <a:off x="1150" y="1789"/>
              <a:ext cx="88" cy="115"/>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528" name="Rectangle 180"/>
            <p:cNvSpPr>
              <a:spLocks noChangeAspect="1" noChangeArrowheads="1"/>
            </p:cNvSpPr>
            <p:nvPr/>
          </p:nvSpPr>
          <p:spPr bwMode="auto">
            <a:xfrm>
              <a:off x="1400" y="1574"/>
              <a:ext cx="473" cy="331"/>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529" name="Line 181"/>
            <p:cNvSpPr>
              <a:spLocks noChangeAspect="1" noChangeShapeType="1"/>
            </p:cNvSpPr>
            <p:nvPr/>
          </p:nvSpPr>
          <p:spPr bwMode="auto">
            <a:xfrm>
              <a:off x="1696" y="164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30" name="Line 182"/>
            <p:cNvSpPr>
              <a:spLocks noChangeAspect="1" noChangeShapeType="1"/>
            </p:cNvSpPr>
            <p:nvPr/>
          </p:nvSpPr>
          <p:spPr bwMode="auto">
            <a:xfrm>
              <a:off x="1784" y="164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31" name="Line 183"/>
            <p:cNvSpPr>
              <a:spLocks noChangeAspect="1" noChangeShapeType="1"/>
            </p:cNvSpPr>
            <p:nvPr/>
          </p:nvSpPr>
          <p:spPr bwMode="auto">
            <a:xfrm>
              <a:off x="1696" y="1838"/>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32" name="Line 184"/>
            <p:cNvSpPr>
              <a:spLocks noChangeAspect="1" noChangeShapeType="1"/>
            </p:cNvSpPr>
            <p:nvPr/>
          </p:nvSpPr>
          <p:spPr bwMode="auto">
            <a:xfrm>
              <a:off x="1784" y="1838"/>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33" name="Line 185"/>
            <p:cNvSpPr>
              <a:spLocks noChangeAspect="1" noChangeShapeType="1"/>
            </p:cNvSpPr>
            <p:nvPr/>
          </p:nvSpPr>
          <p:spPr bwMode="auto">
            <a:xfrm>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34" name="Line 186"/>
            <p:cNvSpPr>
              <a:spLocks noChangeAspect="1" noChangeShapeType="1"/>
            </p:cNvSpPr>
            <p:nvPr/>
          </p:nvSpPr>
          <p:spPr bwMode="auto">
            <a:xfrm flipH="1">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35" name="Rectangle 187"/>
            <p:cNvSpPr>
              <a:spLocks noChangeAspect="1" noChangeArrowheads="1"/>
            </p:cNvSpPr>
            <p:nvPr/>
          </p:nvSpPr>
          <p:spPr bwMode="auto">
            <a:xfrm>
              <a:off x="1400" y="1574"/>
              <a:ext cx="252" cy="29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36" name="Rectangle 188"/>
            <p:cNvSpPr>
              <a:spLocks noChangeAspect="1" noChangeArrowheads="1"/>
            </p:cNvSpPr>
            <p:nvPr/>
          </p:nvSpPr>
          <p:spPr bwMode="auto">
            <a:xfrm>
              <a:off x="1283" y="2183"/>
              <a:ext cx="88" cy="329"/>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537" name="Rectangle 189"/>
            <p:cNvSpPr>
              <a:spLocks noChangeAspect="1" noChangeArrowheads="1"/>
            </p:cNvSpPr>
            <p:nvPr/>
          </p:nvSpPr>
          <p:spPr bwMode="auto">
            <a:xfrm>
              <a:off x="1150" y="2398"/>
              <a:ext cx="88" cy="117"/>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538" name="Rectangle 190"/>
            <p:cNvSpPr>
              <a:spLocks noChangeAspect="1" noChangeArrowheads="1"/>
            </p:cNvSpPr>
            <p:nvPr/>
          </p:nvSpPr>
          <p:spPr bwMode="auto">
            <a:xfrm>
              <a:off x="1400" y="2183"/>
              <a:ext cx="473" cy="331"/>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539" name="Line 191"/>
            <p:cNvSpPr>
              <a:spLocks noChangeAspect="1" noChangeShapeType="1"/>
            </p:cNvSpPr>
            <p:nvPr/>
          </p:nvSpPr>
          <p:spPr bwMode="auto">
            <a:xfrm>
              <a:off x="1696" y="225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40" name="Line 192"/>
            <p:cNvSpPr>
              <a:spLocks noChangeAspect="1" noChangeShapeType="1"/>
            </p:cNvSpPr>
            <p:nvPr/>
          </p:nvSpPr>
          <p:spPr bwMode="auto">
            <a:xfrm>
              <a:off x="1784" y="225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41" name="Line 193"/>
            <p:cNvSpPr>
              <a:spLocks noChangeAspect="1" noChangeShapeType="1"/>
            </p:cNvSpPr>
            <p:nvPr/>
          </p:nvSpPr>
          <p:spPr bwMode="auto">
            <a:xfrm>
              <a:off x="1755" y="2250"/>
              <a:ext cx="37"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42" name="Line 194"/>
            <p:cNvSpPr>
              <a:spLocks noChangeAspect="1" noChangeShapeType="1"/>
            </p:cNvSpPr>
            <p:nvPr/>
          </p:nvSpPr>
          <p:spPr bwMode="auto">
            <a:xfrm flipH="1">
              <a:off x="1746" y="2250"/>
              <a:ext cx="38"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43" name="Text Box 195"/>
            <p:cNvSpPr txBox="1">
              <a:spLocks noChangeAspect="1" noChangeArrowheads="1"/>
            </p:cNvSpPr>
            <p:nvPr/>
          </p:nvSpPr>
          <p:spPr bwMode="auto">
            <a:xfrm>
              <a:off x="1464" y="1630"/>
              <a:ext cx="214" cy="21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endParaRPr lang="zh-CN" altLang="en-US" sz="800" b="1">
                <a:solidFill>
                  <a:srgbClr val="FFFF00"/>
                </a:solidFill>
                <a:latin typeface="+mn-lt"/>
                <a:ea typeface="+mn-ea"/>
              </a:endParaRPr>
            </a:p>
          </p:txBody>
        </p:sp>
        <p:sp>
          <p:nvSpPr>
            <p:cNvPr id="15544" name="Rectangle 196"/>
            <p:cNvSpPr>
              <a:spLocks noChangeAspect="1" noChangeArrowheads="1"/>
            </p:cNvSpPr>
            <p:nvPr/>
          </p:nvSpPr>
          <p:spPr bwMode="auto">
            <a:xfrm>
              <a:off x="1150" y="2183"/>
              <a:ext cx="88" cy="115"/>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545" name="Oval 197"/>
            <p:cNvSpPr>
              <a:spLocks noChangeAspect="1" noChangeArrowheads="1"/>
            </p:cNvSpPr>
            <p:nvPr/>
          </p:nvSpPr>
          <p:spPr bwMode="auto">
            <a:xfrm>
              <a:off x="1505" y="1955"/>
              <a:ext cx="29" cy="31"/>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546" name="Oval 198"/>
            <p:cNvSpPr>
              <a:spLocks noChangeAspect="1" noChangeArrowheads="1"/>
            </p:cNvSpPr>
            <p:nvPr/>
          </p:nvSpPr>
          <p:spPr bwMode="auto">
            <a:xfrm>
              <a:off x="1505" y="2003"/>
              <a:ext cx="29" cy="31"/>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547" name="Oval 199"/>
            <p:cNvSpPr>
              <a:spLocks noChangeAspect="1" noChangeArrowheads="1"/>
            </p:cNvSpPr>
            <p:nvPr/>
          </p:nvSpPr>
          <p:spPr bwMode="auto">
            <a:xfrm>
              <a:off x="1505" y="2052"/>
              <a:ext cx="29" cy="32"/>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grpSp>
          <p:nvGrpSpPr>
            <p:cNvPr id="17596" name="Group 200"/>
            <p:cNvGrpSpPr>
              <a:grpSpLocks noChangeAspect="1"/>
            </p:cNvGrpSpPr>
            <p:nvPr/>
          </p:nvGrpSpPr>
          <p:grpSpPr bwMode="auto">
            <a:xfrm>
              <a:off x="1613" y="1993"/>
              <a:ext cx="469" cy="266"/>
              <a:chOff x="2106" y="3698"/>
              <a:chExt cx="469" cy="323"/>
            </a:xfrm>
          </p:grpSpPr>
          <p:sp>
            <p:nvSpPr>
              <p:cNvPr id="15557" name="Rectangle 201"/>
              <p:cNvSpPr>
                <a:spLocks noChangeAspect="1" noChangeArrowheads="1"/>
              </p:cNvSpPr>
              <p:nvPr/>
            </p:nvSpPr>
            <p:spPr bwMode="auto">
              <a:xfrm>
                <a:off x="2124" y="3724"/>
                <a:ext cx="252" cy="213"/>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558" name="Rectangle 202"/>
              <p:cNvSpPr>
                <a:spLocks noChangeAspect="1" noChangeArrowheads="1"/>
              </p:cNvSpPr>
              <p:nvPr/>
            </p:nvSpPr>
            <p:spPr bwMode="auto">
              <a:xfrm>
                <a:off x="2109" y="3713"/>
                <a:ext cx="252" cy="225"/>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59" name="Text Box 203"/>
              <p:cNvSpPr txBox="1">
                <a:spLocks noChangeAspect="1" noChangeArrowheads="1"/>
              </p:cNvSpPr>
              <p:nvPr/>
            </p:nvSpPr>
            <p:spPr bwMode="auto">
              <a:xfrm>
                <a:off x="2104" y="3754"/>
                <a:ext cx="471" cy="282"/>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549" name="Rectangle 204"/>
            <p:cNvSpPr>
              <a:spLocks noChangeAspect="1" noChangeArrowheads="1"/>
            </p:cNvSpPr>
            <p:nvPr/>
          </p:nvSpPr>
          <p:spPr bwMode="auto">
            <a:xfrm>
              <a:off x="1419" y="1596"/>
              <a:ext cx="227" cy="292"/>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sp>
          <p:nvSpPr>
            <p:cNvPr id="15550" name="Rectangle 205"/>
            <p:cNvSpPr>
              <a:spLocks noChangeAspect="1" noChangeArrowheads="1"/>
            </p:cNvSpPr>
            <p:nvPr/>
          </p:nvSpPr>
          <p:spPr bwMode="auto">
            <a:xfrm>
              <a:off x="1428" y="1570"/>
              <a:ext cx="227" cy="318"/>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51" name="Text Box 206"/>
            <p:cNvSpPr txBox="1">
              <a:spLocks noChangeAspect="1" noChangeArrowheads="1"/>
            </p:cNvSpPr>
            <p:nvPr/>
          </p:nvSpPr>
          <p:spPr bwMode="auto">
            <a:xfrm>
              <a:off x="1384" y="1632"/>
              <a:ext cx="302" cy="597"/>
            </a:xfrm>
            <a:prstGeom prst="rect">
              <a:avLst/>
            </a:prstGeom>
            <a:noFill/>
            <a:ln w="9525">
              <a:noFill/>
              <a:miter lim="800000"/>
              <a:headEnd/>
              <a:tailEnd/>
            </a:ln>
            <a:effectLst>
              <a:prstShdw prst="shdw17" dist="17961" dir="2700000">
                <a:srgbClr val="708688"/>
              </a:prstShdw>
            </a:effectLst>
          </p:spPr>
          <p:txBody>
            <a:bodyPr>
              <a:spAutoFit/>
            </a:bodyPr>
            <a:lstStyle/>
            <a:p>
              <a:pPr algn="ctr">
                <a:defRPr/>
              </a:pPr>
              <a:r>
                <a:rPr lang="en-US" altLang="zh-CN" sz="800" b="1">
                  <a:solidFill>
                    <a:srgbClr val="FFFF00"/>
                  </a:solidFill>
                  <a:latin typeface="+mn-lt"/>
                  <a:ea typeface="+mn-ea"/>
                </a:rPr>
                <a:t>FFDR</a:t>
              </a:r>
            </a:p>
          </p:txBody>
        </p:sp>
        <p:sp>
          <p:nvSpPr>
            <p:cNvPr id="15552" name="Rectangle 207"/>
            <p:cNvSpPr>
              <a:spLocks noChangeAspect="1" noChangeArrowheads="1"/>
            </p:cNvSpPr>
            <p:nvPr/>
          </p:nvSpPr>
          <p:spPr bwMode="auto">
            <a:xfrm>
              <a:off x="1399" y="2183"/>
              <a:ext cx="252" cy="339"/>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553" name="Rectangle 208"/>
            <p:cNvSpPr>
              <a:spLocks noChangeAspect="1" noChangeArrowheads="1"/>
            </p:cNvSpPr>
            <p:nvPr/>
          </p:nvSpPr>
          <p:spPr bwMode="auto">
            <a:xfrm>
              <a:off x="1402" y="2161"/>
              <a:ext cx="252" cy="36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54" name="Text Box 209"/>
            <p:cNvSpPr txBox="1">
              <a:spLocks noChangeAspect="1" noChangeArrowheads="1"/>
            </p:cNvSpPr>
            <p:nvPr/>
          </p:nvSpPr>
          <p:spPr bwMode="auto">
            <a:xfrm>
              <a:off x="1342" y="2247"/>
              <a:ext cx="567"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sp>
          <p:nvSpPr>
            <p:cNvPr id="15555" name="Line 210"/>
            <p:cNvSpPr>
              <a:spLocks noChangeAspect="1" noChangeShapeType="1"/>
            </p:cNvSpPr>
            <p:nvPr/>
          </p:nvSpPr>
          <p:spPr bwMode="auto">
            <a:xfrm>
              <a:off x="1702" y="2479"/>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56" name="Line 211"/>
            <p:cNvSpPr>
              <a:spLocks noChangeAspect="1" noChangeShapeType="1"/>
            </p:cNvSpPr>
            <p:nvPr/>
          </p:nvSpPr>
          <p:spPr bwMode="auto">
            <a:xfrm>
              <a:off x="1791" y="247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grpSp>
        <p:nvGrpSpPr>
          <p:cNvPr id="17476" name="Group 125"/>
          <p:cNvGrpSpPr>
            <a:grpSpLocks noChangeAspect="1"/>
          </p:cNvGrpSpPr>
          <p:nvPr/>
        </p:nvGrpSpPr>
        <p:grpSpPr bwMode="auto">
          <a:xfrm>
            <a:off x="1450975" y="5199063"/>
            <a:ext cx="669925" cy="1016000"/>
            <a:chOff x="1768" y="845"/>
            <a:chExt cx="773" cy="1039"/>
          </a:xfrm>
        </p:grpSpPr>
        <p:sp>
          <p:nvSpPr>
            <p:cNvPr id="15506" name="Rectangle 126"/>
            <p:cNvSpPr>
              <a:spLocks noChangeAspect="1" noChangeArrowheads="1"/>
            </p:cNvSpPr>
            <p:nvPr/>
          </p:nvSpPr>
          <p:spPr bwMode="auto">
            <a:xfrm>
              <a:off x="1768" y="845"/>
              <a:ext cx="768" cy="1039"/>
            </a:xfrm>
            <a:prstGeom prst="rect">
              <a:avLst/>
            </a:prstGeom>
            <a:gradFill rotWithShape="1">
              <a:gsLst>
                <a:gs pos="0">
                  <a:srgbClr val="3B0000"/>
                </a:gs>
                <a:gs pos="50000">
                  <a:srgbClr val="800000"/>
                </a:gs>
                <a:gs pos="100000">
                  <a:srgbClr val="3B0000"/>
                </a:gs>
              </a:gsLst>
              <a:lin ang="5400000" scaled="1"/>
            </a:gradFill>
            <a:ln w="19050">
              <a:solidFill>
                <a:srgbClr val="333333"/>
              </a:solidFill>
              <a:miter lim="800000"/>
              <a:headEnd/>
              <a:tailEnd/>
            </a:ln>
            <a:effectLst>
              <a:prstShdw prst="shdw17" dist="17961" dir="2700000">
                <a:srgbClr val="1F1F1F"/>
              </a:prstShdw>
            </a:effectLst>
          </p:spPr>
          <p:txBody>
            <a:bodyPr wrap="none" anchor="ctr"/>
            <a:lstStyle/>
            <a:p>
              <a:pPr algn="ctr">
                <a:defRPr/>
              </a:pPr>
              <a:endParaRPr lang="zh-CN" altLang="en-US" b="1">
                <a:solidFill>
                  <a:srgbClr val="FFFFFF"/>
                </a:solidFill>
                <a:latin typeface="+mn-lt"/>
                <a:ea typeface="+mn-ea"/>
              </a:endParaRPr>
            </a:p>
          </p:txBody>
        </p:sp>
        <p:sp>
          <p:nvSpPr>
            <p:cNvPr id="15507" name="Rectangle 127"/>
            <p:cNvSpPr>
              <a:spLocks noChangeAspect="1" noChangeArrowheads="1"/>
            </p:cNvSpPr>
            <p:nvPr/>
          </p:nvSpPr>
          <p:spPr bwMode="auto">
            <a:xfrm>
              <a:off x="1805" y="959"/>
              <a:ext cx="90" cy="346"/>
            </a:xfrm>
            <a:prstGeom prst="rect">
              <a:avLst/>
            </a:prstGeom>
            <a:gradFill rotWithShape="1">
              <a:gsLst>
                <a:gs pos="0">
                  <a:srgbClr val="00182F"/>
                </a:gs>
                <a:gs pos="50000">
                  <a:srgbClr val="003366"/>
                </a:gs>
                <a:gs pos="100000">
                  <a:srgbClr val="00182F"/>
                </a:gs>
              </a:gsLst>
              <a:lin ang="5400000" scaled="1"/>
            </a:gradFill>
            <a:ln w="9525" algn="ctr">
              <a:noFill/>
              <a:miter lim="800000"/>
              <a:headEnd/>
              <a:tailEnd/>
            </a:ln>
            <a:effectLst>
              <a:prstShdw prst="shdw17" dist="17961" dir="2700000">
                <a:srgbClr val="001F3D"/>
              </a:prstShdw>
            </a:effectLst>
          </p:spPr>
          <p:txBody>
            <a:bodyPr wrap="none" anchor="ctr"/>
            <a:lstStyle/>
            <a:p>
              <a:pPr algn="ctr">
                <a:defRPr/>
              </a:pPr>
              <a:endParaRPr lang="zh-CN" altLang="en-US" b="1">
                <a:solidFill>
                  <a:srgbClr val="FFFFFF"/>
                </a:solidFill>
                <a:latin typeface="+mn-lt"/>
                <a:ea typeface="+mn-ea"/>
              </a:endParaRPr>
            </a:p>
          </p:txBody>
        </p:sp>
        <p:sp>
          <p:nvSpPr>
            <p:cNvPr id="15508" name="Rectangle 128"/>
            <p:cNvSpPr>
              <a:spLocks noChangeAspect="1" noChangeArrowheads="1"/>
            </p:cNvSpPr>
            <p:nvPr/>
          </p:nvSpPr>
          <p:spPr bwMode="auto">
            <a:xfrm>
              <a:off x="1979" y="959"/>
              <a:ext cx="251" cy="183"/>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grpSp>
          <p:nvGrpSpPr>
            <p:cNvPr id="17557" name="Group 129"/>
            <p:cNvGrpSpPr>
              <a:grpSpLocks noChangeAspect="1"/>
            </p:cNvGrpSpPr>
            <p:nvPr/>
          </p:nvGrpSpPr>
          <p:grpSpPr bwMode="auto">
            <a:xfrm>
              <a:off x="2321" y="894"/>
              <a:ext cx="193" cy="864"/>
              <a:chOff x="5405" y="3139"/>
              <a:chExt cx="197" cy="328"/>
            </a:xfrm>
          </p:grpSpPr>
          <p:sp>
            <p:nvSpPr>
              <p:cNvPr id="15517" name="Rectangle 130"/>
              <p:cNvSpPr>
                <a:spLocks noChangeAspect="1" noChangeArrowheads="1"/>
              </p:cNvSpPr>
              <p:nvPr/>
            </p:nvSpPr>
            <p:spPr bwMode="auto">
              <a:xfrm>
                <a:off x="5405" y="3139"/>
                <a:ext cx="193" cy="328"/>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518" name="Line 131"/>
              <p:cNvSpPr>
                <a:spLocks noChangeAspect="1" noChangeShapeType="1"/>
              </p:cNvSpPr>
              <p:nvPr/>
            </p:nvSpPr>
            <p:spPr bwMode="auto">
              <a:xfrm>
                <a:off x="5422" y="3205"/>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19" name="Line 132"/>
              <p:cNvSpPr>
                <a:spLocks noChangeAspect="1" noChangeShapeType="1"/>
              </p:cNvSpPr>
              <p:nvPr/>
            </p:nvSpPr>
            <p:spPr bwMode="auto">
              <a:xfrm>
                <a:off x="5510" y="3205"/>
                <a:ext cx="62"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20" name="Line 133"/>
              <p:cNvSpPr>
                <a:spLocks noChangeAspect="1" noChangeShapeType="1"/>
              </p:cNvSpPr>
              <p:nvPr/>
            </p:nvSpPr>
            <p:spPr bwMode="auto">
              <a:xfrm>
                <a:off x="5422" y="3401"/>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21" name="Line 134"/>
              <p:cNvSpPr>
                <a:spLocks noChangeAspect="1" noChangeShapeType="1"/>
              </p:cNvSpPr>
              <p:nvPr/>
            </p:nvSpPr>
            <p:spPr bwMode="auto">
              <a:xfrm>
                <a:off x="5510" y="3401"/>
                <a:ext cx="62"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22" name="Line 135"/>
              <p:cNvSpPr>
                <a:spLocks noChangeAspect="1" noChangeShapeType="1"/>
              </p:cNvSpPr>
              <p:nvPr/>
            </p:nvSpPr>
            <p:spPr bwMode="auto">
              <a:xfrm>
                <a:off x="5482" y="3205"/>
                <a:ext cx="28" cy="196"/>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23" name="Line 136"/>
              <p:cNvSpPr>
                <a:spLocks noChangeAspect="1" noChangeShapeType="1"/>
              </p:cNvSpPr>
              <p:nvPr/>
            </p:nvSpPr>
            <p:spPr bwMode="auto">
              <a:xfrm flipH="1">
                <a:off x="5482" y="3205"/>
                <a:ext cx="28" cy="196"/>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sp>
          <p:nvSpPr>
            <p:cNvPr id="15510" name="Rectangle 137"/>
            <p:cNvSpPr>
              <a:spLocks noChangeAspect="1" noChangeArrowheads="1"/>
            </p:cNvSpPr>
            <p:nvPr/>
          </p:nvSpPr>
          <p:spPr bwMode="auto">
            <a:xfrm>
              <a:off x="1962" y="941"/>
              <a:ext cx="253" cy="201"/>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11" name="Text Box 138"/>
            <p:cNvSpPr txBox="1">
              <a:spLocks noChangeAspect="1" noChangeArrowheads="1"/>
            </p:cNvSpPr>
            <p:nvPr/>
          </p:nvSpPr>
          <p:spPr bwMode="auto">
            <a:xfrm>
              <a:off x="1944" y="998"/>
              <a:ext cx="528" cy="21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FFDR</a:t>
              </a:r>
            </a:p>
          </p:txBody>
        </p:sp>
        <p:sp>
          <p:nvSpPr>
            <p:cNvPr id="15512" name="Rectangle 139"/>
            <p:cNvSpPr>
              <a:spLocks noChangeAspect="1" noChangeArrowheads="1"/>
            </p:cNvSpPr>
            <p:nvPr/>
          </p:nvSpPr>
          <p:spPr bwMode="auto">
            <a:xfrm>
              <a:off x="1805" y="1371"/>
              <a:ext cx="90" cy="182"/>
            </a:xfrm>
            <a:prstGeom prst="rect">
              <a:avLst/>
            </a:prstGeom>
            <a:gradFill rotWithShape="1">
              <a:gsLst>
                <a:gs pos="0">
                  <a:srgbClr val="181818"/>
                </a:gs>
                <a:gs pos="50000">
                  <a:srgbClr val="333333"/>
                </a:gs>
                <a:gs pos="100000">
                  <a:srgbClr val="181818"/>
                </a:gs>
              </a:gsLst>
              <a:lin ang="5400000" scaled="1"/>
            </a:gradFill>
            <a:ln w="9525">
              <a:noFill/>
              <a:miter lim="800000"/>
              <a:headEnd/>
              <a:tailEnd/>
            </a:ln>
            <a:effectLst>
              <a:prstShdw prst="shdw17" dist="17961" dir="2700000">
                <a:srgbClr val="1F1F1F"/>
              </a:prstShdw>
            </a:effectLst>
          </p:spPr>
          <p:txBody>
            <a:bodyPr wrap="none" anchor="ctr"/>
            <a:lstStyle/>
            <a:p>
              <a:pPr algn="ctr">
                <a:defRPr/>
              </a:pPr>
              <a:endParaRPr lang="zh-CN" altLang="en-US" b="1">
                <a:solidFill>
                  <a:srgbClr val="FFFFFF"/>
                </a:solidFill>
                <a:latin typeface="+mn-lt"/>
                <a:ea typeface="+mn-ea"/>
              </a:endParaRPr>
            </a:p>
          </p:txBody>
        </p:sp>
        <p:sp>
          <p:nvSpPr>
            <p:cNvPr id="15513" name="Text Box 140"/>
            <p:cNvSpPr txBox="1">
              <a:spLocks noChangeAspect="1" noChangeArrowheads="1"/>
            </p:cNvSpPr>
            <p:nvPr/>
          </p:nvSpPr>
          <p:spPr bwMode="auto">
            <a:xfrm>
              <a:off x="1927" y="1265"/>
              <a:ext cx="614" cy="234"/>
            </a:xfrm>
            <a:prstGeom prst="rect">
              <a:avLst/>
            </a:prstGeom>
            <a:noFill/>
            <a:ln w="28575" algn="ctr">
              <a:noFill/>
              <a:miter lim="800000"/>
              <a:headEnd/>
              <a:tailEnd/>
            </a:ln>
          </p:spPr>
          <p:txBody>
            <a:bodyPr wrap="none">
              <a:spAutoFit/>
            </a:bodyPr>
            <a:lstStyle/>
            <a:p>
              <a:pPr algn="ctr">
                <a:defRPr/>
              </a:pPr>
              <a:r>
                <a:rPr lang="zh-CN" altLang="en-US" sz="900" b="1">
                  <a:solidFill>
                    <a:srgbClr val="FFFFFF"/>
                  </a:solidFill>
                  <a:latin typeface="+mn-lt"/>
                  <a:ea typeface="+mn-ea"/>
                </a:rPr>
                <a:t>主控板</a:t>
              </a:r>
            </a:p>
          </p:txBody>
        </p:sp>
        <p:sp>
          <p:nvSpPr>
            <p:cNvPr id="15514" name="Rectangle 141"/>
            <p:cNvSpPr>
              <a:spLocks noChangeAspect="1" noChangeArrowheads="1"/>
            </p:cNvSpPr>
            <p:nvPr/>
          </p:nvSpPr>
          <p:spPr bwMode="auto">
            <a:xfrm>
              <a:off x="1988" y="1537"/>
              <a:ext cx="251" cy="213"/>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515" name="Rectangle 142"/>
            <p:cNvSpPr>
              <a:spLocks noChangeAspect="1" noChangeArrowheads="1"/>
            </p:cNvSpPr>
            <p:nvPr/>
          </p:nvSpPr>
          <p:spPr bwMode="auto">
            <a:xfrm>
              <a:off x="1988" y="1525"/>
              <a:ext cx="251" cy="231"/>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16" name="Text Box 143"/>
            <p:cNvSpPr txBox="1">
              <a:spLocks noChangeAspect="1" noChangeArrowheads="1"/>
            </p:cNvSpPr>
            <p:nvPr/>
          </p:nvSpPr>
          <p:spPr bwMode="auto">
            <a:xfrm>
              <a:off x="1931" y="1571"/>
              <a:ext cx="570"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grpSp>
      <p:grpSp>
        <p:nvGrpSpPr>
          <p:cNvPr id="17477" name="Group 175"/>
          <p:cNvGrpSpPr>
            <a:grpSpLocks noChangeAspect="1"/>
          </p:cNvGrpSpPr>
          <p:nvPr/>
        </p:nvGrpSpPr>
        <p:grpSpPr bwMode="auto">
          <a:xfrm>
            <a:off x="1714500" y="3857625"/>
            <a:ext cx="809625" cy="1016000"/>
            <a:chOff x="1150" y="1525"/>
            <a:chExt cx="932" cy="1038"/>
          </a:xfrm>
        </p:grpSpPr>
        <p:sp>
          <p:nvSpPr>
            <p:cNvPr id="15470" name="Rectangle 176"/>
            <p:cNvSpPr>
              <a:spLocks noChangeAspect="1" noChangeArrowheads="1"/>
            </p:cNvSpPr>
            <p:nvPr/>
          </p:nvSpPr>
          <p:spPr bwMode="auto">
            <a:xfrm>
              <a:off x="1179" y="1525"/>
              <a:ext cx="768" cy="1038"/>
            </a:xfrm>
            <a:prstGeom prst="rect">
              <a:avLst/>
            </a:prstGeom>
            <a:solidFill>
              <a:srgbClr val="003366"/>
            </a:solidFill>
            <a:ln w="19050">
              <a:solidFill>
                <a:srgbClr val="99CCFF"/>
              </a:solid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71" name="Rectangle 177"/>
            <p:cNvSpPr>
              <a:spLocks noChangeAspect="1" noChangeArrowheads="1"/>
            </p:cNvSpPr>
            <p:nvPr/>
          </p:nvSpPr>
          <p:spPr bwMode="auto">
            <a:xfrm>
              <a:off x="1150" y="1574"/>
              <a:ext cx="88" cy="117"/>
            </a:xfrm>
            <a:prstGeom prst="rect">
              <a:avLst/>
            </a:prstGeom>
            <a:solidFill>
              <a:srgbClr val="99CCFF"/>
            </a:solidFill>
            <a:ln w="9525">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72" name="Rectangle 178"/>
            <p:cNvSpPr>
              <a:spLocks noChangeAspect="1" noChangeArrowheads="1"/>
            </p:cNvSpPr>
            <p:nvPr/>
          </p:nvSpPr>
          <p:spPr bwMode="auto">
            <a:xfrm>
              <a:off x="1283" y="1557"/>
              <a:ext cx="88" cy="344"/>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473" name="Rectangle 179"/>
            <p:cNvSpPr>
              <a:spLocks noChangeAspect="1" noChangeArrowheads="1"/>
            </p:cNvSpPr>
            <p:nvPr/>
          </p:nvSpPr>
          <p:spPr bwMode="auto">
            <a:xfrm>
              <a:off x="1150" y="1789"/>
              <a:ext cx="88" cy="115"/>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74" name="Rectangle 180"/>
            <p:cNvSpPr>
              <a:spLocks noChangeAspect="1" noChangeArrowheads="1"/>
            </p:cNvSpPr>
            <p:nvPr/>
          </p:nvSpPr>
          <p:spPr bwMode="auto">
            <a:xfrm>
              <a:off x="1400" y="1574"/>
              <a:ext cx="473" cy="331"/>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475" name="Line 181"/>
            <p:cNvSpPr>
              <a:spLocks noChangeAspect="1" noChangeShapeType="1"/>
            </p:cNvSpPr>
            <p:nvPr/>
          </p:nvSpPr>
          <p:spPr bwMode="auto">
            <a:xfrm>
              <a:off x="1696" y="164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76" name="Line 182"/>
            <p:cNvSpPr>
              <a:spLocks noChangeAspect="1" noChangeShapeType="1"/>
            </p:cNvSpPr>
            <p:nvPr/>
          </p:nvSpPr>
          <p:spPr bwMode="auto">
            <a:xfrm>
              <a:off x="1784" y="164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77" name="Line 183"/>
            <p:cNvSpPr>
              <a:spLocks noChangeAspect="1" noChangeShapeType="1"/>
            </p:cNvSpPr>
            <p:nvPr/>
          </p:nvSpPr>
          <p:spPr bwMode="auto">
            <a:xfrm>
              <a:off x="1696" y="1838"/>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78" name="Line 184"/>
            <p:cNvSpPr>
              <a:spLocks noChangeAspect="1" noChangeShapeType="1"/>
            </p:cNvSpPr>
            <p:nvPr/>
          </p:nvSpPr>
          <p:spPr bwMode="auto">
            <a:xfrm>
              <a:off x="1784" y="1838"/>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79" name="Line 185"/>
            <p:cNvSpPr>
              <a:spLocks noChangeAspect="1" noChangeShapeType="1"/>
            </p:cNvSpPr>
            <p:nvPr/>
          </p:nvSpPr>
          <p:spPr bwMode="auto">
            <a:xfrm>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80" name="Line 186"/>
            <p:cNvSpPr>
              <a:spLocks noChangeAspect="1" noChangeShapeType="1"/>
            </p:cNvSpPr>
            <p:nvPr/>
          </p:nvSpPr>
          <p:spPr bwMode="auto">
            <a:xfrm flipH="1">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81" name="Rectangle 187"/>
            <p:cNvSpPr>
              <a:spLocks noChangeAspect="1" noChangeArrowheads="1"/>
            </p:cNvSpPr>
            <p:nvPr/>
          </p:nvSpPr>
          <p:spPr bwMode="auto">
            <a:xfrm>
              <a:off x="1400" y="1574"/>
              <a:ext cx="252" cy="29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82" name="Rectangle 188"/>
            <p:cNvSpPr>
              <a:spLocks noChangeAspect="1" noChangeArrowheads="1"/>
            </p:cNvSpPr>
            <p:nvPr/>
          </p:nvSpPr>
          <p:spPr bwMode="auto">
            <a:xfrm>
              <a:off x="1283" y="2183"/>
              <a:ext cx="88" cy="329"/>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483" name="Rectangle 189"/>
            <p:cNvSpPr>
              <a:spLocks noChangeAspect="1" noChangeArrowheads="1"/>
            </p:cNvSpPr>
            <p:nvPr/>
          </p:nvSpPr>
          <p:spPr bwMode="auto">
            <a:xfrm>
              <a:off x="1150" y="2398"/>
              <a:ext cx="88" cy="117"/>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84" name="Rectangle 190"/>
            <p:cNvSpPr>
              <a:spLocks noChangeAspect="1" noChangeArrowheads="1"/>
            </p:cNvSpPr>
            <p:nvPr/>
          </p:nvSpPr>
          <p:spPr bwMode="auto">
            <a:xfrm>
              <a:off x="1400" y="2183"/>
              <a:ext cx="473" cy="331"/>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485" name="Line 191"/>
            <p:cNvSpPr>
              <a:spLocks noChangeAspect="1" noChangeShapeType="1"/>
            </p:cNvSpPr>
            <p:nvPr/>
          </p:nvSpPr>
          <p:spPr bwMode="auto">
            <a:xfrm>
              <a:off x="1696" y="225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86" name="Line 192"/>
            <p:cNvSpPr>
              <a:spLocks noChangeAspect="1" noChangeShapeType="1"/>
            </p:cNvSpPr>
            <p:nvPr/>
          </p:nvSpPr>
          <p:spPr bwMode="auto">
            <a:xfrm>
              <a:off x="1784" y="225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87" name="Line 193"/>
            <p:cNvSpPr>
              <a:spLocks noChangeAspect="1" noChangeShapeType="1"/>
            </p:cNvSpPr>
            <p:nvPr/>
          </p:nvSpPr>
          <p:spPr bwMode="auto">
            <a:xfrm>
              <a:off x="1755" y="2250"/>
              <a:ext cx="37"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88" name="Line 194"/>
            <p:cNvSpPr>
              <a:spLocks noChangeAspect="1" noChangeShapeType="1"/>
            </p:cNvSpPr>
            <p:nvPr/>
          </p:nvSpPr>
          <p:spPr bwMode="auto">
            <a:xfrm flipH="1">
              <a:off x="1746" y="2250"/>
              <a:ext cx="38"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89" name="Text Box 195"/>
            <p:cNvSpPr txBox="1">
              <a:spLocks noChangeAspect="1" noChangeArrowheads="1"/>
            </p:cNvSpPr>
            <p:nvPr/>
          </p:nvSpPr>
          <p:spPr bwMode="auto">
            <a:xfrm>
              <a:off x="1464" y="1630"/>
              <a:ext cx="214" cy="21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endParaRPr lang="zh-CN" altLang="en-US" sz="800" b="1">
                <a:solidFill>
                  <a:srgbClr val="FFFF00"/>
                </a:solidFill>
                <a:latin typeface="+mn-lt"/>
                <a:ea typeface="+mn-ea"/>
              </a:endParaRPr>
            </a:p>
          </p:txBody>
        </p:sp>
        <p:sp>
          <p:nvSpPr>
            <p:cNvPr id="15490" name="Rectangle 196"/>
            <p:cNvSpPr>
              <a:spLocks noChangeAspect="1" noChangeArrowheads="1"/>
            </p:cNvSpPr>
            <p:nvPr/>
          </p:nvSpPr>
          <p:spPr bwMode="auto">
            <a:xfrm>
              <a:off x="1150" y="2183"/>
              <a:ext cx="88" cy="115"/>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91" name="Oval 197"/>
            <p:cNvSpPr>
              <a:spLocks noChangeAspect="1" noChangeArrowheads="1"/>
            </p:cNvSpPr>
            <p:nvPr/>
          </p:nvSpPr>
          <p:spPr bwMode="auto">
            <a:xfrm>
              <a:off x="1505" y="1955"/>
              <a:ext cx="29" cy="31"/>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492" name="Oval 198"/>
            <p:cNvSpPr>
              <a:spLocks noChangeAspect="1" noChangeArrowheads="1"/>
            </p:cNvSpPr>
            <p:nvPr/>
          </p:nvSpPr>
          <p:spPr bwMode="auto">
            <a:xfrm>
              <a:off x="1505" y="2003"/>
              <a:ext cx="29" cy="31"/>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493" name="Oval 199"/>
            <p:cNvSpPr>
              <a:spLocks noChangeAspect="1" noChangeArrowheads="1"/>
            </p:cNvSpPr>
            <p:nvPr/>
          </p:nvSpPr>
          <p:spPr bwMode="auto">
            <a:xfrm>
              <a:off x="1505" y="2052"/>
              <a:ext cx="29" cy="32"/>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grpSp>
          <p:nvGrpSpPr>
            <p:cNvPr id="17542" name="Group 200"/>
            <p:cNvGrpSpPr>
              <a:grpSpLocks noChangeAspect="1"/>
            </p:cNvGrpSpPr>
            <p:nvPr/>
          </p:nvGrpSpPr>
          <p:grpSpPr bwMode="auto">
            <a:xfrm>
              <a:off x="1613" y="1995"/>
              <a:ext cx="469" cy="266"/>
              <a:chOff x="2106" y="3698"/>
              <a:chExt cx="469" cy="323"/>
            </a:xfrm>
          </p:grpSpPr>
          <p:sp>
            <p:nvSpPr>
              <p:cNvPr id="15503" name="Rectangle 201"/>
              <p:cNvSpPr>
                <a:spLocks noChangeAspect="1" noChangeArrowheads="1"/>
              </p:cNvSpPr>
              <p:nvPr/>
            </p:nvSpPr>
            <p:spPr bwMode="auto">
              <a:xfrm>
                <a:off x="2124" y="3716"/>
                <a:ext cx="252" cy="213"/>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504" name="Rectangle 202"/>
              <p:cNvSpPr>
                <a:spLocks noChangeAspect="1" noChangeArrowheads="1"/>
              </p:cNvSpPr>
              <p:nvPr/>
            </p:nvSpPr>
            <p:spPr bwMode="auto">
              <a:xfrm>
                <a:off x="2109" y="3698"/>
                <a:ext cx="252" cy="230"/>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05" name="Text Box 203"/>
              <p:cNvSpPr txBox="1">
                <a:spLocks noChangeAspect="1" noChangeArrowheads="1"/>
              </p:cNvSpPr>
              <p:nvPr/>
            </p:nvSpPr>
            <p:spPr bwMode="auto">
              <a:xfrm>
                <a:off x="2104" y="3754"/>
                <a:ext cx="471" cy="282"/>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495" name="Rectangle 204"/>
            <p:cNvSpPr>
              <a:spLocks noChangeAspect="1" noChangeArrowheads="1"/>
            </p:cNvSpPr>
            <p:nvPr/>
          </p:nvSpPr>
          <p:spPr bwMode="auto">
            <a:xfrm>
              <a:off x="1419" y="1596"/>
              <a:ext cx="227" cy="292"/>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sp>
          <p:nvSpPr>
            <p:cNvPr id="15496" name="Rectangle 205"/>
            <p:cNvSpPr>
              <a:spLocks noChangeAspect="1" noChangeArrowheads="1"/>
            </p:cNvSpPr>
            <p:nvPr/>
          </p:nvSpPr>
          <p:spPr bwMode="auto">
            <a:xfrm>
              <a:off x="1428" y="1570"/>
              <a:ext cx="227" cy="318"/>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97" name="Text Box 206"/>
            <p:cNvSpPr txBox="1">
              <a:spLocks noChangeAspect="1" noChangeArrowheads="1"/>
            </p:cNvSpPr>
            <p:nvPr/>
          </p:nvSpPr>
          <p:spPr bwMode="auto">
            <a:xfrm>
              <a:off x="1384" y="1632"/>
              <a:ext cx="302" cy="597"/>
            </a:xfrm>
            <a:prstGeom prst="rect">
              <a:avLst/>
            </a:prstGeom>
            <a:noFill/>
            <a:ln w="9525">
              <a:noFill/>
              <a:miter lim="800000"/>
              <a:headEnd/>
              <a:tailEnd/>
            </a:ln>
            <a:effectLst>
              <a:prstShdw prst="shdw17" dist="17961" dir="2700000">
                <a:srgbClr val="708688"/>
              </a:prstShdw>
            </a:effectLst>
          </p:spPr>
          <p:txBody>
            <a:bodyPr>
              <a:spAutoFit/>
            </a:bodyPr>
            <a:lstStyle/>
            <a:p>
              <a:pPr algn="ctr">
                <a:defRPr/>
              </a:pPr>
              <a:r>
                <a:rPr lang="en-US" altLang="zh-CN" sz="800" b="1">
                  <a:solidFill>
                    <a:srgbClr val="FFFF00"/>
                  </a:solidFill>
                  <a:latin typeface="+mn-lt"/>
                  <a:ea typeface="+mn-ea"/>
                </a:rPr>
                <a:t>FFDR</a:t>
              </a:r>
            </a:p>
          </p:txBody>
        </p:sp>
        <p:sp>
          <p:nvSpPr>
            <p:cNvPr id="15498" name="Rectangle 207"/>
            <p:cNvSpPr>
              <a:spLocks noChangeAspect="1" noChangeArrowheads="1"/>
            </p:cNvSpPr>
            <p:nvPr/>
          </p:nvSpPr>
          <p:spPr bwMode="auto">
            <a:xfrm>
              <a:off x="1399" y="2183"/>
              <a:ext cx="252" cy="339"/>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499" name="Rectangle 208"/>
            <p:cNvSpPr>
              <a:spLocks noChangeAspect="1" noChangeArrowheads="1"/>
            </p:cNvSpPr>
            <p:nvPr/>
          </p:nvSpPr>
          <p:spPr bwMode="auto">
            <a:xfrm>
              <a:off x="1402" y="2161"/>
              <a:ext cx="252" cy="36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500" name="Text Box 209"/>
            <p:cNvSpPr txBox="1">
              <a:spLocks noChangeAspect="1" noChangeArrowheads="1"/>
            </p:cNvSpPr>
            <p:nvPr/>
          </p:nvSpPr>
          <p:spPr bwMode="auto">
            <a:xfrm>
              <a:off x="1342" y="2247"/>
              <a:ext cx="567"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sp>
          <p:nvSpPr>
            <p:cNvPr id="15501" name="Line 210"/>
            <p:cNvSpPr>
              <a:spLocks noChangeAspect="1" noChangeShapeType="1"/>
            </p:cNvSpPr>
            <p:nvPr/>
          </p:nvSpPr>
          <p:spPr bwMode="auto">
            <a:xfrm>
              <a:off x="1702" y="2479"/>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502" name="Line 211"/>
            <p:cNvSpPr>
              <a:spLocks noChangeAspect="1" noChangeShapeType="1"/>
            </p:cNvSpPr>
            <p:nvPr/>
          </p:nvSpPr>
          <p:spPr bwMode="auto">
            <a:xfrm>
              <a:off x="1791" y="247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grpSp>
        <p:nvGrpSpPr>
          <p:cNvPr id="17478" name="Group 175"/>
          <p:cNvGrpSpPr>
            <a:grpSpLocks noChangeAspect="1"/>
          </p:cNvGrpSpPr>
          <p:nvPr/>
        </p:nvGrpSpPr>
        <p:grpSpPr bwMode="auto">
          <a:xfrm>
            <a:off x="1450975" y="4000500"/>
            <a:ext cx="809625" cy="1016000"/>
            <a:chOff x="1150" y="1525"/>
            <a:chExt cx="932" cy="1038"/>
          </a:xfrm>
        </p:grpSpPr>
        <p:sp>
          <p:nvSpPr>
            <p:cNvPr id="15434" name="Rectangle 176"/>
            <p:cNvSpPr>
              <a:spLocks noChangeAspect="1" noChangeArrowheads="1"/>
            </p:cNvSpPr>
            <p:nvPr/>
          </p:nvSpPr>
          <p:spPr bwMode="auto">
            <a:xfrm>
              <a:off x="1179" y="1525"/>
              <a:ext cx="768" cy="1038"/>
            </a:xfrm>
            <a:prstGeom prst="rect">
              <a:avLst/>
            </a:prstGeom>
            <a:solidFill>
              <a:srgbClr val="003366"/>
            </a:solidFill>
            <a:ln w="19050">
              <a:solidFill>
                <a:srgbClr val="99CCFF"/>
              </a:solid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35" name="Rectangle 177"/>
            <p:cNvSpPr>
              <a:spLocks noChangeAspect="1" noChangeArrowheads="1"/>
            </p:cNvSpPr>
            <p:nvPr/>
          </p:nvSpPr>
          <p:spPr bwMode="auto">
            <a:xfrm>
              <a:off x="1150" y="1574"/>
              <a:ext cx="88" cy="117"/>
            </a:xfrm>
            <a:prstGeom prst="rect">
              <a:avLst/>
            </a:prstGeom>
            <a:solidFill>
              <a:srgbClr val="99CCFF"/>
            </a:solidFill>
            <a:ln w="9525">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36" name="Rectangle 178"/>
            <p:cNvSpPr>
              <a:spLocks noChangeAspect="1" noChangeArrowheads="1"/>
            </p:cNvSpPr>
            <p:nvPr/>
          </p:nvSpPr>
          <p:spPr bwMode="auto">
            <a:xfrm>
              <a:off x="1283" y="1557"/>
              <a:ext cx="88" cy="344"/>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437" name="Rectangle 179"/>
            <p:cNvSpPr>
              <a:spLocks noChangeAspect="1" noChangeArrowheads="1"/>
            </p:cNvSpPr>
            <p:nvPr/>
          </p:nvSpPr>
          <p:spPr bwMode="auto">
            <a:xfrm>
              <a:off x="1150" y="1789"/>
              <a:ext cx="88" cy="115"/>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38" name="Rectangle 180"/>
            <p:cNvSpPr>
              <a:spLocks noChangeAspect="1" noChangeArrowheads="1"/>
            </p:cNvSpPr>
            <p:nvPr/>
          </p:nvSpPr>
          <p:spPr bwMode="auto">
            <a:xfrm>
              <a:off x="1400" y="1574"/>
              <a:ext cx="473" cy="331"/>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439" name="Line 181"/>
            <p:cNvSpPr>
              <a:spLocks noChangeAspect="1" noChangeShapeType="1"/>
            </p:cNvSpPr>
            <p:nvPr/>
          </p:nvSpPr>
          <p:spPr bwMode="auto">
            <a:xfrm>
              <a:off x="1696" y="164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40" name="Line 182"/>
            <p:cNvSpPr>
              <a:spLocks noChangeAspect="1" noChangeShapeType="1"/>
            </p:cNvSpPr>
            <p:nvPr/>
          </p:nvSpPr>
          <p:spPr bwMode="auto">
            <a:xfrm>
              <a:off x="1784" y="164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41" name="Line 183"/>
            <p:cNvSpPr>
              <a:spLocks noChangeAspect="1" noChangeShapeType="1"/>
            </p:cNvSpPr>
            <p:nvPr/>
          </p:nvSpPr>
          <p:spPr bwMode="auto">
            <a:xfrm>
              <a:off x="1696" y="1838"/>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42" name="Line 184"/>
            <p:cNvSpPr>
              <a:spLocks noChangeAspect="1" noChangeShapeType="1"/>
            </p:cNvSpPr>
            <p:nvPr/>
          </p:nvSpPr>
          <p:spPr bwMode="auto">
            <a:xfrm>
              <a:off x="1784" y="1838"/>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43" name="Line 185"/>
            <p:cNvSpPr>
              <a:spLocks noChangeAspect="1" noChangeShapeType="1"/>
            </p:cNvSpPr>
            <p:nvPr/>
          </p:nvSpPr>
          <p:spPr bwMode="auto">
            <a:xfrm>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44" name="Line 186"/>
            <p:cNvSpPr>
              <a:spLocks noChangeAspect="1" noChangeShapeType="1"/>
            </p:cNvSpPr>
            <p:nvPr/>
          </p:nvSpPr>
          <p:spPr bwMode="auto">
            <a:xfrm flipH="1">
              <a:off x="1755" y="1640"/>
              <a:ext cx="29" cy="198"/>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45" name="Rectangle 187"/>
            <p:cNvSpPr>
              <a:spLocks noChangeAspect="1" noChangeArrowheads="1"/>
            </p:cNvSpPr>
            <p:nvPr/>
          </p:nvSpPr>
          <p:spPr bwMode="auto">
            <a:xfrm>
              <a:off x="1400" y="1574"/>
              <a:ext cx="252" cy="297"/>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46" name="Rectangle 188"/>
            <p:cNvSpPr>
              <a:spLocks noChangeAspect="1" noChangeArrowheads="1"/>
            </p:cNvSpPr>
            <p:nvPr/>
          </p:nvSpPr>
          <p:spPr bwMode="auto">
            <a:xfrm>
              <a:off x="1283" y="2183"/>
              <a:ext cx="88" cy="329"/>
            </a:xfrm>
            <a:prstGeom prst="rect">
              <a:avLst/>
            </a:prstGeom>
            <a:solidFill>
              <a:srgbClr val="BBE0E3"/>
            </a:solidFill>
            <a:ln w="9525">
              <a:noFill/>
              <a:miter lim="800000"/>
              <a:headEnd/>
              <a:tailEnd/>
            </a:ln>
            <a:effectLst>
              <a:prstShdw prst="shdw17" dist="17961" dir="2700000">
                <a:srgbClr val="708688"/>
              </a:prstShdw>
            </a:effectLst>
          </p:spPr>
          <p:txBody>
            <a:bodyPr wrap="none" anchor="ctr"/>
            <a:lstStyle/>
            <a:p>
              <a:pPr algn="ctr">
                <a:defRPr/>
              </a:pPr>
              <a:endParaRPr lang="zh-CN" altLang="en-US" b="1">
                <a:solidFill>
                  <a:srgbClr val="FFFFFF"/>
                </a:solidFill>
                <a:latin typeface="+mn-lt"/>
                <a:ea typeface="+mn-ea"/>
              </a:endParaRPr>
            </a:p>
          </p:txBody>
        </p:sp>
        <p:sp>
          <p:nvSpPr>
            <p:cNvPr id="15447" name="Rectangle 189"/>
            <p:cNvSpPr>
              <a:spLocks noChangeAspect="1" noChangeArrowheads="1"/>
            </p:cNvSpPr>
            <p:nvPr/>
          </p:nvSpPr>
          <p:spPr bwMode="auto">
            <a:xfrm>
              <a:off x="1150" y="2398"/>
              <a:ext cx="88" cy="117"/>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48" name="Rectangle 190"/>
            <p:cNvSpPr>
              <a:spLocks noChangeAspect="1" noChangeArrowheads="1"/>
            </p:cNvSpPr>
            <p:nvPr/>
          </p:nvSpPr>
          <p:spPr bwMode="auto">
            <a:xfrm>
              <a:off x="1400" y="2183"/>
              <a:ext cx="473" cy="331"/>
            </a:xfrm>
            <a:prstGeom prst="rect">
              <a:avLst/>
            </a:prstGeom>
            <a:solidFill>
              <a:srgbClr val="3366FF"/>
            </a:solidFill>
            <a:ln w="9525">
              <a:noFill/>
              <a:miter lim="800000"/>
              <a:headEnd/>
              <a:tailEnd/>
            </a:ln>
            <a:effectLst>
              <a:prstShdw prst="shdw17" dist="17961" dir="2700000">
                <a:srgbClr val="1F3D99"/>
              </a:prstShdw>
            </a:effectLst>
          </p:spPr>
          <p:txBody>
            <a:bodyPr wrap="none" anchor="ctr"/>
            <a:lstStyle/>
            <a:p>
              <a:pPr algn="ctr">
                <a:defRPr/>
              </a:pPr>
              <a:endParaRPr lang="zh-CN" altLang="en-US" b="1">
                <a:solidFill>
                  <a:srgbClr val="FFFFFF"/>
                </a:solidFill>
                <a:latin typeface="+mn-lt"/>
                <a:ea typeface="+mn-ea"/>
              </a:endParaRPr>
            </a:p>
          </p:txBody>
        </p:sp>
        <p:sp>
          <p:nvSpPr>
            <p:cNvPr id="15449" name="Line 191"/>
            <p:cNvSpPr>
              <a:spLocks noChangeAspect="1" noChangeShapeType="1"/>
            </p:cNvSpPr>
            <p:nvPr/>
          </p:nvSpPr>
          <p:spPr bwMode="auto">
            <a:xfrm>
              <a:off x="1696" y="2250"/>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50" name="Line 192"/>
            <p:cNvSpPr>
              <a:spLocks noChangeAspect="1" noChangeShapeType="1"/>
            </p:cNvSpPr>
            <p:nvPr/>
          </p:nvSpPr>
          <p:spPr bwMode="auto">
            <a:xfrm>
              <a:off x="1784" y="2250"/>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51" name="Line 193"/>
            <p:cNvSpPr>
              <a:spLocks noChangeAspect="1" noChangeShapeType="1"/>
            </p:cNvSpPr>
            <p:nvPr/>
          </p:nvSpPr>
          <p:spPr bwMode="auto">
            <a:xfrm>
              <a:off x="1755" y="2250"/>
              <a:ext cx="37"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52" name="Line 194"/>
            <p:cNvSpPr>
              <a:spLocks noChangeAspect="1" noChangeShapeType="1"/>
            </p:cNvSpPr>
            <p:nvPr/>
          </p:nvSpPr>
          <p:spPr bwMode="auto">
            <a:xfrm flipH="1">
              <a:off x="1746" y="2250"/>
              <a:ext cx="38" cy="229"/>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53" name="Text Box 195"/>
            <p:cNvSpPr txBox="1">
              <a:spLocks noChangeAspect="1" noChangeArrowheads="1"/>
            </p:cNvSpPr>
            <p:nvPr/>
          </p:nvSpPr>
          <p:spPr bwMode="auto">
            <a:xfrm>
              <a:off x="1464" y="1630"/>
              <a:ext cx="214" cy="219"/>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endParaRPr lang="zh-CN" altLang="en-US" sz="800" b="1">
                <a:solidFill>
                  <a:srgbClr val="FFFF00"/>
                </a:solidFill>
                <a:latin typeface="+mn-lt"/>
                <a:ea typeface="+mn-ea"/>
              </a:endParaRPr>
            </a:p>
          </p:txBody>
        </p:sp>
        <p:sp>
          <p:nvSpPr>
            <p:cNvPr id="15454" name="Rectangle 196"/>
            <p:cNvSpPr>
              <a:spLocks noChangeAspect="1" noChangeArrowheads="1"/>
            </p:cNvSpPr>
            <p:nvPr/>
          </p:nvSpPr>
          <p:spPr bwMode="auto">
            <a:xfrm>
              <a:off x="1150" y="2183"/>
              <a:ext cx="88" cy="115"/>
            </a:xfrm>
            <a:prstGeom prst="rect">
              <a:avLst/>
            </a:prstGeom>
            <a:solidFill>
              <a:srgbClr val="99CCFF"/>
            </a:solidFill>
            <a:ln w="9525" algn="ctr">
              <a:noFill/>
              <a:miter lim="800000"/>
              <a:headEnd/>
              <a:tailEnd/>
            </a:ln>
            <a:effectLst>
              <a:prstShdw prst="shdw17" dist="17961" dir="2700000">
                <a:srgbClr val="5C7A99"/>
              </a:prstShdw>
            </a:effectLst>
          </p:spPr>
          <p:txBody>
            <a:bodyPr wrap="none" anchor="ctr"/>
            <a:lstStyle/>
            <a:p>
              <a:pPr algn="ctr">
                <a:defRPr/>
              </a:pPr>
              <a:endParaRPr lang="zh-CN" altLang="en-US" b="1">
                <a:solidFill>
                  <a:srgbClr val="FFFFFF"/>
                </a:solidFill>
                <a:latin typeface="+mn-lt"/>
                <a:ea typeface="+mn-ea"/>
              </a:endParaRPr>
            </a:p>
          </p:txBody>
        </p:sp>
        <p:sp>
          <p:nvSpPr>
            <p:cNvPr id="15455" name="Oval 197"/>
            <p:cNvSpPr>
              <a:spLocks noChangeAspect="1" noChangeArrowheads="1"/>
            </p:cNvSpPr>
            <p:nvPr/>
          </p:nvSpPr>
          <p:spPr bwMode="auto">
            <a:xfrm>
              <a:off x="1505" y="1955"/>
              <a:ext cx="29" cy="31"/>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456" name="Oval 198"/>
            <p:cNvSpPr>
              <a:spLocks noChangeAspect="1" noChangeArrowheads="1"/>
            </p:cNvSpPr>
            <p:nvPr/>
          </p:nvSpPr>
          <p:spPr bwMode="auto">
            <a:xfrm>
              <a:off x="1505" y="2003"/>
              <a:ext cx="29" cy="31"/>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sp>
          <p:nvSpPr>
            <p:cNvPr id="15457" name="Oval 199"/>
            <p:cNvSpPr>
              <a:spLocks noChangeAspect="1" noChangeArrowheads="1"/>
            </p:cNvSpPr>
            <p:nvPr/>
          </p:nvSpPr>
          <p:spPr bwMode="auto">
            <a:xfrm>
              <a:off x="1505" y="2052"/>
              <a:ext cx="29" cy="32"/>
            </a:xfrm>
            <a:prstGeom prst="ellipse">
              <a:avLst/>
            </a:prstGeom>
            <a:solidFill>
              <a:srgbClr val="BBE0E3"/>
            </a:solidFill>
            <a:ln w="9525">
              <a:noFill/>
              <a:round/>
              <a:headEnd/>
              <a:tailEnd/>
            </a:ln>
          </p:spPr>
          <p:txBody>
            <a:bodyPr wrap="none" anchor="ctr"/>
            <a:lstStyle/>
            <a:p>
              <a:pPr algn="ctr">
                <a:defRPr/>
              </a:pPr>
              <a:endParaRPr lang="zh-CN" altLang="en-US" b="1">
                <a:solidFill>
                  <a:srgbClr val="FFFFFF"/>
                </a:solidFill>
                <a:latin typeface="+mn-lt"/>
                <a:ea typeface="+mn-ea"/>
              </a:endParaRPr>
            </a:p>
          </p:txBody>
        </p:sp>
        <p:grpSp>
          <p:nvGrpSpPr>
            <p:cNvPr id="17506" name="Group 200"/>
            <p:cNvGrpSpPr>
              <a:grpSpLocks noChangeAspect="1"/>
            </p:cNvGrpSpPr>
            <p:nvPr/>
          </p:nvGrpSpPr>
          <p:grpSpPr bwMode="auto">
            <a:xfrm>
              <a:off x="1613" y="1997"/>
              <a:ext cx="469" cy="266"/>
              <a:chOff x="2106" y="3698"/>
              <a:chExt cx="469" cy="323"/>
            </a:xfrm>
          </p:grpSpPr>
          <p:sp>
            <p:nvSpPr>
              <p:cNvPr id="15467" name="Rectangle 201"/>
              <p:cNvSpPr>
                <a:spLocks noChangeAspect="1" noChangeArrowheads="1"/>
              </p:cNvSpPr>
              <p:nvPr/>
            </p:nvSpPr>
            <p:spPr bwMode="auto">
              <a:xfrm>
                <a:off x="2124" y="3716"/>
                <a:ext cx="252" cy="213"/>
              </a:xfrm>
              <a:prstGeom prst="rect">
                <a:avLst/>
              </a:prstGeom>
              <a:solidFill>
                <a:srgbClr val="808000"/>
              </a:solidFill>
              <a:ln w="9525">
                <a:noFill/>
                <a:miter lim="800000"/>
                <a:headEnd/>
                <a:tailEnd/>
              </a:ln>
              <a:effectLst>
                <a:prstShdw prst="shdw17" dist="17961" dir="2700000">
                  <a:srgbClr val="4D4D00"/>
                </a:prstShdw>
              </a:effectLst>
            </p:spPr>
            <p:txBody>
              <a:bodyPr wrap="none" anchor="ctr"/>
              <a:lstStyle/>
              <a:p>
                <a:pPr algn="ctr">
                  <a:defRPr/>
                </a:pPr>
                <a:endParaRPr lang="zh-CN" altLang="en-US" b="1">
                  <a:solidFill>
                    <a:srgbClr val="FFFFFF"/>
                  </a:solidFill>
                  <a:latin typeface="+mn-lt"/>
                  <a:ea typeface="+mn-ea"/>
                </a:endParaRPr>
              </a:p>
            </p:txBody>
          </p:sp>
          <p:sp>
            <p:nvSpPr>
              <p:cNvPr id="15468" name="Rectangle 202"/>
              <p:cNvSpPr>
                <a:spLocks noChangeAspect="1" noChangeArrowheads="1"/>
              </p:cNvSpPr>
              <p:nvPr/>
            </p:nvSpPr>
            <p:spPr bwMode="auto">
              <a:xfrm>
                <a:off x="2109" y="3698"/>
                <a:ext cx="252" cy="230"/>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69" name="Text Box 203"/>
              <p:cNvSpPr txBox="1">
                <a:spLocks noChangeAspect="1" noChangeArrowheads="1"/>
              </p:cNvSpPr>
              <p:nvPr/>
            </p:nvSpPr>
            <p:spPr bwMode="auto">
              <a:xfrm>
                <a:off x="2104" y="3753"/>
                <a:ext cx="471" cy="268"/>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en-US" altLang="zh-CN" sz="800" b="1">
                    <a:solidFill>
                      <a:srgbClr val="FFFF00"/>
                    </a:solidFill>
                    <a:latin typeface="+mn-lt"/>
                    <a:ea typeface="+mn-ea"/>
                  </a:rPr>
                  <a:t>EMS</a:t>
                </a:r>
              </a:p>
            </p:txBody>
          </p:sp>
        </p:grpSp>
        <p:sp>
          <p:nvSpPr>
            <p:cNvPr id="15459" name="Rectangle 204"/>
            <p:cNvSpPr>
              <a:spLocks noChangeAspect="1" noChangeArrowheads="1"/>
            </p:cNvSpPr>
            <p:nvPr/>
          </p:nvSpPr>
          <p:spPr bwMode="auto">
            <a:xfrm>
              <a:off x="1419" y="1596"/>
              <a:ext cx="227" cy="292"/>
            </a:xfrm>
            <a:prstGeom prst="rect">
              <a:avLst/>
            </a:prstGeom>
            <a:solidFill>
              <a:srgbClr val="0000FF"/>
            </a:solidFill>
            <a:ln w="9525">
              <a:noFill/>
              <a:miter lim="800000"/>
              <a:headEnd/>
              <a:tailEnd/>
            </a:ln>
            <a:effectLst>
              <a:prstShdw prst="shdw17" dist="17961" dir="2700000">
                <a:srgbClr val="000099"/>
              </a:prstShdw>
            </a:effectLst>
          </p:spPr>
          <p:txBody>
            <a:bodyPr wrap="none" anchor="ctr"/>
            <a:lstStyle/>
            <a:p>
              <a:pPr algn="ctr">
                <a:defRPr/>
              </a:pPr>
              <a:endParaRPr lang="zh-CN" altLang="en-US" b="1">
                <a:solidFill>
                  <a:srgbClr val="FFFFFF"/>
                </a:solidFill>
                <a:latin typeface="+mn-lt"/>
                <a:ea typeface="+mn-ea"/>
              </a:endParaRPr>
            </a:p>
          </p:txBody>
        </p:sp>
        <p:sp>
          <p:nvSpPr>
            <p:cNvPr id="15460" name="Rectangle 205"/>
            <p:cNvSpPr>
              <a:spLocks noChangeAspect="1" noChangeArrowheads="1"/>
            </p:cNvSpPr>
            <p:nvPr/>
          </p:nvSpPr>
          <p:spPr bwMode="auto">
            <a:xfrm>
              <a:off x="1428" y="1570"/>
              <a:ext cx="227" cy="318"/>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61" name="Text Box 206"/>
            <p:cNvSpPr txBox="1">
              <a:spLocks noChangeAspect="1" noChangeArrowheads="1"/>
            </p:cNvSpPr>
            <p:nvPr/>
          </p:nvSpPr>
          <p:spPr bwMode="auto">
            <a:xfrm>
              <a:off x="1384" y="1632"/>
              <a:ext cx="302" cy="597"/>
            </a:xfrm>
            <a:prstGeom prst="rect">
              <a:avLst/>
            </a:prstGeom>
            <a:noFill/>
            <a:ln w="9525">
              <a:noFill/>
              <a:miter lim="800000"/>
              <a:headEnd/>
              <a:tailEnd/>
            </a:ln>
            <a:effectLst>
              <a:prstShdw prst="shdw17" dist="17961" dir="2700000">
                <a:srgbClr val="708688"/>
              </a:prstShdw>
            </a:effectLst>
          </p:spPr>
          <p:txBody>
            <a:bodyPr>
              <a:spAutoFit/>
            </a:bodyPr>
            <a:lstStyle/>
            <a:p>
              <a:pPr algn="ctr">
                <a:defRPr/>
              </a:pPr>
              <a:r>
                <a:rPr lang="en-US" altLang="zh-CN" sz="800" b="1">
                  <a:solidFill>
                    <a:srgbClr val="FFFF00"/>
                  </a:solidFill>
                  <a:latin typeface="+mn-lt"/>
                  <a:ea typeface="+mn-ea"/>
                </a:rPr>
                <a:t>FFDR</a:t>
              </a:r>
            </a:p>
          </p:txBody>
        </p:sp>
        <p:sp>
          <p:nvSpPr>
            <p:cNvPr id="15462" name="Rectangle 207"/>
            <p:cNvSpPr>
              <a:spLocks noChangeAspect="1" noChangeArrowheads="1"/>
            </p:cNvSpPr>
            <p:nvPr/>
          </p:nvSpPr>
          <p:spPr bwMode="auto">
            <a:xfrm>
              <a:off x="1399" y="2183"/>
              <a:ext cx="252" cy="339"/>
            </a:xfrm>
            <a:prstGeom prst="rect">
              <a:avLst/>
            </a:prstGeom>
            <a:solidFill>
              <a:srgbClr val="008000"/>
            </a:solidFill>
            <a:ln w="9525">
              <a:noFill/>
              <a:miter lim="800000"/>
              <a:headEnd/>
              <a:tailEnd/>
            </a:ln>
            <a:effectLst>
              <a:prstShdw prst="shdw17" dist="17961" dir="2700000">
                <a:srgbClr val="004D00"/>
              </a:prstShdw>
            </a:effectLst>
          </p:spPr>
          <p:txBody>
            <a:bodyPr wrap="none" anchor="ctr"/>
            <a:lstStyle/>
            <a:p>
              <a:pPr algn="ctr">
                <a:defRPr/>
              </a:pPr>
              <a:endParaRPr lang="zh-CN" altLang="en-US" b="1">
                <a:solidFill>
                  <a:srgbClr val="FFFFFF"/>
                </a:solidFill>
                <a:latin typeface="+mn-lt"/>
                <a:ea typeface="+mn-ea"/>
              </a:endParaRPr>
            </a:p>
          </p:txBody>
        </p:sp>
        <p:sp>
          <p:nvSpPr>
            <p:cNvPr id="15463" name="Rectangle 208"/>
            <p:cNvSpPr>
              <a:spLocks noChangeAspect="1" noChangeArrowheads="1"/>
            </p:cNvSpPr>
            <p:nvPr/>
          </p:nvSpPr>
          <p:spPr bwMode="auto">
            <a:xfrm>
              <a:off x="1402" y="2161"/>
              <a:ext cx="252" cy="362"/>
            </a:xfrm>
            <a:prstGeom prst="rect">
              <a:avLst/>
            </a:prstGeom>
            <a:pattFill prst="lgGrid">
              <a:fgClr>
                <a:srgbClr val="BBE0E3">
                  <a:alpha val="23921"/>
                </a:srgbClr>
              </a:fgClr>
              <a:bgClr>
                <a:srgbClr val="FFFFFF">
                  <a:alpha val="23921"/>
                </a:srgbClr>
              </a:bgClr>
            </a:pattFill>
            <a:ln w="9525">
              <a:noFill/>
              <a:miter lim="800000"/>
              <a:headEnd/>
              <a:tailEnd/>
            </a:ln>
          </p:spPr>
          <p:txBody>
            <a:bodyPr wrap="none" anchor="ctr"/>
            <a:lstStyle/>
            <a:p>
              <a:pPr algn="ctr">
                <a:defRPr/>
              </a:pPr>
              <a:endParaRPr lang="zh-CN" altLang="en-US" b="1">
                <a:solidFill>
                  <a:srgbClr val="FFFFFF"/>
                </a:solidFill>
                <a:latin typeface="+mn-lt"/>
                <a:ea typeface="+mn-ea"/>
              </a:endParaRPr>
            </a:p>
          </p:txBody>
        </p:sp>
        <p:sp>
          <p:nvSpPr>
            <p:cNvPr id="15464" name="Text Box 209"/>
            <p:cNvSpPr txBox="1">
              <a:spLocks noChangeAspect="1" noChangeArrowheads="1"/>
            </p:cNvSpPr>
            <p:nvPr/>
          </p:nvSpPr>
          <p:spPr bwMode="auto">
            <a:xfrm>
              <a:off x="1342" y="2247"/>
              <a:ext cx="567" cy="221"/>
            </a:xfrm>
            <a:prstGeom prst="rect">
              <a:avLst/>
            </a:prstGeom>
            <a:noFill/>
            <a:ln w="9525">
              <a:noFill/>
              <a:miter lim="800000"/>
              <a:headEnd/>
              <a:tailEnd/>
            </a:ln>
            <a:effectLst>
              <a:prstShdw prst="shdw17" dist="17961" dir="2700000">
                <a:srgbClr val="708688"/>
              </a:prstShdw>
            </a:effectLst>
          </p:spPr>
          <p:txBody>
            <a:bodyPr wrap="none">
              <a:spAutoFit/>
            </a:bodyPr>
            <a:lstStyle/>
            <a:p>
              <a:pPr algn="ctr">
                <a:defRPr/>
              </a:pPr>
              <a:r>
                <a:rPr lang="zh-CN" altLang="en-US" sz="800" b="1">
                  <a:solidFill>
                    <a:srgbClr val="FFFF00"/>
                  </a:solidFill>
                  <a:latin typeface="+mn-lt"/>
                  <a:ea typeface="+mn-ea"/>
                </a:rPr>
                <a:t>处理器</a:t>
              </a:r>
            </a:p>
          </p:txBody>
        </p:sp>
        <p:sp>
          <p:nvSpPr>
            <p:cNvPr id="15465" name="Line 210"/>
            <p:cNvSpPr>
              <a:spLocks noChangeAspect="1" noChangeShapeType="1"/>
            </p:cNvSpPr>
            <p:nvPr/>
          </p:nvSpPr>
          <p:spPr bwMode="auto">
            <a:xfrm>
              <a:off x="1702" y="2479"/>
              <a:ext cx="58"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sp>
          <p:nvSpPr>
            <p:cNvPr id="15466" name="Line 211"/>
            <p:cNvSpPr>
              <a:spLocks noChangeAspect="1" noChangeShapeType="1"/>
            </p:cNvSpPr>
            <p:nvPr/>
          </p:nvSpPr>
          <p:spPr bwMode="auto">
            <a:xfrm>
              <a:off x="1791" y="2479"/>
              <a:ext cx="60" cy="0"/>
            </a:xfrm>
            <a:prstGeom prst="line">
              <a:avLst/>
            </a:prstGeom>
            <a:noFill/>
            <a:ln w="28575">
              <a:solidFill>
                <a:srgbClr val="FFFF00"/>
              </a:solidFill>
              <a:round/>
              <a:headEnd/>
              <a:tailEnd/>
            </a:ln>
          </p:spPr>
          <p:txBody>
            <a:bodyPr/>
            <a:lstStyle/>
            <a:p>
              <a:pPr>
                <a:defRPr/>
              </a:pPr>
              <a:endParaRPr lang="zh-CN" altLang="en-US">
                <a:latin typeface="+mn-lt"/>
                <a:ea typeface="+mn-ea"/>
              </a:endParaRPr>
            </a:p>
          </p:txBody>
        </p:sp>
      </p:grpSp>
      <p:sp>
        <p:nvSpPr>
          <p:cNvPr id="15431" name="矩形 489"/>
          <p:cNvSpPr>
            <a:spLocks noChangeArrowheads="1"/>
          </p:cNvSpPr>
          <p:nvPr/>
        </p:nvSpPr>
        <p:spPr bwMode="auto">
          <a:xfrm>
            <a:off x="2143125" y="4929188"/>
            <a:ext cx="642938" cy="1214437"/>
          </a:xfrm>
          <a:prstGeom prst="rect">
            <a:avLst/>
          </a:prstGeom>
          <a:noFill/>
          <a:ln w="28575" algn="ctr">
            <a:solidFill>
              <a:srgbClr val="FF0000"/>
            </a:solidFill>
            <a:prstDash val="dash"/>
            <a:round/>
            <a:headEnd/>
            <a:tailEnd/>
          </a:ln>
        </p:spPr>
        <p:txBody>
          <a:bodyPr/>
          <a:lstStyle/>
          <a:p>
            <a:pPr algn="ctr">
              <a:defRPr/>
            </a:pPr>
            <a:endParaRPr lang="zh-CN" altLang="en-US" b="1">
              <a:latin typeface="+mn-lt"/>
              <a:ea typeface="+mn-ea"/>
            </a:endParaRPr>
          </a:p>
        </p:txBody>
      </p:sp>
      <p:sp>
        <p:nvSpPr>
          <p:cNvPr id="15432" name="矩形 857"/>
          <p:cNvSpPr>
            <a:spLocks noChangeArrowheads="1"/>
          </p:cNvSpPr>
          <p:nvPr/>
        </p:nvSpPr>
        <p:spPr bwMode="auto">
          <a:xfrm>
            <a:off x="5857875" y="1285875"/>
            <a:ext cx="714375" cy="2786063"/>
          </a:xfrm>
          <a:prstGeom prst="rect">
            <a:avLst/>
          </a:prstGeom>
          <a:noFill/>
          <a:ln w="28575" algn="ctr">
            <a:solidFill>
              <a:srgbClr val="FF0000"/>
            </a:solidFill>
            <a:prstDash val="dash"/>
            <a:round/>
            <a:headEnd/>
            <a:tailEnd/>
          </a:ln>
        </p:spPr>
        <p:txBody>
          <a:bodyPr/>
          <a:lstStyle/>
          <a:p>
            <a:pPr algn="ctr">
              <a:defRPr/>
            </a:pPr>
            <a:endParaRPr lang="zh-CN" altLang="en-US" b="1">
              <a:latin typeface="+mn-lt"/>
              <a:ea typeface="+mn-ea"/>
            </a:endParaRPr>
          </a:p>
        </p:txBody>
      </p:sp>
      <p:sp>
        <p:nvSpPr>
          <p:cNvPr id="15433" name="Text Box 173"/>
          <p:cNvSpPr txBox="1">
            <a:spLocks noChangeAspect="1" noChangeArrowheads="1"/>
          </p:cNvSpPr>
          <p:nvPr/>
        </p:nvSpPr>
        <p:spPr bwMode="auto">
          <a:xfrm>
            <a:off x="2700338" y="5300663"/>
            <a:ext cx="1108075" cy="369887"/>
          </a:xfrm>
          <a:prstGeom prst="rect">
            <a:avLst/>
          </a:prstGeom>
          <a:noFill/>
          <a:ln w="28575" algn="ctr">
            <a:noFill/>
            <a:miter lim="800000"/>
            <a:headEnd/>
            <a:tailEnd/>
          </a:ln>
        </p:spPr>
        <p:txBody>
          <a:bodyPr wrap="none">
            <a:spAutoFit/>
          </a:bodyPr>
          <a:lstStyle/>
          <a:p>
            <a:pPr algn="ctr">
              <a:defRPr/>
            </a:pPr>
            <a:r>
              <a:rPr lang="zh-CN" altLang="en-US" b="1">
                <a:solidFill>
                  <a:srgbClr val="0070C0"/>
                </a:solidFill>
                <a:latin typeface="+mn-lt"/>
                <a:ea typeface="+mn-ea"/>
              </a:rPr>
              <a:t>交换网板</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p:txBody>
          <a:bodyPr/>
          <a:lstStyle/>
          <a:p>
            <a:pPr eaLnBrk="1" hangingPunct="1"/>
            <a:r>
              <a:rPr lang="zh-CN" altLang="en-US" smtClean="0">
                <a:cs typeface="Arial" panose="020B0604020202020204" pitchFamily="34" charset="0"/>
              </a:rPr>
              <a:t>高可靠性系统构架</a:t>
            </a:r>
            <a:endParaRPr lang="zh-CN" altLang="en-US" smtClean="0"/>
          </a:p>
        </p:txBody>
      </p:sp>
      <p:sp>
        <p:nvSpPr>
          <p:cNvPr id="4" name="Text Box 169"/>
          <p:cNvSpPr txBox="1">
            <a:spLocks noChangeArrowheads="1"/>
          </p:cNvSpPr>
          <p:nvPr/>
        </p:nvSpPr>
        <p:spPr bwMode="auto">
          <a:xfrm>
            <a:off x="214313" y="5143500"/>
            <a:ext cx="85693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sz="1600" b="1">
                <a:solidFill>
                  <a:srgbClr val="CC0000"/>
                </a:solidFill>
                <a:ea typeface="华文细黑" panose="02010600040101010101" pitchFamily="2" charset="-122"/>
              </a:rPr>
              <a:t>控制平面</a:t>
            </a:r>
            <a:r>
              <a:rPr lang="zh-CN" altLang="en-US" sz="1600" b="1">
                <a:ea typeface="华文细黑" panose="02010600040101010101" pitchFamily="2" charset="-122"/>
              </a:rPr>
              <a:t>控制平面由主控</a:t>
            </a:r>
            <a:r>
              <a:rPr lang="en-US" altLang="zh-CN" sz="1600" b="1">
                <a:ea typeface="华文细黑" panose="02010600040101010101" pitchFamily="2" charset="-122"/>
              </a:rPr>
              <a:t>CPU</a:t>
            </a:r>
            <a:r>
              <a:rPr lang="zh-CN" altLang="en-US" sz="1600" b="1">
                <a:ea typeface="华文细黑" panose="02010600040101010101" pitchFamily="2" charset="-122"/>
              </a:rPr>
              <a:t>系统 ＋ 业务板控制</a:t>
            </a:r>
            <a:r>
              <a:rPr lang="en-US" altLang="zh-CN" sz="1600" b="1">
                <a:ea typeface="华文细黑" panose="02010600040101010101" pitchFamily="2" charset="-122"/>
              </a:rPr>
              <a:t>CPU</a:t>
            </a:r>
            <a:r>
              <a:rPr lang="zh-CN" altLang="en-US" sz="1600" b="1">
                <a:ea typeface="华文细黑" panose="02010600040101010101" pitchFamily="2" charset="-122"/>
              </a:rPr>
              <a:t>系统 ＋ 背板上的管理通道等部件组成，主要功能包括：协议运算、路由表维护、设备管理、操作维护管理等功能，是路由器的控制核心部分；</a:t>
            </a:r>
          </a:p>
        </p:txBody>
      </p:sp>
      <p:sp>
        <p:nvSpPr>
          <p:cNvPr id="5" name="Text Box 170"/>
          <p:cNvSpPr txBox="1">
            <a:spLocks noChangeArrowheads="1"/>
          </p:cNvSpPr>
          <p:nvPr/>
        </p:nvSpPr>
        <p:spPr bwMode="auto">
          <a:xfrm>
            <a:off x="214313" y="5929313"/>
            <a:ext cx="85693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sz="1600" b="1">
                <a:solidFill>
                  <a:srgbClr val="CC0000"/>
                </a:solidFill>
                <a:ea typeface="华文细黑" panose="02010600040101010101" pitchFamily="2" charset="-122"/>
              </a:rPr>
              <a:t>转发平面</a:t>
            </a:r>
            <a:r>
              <a:rPr lang="zh-CN" altLang="en-US" sz="1600" b="1">
                <a:ea typeface="华文细黑" panose="02010600040101010101" pitchFamily="2" charset="-122"/>
              </a:rPr>
              <a:t>由</a:t>
            </a:r>
            <a:r>
              <a:rPr lang="en-US" altLang="zh-CN" sz="1600" b="1">
                <a:ea typeface="华文细黑" panose="02010600040101010101" pitchFamily="2" charset="-122"/>
              </a:rPr>
              <a:t>NP/ASIC</a:t>
            </a:r>
            <a:r>
              <a:rPr lang="zh-CN" altLang="en-US" sz="1600" b="1">
                <a:ea typeface="华文细黑" panose="02010600040101010101" pitchFamily="2" charset="-122"/>
              </a:rPr>
              <a:t>处理引擎 </a:t>
            </a:r>
            <a:r>
              <a:rPr lang="en-US" altLang="zh-CN" sz="1600" b="1">
                <a:ea typeface="华文细黑" panose="02010600040101010101" pitchFamily="2" charset="-122"/>
              </a:rPr>
              <a:t>+ </a:t>
            </a:r>
            <a:r>
              <a:rPr lang="zh-CN" altLang="en-US" sz="1600" b="1">
                <a:ea typeface="华文细黑" panose="02010600040101010101" pitchFamily="2" charset="-122"/>
              </a:rPr>
              <a:t>交换网芯片 </a:t>
            </a:r>
            <a:r>
              <a:rPr lang="en-US" altLang="zh-CN" sz="1600" b="1">
                <a:ea typeface="华文细黑" panose="02010600040101010101" pitchFamily="2" charset="-122"/>
              </a:rPr>
              <a:t>+ </a:t>
            </a:r>
            <a:r>
              <a:rPr lang="zh-CN" altLang="en-US" sz="1600" b="1">
                <a:ea typeface="华文细黑" panose="02010600040101010101" pitchFamily="2" charset="-122"/>
              </a:rPr>
              <a:t>数据通道等部件组成</a:t>
            </a:r>
            <a:r>
              <a:rPr lang="en-US" altLang="zh-CN" sz="1600" b="1">
                <a:ea typeface="华文细黑" panose="02010600040101010101" pitchFamily="2" charset="-122"/>
              </a:rPr>
              <a:t>,</a:t>
            </a:r>
            <a:r>
              <a:rPr lang="zh-CN" altLang="en-US" sz="1600" b="1">
                <a:ea typeface="华文细黑" panose="02010600040101010101" pitchFamily="2" charset="-122"/>
              </a:rPr>
              <a:t>主要功能包括：各种业务处理和数据转发，包括：</a:t>
            </a:r>
            <a:r>
              <a:rPr lang="en-US" altLang="zh-CN" sz="1600" b="1">
                <a:ea typeface="华文细黑" panose="02010600040101010101" pitchFamily="2" charset="-122"/>
              </a:rPr>
              <a:t>ACL/QoS</a:t>
            </a:r>
            <a:r>
              <a:rPr lang="zh-CN" altLang="en-US" sz="1600" b="1">
                <a:ea typeface="华文细黑" panose="02010600040101010101" pitchFamily="2" charset="-122"/>
              </a:rPr>
              <a:t>、</a:t>
            </a:r>
            <a:r>
              <a:rPr lang="en-US" altLang="zh-CN" sz="1600" b="1">
                <a:ea typeface="华文细黑" panose="02010600040101010101" pitchFamily="2" charset="-122"/>
              </a:rPr>
              <a:t>IP</a:t>
            </a:r>
            <a:r>
              <a:rPr lang="zh-CN" altLang="en-US" sz="1600" b="1">
                <a:ea typeface="华文细黑" panose="02010600040101010101" pitchFamily="2" charset="-122"/>
              </a:rPr>
              <a:t>转发、</a:t>
            </a:r>
            <a:r>
              <a:rPr lang="en-US" altLang="zh-CN" sz="1600" b="1">
                <a:ea typeface="华文细黑" panose="02010600040101010101" pitchFamily="2" charset="-122"/>
              </a:rPr>
              <a:t>MPLS VPN</a:t>
            </a:r>
            <a:r>
              <a:rPr lang="zh-CN" altLang="en-US" sz="1600" b="1">
                <a:ea typeface="华文细黑" panose="02010600040101010101" pitchFamily="2" charset="-122"/>
              </a:rPr>
              <a:t>、组播等；</a:t>
            </a:r>
          </a:p>
        </p:txBody>
      </p:sp>
      <p:sp>
        <p:nvSpPr>
          <p:cNvPr id="6" name="Text Box 171"/>
          <p:cNvSpPr txBox="1">
            <a:spLocks noChangeArrowheads="1"/>
          </p:cNvSpPr>
          <p:nvPr/>
        </p:nvSpPr>
        <p:spPr bwMode="auto">
          <a:xfrm>
            <a:off x="6143625" y="2428875"/>
            <a:ext cx="2773363"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l"/>
            </a:pPr>
            <a:r>
              <a:rPr lang="zh-CN" altLang="en-US" sz="1600" b="1">
                <a:solidFill>
                  <a:srgbClr val="CC0000"/>
                </a:solidFill>
                <a:ea typeface="华文细黑" panose="02010600040101010101" pitchFamily="2" charset="-122"/>
              </a:rPr>
              <a:t>检测平面</a:t>
            </a:r>
            <a:r>
              <a:rPr lang="zh-CN" altLang="en-US" sz="1600" b="1">
                <a:ea typeface="华文细黑" panose="02010600040101010101" pitchFamily="2" charset="-122"/>
              </a:rPr>
              <a:t>由主控板检测</a:t>
            </a:r>
            <a:r>
              <a:rPr lang="en-US" altLang="zh-CN" sz="1600" b="1">
                <a:ea typeface="华文细黑" panose="02010600040101010101" pitchFamily="2" charset="-122"/>
              </a:rPr>
              <a:t>CPU</a:t>
            </a:r>
            <a:r>
              <a:rPr lang="zh-CN" altLang="en-US" sz="1600" b="1">
                <a:ea typeface="华文细黑" panose="02010600040101010101" pitchFamily="2" charset="-122"/>
              </a:rPr>
              <a:t>＋业务板</a:t>
            </a:r>
            <a:r>
              <a:rPr lang="en-US" altLang="zh-CN" sz="1600" b="1">
                <a:ea typeface="华文细黑" panose="02010600040101010101" pitchFamily="2" charset="-122"/>
              </a:rPr>
              <a:t>CPU</a:t>
            </a:r>
            <a:r>
              <a:rPr lang="zh-CN" altLang="en-US" sz="1600" b="1">
                <a:ea typeface="华文细黑" panose="02010600040101010101" pitchFamily="2" charset="-122"/>
              </a:rPr>
              <a:t>＋背板上的管理通道等部件组成，完成高性能</a:t>
            </a:r>
            <a:r>
              <a:rPr lang="en-US" altLang="zh-CN" sz="1600" b="1">
                <a:ea typeface="华文细黑" panose="02010600040101010101" pitchFamily="2" charset="-122"/>
              </a:rPr>
              <a:t>BFD/MPLS OAM/Eth OAM</a:t>
            </a:r>
            <a:r>
              <a:rPr lang="zh-CN" altLang="en-US" sz="1600" b="1">
                <a:ea typeface="华文细黑" panose="02010600040101010101" pitchFamily="2" charset="-122"/>
              </a:rPr>
              <a:t>等链路链路通断检测等功能</a:t>
            </a:r>
            <a:r>
              <a:rPr lang="zh-CN" altLang="en-US" sz="1600">
                <a:ea typeface="华文细黑" panose="02010600040101010101" pitchFamily="2" charset="-122"/>
              </a:rPr>
              <a:t> </a:t>
            </a:r>
            <a:r>
              <a:rPr lang="zh-CN" altLang="en-US" sz="1600" b="1">
                <a:ea typeface="华文细黑" panose="02010600040101010101" pitchFamily="2" charset="-122"/>
              </a:rPr>
              <a:t>；</a:t>
            </a:r>
          </a:p>
        </p:txBody>
      </p:sp>
      <p:sp>
        <p:nvSpPr>
          <p:cNvPr id="7" name="Text Box 172"/>
          <p:cNvSpPr txBox="1">
            <a:spLocks noChangeArrowheads="1"/>
          </p:cNvSpPr>
          <p:nvPr/>
        </p:nvSpPr>
        <p:spPr bwMode="auto">
          <a:xfrm>
            <a:off x="6156325" y="701675"/>
            <a:ext cx="2852738"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sz="1600" b="1">
                <a:solidFill>
                  <a:srgbClr val="CC0000"/>
                </a:solidFill>
                <a:ea typeface="华文细黑" panose="02010600040101010101" pitchFamily="2" charset="-122"/>
              </a:rPr>
              <a:t>维护平面</a:t>
            </a:r>
            <a:r>
              <a:rPr lang="zh-CN" altLang="en-US" sz="1600" b="1">
                <a:solidFill>
                  <a:srgbClr val="000000"/>
                </a:solidFill>
                <a:ea typeface="华文细黑" panose="02010600040101010101" pitchFamily="2" charset="-122"/>
              </a:rPr>
              <a:t>由各模块的控制系统 </a:t>
            </a:r>
            <a:r>
              <a:rPr lang="en-US" altLang="zh-CN" sz="1600" b="1">
                <a:solidFill>
                  <a:srgbClr val="000000"/>
                </a:solidFill>
                <a:ea typeface="华文细黑" panose="02010600040101010101" pitchFamily="2" charset="-122"/>
              </a:rPr>
              <a:t>+ </a:t>
            </a:r>
            <a:r>
              <a:rPr lang="zh-CN" altLang="en-US" sz="1600" b="1">
                <a:solidFill>
                  <a:srgbClr val="000000"/>
                </a:solidFill>
                <a:ea typeface="华文细黑" panose="02010600040101010101" pitchFamily="2" charset="-122"/>
              </a:rPr>
              <a:t>控制通道等部件组成。维护平面主要完成电源系统检测控制、风扇系统检测控制和故障告警等功能。</a:t>
            </a:r>
          </a:p>
        </p:txBody>
      </p:sp>
      <p:sp>
        <p:nvSpPr>
          <p:cNvPr id="8" name="Text Box 175"/>
          <p:cNvSpPr txBox="1">
            <a:spLocks noChangeArrowheads="1"/>
          </p:cNvSpPr>
          <p:nvPr/>
        </p:nvSpPr>
        <p:spPr bwMode="auto">
          <a:xfrm>
            <a:off x="6143625" y="4286250"/>
            <a:ext cx="255905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l"/>
            </a:pPr>
            <a:r>
              <a:rPr lang="zh-CN" altLang="en-US" sz="1600" b="1">
                <a:ea typeface="华文细黑" panose="02010600040101010101" pitchFamily="2" charset="-122"/>
              </a:rPr>
              <a:t>四个平面相互独立、互不影响，系统可靠性可以达到</a:t>
            </a:r>
            <a:r>
              <a:rPr lang="en-US" altLang="zh-CN" sz="1600" b="1">
                <a:ea typeface="华文细黑" panose="02010600040101010101" pitchFamily="2" charset="-122"/>
              </a:rPr>
              <a:t>99.999%</a:t>
            </a:r>
          </a:p>
        </p:txBody>
      </p:sp>
      <p:pic>
        <p:nvPicPr>
          <p:cNvPr id="18440" name="Picture 148"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814388"/>
            <a:ext cx="5175250" cy="435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par>
                          <p:cTn id="8" fill="hold" nodeType="afterGroup">
                            <p:stCondLst>
                              <p:cond delay="500"/>
                            </p:stCondLst>
                            <p:childTnLst>
                              <p:par>
                                <p:cTn id="9" presetID="2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ppt_x</p:attrName>
                                        </p:attrNameLst>
                                      </p:cBhvr>
                                      <p:tavLst>
                                        <p:tav tm="0">
                                          <p:val>
                                            <p:strVal val="#ppt_x-.2"/>
                                          </p:val>
                                        </p:tav>
                                        <p:tav tm="100000">
                                          <p:val>
                                            <p:strVal val="#ppt_x"/>
                                          </p:val>
                                        </p:tav>
                                      </p:tavLst>
                                    </p:anim>
                                    <p:anim calcmode="lin" valueType="num">
                                      <p:cBhvr>
                                        <p:cTn id="1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3" dur="1000"/>
                                        <p:tgtEl>
                                          <p:spTgt spid="5"/>
                                        </p:tgtEl>
                                      </p:cBhvr>
                                    </p:animEffect>
                                  </p:childTnLst>
                                </p:cTn>
                              </p:par>
                            </p:childTnLst>
                          </p:cTn>
                        </p:par>
                        <p:par>
                          <p:cTn id="14" fill="hold" nodeType="afterGroup">
                            <p:stCondLst>
                              <p:cond delay="1500"/>
                            </p:stCondLst>
                            <p:childTnLst>
                              <p:par>
                                <p:cTn id="15" presetID="4"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par>
                          <p:cTn id="18" fill="hold" nodeType="afterGroup">
                            <p:stCondLst>
                              <p:cond delay="2000"/>
                            </p:stCondLst>
                            <p:childTnLst>
                              <p:par>
                                <p:cTn id="19" presetID="4"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ox(in)">
                                      <p:cBhvr>
                                        <p:cTn id="21" dur="500"/>
                                        <p:tgtEl>
                                          <p:spTgt spid="7"/>
                                        </p:tgtEl>
                                      </p:cBhvr>
                                    </p:animEffect>
                                  </p:childTnLst>
                                </p:cTn>
                              </p:par>
                            </p:childTnLst>
                          </p:cTn>
                        </p:par>
                        <p:par>
                          <p:cTn id="22" fill="hold" nodeType="afterGroup">
                            <p:stCondLst>
                              <p:cond delay="2500"/>
                            </p:stCondLst>
                            <p:childTnLst>
                              <p:par>
                                <p:cTn id="23" presetID="4"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ox(in)">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AutoShape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4589463" y="776288"/>
            <a:ext cx="4321175"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60"/>
          <p:cNvSpPr txBox="1">
            <a:spLocks noChangeArrowheads="1"/>
          </p:cNvSpPr>
          <p:nvPr/>
        </p:nvSpPr>
        <p:spPr bwMode="auto">
          <a:xfrm>
            <a:off x="4746625" y="920750"/>
            <a:ext cx="4010025" cy="530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solidFill>
                <a:srgbClr val="000000"/>
              </a:solidFill>
              <a:ea typeface="华文细黑" panose="02010600040101010101" pitchFamily="2" charset="-122"/>
            </a:endParaRPr>
          </a:p>
        </p:txBody>
      </p:sp>
      <p:grpSp>
        <p:nvGrpSpPr>
          <p:cNvPr id="19460" name="Group 57"/>
          <p:cNvGrpSpPr>
            <a:grpSpLocks/>
          </p:cNvGrpSpPr>
          <p:nvPr/>
        </p:nvGrpSpPr>
        <p:grpSpPr bwMode="auto">
          <a:xfrm>
            <a:off x="4813300" y="1042988"/>
            <a:ext cx="3806825" cy="4918075"/>
            <a:chOff x="2939" y="657"/>
            <a:chExt cx="2398" cy="3098"/>
          </a:xfrm>
        </p:grpSpPr>
        <p:sp>
          <p:nvSpPr>
            <p:cNvPr id="263217" name="Rectangle 49"/>
            <p:cNvSpPr>
              <a:spLocks noChangeArrowheads="1"/>
            </p:cNvSpPr>
            <p:nvPr/>
          </p:nvSpPr>
          <p:spPr bwMode="auto">
            <a:xfrm>
              <a:off x="3016" y="1856"/>
              <a:ext cx="2313" cy="1892"/>
            </a:xfrm>
            <a:prstGeom prst="rect">
              <a:avLst/>
            </a:prstGeom>
            <a:gradFill rotWithShape="1">
              <a:gsLst>
                <a:gs pos="0">
                  <a:srgbClr val="86C7CC">
                    <a:alpha val="49001"/>
                  </a:srgbClr>
                </a:gs>
                <a:gs pos="50000">
                  <a:srgbClr val="C6E6E8">
                    <a:alpha val="48000"/>
                  </a:srgbClr>
                </a:gs>
                <a:gs pos="100000">
                  <a:srgbClr val="86C7CC">
                    <a:alpha val="49001"/>
                  </a:srgbClr>
                </a:gs>
              </a:gsLst>
              <a:lin ang="5400000" scaled="1"/>
            </a:gradFill>
            <a:ln w="9525">
              <a:solidFill>
                <a:srgbClr val="95CFD3"/>
              </a:solidFill>
              <a:prstDash val="dash"/>
              <a:miter lim="800000"/>
              <a:headEnd/>
              <a:tailEnd/>
            </a:ln>
            <a:effectLst/>
          </p:spPr>
          <p:txBody>
            <a:bodyPr wrap="none" anchor="ctr"/>
            <a:lstStyle/>
            <a:p>
              <a:pPr>
                <a:defRPr/>
              </a:pPr>
              <a:endParaRPr lang="zh-CN" altLang="en-US">
                <a:ea typeface="华文细黑" pitchFamily="2" charset="-122"/>
              </a:endParaRPr>
            </a:p>
          </p:txBody>
        </p:sp>
        <p:sp>
          <p:nvSpPr>
            <p:cNvPr id="263170" name="Rectangle 2"/>
            <p:cNvSpPr>
              <a:spLocks noChangeArrowheads="1"/>
            </p:cNvSpPr>
            <p:nvPr/>
          </p:nvSpPr>
          <p:spPr bwMode="auto">
            <a:xfrm>
              <a:off x="3016" y="663"/>
              <a:ext cx="2313" cy="1088"/>
            </a:xfrm>
            <a:prstGeom prst="rect">
              <a:avLst/>
            </a:prstGeom>
            <a:gradFill rotWithShape="1">
              <a:gsLst>
                <a:gs pos="0">
                  <a:srgbClr val="FF6699">
                    <a:alpha val="49001"/>
                  </a:srgbClr>
                </a:gs>
                <a:gs pos="50000">
                  <a:srgbClr val="FFCCFF">
                    <a:alpha val="48000"/>
                  </a:srgbClr>
                </a:gs>
                <a:gs pos="100000">
                  <a:srgbClr val="FF6699">
                    <a:alpha val="49001"/>
                  </a:srgbClr>
                </a:gs>
              </a:gsLst>
              <a:lin ang="5400000" scaled="1"/>
            </a:gradFill>
            <a:ln w="9525">
              <a:solidFill>
                <a:srgbClr val="FF99CC"/>
              </a:solidFill>
              <a:prstDash val="dash"/>
              <a:miter lim="800000"/>
              <a:headEnd/>
              <a:tailEnd/>
            </a:ln>
            <a:effectLst/>
          </p:spPr>
          <p:txBody>
            <a:bodyPr wrap="none" anchor="ctr"/>
            <a:lstStyle/>
            <a:p>
              <a:pPr>
                <a:defRPr/>
              </a:pPr>
              <a:endParaRPr lang="zh-CN" altLang="en-US">
                <a:ea typeface="华文细黑" pitchFamily="2" charset="-122"/>
              </a:endParaRPr>
            </a:p>
          </p:txBody>
        </p:sp>
        <p:sp>
          <p:nvSpPr>
            <p:cNvPr id="19526" name="Rectangle 5"/>
            <p:cNvSpPr>
              <a:spLocks noChangeArrowheads="1"/>
            </p:cNvSpPr>
            <p:nvPr/>
          </p:nvSpPr>
          <p:spPr bwMode="auto">
            <a:xfrm>
              <a:off x="3334" y="3249"/>
              <a:ext cx="585" cy="366"/>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ea typeface="华文细黑" panose="02010600040101010101" pitchFamily="2" charset="-122"/>
                </a:rPr>
                <a:t>子卡</a:t>
              </a:r>
            </a:p>
          </p:txBody>
        </p:sp>
        <p:sp>
          <p:nvSpPr>
            <p:cNvPr id="19527" name="Rectangle 6"/>
            <p:cNvSpPr>
              <a:spLocks noChangeArrowheads="1"/>
            </p:cNvSpPr>
            <p:nvPr/>
          </p:nvSpPr>
          <p:spPr bwMode="auto">
            <a:xfrm>
              <a:off x="4377" y="3262"/>
              <a:ext cx="653" cy="36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ea typeface="华文细黑" panose="02010600040101010101" pitchFamily="2" charset="-122"/>
                </a:rPr>
                <a:t>NP</a:t>
              </a:r>
            </a:p>
          </p:txBody>
        </p:sp>
        <p:sp>
          <p:nvSpPr>
            <p:cNvPr id="19528" name="Text Box 7"/>
            <p:cNvSpPr txBox="1">
              <a:spLocks noChangeArrowheads="1"/>
            </p:cNvSpPr>
            <p:nvPr/>
          </p:nvSpPr>
          <p:spPr bwMode="auto">
            <a:xfrm>
              <a:off x="2939" y="1888"/>
              <a:ext cx="48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a:ea typeface="华文细黑" panose="02010600040101010101" pitchFamily="2" charset="-122"/>
                </a:rPr>
                <a:t>业务板</a:t>
              </a:r>
            </a:p>
          </p:txBody>
        </p:sp>
        <p:sp>
          <p:nvSpPr>
            <p:cNvPr id="19529" name="Rectangle 9"/>
            <p:cNvSpPr>
              <a:spLocks noChangeArrowheads="1"/>
            </p:cNvSpPr>
            <p:nvPr/>
          </p:nvSpPr>
          <p:spPr bwMode="auto">
            <a:xfrm>
              <a:off x="3373" y="2160"/>
              <a:ext cx="612" cy="369"/>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19530" name="Text Box 11"/>
            <p:cNvSpPr txBox="1">
              <a:spLocks noChangeArrowheads="1"/>
            </p:cNvSpPr>
            <p:nvPr/>
          </p:nvSpPr>
          <p:spPr bwMode="auto">
            <a:xfrm>
              <a:off x="3243" y="2241"/>
              <a:ext cx="864"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a:ea typeface="华文细黑" panose="02010600040101010101" pitchFamily="2" charset="-122"/>
                </a:rPr>
                <a:t>CPU</a:t>
              </a:r>
            </a:p>
          </p:txBody>
        </p:sp>
        <p:sp>
          <p:nvSpPr>
            <p:cNvPr id="19531" name="Rectangle 12"/>
            <p:cNvSpPr>
              <a:spLocks noChangeArrowheads="1"/>
            </p:cNvSpPr>
            <p:nvPr/>
          </p:nvSpPr>
          <p:spPr bwMode="auto">
            <a:xfrm>
              <a:off x="4269" y="2166"/>
              <a:ext cx="772" cy="3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zh-CN">
                <a:ea typeface="华文细黑" panose="02010600040101010101" pitchFamily="2" charset="-122"/>
              </a:endParaRPr>
            </a:p>
          </p:txBody>
        </p:sp>
        <p:sp>
          <p:nvSpPr>
            <p:cNvPr id="19532" name="Rectangle 14"/>
            <p:cNvSpPr>
              <a:spLocks noChangeArrowheads="1"/>
            </p:cNvSpPr>
            <p:nvPr/>
          </p:nvSpPr>
          <p:spPr bwMode="auto">
            <a:xfrm>
              <a:off x="4241" y="1298"/>
              <a:ext cx="772" cy="37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zh-CN">
                <a:ea typeface="华文细黑" panose="02010600040101010101" pitchFamily="2" charset="-122"/>
              </a:endParaRPr>
            </a:p>
          </p:txBody>
        </p:sp>
        <p:sp>
          <p:nvSpPr>
            <p:cNvPr id="19533" name="Text Box 15"/>
            <p:cNvSpPr txBox="1">
              <a:spLocks noChangeArrowheads="1"/>
            </p:cNvSpPr>
            <p:nvPr/>
          </p:nvSpPr>
          <p:spPr bwMode="auto">
            <a:xfrm>
              <a:off x="2965" y="695"/>
              <a:ext cx="48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a:ea typeface="华文细黑" panose="02010600040101010101" pitchFamily="2" charset="-122"/>
                </a:rPr>
                <a:t>主控板</a:t>
              </a:r>
            </a:p>
          </p:txBody>
        </p:sp>
        <p:sp>
          <p:nvSpPr>
            <p:cNvPr id="19534" name="Rectangle 16"/>
            <p:cNvSpPr>
              <a:spLocks noChangeArrowheads="1"/>
            </p:cNvSpPr>
            <p:nvPr/>
          </p:nvSpPr>
          <p:spPr bwMode="auto">
            <a:xfrm>
              <a:off x="3470" y="754"/>
              <a:ext cx="635" cy="3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ea typeface="华文细黑" panose="02010600040101010101" pitchFamily="2" charset="-122"/>
                </a:rPr>
                <a:t>CPU</a:t>
              </a:r>
            </a:p>
          </p:txBody>
        </p:sp>
        <p:sp>
          <p:nvSpPr>
            <p:cNvPr id="19535" name="Line 17"/>
            <p:cNvSpPr>
              <a:spLocks noChangeShapeType="1"/>
            </p:cNvSpPr>
            <p:nvPr/>
          </p:nvSpPr>
          <p:spPr bwMode="auto">
            <a:xfrm>
              <a:off x="3016" y="3521"/>
              <a:ext cx="318"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36" name="Line 18"/>
            <p:cNvSpPr>
              <a:spLocks noChangeShapeType="1"/>
            </p:cNvSpPr>
            <p:nvPr/>
          </p:nvSpPr>
          <p:spPr bwMode="auto">
            <a:xfrm>
              <a:off x="3923" y="3521"/>
              <a:ext cx="454"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37" name="Line 20"/>
            <p:cNvSpPr>
              <a:spLocks noChangeShapeType="1"/>
            </p:cNvSpPr>
            <p:nvPr/>
          </p:nvSpPr>
          <p:spPr bwMode="auto">
            <a:xfrm flipH="1">
              <a:off x="3982" y="2347"/>
              <a:ext cx="288"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38" name="Line 21"/>
            <p:cNvSpPr>
              <a:spLocks noChangeShapeType="1"/>
            </p:cNvSpPr>
            <p:nvPr/>
          </p:nvSpPr>
          <p:spPr bwMode="auto">
            <a:xfrm>
              <a:off x="3982" y="2443"/>
              <a:ext cx="288" cy="0"/>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39" name="Line 22"/>
            <p:cNvSpPr>
              <a:spLocks noChangeShapeType="1"/>
            </p:cNvSpPr>
            <p:nvPr/>
          </p:nvSpPr>
          <p:spPr bwMode="auto">
            <a:xfrm>
              <a:off x="4830" y="2523"/>
              <a:ext cx="0" cy="182"/>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40" name="Line 23"/>
            <p:cNvSpPr>
              <a:spLocks noChangeShapeType="1"/>
            </p:cNvSpPr>
            <p:nvPr/>
          </p:nvSpPr>
          <p:spPr bwMode="auto">
            <a:xfrm flipH="1" flipV="1">
              <a:off x="3907" y="3406"/>
              <a:ext cx="480" cy="0"/>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41" name="Line 24"/>
            <p:cNvSpPr>
              <a:spLocks noChangeShapeType="1"/>
            </p:cNvSpPr>
            <p:nvPr/>
          </p:nvSpPr>
          <p:spPr bwMode="auto">
            <a:xfrm flipH="1" flipV="1">
              <a:off x="2995" y="3385"/>
              <a:ext cx="330" cy="0"/>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cxnSp>
          <p:nvCxnSpPr>
            <p:cNvPr id="19542" name="AutoShape 25"/>
            <p:cNvCxnSpPr>
              <a:cxnSpLocks noChangeShapeType="1"/>
            </p:cNvCxnSpPr>
            <p:nvPr/>
          </p:nvCxnSpPr>
          <p:spPr bwMode="auto">
            <a:xfrm rot="16200000" flipH="1">
              <a:off x="3831" y="1074"/>
              <a:ext cx="367" cy="453"/>
            </a:xfrm>
            <a:prstGeom prst="bentConnector2">
              <a:avLst/>
            </a:prstGeom>
            <a:noFill/>
            <a:ln w="50800">
              <a:solidFill>
                <a:srgbClr val="800000"/>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9543" name="AutoShape 26"/>
            <p:cNvCxnSpPr>
              <a:cxnSpLocks noChangeShapeType="1"/>
            </p:cNvCxnSpPr>
            <p:nvPr/>
          </p:nvCxnSpPr>
          <p:spPr bwMode="auto">
            <a:xfrm>
              <a:off x="4604" y="1658"/>
              <a:ext cx="0" cy="499"/>
            </a:xfrm>
            <a:prstGeom prst="straightConnector1">
              <a:avLst/>
            </a:prstGeom>
            <a:noFill/>
            <a:ln w="50800">
              <a:solidFill>
                <a:srgbClr val="8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9544" name="AutoShape 27"/>
            <p:cNvCxnSpPr>
              <a:cxnSpLocks noChangeShapeType="1"/>
            </p:cNvCxnSpPr>
            <p:nvPr/>
          </p:nvCxnSpPr>
          <p:spPr bwMode="auto">
            <a:xfrm>
              <a:off x="3982" y="2251"/>
              <a:ext cx="288" cy="8"/>
            </a:xfrm>
            <a:prstGeom prst="straightConnector1">
              <a:avLst/>
            </a:prstGeom>
            <a:noFill/>
            <a:ln w="50800">
              <a:solidFill>
                <a:srgbClr val="8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9545" name="Rectangle 12"/>
            <p:cNvSpPr>
              <a:spLocks noChangeArrowheads="1"/>
            </p:cNvSpPr>
            <p:nvPr/>
          </p:nvSpPr>
          <p:spPr bwMode="auto">
            <a:xfrm>
              <a:off x="4550" y="2681"/>
              <a:ext cx="714" cy="432"/>
            </a:xfrm>
            <a:prstGeom prst="rect">
              <a:avLst/>
            </a:prstGeom>
            <a:solidFill>
              <a:srgbClr val="FF0000">
                <a:alpha val="72940"/>
              </a:srgbClr>
            </a:solidFill>
            <a:ln w="9525" algn="ctr">
              <a:solidFill>
                <a:srgbClr val="800000"/>
              </a:solidFill>
              <a:prstDash val="dash"/>
              <a:miter lim="800000"/>
              <a:headEnd/>
              <a:tailEnd/>
            </a:ln>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bg1"/>
                  </a:solidFill>
                  <a:ea typeface="华文细黑" panose="02010600040101010101" pitchFamily="2" charset="-122"/>
                </a:rPr>
                <a:t>协议流量</a:t>
              </a:r>
              <a:endParaRPr lang="en-US" altLang="zh-CN" b="1">
                <a:solidFill>
                  <a:schemeClr val="bg1"/>
                </a:solidFill>
                <a:ea typeface="华文细黑" panose="02010600040101010101" pitchFamily="2" charset="-122"/>
              </a:endParaRPr>
            </a:p>
            <a:p>
              <a:pPr algn="ctr" eaLnBrk="1" hangingPunct="1"/>
              <a:r>
                <a:rPr lang="zh-CN" altLang="en-US" b="1">
                  <a:solidFill>
                    <a:schemeClr val="bg1"/>
                  </a:solidFill>
                  <a:ea typeface="华文细黑" panose="02010600040101010101" pitchFamily="2" charset="-122"/>
                </a:rPr>
                <a:t>控制引擎</a:t>
              </a:r>
              <a:endParaRPr lang="en-US" altLang="zh-CN" b="1">
                <a:solidFill>
                  <a:schemeClr val="bg1"/>
                </a:solidFill>
                <a:ea typeface="华文细黑" panose="02010600040101010101" pitchFamily="2" charset="-122"/>
              </a:endParaRPr>
            </a:p>
          </p:txBody>
        </p:sp>
        <p:sp>
          <p:nvSpPr>
            <p:cNvPr id="19546" name="Line 20"/>
            <p:cNvSpPr>
              <a:spLocks noChangeShapeType="1"/>
            </p:cNvSpPr>
            <p:nvPr/>
          </p:nvSpPr>
          <p:spPr bwMode="auto">
            <a:xfrm flipH="1" flipV="1">
              <a:off x="4959" y="2515"/>
              <a:ext cx="0" cy="181"/>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47" name="Line 22"/>
            <p:cNvSpPr>
              <a:spLocks noChangeShapeType="1"/>
            </p:cNvSpPr>
            <p:nvPr/>
          </p:nvSpPr>
          <p:spPr bwMode="auto">
            <a:xfrm>
              <a:off x="4649" y="3113"/>
              <a:ext cx="0" cy="182"/>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48" name="Line 20"/>
            <p:cNvSpPr>
              <a:spLocks noChangeShapeType="1"/>
            </p:cNvSpPr>
            <p:nvPr/>
          </p:nvSpPr>
          <p:spPr bwMode="auto">
            <a:xfrm flipH="1" flipV="1">
              <a:off x="4785" y="3113"/>
              <a:ext cx="0" cy="181"/>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49" name="AutoShape 301"/>
            <p:cNvSpPr>
              <a:spLocks/>
            </p:cNvSpPr>
            <p:nvPr/>
          </p:nvSpPr>
          <p:spPr bwMode="auto">
            <a:xfrm rot="10800000">
              <a:off x="3424" y="2704"/>
              <a:ext cx="681" cy="272"/>
            </a:xfrm>
            <a:prstGeom prst="accentCallout1">
              <a:avLst>
                <a:gd name="adj1" fmla="val 73528"/>
                <a:gd name="adj2" fmla="val -7051"/>
                <a:gd name="adj3" fmla="val 54407"/>
                <a:gd name="adj4" fmla="val -63144"/>
              </a:avLst>
            </a:prstGeom>
            <a:solidFill>
              <a:srgbClr val="FF0000">
                <a:alpha val="72940"/>
              </a:srgbClr>
            </a:solidFill>
            <a:ln w="19050">
              <a:solidFill>
                <a:srgbClr val="CC0000"/>
              </a:solidFill>
              <a:miter lim="800000"/>
              <a:headEnd/>
              <a:tailEnd/>
            </a:ln>
          </p:spPr>
          <p:txBody>
            <a:bodyPr rot="1080000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a:solidFill>
                  <a:schemeClr val="bg1"/>
                </a:solidFill>
                <a:ea typeface="华文细黑" panose="02010600040101010101" pitchFamily="2" charset="-122"/>
              </a:endParaRPr>
            </a:p>
          </p:txBody>
        </p:sp>
        <p:sp>
          <p:nvSpPr>
            <p:cNvPr id="19550" name="Text Box 56"/>
            <p:cNvSpPr txBox="1">
              <a:spLocks noChangeArrowheads="1"/>
            </p:cNvSpPr>
            <p:nvPr/>
          </p:nvSpPr>
          <p:spPr bwMode="auto">
            <a:xfrm>
              <a:off x="3424" y="2728"/>
              <a:ext cx="63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ea typeface="华文细黑" panose="02010600040101010101" pitchFamily="2" charset="-122"/>
                </a:rPr>
                <a:t>支持</a:t>
              </a:r>
              <a:r>
                <a:rPr lang="en-US" altLang="zh-CN" b="1">
                  <a:solidFill>
                    <a:schemeClr val="bg1"/>
                  </a:solidFill>
                  <a:ea typeface="华文细黑" panose="02010600040101010101" pitchFamily="2" charset="-122"/>
                </a:rPr>
                <a:t>CoPP</a:t>
              </a:r>
            </a:p>
          </p:txBody>
        </p:sp>
      </p:grpSp>
      <p:sp>
        <p:nvSpPr>
          <p:cNvPr id="59" name="AutoShape 12"/>
          <p:cNvSpPr>
            <a:spLocks noChangeArrowheads="1"/>
          </p:cNvSpPr>
          <p:nvPr/>
        </p:nvSpPr>
        <p:spPr bwMode="gray">
          <a:xfrm>
            <a:off x="335433" y="813774"/>
            <a:ext cx="4104822" cy="4731940"/>
          </a:xfrm>
          <a:prstGeom prst="roundRect">
            <a:avLst>
              <a:gd name="adj" fmla="val 6344"/>
            </a:avLst>
          </a:prstGeom>
          <a:noFill/>
          <a:ln w="6350" algn="ctr">
            <a:solidFill>
              <a:srgbClr val="4F81BD"/>
            </a:solidFill>
            <a:prstDash val="dash"/>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zh-CN" altLang="en-US" b="1" kern="0" dirty="0">
              <a:solidFill>
                <a:sysClr val="windowText" lastClr="000000"/>
              </a:solidFill>
              <a:ea typeface="华文细黑" pitchFamily="2" charset="-122"/>
            </a:endParaRPr>
          </a:p>
        </p:txBody>
      </p:sp>
      <p:grpSp>
        <p:nvGrpSpPr>
          <p:cNvPr id="19464" name="Group 101"/>
          <p:cNvGrpSpPr>
            <a:grpSpLocks/>
          </p:cNvGrpSpPr>
          <p:nvPr/>
        </p:nvGrpSpPr>
        <p:grpSpPr bwMode="auto">
          <a:xfrm>
            <a:off x="400050" y="1052513"/>
            <a:ext cx="3794125" cy="4032250"/>
            <a:chOff x="340" y="663"/>
            <a:chExt cx="2390" cy="2540"/>
          </a:xfrm>
        </p:grpSpPr>
        <p:sp>
          <p:nvSpPr>
            <p:cNvPr id="263270" name="Rectangle 102"/>
            <p:cNvSpPr>
              <a:spLocks noChangeArrowheads="1"/>
            </p:cNvSpPr>
            <p:nvPr/>
          </p:nvSpPr>
          <p:spPr bwMode="auto">
            <a:xfrm>
              <a:off x="417" y="1856"/>
              <a:ext cx="2313" cy="1347"/>
            </a:xfrm>
            <a:prstGeom prst="rect">
              <a:avLst/>
            </a:prstGeom>
            <a:gradFill rotWithShape="1">
              <a:gsLst>
                <a:gs pos="0">
                  <a:srgbClr val="86C7CC">
                    <a:alpha val="49001"/>
                  </a:srgbClr>
                </a:gs>
                <a:gs pos="50000">
                  <a:srgbClr val="C6E6E8">
                    <a:alpha val="48000"/>
                  </a:srgbClr>
                </a:gs>
                <a:gs pos="100000">
                  <a:srgbClr val="86C7CC">
                    <a:alpha val="49001"/>
                  </a:srgbClr>
                </a:gs>
              </a:gsLst>
              <a:lin ang="5400000" scaled="1"/>
            </a:gradFill>
            <a:ln w="9525">
              <a:solidFill>
                <a:srgbClr val="95CFD3"/>
              </a:solidFill>
              <a:prstDash val="dash"/>
              <a:miter lim="800000"/>
              <a:headEnd/>
              <a:tailEnd/>
            </a:ln>
            <a:effectLst/>
          </p:spPr>
          <p:txBody>
            <a:bodyPr wrap="none" anchor="ctr"/>
            <a:lstStyle/>
            <a:p>
              <a:pPr>
                <a:defRPr/>
              </a:pPr>
              <a:endParaRPr lang="zh-CN" altLang="en-US">
                <a:ea typeface="华文细黑" pitchFamily="2" charset="-122"/>
              </a:endParaRPr>
            </a:p>
          </p:txBody>
        </p:sp>
        <p:sp>
          <p:nvSpPr>
            <p:cNvPr id="263271" name="Rectangle 103"/>
            <p:cNvSpPr>
              <a:spLocks noChangeArrowheads="1"/>
            </p:cNvSpPr>
            <p:nvPr/>
          </p:nvSpPr>
          <p:spPr bwMode="auto">
            <a:xfrm>
              <a:off x="417" y="663"/>
              <a:ext cx="2313" cy="1088"/>
            </a:xfrm>
            <a:prstGeom prst="rect">
              <a:avLst/>
            </a:prstGeom>
            <a:gradFill rotWithShape="1">
              <a:gsLst>
                <a:gs pos="0">
                  <a:srgbClr val="FF6699">
                    <a:alpha val="49001"/>
                  </a:srgbClr>
                </a:gs>
                <a:gs pos="50000">
                  <a:srgbClr val="FFCCFF">
                    <a:alpha val="48000"/>
                  </a:srgbClr>
                </a:gs>
                <a:gs pos="100000">
                  <a:srgbClr val="FF6699">
                    <a:alpha val="49001"/>
                  </a:srgbClr>
                </a:gs>
              </a:gsLst>
              <a:lin ang="5400000" scaled="1"/>
            </a:gradFill>
            <a:ln w="9525">
              <a:solidFill>
                <a:srgbClr val="FF99CC"/>
              </a:solidFill>
              <a:prstDash val="dash"/>
              <a:miter lim="800000"/>
              <a:headEnd/>
              <a:tailEnd/>
            </a:ln>
            <a:effectLst/>
          </p:spPr>
          <p:txBody>
            <a:bodyPr wrap="none" anchor="ctr"/>
            <a:lstStyle/>
            <a:p>
              <a:pPr>
                <a:defRPr/>
              </a:pPr>
              <a:endParaRPr lang="zh-CN" altLang="en-US">
                <a:ea typeface="华文细黑" pitchFamily="2" charset="-122"/>
              </a:endParaRPr>
            </a:p>
          </p:txBody>
        </p:sp>
        <p:sp>
          <p:nvSpPr>
            <p:cNvPr id="19500" name="Rectangle 5"/>
            <p:cNvSpPr>
              <a:spLocks noChangeArrowheads="1"/>
            </p:cNvSpPr>
            <p:nvPr/>
          </p:nvSpPr>
          <p:spPr bwMode="auto">
            <a:xfrm>
              <a:off x="735" y="2704"/>
              <a:ext cx="585" cy="366"/>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ea typeface="华文细黑" panose="02010600040101010101" pitchFamily="2" charset="-122"/>
                </a:rPr>
                <a:t>子卡</a:t>
              </a:r>
            </a:p>
          </p:txBody>
        </p:sp>
        <p:sp>
          <p:nvSpPr>
            <p:cNvPr id="19501" name="Rectangle 6"/>
            <p:cNvSpPr>
              <a:spLocks noChangeArrowheads="1"/>
            </p:cNvSpPr>
            <p:nvPr/>
          </p:nvSpPr>
          <p:spPr bwMode="auto">
            <a:xfrm>
              <a:off x="1778" y="2717"/>
              <a:ext cx="653" cy="365"/>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ea typeface="华文细黑" panose="02010600040101010101" pitchFamily="2" charset="-122"/>
                </a:rPr>
                <a:t>NP</a:t>
              </a:r>
            </a:p>
          </p:txBody>
        </p:sp>
        <p:sp>
          <p:nvSpPr>
            <p:cNvPr id="19502" name="Text Box 7"/>
            <p:cNvSpPr txBox="1">
              <a:spLocks noChangeArrowheads="1"/>
            </p:cNvSpPr>
            <p:nvPr/>
          </p:nvSpPr>
          <p:spPr bwMode="auto">
            <a:xfrm>
              <a:off x="340" y="1888"/>
              <a:ext cx="48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a:ea typeface="华文细黑" panose="02010600040101010101" pitchFamily="2" charset="-122"/>
                </a:rPr>
                <a:t>业务板</a:t>
              </a:r>
            </a:p>
          </p:txBody>
        </p:sp>
        <p:sp>
          <p:nvSpPr>
            <p:cNvPr id="19503" name="Rectangle 9"/>
            <p:cNvSpPr>
              <a:spLocks noChangeArrowheads="1"/>
            </p:cNvSpPr>
            <p:nvPr/>
          </p:nvSpPr>
          <p:spPr bwMode="auto">
            <a:xfrm>
              <a:off x="774" y="2160"/>
              <a:ext cx="612" cy="369"/>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19504" name="Text Box 11"/>
            <p:cNvSpPr txBox="1">
              <a:spLocks noChangeArrowheads="1"/>
            </p:cNvSpPr>
            <p:nvPr/>
          </p:nvSpPr>
          <p:spPr bwMode="auto">
            <a:xfrm>
              <a:off x="644" y="2241"/>
              <a:ext cx="864"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a:ea typeface="华文细黑" panose="02010600040101010101" pitchFamily="2" charset="-122"/>
                </a:rPr>
                <a:t>CPU</a:t>
              </a:r>
            </a:p>
          </p:txBody>
        </p:sp>
        <p:sp>
          <p:nvSpPr>
            <p:cNvPr id="19505" name="Rectangle 12"/>
            <p:cNvSpPr>
              <a:spLocks noChangeArrowheads="1"/>
            </p:cNvSpPr>
            <p:nvPr/>
          </p:nvSpPr>
          <p:spPr bwMode="auto">
            <a:xfrm>
              <a:off x="1670" y="2166"/>
              <a:ext cx="772" cy="3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zh-CN">
                <a:ea typeface="华文细黑" panose="02010600040101010101" pitchFamily="2" charset="-122"/>
              </a:endParaRPr>
            </a:p>
          </p:txBody>
        </p:sp>
        <p:sp>
          <p:nvSpPr>
            <p:cNvPr id="19506" name="Rectangle 14"/>
            <p:cNvSpPr>
              <a:spLocks noChangeArrowheads="1"/>
            </p:cNvSpPr>
            <p:nvPr/>
          </p:nvSpPr>
          <p:spPr bwMode="auto">
            <a:xfrm>
              <a:off x="1642" y="1298"/>
              <a:ext cx="772" cy="37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zh-CN">
                <a:ea typeface="华文细黑" panose="02010600040101010101" pitchFamily="2" charset="-122"/>
              </a:endParaRPr>
            </a:p>
          </p:txBody>
        </p:sp>
        <p:sp>
          <p:nvSpPr>
            <p:cNvPr id="19507" name="Text Box 15"/>
            <p:cNvSpPr txBox="1">
              <a:spLocks noChangeArrowheads="1"/>
            </p:cNvSpPr>
            <p:nvPr/>
          </p:nvSpPr>
          <p:spPr bwMode="auto">
            <a:xfrm>
              <a:off x="366" y="695"/>
              <a:ext cx="48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a:ea typeface="华文细黑" panose="02010600040101010101" pitchFamily="2" charset="-122"/>
                </a:rPr>
                <a:t>主控板</a:t>
              </a:r>
            </a:p>
          </p:txBody>
        </p:sp>
        <p:sp>
          <p:nvSpPr>
            <p:cNvPr id="19508" name="Rectangle 16"/>
            <p:cNvSpPr>
              <a:spLocks noChangeArrowheads="1"/>
            </p:cNvSpPr>
            <p:nvPr/>
          </p:nvSpPr>
          <p:spPr bwMode="auto">
            <a:xfrm>
              <a:off x="871" y="754"/>
              <a:ext cx="635" cy="3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ea typeface="华文细黑" panose="02010600040101010101" pitchFamily="2" charset="-122"/>
                </a:rPr>
                <a:t>CPU</a:t>
              </a:r>
            </a:p>
          </p:txBody>
        </p:sp>
        <p:sp>
          <p:nvSpPr>
            <p:cNvPr id="19509" name="Line 17"/>
            <p:cNvSpPr>
              <a:spLocks noChangeShapeType="1"/>
            </p:cNvSpPr>
            <p:nvPr/>
          </p:nvSpPr>
          <p:spPr bwMode="auto">
            <a:xfrm>
              <a:off x="417" y="2976"/>
              <a:ext cx="318"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10" name="Line 18"/>
            <p:cNvSpPr>
              <a:spLocks noChangeShapeType="1"/>
            </p:cNvSpPr>
            <p:nvPr/>
          </p:nvSpPr>
          <p:spPr bwMode="auto">
            <a:xfrm>
              <a:off x="1324" y="2976"/>
              <a:ext cx="454"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11" name="Line 20"/>
            <p:cNvSpPr>
              <a:spLocks noChangeShapeType="1"/>
            </p:cNvSpPr>
            <p:nvPr/>
          </p:nvSpPr>
          <p:spPr bwMode="auto">
            <a:xfrm flipH="1">
              <a:off x="1383" y="2347"/>
              <a:ext cx="288"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12" name="Line 21"/>
            <p:cNvSpPr>
              <a:spLocks noChangeShapeType="1"/>
            </p:cNvSpPr>
            <p:nvPr/>
          </p:nvSpPr>
          <p:spPr bwMode="auto">
            <a:xfrm>
              <a:off x="1383" y="2443"/>
              <a:ext cx="288" cy="0"/>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13" name="Line 22"/>
            <p:cNvSpPr>
              <a:spLocks noChangeShapeType="1"/>
            </p:cNvSpPr>
            <p:nvPr/>
          </p:nvSpPr>
          <p:spPr bwMode="auto">
            <a:xfrm>
              <a:off x="2064" y="2531"/>
              <a:ext cx="0" cy="182"/>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14" name="Line 23"/>
            <p:cNvSpPr>
              <a:spLocks noChangeShapeType="1"/>
            </p:cNvSpPr>
            <p:nvPr/>
          </p:nvSpPr>
          <p:spPr bwMode="auto">
            <a:xfrm flipH="1" flipV="1">
              <a:off x="1308" y="2861"/>
              <a:ext cx="480" cy="0"/>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515" name="Line 24"/>
            <p:cNvSpPr>
              <a:spLocks noChangeShapeType="1"/>
            </p:cNvSpPr>
            <p:nvPr/>
          </p:nvSpPr>
          <p:spPr bwMode="auto">
            <a:xfrm flipH="1" flipV="1">
              <a:off x="396" y="2840"/>
              <a:ext cx="330" cy="0"/>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cxnSp>
          <p:nvCxnSpPr>
            <p:cNvPr id="19516" name="AutoShape 25"/>
            <p:cNvCxnSpPr>
              <a:cxnSpLocks noChangeShapeType="1"/>
              <a:stCxn id="19508" idx="2"/>
              <a:endCxn id="19506" idx="1"/>
            </p:cNvCxnSpPr>
            <p:nvPr/>
          </p:nvCxnSpPr>
          <p:spPr bwMode="auto">
            <a:xfrm rot="16200000" flipH="1">
              <a:off x="1232" y="1074"/>
              <a:ext cx="367" cy="453"/>
            </a:xfrm>
            <a:prstGeom prst="bentConnector2">
              <a:avLst/>
            </a:prstGeom>
            <a:noFill/>
            <a:ln w="50800">
              <a:solidFill>
                <a:srgbClr val="800000"/>
              </a:solidFill>
              <a:miter lim="800000"/>
              <a:headEnd type="triangle" w="med" len="med"/>
              <a:tailEnd type="triangle" w="med" len="med"/>
            </a:ln>
            <a:extLst>
              <a:ext uri="{909E8E84-426E-40DD-AFC4-6F175D3DCCD1}">
                <a14:hiddenFill xmlns:a14="http://schemas.microsoft.com/office/drawing/2010/main">
                  <a:noFill/>
                </a14:hiddenFill>
              </a:ext>
            </a:extLst>
          </p:spPr>
        </p:cxnSp>
        <p:cxnSp>
          <p:nvCxnSpPr>
            <p:cNvPr id="19517" name="AutoShape 26"/>
            <p:cNvCxnSpPr>
              <a:cxnSpLocks noChangeShapeType="1"/>
            </p:cNvCxnSpPr>
            <p:nvPr/>
          </p:nvCxnSpPr>
          <p:spPr bwMode="auto">
            <a:xfrm>
              <a:off x="2005" y="1658"/>
              <a:ext cx="0" cy="499"/>
            </a:xfrm>
            <a:prstGeom prst="straightConnector1">
              <a:avLst/>
            </a:prstGeom>
            <a:noFill/>
            <a:ln w="50800">
              <a:solidFill>
                <a:srgbClr val="8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9518" name="AutoShape 27"/>
            <p:cNvCxnSpPr>
              <a:cxnSpLocks noChangeShapeType="1"/>
            </p:cNvCxnSpPr>
            <p:nvPr/>
          </p:nvCxnSpPr>
          <p:spPr bwMode="auto">
            <a:xfrm>
              <a:off x="1383" y="2251"/>
              <a:ext cx="288" cy="8"/>
            </a:xfrm>
            <a:prstGeom prst="straightConnector1">
              <a:avLst/>
            </a:prstGeom>
            <a:noFill/>
            <a:ln w="50800">
              <a:solidFill>
                <a:srgbClr val="8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9519" name="Line 20"/>
            <p:cNvSpPr>
              <a:spLocks noChangeShapeType="1"/>
            </p:cNvSpPr>
            <p:nvPr/>
          </p:nvSpPr>
          <p:spPr bwMode="auto">
            <a:xfrm flipH="1" flipV="1">
              <a:off x="2193" y="2523"/>
              <a:ext cx="0" cy="181"/>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grpSp>
      <p:grpSp>
        <p:nvGrpSpPr>
          <p:cNvPr id="19465" name="组合 732"/>
          <p:cNvGrpSpPr>
            <a:grpSpLocks/>
          </p:cNvGrpSpPr>
          <p:nvPr/>
        </p:nvGrpSpPr>
        <p:grpSpPr bwMode="auto">
          <a:xfrm>
            <a:off x="2487613" y="5229225"/>
            <a:ext cx="1800225" cy="531813"/>
            <a:chOff x="340560" y="3103247"/>
            <a:chExt cx="2696449" cy="512391"/>
          </a:xfrm>
        </p:grpSpPr>
        <p:sp>
          <p:nvSpPr>
            <p:cNvPr id="7" name="圆角矩形 6"/>
            <p:cNvSpPr/>
            <p:nvPr/>
          </p:nvSpPr>
          <p:spPr>
            <a:xfrm>
              <a:off x="340560" y="3103247"/>
              <a:ext cx="2696449" cy="512391"/>
            </a:xfrm>
            <a:prstGeom prst="roundRect">
              <a:avLst>
                <a:gd name="adj" fmla="val 10000"/>
              </a:avLst>
            </a:prstGeo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sp>
        <p:sp>
          <p:nvSpPr>
            <p:cNvPr id="8" name="圆角矩形 12"/>
            <p:cNvSpPr/>
            <p:nvPr/>
          </p:nvSpPr>
          <p:spPr>
            <a:xfrm>
              <a:off x="354827" y="3118542"/>
              <a:ext cx="2667915" cy="481801"/>
            </a:xfrm>
            <a:prstGeom prst="rect">
              <a:avLst/>
            </a:prstGeom>
          </p:spPr>
          <p:style>
            <a:lnRef idx="0">
              <a:scrgbClr r="0" g="0" b="0"/>
            </a:lnRef>
            <a:fillRef idx="0">
              <a:scrgbClr r="0" g="0" b="0"/>
            </a:fillRef>
            <a:effectRef idx="0">
              <a:scrgbClr r="0" g="0" b="0"/>
            </a:effectRef>
            <a:fontRef idx="minor">
              <a:schemeClr val="lt1"/>
            </a:fontRef>
          </p:style>
          <p:txBody>
            <a:bodyPr lIns="45720" tIns="34290" rIns="45720" bIns="34290" anchor="ctr"/>
            <a:lstStyle/>
            <a:p>
              <a:pPr algn="ctr" defTabSz="800100">
                <a:lnSpc>
                  <a:spcPct val="90000"/>
                </a:lnSpc>
                <a:spcAft>
                  <a:spcPct val="35000"/>
                </a:spcAft>
                <a:defRPr/>
              </a:pPr>
              <a:r>
                <a:rPr lang="zh-CN" altLang="en-US" sz="2000" b="1">
                  <a:solidFill>
                    <a:srgbClr val="CCE8CF"/>
                  </a:solidFill>
                </a:rPr>
                <a:t>传统控制平面</a:t>
              </a:r>
            </a:p>
          </p:txBody>
        </p:sp>
      </p:grpSp>
      <p:grpSp>
        <p:nvGrpSpPr>
          <p:cNvPr id="19466" name="组合 12"/>
          <p:cNvGrpSpPr>
            <a:grpSpLocks/>
          </p:cNvGrpSpPr>
          <p:nvPr/>
        </p:nvGrpSpPr>
        <p:grpSpPr bwMode="auto">
          <a:xfrm>
            <a:off x="5153025" y="6008688"/>
            <a:ext cx="3170238" cy="523875"/>
            <a:chOff x="3963914" y="3337167"/>
            <a:chExt cx="2696449" cy="870151"/>
          </a:xfrm>
        </p:grpSpPr>
        <p:sp>
          <p:nvSpPr>
            <p:cNvPr id="10" name="圆角矩形 9"/>
            <p:cNvSpPr/>
            <p:nvPr/>
          </p:nvSpPr>
          <p:spPr>
            <a:xfrm>
              <a:off x="3963914" y="3337167"/>
              <a:ext cx="2696449" cy="870151"/>
            </a:xfrm>
            <a:prstGeom prst="roundRect">
              <a:avLst>
                <a:gd name="adj" fmla="val 10000"/>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sp>
        <p:sp>
          <p:nvSpPr>
            <p:cNvPr id="11" name="圆角矩形 22"/>
            <p:cNvSpPr/>
            <p:nvPr/>
          </p:nvSpPr>
          <p:spPr>
            <a:xfrm>
              <a:off x="3988218" y="3363535"/>
              <a:ext cx="2647840" cy="817415"/>
            </a:xfrm>
            <a:prstGeom prst="rect">
              <a:avLst/>
            </a:prstGeom>
            <a:noFill/>
            <a:ln w="9525" cap="flat" cmpd="sng" algn="ctr">
              <a:noFill/>
              <a:prstDash val="solid"/>
            </a:ln>
            <a:effectLst>
              <a:outerShdw blurRad="40000" dist="23000" dir="5400000" rotWithShape="0">
                <a:srgbClr val="000000">
                  <a:alpha val="35000"/>
                </a:srgbClr>
              </a:outerShdw>
            </a:effectLst>
          </p:spPr>
          <p:txBody>
            <a:bodyPr lIns="45720" tIns="34290" rIns="45720" bIns="34290" anchor="ctr"/>
            <a:lstStyle/>
            <a:p>
              <a:pPr algn="ctr" defTabSz="800100">
                <a:lnSpc>
                  <a:spcPct val="90000"/>
                </a:lnSpc>
                <a:spcAft>
                  <a:spcPct val="35000"/>
                </a:spcAft>
                <a:defRPr/>
              </a:pPr>
              <a:r>
                <a:rPr lang="en-US" altLang="zh-CN" b="1">
                  <a:solidFill>
                    <a:srgbClr val="CCE8CF"/>
                  </a:solidFill>
                  <a:ea typeface="华文细黑" pitchFamily="2" charset="-122"/>
                </a:rPr>
                <a:t>CR16000</a:t>
              </a:r>
              <a:r>
                <a:rPr lang="zh-CN" altLang="en-US" b="1">
                  <a:solidFill>
                    <a:srgbClr val="CCE8CF"/>
                  </a:solidFill>
                  <a:ea typeface="华文细黑" pitchFamily="2" charset="-122"/>
                </a:rPr>
                <a:t>控制平面安全可控</a:t>
              </a:r>
            </a:p>
          </p:txBody>
        </p:sp>
      </p:grpSp>
      <p:grpSp>
        <p:nvGrpSpPr>
          <p:cNvPr id="19467" name="Group 140"/>
          <p:cNvGrpSpPr>
            <a:grpSpLocks/>
          </p:cNvGrpSpPr>
          <p:nvPr/>
        </p:nvGrpSpPr>
        <p:grpSpPr bwMode="auto">
          <a:xfrm>
            <a:off x="255588" y="5818188"/>
            <a:ext cx="4260850" cy="668337"/>
            <a:chOff x="249" y="3665"/>
            <a:chExt cx="2684" cy="421"/>
          </a:xfrm>
        </p:grpSpPr>
        <p:sp>
          <p:nvSpPr>
            <p:cNvPr id="19" name="AutoShape 12"/>
            <p:cNvSpPr>
              <a:spLocks noChangeArrowheads="1"/>
            </p:cNvSpPr>
            <p:nvPr/>
          </p:nvSpPr>
          <p:spPr bwMode="gray">
            <a:xfrm>
              <a:off x="299" y="3669"/>
              <a:ext cx="2586" cy="407"/>
            </a:xfrm>
            <a:prstGeom prst="roundRect">
              <a:avLst>
                <a:gd name="adj" fmla="val 6344"/>
              </a:avLst>
            </a:prstGeom>
            <a:noFill/>
            <a:ln w="6350" algn="ctr">
              <a:solidFill>
                <a:srgbClr val="4F81BD"/>
              </a:solidFill>
              <a:prstDash val="dash"/>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zh-CN" altLang="en-US" b="1" kern="0" dirty="0">
                <a:solidFill>
                  <a:sysClr val="windowText" lastClr="000000"/>
                </a:solidFill>
                <a:ea typeface="华文细黑" pitchFamily="2" charset="-122"/>
              </a:endParaRPr>
            </a:p>
          </p:txBody>
        </p:sp>
        <p:sp>
          <p:nvSpPr>
            <p:cNvPr id="19484" name="Line 28"/>
            <p:cNvSpPr>
              <a:spLocks noChangeShapeType="1"/>
            </p:cNvSpPr>
            <p:nvPr/>
          </p:nvSpPr>
          <p:spPr bwMode="auto">
            <a:xfrm>
              <a:off x="431" y="3793"/>
              <a:ext cx="227"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19485" name="Line 29"/>
            <p:cNvSpPr>
              <a:spLocks noChangeShapeType="1"/>
            </p:cNvSpPr>
            <p:nvPr/>
          </p:nvSpPr>
          <p:spPr bwMode="auto">
            <a:xfrm>
              <a:off x="1701" y="3793"/>
              <a:ext cx="227" cy="0"/>
            </a:xfrm>
            <a:prstGeom prst="line">
              <a:avLst/>
            </a:prstGeom>
            <a:noFill/>
            <a:ln w="5080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cxnSp>
          <p:nvCxnSpPr>
            <p:cNvPr id="19486" name="AutoShape 30"/>
            <p:cNvCxnSpPr>
              <a:cxnSpLocks noChangeShapeType="1"/>
            </p:cNvCxnSpPr>
            <p:nvPr/>
          </p:nvCxnSpPr>
          <p:spPr bwMode="auto">
            <a:xfrm>
              <a:off x="415" y="3966"/>
              <a:ext cx="340" cy="0"/>
            </a:xfrm>
            <a:prstGeom prst="straightConnector1">
              <a:avLst/>
            </a:prstGeom>
            <a:noFill/>
            <a:ln w="50800">
              <a:solidFill>
                <a:srgbClr val="8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9487" name="Text Box 137"/>
            <p:cNvSpPr txBox="1">
              <a:spLocks noChangeArrowheads="1"/>
            </p:cNvSpPr>
            <p:nvPr/>
          </p:nvSpPr>
          <p:spPr bwMode="auto">
            <a:xfrm>
              <a:off x="735" y="3692"/>
              <a:ext cx="7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a:ea typeface="华文细黑" panose="02010600040101010101" pitchFamily="2" charset="-122"/>
                </a:rPr>
                <a:t>报文上送主机</a:t>
              </a:r>
            </a:p>
          </p:txBody>
        </p:sp>
        <p:sp>
          <p:nvSpPr>
            <p:cNvPr id="19488" name="Text Box 138"/>
            <p:cNvSpPr txBox="1">
              <a:spLocks noChangeArrowheads="1"/>
            </p:cNvSpPr>
            <p:nvPr/>
          </p:nvSpPr>
          <p:spPr bwMode="auto">
            <a:xfrm>
              <a:off x="1960" y="3700"/>
              <a:ext cx="7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ea typeface="华文细黑" panose="02010600040101010101" pitchFamily="2" charset="-122"/>
                </a:rPr>
                <a:t>主机下发报文</a:t>
              </a:r>
            </a:p>
          </p:txBody>
        </p:sp>
        <p:sp>
          <p:nvSpPr>
            <p:cNvPr id="19489" name="Text Box 139"/>
            <p:cNvSpPr txBox="1">
              <a:spLocks noChangeArrowheads="1"/>
            </p:cNvSpPr>
            <p:nvPr/>
          </p:nvSpPr>
          <p:spPr bwMode="auto">
            <a:xfrm>
              <a:off x="735" y="3844"/>
              <a:ext cx="7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ea typeface="华文细黑" panose="02010600040101010101" pitchFamily="2" charset="-122"/>
                </a:rPr>
                <a:t>板间通信报文</a:t>
              </a:r>
            </a:p>
          </p:txBody>
        </p:sp>
      </p:grpSp>
      <p:grpSp>
        <p:nvGrpSpPr>
          <p:cNvPr id="19468" name="Group 17"/>
          <p:cNvGrpSpPr>
            <a:grpSpLocks/>
          </p:cNvGrpSpPr>
          <p:nvPr/>
        </p:nvGrpSpPr>
        <p:grpSpPr bwMode="auto">
          <a:xfrm>
            <a:off x="2608263" y="2106613"/>
            <a:ext cx="935037" cy="492125"/>
            <a:chOff x="3787" y="3039"/>
            <a:chExt cx="341" cy="191"/>
          </a:xfrm>
        </p:grpSpPr>
        <p:sp>
          <p:nvSpPr>
            <p:cNvPr id="19479" name="Freeform 18"/>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Rectangle 19"/>
            <p:cNvSpPr>
              <a:spLocks noChangeArrowheads="1"/>
            </p:cNvSpPr>
            <p:nvPr/>
          </p:nvSpPr>
          <p:spPr bwMode="auto">
            <a:xfrm>
              <a:off x="3787" y="3069"/>
              <a:ext cx="34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19469" name="Group 17"/>
          <p:cNvGrpSpPr>
            <a:grpSpLocks/>
          </p:cNvGrpSpPr>
          <p:nvPr/>
        </p:nvGrpSpPr>
        <p:grpSpPr bwMode="auto">
          <a:xfrm>
            <a:off x="2649538" y="3475038"/>
            <a:ext cx="935037" cy="492125"/>
            <a:chOff x="3787" y="3039"/>
            <a:chExt cx="341" cy="191"/>
          </a:xfrm>
        </p:grpSpPr>
        <p:sp>
          <p:nvSpPr>
            <p:cNvPr id="19477" name="Freeform 18"/>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8" name="Rectangle 19"/>
            <p:cNvSpPr>
              <a:spLocks noChangeArrowheads="1"/>
            </p:cNvSpPr>
            <p:nvPr/>
          </p:nvSpPr>
          <p:spPr bwMode="auto">
            <a:xfrm>
              <a:off x="3787" y="3069"/>
              <a:ext cx="34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19470" name="Group 17"/>
          <p:cNvGrpSpPr>
            <a:grpSpLocks/>
          </p:cNvGrpSpPr>
          <p:nvPr/>
        </p:nvGrpSpPr>
        <p:grpSpPr bwMode="auto">
          <a:xfrm>
            <a:off x="7019925" y="2095500"/>
            <a:ext cx="935038" cy="492125"/>
            <a:chOff x="3787" y="3039"/>
            <a:chExt cx="341" cy="191"/>
          </a:xfrm>
        </p:grpSpPr>
        <p:sp>
          <p:nvSpPr>
            <p:cNvPr id="19475" name="Freeform 18"/>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Rectangle 19"/>
            <p:cNvSpPr>
              <a:spLocks noChangeArrowheads="1"/>
            </p:cNvSpPr>
            <p:nvPr/>
          </p:nvSpPr>
          <p:spPr bwMode="auto">
            <a:xfrm>
              <a:off x="3787" y="3069"/>
              <a:ext cx="34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19471" name="Group 17"/>
          <p:cNvGrpSpPr>
            <a:grpSpLocks/>
          </p:cNvGrpSpPr>
          <p:nvPr/>
        </p:nvGrpSpPr>
        <p:grpSpPr bwMode="auto">
          <a:xfrm>
            <a:off x="7045325" y="3487738"/>
            <a:ext cx="935038" cy="492125"/>
            <a:chOff x="3787" y="3039"/>
            <a:chExt cx="341" cy="191"/>
          </a:xfrm>
        </p:grpSpPr>
        <p:sp>
          <p:nvSpPr>
            <p:cNvPr id="19473" name="Freeform 18"/>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4" name="Rectangle 19"/>
            <p:cNvSpPr>
              <a:spLocks noChangeArrowheads="1"/>
            </p:cNvSpPr>
            <p:nvPr/>
          </p:nvSpPr>
          <p:spPr bwMode="auto">
            <a:xfrm>
              <a:off x="3787" y="3069"/>
              <a:ext cx="34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19472" name="标题 84"/>
          <p:cNvSpPr>
            <a:spLocks noGrp="1"/>
          </p:cNvSpPr>
          <p:nvPr>
            <p:ph type="title"/>
          </p:nvPr>
        </p:nvSpPr>
        <p:spPr/>
        <p:txBody>
          <a:bodyPr/>
          <a:lstStyle/>
          <a:p>
            <a:pPr eaLnBrk="1" hangingPunct="1"/>
            <a:r>
              <a:rPr lang="zh-CN" altLang="en-US" smtClean="0"/>
              <a:t>安全可控的控制平面架构</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AutoShape 12"/>
          <p:cNvSpPr>
            <a:spLocks noChangeArrowheads="1"/>
          </p:cNvSpPr>
          <p:nvPr/>
        </p:nvSpPr>
        <p:spPr bwMode="gray">
          <a:xfrm>
            <a:off x="5292080" y="1332160"/>
            <a:ext cx="3476253" cy="3753024"/>
          </a:xfrm>
          <a:prstGeom prst="roundRect">
            <a:avLst>
              <a:gd name="adj" fmla="val 6344"/>
            </a:avLst>
          </a:prstGeom>
          <a:noFill/>
          <a:ln w="6350" algn="ctr">
            <a:solidFill>
              <a:srgbClr val="C00000"/>
            </a:solidFill>
            <a:prstDash val="dash"/>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zh-CN" altLang="en-US" b="1" kern="0" dirty="0">
              <a:solidFill>
                <a:sysClr val="windowText" lastClr="000000"/>
              </a:solidFill>
              <a:ea typeface="华文细黑" pitchFamily="2" charset="-122"/>
            </a:endParaRPr>
          </a:p>
        </p:txBody>
      </p:sp>
      <p:sp>
        <p:nvSpPr>
          <p:cNvPr id="59" name="AutoShape 12"/>
          <p:cNvSpPr>
            <a:spLocks noChangeArrowheads="1"/>
          </p:cNvSpPr>
          <p:nvPr/>
        </p:nvSpPr>
        <p:spPr bwMode="gray">
          <a:xfrm>
            <a:off x="683568" y="1287908"/>
            <a:ext cx="3476253" cy="3753024"/>
          </a:xfrm>
          <a:prstGeom prst="roundRect">
            <a:avLst>
              <a:gd name="adj" fmla="val 6344"/>
            </a:avLst>
          </a:prstGeom>
          <a:noFill/>
          <a:ln w="6350" algn="ctr">
            <a:solidFill>
              <a:srgbClr val="4F81BD"/>
            </a:solidFill>
            <a:prstDash val="dash"/>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zh-CN" altLang="en-US" b="1" kern="0" dirty="0">
              <a:solidFill>
                <a:sysClr val="windowText" lastClr="000000"/>
              </a:solidFill>
              <a:ea typeface="华文细黑" pitchFamily="2" charset="-122"/>
            </a:endParaRPr>
          </a:p>
        </p:txBody>
      </p:sp>
      <p:grpSp>
        <p:nvGrpSpPr>
          <p:cNvPr id="20488" name="组合 732"/>
          <p:cNvGrpSpPr>
            <a:grpSpLocks/>
          </p:cNvGrpSpPr>
          <p:nvPr/>
        </p:nvGrpSpPr>
        <p:grpSpPr bwMode="auto">
          <a:xfrm>
            <a:off x="1042988" y="1052513"/>
            <a:ext cx="2697162" cy="531812"/>
            <a:chOff x="340560" y="3103247"/>
            <a:chExt cx="2696449" cy="512391"/>
          </a:xfrm>
        </p:grpSpPr>
        <p:sp>
          <p:nvSpPr>
            <p:cNvPr id="7" name="圆角矩形 6"/>
            <p:cNvSpPr/>
            <p:nvPr/>
          </p:nvSpPr>
          <p:spPr>
            <a:xfrm>
              <a:off x="340560" y="3103247"/>
              <a:ext cx="2696449" cy="512391"/>
            </a:xfrm>
            <a:prstGeom prst="roundRect">
              <a:avLst>
                <a:gd name="adj" fmla="val 10000"/>
              </a:avLst>
            </a:prstGeo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sp>
        <p:sp>
          <p:nvSpPr>
            <p:cNvPr id="8" name="圆角矩形 12"/>
            <p:cNvSpPr/>
            <p:nvPr/>
          </p:nvSpPr>
          <p:spPr>
            <a:xfrm>
              <a:off x="354843" y="3118542"/>
              <a:ext cx="2667883" cy="481800"/>
            </a:xfrm>
            <a:prstGeom prst="rect">
              <a:avLst/>
            </a:prstGeom>
          </p:spPr>
          <p:style>
            <a:lnRef idx="0">
              <a:scrgbClr r="0" g="0" b="0"/>
            </a:lnRef>
            <a:fillRef idx="0">
              <a:scrgbClr r="0" g="0" b="0"/>
            </a:fillRef>
            <a:effectRef idx="0">
              <a:scrgbClr r="0" g="0" b="0"/>
            </a:effectRef>
            <a:fontRef idx="minor">
              <a:schemeClr val="lt1"/>
            </a:fontRef>
          </p:style>
          <p:txBody>
            <a:bodyPr lIns="45720" tIns="34290" rIns="45720" bIns="34290" anchor="ctr"/>
            <a:lstStyle/>
            <a:p>
              <a:pPr algn="ctr" defTabSz="800100">
                <a:lnSpc>
                  <a:spcPct val="90000"/>
                </a:lnSpc>
                <a:spcAft>
                  <a:spcPct val="35000"/>
                </a:spcAft>
                <a:defRPr/>
              </a:pPr>
              <a:r>
                <a:rPr lang="zh-CN" altLang="en-US" sz="2000" b="1">
                  <a:solidFill>
                    <a:srgbClr val="CCE8CF"/>
                  </a:solidFill>
                </a:rPr>
                <a:t>传统查表－串行</a:t>
              </a:r>
            </a:p>
          </p:txBody>
        </p:sp>
      </p:grpSp>
      <p:grpSp>
        <p:nvGrpSpPr>
          <p:cNvPr id="20489" name="组合 12"/>
          <p:cNvGrpSpPr>
            <a:grpSpLocks/>
          </p:cNvGrpSpPr>
          <p:nvPr/>
        </p:nvGrpSpPr>
        <p:grpSpPr bwMode="auto">
          <a:xfrm>
            <a:off x="5603875" y="1096963"/>
            <a:ext cx="2928938" cy="523875"/>
            <a:chOff x="3963914" y="3337167"/>
            <a:chExt cx="2696449" cy="870151"/>
          </a:xfrm>
        </p:grpSpPr>
        <p:sp>
          <p:nvSpPr>
            <p:cNvPr id="10" name="圆角矩形 9"/>
            <p:cNvSpPr/>
            <p:nvPr/>
          </p:nvSpPr>
          <p:spPr>
            <a:xfrm>
              <a:off x="3963914" y="3337167"/>
              <a:ext cx="2696449" cy="870151"/>
            </a:xfrm>
            <a:prstGeom prst="roundRect">
              <a:avLst>
                <a:gd name="adj" fmla="val 10000"/>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sp>
        <p:sp>
          <p:nvSpPr>
            <p:cNvPr id="11" name="圆角矩形 22"/>
            <p:cNvSpPr/>
            <p:nvPr/>
          </p:nvSpPr>
          <p:spPr>
            <a:xfrm>
              <a:off x="3988760" y="3363535"/>
              <a:ext cx="2646757" cy="817415"/>
            </a:xfrm>
            <a:prstGeom prst="rect">
              <a:avLst/>
            </a:prstGeom>
            <a:noFill/>
            <a:ln w="9525" cap="flat" cmpd="sng" algn="ctr">
              <a:noFill/>
              <a:prstDash val="solid"/>
            </a:ln>
            <a:effectLst>
              <a:outerShdw blurRad="40000" dist="23000" dir="5400000" rotWithShape="0">
                <a:srgbClr val="000000">
                  <a:alpha val="35000"/>
                </a:srgbClr>
              </a:outerShdw>
            </a:effectLst>
          </p:spPr>
          <p:txBody>
            <a:bodyPr lIns="45720" tIns="34290" rIns="45720" bIns="34290" anchor="ctr"/>
            <a:lstStyle/>
            <a:p>
              <a:pPr algn="ctr" defTabSz="800100">
                <a:lnSpc>
                  <a:spcPct val="90000"/>
                </a:lnSpc>
                <a:spcAft>
                  <a:spcPct val="35000"/>
                </a:spcAft>
                <a:defRPr/>
              </a:pPr>
              <a:r>
                <a:rPr lang="en-US" altLang="zh-CN" b="1">
                  <a:solidFill>
                    <a:srgbClr val="CCE8CF"/>
                  </a:solidFill>
                  <a:ea typeface="华文细黑" pitchFamily="2" charset="-122"/>
                </a:rPr>
                <a:t>CR16000</a:t>
              </a:r>
              <a:r>
                <a:rPr lang="zh-CN" altLang="en-US" b="1">
                  <a:solidFill>
                    <a:srgbClr val="CCE8CF"/>
                  </a:solidFill>
                  <a:ea typeface="华文细黑" pitchFamily="2" charset="-122"/>
                </a:rPr>
                <a:t>查表－并行</a:t>
              </a:r>
            </a:p>
          </p:txBody>
        </p:sp>
      </p:grpSp>
      <p:sp>
        <p:nvSpPr>
          <p:cNvPr id="20490" name="TextBox 12"/>
          <p:cNvSpPr txBox="1">
            <a:spLocks noChangeArrowheads="1"/>
          </p:cNvSpPr>
          <p:nvPr/>
        </p:nvSpPr>
        <p:spPr bwMode="auto">
          <a:xfrm>
            <a:off x="5508625" y="4078288"/>
            <a:ext cx="2927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AutoNum type="arabicPeriod"/>
            </a:pPr>
            <a:r>
              <a:rPr lang="zh-CN" altLang="en-US" b="1">
                <a:solidFill>
                  <a:srgbClr val="000066"/>
                </a:solidFill>
                <a:ea typeface="华文细黑" panose="02010600040101010101" pitchFamily="2" charset="-122"/>
              </a:rPr>
              <a:t>并行查表，时延小</a:t>
            </a:r>
            <a:endParaRPr lang="en-US" altLang="zh-CN" b="1">
              <a:solidFill>
                <a:srgbClr val="000066"/>
              </a:solidFill>
              <a:ea typeface="华文细黑" panose="02010600040101010101" pitchFamily="2" charset="-122"/>
            </a:endParaRPr>
          </a:p>
          <a:p>
            <a:pPr eaLnBrk="1" hangingPunct="1">
              <a:buFont typeface="Arial" panose="020B0604020202020204" pitchFamily="34" charset="0"/>
              <a:buAutoNum type="arabicPeriod"/>
            </a:pPr>
            <a:r>
              <a:rPr lang="zh-CN" altLang="en-US" b="1">
                <a:solidFill>
                  <a:srgbClr val="000066"/>
                </a:solidFill>
                <a:ea typeface="华文细黑" panose="02010600040101010101" pitchFamily="2" charset="-122"/>
              </a:rPr>
              <a:t>实现高速接口线速转发</a:t>
            </a:r>
          </a:p>
        </p:txBody>
      </p:sp>
      <p:sp>
        <p:nvSpPr>
          <p:cNvPr id="20491" name="TextBox 13"/>
          <p:cNvSpPr txBox="1">
            <a:spLocks noChangeArrowheads="1"/>
          </p:cNvSpPr>
          <p:nvPr/>
        </p:nvSpPr>
        <p:spPr bwMode="auto">
          <a:xfrm>
            <a:off x="684213" y="4040188"/>
            <a:ext cx="34559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AutoNum type="arabicPeriod"/>
            </a:pPr>
            <a:r>
              <a:rPr lang="zh-CN" altLang="en-US" b="1">
                <a:solidFill>
                  <a:srgbClr val="000066"/>
                </a:solidFill>
                <a:ea typeface="华文细黑" panose="02010600040101010101" pitchFamily="2" charset="-122"/>
              </a:rPr>
              <a:t>串行查表，增加查表时延</a:t>
            </a:r>
            <a:endParaRPr lang="en-US" altLang="zh-CN" b="1">
              <a:solidFill>
                <a:srgbClr val="000066"/>
              </a:solidFill>
              <a:ea typeface="华文细黑" panose="02010600040101010101" pitchFamily="2" charset="-122"/>
            </a:endParaRPr>
          </a:p>
          <a:p>
            <a:pPr eaLnBrk="1" hangingPunct="1">
              <a:buFont typeface="Arial" panose="020B0604020202020204" pitchFamily="34" charset="0"/>
              <a:buAutoNum type="arabicPeriod"/>
            </a:pPr>
            <a:r>
              <a:rPr lang="zh-CN" altLang="en-US" b="1">
                <a:solidFill>
                  <a:srgbClr val="000066"/>
                </a:solidFill>
                <a:ea typeface="华文细黑" panose="02010600040101010101" pitchFamily="2" charset="-122"/>
              </a:rPr>
              <a:t>导致高速接口无法线速转发</a:t>
            </a:r>
          </a:p>
        </p:txBody>
      </p:sp>
      <p:sp>
        <p:nvSpPr>
          <p:cNvPr id="16" name="Rectangle 95"/>
          <p:cNvSpPr>
            <a:spLocks noChangeArrowheads="1"/>
          </p:cNvSpPr>
          <p:nvPr/>
        </p:nvSpPr>
        <p:spPr bwMode="auto">
          <a:xfrm>
            <a:off x="2116780" y="2042132"/>
            <a:ext cx="799036" cy="359748"/>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ltLang="zh-CN" b="1"/>
          </a:p>
          <a:p>
            <a:pPr>
              <a:defRPr/>
            </a:pPr>
            <a:endParaRPr lang="en-US" altLang="zh-CN" b="1"/>
          </a:p>
        </p:txBody>
      </p:sp>
      <p:sp>
        <p:nvSpPr>
          <p:cNvPr id="20495" name="Rectangle 101"/>
          <p:cNvSpPr>
            <a:spLocks noChangeArrowheads="1"/>
          </p:cNvSpPr>
          <p:nvPr/>
        </p:nvSpPr>
        <p:spPr bwMode="auto">
          <a:xfrm>
            <a:off x="2189163" y="2074863"/>
            <a:ext cx="6540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ea typeface="华文细黑" panose="02010600040101010101" pitchFamily="2" charset="-122"/>
              </a:rPr>
              <a:t>NP</a:t>
            </a:r>
            <a:r>
              <a:rPr lang="zh-CN" altLang="en-US" b="1">
                <a:ea typeface="华文细黑" panose="02010600040101010101" pitchFamily="2" charset="-122"/>
              </a:rPr>
              <a:t>引擎</a:t>
            </a:r>
          </a:p>
        </p:txBody>
      </p:sp>
      <p:sp>
        <p:nvSpPr>
          <p:cNvPr id="20" name="Rectangle 102"/>
          <p:cNvSpPr>
            <a:spLocks noChangeArrowheads="1"/>
          </p:cNvSpPr>
          <p:nvPr/>
        </p:nvSpPr>
        <p:spPr bwMode="auto">
          <a:xfrm>
            <a:off x="795031" y="2987660"/>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20499" name="Text Box 103"/>
          <p:cNvSpPr txBox="1">
            <a:spLocks noChangeArrowheads="1"/>
          </p:cNvSpPr>
          <p:nvPr/>
        </p:nvSpPr>
        <p:spPr bwMode="auto">
          <a:xfrm>
            <a:off x="858838" y="3044825"/>
            <a:ext cx="5445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sp>
        <p:nvSpPr>
          <p:cNvPr id="22" name="Rectangle 104"/>
          <p:cNvSpPr>
            <a:spLocks noChangeArrowheads="1"/>
          </p:cNvSpPr>
          <p:nvPr/>
        </p:nvSpPr>
        <p:spPr bwMode="auto">
          <a:xfrm>
            <a:off x="1669978" y="2987660"/>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24" name="Rectangle 106"/>
          <p:cNvSpPr>
            <a:spLocks noChangeArrowheads="1"/>
          </p:cNvSpPr>
          <p:nvPr/>
        </p:nvSpPr>
        <p:spPr bwMode="auto">
          <a:xfrm>
            <a:off x="2544925" y="2987660"/>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26" name="Rectangle 108"/>
          <p:cNvSpPr>
            <a:spLocks noChangeArrowheads="1"/>
          </p:cNvSpPr>
          <p:nvPr/>
        </p:nvSpPr>
        <p:spPr bwMode="auto">
          <a:xfrm>
            <a:off x="3419872" y="2987660"/>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35" name="Rectangle 129"/>
          <p:cNvSpPr>
            <a:spLocks noChangeArrowheads="1"/>
          </p:cNvSpPr>
          <p:nvPr/>
        </p:nvSpPr>
        <p:spPr bwMode="auto">
          <a:xfrm>
            <a:off x="6516216" y="1764208"/>
            <a:ext cx="888472" cy="344959"/>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ltLang="zh-CN" b="1"/>
          </a:p>
          <a:p>
            <a:pPr>
              <a:defRPr/>
            </a:pPr>
            <a:endParaRPr lang="en-US" altLang="zh-CN" b="1"/>
          </a:p>
        </p:txBody>
      </p:sp>
      <p:cxnSp>
        <p:nvCxnSpPr>
          <p:cNvPr id="20512" name="直接箭头连接符 64"/>
          <p:cNvCxnSpPr>
            <a:cxnSpLocks noChangeShapeType="1"/>
          </p:cNvCxnSpPr>
          <p:nvPr/>
        </p:nvCxnSpPr>
        <p:spPr bwMode="auto">
          <a:xfrm>
            <a:off x="1508125" y="3171825"/>
            <a:ext cx="161925" cy="0"/>
          </a:xfrm>
          <a:prstGeom prst="straightConnector1">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20513" name="Text Box 103"/>
          <p:cNvSpPr txBox="1">
            <a:spLocks noChangeArrowheads="1"/>
          </p:cNvSpPr>
          <p:nvPr/>
        </p:nvSpPr>
        <p:spPr bwMode="auto">
          <a:xfrm>
            <a:off x="1763713" y="3044825"/>
            <a:ext cx="5445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sp>
        <p:nvSpPr>
          <p:cNvPr id="20514" name="Text Box 103"/>
          <p:cNvSpPr txBox="1">
            <a:spLocks noChangeArrowheads="1"/>
          </p:cNvSpPr>
          <p:nvPr/>
        </p:nvSpPr>
        <p:spPr bwMode="auto">
          <a:xfrm>
            <a:off x="2627313" y="3044825"/>
            <a:ext cx="5461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sp>
        <p:nvSpPr>
          <p:cNvPr id="20515" name="Text Box 103"/>
          <p:cNvSpPr txBox="1">
            <a:spLocks noChangeArrowheads="1"/>
          </p:cNvSpPr>
          <p:nvPr/>
        </p:nvSpPr>
        <p:spPr bwMode="auto">
          <a:xfrm>
            <a:off x="3492500" y="3044825"/>
            <a:ext cx="5445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cxnSp>
        <p:nvCxnSpPr>
          <p:cNvPr id="20516" name="直接箭头连接符 71"/>
          <p:cNvCxnSpPr>
            <a:cxnSpLocks noChangeShapeType="1"/>
          </p:cNvCxnSpPr>
          <p:nvPr/>
        </p:nvCxnSpPr>
        <p:spPr bwMode="auto">
          <a:xfrm>
            <a:off x="2382838" y="3171825"/>
            <a:ext cx="161925" cy="0"/>
          </a:xfrm>
          <a:prstGeom prst="straightConnector1">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0517" name="直接箭头连接符 74"/>
          <p:cNvCxnSpPr>
            <a:cxnSpLocks noChangeShapeType="1"/>
          </p:cNvCxnSpPr>
          <p:nvPr/>
        </p:nvCxnSpPr>
        <p:spPr bwMode="auto">
          <a:xfrm>
            <a:off x="3257550" y="3171825"/>
            <a:ext cx="161925" cy="0"/>
          </a:xfrm>
          <a:prstGeom prst="straightConnector1">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220262" name="Group 102"/>
          <p:cNvGraphicFramePr>
            <a:graphicFrameLocks noGrp="1"/>
          </p:cNvGraphicFramePr>
          <p:nvPr/>
        </p:nvGraphicFramePr>
        <p:xfrm>
          <a:off x="827088" y="4868863"/>
          <a:ext cx="3168650" cy="1535112"/>
        </p:xfrm>
        <a:graphic>
          <a:graphicData uri="http://schemas.openxmlformats.org/drawingml/2006/table">
            <a:tbl>
              <a:tblPr/>
              <a:tblGrid>
                <a:gridCol w="1525587"/>
                <a:gridCol w="1643063"/>
              </a:tblGrid>
              <a:tr h="396209">
                <a:tc grid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2000" b="1" i="0" u="none" strike="noStrike" cap="none" normalizeH="0" baseline="0" dirty="0" smtClean="0">
                          <a:ln>
                            <a:noFill/>
                          </a:ln>
                          <a:solidFill>
                            <a:schemeClr val="bg1"/>
                          </a:solidFill>
                          <a:effectLst/>
                          <a:latin typeface="Arial" pitchFamily="34" charset="0"/>
                          <a:ea typeface="华文细黑" pitchFamily="2" charset="-122"/>
                        </a:rPr>
                        <a:t>查表时间</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hMerge="1">
                  <a:txBody>
                    <a:bodyPr/>
                    <a:lstStyle/>
                    <a:p>
                      <a:endParaRPr lang="zh-CN" altLang="en-US"/>
                    </a:p>
                  </a:txBody>
                  <a:tcPr/>
                </a:tc>
              </a:tr>
              <a:tr h="396209">
                <a:tc gridSpan="2">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2000" b="0" i="0" u="none" strike="noStrike" cap="none" normalizeH="0" baseline="0" smtClean="0">
                          <a:ln>
                            <a:noFill/>
                          </a:ln>
                          <a:solidFill>
                            <a:srgbClr val="000000"/>
                          </a:solidFill>
                          <a:effectLst/>
                          <a:latin typeface="Arial" pitchFamily="34" charset="0"/>
                          <a:ea typeface="华文细黑" pitchFamily="2" charset="-122"/>
                        </a:rPr>
                        <a:t>实际值</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64A2">
                        <a:alpha val="20000"/>
                      </a:srgbClr>
                    </a:solidFill>
                  </a:tcPr>
                </a:tc>
                <a:tc hMerge="1">
                  <a:txBody>
                    <a:bodyPr/>
                    <a:lstStyle/>
                    <a:p>
                      <a:endParaRPr lang="zh-CN" altLang="en-US"/>
                    </a:p>
                  </a:txBody>
                  <a:tcPr/>
                </a:tc>
              </a:tr>
              <a:tr h="37134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1600" b="0" i="0" u="none" strike="noStrike" cap="none" normalizeH="0" baseline="0" smtClean="0">
                          <a:ln>
                            <a:noFill/>
                          </a:ln>
                          <a:solidFill>
                            <a:srgbClr val="000000"/>
                          </a:solidFill>
                          <a:effectLst/>
                          <a:latin typeface="Arial" pitchFamily="34" charset="0"/>
                          <a:ea typeface="华文细黑" pitchFamily="2" charset="-122"/>
                        </a:rPr>
                        <a:t>单次查询时间</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altLang="zh-CN" sz="1600" b="0" i="0" u="none" strike="noStrike" cap="none" normalizeH="0" baseline="0" smtClean="0">
                          <a:ln>
                            <a:noFill/>
                          </a:ln>
                          <a:solidFill>
                            <a:srgbClr val="000000"/>
                          </a:solidFill>
                          <a:effectLst/>
                          <a:latin typeface="Arial" pitchFamily="34" charset="0"/>
                          <a:ea typeface="华文细黑" pitchFamily="2" charset="-122"/>
                        </a:rPr>
                        <a:t>0.25 µS</a:t>
                      </a:r>
                      <a:endParaRPr kumimoji="0" lang="zh-CN" altLang="en-US" sz="1600" b="0" i="0" u="none" strike="noStrike" cap="none" normalizeH="0" baseline="0" smtClean="0">
                        <a:ln>
                          <a:noFill/>
                        </a:ln>
                        <a:solidFill>
                          <a:srgbClr val="000000"/>
                        </a:solidFill>
                        <a:effectLst/>
                        <a:latin typeface="Arial" pitchFamily="34" charset="0"/>
                        <a:ea typeface="华文细黑" pitchFamily="2" charset="-122"/>
                      </a:endParaRP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34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1600" b="0" i="0" u="none" strike="noStrike" cap="none" normalizeH="0" baseline="0" dirty="0" smtClean="0">
                          <a:ln>
                            <a:noFill/>
                          </a:ln>
                          <a:solidFill>
                            <a:srgbClr val="000000"/>
                          </a:solidFill>
                          <a:effectLst/>
                          <a:latin typeface="Arial" pitchFamily="34" charset="0"/>
                          <a:ea typeface="华文细黑" pitchFamily="2" charset="-122"/>
                        </a:rPr>
                        <a:t>极端查询时间</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altLang="zh-CN" sz="1600" b="0" i="0" u="none" strike="noStrike" cap="none" normalizeH="0" baseline="0" dirty="0" smtClean="0">
                          <a:ln>
                            <a:noFill/>
                          </a:ln>
                          <a:solidFill>
                            <a:srgbClr val="CC0000"/>
                          </a:solidFill>
                          <a:effectLst/>
                          <a:latin typeface="Arial" pitchFamily="34" charset="0"/>
                          <a:ea typeface="华文细黑" pitchFamily="2" charset="-122"/>
                        </a:rPr>
                        <a:t>4×0.25µS</a:t>
                      </a:r>
                      <a:endParaRPr kumimoji="0" lang="zh-CN" altLang="en-US" sz="1600" b="0" i="0" u="none" strike="noStrike" cap="none" normalizeH="0" baseline="0" dirty="0" smtClean="0">
                        <a:ln>
                          <a:noFill/>
                        </a:ln>
                        <a:solidFill>
                          <a:srgbClr val="CC0000"/>
                        </a:solidFill>
                        <a:effectLst/>
                        <a:latin typeface="Arial" pitchFamily="34" charset="0"/>
                        <a:ea typeface="华文细黑" pitchFamily="2" charset="-122"/>
                      </a:endParaRP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533" name="Rectangle 101"/>
          <p:cNvSpPr>
            <a:spLocks noChangeArrowheads="1"/>
          </p:cNvSpPr>
          <p:nvPr/>
        </p:nvSpPr>
        <p:spPr bwMode="auto">
          <a:xfrm>
            <a:off x="6621463" y="1795463"/>
            <a:ext cx="65405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ea typeface="华文细黑" panose="02010600040101010101" pitchFamily="2" charset="-122"/>
              </a:rPr>
              <a:t>NP</a:t>
            </a:r>
            <a:r>
              <a:rPr lang="zh-CN" altLang="en-US" b="1">
                <a:ea typeface="华文细黑" panose="02010600040101010101" pitchFamily="2" charset="-122"/>
              </a:rPr>
              <a:t>引擎</a:t>
            </a:r>
          </a:p>
        </p:txBody>
      </p:sp>
      <p:sp>
        <p:nvSpPr>
          <p:cNvPr id="82" name="Rectangle 116"/>
          <p:cNvSpPr>
            <a:spLocks noChangeArrowheads="1"/>
          </p:cNvSpPr>
          <p:nvPr/>
        </p:nvSpPr>
        <p:spPr bwMode="auto">
          <a:xfrm>
            <a:off x="6347148" y="2556296"/>
            <a:ext cx="1260475" cy="576263"/>
          </a:xfrm>
          <a:prstGeom prst="rect">
            <a:avLst/>
          </a:prstGeom>
          <a:solidFill>
            <a:srgbClr val="FF66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20537" name="上下箭头 80"/>
          <p:cNvSpPr>
            <a:spLocks noChangeArrowheads="1"/>
          </p:cNvSpPr>
          <p:nvPr/>
        </p:nvSpPr>
        <p:spPr bwMode="auto">
          <a:xfrm>
            <a:off x="6829425" y="2065338"/>
            <a:ext cx="287338" cy="503237"/>
          </a:xfrm>
          <a:prstGeom prst="upDownArrow">
            <a:avLst>
              <a:gd name="adj1" fmla="val 50000"/>
              <a:gd name="adj2" fmla="val 50036"/>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ea typeface="华文细黑" panose="02010600040101010101" pitchFamily="2" charset="-122"/>
            </a:endParaRPr>
          </a:p>
        </p:txBody>
      </p:sp>
      <p:sp>
        <p:nvSpPr>
          <p:cNvPr id="37" name="Text Box 131"/>
          <p:cNvSpPr txBox="1">
            <a:spLocks noChangeArrowheads="1"/>
          </p:cNvSpPr>
          <p:nvPr/>
        </p:nvSpPr>
        <p:spPr bwMode="auto">
          <a:xfrm>
            <a:off x="6437313" y="2555875"/>
            <a:ext cx="1087437" cy="585788"/>
          </a:xfrm>
          <a:prstGeom prst="rect">
            <a:avLst/>
          </a:prstGeom>
          <a:noFill/>
          <a:ln w="9525" algn="ctr">
            <a:noFill/>
            <a:miter lim="800000"/>
            <a:headEnd/>
            <a:tailEnd/>
          </a:ln>
        </p:spPr>
        <p:txBody>
          <a:bodyPr>
            <a:spAutoFit/>
          </a:bodyPr>
          <a:lstStyle/>
          <a:p>
            <a:pPr algn="ctr" eaLnBrk="0" hangingPunct="0">
              <a:spcBef>
                <a:spcPct val="50000"/>
              </a:spcBef>
              <a:defRPr/>
            </a:pPr>
            <a:r>
              <a:rPr lang="zh-CN" altLang="en-US" sz="1600" b="1" dirty="0">
                <a:solidFill>
                  <a:schemeClr val="tx2">
                    <a:lumMod val="10000"/>
                  </a:schemeClr>
                </a:solidFill>
                <a:ea typeface="华文细黑" pitchFamily="2" charset="-122"/>
              </a:rPr>
              <a:t>表协同处理引擎</a:t>
            </a:r>
          </a:p>
        </p:txBody>
      </p:sp>
      <p:sp>
        <p:nvSpPr>
          <p:cNvPr id="83" name="Rectangle 102"/>
          <p:cNvSpPr>
            <a:spLocks noChangeArrowheads="1"/>
          </p:cNvSpPr>
          <p:nvPr/>
        </p:nvSpPr>
        <p:spPr bwMode="auto">
          <a:xfrm>
            <a:off x="5364088" y="3555116"/>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20542" name="Text Box 103"/>
          <p:cNvSpPr txBox="1">
            <a:spLocks noChangeArrowheads="1"/>
          </p:cNvSpPr>
          <p:nvPr/>
        </p:nvSpPr>
        <p:spPr bwMode="auto">
          <a:xfrm>
            <a:off x="5427663" y="3611563"/>
            <a:ext cx="5445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sp>
        <p:nvSpPr>
          <p:cNvPr id="85" name="Rectangle 104"/>
          <p:cNvSpPr>
            <a:spLocks noChangeArrowheads="1"/>
          </p:cNvSpPr>
          <p:nvPr/>
        </p:nvSpPr>
        <p:spPr bwMode="auto">
          <a:xfrm>
            <a:off x="6239035" y="3555116"/>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86" name="Rectangle 106"/>
          <p:cNvSpPr>
            <a:spLocks noChangeArrowheads="1"/>
          </p:cNvSpPr>
          <p:nvPr/>
        </p:nvSpPr>
        <p:spPr bwMode="auto">
          <a:xfrm>
            <a:off x="7113982" y="3555116"/>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87" name="Rectangle 108"/>
          <p:cNvSpPr>
            <a:spLocks noChangeArrowheads="1"/>
          </p:cNvSpPr>
          <p:nvPr/>
        </p:nvSpPr>
        <p:spPr bwMode="auto">
          <a:xfrm>
            <a:off x="7988929" y="3555116"/>
            <a:ext cx="712965" cy="369332"/>
          </a:xfrm>
          <a:prstGeom prst="rect">
            <a:avLst/>
          </a:prstGeom>
          <a:solidFill>
            <a:srgbClr val="FFC0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2"/>
          </a:lnRef>
          <a:fillRef idx="3">
            <a:schemeClr val="accent2"/>
          </a:fillRef>
          <a:effectRef idx="3">
            <a:schemeClr val="accent2"/>
          </a:effectRef>
          <a:fontRef idx="minor">
            <a:schemeClr val="lt1"/>
          </a:fontRef>
        </p:style>
        <p:txBody>
          <a:bodyPr wrap="none" anchor="ctr"/>
          <a:lstStyle/>
          <a:p>
            <a:pPr eaLnBrk="0" hangingPunct="0">
              <a:defRPr/>
            </a:pPr>
            <a:endParaRPr lang="zh-CN" altLang="en-US" b="1"/>
          </a:p>
        </p:txBody>
      </p:sp>
      <p:sp>
        <p:nvSpPr>
          <p:cNvPr id="20552" name="Text Box 103"/>
          <p:cNvSpPr txBox="1">
            <a:spLocks noChangeArrowheads="1"/>
          </p:cNvSpPr>
          <p:nvPr/>
        </p:nvSpPr>
        <p:spPr bwMode="auto">
          <a:xfrm>
            <a:off x="6332538" y="3611563"/>
            <a:ext cx="5445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sp>
        <p:nvSpPr>
          <p:cNvPr id="20553" name="Text Box 103"/>
          <p:cNvSpPr txBox="1">
            <a:spLocks noChangeArrowheads="1"/>
          </p:cNvSpPr>
          <p:nvPr/>
        </p:nvSpPr>
        <p:spPr bwMode="auto">
          <a:xfrm>
            <a:off x="7196138" y="3611563"/>
            <a:ext cx="546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sp>
        <p:nvSpPr>
          <p:cNvPr id="20554" name="Text Box 103"/>
          <p:cNvSpPr txBox="1">
            <a:spLocks noChangeArrowheads="1"/>
          </p:cNvSpPr>
          <p:nvPr/>
        </p:nvSpPr>
        <p:spPr bwMode="auto">
          <a:xfrm>
            <a:off x="8061325" y="3611563"/>
            <a:ext cx="5445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900" b="1">
                <a:solidFill>
                  <a:srgbClr val="000066"/>
                </a:solidFill>
                <a:ea typeface="华文细黑" panose="02010600040101010101" pitchFamily="2" charset="-122"/>
              </a:rPr>
              <a:t>TCAM</a:t>
            </a:r>
          </a:p>
        </p:txBody>
      </p:sp>
      <p:graphicFrame>
        <p:nvGraphicFramePr>
          <p:cNvPr id="220263" name="Group 103"/>
          <p:cNvGraphicFramePr>
            <a:graphicFrameLocks noGrp="1"/>
          </p:cNvGraphicFramePr>
          <p:nvPr/>
        </p:nvGraphicFramePr>
        <p:xfrm>
          <a:off x="5435600" y="4868863"/>
          <a:ext cx="3168650" cy="1535112"/>
        </p:xfrm>
        <a:graphic>
          <a:graphicData uri="http://schemas.openxmlformats.org/drawingml/2006/table">
            <a:tbl>
              <a:tblPr/>
              <a:tblGrid>
                <a:gridCol w="1525588"/>
                <a:gridCol w="1643062"/>
              </a:tblGrid>
              <a:tr h="396209">
                <a:tc grid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2000" b="1" i="0" u="none" strike="noStrike" cap="none" normalizeH="0" baseline="0" dirty="0" smtClean="0">
                          <a:ln>
                            <a:noFill/>
                          </a:ln>
                          <a:solidFill>
                            <a:schemeClr val="bg1"/>
                          </a:solidFill>
                          <a:effectLst/>
                          <a:latin typeface="Arial" pitchFamily="34" charset="0"/>
                          <a:ea typeface="华文细黑" pitchFamily="2" charset="-122"/>
                        </a:rPr>
                        <a:t>查表时间</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solidFill>
                  </a:tcPr>
                </a:tc>
                <a:tc hMerge="1">
                  <a:txBody>
                    <a:bodyPr/>
                    <a:lstStyle/>
                    <a:p>
                      <a:endParaRPr lang="zh-CN" altLang="en-US"/>
                    </a:p>
                  </a:txBody>
                  <a:tcPr/>
                </a:tc>
              </a:tr>
              <a:tr h="396209">
                <a:tc gridSpan="2">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2000" b="0" i="0" u="none" strike="noStrike" cap="none" normalizeH="0" baseline="0" smtClean="0">
                          <a:ln>
                            <a:noFill/>
                          </a:ln>
                          <a:solidFill>
                            <a:srgbClr val="000000"/>
                          </a:solidFill>
                          <a:effectLst/>
                          <a:latin typeface="Arial" pitchFamily="34" charset="0"/>
                          <a:ea typeface="华文细黑" pitchFamily="2" charset="-122"/>
                        </a:rPr>
                        <a:t>实际值</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64A2">
                        <a:alpha val="20000"/>
                      </a:srgbClr>
                    </a:solidFill>
                  </a:tcPr>
                </a:tc>
                <a:tc hMerge="1">
                  <a:txBody>
                    <a:bodyPr/>
                    <a:lstStyle/>
                    <a:p>
                      <a:endParaRPr lang="zh-CN" altLang="en-US"/>
                    </a:p>
                  </a:txBody>
                  <a:tcPr/>
                </a:tc>
              </a:tr>
              <a:tr h="37134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1600" b="0" i="0" u="none" strike="noStrike" cap="none" normalizeH="0" baseline="0" smtClean="0">
                          <a:ln>
                            <a:noFill/>
                          </a:ln>
                          <a:solidFill>
                            <a:srgbClr val="000000"/>
                          </a:solidFill>
                          <a:effectLst/>
                          <a:latin typeface="Arial" pitchFamily="34" charset="0"/>
                          <a:ea typeface="华文细黑" pitchFamily="2" charset="-122"/>
                        </a:rPr>
                        <a:t>单次查询时间</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altLang="zh-CN" sz="1600" b="0" i="0" u="none" strike="noStrike" cap="none" normalizeH="0" baseline="0" smtClean="0">
                          <a:ln>
                            <a:noFill/>
                          </a:ln>
                          <a:solidFill>
                            <a:srgbClr val="000000"/>
                          </a:solidFill>
                          <a:effectLst/>
                          <a:latin typeface="Arial" pitchFamily="34" charset="0"/>
                          <a:ea typeface="华文细黑" pitchFamily="2" charset="-122"/>
                        </a:rPr>
                        <a:t>0.25 µS</a:t>
                      </a:r>
                      <a:endParaRPr kumimoji="0" lang="zh-CN" altLang="en-US" sz="1600" b="0" i="0" u="none" strike="noStrike" cap="none" normalizeH="0" baseline="0" smtClean="0">
                        <a:ln>
                          <a:noFill/>
                        </a:ln>
                        <a:solidFill>
                          <a:srgbClr val="000000"/>
                        </a:solidFill>
                        <a:effectLst/>
                        <a:latin typeface="Arial" pitchFamily="34" charset="0"/>
                        <a:ea typeface="华文细黑" pitchFamily="2" charset="-122"/>
                      </a:endParaRP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347">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CN" altLang="en-US" sz="1600" b="0" i="0" u="none" strike="noStrike" cap="none" normalizeH="0" baseline="0" smtClean="0">
                          <a:ln>
                            <a:noFill/>
                          </a:ln>
                          <a:solidFill>
                            <a:srgbClr val="000000"/>
                          </a:solidFill>
                          <a:effectLst/>
                          <a:latin typeface="Arial" pitchFamily="34" charset="0"/>
                          <a:ea typeface="华文细黑" pitchFamily="2" charset="-122"/>
                        </a:rPr>
                        <a:t>极端查询时间</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en-US" altLang="zh-CN" sz="1600" b="0" i="0" u="none" strike="noStrike" cap="none" normalizeH="0" baseline="0" dirty="0" smtClean="0">
                          <a:ln>
                            <a:noFill/>
                          </a:ln>
                          <a:solidFill>
                            <a:srgbClr val="CC0000"/>
                          </a:solidFill>
                          <a:effectLst/>
                          <a:latin typeface="Arial" pitchFamily="34" charset="0"/>
                          <a:ea typeface="华文细黑" pitchFamily="2" charset="-122"/>
                        </a:rPr>
                        <a:t>0.25 µS</a:t>
                      </a:r>
                      <a:endParaRPr kumimoji="0" lang="zh-CN" altLang="en-US" sz="1600" b="0" i="0" u="none" strike="noStrike" cap="none" normalizeH="0" baseline="0" dirty="0" smtClean="0">
                        <a:ln>
                          <a:noFill/>
                        </a:ln>
                        <a:solidFill>
                          <a:srgbClr val="CC0000"/>
                        </a:solidFill>
                        <a:effectLst/>
                        <a:latin typeface="Arial" pitchFamily="34" charset="0"/>
                        <a:ea typeface="华文细黑" pitchFamily="2" charset="-122"/>
                      </a:endParaRP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cxnSp>
        <p:nvCxnSpPr>
          <p:cNvPr id="20570" name="肘形连接符 95"/>
          <p:cNvCxnSpPr>
            <a:cxnSpLocks noChangeShapeType="1"/>
          </p:cNvCxnSpPr>
          <p:nvPr/>
        </p:nvCxnSpPr>
        <p:spPr bwMode="auto">
          <a:xfrm rot="5400000">
            <a:off x="6138069" y="2715419"/>
            <a:ext cx="422275" cy="1255713"/>
          </a:xfrm>
          <a:prstGeom prst="bentConnector3">
            <a:avLst>
              <a:gd name="adj1" fmla="val 50000"/>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0571" name="肘形连接符 97"/>
          <p:cNvCxnSpPr>
            <a:cxnSpLocks noChangeShapeType="1"/>
          </p:cNvCxnSpPr>
          <p:nvPr/>
        </p:nvCxnSpPr>
        <p:spPr bwMode="auto">
          <a:xfrm rot="5400000">
            <a:off x="6575425" y="3152776"/>
            <a:ext cx="422275" cy="381000"/>
          </a:xfrm>
          <a:prstGeom prst="bentConnector3">
            <a:avLst>
              <a:gd name="adj1" fmla="val 50000"/>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0572" name="肘形连接符 100"/>
          <p:cNvCxnSpPr>
            <a:cxnSpLocks noChangeShapeType="1"/>
          </p:cNvCxnSpPr>
          <p:nvPr/>
        </p:nvCxnSpPr>
        <p:spPr bwMode="auto">
          <a:xfrm rot="16200000" flipH="1">
            <a:off x="7012781" y="3096420"/>
            <a:ext cx="422275" cy="493712"/>
          </a:xfrm>
          <a:prstGeom prst="bentConnector3">
            <a:avLst>
              <a:gd name="adj1" fmla="val 50000"/>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0573" name="肘形连接符 107"/>
          <p:cNvCxnSpPr>
            <a:cxnSpLocks noChangeShapeType="1"/>
          </p:cNvCxnSpPr>
          <p:nvPr/>
        </p:nvCxnSpPr>
        <p:spPr bwMode="auto">
          <a:xfrm rot="16200000" flipH="1">
            <a:off x="7450138" y="2659063"/>
            <a:ext cx="422275" cy="1368425"/>
          </a:xfrm>
          <a:prstGeom prst="bentConnector3">
            <a:avLst>
              <a:gd name="adj1" fmla="val 50000"/>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0574" name="肘形连接符 110"/>
          <p:cNvCxnSpPr>
            <a:cxnSpLocks noChangeShapeType="1"/>
          </p:cNvCxnSpPr>
          <p:nvPr/>
        </p:nvCxnSpPr>
        <p:spPr bwMode="auto">
          <a:xfrm rot="5400000">
            <a:off x="1540669" y="2012157"/>
            <a:ext cx="585787" cy="1365250"/>
          </a:xfrm>
          <a:prstGeom prst="bentConnector3">
            <a:avLst>
              <a:gd name="adj1" fmla="val 50000"/>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20575" name="标题 45"/>
          <p:cNvSpPr>
            <a:spLocks noGrp="1"/>
          </p:cNvSpPr>
          <p:nvPr>
            <p:ph type="title"/>
          </p:nvPr>
        </p:nvSpPr>
        <p:spPr/>
        <p:txBody>
          <a:bodyPr/>
          <a:lstStyle/>
          <a:p>
            <a:pPr eaLnBrk="1" hangingPunct="1"/>
            <a:r>
              <a:rPr lang="zh-CN" altLang="en-US" smtClean="0"/>
              <a:t>高性能板内转发架构</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标题 170"/>
          <p:cNvSpPr>
            <a:spLocks noGrp="1"/>
          </p:cNvSpPr>
          <p:nvPr>
            <p:ph type="title"/>
          </p:nvPr>
        </p:nvSpPr>
        <p:spPr/>
        <p:txBody>
          <a:bodyPr/>
          <a:lstStyle/>
          <a:p>
            <a:pPr eaLnBrk="1" hangingPunct="1"/>
            <a:r>
              <a:rPr lang="zh-CN" altLang="en-US" smtClean="0"/>
              <a:t>无阻塞</a:t>
            </a:r>
            <a:r>
              <a:rPr lang="en-US" altLang="zh-CN" smtClean="0"/>
              <a:t>CLOS</a:t>
            </a:r>
            <a:r>
              <a:rPr lang="zh-CN" altLang="en-US" smtClean="0"/>
              <a:t>跨板转发架构</a:t>
            </a:r>
          </a:p>
        </p:txBody>
      </p:sp>
      <p:sp>
        <p:nvSpPr>
          <p:cNvPr id="21507" name="Rectangle 286"/>
          <p:cNvSpPr>
            <a:spLocks noGrp="1" noChangeArrowheads="1"/>
          </p:cNvSpPr>
          <p:nvPr>
            <p:ph idx="1"/>
          </p:nvPr>
        </p:nvSpPr>
        <p:spPr>
          <a:xfrm>
            <a:off x="1071563" y="4786313"/>
            <a:ext cx="7343775" cy="1000125"/>
          </a:xfrm>
        </p:spPr>
        <p:txBody>
          <a:bodyPr/>
          <a:lstStyle/>
          <a:p>
            <a:pPr eaLnBrk="1" hangingPunct="1"/>
            <a:r>
              <a:rPr lang="zh-CN" altLang="en-US" sz="2400" smtClean="0"/>
              <a:t>智能调度模式，交换路径负载分担，实现了交换系统严格意义上的无阻塞。</a:t>
            </a:r>
          </a:p>
        </p:txBody>
      </p:sp>
      <p:sp>
        <p:nvSpPr>
          <p:cNvPr id="21508" name="Text Box 2"/>
          <p:cNvSpPr txBox="1">
            <a:spLocks noChangeArrowheads="1"/>
          </p:cNvSpPr>
          <p:nvPr/>
        </p:nvSpPr>
        <p:spPr bwMode="auto">
          <a:xfrm>
            <a:off x="3348038" y="4214813"/>
            <a:ext cx="27670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b="1">
                <a:ea typeface="华文细黑" panose="02010600040101010101" pitchFamily="2" charset="-122"/>
              </a:rPr>
              <a:t>智能调度实现无阻塞交换</a:t>
            </a:r>
          </a:p>
        </p:txBody>
      </p:sp>
      <p:sp>
        <p:nvSpPr>
          <p:cNvPr id="535557" name="Rectangle 5"/>
          <p:cNvSpPr>
            <a:spLocks noChangeArrowheads="1"/>
          </p:cNvSpPr>
          <p:nvPr/>
        </p:nvSpPr>
        <p:spPr bwMode="auto">
          <a:xfrm>
            <a:off x="4117975" y="1052513"/>
            <a:ext cx="1008063" cy="3024187"/>
          </a:xfrm>
          <a:prstGeom prst="rect">
            <a:avLst/>
          </a:prstGeom>
          <a:gradFill flip="none" rotWithShape="1">
            <a:gsLst>
              <a:gs pos="0">
                <a:schemeClr val="accent3">
                  <a:lumMod val="95000"/>
                  <a:shade val="30000"/>
                  <a:satMod val="115000"/>
                </a:schemeClr>
              </a:gs>
              <a:gs pos="50000">
                <a:schemeClr val="accent3">
                  <a:lumMod val="95000"/>
                  <a:shade val="67500"/>
                  <a:satMod val="115000"/>
                </a:schemeClr>
              </a:gs>
              <a:gs pos="100000">
                <a:schemeClr val="accent3">
                  <a:lumMod val="95000"/>
                  <a:shade val="100000"/>
                  <a:satMod val="115000"/>
                </a:schemeClr>
              </a:gs>
            </a:gsLst>
            <a:lin ang="2700000" scaled="1"/>
            <a:tileRect/>
          </a:gradFill>
          <a:ln w="9525">
            <a:solidFill>
              <a:schemeClr val="bg2">
                <a:lumMod val="60000"/>
                <a:lumOff val="40000"/>
              </a:schemeClr>
            </a:solidFill>
            <a:miter lim="800000"/>
            <a:headEnd/>
            <a:tailEnd/>
          </a:ln>
          <a:effectLst>
            <a:outerShdw blurRad="50800" dist="38100" dir="5400000" algn="t" rotWithShape="0">
              <a:prstClr val="black">
                <a:alpha val="40000"/>
              </a:prstClr>
            </a:outerShdw>
            <a:softEdge rad="12700"/>
          </a:effectLst>
          <a:scene3d>
            <a:camera prst="orthographicFront"/>
            <a:lightRig rig="threePt" dir="t"/>
          </a:scene3d>
          <a:sp3d>
            <a:bevelT/>
          </a:sp3d>
        </p:spPr>
        <p:txBody>
          <a:bodyPr wrap="none" lIns="78355" tIns="39177" rIns="78355" bIns="39177" anchor="ctr"/>
          <a:lstStyle/>
          <a:p>
            <a:pPr algn="ctr" defTabSz="784225">
              <a:defRPr/>
            </a:pPr>
            <a:endParaRPr kumimoji="1" lang="zh-CN" altLang="zh-CN" sz="2400">
              <a:solidFill>
                <a:schemeClr val="bg1"/>
              </a:solidFill>
              <a:ea typeface="华文细黑" pitchFamily="2" charset="-122"/>
            </a:endParaRPr>
          </a:p>
        </p:txBody>
      </p:sp>
      <p:sp>
        <p:nvSpPr>
          <p:cNvPr id="21512" name="Text Box 6"/>
          <p:cNvSpPr txBox="1">
            <a:spLocks noChangeArrowheads="1"/>
          </p:cNvSpPr>
          <p:nvPr/>
        </p:nvSpPr>
        <p:spPr bwMode="auto">
          <a:xfrm>
            <a:off x="4140200" y="1052513"/>
            <a:ext cx="7620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ea typeface="华文细黑" panose="02010600040101010101" pitchFamily="2" charset="-122"/>
              </a:rPr>
              <a:t>多级交换网板</a:t>
            </a:r>
          </a:p>
        </p:txBody>
      </p:sp>
      <p:sp>
        <p:nvSpPr>
          <p:cNvPr id="205953" name="Rectangle 7"/>
          <p:cNvSpPr>
            <a:spLocks noChangeArrowheads="1"/>
          </p:cNvSpPr>
          <p:nvPr/>
        </p:nvSpPr>
        <p:spPr bwMode="auto">
          <a:xfrm>
            <a:off x="1527175" y="1052513"/>
            <a:ext cx="1871663" cy="1368425"/>
          </a:xfrm>
          <a:prstGeom prst="rect">
            <a:avLst/>
          </a:prstGeom>
          <a:gradFill flip="none" rotWithShape="1">
            <a:gsLst>
              <a:gs pos="0">
                <a:schemeClr val="accent3">
                  <a:lumMod val="95000"/>
                  <a:shade val="30000"/>
                  <a:satMod val="115000"/>
                </a:schemeClr>
              </a:gs>
              <a:gs pos="50000">
                <a:schemeClr val="accent3">
                  <a:lumMod val="95000"/>
                  <a:shade val="67500"/>
                  <a:satMod val="115000"/>
                </a:schemeClr>
              </a:gs>
              <a:gs pos="100000">
                <a:schemeClr val="accent3">
                  <a:lumMod val="95000"/>
                  <a:shade val="100000"/>
                  <a:satMod val="115000"/>
                </a:schemeClr>
              </a:gs>
            </a:gsLst>
            <a:lin ang="2700000" scaled="1"/>
            <a:tileRect/>
          </a:gradFill>
          <a:ln w="9525">
            <a:solidFill>
              <a:schemeClr val="bg2">
                <a:lumMod val="60000"/>
                <a:lumOff val="40000"/>
              </a:schemeClr>
            </a:solidFill>
            <a:miter lim="800000"/>
            <a:headEnd/>
            <a:tailEnd/>
          </a:ln>
          <a:effectLst>
            <a:outerShdw blurRad="50800" dist="38100" dir="5400000" algn="t" rotWithShape="0">
              <a:prstClr val="black">
                <a:alpha val="40000"/>
              </a:prstClr>
            </a:outerShdw>
            <a:softEdge rad="12700"/>
          </a:effectLst>
          <a:scene3d>
            <a:camera prst="orthographicFront"/>
            <a:lightRig rig="threePt" dir="t"/>
          </a:scene3d>
          <a:sp3d>
            <a:bevelT/>
          </a:sp3d>
        </p:spPr>
        <p:txBody>
          <a:bodyPr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1516" name="Text Box 8"/>
          <p:cNvSpPr txBox="1">
            <a:spLocks noChangeArrowheads="1"/>
          </p:cNvSpPr>
          <p:nvPr/>
        </p:nvSpPr>
        <p:spPr bwMode="auto">
          <a:xfrm>
            <a:off x="1454150" y="1052513"/>
            <a:ext cx="5746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800">
                <a:ea typeface="华文细黑" panose="02010600040101010101" pitchFamily="2" charset="-122"/>
              </a:rPr>
              <a:t>业务板</a:t>
            </a:r>
          </a:p>
        </p:txBody>
      </p:sp>
      <p:sp>
        <p:nvSpPr>
          <p:cNvPr id="21517" name="Rectangle 9"/>
          <p:cNvSpPr>
            <a:spLocks noChangeArrowheads="1"/>
          </p:cNvSpPr>
          <p:nvPr/>
        </p:nvSpPr>
        <p:spPr bwMode="auto">
          <a:xfrm>
            <a:off x="2005013" y="1544638"/>
            <a:ext cx="817562"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NP</a:t>
            </a:r>
          </a:p>
        </p:txBody>
      </p:sp>
      <p:sp>
        <p:nvSpPr>
          <p:cNvPr id="21518" name="Rectangle 10"/>
          <p:cNvSpPr>
            <a:spLocks noChangeArrowheads="1"/>
          </p:cNvSpPr>
          <p:nvPr/>
        </p:nvSpPr>
        <p:spPr bwMode="auto">
          <a:xfrm>
            <a:off x="2030413" y="1123950"/>
            <a:ext cx="360362"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1519" name="AutoShape 11"/>
          <p:cNvSpPr>
            <a:spLocks noChangeArrowheads="1"/>
          </p:cNvSpPr>
          <p:nvPr/>
        </p:nvSpPr>
        <p:spPr bwMode="auto">
          <a:xfrm>
            <a:off x="2101850" y="1412875"/>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20" name="Rectangle 12"/>
          <p:cNvSpPr>
            <a:spLocks noChangeArrowheads="1"/>
          </p:cNvSpPr>
          <p:nvPr/>
        </p:nvSpPr>
        <p:spPr bwMode="auto">
          <a:xfrm>
            <a:off x="2212975" y="2114550"/>
            <a:ext cx="393700"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1521" name="Rectangle 13"/>
          <p:cNvSpPr>
            <a:spLocks noChangeArrowheads="1"/>
          </p:cNvSpPr>
          <p:nvPr/>
        </p:nvSpPr>
        <p:spPr bwMode="auto">
          <a:xfrm>
            <a:off x="2462213" y="1123950"/>
            <a:ext cx="360362"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1522" name="AutoShape 14"/>
          <p:cNvSpPr>
            <a:spLocks noChangeArrowheads="1"/>
          </p:cNvSpPr>
          <p:nvPr/>
        </p:nvSpPr>
        <p:spPr bwMode="auto">
          <a:xfrm>
            <a:off x="2535238" y="1412875"/>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23" name="AutoShape 15"/>
          <p:cNvSpPr>
            <a:spLocks noChangeArrowheads="1"/>
          </p:cNvSpPr>
          <p:nvPr/>
        </p:nvSpPr>
        <p:spPr bwMode="auto">
          <a:xfrm>
            <a:off x="2284413" y="19891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24" name="AutoShape 16"/>
          <p:cNvSpPr>
            <a:spLocks noChangeArrowheads="1"/>
          </p:cNvSpPr>
          <p:nvPr/>
        </p:nvSpPr>
        <p:spPr bwMode="auto">
          <a:xfrm rot="5400000">
            <a:off x="2789238" y="1733550"/>
            <a:ext cx="211137" cy="14446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1525" name="Group 17"/>
          <p:cNvGrpSpPr>
            <a:grpSpLocks/>
          </p:cNvGrpSpPr>
          <p:nvPr/>
        </p:nvGrpSpPr>
        <p:grpSpPr bwMode="auto">
          <a:xfrm>
            <a:off x="2967038" y="1646238"/>
            <a:ext cx="385762" cy="284162"/>
            <a:chOff x="3787" y="2997"/>
            <a:chExt cx="341" cy="251"/>
          </a:xfrm>
        </p:grpSpPr>
        <p:sp>
          <p:nvSpPr>
            <p:cNvPr id="21683" name="Freeform 18"/>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4" name="Rectangle 19"/>
            <p:cNvSpPr>
              <a:spLocks noChangeArrowheads="1"/>
            </p:cNvSpPr>
            <p:nvPr/>
          </p:nvSpPr>
          <p:spPr bwMode="auto">
            <a:xfrm>
              <a:off x="3787" y="2997"/>
              <a:ext cx="341" cy="25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526" name="Group 20"/>
          <p:cNvGrpSpPr>
            <a:grpSpLocks/>
          </p:cNvGrpSpPr>
          <p:nvPr/>
        </p:nvGrpSpPr>
        <p:grpSpPr bwMode="auto">
          <a:xfrm>
            <a:off x="4406900" y="1646238"/>
            <a:ext cx="385763" cy="284162"/>
            <a:chOff x="3787" y="2997"/>
            <a:chExt cx="341" cy="251"/>
          </a:xfrm>
        </p:grpSpPr>
        <p:sp>
          <p:nvSpPr>
            <p:cNvPr id="21681" name="Freeform 21"/>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1682" name="Rectangle 22"/>
            <p:cNvSpPr>
              <a:spLocks noChangeArrowheads="1"/>
            </p:cNvSpPr>
            <p:nvPr/>
          </p:nvSpPr>
          <p:spPr bwMode="auto">
            <a:xfrm>
              <a:off x="3787" y="2997"/>
              <a:ext cx="341" cy="25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527" name="Group 23"/>
          <p:cNvGrpSpPr>
            <a:grpSpLocks/>
          </p:cNvGrpSpPr>
          <p:nvPr/>
        </p:nvGrpSpPr>
        <p:grpSpPr bwMode="auto">
          <a:xfrm>
            <a:off x="4406900" y="2438400"/>
            <a:ext cx="385763" cy="284163"/>
            <a:chOff x="3787" y="2997"/>
            <a:chExt cx="341" cy="251"/>
          </a:xfrm>
        </p:grpSpPr>
        <p:sp>
          <p:nvSpPr>
            <p:cNvPr id="21679" name="Freeform 24"/>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1680" name="Rectangle 25"/>
            <p:cNvSpPr>
              <a:spLocks noChangeArrowheads="1"/>
            </p:cNvSpPr>
            <p:nvPr/>
          </p:nvSpPr>
          <p:spPr bwMode="auto">
            <a:xfrm>
              <a:off x="3787" y="2997"/>
              <a:ext cx="341" cy="25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528" name="Group 26"/>
          <p:cNvGrpSpPr>
            <a:grpSpLocks/>
          </p:cNvGrpSpPr>
          <p:nvPr/>
        </p:nvGrpSpPr>
        <p:grpSpPr bwMode="auto">
          <a:xfrm>
            <a:off x="4406900" y="3302000"/>
            <a:ext cx="385763" cy="284163"/>
            <a:chOff x="3787" y="2997"/>
            <a:chExt cx="341" cy="251"/>
          </a:xfrm>
        </p:grpSpPr>
        <p:sp>
          <p:nvSpPr>
            <p:cNvPr id="21677" name="Freeform 27"/>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1678" name="Rectangle 28"/>
            <p:cNvSpPr>
              <a:spLocks noChangeArrowheads="1"/>
            </p:cNvSpPr>
            <p:nvPr/>
          </p:nvSpPr>
          <p:spPr bwMode="auto">
            <a:xfrm>
              <a:off x="3787" y="2997"/>
              <a:ext cx="341" cy="25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1529" name="Text Box 29"/>
          <p:cNvSpPr txBox="1">
            <a:spLocks noChangeArrowheads="1"/>
          </p:cNvSpPr>
          <p:nvPr/>
        </p:nvSpPr>
        <p:spPr bwMode="auto">
          <a:xfrm>
            <a:off x="4448175" y="2892425"/>
            <a:ext cx="461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05976" name="Rectangle 30"/>
          <p:cNvSpPr>
            <a:spLocks noChangeArrowheads="1"/>
          </p:cNvSpPr>
          <p:nvPr/>
        </p:nvSpPr>
        <p:spPr bwMode="auto">
          <a:xfrm>
            <a:off x="1527175" y="2708275"/>
            <a:ext cx="1871663" cy="1368425"/>
          </a:xfrm>
          <a:prstGeom prst="rect">
            <a:avLst/>
          </a:prstGeom>
          <a:gradFill flip="none" rotWithShape="1">
            <a:gsLst>
              <a:gs pos="0">
                <a:schemeClr val="accent3">
                  <a:lumMod val="95000"/>
                  <a:shade val="30000"/>
                  <a:satMod val="115000"/>
                </a:schemeClr>
              </a:gs>
              <a:gs pos="50000">
                <a:schemeClr val="accent3">
                  <a:lumMod val="95000"/>
                  <a:shade val="67500"/>
                  <a:satMod val="115000"/>
                </a:schemeClr>
              </a:gs>
              <a:gs pos="100000">
                <a:schemeClr val="accent3">
                  <a:lumMod val="95000"/>
                  <a:shade val="100000"/>
                  <a:satMod val="115000"/>
                </a:schemeClr>
              </a:gs>
            </a:gsLst>
            <a:lin ang="2700000" scaled="1"/>
            <a:tileRect/>
          </a:gradFill>
          <a:ln w="9525" algn="ctr">
            <a:solidFill>
              <a:schemeClr val="bg2">
                <a:lumMod val="60000"/>
                <a:lumOff val="40000"/>
              </a:schemeClr>
            </a:solidFill>
            <a:miter lim="800000"/>
            <a:headEnd/>
            <a:tailEnd/>
          </a:ln>
          <a:effectLst>
            <a:outerShdw blurRad="50800" dist="38100" dir="5400000" algn="t" rotWithShape="0">
              <a:prstClr val="black">
                <a:alpha val="40000"/>
              </a:prstClr>
            </a:outerShdw>
            <a:softEdge rad="12700"/>
          </a:effectLst>
          <a:scene3d>
            <a:camera prst="orthographicFront"/>
            <a:lightRig rig="threePt" dir="t"/>
          </a:scene3d>
          <a:sp3d>
            <a:bevelT/>
          </a:sp3d>
        </p:spPr>
        <p:txBody>
          <a:bodyPr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1533" name="Text Box 31"/>
          <p:cNvSpPr txBox="1">
            <a:spLocks noChangeArrowheads="1"/>
          </p:cNvSpPr>
          <p:nvPr/>
        </p:nvSpPr>
        <p:spPr bwMode="auto">
          <a:xfrm>
            <a:off x="1454150" y="2708275"/>
            <a:ext cx="574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800">
                <a:ea typeface="华文细黑" panose="02010600040101010101" pitchFamily="2" charset="-122"/>
              </a:rPr>
              <a:t>业务板</a:t>
            </a:r>
          </a:p>
        </p:txBody>
      </p:sp>
      <p:sp>
        <p:nvSpPr>
          <p:cNvPr id="21534" name="Rectangle 32"/>
          <p:cNvSpPr>
            <a:spLocks noChangeArrowheads="1"/>
          </p:cNvSpPr>
          <p:nvPr/>
        </p:nvSpPr>
        <p:spPr bwMode="auto">
          <a:xfrm>
            <a:off x="2005013" y="3200400"/>
            <a:ext cx="817562"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NP</a:t>
            </a:r>
          </a:p>
        </p:txBody>
      </p:sp>
      <p:sp>
        <p:nvSpPr>
          <p:cNvPr id="21535" name="Rectangle 33"/>
          <p:cNvSpPr>
            <a:spLocks noChangeArrowheads="1"/>
          </p:cNvSpPr>
          <p:nvPr/>
        </p:nvSpPr>
        <p:spPr bwMode="auto">
          <a:xfrm>
            <a:off x="2030413" y="2779713"/>
            <a:ext cx="360362"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1536" name="AutoShape 34"/>
          <p:cNvSpPr>
            <a:spLocks noChangeArrowheads="1"/>
          </p:cNvSpPr>
          <p:nvPr/>
        </p:nvSpPr>
        <p:spPr bwMode="auto">
          <a:xfrm>
            <a:off x="2101850" y="30686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37" name="Rectangle 35"/>
          <p:cNvSpPr>
            <a:spLocks noChangeArrowheads="1"/>
          </p:cNvSpPr>
          <p:nvPr/>
        </p:nvSpPr>
        <p:spPr bwMode="auto">
          <a:xfrm>
            <a:off x="2212975" y="3770313"/>
            <a:ext cx="393700"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1538" name="Rectangle 36"/>
          <p:cNvSpPr>
            <a:spLocks noChangeArrowheads="1"/>
          </p:cNvSpPr>
          <p:nvPr/>
        </p:nvSpPr>
        <p:spPr bwMode="auto">
          <a:xfrm>
            <a:off x="2462213" y="2779713"/>
            <a:ext cx="360362"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1539" name="AutoShape 37"/>
          <p:cNvSpPr>
            <a:spLocks noChangeArrowheads="1"/>
          </p:cNvSpPr>
          <p:nvPr/>
        </p:nvSpPr>
        <p:spPr bwMode="auto">
          <a:xfrm>
            <a:off x="2535238" y="30686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40" name="AutoShape 38"/>
          <p:cNvSpPr>
            <a:spLocks noChangeArrowheads="1"/>
          </p:cNvSpPr>
          <p:nvPr/>
        </p:nvSpPr>
        <p:spPr bwMode="auto">
          <a:xfrm>
            <a:off x="2284413" y="36449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41" name="AutoShape 39"/>
          <p:cNvSpPr>
            <a:spLocks noChangeArrowheads="1"/>
          </p:cNvSpPr>
          <p:nvPr/>
        </p:nvSpPr>
        <p:spPr bwMode="auto">
          <a:xfrm rot="5400000">
            <a:off x="2789238" y="3389312"/>
            <a:ext cx="211138" cy="14446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1542" name="Group 40"/>
          <p:cNvGrpSpPr>
            <a:grpSpLocks/>
          </p:cNvGrpSpPr>
          <p:nvPr/>
        </p:nvGrpSpPr>
        <p:grpSpPr bwMode="auto">
          <a:xfrm>
            <a:off x="2967038" y="3302000"/>
            <a:ext cx="385762" cy="284163"/>
            <a:chOff x="3787" y="2997"/>
            <a:chExt cx="341" cy="251"/>
          </a:xfrm>
        </p:grpSpPr>
        <p:sp>
          <p:nvSpPr>
            <p:cNvPr id="21675" name="Freeform 41"/>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6" name="Rectangle 42"/>
            <p:cNvSpPr>
              <a:spLocks noChangeArrowheads="1"/>
            </p:cNvSpPr>
            <p:nvPr/>
          </p:nvSpPr>
          <p:spPr bwMode="auto">
            <a:xfrm>
              <a:off x="3787" y="2997"/>
              <a:ext cx="341" cy="25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1543" name="Text Box 43"/>
          <p:cNvSpPr txBox="1">
            <a:spLocks noChangeArrowheads="1"/>
          </p:cNvSpPr>
          <p:nvPr/>
        </p:nvSpPr>
        <p:spPr bwMode="auto">
          <a:xfrm>
            <a:off x="2243138" y="2420938"/>
            <a:ext cx="4619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1544" name="Text Box 44"/>
          <p:cNvSpPr txBox="1">
            <a:spLocks noChangeArrowheads="1"/>
          </p:cNvSpPr>
          <p:nvPr/>
        </p:nvSpPr>
        <p:spPr bwMode="auto">
          <a:xfrm>
            <a:off x="4448175" y="2060575"/>
            <a:ext cx="461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05991" name="Rectangle 45"/>
          <p:cNvSpPr>
            <a:spLocks noChangeArrowheads="1"/>
          </p:cNvSpPr>
          <p:nvPr/>
        </p:nvSpPr>
        <p:spPr bwMode="auto">
          <a:xfrm rot="10800000">
            <a:off x="5846763" y="1052513"/>
            <a:ext cx="1871662" cy="1368425"/>
          </a:xfrm>
          <a:prstGeom prst="rect">
            <a:avLst/>
          </a:prstGeom>
          <a:gradFill flip="none" rotWithShape="1">
            <a:gsLst>
              <a:gs pos="0">
                <a:schemeClr val="accent3">
                  <a:lumMod val="95000"/>
                  <a:shade val="30000"/>
                  <a:satMod val="115000"/>
                </a:schemeClr>
              </a:gs>
              <a:gs pos="50000">
                <a:schemeClr val="accent3">
                  <a:lumMod val="95000"/>
                  <a:shade val="67500"/>
                  <a:satMod val="115000"/>
                </a:schemeClr>
              </a:gs>
              <a:gs pos="100000">
                <a:schemeClr val="accent3">
                  <a:lumMod val="95000"/>
                  <a:shade val="100000"/>
                  <a:satMod val="115000"/>
                </a:schemeClr>
              </a:gs>
            </a:gsLst>
            <a:lin ang="2700000" scaled="1"/>
            <a:tileRect/>
          </a:gradFill>
          <a:ln w="9525" algn="ctr">
            <a:solidFill>
              <a:schemeClr val="bg2">
                <a:lumMod val="60000"/>
                <a:lumOff val="40000"/>
              </a:schemeClr>
            </a:solidFill>
            <a:miter lim="800000"/>
            <a:headEnd/>
            <a:tailEnd/>
          </a:ln>
          <a:effectLst>
            <a:outerShdw blurRad="50800" dist="38100" dir="5400000" algn="t" rotWithShape="0">
              <a:prstClr val="black">
                <a:alpha val="40000"/>
              </a:prstClr>
            </a:outerShdw>
            <a:softEdge rad="12700"/>
          </a:effectLst>
          <a:scene3d>
            <a:camera prst="orthographicFront"/>
            <a:lightRig rig="threePt" dir="t"/>
          </a:scene3d>
          <a:sp3d>
            <a:bevelT/>
          </a:sp3d>
        </p:spPr>
        <p:txBody>
          <a:bodyPr rot="10800000"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1548" name="Text Box 46"/>
          <p:cNvSpPr txBox="1">
            <a:spLocks noChangeArrowheads="1"/>
          </p:cNvSpPr>
          <p:nvPr/>
        </p:nvSpPr>
        <p:spPr bwMode="auto">
          <a:xfrm>
            <a:off x="5846763" y="1052513"/>
            <a:ext cx="5746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800">
                <a:ea typeface="华文细黑" panose="02010600040101010101" pitchFamily="2" charset="-122"/>
              </a:rPr>
              <a:t>业务板</a:t>
            </a:r>
          </a:p>
        </p:txBody>
      </p:sp>
      <p:sp>
        <p:nvSpPr>
          <p:cNvPr id="21549" name="Rectangle 47"/>
          <p:cNvSpPr>
            <a:spLocks noChangeArrowheads="1"/>
          </p:cNvSpPr>
          <p:nvPr/>
        </p:nvSpPr>
        <p:spPr bwMode="auto">
          <a:xfrm>
            <a:off x="6423025" y="1544638"/>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NP</a:t>
            </a:r>
          </a:p>
        </p:txBody>
      </p:sp>
      <p:sp>
        <p:nvSpPr>
          <p:cNvPr id="21550" name="Rectangle 48"/>
          <p:cNvSpPr>
            <a:spLocks noChangeArrowheads="1"/>
          </p:cNvSpPr>
          <p:nvPr/>
        </p:nvSpPr>
        <p:spPr bwMode="auto">
          <a:xfrm>
            <a:off x="6448425" y="1123950"/>
            <a:ext cx="360363"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1551" name="AutoShape 49"/>
          <p:cNvSpPr>
            <a:spLocks noChangeArrowheads="1"/>
          </p:cNvSpPr>
          <p:nvPr/>
        </p:nvSpPr>
        <p:spPr bwMode="auto">
          <a:xfrm>
            <a:off x="6519863" y="1412875"/>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52" name="Rectangle 50"/>
          <p:cNvSpPr>
            <a:spLocks noChangeArrowheads="1"/>
          </p:cNvSpPr>
          <p:nvPr/>
        </p:nvSpPr>
        <p:spPr bwMode="auto">
          <a:xfrm>
            <a:off x="6630988" y="2114550"/>
            <a:ext cx="393700"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1553" name="Rectangle 51"/>
          <p:cNvSpPr>
            <a:spLocks noChangeArrowheads="1"/>
          </p:cNvSpPr>
          <p:nvPr/>
        </p:nvSpPr>
        <p:spPr bwMode="auto">
          <a:xfrm>
            <a:off x="6880225" y="1123950"/>
            <a:ext cx="360363"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1554" name="AutoShape 52"/>
          <p:cNvSpPr>
            <a:spLocks noChangeArrowheads="1"/>
          </p:cNvSpPr>
          <p:nvPr/>
        </p:nvSpPr>
        <p:spPr bwMode="auto">
          <a:xfrm>
            <a:off x="6953250" y="1412875"/>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55" name="AutoShape 53"/>
          <p:cNvSpPr>
            <a:spLocks noChangeArrowheads="1"/>
          </p:cNvSpPr>
          <p:nvPr/>
        </p:nvSpPr>
        <p:spPr bwMode="auto">
          <a:xfrm>
            <a:off x="6702425" y="19891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56" name="AutoShape 54"/>
          <p:cNvSpPr>
            <a:spLocks noChangeArrowheads="1"/>
          </p:cNvSpPr>
          <p:nvPr/>
        </p:nvSpPr>
        <p:spPr bwMode="auto">
          <a:xfrm rot="5400000">
            <a:off x="6245225" y="1733551"/>
            <a:ext cx="211137" cy="14446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1557" name="Group 55"/>
          <p:cNvGrpSpPr>
            <a:grpSpLocks/>
          </p:cNvGrpSpPr>
          <p:nvPr/>
        </p:nvGrpSpPr>
        <p:grpSpPr bwMode="auto">
          <a:xfrm>
            <a:off x="5892800" y="1646238"/>
            <a:ext cx="385763" cy="284162"/>
            <a:chOff x="3787" y="2997"/>
            <a:chExt cx="341" cy="251"/>
          </a:xfrm>
        </p:grpSpPr>
        <p:sp>
          <p:nvSpPr>
            <p:cNvPr id="21673" name="Freeform 56"/>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4" name="Rectangle 57"/>
            <p:cNvSpPr>
              <a:spLocks noChangeArrowheads="1"/>
            </p:cNvSpPr>
            <p:nvPr/>
          </p:nvSpPr>
          <p:spPr bwMode="auto">
            <a:xfrm>
              <a:off x="3787" y="2997"/>
              <a:ext cx="341" cy="25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1558" name="Text Box 58"/>
          <p:cNvSpPr txBox="1">
            <a:spLocks noChangeArrowheads="1"/>
          </p:cNvSpPr>
          <p:nvPr/>
        </p:nvSpPr>
        <p:spPr bwMode="auto">
          <a:xfrm>
            <a:off x="6681788" y="2420938"/>
            <a:ext cx="4619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06005" name="Rectangle 59"/>
          <p:cNvSpPr>
            <a:spLocks noChangeArrowheads="1"/>
          </p:cNvSpPr>
          <p:nvPr/>
        </p:nvSpPr>
        <p:spPr bwMode="auto">
          <a:xfrm rot="10800000">
            <a:off x="5846763" y="2708275"/>
            <a:ext cx="1871662" cy="1368425"/>
          </a:xfrm>
          <a:prstGeom prst="rect">
            <a:avLst/>
          </a:prstGeom>
          <a:gradFill flip="none" rotWithShape="1">
            <a:gsLst>
              <a:gs pos="0">
                <a:schemeClr val="accent3">
                  <a:lumMod val="95000"/>
                  <a:shade val="30000"/>
                  <a:satMod val="115000"/>
                </a:schemeClr>
              </a:gs>
              <a:gs pos="50000">
                <a:schemeClr val="accent3">
                  <a:lumMod val="95000"/>
                  <a:shade val="67500"/>
                  <a:satMod val="115000"/>
                </a:schemeClr>
              </a:gs>
              <a:gs pos="100000">
                <a:schemeClr val="accent3">
                  <a:lumMod val="95000"/>
                  <a:shade val="100000"/>
                  <a:satMod val="115000"/>
                </a:schemeClr>
              </a:gs>
            </a:gsLst>
            <a:lin ang="2700000" scaled="1"/>
            <a:tileRect/>
          </a:gradFill>
          <a:ln w="9525" algn="ctr">
            <a:solidFill>
              <a:schemeClr val="bg2">
                <a:lumMod val="60000"/>
                <a:lumOff val="40000"/>
              </a:schemeClr>
            </a:solidFill>
            <a:miter lim="800000"/>
            <a:headEnd/>
            <a:tailEnd/>
          </a:ln>
          <a:effectLst>
            <a:outerShdw blurRad="50800" dist="38100" dir="5400000" algn="t" rotWithShape="0">
              <a:prstClr val="black">
                <a:alpha val="40000"/>
              </a:prstClr>
            </a:outerShdw>
            <a:softEdge rad="12700"/>
          </a:effectLst>
          <a:scene3d>
            <a:camera prst="orthographicFront"/>
            <a:lightRig rig="threePt" dir="t"/>
          </a:scene3d>
          <a:sp3d>
            <a:bevelT/>
          </a:sp3d>
        </p:spPr>
        <p:txBody>
          <a:bodyPr rot="10800000"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1562" name="Text Box 60"/>
          <p:cNvSpPr txBox="1">
            <a:spLocks noChangeArrowheads="1"/>
          </p:cNvSpPr>
          <p:nvPr/>
        </p:nvSpPr>
        <p:spPr bwMode="auto">
          <a:xfrm>
            <a:off x="5846763" y="2708275"/>
            <a:ext cx="5746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800">
                <a:ea typeface="华文细黑" panose="02010600040101010101" pitchFamily="2" charset="-122"/>
              </a:rPr>
              <a:t>业务板</a:t>
            </a:r>
          </a:p>
        </p:txBody>
      </p:sp>
      <p:sp>
        <p:nvSpPr>
          <p:cNvPr id="21563" name="Rectangle 61"/>
          <p:cNvSpPr>
            <a:spLocks noChangeArrowheads="1"/>
          </p:cNvSpPr>
          <p:nvPr/>
        </p:nvSpPr>
        <p:spPr bwMode="auto">
          <a:xfrm>
            <a:off x="6423025" y="3200400"/>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ASIC</a:t>
            </a:r>
          </a:p>
        </p:txBody>
      </p:sp>
      <p:sp>
        <p:nvSpPr>
          <p:cNvPr id="21564" name="Rectangle 62"/>
          <p:cNvSpPr>
            <a:spLocks noChangeArrowheads="1"/>
          </p:cNvSpPr>
          <p:nvPr/>
        </p:nvSpPr>
        <p:spPr bwMode="auto">
          <a:xfrm>
            <a:off x="6448425" y="2779713"/>
            <a:ext cx="360363"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1565" name="AutoShape 63"/>
          <p:cNvSpPr>
            <a:spLocks noChangeArrowheads="1"/>
          </p:cNvSpPr>
          <p:nvPr/>
        </p:nvSpPr>
        <p:spPr bwMode="auto">
          <a:xfrm>
            <a:off x="6519863" y="30686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66" name="Rectangle 64"/>
          <p:cNvSpPr>
            <a:spLocks noChangeArrowheads="1"/>
          </p:cNvSpPr>
          <p:nvPr/>
        </p:nvSpPr>
        <p:spPr bwMode="auto">
          <a:xfrm>
            <a:off x="6630988" y="3770313"/>
            <a:ext cx="393700"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1567" name="Rectangle 65"/>
          <p:cNvSpPr>
            <a:spLocks noChangeArrowheads="1"/>
          </p:cNvSpPr>
          <p:nvPr/>
        </p:nvSpPr>
        <p:spPr bwMode="auto">
          <a:xfrm>
            <a:off x="6880225" y="2779713"/>
            <a:ext cx="360363"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1568" name="AutoShape 66"/>
          <p:cNvSpPr>
            <a:spLocks noChangeArrowheads="1"/>
          </p:cNvSpPr>
          <p:nvPr/>
        </p:nvSpPr>
        <p:spPr bwMode="auto">
          <a:xfrm>
            <a:off x="6953250" y="30686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69" name="AutoShape 67"/>
          <p:cNvSpPr>
            <a:spLocks noChangeArrowheads="1"/>
          </p:cNvSpPr>
          <p:nvPr/>
        </p:nvSpPr>
        <p:spPr bwMode="auto">
          <a:xfrm>
            <a:off x="6702425" y="36449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570" name="AutoShape 68"/>
          <p:cNvSpPr>
            <a:spLocks noChangeArrowheads="1"/>
          </p:cNvSpPr>
          <p:nvPr/>
        </p:nvSpPr>
        <p:spPr bwMode="auto">
          <a:xfrm rot="5400000">
            <a:off x="6245225" y="3389313"/>
            <a:ext cx="211138" cy="14446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1571" name="Group 69"/>
          <p:cNvGrpSpPr>
            <a:grpSpLocks/>
          </p:cNvGrpSpPr>
          <p:nvPr/>
        </p:nvGrpSpPr>
        <p:grpSpPr bwMode="auto">
          <a:xfrm>
            <a:off x="5892800" y="3302000"/>
            <a:ext cx="385763" cy="284163"/>
            <a:chOff x="3787" y="2997"/>
            <a:chExt cx="341" cy="251"/>
          </a:xfrm>
        </p:grpSpPr>
        <p:sp>
          <p:nvSpPr>
            <p:cNvPr id="21671" name="Freeform 70"/>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2" name="Rectangle 71"/>
            <p:cNvSpPr>
              <a:spLocks noChangeArrowheads="1"/>
            </p:cNvSpPr>
            <p:nvPr/>
          </p:nvSpPr>
          <p:spPr bwMode="auto">
            <a:xfrm>
              <a:off x="3787" y="2997"/>
              <a:ext cx="341" cy="251"/>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1572" name="Line 72"/>
          <p:cNvSpPr>
            <a:spLocks noChangeShapeType="1"/>
          </p:cNvSpPr>
          <p:nvPr/>
        </p:nvSpPr>
        <p:spPr bwMode="auto">
          <a:xfrm>
            <a:off x="3327400" y="1771650"/>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73" name="Line 73"/>
          <p:cNvSpPr>
            <a:spLocks noChangeShapeType="1"/>
          </p:cNvSpPr>
          <p:nvPr/>
        </p:nvSpPr>
        <p:spPr bwMode="auto">
          <a:xfrm>
            <a:off x="4838700" y="1771650"/>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74" name="Line 74"/>
          <p:cNvSpPr>
            <a:spLocks noChangeShapeType="1"/>
          </p:cNvSpPr>
          <p:nvPr/>
        </p:nvSpPr>
        <p:spPr bwMode="auto">
          <a:xfrm>
            <a:off x="3327400" y="1844675"/>
            <a:ext cx="1079500" cy="64770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75" name="Line 75"/>
          <p:cNvSpPr>
            <a:spLocks noChangeShapeType="1"/>
          </p:cNvSpPr>
          <p:nvPr/>
        </p:nvSpPr>
        <p:spPr bwMode="auto">
          <a:xfrm flipV="1">
            <a:off x="3327400" y="2708275"/>
            <a:ext cx="1079500" cy="7207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76" name="Line 76"/>
          <p:cNvSpPr>
            <a:spLocks noChangeShapeType="1"/>
          </p:cNvSpPr>
          <p:nvPr/>
        </p:nvSpPr>
        <p:spPr bwMode="auto">
          <a:xfrm>
            <a:off x="3327400" y="3500438"/>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77" name="Line 77"/>
          <p:cNvSpPr>
            <a:spLocks noChangeShapeType="1"/>
          </p:cNvSpPr>
          <p:nvPr/>
        </p:nvSpPr>
        <p:spPr bwMode="auto">
          <a:xfrm>
            <a:off x="4838700" y="3500438"/>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78" name="Line 78"/>
          <p:cNvSpPr>
            <a:spLocks noChangeShapeType="1"/>
          </p:cNvSpPr>
          <p:nvPr/>
        </p:nvSpPr>
        <p:spPr bwMode="auto">
          <a:xfrm flipV="1">
            <a:off x="4767263" y="1844675"/>
            <a:ext cx="1150937" cy="64770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79" name="Line 79"/>
          <p:cNvSpPr>
            <a:spLocks noChangeShapeType="1"/>
          </p:cNvSpPr>
          <p:nvPr/>
        </p:nvSpPr>
        <p:spPr bwMode="auto">
          <a:xfrm>
            <a:off x="4767263" y="2636838"/>
            <a:ext cx="1079500" cy="792162"/>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80" name="Line 80"/>
          <p:cNvSpPr>
            <a:spLocks noChangeShapeType="1"/>
          </p:cNvSpPr>
          <p:nvPr/>
        </p:nvSpPr>
        <p:spPr bwMode="auto">
          <a:xfrm flipV="1">
            <a:off x="3327400" y="1916113"/>
            <a:ext cx="1079500" cy="13684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81" name="Line 81"/>
          <p:cNvSpPr>
            <a:spLocks noChangeShapeType="1"/>
          </p:cNvSpPr>
          <p:nvPr/>
        </p:nvSpPr>
        <p:spPr bwMode="auto">
          <a:xfrm>
            <a:off x="3327400" y="1916113"/>
            <a:ext cx="1079500" cy="1439862"/>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82" name="Line 82"/>
          <p:cNvSpPr>
            <a:spLocks noChangeShapeType="1"/>
          </p:cNvSpPr>
          <p:nvPr/>
        </p:nvSpPr>
        <p:spPr bwMode="auto">
          <a:xfrm flipV="1">
            <a:off x="4838700" y="1916113"/>
            <a:ext cx="1008063" cy="1439862"/>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583" name="Line 83"/>
          <p:cNvSpPr>
            <a:spLocks noChangeShapeType="1"/>
          </p:cNvSpPr>
          <p:nvPr/>
        </p:nvSpPr>
        <p:spPr bwMode="auto">
          <a:xfrm flipH="1" flipV="1">
            <a:off x="4838700" y="1916113"/>
            <a:ext cx="1079500" cy="13684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9" name="Group 84"/>
          <p:cNvGrpSpPr>
            <a:grpSpLocks/>
          </p:cNvGrpSpPr>
          <p:nvPr/>
        </p:nvGrpSpPr>
        <p:grpSpPr bwMode="auto">
          <a:xfrm>
            <a:off x="519113" y="1411288"/>
            <a:ext cx="935037" cy="274637"/>
            <a:chOff x="295" y="935"/>
            <a:chExt cx="589" cy="173"/>
          </a:xfrm>
        </p:grpSpPr>
        <p:sp>
          <p:nvSpPr>
            <p:cNvPr id="21669" name="AutoShape 85"/>
            <p:cNvSpPr>
              <a:spLocks noChangeArrowheads="1"/>
            </p:cNvSpPr>
            <p:nvPr/>
          </p:nvSpPr>
          <p:spPr bwMode="auto">
            <a:xfrm>
              <a:off x="657" y="9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70" name="Text Box 86"/>
            <p:cNvSpPr txBox="1">
              <a:spLocks noChangeArrowheads="1"/>
            </p:cNvSpPr>
            <p:nvPr/>
          </p:nvSpPr>
          <p:spPr bwMode="auto">
            <a:xfrm>
              <a:off x="295" y="935"/>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入流</a:t>
              </a:r>
              <a:r>
                <a:rPr lang="en-US" altLang="zh-CN" sz="1200" b="1">
                  <a:solidFill>
                    <a:srgbClr val="FF0000"/>
                  </a:solidFill>
                  <a:ea typeface="华文细黑" panose="02010600040101010101" pitchFamily="2" charset="-122"/>
                </a:rPr>
                <a:t>1</a:t>
              </a:r>
            </a:p>
          </p:txBody>
        </p:sp>
      </p:grpSp>
      <p:grpSp>
        <p:nvGrpSpPr>
          <p:cNvPr id="10" name="Group 87"/>
          <p:cNvGrpSpPr>
            <a:grpSpLocks/>
          </p:cNvGrpSpPr>
          <p:nvPr/>
        </p:nvGrpSpPr>
        <p:grpSpPr bwMode="auto">
          <a:xfrm>
            <a:off x="3327400" y="1555750"/>
            <a:ext cx="384175" cy="677863"/>
            <a:chOff x="2064" y="1026"/>
            <a:chExt cx="242" cy="427"/>
          </a:xfrm>
        </p:grpSpPr>
        <p:sp>
          <p:nvSpPr>
            <p:cNvPr id="21666" name="Text Box 88"/>
            <p:cNvSpPr txBox="1">
              <a:spLocks noChangeArrowheads="1"/>
            </p:cNvSpPr>
            <p:nvPr/>
          </p:nvSpPr>
          <p:spPr bwMode="auto">
            <a:xfrm>
              <a:off x="2064"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1667" name="Text Box 89"/>
            <p:cNvSpPr txBox="1">
              <a:spLocks noChangeArrowheads="1"/>
            </p:cNvSpPr>
            <p:nvPr/>
          </p:nvSpPr>
          <p:spPr bwMode="auto">
            <a:xfrm>
              <a:off x="2064" y="11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1668" name="Text Box 90"/>
            <p:cNvSpPr txBox="1">
              <a:spLocks noChangeArrowheads="1"/>
            </p:cNvSpPr>
            <p:nvPr/>
          </p:nvSpPr>
          <p:spPr bwMode="auto">
            <a:xfrm>
              <a:off x="2064" y="1298"/>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grpSp>
      <p:grpSp>
        <p:nvGrpSpPr>
          <p:cNvPr id="11" name="Group 91"/>
          <p:cNvGrpSpPr>
            <a:grpSpLocks/>
          </p:cNvGrpSpPr>
          <p:nvPr/>
        </p:nvGrpSpPr>
        <p:grpSpPr bwMode="auto">
          <a:xfrm>
            <a:off x="5443538" y="1555750"/>
            <a:ext cx="384175" cy="677863"/>
            <a:chOff x="3397" y="1026"/>
            <a:chExt cx="242" cy="427"/>
          </a:xfrm>
        </p:grpSpPr>
        <p:sp>
          <p:nvSpPr>
            <p:cNvPr id="21663" name="Text Box 92"/>
            <p:cNvSpPr txBox="1">
              <a:spLocks noChangeArrowheads="1"/>
            </p:cNvSpPr>
            <p:nvPr/>
          </p:nvSpPr>
          <p:spPr bwMode="auto">
            <a:xfrm>
              <a:off x="3397"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1664" name="Text Box 93"/>
            <p:cNvSpPr txBox="1">
              <a:spLocks noChangeArrowheads="1"/>
            </p:cNvSpPr>
            <p:nvPr/>
          </p:nvSpPr>
          <p:spPr bwMode="auto">
            <a:xfrm>
              <a:off x="3397" y="11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1665" name="Text Box 94"/>
            <p:cNvSpPr txBox="1">
              <a:spLocks noChangeArrowheads="1"/>
            </p:cNvSpPr>
            <p:nvPr/>
          </p:nvSpPr>
          <p:spPr bwMode="auto">
            <a:xfrm>
              <a:off x="3397" y="1298"/>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grpSp>
      <p:grpSp>
        <p:nvGrpSpPr>
          <p:cNvPr id="12" name="Group 95"/>
          <p:cNvGrpSpPr>
            <a:grpSpLocks/>
          </p:cNvGrpSpPr>
          <p:nvPr/>
        </p:nvGrpSpPr>
        <p:grpSpPr bwMode="auto">
          <a:xfrm>
            <a:off x="7789863" y="1411288"/>
            <a:ext cx="935037" cy="274637"/>
            <a:chOff x="4875" y="935"/>
            <a:chExt cx="589" cy="173"/>
          </a:xfrm>
        </p:grpSpPr>
        <p:sp>
          <p:nvSpPr>
            <p:cNvPr id="21661" name="AutoShape 96"/>
            <p:cNvSpPr>
              <a:spLocks noChangeArrowheads="1"/>
            </p:cNvSpPr>
            <p:nvPr/>
          </p:nvSpPr>
          <p:spPr bwMode="auto">
            <a:xfrm>
              <a:off x="4875" y="9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62" name="Text Box 97"/>
            <p:cNvSpPr txBox="1">
              <a:spLocks noChangeArrowheads="1"/>
            </p:cNvSpPr>
            <p:nvPr/>
          </p:nvSpPr>
          <p:spPr bwMode="auto">
            <a:xfrm>
              <a:off x="5103" y="935"/>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出流</a:t>
              </a:r>
              <a:r>
                <a:rPr lang="en-US" altLang="zh-CN" sz="1200" b="1">
                  <a:solidFill>
                    <a:srgbClr val="FF0000"/>
                  </a:solidFill>
                  <a:ea typeface="华文细黑" panose="02010600040101010101" pitchFamily="2" charset="-122"/>
                </a:rPr>
                <a:t>1</a:t>
              </a:r>
            </a:p>
          </p:txBody>
        </p:sp>
      </p:grpSp>
      <p:grpSp>
        <p:nvGrpSpPr>
          <p:cNvPr id="13" name="Group 98"/>
          <p:cNvGrpSpPr>
            <a:grpSpLocks/>
          </p:cNvGrpSpPr>
          <p:nvPr/>
        </p:nvGrpSpPr>
        <p:grpSpPr bwMode="auto">
          <a:xfrm>
            <a:off x="519113" y="1928813"/>
            <a:ext cx="935037" cy="274637"/>
            <a:chOff x="295" y="1261"/>
            <a:chExt cx="589" cy="173"/>
          </a:xfrm>
        </p:grpSpPr>
        <p:sp>
          <p:nvSpPr>
            <p:cNvPr id="21659" name="AutoShape 99"/>
            <p:cNvSpPr>
              <a:spLocks noChangeArrowheads="1"/>
            </p:cNvSpPr>
            <p:nvPr/>
          </p:nvSpPr>
          <p:spPr bwMode="auto">
            <a:xfrm>
              <a:off x="657" y="1298"/>
              <a:ext cx="227" cy="90"/>
            </a:xfrm>
            <a:prstGeom prst="rightArrow">
              <a:avLst>
                <a:gd name="adj1" fmla="val 50000"/>
                <a:gd name="adj2" fmla="val 63056"/>
              </a:avLst>
            </a:prstGeom>
            <a:solidFill>
              <a:srgbClr val="0000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60" name="Text Box 100"/>
            <p:cNvSpPr txBox="1">
              <a:spLocks noChangeArrowheads="1"/>
            </p:cNvSpPr>
            <p:nvPr/>
          </p:nvSpPr>
          <p:spPr bwMode="auto">
            <a:xfrm>
              <a:off x="295" y="1261"/>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3333CC"/>
                  </a:solidFill>
                  <a:ea typeface="华文细黑" panose="02010600040101010101" pitchFamily="2" charset="-122"/>
                </a:rPr>
                <a:t>入流</a:t>
              </a:r>
              <a:r>
                <a:rPr lang="en-US" altLang="zh-CN" sz="1200" b="1">
                  <a:solidFill>
                    <a:srgbClr val="3333CC"/>
                  </a:solidFill>
                  <a:ea typeface="华文细黑" panose="02010600040101010101" pitchFamily="2" charset="-122"/>
                </a:rPr>
                <a:t>2</a:t>
              </a:r>
            </a:p>
          </p:txBody>
        </p:sp>
      </p:grpSp>
      <p:grpSp>
        <p:nvGrpSpPr>
          <p:cNvPr id="14" name="Group 101"/>
          <p:cNvGrpSpPr>
            <a:grpSpLocks/>
          </p:cNvGrpSpPr>
          <p:nvPr/>
        </p:nvGrpSpPr>
        <p:grpSpPr bwMode="auto">
          <a:xfrm>
            <a:off x="3643313" y="1555750"/>
            <a:ext cx="384175" cy="938213"/>
            <a:chOff x="2263" y="1026"/>
            <a:chExt cx="242" cy="591"/>
          </a:xfrm>
        </p:grpSpPr>
        <p:sp>
          <p:nvSpPr>
            <p:cNvPr id="21656" name="Text Box 102"/>
            <p:cNvSpPr txBox="1">
              <a:spLocks noChangeArrowheads="1"/>
            </p:cNvSpPr>
            <p:nvPr/>
          </p:nvSpPr>
          <p:spPr bwMode="auto">
            <a:xfrm>
              <a:off x="2263"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3333CC"/>
                  </a:solidFill>
                  <a:ea typeface="华文细黑" panose="02010600040101010101" pitchFamily="2" charset="-122"/>
                </a:rPr>
                <a:t>1/N</a:t>
              </a:r>
            </a:p>
          </p:txBody>
        </p:sp>
        <p:sp>
          <p:nvSpPr>
            <p:cNvPr id="21657" name="Text Box 103"/>
            <p:cNvSpPr txBox="1">
              <a:spLocks noChangeArrowheads="1"/>
            </p:cNvSpPr>
            <p:nvPr/>
          </p:nvSpPr>
          <p:spPr bwMode="auto">
            <a:xfrm>
              <a:off x="2263" y="1235"/>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3333CC"/>
                  </a:solidFill>
                  <a:ea typeface="华文细黑" panose="02010600040101010101" pitchFamily="2" charset="-122"/>
                </a:rPr>
                <a:t>1/N</a:t>
              </a:r>
            </a:p>
          </p:txBody>
        </p:sp>
        <p:sp>
          <p:nvSpPr>
            <p:cNvPr id="21658" name="Text Box 104"/>
            <p:cNvSpPr txBox="1">
              <a:spLocks noChangeArrowheads="1"/>
            </p:cNvSpPr>
            <p:nvPr/>
          </p:nvSpPr>
          <p:spPr bwMode="auto">
            <a:xfrm>
              <a:off x="2263" y="14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3333CC"/>
                  </a:solidFill>
                  <a:ea typeface="华文细黑" panose="02010600040101010101" pitchFamily="2" charset="-122"/>
                </a:rPr>
                <a:t>1/N</a:t>
              </a:r>
            </a:p>
          </p:txBody>
        </p:sp>
      </p:grpSp>
      <p:grpSp>
        <p:nvGrpSpPr>
          <p:cNvPr id="15" name="Group 105"/>
          <p:cNvGrpSpPr>
            <a:grpSpLocks/>
          </p:cNvGrpSpPr>
          <p:nvPr/>
        </p:nvGrpSpPr>
        <p:grpSpPr bwMode="auto">
          <a:xfrm>
            <a:off x="5199063" y="1555750"/>
            <a:ext cx="384175" cy="938213"/>
            <a:chOff x="3243" y="1026"/>
            <a:chExt cx="242" cy="591"/>
          </a:xfrm>
        </p:grpSpPr>
        <p:sp>
          <p:nvSpPr>
            <p:cNvPr id="21653" name="Text Box 106"/>
            <p:cNvSpPr txBox="1">
              <a:spLocks noChangeArrowheads="1"/>
            </p:cNvSpPr>
            <p:nvPr/>
          </p:nvSpPr>
          <p:spPr bwMode="auto">
            <a:xfrm>
              <a:off x="3243"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3333CC"/>
                  </a:solidFill>
                  <a:ea typeface="华文细黑" panose="02010600040101010101" pitchFamily="2" charset="-122"/>
                </a:rPr>
                <a:t>1/N</a:t>
              </a:r>
            </a:p>
          </p:txBody>
        </p:sp>
        <p:sp>
          <p:nvSpPr>
            <p:cNvPr id="21654" name="Text Box 107"/>
            <p:cNvSpPr txBox="1">
              <a:spLocks noChangeArrowheads="1"/>
            </p:cNvSpPr>
            <p:nvPr/>
          </p:nvSpPr>
          <p:spPr bwMode="auto">
            <a:xfrm>
              <a:off x="3243" y="1235"/>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3333CC"/>
                  </a:solidFill>
                  <a:ea typeface="华文细黑" panose="02010600040101010101" pitchFamily="2" charset="-122"/>
                </a:rPr>
                <a:t>1/N</a:t>
              </a:r>
            </a:p>
          </p:txBody>
        </p:sp>
        <p:sp>
          <p:nvSpPr>
            <p:cNvPr id="21655" name="Text Box 108"/>
            <p:cNvSpPr txBox="1">
              <a:spLocks noChangeArrowheads="1"/>
            </p:cNvSpPr>
            <p:nvPr/>
          </p:nvSpPr>
          <p:spPr bwMode="auto">
            <a:xfrm>
              <a:off x="3243" y="14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3333CC"/>
                  </a:solidFill>
                  <a:ea typeface="华文细黑" panose="02010600040101010101" pitchFamily="2" charset="-122"/>
                </a:rPr>
                <a:t>1/N</a:t>
              </a:r>
            </a:p>
          </p:txBody>
        </p:sp>
      </p:grpSp>
      <p:grpSp>
        <p:nvGrpSpPr>
          <p:cNvPr id="16" name="Group 109"/>
          <p:cNvGrpSpPr>
            <a:grpSpLocks/>
          </p:cNvGrpSpPr>
          <p:nvPr/>
        </p:nvGrpSpPr>
        <p:grpSpPr bwMode="auto">
          <a:xfrm>
            <a:off x="519113" y="2995613"/>
            <a:ext cx="935037" cy="274637"/>
            <a:chOff x="295" y="1933"/>
            <a:chExt cx="589" cy="173"/>
          </a:xfrm>
        </p:grpSpPr>
        <p:sp>
          <p:nvSpPr>
            <p:cNvPr id="21651" name="AutoShape 110"/>
            <p:cNvSpPr>
              <a:spLocks noChangeArrowheads="1"/>
            </p:cNvSpPr>
            <p:nvPr/>
          </p:nvSpPr>
          <p:spPr bwMode="auto">
            <a:xfrm>
              <a:off x="657" y="1970"/>
              <a:ext cx="227" cy="90"/>
            </a:xfrm>
            <a:prstGeom prst="rightArrow">
              <a:avLst>
                <a:gd name="adj1" fmla="val 50000"/>
                <a:gd name="adj2" fmla="val 63056"/>
              </a:avLst>
            </a:prstGeom>
            <a:solidFill>
              <a:schemeClr val="fo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52" name="Text Box 111"/>
            <p:cNvSpPr txBox="1">
              <a:spLocks noChangeArrowheads="1"/>
            </p:cNvSpPr>
            <p:nvPr/>
          </p:nvSpPr>
          <p:spPr bwMode="auto">
            <a:xfrm>
              <a:off x="295" y="1933"/>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chemeClr val="folHlink"/>
                  </a:solidFill>
                  <a:ea typeface="华文细黑" panose="02010600040101010101" pitchFamily="2" charset="-122"/>
                </a:rPr>
                <a:t>入流</a:t>
              </a:r>
              <a:r>
                <a:rPr lang="en-US" altLang="zh-CN" sz="1200" b="1">
                  <a:solidFill>
                    <a:schemeClr val="folHlink"/>
                  </a:solidFill>
                  <a:ea typeface="华文细黑" panose="02010600040101010101" pitchFamily="2" charset="-122"/>
                </a:rPr>
                <a:t>3</a:t>
              </a:r>
            </a:p>
          </p:txBody>
        </p:sp>
      </p:grpSp>
      <p:grpSp>
        <p:nvGrpSpPr>
          <p:cNvPr id="17" name="Group 112"/>
          <p:cNvGrpSpPr>
            <a:grpSpLocks/>
          </p:cNvGrpSpPr>
          <p:nvPr/>
        </p:nvGrpSpPr>
        <p:grpSpPr bwMode="auto">
          <a:xfrm>
            <a:off x="519113" y="3513138"/>
            <a:ext cx="935037" cy="274637"/>
            <a:chOff x="295" y="2259"/>
            <a:chExt cx="589" cy="173"/>
          </a:xfrm>
        </p:grpSpPr>
        <p:sp>
          <p:nvSpPr>
            <p:cNvPr id="21649" name="AutoShape 113"/>
            <p:cNvSpPr>
              <a:spLocks noChangeArrowheads="1"/>
            </p:cNvSpPr>
            <p:nvPr/>
          </p:nvSpPr>
          <p:spPr bwMode="auto">
            <a:xfrm>
              <a:off x="657" y="2296"/>
              <a:ext cx="227" cy="90"/>
            </a:xfrm>
            <a:prstGeom prst="rightArrow">
              <a:avLst>
                <a:gd name="adj1" fmla="val 50000"/>
                <a:gd name="adj2" fmla="val 63056"/>
              </a:avLst>
            </a:prstGeom>
            <a:solidFill>
              <a:srgbClr val="FF00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50" name="Text Box 114"/>
            <p:cNvSpPr txBox="1">
              <a:spLocks noChangeArrowheads="1"/>
            </p:cNvSpPr>
            <p:nvPr/>
          </p:nvSpPr>
          <p:spPr bwMode="auto">
            <a:xfrm>
              <a:off x="295" y="2259"/>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FF"/>
                  </a:solidFill>
                  <a:ea typeface="华文细黑" panose="02010600040101010101" pitchFamily="2" charset="-122"/>
                </a:rPr>
                <a:t>入流</a:t>
              </a:r>
              <a:r>
                <a:rPr lang="en-US" altLang="zh-CN" sz="1200" b="1">
                  <a:solidFill>
                    <a:srgbClr val="FF00FF"/>
                  </a:solidFill>
                  <a:ea typeface="华文细黑" panose="02010600040101010101" pitchFamily="2" charset="-122"/>
                </a:rPr>
                <a:t>4</a:t>
              </a:r>
            </a:p>
          </p:txBody>
        </p:sp>
      </p:grpSp>
      <p:grpSp>
        <p:nvGrpSpPr>
          <p:cNvPr id="18" name="Group 115"/>
          <p:cNvGrpSpPr>
            <a:grpSpLocks/>
          </p:cNvGrpSpPr>
          <p:nvPr/>
        </p:nvGrpSpPr>
        <p:grpSpPr bwMode="auto">
          <a:xfrm>
            <a:off x="3327400" y="2895600"/>
            <a:ext cx="384175" cy="677863"/>
            <a:chOff x="2064" y="1026"/>
            <a:chExt cx="242" cy="427"/>
          </a:xfrm>
        </p:grpSpPr>
        <p:sp>
          <p:nvSpPr>
            <p:cNvPr id="21646" name="Text Box 116"/>
            <p:cNvSpPr txBox="1">
              <a:spLocks noChangeArrowheads="1"/>
            </p:cNvSpPr>
            <p:nvPr/>
          </p:nvSpPr>
          <p:spPr bwMode="auto">
            <a:xfrm>
              <a:off x="2064"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chemeClr val="folHlink"/>
                  </a:solidFill>
                  <a:ea typeface="华文细黑" panose="02010600040101010101" pitchFamily="2" charset="-122"/>
                </a:rPr>
                <a:t>1/N</a:t>
              </a:r>
            </a:p>
          </p:txBody>
        </p:sp>
        <p:sp>
          <p:nvSpPr>
            <p:cNvPr id="21647" name="Text Box 117"/>
            <p:cNvSpPr txBox="1">
              <a:spLocks noChangeArrowheads="1"/>
            </p:cNvSpPr>
            <p:nvPr/>
          </p:nvSpPr>
          <p:spPr bwMode="auto">
            <a:xfrm>
              <a:off x="2064" y="11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chemeClr val="folHlink"/>
                  </a:solidFill>
                  <a:ea typeface="华文细黑" panose="02010600040101010101" pitchFamily="2" charset="-122"/>
                </a:rPr>
                <a:t>1/N</a:t>
              </a:r>
            </a:p>
          </p:txBody>
        </p:sp>
        <p:sp>
          <p:nvSpPr>
            <p:cNvPr id="21648" name="Text Box 118"/>
            <p:cNvSpPr txBox="1">
              <a:spLocks noChangeArrowheads="1"/>
            </p:cNvSpPr>
            <p:nvPr/>
          </p:nvSpPr>
          <p:spPr bwMode="auto">
            <a:xfrm>
              <a:off x="2064" y="1298"/>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chemeClr val="folHlink"/>
                  </a:solidFill>
                  <a:ea typeface="华文细黑" panose="02010600040101010101" pitchFamily="2" charset="-122"/>
                </a:rPr>
                <a:t>1/N</a:t>
              </a:r>
            </a:p>
          </p:txBody>
        </p:sp>
      </p:grpSp>
      <p:grpSp>
        <p:nvGrpSpPr>
          <p:cNvPr id="19" name="Group 119"/>
          <p:cNvGrpSpPr>
            <a:grpSpLocks/>
          </p:cNvGrpSpPr>
          <p:nvPr/>
        </p:nvGrpSpPr>
        <p:grpSpPr bwMode="auto">
          <a:xfrm>
            <a:off x="3643313" y="2635250"/>
            <a:ext cx="384175" cy="938213"/>
            <a:chOff x="2263" y="1026"/>
            <a:chExt cx="242" cy="591"/>
          </a:xfrm>
        </p:grpSpPr>
        <p:sp>
          <p:nvSpPr>
            <p:cNvPr id="21643" name="Text Box 120"/>
            <p:cNvSpPr txBox="1">
              <a:spLocks noChangeArrowheads="1"/>
            </p:cNvSpPr>
            <p:nvPr/>
          </p:nvSpPr>
          <p:spPr bwMode="auto">
            <a:xfrm>
              <a:off x="2263"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FF"/>
                  </a:solidFill>
                  <a:ea typeface="华文细黑" panose="02010600040101010101" pitchFamily="2" charset="-122"/>
                </a:rPr>
                <a:t>1/N</a:t>
              </a:r>
            </a:p>
          </p:txBody>
        </p:sp>
        <p:sp>
          <p:nvSpPr>
            <p:cNvPr id="21644" name="Text Box 121"/>
            <p:cNvSpPr txBox="1">
              <a:spLocks noChangeArrowheads="1"/>
            </p:cNvSpPr>
            <p:nvPr/>
          </p:nvSpPr>
          <p:spPr bwMode="auto">
            <a:xfrm>
              <a:off x="2263" y="1235"/>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FF"/>
                  </a:solidFill>
                  <a:ea typeface="华文细黑" panose="02010600040101010101" pitchFamily="2" charset="-122"/>
                </a:rPr>
                <a:t>1/N</a:t>
              </a:r>
            </a:p>
          </p:txBody>
        </p:sp>
        <p:sp>
          <p:nvSpPr>
            <p:cNvPr id="21645" name="Text Box 122"/>
            <p:cNvSpPr txBox="1">
              <a:spLocks noChangeArrowheads="1"/>
            </p:cNvSpPr>
            <p:nvPr/>
          </p:nvSpPr>
          <p:spPr bwMode="auto">
            <a:xfrm>
              <a:off x="2263" y="14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FF"/>
                  </a:solidFill>
                  <a:ea typeface="华文细黑" panose="02010600040101010101" pitchFamily="2" charset="-122"/>
                </a:rPr>
                <a:t>1/N</a:t>
              </a:r>
            </a:p>
          </p:txBody>
        </p:sp>
      </p:grpSp>
      <p:grpSp>
        <p:nvGrpSpPr>
          <p:cNvPr id="20" name="Group 123"/>
          <p:cNvGrpSpPr>
            <a:grpSpLocks/>
          </p:cNvGrpSpPr>
          <p:nvPr/>
        </p:nvGrpSpPr>
        <p:grpSpPr bwMode="auto">
          <a:xfrm>
            <a:off x="5514975" y="2895600"/>
            <a:ext cx="384175" cy="677863"/>
            <a:chOff x="3397" y="1026"/>
            <a:chExt cx="242" cy="427"/>
          </a:xfrm>
        </p:grpSpPr>
        <p:sp>
          <p:nvSpPr>
            <p:cNvPr id="21640" name="Text Box 124"/>
            <p:cNvSpPr txBox="1">
              <a:spLocks noChangeArrowheads="1"/>
            </p:cNvSpPr>
            <p:nvPr/>
          </p:nvSpPr>
          <p:spPr bwMode="auto">
            <a:xfrm>
              <a:off x="3397"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chemeClr val="folHlink"/>
                  </a:solidFill>
                  <a:ea typeface="华文细黑" panose="02010600040101010101" pitchFamily="2" charset="-122"/>
                </a:rPr>
                <a:t>1/N</a:t>
              </a:r>
            </a:p>
          </p:txBody>
        </p:sp>
        <p:sp>
          <p:nvSpPr>
            <p:cNvPr id="21641" name="Text Box 125"/>
            <p:cNvSpPr txBox="1">
              <a:spLocks noChangeArrowheads="1"/>
            </p:cNvSpPr>
            <p:nvPr/>
          </p:nvSpPr>
          <p:spPr bwMode="auto">
            <a:xfrm>
              <a:off x="3397" y="11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chemeClr val="folHlink"/>
                  </a:solidFill>
                  <a:ea typeface="华文细黑" panose="02010600040101010101" pitchFamily="2" charset="-122"/>
                </a:rPr>
                <a:t>1/N</a:t>
              </a:r>
            </a:p>
          </p:txBody>
        </p:sp>
        <p:sp>
          <p:nvSpPr>
            <p:cNvPr id="21642" name="Text Box 126"/>
            <p:cNvSpPr txBox="1">
              <a:spLocks noChangeArrowheads="1"/>
            </p:cNvSpPr>
            <p:nvPr/>
          </p:nvSpPr>
          <p:spPr bwMode="auto">
            <a:xfrm>
              <a:off x="3397" y="1298"/>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chemeClr val="folHlink"/>
                  </a:solidFill>
                  <a:ea typeface="华文细黑" panose="02010600040101010101" pitchFamily="2" charset="-122"/>
                </a:rPr>
                <a:t>1/N</a:t>
              </a:r>
            </a:p>
          </p:txBody>
        </p:sp>
      </p:grpSp>
      <p:grpSp>
        <p:nvGrpSpPr>
          <p:cNvPr id="21" name="Group 127"/>
          <p:cNvGrpSpPr>
            <a:grpSpLocks/>
          </p:cNvGrpSpPr>
          <p:nvPr/>
        </p:nvGrpSpPr>
        <p:grpSpPr bwMode="auto">
          <a:xfrm>
            <a:off x="5199063" y="2635250"/>
            <a:ext cx="384175" cy="938213"/>
            <a:chOff x="3243" y="1026"/>
            <a:chExt cx="242" cy="591"/>
          </a:xfrm>
        </p:grpSpPr>
        <p:sp>
          <p:nvSpPr>
            <p:cNvPr id="21637" name="Text Box 128"/>
            <p:cNvSpPr txBox="1">
              <a:spLocks noChangeArrowheads="1"/>
            </p:cNvSpPr>
            <p:nvPr/>
          </p:nvSpPr>
          <p:spPr bwMode="auto">
            <a:xfrm>
              <a:off x="3243"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FF"/>
                  </a:solidFill>
                  <a:ea typeface="华文细黑" panose="02010600040101010101" pitchFamily="2" charset="-122"/>
                </a:rPr>
                <a:t>1/N</a:t>
              </a:r>
            </a:p>
          </p:txBody>
        </p:sp>
        <p:sp>
          <p:nvSpPr>
            <p:cNvPr id="21638" name="Text Box 129"/>
            <p:cNvSpPr txBox="1">
              <a:spLocks noChangeArrowheads="1"/>
            </p:cNvSpPr>
            <p:nvPr/>
          </p:nvSpPr>
          <p:spPr bwMode="auto">
            <a:xfrm>
              <a:off x="3243" y="1235"/>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FF"/>
                  </a:solidFill>
                  <a:ea typeface="华文细黑" panose="02010600040101010101" pitchFamily="2" charset="-122"/>
                </a:rPr>
                <a:t>1/N</a:t>
              </a:r>
            </a:p>
          </p:txBody>
        </p:sp>
        <p:sp>
          <p:nvSpPr>
            <p:cNvPr id="21639" name="Text Box 130"/>
            <p:cNvSpPr txBox="1">
              <a:spLocks noChangeArrowheads="1"/>
            </p:cNvSpPr>
            <p:nvPr/>
          </p:nvSpPr>
          <p:spPr bwMode="auto">
            <a:xfrm>
              <a:off x="3243" y="14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FF"/>
                  </a:solidFill>
                  <a:ea typeface="华文细黑" panose="02010600040101010101" pitchFamily="2" charset="-122"/>
                </a:rPr>
                <a:t>1/N</a:t>
              </a:r>
            </a:p>
          </p:txBody>
        </p:sp>
      </p:grpSp>
      <p:grpSp>
        <p:nvGrpSpPr>
          <p:cNvPr id="22" name="Group 131"/>
          <p:cNvGrpSpPr>
            <a:grpSpLocks/>
          </p:cNvGrpSpPr>
          <p:nvPr/>
        </p:nvGrpSpPr>
        <p:grpSpPr bwMode="auto">
          <a:xfrm>
            <a:off x="7791450" y="2995613"/>
            <a:ext cx="936625" cy="274637"/>
            <a:chOff x="4876" y="1933"/>
            <a:chExt cx="590" cy="173"/>
          </a:xfrm>
        </p:grpSpPr>
        <p:sp>
          <p:nvSpPr>
            <p:cNvPr id="21635" name="AutoShape 132"/>
            <p:cNvSpPr>
              <a:spLocks noChangeArrowheads="1"/>
            </p:cNvSpPr>
            <p:nvPr/>
          </p:nvSpPr>
          <p:spPr bwMode="auto">
            <a:xfrm>
              <a:off x="4876" y="1970"/>
              <a:ext cx="227" cy="90"/>
            </a:xfrm>
            <a:prstGeom prst="rightArrow">
              <a:avLst>
                <a:gd name="adj1" fmla="val 50000"/>
                <a:gd name="adj2" fmla="val 63056"/>
              </a:avLst>
            </a:prstGeom>
            <a:solidFill>
              <a:schemeClr val="fo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36" name="Text Box 133"/>
            <p:cNvSpPr txBox="1">
              <a:spLocks noChangeArrowheads="1"/>
            </p:cNvSpPr>
            <p:nvPr/>
          </p:nvSpPr>
          <p:spPr bwMode="auto">
            <a:xfrm>
              <a:off x="5105" y="1933"/>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chemeClr val="folHlink"/>
                  </a:solidFill>
                  <a:ea typeface="华文细黑" panose="02010600040101010101" pitchFamily="2" charset="-122"/>
                </a:rPr>
                <a:t>出流</a:t>
              </a:r>
              <a:r>
                <a:rPr lang="en-US" altLang="zh-CN" sz="1200" b="1">
                  <a:solidFill>
                    <a:schemeClr val="folHlink"/>
                  </a:solidFill>
                  <a:ea typeface="华文细黑" panose="02010600040101010101" pitchFamily="2" charset="-122"/>
                </a:rPr>
                <a:t>3</a:t>
              </a:r>
            </a:p>
          </p:txBody>
        </p:sp>
      </p:grpSp>
      <p:grpSp>
        <p:nvGrpSpPr>
          <p:cNvPr id="23" name="Group 134"/>
          <p:cNvGrpSpPr>
            <a:grpSpLocks/>
          </p:cNvGrpSpPr>
          <p:nvPr/>
        </p:nvGrpSpPr>
        <p:grpSpPr bwMode="auto">
          <a:xfrm>
            <a:off x="7791450" y="3513138"/>
            <a:ext cx="936625" cy="274637"/>
            <a:chOff x="4876" y="2259"/>
            <a:chExt cx="590" cy="173"/>
          </a:xfrm>
        </p:grpSpPr>
        <p:sp>
          <p:nvSpPr>
            <p:cNvPr id="21633" name="AutoShape 135"/>
            <p:cNvSpPr>
              <a:spLocks noChangeArrowheads="1"/>
            </p:cNvSpPr>
            <p:nvPr/>
          </p:nvSpPr>
          <p:spPr bwMode="auto">
            <a:xfrm>
              <a:off x="4876" y="2296"/>
              <a:ext cx="227" cy="90"/>
            </a:xfrm>
            <a:prstGeom prst="rightArrow">
              <a:avLst>
                <a:gd name="adj1" fmla="val 50000"/>
                <a:gd name="adj2" fmla="val 63056"/>
              </a:avLst>
            </a:prstGeom>
            <a:solidFill>
              <a:srgbClr val="FF00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34" name="Text Box 136"/>
            <p:cNvSpPr txBox="1">
              <a:spLocks noChangeArrowheads="1"/>
            </p:cNvSpPr>
            <p:nvPr/>
          </p:nvSpPr>
          <p:spPr bwMode="auto">
            <a:xfrm>
              <a:off x="5105" y="2259"/>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FF"/>
                  </a:solidFill>
                  <a:ea typeface="华文细黑" panose="02010600040101010101" pitchFamily="2" charset="-122"/>
                </a:rPr>
                <a:t>出流</a:t>
              </a:r>
              <a:r>
                <a:rPr lang="en-US" altLang="zh-CN" sz="1200" b="1">
                  <a:solidFill>
                    <a:srgbClr val="FF00FF"/>
                  </a:solidFill>
                  <a:ea typeface="华文细黑" panose="02010600040101010101" pitchFamily="2" charset="-122"/>
                </a:rPr>
                <a:t>4</a:t>
              </a:r>
            </a:p>
          </p:txBody>
        </p:sp>
      </p:grpSp>
      <p:grpSp>
        <p:nvGrpSpPr>
          <p:cNvPr id="24" name="Group 137"/>
          <p:cNvGrpSpPr>
            <a:grpSpLocks/>
          </p:cNvGrpSpPr>
          <p:nvPr/>
        </p:nvGrpSpPr>
        <p:grpSpPr bwMode="auto">
          <a:xfrm>
            <a:off x="7791450" y="1928813"/>
            <a:ext cx="935038" cy="274637"/>
            <a:chOff x="4876" y="1261"/>
            <a:chExt cx="589" cy="173"/>
          </a:xfrm>
        </p:grpSpPr>
        <p:sp>
          <p:nvSpPr>
            <p:cNvPr id="21631" name="AutoShape 138"/>
            <p:cNvSpPr>
              <a:spLocks noChangeArrowheads="1"/>
            </p:cNvSpPr>
            <p:nvPr/>
          </p:nvSpPr>
          <p:spPr bwMode="auto">
            <a:xfrm>
              <a:off x="4876" y="1298"/>
              <a:ext cx="227" cy="90"/>
            </a:xfrm>
            <a:prstGeom prst="rightArrow">
              <a:avLst>
                <a:gd name="adj1" fmla="val 50000"/>
                <a:gd name="adj2" fmla="val 63056"/>
              </a:avLst>
            </a:prstGeom>
            <a:solidFill>
              <a:srgbClr val="0000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1632" name="Text Box 139"/>
            <p:cNvSpPr txBox="1">
              <a:spLocks noChangeArrowheads="1"/>
            </p:cNvSpPr>
            <p:nvPr/>
          </p:nvSpPr>
          <p:spPr bwMode="auto">
            <a:xfrm>
              <a:off x="5104" y="1261"/>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3333CC"/>
                  </a:solidFill>
                  <a:ea typeface="华文细黑" panose="02010600040101010101" pitchFamily="2" charset="-122"/>
                </a:rPr>
                <a:t>出流</a:t>
              </a:r>
              <a:r>
                <a:rPr lang="en-US" altLang="zh-CN" sz="1200" b="1">
                  <a:solidFill>
                    <a:srgbClr val="3333CC"/>
                  </a:solidFill>
                  <a:ea typeface="华文细黑" panose="02010600040101010101" pitchFamily="2" charset="-122"/>
                </a:rPr>
                <a:t>2</a:t>
              </a:r>
            </a:p>
          </p:txBody>
        </p:sp>
      </p:grpSp>
      <p:grpSp>
        <p:nvGrpSpPr>
          <p:cNvPr id="21600" name="Group 140"/>
          <p:cNvGrpSpPr>
            <a:grpSpLocks/>
          </p:cNvGrpSpPr>
          <p:nvPr/>
        </p:nvGrpSpPr>
        <p:grpSpPr bwMode="auto">
          <a:xfrm>
            <a:off x="1454150" y="1484313"/>
            <a:ext cx="536575" cy="244475"/>
            <a:chOff x="884" y="1099"/>
            <a:chExt cx="338" cy="154"/>
          </a:xfrm>
        </p:grpSpPr>
        <p:sp>
          <p:nvSpPr>
            <p:cNvPr id="21629" name="Text Box 141"/>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30" name="AutoShape 142"/>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601" name="Group 143"/>
          <p:cNvGrpSpPr>
            <a:grpSpLocks/>
          </p:cNvGrpSpPr>
          <p:nvPr/>
        </p:nvGrpSpPr>
        <p:grpSpPr bwMode="auto">
          <a:xfrm>
            <a:off x="7253288" y="1484313"/>
            <a:ext cx="538162" cy="244475"/>
            <a:chOff x="4537" y="981"/>
            <a:chExt cx="339" cy="154"/>
          </a:xfrm>
        </p:grpSpPr>
        <p:sp>
          <p:nvSpPr>
            <p:cNvPr id="21627" name="Text Box 144"/>
            <p:cNvSpPr txBox="1">
              <a:spLocks noChangeArrowheads="1"/>
            </p:cNvSpPr>
            <p:nvPr/>
          </p:nvSpPr>
          <p:spPr bwMode="auto">
            <a:xfrm>
              <a:off x="4558" y="981"/>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28" name="AutoShape 145"/>
            <p:cNvSpPr>
              <a:spLocks noChangeArrowheads="1"/>
            </p:cNvSpPr>
            <p:nvPr/>
          </p:nvSpPr>
          <p:spPr bwMode="auto">
            <a:xfrm rot="5400000">
              <a:off x="4504" y="1032"/>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602" name="Group 146"/>
          <p:cNvGrpSpPr>
            <a:grpSpLocks/>
          </p:cNvGrpSpPr>
          <p:nvPr/>
        </p:nvGrpSpPr>
        <p:grpSpPr bwMode="auto">
          <a:xfrm>
            <a:off x="1454150" y="1743075"/>
            <a:ext cx="536575" cy="244475"/>
            <a:chOff x="884" y="1099"/>
            <a:chExt cx="338" cy="154"/>
          </a:xfrm>
        </p:grpSpPr>
        <p:sp>
          <p:nvSpPr>
            <p:cNvPr id="21625" name="Text Box 147"/>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26" name="AutoShape 148"/>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603" name="Group 149"/>
          <p:cNvGrpSpPr>
            <a:grpSpLocks/>
          </p:cNvGrpSpPr>
          <p:nvPr/>
        </p:nvGrpSpPr>
        <p:grpSpPr bwMode="auto">
          <a:xfrm>
            <a:off x="1454150" y="3140075"/>
            <a:ext cx="536575" cy="244475"/>
            <a:chOff x="884" y="1099"/>
            <a:chExt cx="338" cy="154"/>
          </a:xfrm>
        </p:grpSpPr>
        <p:sp>
          <p:nvSpPr>
            <p:cNvPr id="21623" name="Text Box 150"/>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24" name="AutoShape 151"/>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604" name="Group 152"/>
          <p:cNvGrpSpPr>
            <a:grpSpLocks/>
          </p:cNvGrpSpPr>
          <p:nvPr/>
        </p:nvGrpSpPr>
        <p:grpSpPr bwMode="auto">
          <a:xfrm>
            <a:off x="1454150" y="3398838"/>
            <a:ext cx="536575" cy="244475"/>
            <a:chOff x="884" y="1099"/>
            <a:chExt cx="338" cy="154"/>
          </a:xfrm>
        </p:grpSpPr>
        <p:sp>
          <p:nvSpPr>
            <p:cNvPr id="21621" name="Text Box 153"/>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22" name="AutoShape 154"/>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605" name="Group 155"/>
          <p:cNvGrpSpPr>
            <a:grpSpLocks/>
          </p:cNvGrpSpPr>
          <p:nvPr/>
        </p:nvGrpSpPr>
        <p:grpSpPr bwMode="auto">
          <a:xfrm>
            <a:off x="7253288" y="1743075"/>
            <a:ext cx="538162" cy="244475"/>
            <a:chOff x="4537" y="1144"/>
            <a:chExt cx="339" cy="154"/>
          </a:xfrm>
        </p:grpSpPr>
        <p:sp>
          <p:nvSpPr>
            <p:cNvPr id="21619" name="Text Box 156"/>
            <p:cNvSpPr txBox="1">
              <a:spLocks noChangeArrowheads="1"/>
            </p:cNvSpPr>
            <p:nvPr/>
          </p:nvSpPr>
          <p:spPr bwMode="auto">
            <a:xfrm>
              <a:off x="4558" y="1144"/>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20" name="AutoShape 157"/>
            <p:cNvSpPr>
              <a:spLocks noChangeArrowheads="1"/>
            </p:cNvSpPr>
            <p:nvPr/>
          </p:nvSpPr>
          <p:spPr bwMode="auto">
            <a:xfrm rot="5400000">
              <a:off x="4504" y="1195"/>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606" name="Group 158"/>
          <p:cNvGrpSpPr>
            <a:grpSpLocks/>
          </p:cNvGrpSpPr>
          <p:nvPr/>
        </p:nvGrpSpPr>
        <p:grpSpPr bwMode="auto">
          <a:xfrm>
            <a:off x="7253288" y="3140075"/>
            <a:ext cx="538162" cy="244475"/>
            <a:chOff x="4537" y="981"/>
            <a:chExt cx="339" cy="154"/>
          </a:xfrm>
        </p:grpSpPr>
        <p:sp>
          <p:nvSpPr>
            <p:cNvPr id="21617" name="Text Box 159"/>
            <p:cNvSpPr txBox="1">
              <a:spLocks noChangeArrowheads="1"/>
            </p:cNvSpPr>
            <p:nvPr/>
          </p:nvSpPr>
          <p:spPr bwMode="auto">
            <a:xfrm>
              <a:off x="4558" y="981"/>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18" name="AutoShape 160"/>
            <p:cNvSpPr>
              <a:spLocks noChangeArrowheads="1"/>
            </p:cNvSpPr>
            <p:nvPr/>
          </p:nvSpPr>
          <p:spPr bwMode="auto">
            <a:xfrm rot="5400000">
              <a:off x="4504" y="1032"/>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1607" name="Group 161"/>
          <p:cNvGrpSpPr>
            <a:grpSpLocks/>
          </p:cNvGrpSpPr>
          <p:nvPr/>
        </p:nvGrpSpPr>
        <p:grpSpPr bwMode="auto">
          <a:xfrm>
            <a:off x="7253288" y="3427413"/>
            <a:ext cx="538162" cy="244475"/>
            <a:chOff x="4537" y="1144"/>
            <a:chExt cx="339" cy="154"/>
          </a:xfrm>
        </p:grpSpPr>
        <p:sp>
          <p:nvSpPr>
            <p:cNvPr id="21615" name="Text Box 162"/>
            <p:cNvSpPr txBox="1">
              <a:spLocks noChangeArrowheads="1"/>
            </p:cNvSpPr>
            <p:nvPr/>
          </p:nvSpPr>
          <p:spPr bwMode="auto">
            <a:xfrm>
              <a:off x="4558" y="1144"/>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1616" name="AutoShape 163"/>
            <p:cNvSpPr>
              <a:spLocks noChangeArrowheads="1"/>
            </p:cNvSpPr>
            <p:nvPr/>
          </p:nvSpPr>
          <p:spPr bwMode="auto">
            <a:xfrm rot="5400000">
              <a:off x="4504" y="1195"/>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vert="eaVert"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1608" name="Rectangle 9"/>
          <p:cNvSpPr>
            <a:spLocks noChangeArrowheads="1"/>
          </p:cNvSpPr>
          <p:nvPr/>
        </p:nvSpPr>
        <p:spPr bwMode="auto">
          <a:xfrm>
            <a:off x="2903538" y="1433513"/>
            <a:ext cx="576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FA</a:t>
            </a:r>
          </a:p>
        </p:txBody>
      </p:sp>
      <p:sp>
        <p:nvSpPr>
          <p:cNvPr id="21609" name="Rectangle 9"/>
          <p:cNvSpPr>
            <a:spLocks noChangeArrowheads="1"/>
          </p:cNvSpPr>
          <p:nvPr/>
        </p:nvSpPr>
        <p:spPr bwMode="auto">
          <a:xfrm>
            <a:off x="2890838" y="3106738"/>
            <a:ext cx="576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FA</a:t>
            </a:r>
          </a:p>
        </p:txBody>
      </p:sp>
      <p:sp>
        <p:nvSpPr>
          <p:cNvPr id="21610" name="Rectangle 9"/>
          <p:cNvSpPr>
            <a:spLocks noChangeArrowheads="1"/>
          </p:cNvSpPr>
          <p:nvPr/>
        </p:nvSpPr>
        <p:spPr bwMode="auto">
          <a:xfrm>
            <a:off x="5821363" y="1438275"/>
            <a:ext cx="576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FA</a:t>
            </a:r>
          </a:p>
        </p:txBody>
      </p:sp>
      <p:sp>
        <p:nvSpPr>
          <p:cNvPr id="21611" name="Rectangle 9"/>
          <p:cNvSpPr>
            <a:spLocks noChangeArrowheads="1"/>
          </p:cNvSpPr>
          <p:nvPr/>
        </p:nvSpPr>
        <p:spPr bwMode="auto">
          <a:xfrm>
            <a:off x="5821363" y="3106738"/>
            <a:ext cx="576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FA</a:t>
            </a:r>
          </a:p>
        </p:txBody>
      </p:sp>
      <p:sp>
        <p:nvSpPr>
          <p:cNvPr id="21612" name="Rectangle 9"/>
          <p:cNvSpPr>
            <a:spLocks noChangeArrowheads="1"/>
          </p:cNvSpPr>
          <p:nvPr/>
        </p:nvSpPr>
        <p:spPr bwMode="auto">
          <a:xfrm>
            <a:off x="4335463" y="1433513"/>
            <a:ext cx="576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FE</a:t>
            </a:r>
          </a:p>
        </p:txBody>
      </p:sp>
      <p:sp>
        <p:nvSpPr>
          <p:cNvPr id="21613" name="Rectangle 9"/>
          <p:cNvSpPr>
            <a:spLocks noChangeArrowheads="1"/>
          </p:cNvSpPr>
          <p:nvPr/>
        </p:nvSpPr>
        <p:spPr bwMode="auto">
          <a:xfrm>
            <a:off x="4335463" y="3573463"/>
            <a:ext cx="576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FE</a:t>
            </a:r>
          </a:p>
        </p:txBody>
      </p:sp>
      <p:sp>
        <p:nvSpPr>
          <p:cNvPr id="21614" name="Rectangle 9"/>
          <p:cNvSpPr>
            <a:spLocks noChangeArrowheads="1"/>
          </p:cNvSpPr>
          <p:nvPr/>
        </p:nvSpPr>
        <p:spPr bwMode="auto">
          <a:xfrm>
            <a:off x="4335463" y="2708275"/>
            <a:ext cx="5762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FE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par>
                          <p:cTn id="20" fill="hold" nodeType="afterGroup">
                            <p:stCondLst>
                              <p:cond delay="2000"/>
                            </p:stCondLst>
                            <p:childTnLst>
                              <p:par>
                                <p:cTn id="21" presetID="3" presetClass="entr" presetSubtype="1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par>
                          <p:cTn id="24" fill="hold" nodeType="afterGroup">
                            <p:stCondLst>
                              <p:cond delay="2500"/>
                            </p:stCondLst>
                            <p:childTnLst>
                              <p:par>
                                <p:cTn id="25" presetID="3" presetClass="entr" presetSubtype="1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par>
                          <p:cTn id="28" fill="hold" nodeType="afterGroup">
                            <p:stCondLst>
                              <p:cond delay="3000"/>
                            </p:stCondLst>
                            <p:childTnLst>
                              <p:par>
                                <p:cTn id="29" presetID="3" presetClass="entr" presetSubtype="1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par>
                          <p:cTn id="32" fill="hold" nodeType="afterGroup">
                            <p:stCondLst>
                              <p:cond delay="3500"/>
                            </p:stCondLst>
                            <p:childTnLst>
                              <p:par>
                                <p:cTn id="33" presetID="3" presetClass="entr" presetSubtype="1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linds(horizontal)">
                                      <p:cBhvr>
                                        <p:cTn id="35" dur="500"/>
                                        <p:tgtEl>
                                          <p:spTgt spid="24"/>
                                        </p:tgtEl>
                                      </p:cBhvr>
                                    </p:animEffect>
                                  </p:childTnLst>
                                </p:cTn>
                              </p:par>
                            </p:childTnLst>
                          </p:cTn>
                        </p:par>
                        <p:par>
                          <p:cTn id="36" fill="hold" nodeType="afterGroup">
                            <p:stCondLst>
                              <p:cond delay="4000"/>
                            </p:stCondLst>
                            <p:childTnLst>
                              <p:par>
                                <p:cTn id="37" presetID="3" presetClass="entr" presetSubtype="1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linds(horizontal)">
                                      <p:cBhvr>
                                        <p:cTn id="39" dur="500"/>
                                        <p:tgtEl>
                                          <p:spTgt spid="16"/>
                                        </p:tgtEl>
                                      </p:cBhvr>
                                    </p:animEffect>
                                  </p:childTnLst>
                                </p:cTn>
                              </p:par>
                            </p:childTnLst>
                          </p:cTn>
                        </p:par>
                        <p:par>
                          <p:cTn id="40" fill="hold" nodeType="afterGroup">
                            <p:stCondLst>
                              <p:cond delay="4500"/>
                            </p:stCondLst>
                            <p:childTnLst>
                              <p:par>
                                <p:cTn id="41" presetID="3" presetClass="entr" presetSubtype="1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linds(horizontal)">
                                      <p:cBhvr>
                                        <p:cTn id="43" dur="500"/>
                                        <p:tgtEl>
                                          <p:spTgt spid="18"/>
                                        </p:tgtEl>
                                      </p:cBhvr>
                                    </p:animEffect>
                                  </p:childTnLst>
                                </p:cTn>
                              </p:par>
                            </p:childTnLst>
                          </p:cTn>
                        </p:par>
                        <p:par>
                          <p:cTn id="44" fill="hold" nodeType="afterGroup">
                            <p:stCondLst>
                              <p:cond delay="5000"/>
                            </p:stCondLst>
                            <p:childTnLst>
                              <p:par>
                                <p:cTn id="45" presetID="3" presetClass="entr" presetSubtype="1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childTnLst>
                          </p:cTn>
                        </p:par>
                        <p:par>
                          <p:cTn id="48" fill="hold" nodeType="afterGroup">
                            <p:stCondLst>
                              <p:cond delay="5500"/>
                            </p:stCondLst>
                            <p:childTnLst>
                              <p:par>
                                <p:cTn id="49" presetID="3" presetClass="entr" presetSubtype="1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linds(horizontal)">
                                      <p:cBhvr>
                                        <p:cTn id="51" dur="500"/>
                                        <p:tgtEl>
                                          <p:spTgt spid="22"/>
                                        </p:tgtEl>
                                      </p:cBhvr>
                                    </p:animEffect>
                                  </p:childTnLst>
                                </p:cTn>
                              </p:par>
                            </p:childTnLst>
                          </p:cTn>
                        </p:par>
                        <p:par>
                          <p:cTn id="52" fill="hold" nodeType="afterGroup">
                            <p:stCondLst>
                              <p:cond delay="6000"/>
                            </p:stCondLst>
                            <p:childTnLst>
                              <p:par>
                                <p:cTn id="53" presetID="3" presetClass="entr" presetSubtype="1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linds(horizontal)">
                                      <p:cBhvr>
                                        <p:cTn id="55" dur="500"/>
                                        <p:tgtEl>
                                          <p:spTgt spid="17"/>
                                        </p:tgtEl>
                                      </p:cBhvr>
                                    </p:animEffect>
                                  </p:childTnLst>
                                </p:cTn>
                              </p:par>
                            </p:childTnLst>
                          </p:cTn>
                        </p:par>
                        <p:par>
                          <p:cTn id="56" fill="hold" nodeType="afterGroup">
                            <p:stCondLst>
                              <p:cond delay="6500"/>
                            </p:stCondLst>
                            <p:childTnLst>
                              <p:par>
                                <p:cTn id="57" presetID="3" presetClass="entr" presetSubtype="1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linds(horizontal)">
                                      <p:cBhvr>
                                        <p:cTn id="59" dur="500"/>
                                        <p:tgtEl>
                                          <p:spTgt spid="19"/>
                                        </p:tgtEl>
                                      </p:cBhvr>
                                    </p:animEffect>
                                  </p:childTnLst>
                                </p:cTn>
                              </p:par>
                            </p:childTnLst>
                          </p:cTn>
                        </p:par>
                        <p:par>
                          <p:cTn id="60" fill="hold" nodeType="afterGroup">
                            <p:stCondLst>
                              <p:cond delay="7000"/>
                            </p:stCondLst>
                            <p:childTnLst>
                              <p:par>
                                <p:cTn id="61" presetID="3" presetClass="entr" presetSubtype="1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
                                        <p:tgtEl>
                                          <p:spTgt spid="21"/>
                                        </p:tgtEl>
                                      </p:cBhvr>
                                    </p:animEffect>
                                  </p:childTnLst>
                                </p:cTn>
                              </p:par>
                            </p:childTnLst>
                          </p:cTn>
                        </p:par>
                        <p:par>
                          <p:cTn id="64" fill="hold" nodeType="afterGroup">
                            <p:stCondLst>
                              <p:cond delay="7500"/>
                            </p:stCondLst>
                            <p:childTnLst>
                              <p:par>
                                <p:cTn id="65" presetID="3" presetClass="entr" presetSubtype="1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linds(horizontal)">
                                      <p:cBhvr>
                                        <p:cTn id="6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矩形 43"/>
          <p:cNvSpPr>
            <a:spLocks noChangeArrowheads="1"/>
          </p:cNvSpPr>
          <p:nvPr/>
        </p:nvSpPr>
        <p:spPr bwMode="auto">
          <a:xfrm>
            <a:off x="250825" y="5072063"/>
            <a:ext cx="86407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CR16000</a:t>
            </a:r>
            <a:r>
              <a:rPr lang="zh-CN" altLang="en-US" sz="1600" b="1">
                <a:solidFill>
                  <a:srgbClr val="000000"/>
                </a:solidFill>
                <a:ea typeface="华文细黑" panose="02010600040101010101" pitchFamily="2" charset="-122"/>
              </a:rPr>
              <a:t>交换网采用</a:t>
            </a:r>
            <a:r>
              <a:rPr lang="en-US" altLang="zh-CN" sz="1600" b="1">
                <a:solidFill>
                  <a:srgbClr val="000000"/>
                </a:solidFill>
                <a:ea typeface="华文细黑" panose="02010600040101010101" pitchFamily="2" charset="-122"/>
              </a:rPr>
              <a:t>Credit</a:t>
            </a:r>
            <a:r>
              <a:rPr lang="zh-CN" altLang="en-US" sz="1600" b="1">
                <a:solidFill>
                  <a:srgbClr val="000000"/>
                </a:solidFill>
                <a:ea typeface="华文细黑" panose="02010600040101010101" pitchFamily="2" charset="-122"/>
              </a:rPr>
              <a:t>调度机制，报文发送之前，报文缓存在入接口板，调度在出接口板，调度器</a:t>
            </a:r>
            <a:r>
              <a:rPr lang="fr-FR" altLang="zh-CN" sz="1600" b="1">
                <a:solidFill>
                  <a:srgbClr val="000000"/>
                </a:solidFill>
                <a:ea typeface="华文细黑" panose="02010600040101010101" pitchFamily="2" charset="-122"/>
              </a:rPr>
              <a:t>SCH</a:t>
            </a:r>
            <a:r>
              <a:rPr lang="zh-CN" altLang="en-US" sz="1600" b="1">
                <a:solidFill>
                  <a:srgbClr val="000000"/>
                </a:solidFill>
                <a:ea typeface="华文细黑" panose="02010600040101010101" pitchFamily="2" charset="-122"/>
              </a:rPr>
              <a:t>根据出端口可用带宽和拥塞情况制定相应调度策略，一旦发送拥塞，调度器</a:t>
            </a:r>
            <a:r>
              <a:rPr lang="fr-FR" altLang="zh-CN" sz="1600" b="1">
                <a:solidFill>
                  <a:srgbClr val="000000"/>
                </a:solidFill>
                <a:ea typeface="华文细黑" panose="02010600040101010101" pitchFamily="2" charset="-122"/>
              </a:rPr>
              <a:t>SCH</a:t>
            </a:r>
            <a:r>
              <a:rPr lang="zh-CN" altLang="en-US" sz="1600" b="1">
                <a:solidFill>
                  <a:srgbClr val="000000"/>
                </a:solidFill>
                <a:ea typeface="华文细黑" panose="02010600040101010101" pitchFamily="2" charset="-122"/>
              </a:rPr>
              <a:t>就不会发送</a:t>
            </a:r>
            <a:r>
              <a:rPr lang="fr-FR" altLang="zh-CN" sz="1600" b="1">
                <a:solidFill>
                  <a:srgbClr val="000000"/>
                </a:solidFill>
                <a:ea typeface="华文细黑" panose="02010600040101010101" pitchFamily="2" charset="-122"/>
              </a:rPr>
              <a:t>Credit</a:t>
            </a:r>
            <a:r>
              <a:rPr lang="zh-CN" altLang="en-US" sz="1600" b="1">
                <a:solidFill>
                  <a:srgbClr val="000000"/>
                </a:solidFill>
                <a:ea typeface="华文细黑" panose="02010600040101010101" pitchFamily="2" charset="-122"/>
              </a:rPr>
              <a:t>，报文继续被缓存在入接口板。</a:t>
            </a:r>
            <a:endParaRPr lang="en-US" altLang="zh-CN" sz="1600" b="1">
              <a:solidFill>
                <a:srgbClr val="000000"/>
              </a:solidFill>
              <a:ea typeface="华文细黑" panose="02010600040101010101" pitchFamily="2" charset="-122"/>
            </a:endParaRPr>
          </a:p>
          <a:p>
            <a:pPr>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在</a:t>
            </a:r>
            <a:r>
              <a:rPr lang="fr-FR" altLang="zh-CN" sz="1600" b="1">
                <a:solidFill>
                  <a:srgbClr val="000000"/>
                </a:solidFill>
                <a:ea typeface="华文细黑" panose="02010600040101010101" pitchFamily="2" charset="-122"/>
              </a:rPr>
              <a:t>N</a:t>
            </a:r>
            <a:r>
              <a:rPr lang="zh-CN" altLang="en-US" sz="1600" b="1">
                <a:solidFill>
                  <a:srgbClr val="000000"/>
                </a:solidFill>
                <a:ea typeface="华文细黑" panose="02010600040101010101" pitchFamily="2" charset="-122"/>
              </a:rPr>
              <a:t>个入接口向</a:t>
            </a:r>
            <a:r>
              <a:rPr lang="fr-FR" altLang="zh-CN" sz="1600" b="1">
                <a:solidFill>
                  <a:srgbClr val="000000"/>
                </a:solidFill>
                <a:ea typeface="华文细黑" panose="02010600040101010101" pitchFamily="2" charset="-122"/>
              </a:rPr>
              <a:t>1</a:t>
            </a:r>
            <a:r>
              <a:rPr lang="zh-CN" altLang="en-US" sz="1600" b="1">
                <a:solidFill>
                  <a:srgbClr val="000000"/>
                </a:solidFill>
                <a:ea typeface="华文细黑" panose="02010600040101010101" pitchFamily="2" charset="-122"/>
              </a:rPr>
              <a:t>个出接口发生报文的情况下，拥塞流量分布缓存在</a:t>
            </a:r>
            <a:r>
              <a:rPr lang="en-US" altLang="zh-CN" sz="1600" b="1">
                <a:solidFill>
                  <a:srgbClr val="000000"/>
                </a:solidFill>
                <a:ea typeface="华文细黑" panose="02010600040101010101" pitchFamily="2" charset="-122"/>
              </a:rPr>
              <a:t>N</a:t>
            </a:r>
            <a:r>
              <a:rPr lang="zh-CN" altLang="en-US" sz="1600" b="1">
                <a:solidFill>
                  <a:srgbClr val="000000"/>
                </a:solidFill>
                <a:ea typeface="华文细黑" panose="02010600040101010101" pitchFamily="2" charset="-122"/>
              </a:rPr>
              <a:t>个入接口板，报文缓存能力实际上是被放大</a:t>
            </a:r>
            <a:r>
              <a:rPr lang="fr-FR" altLang="zh-CN" sz="1600" b="1">
                <a:solidFill>
                  <a:srgbClr val="000000"/>
                </a:solidFill>
                <a:ea typeface="华文细黑" panose="02010600040101010101" pitchFamily="2" charset="-122"/>
              </a:rPr>
              <a:t>N</a:t>
            </a:r>
            <a:r>
              <a:rPr lang="zh-CN" altLang="en-US" sz="1600" b="1">
                <a:solidFill>
                  <a:srgbClr val="000000"/>
                </a:solidFill>
                <a:ea typeface="华文细黑" panose="02010600040101010101" pitchFamily="2" charset="-122"/>
              </a:rPr>
              <a:t>倍。</a:t>
            </a:r>
          </a:p>
        </p:txBody>
      </p:sp>
      <p:sp>
        <p:nvSpPr>
          <p:cNvPr id="22531" name="标题 47"/>
          <p:cNvSpPr>
            <a:spLocks noGrp="1"/>
          </p:cNvSpPr>
          <p:nvPr>
            <p:ph type="title"/>
          </p:nvPr>
        </p:nvSpPr>
        <p:spPr/>
        <p:txBody>
          <a:bodyPr/>
          <a:lstStyle/>
          <a:p>
            <a:pPr eaLnBrk="1" hangingPunct="1"/>
            <a:r>
              <a:rPr lang="zh-CN" altLang="en-US" smtClean="0"/>
              <a:t>分布式缓存架构</a:t>
            </a:r>
          </a:p>
        </p:txBody>
      </p:sp>
      <p:grpSp>
        <p:nvGrpSpPr>
          <p:cNvPr id="22532" name="Group 48"/>
          <p:cNvGrpSpPr>
            <a:grpSpLocks/>
          </p:cNvGrpSpPr>
          <p:nvPr/>
        </p:nvGrpSpPr>
        <p:grpSpPr bwMode="auto">
          <a:xfrm>
            <a:off x="1071563" y="692150"/>
            <a:ext cx="7532687" cy="4379913"/>
            <a:chOff x="675" y="397"/>
            <a:chExt cx="4905" cy="3269"/>
          </a:xfrm>
        </p:grpSpPr>
        <p:pic>
          <p:nvPicPr>
            <p:cNvPr id="2253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 y="495"/>
              <a:ext cx="1123"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3"/>
            <p:cNvSpPr>
              <a:spLocks noChangeArrowheads="1"/>
            </p:cNvSpPr>
            <p:nvPr/>
          </p:nvSpPr>
          <p:spPr bwMode="auto">
            <a:xfrm>
              <a:off x="2562" y="1073"/>
              <a:ext cx="635" cy="1905"/>
            </a:xfrm>
            <a:prstGeom prst="rect">
              <a:avLst/>
            </a:prstGeom>
            <a:solidFill>
              <a:schemeClr val="bg1"/>
            </a:solidFill>
            <a:ln w="9525">
              <a:solidFill>
                <a:schemeClr val="tx1"/>
              </a:solidFill>
              <a:miter lim="800000"/>
              <a:headEnd/>
              <a:tailEnd/>
            </a:ln>
          </p:spPr>
          <p:txBody>
            <a:bodyPr lIns="154242" tIns="0" rIns="0" bIns="0" anchor="ct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20000"/>
                </a:spcBef>
                <a:buClr>
                  <a:schemeClr val="accent2"/>
                </a:buClr>
              </a:pPr>
              <a:endParaRPr kumimoji="1" lang="zh-CN" altLang="zh-CN" sz="2500" b="1">
                <a:solidFill>
                  <a:schemeClr val="bg1"/>
                </a:solidFill>
                <a:ea typeface="黑体" panose="02010609060101010101" pitchFamily="49" charset="-122"/>
              </a:endParaRPr>
            </a:p>
          </p:txBody>
        </p:sp>
        <p:sp>
          <p:nvSpPr>
            <p:cNvPr id="22535" name="Text Box 4"/>
            <p:cNvSpPr txBox="1">
              <a:spLocks noChangeArrowheads="1"/>
            </p:cNvSpPr>
            <p:nvPr/>
          </p:nvSpPr>
          <p:spPr bwMode="auto">
            <a:xfrm>
              <a:off x="2696" y="2835"/>
              <a:ext cx="331"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ea typeface="华文细黑" panose="02010600040101010101" pitchFamily="2" charset="-122"/>
                </a:rPr>
                <a:t>交换网板</a:t>
              </a:r>
            </a:p>
          </p:txBody>
        </p:sp>
        <p:grpSp>
          <p:nvGrpSpPr>
            <p:cNvPr id="22536" name="Group 21"/>
            <p:cNvGrpSpPr>
              <a:grpSpLocks/>
            </p:cNvGrpSpPr>
            <p:nvPr/>
          </p:nvGrpSpPr>
          <p:grpSpPr bwMode="auto">
            <a:xfrm>
              <a:off x="2744" y="1437"/>
              <a:ext cx="243" cy="200"/>
              <a:chOff x="3787" y="2984"/>
              <a:chExt cx="341" cy="280"/>
            </a:xfrm>
          </p:grpSpPr>
          <p:sp>
            <p:nvSpPr>
              <p:cNvPr id="22574" name="Freeform 22"/>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2575" name="Rectangle 23"/>
              <p:cNvSpPr>
                <a:spLocks noChangeArrowheads="1"/>
              </p:cNvSpPr>
              <p:nvPr/>
            </p:nvSpPr>
            <p:spPr bwMode="auto">
              <a:xfrm>
                <a:off x="3787" y="2984"/>
                <a:ext cx="341" cy="28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ea typeface="华文细黑" panose="02010600040101010101" pitchFamily="2" charset="-122"/>
                </a:endParaRPr>
              </a:p>
            </p:txBody>
          </p:sp>
        </p:grpSp>
        <p:grpSp>
          <p:nvGrpSpPr>
            <p:cNvPr id="22537" name="Group 24"/>
            <p:cNvGrpSpPr>
              <a:grpSpLocks/>
            </p:cNvGrpSpPr>
            <p:nvPr/>
          </p:nvGrpSpPr>
          <p:grpSpPr bwMode="auto">
            <a:xfrm>
              <a:off x="2744" y="1936"/>
              <a:ext cx="243" cy="200"/>
              <a:chOff x="3787" y="2984"/>
              <a:chExt cx="341" cy="280"/>
            </a:xfrm>
          </p:grpSpPr>
          <p:sp>
            <p:nvSpPr>
              <p:cNvPr id="22572" name="Freeform 25"/>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2573" name="Rectangle 26"/>
              <p:cNvSpPr>
                <a:spLocks noChangeArrowheads="1"/>
              </p:cNvSpPr>
              <p:nvPr/>
            </p:nvSpPr>
            <p:spPr bwMode="auto">
              <a:xfrm>
                <a:off x="3787" y="2984"/>
                <a:ext cx="341" cy="28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ea typeface="华文细黑" panose="02010600040101010101" pitchFamily="2" charset="-122"/>
                </a:endParaRPr>
              </a:p>
            </p:txBody>
          </p:sp>
        </p:grpSp>
        <p:grpSp>
          <p:nvGrpSpPr>
            <p:cNvPr id="22538" name="Group 27"/>
            <p:cNvGrpSpPr>
              <a:grpSpLocks/>
            </p:cNvGrpSpPr>
            <p:nvPr/>
          </p:nvGrpSpPr>
          <p:grpSpPr bwMode="auto">
            <a:xfrm>
              <a:off x="2744" y="2480"/>
              <a:ext cx="243" cy="200"/>
              <a:chOff x="3787" y="2984"/>
              <a:chExt cx="341" cy="280"/>
            </a:xfrm>
          </p:grpSpPr>
          <p:sp>
            <p:nvSpPr>
              <p:cNvPr id="22570" name="Freeform 28"/>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2571" name="Rectangle 29"/>
              <p:cNvSpPr>
                <a:spLocks noChangeArrowheads="1"/>
              </p:cNvSpPr>
              <p:nvPr/>
            </p:nvSpPr>
            <p:spPr bwMode="auto">
              <a:xfrm>
                <a:off x="3787" y="2984"/>
                <a:ext cx="341" cy="28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ea typeface="华文细黑" panose="02010600040101010101" pitchFamily="2" charset="-122"/>
                </a:endParaRPr>
              </a:p>
            </p:txBody>
          </p:sp>
        </p:grpSp>
        <p:sp>
          <p:nvSpPr>
            <p:cNvPr id="22539" name="Text Box 30"/>
            <p:cNvSpPr txBox="1">
              <a:spLocks noChangeArrowheads="1"/>
            </p:cNvSpPr>
            <p:nvPr/>
          </p:nvSpPr>
          <p:spPr bwMode="auto">
            <a:xfrm>
              <a:off x="2762" y="2232"/>
              <a:ext cx="299"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ea typeface="华文细黑" panose="02010600040101010101" pitchFamily="2" charset="-122"/>
                </a:rPr>
                <a:t>…</a:t>
              </a:r>
            </a:p>
          </p:txBody>
        </p:sp>
        <p:sp>
          <p:nvSpPr>
            <p:cNvPr id="22540" name="Text Box 45"/>
            <p:cNvSpPr txBox="1">
              <a:spLocks noChangeArrowheads="1"/>
            </p:cNvSpPr>
            <p:nvPr/>
          </p:nvSpPr>
          <p:spPr bwMode="auto">
            <a:xfrm>
              <a:off x="2762" y="1709"/>
              <a:ext cx="299"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ea typeface="华文细黑" panose="02010600040101010101" pitchFamily="2" charset="-122"/>
                </a:rPr>
                <a:t>…</a:t>
              </a:r>
            </a:p>
          </p:txBody>
        </p:sp>
        <p:sp>
          <p:nvSpPr>
            <p:cNvPr id="22541" name="Text Box 6"/>
            <p:cNvSpPr txBox="1">
              <a:spLocks noChangeArrowheads="1"/>
            </p:cNvSpPr>
            <p:nvPr/>
          </p:nvSpPr>
          <p:spPr bwMode="auto">
            <a:xfrm>
              <a:off x="2520" y="899"/>
              <a:ext cx="720"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第一级交换</a:t>
              </a:r>
            </a:p>
          </p:txBody>
        </p:sp>
        <p:sp>
          <p:nvSpPr>
            <p:cNvPr id="22542" name="Text Box 32"/>
            <p:cNvSpPr txBox="1">
              <a:spLocks noChangeArrowheads="1"/>
            </p:cNvSpPr>
            <p:nvPr/>
          </p:nvSpPr>
          <p:spPr bwMode="auto">
            <a:xfrm>
              <a:off x="2698" y="1304"/>
              <a:ext cx="362"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Fabric</a:t>
              </a:r>
              <a:endParaRPr kumimoji="1" lang="zh-CN" altLang="en-US" sz="1000" b="1">
                <a:ea typeface="华文细黑" panose="02010600040101010101" pitchFamily="2" charset="-122"/>
              </a:endParaRPr>
            </a:p>
          </p:txBody>
        </p:sp>
        <p:sp>
          <p:nvSpPr>
            <p:cNvPr id="22543" name="Text Box 32"/>
            <p:cNvSpPr txBox="1">
              <a:spLocks noChangeArrowheads="1"/>
            </p:cNvSpPr>
            <p:nvPr/>
          </p:nvSpPr>
          <p:spPr bwMode="auto">
            <a:xfrm>
              <a:off x="2700" y="1825"/>
              <a:ext cx="362"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Fabric</a:t>
              </a:r>
              <a:endParaRPr kumimoji="1" lang="zh-CN" altLang="en-US" sz="1000" b="1">
                <a:ea typeface="华文细黑" panose="02010600040101010101" pitchFamily="2" charset="-122"/>
              </a:endParaRPr>
            </a:p>
          </p:txBody>
        </p:sp>
        <p:sp>
          <p:nvSpPr>
            <p:cNvPr id="22544" name="Text Box 32"/>
            <p:cNvSpPr txBox="1">
              <a:spLocks noChangeArrowheads="1"/>
            </p:cNvSpPr>
            <p:nvPr/>
          </p:nvSpPr>
          <p:spPr bwMode="auto">
            <a:xfrm>
              <a:off x="2700" y="2365"/>
              <a:ext cx="362"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Fabric</a:t>
              </a:r>
              <a:endParaRPr kumimoji="1" lang="zh-CN" altLang="en-US" sz="1000" b="1">
                <a:ea typeface="华文细黑" panose="02010600040101010101" pitchFamily="2" charset="-122"/>
              </a:endParaRPr>
            </a:p>
          </p:txBody>
        </p:sp>
        <p:pic>
          <p:nvPicPr>
            <p:cNvPr id="225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 y="1578"/>
              <a:ext cx="1123"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 y="2700"/>
              <a:ext cx="1123"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2" y="1581"/>
              <a:ext cx="1123"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任意多边形 82"/>
            <p:cNvSpPr/>
            <p:nvPr/>
          </p:nvSpPr>
          <p:spPr>
            <a:xfrm>
              <a:off x="1380" y="834"/>
              <a:ext cx="2922" cy="1302"/>
            </a:xfrm>
            <a:custGeom>
              <a:avLst/>
              <a:gdLst>
                <a:gd name="connsiteX0" fmla="*/ 0 w 4638675"/>
                <a:gd name="connsiteY0" fmla="*/ 0 h 2066925"/>
                <a:gd name="connsiteX1" fmla="*/ 2076450 w 4638675"/>
                <a:gd name="connsiteY1" fmla="*/ 1219200 h 2066925"/>
                <a:gd name="connsiteX2" fmla="*/ 4638675 w 4638675"/>
                <a:gd name="connsiteY2" fmla="*/ 2066925 h 2066925"/>
              </a:gdLst>
              <a:ahLst/>
              <a:cxnLst>
                <a:cxn ang="0">
                  <a:pos x="connsiteX0" y="connsiteY0"/>
                </a:cxn>
                <a:cxn ang="0">
                  <a:pos x="connsiteX1" y="connsiteY1"/>
                </a:cxn>
                <a:cxn ang="0">
                  <a:pos x="connsiteX2" y="connsiteY2"/>
                </a:cxn>
              </a:cxnLst>
              <a:rect l="l" t="t" r="r" b="b"/>
              <a:pathLst>
                <a:path w="4638675" h="2066925">
                  <a:moveTo>
                    <a:pt x="0" y="0"/>
                  </a:moveTo>
                  <a:cubicBezTo>
                    <a:pt x="651669" y="437356"/>
                    <a:pt x="1303338" y="874713"/>
                    <a:pt x="2076450" y="1219200"/>
                  </a:cubicBezTo>
                  <a:cubicBezTo>
                    <a:pt x="2849562" y="1563687"/>
                    <a:pt x="3744118" y="1815306"/>
                    <a:pt x="4638675" y="2066925"/>
                  </a:cubicBezTo>
                </a:path>
              </a:pathLst>
            </a:cu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b="1"/>
            </a:p>
          </p:txBody>
        </p:sp>
        <p:sp>
          <p:nvSpPr>
            <p:cNvPr id="86" name="任意多边形 85"/>
            <p:cNvSpPr/>
            <p:nvPr/>
          </p:nvSpPr>
          <p:spPr>
            <a:xfrm>
              <a:off x="1362" y="1961"/>
              <a:ext cx="2976" cy="252"/>
            </a:xfrm>
            <a:custGeom>
              <a:avLst/>
              <a:gdLst>
                <a:gd name="connsiteX0" fmla="*/ 0 w 4724400"/>
                <a:gd name="connsiteY0" fmla="*/ 0 h 400050"/>
                <a:gd name="connsiteX1" fmla="*/ 4724400 w 4724400"/>
                <a:gd name="connsiteY1" fmla="*/ 400050 h 400050"/>
                <a:gd name="connsiteX2" fmla="*/ 4724400 w 4724400"/>
                <a:gd name="connsiteY2" fmla="*/ 400050 h 400050"/>
              </a:gdLst>
              <a:ahLst/>
              <a:cxnLst>
                <a:cxn ang="0">
                  <a:pos x="connsiteX0" y="connsiteY0"/>
                </a:cxn>
                <a:cxn ang="0">
                  <a:pos x="connsiteX1" y="connsiteY1"/>
                </a:cxn>
                <a:cxn ang="0">
                  <a:pos x="connsiteX2" y="connsiteY2"/>
                </a:cxn>
              </a:cxnLst>
              <a:rect l="l" t="t" r="r" b="b"/>
              <a:pathLst>
                <a:path w="4724400" h="400050">
                  <a:moveTo>
                    <a:pt x="0" y="0"/>
                  </a:moveTo>
                  <a:lnTo>
                    <a:pt x="4724400" y="400050"/>
                  </a:lnTo>
                  <a:lnTo>
                    <a:pt x="4724400" y="400050"/>
                  </a:lnTo>
                </a:path>
              </a:pathLst>
            </a:cu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b="1"/>
            </a:p>
          </p:txBody>
        </p:sp>
        <p:sp>
          <p:nvSpPr>
            <p:cNvPr id="87" name="任意多边形 86"/>
            <p:cNvSpPr/>
            <p:nvPr/>
          </p:nvSpPr>
          <p:spPr>
            <a:xfrm>
              <a:off x="1386" y="2244"/>
              <a:ext cx="2934" cy="845"/>
            </a:xfrm>
            <a:custGeom>
              <a:avLst/>
              <a:gdLst>
                <a:gd name="connsiteX0" fmla="*/ 0 w 4657725"/>
                <a:gd name="connsiteY0" fmla="*/ 1343025 h 1343025"/>
                <a:gd name="connsiteX1" fmla="*/ 2419350 w 4657725"/>
                <a:gd name="connsiteY1" fmla="*/ 485775 h 1343025"/>
                <a:gd name="connsiteX2" fmla="*/ 4657725 w 4657725"/>
                <a:gd name="connsiteY2" fmla="*/ 0 h 1343025"/>
              </a:gdLst>
              <a:ahLst/>
              <a:cxnLst>
                <a:cxn ang="0">
                  <a:pos x="connsiteX0" y="connsiteY0"/>
                </a:cxn>
                <a:cxn ang="0">
                  <a:pos x="connsiteX1" y="connsiteY1"/>
                </a:cxn>
                <a:cxn ang="0">
                  <a:pos x="connsiteX2" y="connsiteY2"/>
                </a:cxn>
              </a:cxnLst>
              <a:rect l="l" t="t" r="r" b="b"/>
              <a:pathLst>
                <a:path w="4657725" h="1343025">
                  <a:moveTo>
                    <a:pt x="0" y="1343025"/>
                  </a:moveTo>
                  <a:cubicBezTo>
                    <a:pt x="821531" y="1026319"/>
                    <a:pt x="1643063" y="709613"/>
                    <a:pt x="2419350" y="485775"/>
                  </a:cubicBezTo>
                  <a:cubicBezTo>
                    <a:pt x="3195638" y="261938"/>
                    <a:pt x="3926681" y="130969"/>
                    <a:pt x="4657725" y="0"/>
                  </a:cubicBezTo>
                </a:path>
              </a:pathLst>
            </a:cu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b="1"/>
            </a:p>
          </p:txBody>
        </p:sp>
        <p:cxnSp>
          <p:nvCxnSpPr>
            <p:cNvPr id="89" name="直接连接符 88"/>
            <p:cNvCxnSpPr>
              <a:endCxn id="22575" idx="1"/>
            </p:cNvCxnSpPr>
            <p:nvPr/>
          </p:nvCxnSpPr>
          <p:spPr>
            <a:xfrm>
              <a:off x="1798" y="940"/>
              <a:ext cx="947" cy="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endCxn id="22573" idx="1"/>
            </p:cNvCxnSpPr>
            <p:nvPr/>
          </p:nvCxnSpPr>
          <p:spPr>
            <a:xfrm>
              <a:off x="1798" y="940"/>
              <a:ext cx="947" cy="10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endCxn id="22571" idx="1"/>
            </p:cNvCxnSpPr>
            <p:nvPr/>
          </p:nvCxnSpPr>
          <p:spPr>
            <a:xfrm>
              <a:off x="1798" y="940"/>
              <a:ext cx="947" cy="16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endCxn id="22575" idx="1"/>
            </p:cNvCxnSpPr>
            <p:nvPr/>
          </p:nvCxnSpPr>
          <p:spPr>
            <a:xfrm flipV="1">
              <a:off x="1798" y="1537"/>
              <a:ext cx="947" cy="4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a:endCxn id="22573" idx="1"/>
            </p:cNvCxnSpPr>
            <p:nvPr/>
          </p:nvCxnSpPr>
          <p:spPr>
            <a:xfrm>
              <a:off x="1800" y="2025"/>
              <a:ext cx="945" cy="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endCxn id="22571" idx="1"/>
            </p:cNvCxnSpPr>
            <p:nvPr/>
          </p:nvCxnSpPr>
          <p:spPr>
            <a:xfrm>
              <a:off x="1798" y="2024"/>
              <a:ext cx="947" cy="5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a:endCxn id="22575" idx="1"/>
            </p:cNvCxnSpPr>
            <p:nvPr/>
          </p:nvCxnSpPr>
          <p:spPr>
            <a:xfrm flipV="1">
              <a:off x="1798" y="1537"/>
              <a:ext cx="947" cy="16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a:endCxn id="22573" idx="1"/>
            </p:cNvCxnSpPr>
            <p:nvPr/>
          </p:nvCxnSpPr>
          <p:spPr>
            <a:xfrm flipV="1">
              <a:off x="1798" y="2037"/>
              <a:ext cx="947" cy="11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endCxn id="22571" idx="1"/>
            </p:cNvCxnSpPr>
            <p:nvPr/>
          </p:nvCxnSpPr>
          <p:spPr>
            <a:xfrm flipV="1">
              <a:off x="1798" y="2579"/>
              <a:ext cx="947" cy="5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22575" idx="3"/>
            </p:cNvCxnSpPr>
            <p:nvPr/>
          </p:nvCxnSpPr>
          <p:spPr>
            <a:xfrm>
              <a:off x="2987" y="1537"/>
              <a:ext cx="885" cy="4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a:stCxn id="22573" idx="3"/>
            </p:cNvCxnSpPr>
            <p:nvPr/>
          </p:nvCxnSpPr>
          <p:spPr>
            <a:xfrm flipV="1">
              <a:off x="2987" y="2025"/>
              <a:ext cx="883" cy="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a:stCxn id="22571" idx="3"/>
            </p:cNvCxnSpPr>
            <p:nvPr/>
          </p:nvCxnSpPr>
          <p:spPr>
            <a:xfrm flipV="1">
              <a:off x="2987" y="2026"/>
              <a:ext cx="885" cy="5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563" name="Text Box 4"/>
            <p:cNvSpPr txBox="1">
              <a:spLocks noChangeArrowheads="1"/>
            </p:cNvSpPr>
            <p:nvPr/>
          </p:nvSpPr>
          <p:spPr bwMode="auto">
            <a:xfrm>
              <a:off x="4309" y="1477"/>
              <a:ext cx="33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solidFill>
                    <a:srgbClr val="FF0000"/>
                  </a:solidFill>
                  <a:ea typeface="华文细黑" panose="02010600040101010101" pitchFamily="2" charset="-122"/>
                </a:rPr>
                <a:t>拥塞节点</a:t>
              </a:r>
            </a:p>
          </p:txBody>
        </p:sp>
        <p:sp>
          <p:nvSpPr>
            <p:cNvPr id="22564" name="Text Box 4"/>
            <p:cNvSpPr txBox="1">
              <a:spLocks noChangeArrowheads="1"/>
            </p:cNvSpPr>
            <p:nvPr/>
          </p:nvSpPr>
          <p:spPr bwMode="auto">
            <a:xfrm>
              <a:off x="1122" y="397"/>
              <a:ext cx="33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solidFill>
                    <a:srgbClr val="FF0000"/>
                  </a:solidFill>
                  <a:ea typeface="华文细黑" panose="02010600040101010101" pitchFamily="2" charset="-122"/>
                </a:rPr>
                <a:t>缓存节点</a:t>
              </a:r>
            </a:p>
          </p:txBody>
        </p:sp>
        <p:sp>
          <p:nvSpPr>
            <p:cNvPr id="22565" name="Text Box 4"/>
            <p:cNvSpPr txBox="1">
              <a:spLocks noChangeArrowheads="1"/>
            </p:cNvSpPr>
            <p:nvPr/>
          </p:nvSpPr>
          <p:spPr bwMode="auto">
            <a:xfrm>
              <a:off x="1076" y="1485"/>
              <a:ext cx="331"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solidFill>
                    <a:srgbClr val="FF0000"/>
                  </a:solidFill>
                  <a:ea typeface="华文细黑" panose="02010600040101010101" pitchFamily="2" charset="-122"/>
                </a:rPr>
                <a:t>缓存节点</a:t>
              </a:r>
            </a:p>
          </p:txBody>
        </p:sp>
        <p:sp>
          <p:nvSpPr>
            <p:cNvPr id="22566" name="Text Box 4"/>
            <p:cNvSpPr txBox="1">
              <a:spLocks noChangeArrowheads="1"/>
            </p:cNvSpPr>
            <p:nvPr/>
          </p:nvSpPr>
          <p:spPr bwMode="auto">
            <a:xfrm>
              <a:off x="1076" y="2610"/>
              <a:ext cx="33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solidFill>
                    <a:srgbClr val="FF0000"/>
                  </a:solidFill>
                  <a:ea typeface="华文细黑" panose="02010600040101010101" pitchFamily="2" charset="-122"/>
                </a:rPr>
                <a:t>缓存节点</a:t>
              </a:r>
            </a:p>
          </p:txBody>
        </p:sp>
        <p:sp>
          <p:nvSpPr>
            <p:cNvPr id="22567" name="Text Box 30"/>
            <p:cNvSpPr txBox="1">
              <a:spLocks noChangeArrowheads="1"/>
            </p:cNvSpPr>
            <p:nvPr/>
          </p:nvSpPr>
          <p:spPr bwMode="auto">
            <a:xfrm>
              <a:off x="1141" y="1350"/>
              <a:ext cx="299"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ea typeface="华文细黑" panose="02010600040101010101" pitchFamily="2" charset="-122"/>
                </a:rPr>
                <a:t>…</a:t>
              </a:r>
            </a:p>
          </p:txBody>
        </p:sp>
        <p:sp>
          <p:nvSpPr>
            <p:cNvPr id="22568" name="Text Box 30"/>
            <p:cNvSpPr txBox="1">
              <a:spLocks noChangeArrowheads="1"/>
            </p:cNvSpPr>
            <p:nvPr/>
          </p:nvSpPr>
          <p:spPr bwMode="auto">
            <a:xfrm>
              <a:off x="1141" y="2430"/>
              <a:ext cx="299"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ea typeface="华文细黑" panose="02010600040101010101" pitchFamily="2" charset="-122"/>
                </a:rPr>
                <a:t>…</a:t>
              </a:r>
            </a:p>
          </p:txBody>
        </p:sp>
        <p:sp>
          <p:nvSpPr>
            <p:cNvPr id="47" name="矩形 45"/>
            <p:cNvSpPr>
              <a:spLocks noChangeArrowheads="1"/>
            </p:cNvSpPr>
            <p:nvPr/>
          </p:nvSpPr>
          <p:spPr bwMode="auto">
            <a:xfrm>
              <a:off x="3375" y="3168"/>
              <a:ext cx="2205" cy="498"/>
            </a:xfrm>
            <a:prstGeom prst="rect">
              <a:avLst/>
            </a:prstGeom>
            <a:noFill/>
            <a:ln w="9525">
              <a:noFill/>
              <a:miter lim="800000"/>
              <a:headEnd/>
              <a:tailEnd/>
            </a:ln>
          </p:spPr>
          <p:txBody>
            <a:bodyPr>
              <a:spAutoFit/>
            </a:bodyPr>
            <a:lstStyle/>
            <a:p>
              <a:pPr algn="ctr">
                <a:defRPr/>
              </a:pPr>
              <a:r>
                <a:rPr lang="zh-CN" altLang="en-US" sz="2000" b="1" dirty="0">
                  <a:solidFill>
                    <a:srgbClr val="FF0000"/>
                  </a:solidFill>
                  <a:latin typeface="+mn-lt"/>
                  <a:ea typeface="华文细黑" pitchFamily="2" charset="-122"/>
                </a:rPr>
                <a:t>缓存被放大</a:t>
              </a:r>
              <a:r>
                <a:rPr lang="en-US" altLang="zh-CN" sz="2000" b="1" dirty="0">
                  <a:solidFill>
                    <a:srgbClr val="FF0000"/>
                  </a:solidFill>
                  <a:latin typeface="+mn-lt"/>
                  <a:ea typeface="华文细黑" pitchFamily="2" charset="-122"/>
                </a:rPr>
                <a:t>N</a:t>
              </a:r>
              <a:r>
                <a:rPr lang="zh-CN" altLang="en-US" sz="2000" b="1" dirty="0">
                  <a:solidFill>
                    <a:srgbClr val="FF0000"/>
                  </a:solidFill>
                  <a:latin typeface="+mn-lt"/>
                  <a:ea typeface="华文细黑" pitchFamily="2" charset="-122"/>
                </a:rPr>
                <a:t>倍，即</a:t>
              </a:r>
              <a:r>
                <a:rPr lang="en-US" altLang="zh-CN" sz="2000" b="1" dirty="0">
                  <a:solidFill>
                    <a:srgbClr val="FF0000"/>
                  </a:solidFill>
                  <a:latin typeface="+mn-lt"/>
                  <a:ea typeface="华文细黑" pitchFamily="2" charset="-122"/>
                </a:rPr>
                <a:t>N×512M</a:t>
              </a:r>
              <a:endParaRPr lang="zh-CN" altLang="en-US" sz="2000" b="1" dirty="0">
                <a:solidFill>
                  <a:srgbClr val="FF0000"/>
                </a:solidFill>
                <a:latin typeface="+mn-lt"/>
                <a:ea typeface="华文细黑" pitchFamily="2" charset="-122"/>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标题 133"/>
          <p:cNvSpPr>
            <a:spLocks noGrp="1"/>
          </p:cNvSpPr>
          <p:nvPr>
            <p:ph type="title"/>
          </p:nvPr>
        </p:nvSpPr>
        <p:spPr/>
        <p:txBody>
          <a:bodyPr/>
          <a:lstStyle/>
          <a:p>
            <a:pPr eaLnBrk="1" hangingPunct="1"/>
            <a:r>
              <a:rPr lang="en-US" altLang="zh-CN" smtClean="0">
                <a:cs typeface="Arial" panose="020B0604020202020204" pitchFamily="34" charset="0"/>
              </a:rPr>
              <a:t>CR16000</a:t>
            </a:r>
            <a:r>
              <a:rPr lang="zh-CN" altLang="en-US" smtClean="0">
                <a:cs typeface="Arial" panose="020B0604020202020204" pitchFamily="34" charset="0"/>
              </a:rPr>
              <a:t>交换网片</a:t>
            </a:r>
            <a:r>
              <a:rPr lang="en-US" altLang="zh-CN" smtClean="0">
                <a:cs typeface="Arial" panose="020B0604020202020204" pitchFamily="34" charset="0"/>
              </a:rPr>
              <a:t>N+1</a:t>
            </a:r>
            <a:r>
              <a:rPr lang="zh-CN" altLang="en-US" smtClean="0">
                <a:cs typeface="Arial" panose="020B0604020202020204" pitchFamily="34" charset="0"/>
              </a:rPr>
              <a:t>冗余保护</a:t>
            </a:r>
            <a:endParaRPr lang="zh-CN" altLang="en-US" smtClean="0"/>
          </a:p>
        </p:txBody>
      </p:sp>
      <p:sp>
        <p:nvSpPr>
          <p:cNvPr id="447546" name="Rectangle 58"/>
          <p:cNvSpPr>
            <a:spLocks noChangeArrowheads="1"/>
          </p:cNvSpPr>
          <p:nvPr/>
        </p:nvSpPr>
        <p:spPr bwMode="auto">
          <a:xfrm>
            <a:off x="4067175" y="1412875"/>
            <a:ext cx="1008063" cy="3024188"/>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solidFill>
              <a:schemeClr val="bg2">
                <a:lumMod val="40000"/>
                <a:lumOff val="60000"/>
              </a:schemeClr>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wrap="none" lIns="78355" tIns="39177" rIns="78355" bIns="39177" anchor="ctr"/>
          <a:lstStyle/>
          <a:p>
            <a:pPr algn="ctr" defTabSz="784225">
              <a:defRPr/>
            </a:pPr>
            <a:endParaRPr kumimoji="1" lang="zh-CN" altLang="zh-CN" sz="2400">
              <a:solidFill>
                <a:schemeClr val="bg1"/>
              </a:solidFill>
              <a:ea typeface="华文细黑" pitchFamily="2" charset="-122"/>
            </a:endParaRPr>
          </a:p>
        </p:txBody>
      </p:sp>
      <p:sp>
        <p:nvSpPr>
          <p:cNvPr id="23558" name="Text Box 59"/>
          <p:cNvSpPr txBox="1">
            <a:spLocks noChangeArrowheads="1"/>
          </p:cNvSpPr>
          <p:nvPr/>
        </p:nvSpPr>
        <p:spPr bwMode="auto">
          <a:xfrm>
            <a:off x="4089400" y="1412875"/>
            <a:ext cx="7620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ea typeface="华文细黑" panose="02010600040101010101" pitchFamily="2" charset="-122"/>
              </a:rPr>
              <a:t>多级交换网板</a:t>
            </a:r>
          </a:p>
        </p:txBody>
      </p:sp>
      <p:sp>
        <p:nvSpPr>
          <p:cNvPr id="257029" name="Rectangle 60"/>
          <p:cNvSpPr>
            <a:spLocks noChangeArrowheads="1"/>
          </p:cNvSpPr>
          <p:nvPr/>
        </p:nvSpPr>
        <p:spPr bwMode="auto">
          <a:xfrm>
            <a:off x="1476375" y="1412875"/>
            <a:ext cx="1871663"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solidFill>
              <a:srgbClr val="C0C0C0"/>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3562" name="Text Box 61"/>
          <p:cNvSpPr txBox="1">
            <a:spLocks noChangeArrowheads="1"/>
          </p:cNvSpPr>
          <p:nvPr/>
        </p:nvSpPr>
        <p:spPr bwMode="auto">
          <a:xfrm>
            <a:off x="1403350" y="1412875"/>
            <a:ext cx="574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23563" name="Rectangle 62"/>
          <p:cNvSpPr>
            <a:spLocks noChangeArrowheads="1"/>
          </p:cNvSpPr>
          <p:nvPr/>
        </p:nvSpPr>
        <p:spPr bwMode="auto">
          <a:xfrm>
            <a:off x="1954213" y="1905000"/>
            <a:ext cx="817562"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NP</a:t>
            </a:r>
          </a:p>
        </p:txBody>
      </p:sp>
      <p:sp>
        <p:nvSpPr>
          <p:cNvPr id="23564" name="Rectangle 63"/>
          <p:cNvSpPr>
            <a:spLocks noChangeArrowheads="1"/>
          </p:cNvSpPr>
          <p:nvPr/>
        </p:nvSpPr>
        <p:spPr bwMode="auto">
          <a:xfrm>
            <a:off x="1979613" y="1484313"/>
            <a:ext cx="360362"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3565" name="AutoShape 64"/>
          <p:cNvSpPr>
            <a:spLocks noChangeArrowheads="1"/>
          </p:cNvSpPr>
          <p:nvPr/>
        </p:nvSpPr>
        <p:spPr bwMode="auto">
          <a:xfrm>
            <a:off x="2051050" y="17732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566" name="Rectangle 65"/>
          <p:cNvSpPr>
            <a:spLocks noChangeArrowheads="1"/>
          </p:cNvSpPr>
          <p:nvPr/>
        </p:nvSpPr>
        <p:spPr bwMode="auto">
          <a:xfrm>
            <a:off x="2162175" y="2474913"/>
            <a:ext cx="393700"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3567" name="Rectangle 66"/>
          <p:cNvSpPr>
            <a:spLocks noChangeArrowheads="1"/>
          </p:cNvSpPr>
          <p:nvPr/>
        </p:nvSpPr>
        <p:spPr bwMode="auto">
          <a:xfrm>
            <a:off x="2411413" y="1484313"/>
            <a:ext cx="360362"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3568" name="AutoShape 67"/>
          <p:cNvSpPr>
            <a:spLocks noChangeArrowheads="1"/>
          </p:cNvSpPr>
          <p:nvPr/>
        </p:nvSpPr>
        <p:spPr bwMode="auto">
          <a:xfrm>
            <a:off x="2484438" y="17732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569" name="AutoShape 68"/>
          <p:cNvSpPr>
            <a:spLocks noChangeArrowheads="1"/>
          </p:cNvSpPr>
          <p:nvPr/>
        </p:nvSpPr>
        <p:spPr bwMode="auto">
          <a:xfrm>
            <a:off x="2233613" y="23495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570" name="AutoShape 69"/>
          <p:cNvSpPr>
            <a:spLocks noChangeArrowheads="1"/>
          </p:cNvSpPr>
          <p:nvPr/>
        </p:nvSpPr>
        <p:spPr bwMode="auto">
          <a:xfrm rot="5400000">
            <a:off x="2738438" y="2093912"/>
            <a:ext cx="211138" cy="14446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3571" name="Group 70"/>
          <p:cNvGrpSpPr>
            <a:grpSpLocks/>
          </p:cNvGrpSpPr>
          <p:nvPr/>
        </p:nvGrpSpPr>
        <p:grpSpPr bwMode="auto">
          <a:xfrm>
            <a:off x="2916238" y="1989138"/>
            <a:ext cx="385762" cy="280987"/>
            <a:chOff x="3787" y="2982"/>
            <a:chExt cx="341" cy="248"/>
          </a:xfrm>
        </p:grpSpPr>
        <p:sp>
          <p:nvSpPr>
            <p:cNvPr id="23694" name="Freeform 71"/>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95" name="Rectangle 72"/>
            <p:cNvSpPr>
              <a:spLocks noChangeArrowheads="1"/>
            </p:cNvSpPr>
            <p:nvPr/>
          </p:nvSpPr>
          <p:spPr bwMode="auto">
            <a:xfrm>
              <a:off x="3787" y="2982"/>
              <a:ext cx="341" cy="24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572" name="Group 73"/>
          <p:cNvGrpSpPr>
            <a:grpSpLocks/>
          </p:cNvGrpSpPr>
          <p:nvPr/>
        </p:nvGrpSpPr>
        <p:grpSpPr bwMode="auto">
          <a:xfrm>
            <a:off x="4356100" y="1989138"/>
            <a:ext cx="385763" cy="280987"/>
            <a:chOff x="3787" y="2982"/>
            <a:chExt cx="341" cy="248"/>
          </a:xfrm>
        </p:grpSpPr>
        <p:sp>
          <p:nvSpPr>
            <p:cNvPr id="23692" name="Freeform 74"/>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3693" name="Rectangle 75"/>
            <p:cNvSpPr>
              <a:spLocks noChangeArrowheads="1"/>
            </p:cNvSpPr>
            <p:nvPr/>
          </p:nvSpPr>
          <p:spPr bwMode="auto">
            <a:xfrm>
              <a:off x="3787" y="2982"/>
              <a:ext cx="341" cy="24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573" name="Group 76"/>
          <p:cNvGrpSpPr>
            <a:grpSpLocks/>
          </p:cNvGrpSpPr>
          <p:nvPr/>
        </p:nvGrpSpPr>
        <p:grpSpPr bwMode="auto">
          <a:xfrm>
            <a:off x="4356100" y="2781300"/>
            <a:ext cx="385763" cy="280988"/>
            <a:chOff x="3787" y="2982"/>
            <a:chExt cx="341" cy="248"/>
          </a:xfrm>
        </p:grpSpPr>
        <p:sp>
          <p:nvSpPr>
            <p:cNvPr id="23690" name="Freeform 77"/>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3691" name="Rectangle 78"/>
            <p:cNvSpPr>
              <a:spLocks noChangeArrowheads="1"/>
            </p:cNvSpPr>
            <p:nvPr/>
          </p:nvSpPr>
          <p:spPr bwMode="auto">
            <a:xfrm>
              <a:off x="3787" y="2982"/>
              <a:ext cx="341" cy="24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574" name="Group 79"/>
          <p:cNvGrpSpPr>
            <a:grpSpLocks/>
          </p:cNvGrpSpPr>
          <p:nvPr/>
        </p:nvGrpSpPr>
        <p:grpSpPr bwMode="auto">
          <a:xfrm>
            <a:off x="4356100" y="3644900"/>
            <a:ext cx="385763" cy="280988"/>
            <a:chOff x="3787" y="2982"/>
            <a:chExt cx="341" cy="248"/>
          </a:xfrm>
        </p:grpSpPr>
        <p:sp>
          <p:nvSpPr>
            <p:cNvPr id="23688" name="Freeform 80"/>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23689" name="Rectangle 81"/>
            <p:cNvSpPr>
              <a:spLocks noChangeArrowheads="1"/>
            </p:cNvSpPr>
            <p:nvPr/>
          </p:nvSpPr>
          <p:spPr bwMode="auto">
            <a:xfrm>
              <a:off x="3787" y="2982"/>
              <a:ext cx="341" cy="24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3575" name="Text Box 82"/>
          <p:cNvSpPr txBox="1">
            <a:spLocks noChangeArrowheads="1"/>
          </p:cNvSpPr>
          <p:nvPr/>
        </p:nvSpPr>
        <p:spPr bwMode="auto">
          <a:xfrm>
            <a:off x="4397375" y="3252788"/>
            <a:ext cx="461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57052" name="Rectangle 83"/>
          <p:cNvSpPr>
            <a:spLocks noChangeArrowheads="1"/>
          </p:cNvSpPr>
          <p:nvPr/>
        </p:nvSpPr>
        <p:spPr bwMode="auto">
          <a:xfrm>
            <a:off x="1476375" y="3068638"/>
            <a:ext cx="1871663"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lgn="ctr">
            <a:solidFill>
              <a:srgbClr val="C0C0C0"/>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3579" name="Text Box 84"/>
          <p:cNvSpPr txBox="1">
            <a:spLocks noChangeArrowheads="1"/>
          </p:cNvSpPr>
          <p:nvPr/>
        </p:nvSpPr>
        <p:spPr bwMode="auto">
          <a:xfrm>
            <a:off x="1403350" y="3068638"/>
            <a:ext cx="5746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23580" name="Rectangle 85"/>
          <p:cNvSpPr>
            <a:spLocks noChangeArrowheads="1"/>
          </p:cNvSpPr>
          <p:nvPr/>
        </p:nvSpPr>
        <p:spPr bwMode="auto">
          <a:xfrm>
            <a:off x="1954213" y="3560763"/>
            <a:ext cx="817562"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NP</a:t>
            </a:r>
          </a:p>
        </p:txBody>
      </p:sp>
      <p:sp>
        <p:nvSpPr>
          <p:cNvPr id="23581" name="Rectangle 86"/>
          <p:cNvSpPr>
            <a:spLocks noChangeArrowheads="1"/>
          </p:cNvSpPr>
          <p:nvPr/>
        </p:nvSpPr>
        <p:spPr bwMode="auto">
          <a:xfrm>
            <a:off x="1979613" y="3140075"/>
            <a:ext cx="360362"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3582" name="AutoShape 87"/>
          <p:cNvSpPr>
            <a:spLocks noChangeArrowheads="1"/>
          </p:cNvSpPr>
          <p:nvPr/>
        </p:nvSpPr>
        <p:spPr bwMode="auto">
          <a:xfrm>
            <a:off x="2051050" y="34290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583" name="Rectangle 88"/>
          <p:cNvSpPr>
            <a:spLocks noChangeArrowheads="1"/>
          </p:cNvSpPr>
          <p:nvPr/>
        </p:nvSpPr>
        <p:spPr bwMode="auto">
          <a:xfrm>
            <a:off x="2162175" y="4130675"/>
            <a:ext cx="393700"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3584" name="Rectangle 89"/>
          <p:cNvSpPr>
            <a:spLocks noChangeArrowheads="1"/>
          </p:cNvSpPr>
          <p:nvPr/>
        </p:nvSpPr>
        <p:spPr bwMode="auto">
          <a:xfrm>
            <a:off x="2411413" y="3140075"/>
            <a:ext cx="360362"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3585" name="AutoShape 90"/>
          <p:cNvSpPr>
            <a:spLocks noChangeArrowheads="1"/>
          </p:cNvSpPr>
          <p:nvPr/>
        </p:nvSpPr>
        <p:spPr bwMode="auto">
          <a:xfrm>
            <a:off x="2484438" y="34290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586" name="AutoShape 91"/>
          <p:cNvSpPr>
            <a:spLocks noChangeArrowheads="1"/>
          </p:cNvSpPr>
          <p:nvPr/>
        </p:nvSpPr>
        <p:spPr bwMode="auto">
          <a:xfrm>
            <a:off x="2233613" y="400526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587" name="AutoShape 92"/>
          <p:cNvSpPr>
            <a:spLocks noChangeArrowheads="1"/>
          </p:cNvSpPr>
          <p:nvPr/>
        </p:nvSpPr>
        <p:spPr bwMode="auto">
          <a:xfrm rot="5400000">
            <a:off x="2738438" y="3749675"/>
            <a:ext cx="211137" cy="14446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3588" name="Group 93"/>
          <p:cNvGrpSpPr>
            <a:grpSpLocks/>
          </p:cNvGrpSpPr>
          <p:nvPr/>
        </p:nvGrpSpPr>
        <p:grpSpPr bwMode="auto">
          <a:xfrm>
            <a:off x="2916238" y="3644900"/>
            <a:ext cx="385762" cy="280988"/>
            <a:chOff x="3787" y="2982"/>
            <a:chExt cx="341" cy="248"/>
          </a:xfrm>
        </p:grpSpPr>
        <p:sp>
          <p:nvSpPr>
            <p:cNvPr id="23686" name="Freeform 94"/>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87" name="Rectangle 95"/>
            <p:cNvSpPr>
              <a:spLocks noChangeArrowheads="1"/>
            </p:cNvSpPr>
            <p:nvPr/>
          </p:nvSpPr>
          <p:spPr bwMode="auto">
            <a:xfrm>
              <a:off x="3787" y="2982"/>
              <a:ext cx="341" cy="24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3589" name="Text Box 96"/>
          <p:cNvSpPr txBox="1">
            <a:spLocks noChangeArrowheads="1"/>
          </p:cNvSpPr>
          <p:nvPr/>
        </p:nvSpPr>
        <p:spPr bwMode="auto">
          <a:xfrm>
            <a:off x="2192338" y="2781300"/>
            <a:ext cx="4619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3590" name="Text Box 97"/>
          <p:cNvSpPr txBox="1">
            <a:spLocks noChangeArrowheads="1"/>
          </p:cNvSpPr>
          <p:nvPr/>
        </p:nvSpPr>
        <p:spPr bwMode="auto">
          <a:xfrm>
            <a:off x="4397375" y="2420938"/>
            <a:ext cx="4619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57067" name="Rectangle 98"/>
          <p:cNvSpPr>
            <a:spLocks noChangeArrowheads="1"/>
          </p:cNvSpPr>
          <p:nvPr/>
        </p:nvSpPr>
        <p:spPr bwMode="auto">
          <a:xfrm rot="10800000">
            <a:off x="5795963" y="1412875"/>
            <a:ext cx="1871662"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lgn="ctr">
            <a:solidFill>
              <a:srgbClr val="C0C0C0"/>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rot="10800000"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3594" name="Text Box 99"/>
          <p:cNvSpPr txBox="1">
            <a:spLocks noChangeArrowheads="1"/>
          </p:cNvSpPr>
          <p:nvPr/>
        </p:nvSpPr>
        <p:spPr bwMode="auto">
          <a:xfrm>
            <a:off x="5795963" y="1412875"/>
            <a:ext cx="574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23595" name="Rectangle 100"/>
          <p:cNvSpPr>
            <a:spLocks noChangeArrowheads="1"/>
          </p:cNvSpPr>
          <p:nvPr/>
        </p:nvSpPr>
        <p:spPr bwMode="auto">
          <a:xfrm>
            <a:off x="6372225" y="1905000"/>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NP</a:t>
            </a:r>
          </a:p>
        </p:txBody>
      </p:sp>
      <p:sp>
        <p:nvSpPr>
          <p:cNvPr id="23596" name="Rectangle 101"/>
          <p:cNvSpPr>
            <a:spLocks noChangeArrowheads="1"/>
          </p:cNvSpPr>
          <p:nvPr/>
        </p:nvSpPr>
        <p:spPr bwMode="auto">
          <a:xfrm>
            <a:off x="6397625" y="1484313"/>
            <a:ext cx="360363"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3597" name="AutoShape 102"/>
          <p:cNvSpPr>
            <a:spLocks noChangeArrowheads="1"/>
          </p:cNvSpPr>
          <p:nvPr/>
        </p:nvSpPr>
        <p:spPr bwMode="auto">
          <a:xfrm>
            <a:off x="6469063" y="17732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598" name="Rectangle 103"/>
          <p:cNvSpPr>
            <a:spLocks noChangeArrowheads="1"/>
          </p:cNvSpPr>
          <p:nvPr/>
        </p:nvSpPr>
        <p:spPr bwMode="auto">
          <a:xfrm>
            <a:off x="6580188" y="2474913"/>
            <a:ext cx="393700"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3599" name="Rectangle 104"/>
          <p:cNvSpPr>
            <a:spLocks noChangeArrowheads="1"/>
          </p:cNvSpPr>
          <p:nvPr/>
        </p:nvSpPr>
        <p:spPr bwMode="auto">
          <a:xfrm>
            <a:off x="6829425" y="1484313"/>
            <a:ext cx="360363"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3600" name="AutoShape 105"/>
          <p:cNvSpPr>
            <a:spLocks noChangeArrowheads="1"/>
          </p:cNvSpPr>
          <p:nvPr/>
        </p:nvSpPr>
        <p:spPr bwMode="auto">
          <a:xfrm>
            <a:off x="6902450" y="1773238"/>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01" name="AutoShape 106"/>
          <p:cNvSpPr>
            <a:spLocks noChangeArrowheads="1"/>
          </p:cNvSpPr>
          <p:nvPr/>
        </p:nvSpPr>
        <p:spPr bwMode="auto">
          <a:xfrm>
            <a:off x="6651625" y="23495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02" name="AutoShape 107"/>
          <p:cNvSpPr>
            <a:spLocks noChangeArrowheads="1"/>
          </p:cNvSpPr>
          <p:nvPr/>
        </p:nvSpPr>
        <p:spPr bwMode="auto">
          <a:xfrm rot="5400000">
            <a:off x="6194425" y="2093913"/>
            <a:ext cx="211138" cy="14446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3603" name="Group 108"/>
          <p:cNvGrpSpPr>
            <a:grpSpLocks/>
          </p:cNvGrpSpPr>
          <p:nvPr/>
        </p:nvGrpSpPr>
        <p:grpSpPr bwMode="auto">
          <a:xfrm>
            <a:off x="5842000" y="1989138"/>
            <a:ext cx="385763" cy="280987"/>
            <a:chOff x="3787" y="2982"/>
            <a:chExt cx="341" cy="248"/>
          </a:xfrm>
        </p:grpSpPr>
        <p:sp>
          <p:nvSpPr>
            <p:cNvPr id="23684" name="Freeform 109"/>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85" name="Rectangle 110"/>
            <p:cNvSpPr>
              <a:spLocks noChangeArrowheads="1"/>
            </p:cNvSpPr>
            <p:nvPr/>
          </p:nvSpPr>
          <p:spPr bwMode="auto">
            <a:xfrm>
              <a:off x="3787" y="2982"/>
              <a:ext cx="341" cy="24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3604" name="Text Box 111"/>
          <p:cNvSpPr txBox="1">
            <a:spLocks noChangeArrowheads="1"/>
          </p:cNvSpPr>
          <p:nvPr/>
        </p:nvSpPr>
        <p:spPr bwMode="auto">
          <a:xfrm>
            <a:off x="6630988" y="2781300"/>
            <a:ext cx="4619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a:t>
            </a:r>
          </a:p>
        </p:txBody>
      </p:sp>
      <p:sp>
        <p:nvSpPr>
          <p:cNvPr id="257081" name="Rectangle 112"/>
          <p:cNvSpPr>
            <a:spLocks noChangeArrowheads="1"/>
          </p:cNvSpPr>
          <p:nvPr/>
        </p:nvSpPr>
        <p:spPr bwMode="auto">
          <a:xfrm rot="10800000">
            <a:off x="5795963" y="3068638"/>
            <a:ext cx="1871662"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lgn="ctr">
            <a:solidFill>
              <a:srgbClr val="C0C0C0"/>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rot="10800000"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ea typeface="华文细黑" pitchFamily="2" charset="-122"/>
            </a:endParaRPr>
          </a:p>
        </p:txBody>
      </p:sp>
      <p:sp>
        <p:nvSpPr>
          <p:cNvPr id="23608" name="Text Box 113"/>
          <p:cNvSpPr txBox="1">
            <a:spLocks noChangeArrowheads="1"/>
          </p:cNvSpPr>
          <p:nvPr/>
        </p:nvSpPr>
        <p:spPr bwMode="auto">
          <a:xfrm>
            <a:off x="5795963" y="3068638"/>
            <a:ext cx="5746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23609" name="Rectangle 114"/>
          <p:cNvSpPr>
            <a:spLocks noChangeArrowheads="1"/>
          </p:cNvSpPr>
          <p:nvPr/>
        </p:nvSpPr>
        <p:spPr bwMode="auto">
          <a:xfrm>
            <a:off x="6372225" y="3560763"/>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ASIC</a:t>
            </a:r>
          </a:p>
        </p:txBody>
      </p:sp>
      <p:sp>
        <p:nvSpPr>
          <p:cNvPr id="23610" name="Rectangle 115"/>
          <p:cNvSpPr>
            <a:spLocks noChangeArrowheads="1"/>
          </p:cNvSpPr>
          <p:nvPr/>
        </p:nvSpPr>
        <p:spPr bwMode="auto">
          <a:xfrm>
            <a:off x="6397625" y="3140075"/>
            <a:ext cx="360363"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TCAM</a:t>
            </a:r>
          </a:p>
        </p:txBody>
      </p:sp>
      <p:sp>
        <p:nvSpPr>
          <p:cNvPr id="23611" name="AutoShape 116"/>
          <p:cNvSpPr>
            <a:spLocks noChangeArrowheads="1"/>
          </p:cNvSpPr>
          <p:nvPr/>
        </p:nvSpPr>
        <p:spPr bwMode="auto">
          <a:xfrm>
            <a:off x="6469063" y="34290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12" name="Rectangle 117"/>
          <p:cNvSpPr>
            <a:spLocks noChangeArrowheads="1"/>
          </p:cNvSpPr>
          <p:nvPr/>
        </p:nvSpPr>
        <p:spPr bwMode="auto">
          <a:xfrm>
            <a:off x="6580188" y="4130675"/>
            <a:ext cx="393700"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BUF</a:t>
            </a:r>
          </a:p>
        </p:txBody>
      </p:sp>
      <p:sp>
        <p:nvSpPr>
          <p:cNvPr id="23613" name="Rectangle 118"/>
          <p:cNvSpPr>
            <a:spLocks noChangeArrowheads="1"/>
          </p:cNvSpPr>
          <p:nvPr/>
        </p:nvSpPr>
        <p:spPr bwMode="auto">
          <a:xfrm>
            <a:off x="6829425" y="3140075"/>
            <a:ext cx="360363"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TM</a:t>
            </a:r>
          </a:p>
        </p:txBody>
      </p:sp>
      <p:sp>
        <p:nvSpPr>
          <p:cNvPr id="23614" name="AutoShape 119"/>
          <p:cNvSpPr>
            <a:spLocks noChangeArrowheads="1"/>
          </p:cNvSpPr>
          <p:nvPr/>
        </p:nvSpPr>
        <p:spPr bwMode="auto">
          <a:xfrm>
            <a:off x="6902450" y="342900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15" name="AutoShape 120"/>
          <p:cNvSpPr>
            <a:spLocks noChangeArrowheads="1"/>
          </p:cNvSpPr>
          <p:nvPr/>
        </p:nvSpPr>
        <p:spPr bwMode="auto">
          <a:xfrm>
            <a:off x="6651625" y="400526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16" name="AutoShape 121"/>
          <p:cNvSpPr>
            <a:spLocks noChangeArrowheads="1"/>
          </p:cNvSpPr>
          <p:nvPr/>
        </p:nvSpPr>
        <p:spPr bwMode="auto">
          <a:xfrm rot="5400000">
            <a:off x="6194425" y="3749676"/>
            <a:ext cx="211137" cy="14446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3617" name="Group 122"/>
          <p:cNvGrpSpPr>
            <a:grpSpLocks/>
          </p:cNvGrpSpPr>
          <p:nvPr/>
        </p:nvGrpSpPr>
        <p:grpSpPr bwMode="auto">
          <a:xfrm>
            <a:off x="5842000" y="3644900"/>
            <a:ext cx="385763" cy="280988"/>
            <a:chOff x="3787" y="2982"/>
            <a:chExt cx="341" cy="248"/>
          </a:xfrm>
        </p:grpSpPr>
        <p:sp>
          <p:nvSpPr>
            <p:cNvPr id="23682" name="Freeform 123"/>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83" name="Rectangle 124"/>
            <p:cNvSpPr>
              <a:spLocks noChangeArrowheads="1"/>
            </p:cNvSpPr>
            <p:nvPr/>
          </p:nvSpPr>
          <p:spPr bwMode="auto">
            <a:xfrm>
              <a:off x="3787" y="2982"/>
              <a:ext cx="341" cy="24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23618" name="Line 125"/>
          <p:cNvSpPr>
            <a:spLocks noChangeShapeType="1"/>
          </p:cNvSpPr>
          <p:nvPr/>
        </p:nvSpPr>
        <p:spPr bwMode="auto">
          <a:xfrm>
            <a:off x="3276600" y="2132013"/>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19" name="Line 126"/>
          <p:cNvSpPr>
            <a:spLocks noChangeShapeType="1"/>
          </p:cNvSpPr>
          <p:nvPr/>
        </p:nvSpPr>
        <p:spPr bwMode="auto">
          <a:xfrm>
            <a:off x="4787900" y="2132013"/>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0" name="Line 127"/>
          <p:cNvSpPr>
            <a:spLocks noChangeShapeType="1"/>
          </p:cNvSpPr>
          <p:nvPr/>
        </p:nvSpPr>
        <p:spPr bwMode="auto">
          <a:xfrm>
            <a:off x="3276600" y="2205038"/>
            <a:ext cx="1079500" cy="64770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1" name="Line 128"/>
          <p:cNvSpPr>
            <a:spLocks noChangeShapeType="1"/>
          </p:cNvSpPr>
          <p:nvPr/>
        </p:nvSpPr>
        <p:spPr bwMode="auto">
          <a:xfrm flipV="1">
            <a:off x="3276600" y="3068638"/>
            <a:ext cx="1079500" cy="7207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2" name="Line 129"/>
          <p:cNvSpPr>
            <a:spLocks noChangeShapeType="1"/>
          </p:cNvSpPr>
          <p:nvPr/>
        </p:nvSpPr>
        <p:spPr bwMode="auto">
          <a:xfrm>
            <a:off x="3276600" y="3860800"/>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3" name="Line 130"/>
          <p:cNvSpPr>
            <a:spLocks noChangeShapeType="1"/>
          </p:cNvSpPr>
          <p:nvPr/>
        </p:nvSpPr>
        <p:spPr bwMode="auto">
          <a:xfrm>
            <a:off x="4787900" y="3860800"/>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4" name="Line 131"/>
          <p:cNvSpPr>
            <a:spLocks noChangeShapeType="1"/>
          </p:cNvSpPr>
          <p:nvPr/>
        </p:nvSpPr>
        <p:spPr bwMode="auto">
          <a:xfrm flipV="1">
            <a:off x="4716463" y="2205038"/>
            <a:ext cx="1150937" cy="64770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5" name="Line 132"/>
          <p:cNvSpPr>
            <a:spLocks noChangeShapeType="1"/>
          </p:cNvSpPr>
          <p:nvPr/>
        </p:nvSpPr>
        <p:spPr bwMode="auto">
          <a:xfrm>
            <a:off x="4716463" y="2997200"/>
            <a:ext cx="1079500" cy="792163"/>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6" name="Line 133"/>
          <p:cNvSpPr>
            <a:spLocks noChangeShapeType="1"/>
          </p:cNvSpPr>
          <p:nvPr/>
        </p:nvSpPr>
        <p:spPr bwMode="auto">
          <a:xfrm flipV="1">
            <a:off x="3276600" y="2276475"/>
            <a:ext cx="1079500" cy="13684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7" name="Line 134"/>
          <p:cNvSpPr>
            <a:spLocks noChangeShapeType="1"/>
          </p:cNvSpPr>
          <p:nvPr/>
        </p:nvSpPr>
        <p:spPr bwMode="auto">
          <a:xfrm>
            <a:off x="3276600" y="2276475"/>
            <a:ext cx="1079500" cy="1439863"/>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8" name="Line 135"/>
          <p:cNvSpPr>
            <a:spLocks noChangeShapeType="1"/>
          </p:cNvSpPr>
          <p:nvPr/>
        </p:nvSpPr>
        <p:spPr bwMode="auto">
          <a:xfrm flipV="1">
            <a:off x="4787900" y="2276475"/>
            <a:ext cx="1008063" cy="1439863"/>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629" name="Line 136"/>
          <p:cNvSpPr>
            <a:spLocks noChangeShapeType="1"/>
          </p:cNvSpPr>
          <p:nvPr/>
        </p:nvSpPr>
        <p:spPr bwMode="auto">
          <a:xfrm flipH="1" flipV="1">
            <a:off x="4787900" y="2276475"/>
            <a:ext cx="1079500" cy="13684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9" name="Group 137"/>
          <p:cNvGrpSpPr>
            <a:grpSpLocks/>
          </p:cNvGrpSpPr>
          <p:nvPr/>
        </p:nvGrpSpPr>
        <p:grpSpPr bwMode="auto">
          <a:xfrm>
            <a:off x="468313" y="2001838"/>
            <a:ext cx="935037" cy="274637"/>
            <a:chOff x="295" y="935"/>
            <a:chExt cx="589" cy="173"/>
          </a:xfrm>
        </p:grpSpPr>
        <p:sp>
          <p:nvSpPr>
            <p:cNvPr id="23680" name="AutoShape 138"/>
            <p:cNvSpPr>
              <a:spLocks noChangeArrowheads="1"/>
            </p:cNvSpPr>
            <p:nvPr/>
          </p:nvSpPr>
          <p:spPr bwMode="auto">
            <a:xfrm>
              <a:off x="657" y="9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81" name="Text Box 139"/>
            <p:cNvSpPr txBox="1">
              <a:spLocks noChangeArrowheads="1"/>
            </p:cNvSpPr>
            <p:nvPr/>
          </p:nvSpPr>
          <p:spPr bwMode="auto">
            <a:xfrm>
              <a:off x="295" y="935"/>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入流</a:t>
              </a:r>
              <a:r>
                <a:rPr lang="en-US" altLang="zh-CN" sz="1200" b="1">
                  <a:solidFill>
                    <a:srgbClr val="FF0000"/>
                  </a:solidFill>
                  <a:ea typeface="华文细黑" panose="02010600040101010101" pitchFamily="2" charset="-122"/>
                </a:rPr>
                <a:t>1</a:t>
              </a:r>
            </a:p>
          </p:txBody>
        </p:sp>
      </p:grpSp>
      <p:grpSp>
        <p:nvGrpSpPr>
          <p:cNvPr id="10" name="Group 140"/>
          <p:cNvGrpSpPr>
            <a:grpSpLocks/>
          </p:cNvGrpSpPr>
          <p:nvPr/>
        </p:nvGrpSpPr>
        <p:grpSpPr bwMode="auto">
          <a:xfrm>
            <a:off x="3376613" y="1916113"/>
            <a:ext cx="384175" cy="677862"/>
            <a:chOff x="2064" y="1026"/>
            <a:chExt cx="242" cy="427"/>
          </a:xfrm>
        </p:grpSpPr>
        <p:sp>
          <p:nvSpPr>
            <p:cNvPr id="23677" name="Text Box 141"/>
            <p:cNvSpPr txBox="1">
              <a:spLocks noChangeArrowheads="1"/>
            </p:cNvSpPr>
            <p:nvPr/>
          </p:nvSpPr>
          <p:spPr bwMode="auto">
            <a:xfrm>
              <a:off x="2064"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3678" name="Text Box 142"/>
            <p:cNvSpPr txBox="1">
              <a:spLocks noChangeArrowheads="1"/>
            </p:cNvSpPr>
            <p:nvPr/>
          </p:nvSpPr>
          <p:spPr bwMode="auto">
            <a:xfrm>
              <a:off x="2064" y="11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3679" name="Text Box 143"/>
            <p:cNvSpPr txBox="1">
              <a:spLocks noChangeArrowheads="1"/>
            </p:cNvSpPr>
            <p:nvPr/>
          </p:nvSpPr>
          <p:spPr bwMode="auto">
            <a:xfrm>
              <a:off x="2064" y="1298"/>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grpSp>
      <p:grpSp>
        <p:nvGrpSpPr>
          <p:cNvPr id="11" name="Group 144"/>
          <p:cNvGrpSpPr>
            <a:grpSpLocks/>
          </p:cNvGrpSpPr>
          <p:nvPr/>
        </p:nvGrpSpPr>
        <p:grpSpPr bwMode="auto">
          <a:xfrm>
            <a:off x="5321300" y="1916113"/>
            <a:ext cx="384175" cy="677862"/>
            <a:chOff x="3397" y="1026"/>
            <a:chExt cx="242" cy="427"/>
          </a:xfrm>
        </p:grpSpPr>
        <p:sp>
          <p:nvSpPr>
            <p:cNvPr id="23674" name="Text Box 145"/>
            <p:cNvSpPr txBox="1">
              <a:spLocks noChangeArrowheads="1"/>
            </p:cNvSpPr>
            <p:nvPr/>
          </p:nvSpPr>
          <p:spPr bwMode="auto">
            <a:xfrm>
              <a:off x="3397" y="1026"/>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3675" name="Text Box 146"/>
            <p:cNvSpPr txBox="1">
              <a:spLocks noChangeArrowheads="1"/>
            </p:cNvSpPr>
            <p:nvPr/>
          </p:nvSpPr>
          <p:spPr bwMode="auto">
            <a:xfrm>
              <a:off x="3397" y="1162"/>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23676" name="Text Box 147"/>
            <p:cNvSpPr txBox="1">
              <a:spLocks noChangeArrowheads="1"/>
            </p:cNvSpPr>
            <p:nvPr/>
          </p:nvSpPr>
          <p:spPr bwMode="auto">
            <a:xfrm>
              <a:off x="3397" y="1298"/>
              <a:ext cx="24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grpSp>
      <p:grpSp>
        <p:nvGrpSpPr>
          <p:cNvPr id="12" name="Group 148"/>
          <p:cNvGrpSpPr>
            <a:grpSpLocks/>
          </p:cNvGrpSpPr>
          <p:nvPr/>
        </p:nvGrpSpPr>
        <p:grpSpPr bwMode="auto">
          <a:xfrm>
            <a:off x="7739063" y="2001838"/>
            <a:ext cx="935037" cy="274637"/>
            <a:chOff x="4875" y="935"/>
            <a:chExt cx="589" cy="173"/>
          </a:xfrm>
        </p:grpSpPr>
        <p:sp>
          <p:nvSpPr>
            <p:cNvPr id="23672" name="AutoShape 149"/>
            <p:cNvSpPr>
              <a:spLocks noChangeArrowheads="1"/>
            </p:cNvSpPr>
            <p:nvPr/>
          </p:nvSpPr>
          <p:spPr bwMode="auto">
            <a:xfrm>
              <a:off x="4875" y="9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73" name="Text Box 150"/>
            <p:cNvSpPr txBox="1">
              <a:spLocks noChangeArrowheads="1"/>
            </p:cNvSpPr>
            <p:nvPr/>
          </p:nvSpPr>
          <p:spPr bwMode="auto">
            <a:xfrm>
              <a:off x="5103" y="935"/>
              <a:ext cx="36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出流</a:t>
              </a:r>
              <a:r>
                <a:rPr lang="en-US" altLang="zh-CN" sz="1200" b="1">
                  <a:solidFill>
                    <a:srgbClr val="FF0000"/>
                  </a:solidFill>
                  <a:ea typeface="华文细黑" panose="02010600040101010101" pitchFamily="2" charset="-122"/>
                </a:rPr>
                <a:t>1</a:t>
              </a:r>
            </a:p>
          </p:txBody>
        </p:sp>
      </p:grpSp>
      <p:grpSp>
        <p:nvGrpSpPr>
          <p:cNvPr id="23634" name="Group 193"/>
          <p:cNvGrpSpPr>
            <a:grpSpLocks/>
          </p:cNvGrpSpPr>
          <p:nvPr/>
        </p:nvGrpSpPr>
        <p:grpSpPr bwMode="auto">
          <a:xfrm>
            <a:off x="1403350" y="1844675"/>
            <a:ext cx="536575" cy="244475"/>
            <a:chOff x="884" y="1099"/>
            <a:chExt cx="338" cy="154"/>
          </a:xfrm>
        </p:grpSpPr>
        <p:sp>
          <p:nvSpPr>
            <p:cNvPr id="23670" name="Text Box 194"/>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71" name="AutoShape 195"/>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635" name="Group 196"/>
          <p:cNvGrpSpPr>
            <a:grpSpLocks/>
          </p:cNvGrpSpPr>
          <p:nvPr/>
        </p:nvGrpSpPr>
        <p:grpSpPr bwMode="auto">
          <a:xfrm>
            <a:off x="7202488" y="1844675"/>
            <a:ext cx="538162" cy="244475"/>
            <a:chOff x="4537" y="981"/>
            <a:chExt cx="339" cy="154"/>
          </a:xfrm>
        </p:grpSpPr>
        <p:sp>
          <p:nvSpPr>
            <p:cNvPr id="23668" name="Text Box 197"/>
            <p:cNvSpPr txBox="1">
              <a:spLocks noChangeArrowheads="1"/>
            </p:cNvSpPr>
            <p:nvPr/>
          </p:nvSpPr>
          <p:spPr bwMode="auto">
            <a:xfrm>
              <a:off x="4558" y="981"/>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69" name="AutoShape 198"/>
            <p:cNvSpPr>
              <a:spLocks noChangeArrowheads="1"/>
            </p:cNvSpPr>
            <p:nvPr/>
          </p:nvSpPr>
          <p:spPr bwMode="auto">
            <a:xfrm rot="5400000">
              <a:off x="4504" y="1032"/>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636" name="Group 199"/>
          <p:cNvGrpSpPr>
            <a:grpSpLocks/>
          </p:cNvGrpSpPr>
          <p:nvPr/>
        </p:nvGrpSpPr>
        <p:grpSpPr bwMode="auto">
          <a:xfrm>
            <a:off x="1403350" y="2103438"/>
            <a:ext cx="536575" cy="244475"/>
            <a:chOff x="884" y="1099"/>
            <a:chExt cx="338" cy="154"/>
          </a:xfrm>
        </p:grpSpPr>
        <p:sp>
          <p:nvSpPr>
            <p:cNvPr id="23666" name="Text Box 200"/>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67" name="AutoShape 201"/>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637" name="Group 202"/>
          <p:cNvGrpSpPr>
            <a:grpSpLocks/>
          </p:cNvGrpSpPr>
          <p:nvPr/>
        </p:nvGrpSpPr>
        <p:grpSpPr bwMode="auto">
          <a:xfrm>
            <a:off x="1403350" y="3500438"/>
            <a:ext cx="536575" cy="244475"/>
            <a:chOff x="884" y="1099"/>
            <a:chExt cx="338" cy="154"/>
          </a:xfrm>
        </p:grpSpPr>
        <p:sp>
          <p:nvSpPr>
            <p:cNvPr id="23664" name="Text Box 203"/>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65" name="AutoShape 204"/>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638" name="Group 205"/>
          <p:cNvGrpSpPr>
            <a:grpSpLocks/>
          </p:cNvGrpSpPr>
          <p:nvPr/>
        </p:nvGrpSpPr>
        <p:grpSpPr bwMode="auto">
          <a:xfrm>
            <a:off x="1403350" y="3759200"/>
            <a:ext cx="536575" cy="244475"/>
            <a:chOff x="884" y="1099"/>
            <a:chExt cx="338" cy="154"/>
          </a:xfrm>
        </p:grpSpPr>
        <p:sp>
          <p:nvSpPr>
            <p:cNvPr id="23662" name="Text Box 206"/>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63" name="AutoShape 207"/>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639" name="Group 208"/>
          <p:cNvGrpSpPr>
            <a:grpSpLocks/>
          </p:cNvGrpSpPr>
          <p:nvPr/>
        </p:nvGrpSpPr>
        <p:grpSpPr bwMode="auto">
          <a:xfrm>
            <a:off x="7202488" y="2103438"/>
            <a:ext cx="538162" cy="244475"/>
            <a:chOff x="4537" y="1144"/>
            <a:chExt cx="339" cy="154"/>
          </a:xfrm>
        </p:grpSpPr>
        <p:sp>
          <p:nvSpPr>
            <p:cNvPr id="23660" name="Text Box 209"/>
            <p:cNvSpPr txBox="1">
              <a:spLocks noChangeArrowheads="1"/>
            </p:cNvSpPr>
            <p:nvPr/>
          </p:nvSpPr>
          <p:spPr bwMode="auto">
            <a:xfrm>
              <a:off x="4558" y="1144"/>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61" name="AutoShape 210"/>
            <p:cNvSpPr>
              <a:spLocks noChangeArrowheads="1"/>
            </p:cNvSpPr>
            <p:nvPr/>
          </p:nvSpPr>
          <p:spPr bwMode="auto">
            <a:xfrm rot="5400000">
              <a:off x="4504" y="1195"/>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640" name="Group 211"/>
          <p:cNvGrpSpPr>
            <a:grpSpLocks/>
          </p:cNvGrpSpPr>
          <p:nvPr/>
        </p:nvGrpSpPr>
        <p:grpSpPr bwMode="auto">
          <a:xfrm>
            <a:off x="7202488" y="3500438"/>
            <a:ext cx="538162" cy="244475"/>
            <a:chOff x="4537" y="981"/>
            <a:chExt cx="339" cy="154"/>
          </a:xfrm>
        </p:grpSpPr>
        <p:sp>
          <p:nvSpPr>
            <p:cNvPr id="23658" name="Text Box 212"/>
            <p:cNvSpPr txBox="1">
              <a:spLocks noChangeArrowheads="1"/>
            </p:cNvSpPr>
            <p:nvPr/>
          </p:nvSpPr>
          <p:spPr bwMode="auto">
            <a:xfrm>
              <a:off x="4558" y="981"/>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59" name="AutoShape 213"/>
            <p:cNvSpPr>
              <a:spLocks noChangeArrowheads="1"/>
            </p:cNvSpPr>
            <p:nvPr/>
          </p:nvSpPr>
          <p:spPr bwMode="auto">
            <a:xfrm rot="5400000">
              <a:off x="4504" y="1032"/>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3641" name="Group 214"/>
          <p:cNvGrpSpPr>
            <a:grpSpLocks/>
          </p:cNvGrpSpPr>
          <p:nvPr/>
        </p:nvGrpSpPr>
        <p:grpSpPr bwMode="auto">
          <a:xfrm>
            <a:off x="7202488" y="3787775"/>
            <a:ext cx="538162" cy="244475"/>
            <a:chOff x="4537" y="1144"/>
            <a:chExt cx="339" cy="154"/>
          </a:xfrm>
        </p:grpSpPr>
        <p:sp>
          <p:nvSpPr>
            <p:cNvPr id="23656" name="Text Box 215"/>
            <p:cNvSpPr txBox="1">
              <a:spLocks noChangeArrowheads="1"/>
            </p:cNvSpPr>
            <p:nvPr/>
          </p:nvSpPr>
          <p:spPr bwMode="auto">
            <a:xfrm>
              <a:off x="4558" y="1144"/>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ea typeface="华文细黑" panose="02010600040101010101" pitchFamily="2" charset="-122"/>
                </a:rPr>
                <a:t>Port</a:t>
              </a:r>
            </a:p>
          </p:txBody>
        </p:sp>
        <p:sp>
          <p:nvSpPr>
            <p:cNvPr id="23657" name="AutoShape 216"/>
            <p:cNvSpPr>
              <a:spLocks noChangeArrowheads="1"/>
            </p:cNvSpPr>
            <p:nvPr/>
          </p:nvSpPr>
          <p:spPr bwMode="auto">
            <a:xfrm rot="5400000">
              <a:off x="4504" y="1195"/>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447705" name="AutoShape 217"/>
          <p:cNvSpPr>
            <a:spLocks noChangeArrowheads="1"/>
          </p:cNvSpPr>
          <p:nvPr/>
        </p:nvSpPr>
        <p:spPr bwMode="auto">
          <a:xfrm>
            <a:off x="4140200" y="1844675"/>
            <a:ext cx="936625" cy="503238"/>
          </a:xfrm>
          <a:prstGeom prst="irregularSeal1">
            <a:avLst/>
          </a:prstGeom>
          <a:solidFill>
            <a:srgbClr val="FF0000"/>
          </a:solidFill>
          <a:ln w="9525"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200" b="1">
                <a:solidFill>
                  <a:srgbClr val="FFFF00"/>
                </a:solidFill>
                <a:ea typeface="华文细黑" panose="02010600040101010101" pitchFamily="2" charset="-122"/>
              </a:rPr>
              <a:t>故障</a:t>
            </a:r>
          </a:p>
        </p:txBody>
      </p:sp>
      <p:grpSp>
        <p:nvGrpSpPr>
          <p:cNvPr id="21" name="Group 222"/>
          <p:cNvGrpSpPr>
            <a:grpSpLocks/>
          </p:cNvGrpSpPr>
          <p:nvPr/>
        </p:nvGrpSpPr>
        <p:grpSpPr bwMode="auto">
          <a:xfrm>
            <a:off x="3348038" y="2392363"/>
            <a:ext cx="515937" cy="460375"/>
            <a:chOff x="2290" y="1326"/>
            <a:chExt cx="325" cy="290"/>
          </a:xfrm>
        </p:grpSpPr>
        <p:sp>
          <p:nvSpPr>
            <p:cNvPr id="23654" name="Text Box 220"/>
            <p:cNvSpPr txBox="1">
              <a:spLocks noChangeArrowheads="1"/>
            </p:cNvSpPr>
            <p:nvPr/>
          </p:nvSpPr>
          <p:spPr bwMode="auto">
            <a:xfrm>
              <a:off x="2290" y="1326"/>
              <a:ext cx="32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1/N-1</a:t>
              </a:r>
            </a:p>
          </p:txBody>
        </p:sp>
        <p:sp>
          <p:nvSpPr>
            <p:cNvPr id="23655" name="Text Box 221"/>
            <p:cNvSpPr txBox="1">
              <a:spLocks noChangeArrowheads="1"/>
            </p:cNvSpPr>
            <p:nvPr/>
          </p:nvSpPr>
          <p:spPr bwMode="auto">
            <a:xfrm>
              <a:off x="2290" y="1462"/>
              <a:ext cx="32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1/N-1</a:t>
              </a:r>
            </a:p>
          </p:txBody>
        </p:sp>
      </p:grpSp>
      <p:grpSp>
        <p:nvGrpSpPr>
          <p:cNvPr id="22" name="Group 223"/>
          <p:cNvGrpSpPr>
            <a:grpSpLocks/>
          </p:cNvGrpSpPr>
          <p:nvPr/>
        </p:nvGrpSpPr>
        <p:grpSpPr bwMode="auto">
          <a:xfrm>
            <a:off x="5280025" y="2347913"/>
            <a:ext cx="515938" cy="460375"/>
            <a:chOff x="2290" y="1326"/>
            <a:chExt cx="325" cy="290"/>
          </a:xfrm>
        </p:grpSpPr>
        <p:sp>
          <p:nvSpPr>
            <p:cNvPr id="23652" name="Text Box 224"/>
            <p:cNvSpPr txBox="1">
              <a:spLocks noChangeArrowheads="1"/>
            </p:cNvSpPr>
            <p:nvPr/>
          </p:nvSpPr>
          <p:spPr bwMode="auto">
            <a:xfrm>
              <a:off x="2290" y="1326"/>
              <a:ext cx="32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1/N-1</a:t>
              </a:r>
            </a:p>
          </p:txBody>
        </p:sp>
        <p:sp>
          <p:nvSpPr>
            <p:cNvPr id="23653" name="Text Box 225"/>
            <p:cNvSpPr txBox="1">
              <a:spLocks noChangeArrowheads="1"/>
            </p:cNvSpPr>
            <p:nvPr/>
          </p:nvSpPr>
          <p:spPr bwMode="auto">
            <a:xfrm>
              <a:off x="2290" y="1462"/>
              <a:ext cx="32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1/N-1</a:t>
              </a:r>
            </a:p>
          </p:txBody>
        </p:sp>
      </p:grpSp>
      <p:sp>
        <p:nvSpPr>
          <p:cNvPr id="447719" name="AutoShape 231"/>
          <p:cNvSpPr>
            <a:spLocks noChangeArrowheads="1"/>
          </p:cNvSpPr>
          <p:nvPr/>
        </p:nvSpPr>
        <p:spPr bwMode="auto">
          <a:xfrm>
            <a:off x="3635375" y="2058988"/>
            <a:ext cx="215900" cy="73025"/>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47720" name="AutoShape 232"/>
          <p:cNvSpPr>
            <a:spLocks noChangeArrowheads="1"/>
          </p:cNvSpPr>
          <p:nvPr/>
        </p:nvSpPr>
        <p:spPr bwMode="auto">
          <a:xfrm rot="2160000">
            <a:off x="3635375" y="2419350"/>
            <a:ext cx="215900" cy="73025"/>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47721" name="AutoShape 233"/>
          <p:cNvSpPr>
            <a:spLocks noChangeArrowheads="1"/>
          </p:cNvSpPr>
          <p:nvPr/>
        </p:nvSpPr>
        <p:spPr bwMode="auto">
          <a:xfrm rot="2940000">
            <a:off x="3635376" y="2779712"/>
            <a:ext cx="215900" cy="73025"/>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47727" name="AutoShape 239"/>
          <p:cNvSpPr>
            <a:spLocks noChangeArrowheads="1"/>
          </p:cNvSpPr>
          <p:nvPr/>
        </p:nvSpPr>
        <p:spPr bwMode="auto">
          <a:xfrm>
            <a:off x="5219700" y="2058988"/>
            <a:ext cx="215900" cy="73025"/>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47728" name="AutoShape 240"/>
          <p:cNvSpPr>
            <a:spLocks noChangeArrowheads="1"/>
          </p:cNvSpPr>
          <p:nvPr/>
        </p:nvSpPr>
        <p:spPr bwMode="auto">
          <a:xfrm rot="-3600000">
            <a:off x="5291138" y="2779712"/>
            <a:ext cx="215900" cy="73025"/>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47729" name="AutoShape 241"/>
          <p:cNvSpPr>
            <a:spLocks noChangeArrowheads="1"/>
          </p:cNvSpPr>
          <p:nvPr/>
        </p:nvSpPr>
        <p:spPr bwMode="auto">
          <a:xfrm rot="-2400000">
            <a:off x="5219700" y="2490788"/>
            <a:ext cx="215900" cy="73025"/>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3651" name="Rectangle 259"/>
          <p:cNvSpPr>
            <a:spLocks noChangeArrowheads="1"/>
          </p:cNvSpPr>
          <p:nvPr/>
        </p:nvSpPr>
        <p:spPr bwMode="auto">
          <a:xfrm>
            <a:off x="468313" y="4724400"/>
            <a:ext cx="8424862"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Char char="l"/>
            </a:pPr>
            <a:r>
              <a:rPr lang="zh-CN" altLang="en-US" sz="2000" b="1">
                <a:solidFill>
                  <a:srgbClr val="000000"/>
                </a:solidFill>
                <a:ea typeface="华文细黑" panose="02010600040101010101" pitchFamily="2" charset="-122"/>
              </a:rPr>
              <a:t>动态路由，报文通过各交换网片分担转发</a:t>
            </a:r>
          </a:p>
          <a:p>
            <a:pPr>
              <a:lnSpc>
                <a:spcPct val="110000"/>
              </a:lnSpc>
              <a:buClr>
                <a:schemeClr val="tx1"/>
              </a:buClr>
              <a:buFont typeface="Wingdings" panose="05000000000000000000" pitchFamily="2" charset="2"/>
              <a:buChar char="l"/>
            </a:pPr>
            <a:r>
              <a:rPr lang="zh-CN" altLang="en-US" sz="2000" b="1">
                <a:solidFill>
                  <a:srgbClr val="000000"/>
                </a:solidFill>
                <a:ea typeface="华文细黑" panose="02010600040101010101" pitchFamily="2" charset="-122"/>
              </a:rPr>
              <a:t>自动隔离故障网片，剩余网片分担转发</a:t>
            </a:r>
            <a:r>
              <a:rPr lang="en-US" altLang="zh-CN" sz="2000" b="1">
                <a:solidFill>
                  <a:srgbClr val="000000"/>
                </a:solidFill>
                <a:ea typeface="华文细黑" panose="02010600040101010101" pitchFamily="2" charset="-122"/>
              </a:rPr>
              <a:t>,</a:t>
            </a:r>
            <a:r>
              <a:rPr lang="zh-CN" altLang="en-US" sz="2000" b="1">
                <a:solidFill>
                  <a:srgbClr val="000000"/>
                </a:solidFill>
                <a:ea typeface="华文细黑" panose="02010600040101010101" pitchFamily="2" charset="-122"/>
              </a:rPr>
              <a:t>倒换过程业务不中断</a:t>
            </a:r>
          </a:p>
          <a:p>
            <a:pPr>
              <a:lnSpc>
                <a:spcPct val="110000"/>
              </a:lnSpc>
              <a:buClr>
                <a:schemeClr val="tx1"/>
              </a:buClr>
              <a:buFont typeface="Wingdings" panose="05000000000000000000" pitchFamily="2" charset="2"/>
              <a:buChar char="l"/>
            </a:pPr>
            <a:r>
              <a:rPr lang="zh-CN" altLang="en-US" sz="2000" b="1">
                <a:solidFill>
                  <a:srgbClr val="000000"/>
                </a:solidFill>
                <a:ea typeface="华文细黑" panose="02010600040101010101" pitchFamily="2" charset="-122"/>
              </a:rPr>
              <a:t>通常情况下，为保证业务单板全限速转发建议配置</a:t>
            </a:r>
            <a:r>
              <a:rPr lang="en-US" altLang="zh-CN" sz="2000" b="1">
                <a:solidFill>
                  <a:srgbClr val="000000"/>
                </a:solidFill>
                <a:ea typeface="华文细黑" panose="02010600040101010101" pitchFamily="2" charset="-122"/>
              </a:rPr>
              <a:t>7</a:t>
            </a:r>
            <a:r>
              <a:rPr lang="zh-CN" altLang="en-US" sz="2000" b="1">
                <a:solidFill>
                  <a:srgbClr val="000000"/>
                </a:solidFill>
                <a:ea typeface="华文细黑" panose="02010600040101010101" pitchFamily="2" charset="-122"/>
              </a:rPr>
              <a:t>块交换网板，如果有</a:t>
            </a:r>
            <a:r>
              <a:rPr lang="en-US" altLang="zh-CN" sz="2000" b="1">
                <a:solidFill>
                  <a:srgbClr val="000000"/>
                </a:solidFill>
                <a:ea typeface="华文细黑" panose="02010600040101010101" pitchFamily="2" charset="-122"/>
              </a:rPr>
              <a:t>CR-SPC-GT48LEF</a:t>
            </a:r>
            <a:r>
              <a:rPr lang="zh-CN" altLang="en-US" sz="2000" b="1">
                <a:solidFill>
                  <a:srgbClr val="000000"/>
                </a:solidFill>
                <a:ea typeface="华文细黑" panose="02010600040101010101" pitchFamily="2" charset="-122"/>
              </a:rPr>
              <a:t>或</a:t>
            </a:r>
            <a:r>
              <a:rPr lang="en-US" altLang="zh-CN" sz="2000" b="1">
                <a:solidFill>
                  <a:srgbClr val="000000"/>
                </a:solidFill>
                <a:ea typeface="华文细黑" panose="02010600040101010101" pitchFamily="2" charset="-122"/>
              </a:rPr>
              <a:t>CR-SPC-GP48LEF</a:t>
            </a:r>
            <a:r>
              <a:rPr lang="zh-CN" altLang="en-US" sz="2000" b="1">
                <a:solidFill>
                  <a:srgbClr val="000000"/>
                </a:solidFill>
                <a:ea typeface="华文细黑" panose="02010600040101010101" pitchFamily="2" charset="-122"/>
              </a:rPr>
              <a:t>单板，建议配置</a:t>
            </a:r>
            <a:r>
              <a:rPr lang="en-US" altLang="zh-CN" sz="2000" b="1">
                <a:solidFill>
                  <a:srgbClr val="000000"/>
                </a:solidFill>
                <a:ea typeface="华文细黑" panose="02010600040101010101" pitchFamily="2" charset="-122"/>
              </a:rPr>
              <a:t>8</a:t>
            </a:r>
            <a:r>
              <a:rPr lang="zh-CN" altLang="en-US" sz="2000" b="1">
                <a:solidFill>
                  <a:srgbClr val="000000"/>
                </a:solidFill>
                <a:ea typeface="华文细黑" panose="02010600040101010101" pitchFamily="2" charset="-122"/>
              </a:rPr>
              <a:t>块交换网板。</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447719"/>
                                        </p:tgtEl>
                                        <p:attrNameLst>
                                          <p:attrName>style.visibility</p:attrName>
                                        </p:attrNameLst>
                                      </p:cBhvr>
                                      <p:to>
                                        <p:strVal val="visible"/>
                                      </p:to>
                                    </p:set>
                                    <p:animEffect transition="in" filter="blinds(horizontal)">
                                      <p:cBhvr>
                                        <p:cTn id="15" dur="500"/>
                                        <p:tgtEl>
                                          <p:spTgt spid="44771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47720"/>
                                        </p:tgtEl>
                                        <p:attrNameLst>
                                          <p:attrName>style.visibility</p:attrName>
                                        </p:attrNameLst>
                                      </p:cBhvr>
                                      <p:to>
                                        <p:strVal val="visible"/>
                                      </p:to>
                                    </p:set>
                                    <p:animEffect transition="in" filter="blinds(horizontal)">
                                      <p:cBhvr>
                                        <p:cTn id="18" dur="500"/>
                                        <p:tgtEl>
                                          <p:spTgt spid="447720"/>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47721"/>
                                        </p:tgtEl>
                                        <p:attrNameLst>
                                          <p:attrName>style.visibility</p:attrName>
                                        </p:attrNameLst>
                                      </p:cBhvr>
                                      <p:to>
                                        <p:strVal val="visible"/>
                                      </p:to>
                                    </p:set>
                                    <p:animEffect transition="in" filter="blinds(horizontal)">
                                      <p:cBhvr>
                                        <p:cTn id="21" dur="500"/>
                                        <p:tgtEl>
                                          <p:spTgt spid="447721"/>
                                        </p:tgtEl>
                                      </p:cBhvr>
                                    </p:animEffect>
                                  </p:childTnLst>
                                </p:cTn>
                              </p:par>
                            </p:childTnLst>
                          </p:cTn>
                        </p:par>
                        <p:par>
                          <p:cTn id="22" fill="hold" nodeType="afterGroup">
                            <p:stCondLst>
                              <p:cond delay="1500"/>
                            </p:stCondLst>
                            <p:childTnLst>
                              <p:par>
                                <p:cTn id="23" presetID="3" presetClass="entr" presetSubtype="1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childTnLst>
                          </p:cTn>
                        </p:par>
                        <p:par>
                          <p:cTn id="26" fill="hold" nodeType="afterGroup">
                            <p:stCondLst>
                              <p:cond delay="2000"/>
                            </p:stCondLst>
                            <p:childTnLst>
                              <p:par>
                                <p:cTn id="27" presetID="3" presetClass="entr" presetSubtype="10" fill="hold" grpId="0" nodeType="afterEffect">
                                  <p:stCondLst>
                                    <p:cond delay="0"/>
                                  </p:stCondLst>
                                  <p:childTnLst>
                                    <p:set>
                                      <p:cBhvr>
                                        <p:cTn id="28" dur="1" fill="hold">
                                          <p:stCondLst>
                                            <p:cond delay="0"/>
                                          </p:stCondLst>
                                        </p:cTn>
                                        <p:tgtEl>
                                          <p:spTgt spid="447727"/>
                                        </p:tgtEl>
                                        <p:attrNameLst>
                                          <p:attrName>style.visibility</p:attrName>
                                        </p:attrNameLst>
                                      </p:cBhvr>
                                      <p:to>
                                        <p:strVal val="visible"/>
                                      </p:to>
                                    </p:set>
                                    <p:animEffect transition="in" filter="blinds(horizontal)">
                                      <p:cBhvr>
                                        <p:cTn id="29" dur="500"/>
                                        <p:tgtEl>
                                          <p:spTgt spid="447727"/>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447729"/>
                                        </p:tgtEl>
                                        <p:attrNameLst>
                                          <p:attrName>style.visibility</p:attrName>
                                        </p:attrNameLst>
                                      </p:cBhvr>
                                      <p:to>
                                        <p:strVal val="visible"/>
                                      </p:to>
                                    </p:set>
                                    <p:animEffect transition="in" filter="blinds(horizontal)">
                                      <p:cBhvr>
                                        <p:cTn id="32" dur="500"/>
                                        <p:tgtEl>
                                          <p:spTgt spid="44772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447728"/>
                                        </p:tgtEl>
                                        <p:attrNameLst>
                                          <p:attrName>style.visibility</p:attrName>
                                        </p:attrNameLst>
                                      </p:cBhvr>
                                      <p:to>
                                        <p:strVal val="visible"/>
                                      </p:to>
                                    </p:set>
                                    <p:animEffect transition="in" filter="blinds(horizontal)">
                                      <p:cBhvr>
                                        <p:cTn id="35" dur="500"/>
                                        <p:tgtEl>
                                          <p:spTgt spid="447728"/>
                                        </p:tgtEl>
                                      </p:cBhvr>
                                    </p:animEffect>
                                  </p:childTnLst>
                                </p:cTn>
                              </p:par>
                            </p:childTnLst>
                          </p:cTn>
                        </p:par>
                        <p:par>
                          <p:cTn id="36" fill="hold" nodeType="afterGroup">
                            <p:stCondLst>
                              <p:cond delay="2500"/>
                            </p:stCondLst>
                            <p:childTnLst>
                              <p:par>
                                <p:cTn id="37" presetID="3" presetClass="entr" presetSubtype="1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linds(horizontal)">
                                      <p:cBhvr>
                                        <p:cTn id="39" dur="500"/>
                                        <p:tgtEl>
                                          <p:spTgt spid="1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447705"/>
                                        </p:tgtEl>
                                        <p:attrNameLst>
                                          <p:attrName>style.visibility</p:attrName>
                                        </p:attrNameLst>
                                      </p:cBhvr>
                                      <p:to>
                                        <p:strVal val="visible"/>
                                      </p:to>
                                    </p:set>
                                    <p:animEffect transition="in" filter="blinds(horizontal)">
                                      <p:cBhvr>
                                        <p:cTn id="44" dur="500"/>
                                        <p:tgtEl>
                                          <p:spTgt spid="447705"/>
                                        </p:tgtEl>
                                      </p:cBhvr>
                                    </p:animEffect>
                                  </p:childTnLst>
                                </p:cTn>
                              </p:par>
                            </p:childTnLst>
                          </p:cTn>
                        </p:par>
                        <p:par>
                          <p:cTn id="45" fill="hold" nodeType="afterGroup">
                            <p:stCondLst>
                              <p:cond delay="500"/>
                            </p:stCondLst>
                            <p:childTnLst>
                              <p:par>
                                <p:cTn id="46" presetID="3" presetClass="exit" presetSubtype="10" fill="hold" nodeType="afterEffect">
                                  <p:stCondLst>
                                    <p:cond delay="0"/>
                                  </p:stCondLst>
                                  <p:childTnLst>
                                    <p:animEffect transition="out" filter="blinds(horizontal)">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par>
                                <p:cTn id="49" presetID="3" presetClass="exit" presetSubtype="10" fill="hold" nodeType="withEffect">
                                  <p:stCondLst>
                                    <p:cond delay="0"/>
                                  </p:stCondLst>
                                  <p:childTnLst>
                                    <p:animEffect transition="out" filter="blinds(horizontal)">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nodeType="afterGroup">
                            <p:stCondLst>
                              <p:cond delay="1000"/>
                            </p:stCondLst>
                            <p:childTnLst>
                              <p:par>
                                <p:cTn id="53" presetID="3" presetClass="exit" presetSubtype="10" fill="hold" grpId="1" nodeType="afterEffect">
                                  <p:stCondLst>
                                    <p:cond delay="0"/>
                                  </p:stCondLst>
                                  <p:childTnLst>
                                    <p:animEffect transition="out" filter="blinds(horizontal)">
                                      <p:cBhvr>
                                        <p:cTn id="54" dur="500"/>
                                        <p:tgtEl>
                                          <p:spTgt spid="447719"/>
                                        </p:tgtEl>
                                      </p:cBhvr>
                                    </p:animEffect>
                                    <p:set>
                                      <p:cBhvr>
                                        <p:cTn id="55" dur="1" fill="hold">
                                          <p:stCondLst>
                                            <p:cond delay="499"/>
                                          </p:stCondLst>
                                        </p:cTn>
                                        <p:tgtEl>
                                          <p:spTgt spid="447719"/>
                                        </p:tgtEl>
                                        <p:attrNameLst>
                                          <p:attrName>style.visibility</p:attrName>
                                        </p:attrNameLst>
                                      </p:cBhvr>
                                      <p:to>
                                        <p:strVal val="hidden"/>
                                      </p:to>
                                    </p:set>
                                  </p:childTnLst>
                                </p:cTn>
                              </p:par>
                            </p:childTnLst>
                          </p:cTn>
                        </p:par>
                        <p:par>
                          <p:cTn id="56" fill="hold" nodeType="afterGroup">
                            <p:stCondLst>
                              <p:cond delay="1500"/>
                            </p:stCondLst>
                            <p:childTnLst>
                              <p:par>
                                <p:cTn id="57" presetID="3" presetClass="exit" presetSubtype="10" fill="hold" grpId="1" nodeType="afterEffect">
                                  <p:stCondLst>
                                    <p:cond delay="0"/>
                                  </p:stCondLst>
                                  <p:childTnLst>
                                    <p:animEffect transition="out" filter="blinds(horizontal)">
                                      <p:cBhvr>
                                        <p:cTn id="58" dur="500"/>
                                        <p:tgtEl>
                                          <p:spTgt spid="447727"/>
                                        </p:tgtEl>
                                      </p:cBhvr>
                                    </p:animEffect>
                                    <p:set>
                                      <p:cBhvr>
                                        <p:cTn id="59" dur="1" fill="hold">
                                          <p:stCondLst>
                                            <p:cond delay="499"/>
                                          </p:stCondLst>
                                        </p:cTn>
                                        <p:tgtEl>
                                          <p:spTgt spid="447727"/>
                                        </p:tgtEl>
                                        <p:attrNameLst>
                                          <p:attrName>style.visibility</p:attrName>
                                        </p:attrNameLst>
                                      </p:cBhvr>
                                      <p:to>
                                        <p:strVal val="hidden"/>
                                      </p:to>
                                    </p:set>
                                  </p:childTnLst>
                                </p:cTn>
                              </p:par>
                            </p:childTnLst>
                          </p:cTn>
                        </p:par>
                        <p:par>
                          <p:cTn id="60" fill="hold" nodeType="afterGroup">
                            <p:stCondLst>
                              <p:cond delay="2000"/>
                            </p:stCondLst>
                            <p:childTnLst>
                              <p:par>
                                <p:cTn id="61" presetID="3" presetClass="entr" presetSubtype="1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
                                        <p:tgtEl>
                                          <p:spTgt spid="21"/>
                                        </p:tgtEl>
                                      </p:cBhvr>
                                    </p:animEffect>
                                  </p:childTnLst>
                                </p:cTn>
                              </p:par>
                            </p:childTnLst>
                          </p:cTn>
                        </p:par>
                        <p:par>
                          <p:cTn id="64" fill="hold" nodeType="afterGroup">
                            <p:stCondLst>
                              <p:cond delay="2500"/>
                            </p:stCondLst>
                            <p:childTnLst>
                              <p:par>
                                <p:cTn id="65" presetID="3" presetClass="entr" presetSubtype="1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blinds(horizontal)">
                                      <p:cBhvr>
                                        <p:cTn id="67" dur="500"/>
                                        <p:tgtEl>
                                          <p:spTgt spid="2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xit" presetSubtype="10" fill="hold" grpId="1" nodeType="clickEffect">
                                  <p:stCondLst>
                                    <p:cond delay="0"/>
                                  </p:stCondLst>
                                  <p:childTnLst>
                                    <p:animEffect transition="out" filter="blinds(horizontal)">
                                      <p:cBhvr>
                                        <p:cTn id="71" dur="500"/>
                                        <p:tgtEl>
                                          <p:spTgt spid="447705"/>
                                        </p:tgtEl>
                                      </p:cBhvr>
                                    </p:animEffect>
                                    <p:set>
                                      <p:cBhvr>
                                        <p:cTn id="72" dur="1" fill="hold">
                                          <p:stCondLst>
                                            <p:cond delay="499"/>
                                          </p:stCondLst>
                                        </p:cTn>
                                        <p:tgtEl>
                                          <p:spTgt spid="447705"/>
                                        </p:tgtEl>
                                        <p:attrNameLst>
                                          <p:attrName>style.visibility</p:attrName>
                                        </p:attrNameLst>
                                      </p:cBhvr>
                                      <p:to>
                                        <p:strVal val="hidden"/>
                                      </p:to>
                                    </p:set>
                                  </p:childTnLst>
                                </p:cTn>
                              </p:par>
                            </p:childTnLst>
                          </p:cTn>
                        </p:par>
                        <p:par>
                          <p:cTn id="73" fill="hold" nodeType="afterGroup">
                            <p:stCondLst>
                              <p:cond delay="500"/>
                            </p:stCondLst>
                            <p:childTnLst>
                              <p:par>
                                <p:cTn id="74" presetID="3" presetClass="exit" presetSubtype="10" fill="hold" nodeType="afterEffect">
                                  <p:stCondLst>
                                    <p:cond delay="0"/>
                                  </p:stCondLst>
                                  <p:childTnLst>
                                    <p:animEffect transition="out" filter="blinds(horizontal)">
                                      <p:cBhvr>
                                        <p:cTn id="75" dur="500"/>
                                        <p:tgtEl>
                                          <p:spTgt spid="21"/>
                                        </p:tgtEl>
                                      </p:cBhvr>
                                    </p:animEffect>
                                    <p:set>
                                      <p:cBhvr>
                                        <p:cTn id="76" dur="1" fill="hold">
                                          <p:stCondLst>
                                            <p:cond delay="499"/>
                                          </p:stCondLst>
                                        </p:cTn>
                                        <p:tgtEl>
                                          <p:spTgt spid="21"/>
                                        </p:tgtEl>
                                        <p:attrNameLst>
                                          <p:attrName>style.visibility</p:attrName>
                                        </p:attrNameLst>
                                      </p:cBhvr>
                                      <p:to>
                                        <p:strVal val="hidden"/>
                                      </p:to>
                                    </p:set>
                                  </p:childTnLst>
                                </p:cTn>
                              </p:par>
                              <p:par>
                                <p:cTn id="77" presetID="3" presetClass="exit" presetSubtype="10" fill="hold" nodeType="withEffect">
                                  <p:stCondLst>
                                    <p:cond delay="0"/>
                                  </p:stCondLst>
                                  <p:childTnLst>
                                    <p:animEffect transition="out" filter="blinds(horizontal)">
                                      <p:cBhvr>
                                        <p:cTn id="78" dur="500"/>
                                        <p:tgtEl>
                                          <p:spTgt spid="22"/>
                                        </p:tgtEl>
                                      </p:cBhvr>
                                    </p:animEffect>
                                    <p:set>
                                      <p:cBhvr>
                                        <p:cTn id="79" dur="1" fill="hold">
                                          <p:stCondLst>
                                            <p:cond delay="499"/>
                                          </p:stCondLst>
                                        </p:cTn>
                                        <p:tgtEl>
                                          <p:spTgt spid="22"/>
                                        </p:tgtEl>
                                        <p:attrNameLst>
                                          <p:attrName>style.visibility</p:attrName>
                                        </p:attrNameLst>
                                      </p:cBhvr>
                                      <p:to>
                                        <p:strVal val="hidden"/>
                                      </p:to>
                                    </p:set>
                                  </p:childTnLst>
                                </p:cTn>
                              </p:par>
                            </p:childTnLst>
                          </p:cTn>
                        </p:par>
                        <p:par>
                          <p:cTn id="80" fill="hold" nodeType="afterGroup">
                            <p:stCondLst>
                              <p:cond delay="1000"/>
                            </p:stCondLst>
                            <p:childTnLst>
                              <p:par>
                                <p:cTn id="81" presetID="3" presetClass="entr" presetSubtype="10"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blinds(horizontal)">
                                      <p:cBhvr>
                                        <p:cTn id="83" dur="500"/>
                                        <p:tgtEl>
                                          <p:spTgt spid="10"/>
                                        </p:tgtEl>
                                      </p:cBhvr>
                                    </p:animEffect>
                                  </p:childTnLst>
                                </p:cTn>
                              </p:par>
                            </p:childTnLst>
                          </p:cTn>
                        </p:par>
                        <p:par>
                          <p:cTn id="84" fill="hold" nodeType="afterGroup">
                            <p:stCondLst>
                              <p:cond delay="1500"/>
                            </p:stCondLst>
                            <p:childTnLst>
                              <p:par>
                                <p:cTn id="85" presetID="3" presetClass="entr" presetSubtype="1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blinds(horizontal)">
                                      <p:cBhvr>
                                        <p:cTn id="87" dur="500"/>
                                        <p:tgtEl>
                                          <p:spTgt spid="11"/>
                                        </p:tgtEl>
                                      </p:cBhvr>
                                    </p:animEffect>
                                  </p:childTnLst>
                                </p:cTn>
                              </p:par>
                            </p:childTnLst>
                          </p:cTn>
                        </p:par>
                        <p:par>
                          <p:cTn id="88" fill="hold" nodeType="afterGroup">
                            <p:stCondLst>
                              <p:cond delay="2000"/>
                            </p:stCondLst>
                            <p:childTnLst>
                              <p:par>
                                <p:cTn id="89" presetID="3" presetClass="entr" presetSubtype="10" fill="hold" grpId="2" nodeType="afterEffect">
                                  <p:stCondLst>
                                    <p:cond delay="0"/>
                                  </p:stCondLst>
                                  <p:childTnLst>
                                    <p:set>
                                      <p:cBhvr>
                                        <p:cTn id="90" dur="1" fill="hold">
                                          <p:stCondLst>
                                            <p:cond delay="0"/>
                                          </p:stCondLst>
                                        </p:cTn>
                                        <p:tgtEl>
                                          <p:spTgt spid="447719"/>
                                        </p:tgtEl>
                                        <p:attrNameLst>
                                          <p:attrName>style.visibility</p:attrName>
                                        </p:attrNameLst>
                                      </p:cBhvr>
                                      <p:to>
                                        <p:strVal val="visible"/>
                                      </p:to>
                                    </p:set>
                                    <p:animEffect transition="in" filter="blinds(horizontal)">
                                      <p:cBhvr>
                                        <p:cTn id="91" dur="500"/>
                                        <p:tgtEl>
                                          <p:spTgt spid="447719"/>
                                        </p:tgtEl>
                                      </p:cBhvr>
                                    </p:animEffect>
                                  </p:childTnLst>
                                </p:cTn>
                              </p:par>
                              <p:par>
                                <p:cTn id="92" presetID="3" presetClass="entr" presetSubtype="10" fill="hold" grpId="2" nodeType="withEffect">
                                  <p:stCondLst>
                                    <p:cond delay="0"/>
                                  </p:stCondLst>
                                  <p:childTnLst>
                                    <p:set>
                                      <p:cBhvr>
                                        <p:cTn id="93" dur="1" fill="hold">
                                          <p:stCondLst>
                                            <p:cond delay="0"/>
                                          </p:stCondLst>
                                        </p:cTn>
                                        <p:tgtEl>
                                          <p:spTgt spid="447727"/>
                                        </p:tgtEl>
                                        <p:attrNameLst>
                                          <p:attrName>style.visibility</p:attrName>
                                        </p:attrNameLst>
                                      </p:cBhvr>
                                      <p:to>
                                        <p:strVal val="visible"/>
                                      </p:to>
                                    </p:set>
                                    <p:animEffect transition="in" filter="blinds(horizontal)">
                                      <p:cBhvr>
                                        <p:cTn id="94" dur="500"/>
                                        <p:tgtEl>
                                          <p:spTgt spid="447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705" grpId="0" animBg="1"/>
      <p:bldP spid="447705" grpId="1" animBg="1"/>
      <p:bldP spid="447719" grpId="0" animBg="1"/>
      <p:bldP spid="447719" grpId="1" animBg="1"/>
      <p:bldP spid="447719" grpId="2" animBg="1"/>
      <p:bldP spid="447720" grpId="0" animBg="1"/>
      <p:bldP spid="447721" grpId="0" animBg="1"/>
      <p:bldP spid="447727" grpId="0" animBg="1"/>
      <p:bldP spid="447727" grpId="1" animBg="1"/>
      <p:bldP spid="447727" grpId="2" animBg="1"/>
      <p:bldP spid="447728" grpId="0" animBg="1"/>
      <p:bldP spid="4477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ChangeArrowheads="1"/>
          </p:cNvSpPr>
          <p:nvPr/>
        </p:nvSpPr>
        <p:spPr bwMode="auto">
          <a:xfrm>
            <a:off x="303213" y="44450"/>
            <a:ext cx="82296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b="1">
              <a:solidFill>
                <a:srgbClr val="CC0000"/>
              </a:solidFill>
              <a:ea typeface="华文细黑" panose="02010600040101010101" pitchFamily="2" charset="-122"/>
              <a:cs typeface="Arial" panose="020B0604020202020204" pitchFamily="34" charset="0"/>
            </a:endParaRPr>
          </a:p>
        </p:txBody>
      </p:sp>
      <p:sp>
        <p:nvSpPr>
          <p:cNvPr id="24579" name="Rectangle 78"/>
          <p:cNvSpPr>
            <a:spLocks noChangeArrowheads="1"/>
          </p:cNvSpPr>
          <p:nvPr/>
        </p:nvSpPr>
        <p:spPr bwMode="auto">
          <a:xfrm>
            <a:off x="366713" y="4271963"/>
            <a:ext cx="8675687"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Char char="l"/>
            </a:pPr>
            <a:r>
              <a:rPr lang="en-US" altLang="zh-CN" sz="1400" b="1">
                <a:solidFill>
                  <a:srgbClr val="000000"/>
                </a:solidFill>
                <a:ea typeface="华文细黑" panose="02010600040101010101" pitchFamily="2" charset="-122"/>
              </a:rPr>
              <a:t>CR16018</a:t>
            </a:r>
            <a:r>
              <a:rPr lang="zh-CN" altLang="en-US" sz="1400" b="1">
                <a:solidFill>
                  <a:srgbClr val="000000"/>
                </a:solidFill>
                <a:ea typeface="华文细黑" panose="02010600040101010101" pitchFamily="2" charset="-122"/>
              </a:rPr>
              <a:t>每个交换芯片有</a:t>
            </a:r>
            <a:r>
              <a:rPr lang="en-US" altLang="zh-CN" sz="1400" b="1">
                <a:solidFill>
                  <a:srgbClr val="000000"/>
                </a:solidFill>
                <a:ea typeface="华文细黑" panose="02010600040101010101" pitchFamily="2" charset="-122"/>
              </a:rPr>
              <a:t>72</a:t>
            </a:r>
            <a:r>
              <a:rPr lang="zh-CN" altLang="en-US" sz="1400" b="1">
                <a:solidFill>
                  <a:srgbClr val="000000"/>
                </a:solidFill>
                <a:ea typeface="华文细黑" panose="02010600040101010101" pitchFamily="2" charset="-122"/>
              </a:rPr>
              <a:t>对</a:t>
            </a:r>
            <a:r>
              <a:rPr lang="en-US" altLang="zh-CN" sz="1400" b="1">
                <a:solidFill>
                  <a:srgbClr val="000000"/>
                </a:solidFill>
                <a:ea typeface="华文细黑" panose="02010600040101010101" pitchFamily="2" charset="-122"/>
              </a:rPr>
              <a:t>Serdes</a:t>
            </a:r>
            <a:r>
              <a:rPr lang="zh-CN" altLang="en-US" sz="1400" b="1">
                <a:solidFill>
                  <a:srgbClr val="000000"/>
                </a:solidFill>
                <a:ea typeface="华文细黑" panose="02010600040101010101" pitchFamily="2" charset="-122"/>
              </a:rPr>
              <a:t>和业务板的</a:t>
            </a:r>
            <a:r>
              <a:rPr lang="en-US" altLang="zh-CN" sz="1400" b="1">
                <a:solidFill>
                  <a:srgbClr val="000000"/>
                </a:solidFill>
                <a:ea typeface="华文细黑" panose="02010600040101010101" pitchFamily="2" charset="-122"/>
              </a:rPr>
              <a:t>FAP</a:t>
            </a:r>
            <a:r>
              <a:rPr lang="zh-CN" altLang="en-US" sz="1400" b="1">
                <a:solidFill>
                  <a:srgbClr val="000000"/>
                </a:solidFill>
                <a:ea typeface="华文细黑" panose="02010600040101010101" pitchFamily="2" charset="-122"/>
              </a:rPr>
              <a:t>互连，</a:t>
            </a:r>
            <a:r>
              <a:rPr lang="en-US" altLang="zh-CN" sz="1400" b="1">
                <a:solidFill>
                  <a:srgbClr val="000000"/>
                </a:solidFill>
                <a:ea typeface="华文细黑" panose="02010600040101010101" pitchFamily="2" charset="-122"/>
              </a:rPr>
              <a:t>Serdes</a:t>
            </a:r>
            <a:r>
              <a:rPr lang="zh-CN" altLang="en-US" sz="1400" b="1">
                <a:solidFill>
                  <a:srgbClr val="000000"/>
                </a:solidFill>
                <a:ea typeface="华文细黑" panose="02010600040101010101" pitchFamily="2" charset="-122"/>
              </a:rPr>
              <a:t>带宽</a:t>
            </a:r>
            <a:r>
              <a:rPr lang="en-US" altLang="zh-CN" sz="1400" b="1">
                <a:solidFill>
                  <a:srgbClr val="000000"/>
                </a:solidFill>
                <a:ea typeface="华文细黑" panose="02010600040101010101" pitchFamily="2" charset="-122"/>
              </a:rPr>
              <a:t>12.5Gbps</a:t>
            </a:r>
            <a:r>
              <a:rPr lang="zh-CN" altLang="en-US" sz="1400" b="1">
                <a:solidFill>
                  <a:srgbClr val="000000"/>
                </a:solidFill>
                <a:ea typeface="华文细黑" panose="02010600040101010101" pitchFamily="2" charset="-122"/>
              </a:rPr>
              <a:t>，按照</a:t>
            </a:r>
            <a:r>
              <a:rPr lang="en-US" altLang="zh-CN" sz="1400" b="1">
                <a:solidFill>
                  <a:srgbClr val="000000"/>
                </a:solidFill>
                <a:ea typeface="华文细黑" panose="02010600040101010101" pitchFamily="2" charset="-122"/>
              </a:rPr>
              <a:t>64B/66B</a:t>
            </a:r>
            <a:r>
              <a:rPr lang="zh-CN" altLang="en-US" sz="1400" b="1">
                <a:solidFill>
                  <a:srgbClr val="000000"/>
                </a:solidFill>
                <a:ea typeface="华文细黑" panose="02010600040101010101" pitchFamily="2" charset="-122"/>
              </a:rPr>
              <a:t>编码，每交换芯片交换容量：</a:t>
            </a:r>
            <a:r>
              <a:rPr lang="en-US" altLang="zh-CN" sz="1400" b="1">
                <a:solidFill>
                  <a:srgbClr val="000000"/>
                </a:solidFill>
                <a:ea typeface="华文细黑" panose="02010600040101010101" pitchFamily="2" charset="-122"/>
              </a:rPr>
              <a:t>72×2×12.5×64/66 = 1745G</a:t>
            </a:r>
            <a:r>
              <a:rPr lang="zh-CN" altLang="en-US" sz="1400" b="1">
                <a:solidFill>
                  <a:srgbClr val="000000"/>
                </a:solidFill>
                <a:ea typeface="华文细黑" panose="02010600040101010101" pitchFamily="2" charset="-122"/>
              </a:rPr>
              <a:t>；每块交换网板含</a:t>
            </a:r>
            <a:r>
              <a:rPr lang="en-US" altLang="zh-CN" sz="1400" b="1">
                <a:solidFill>
                  <a:srgbClr val="000000"/>
                </a:solidFill>
                <a:ea typeface="华文细黑" panose="02010600040101010101" pitchFamily="2" charset="-122"/>
              </a:rPr>
              <a:t>3</a:t>
            </a:r>
            <a:r>
              <a:rPr lang="zh-CN" altLang="en-US" sz="1400" b="1">
                <a:solidFill>
                  <a:srgbClr val="000000"/>
                </a:solidFill>
                <a:ea typeface="华文细黑" panose="02010600040101010101" pitchFamily="2" charset="-122"/>
              </a:rPr>
              <a:t>个交换芯片，共</a:t>
            </a:r>
            <a:r>
              <a:rPr lang="en-US" altLang="zh-CN" sz="1400" b="1">
                <a:solidFill>
                  <a:srgbClr val="000000"/>
                </a:solidFill>
                <a:ea typeface="华文细黑" panose="02010600040101010101" pitchFamily="2" charset="-122"/>
              </a:rPr>
              <a:t>9</a:t>
            </a:r>
            <a:r>
              <a:rPr lang="zh-CN" altLang="en-US" sz="1400" b="1">
                <a:solidFill>
                  <a:srgbClr val="000000"/>
                </a:solidFill>
                <a:ea typeface="华文细黑" panose="02010600040101010101" pitchFamily="2" charset="-122"/>
              </a:rPr>
              <a:t>块交换网板，交换容量：</a:t>
            </a:r>
            <a:r>
              <a:rPr lang="en-US" altLang="zh-CN" sz="1400" b="1">
                <a:solidFill>
                  <a:srgbClr val="000000"/>
                </a:solidFill>
                <a:ea typeface="华文细黑" panose="02010600040101010101" pitchFamily="2" charset="-122"/>
              </a:rPr>
              <a:t>1745G×3×9=47.11T</a:t>
            </a:r>
            <a:endParaRPr lang="zh-CN" altLang="en-US" sz="1400" b="1">
              <a:solidFill>
                <a:srgbClr val="000000"/>
              </a:solidFill>
              <a:ea typeface="华文细黑" panose="02010600040101010101" pitchFamily="2" charset="-122"/>
            </a:endParaRPr>
          </a:p>
          <a:p>
            <a:pPr>
              <a:lnSpc>
                <a:spcPct val="110000"/>
              </a:lnSpc>
              <a:buClr>
                <a:schemeClr val="tx1"/>
              </a:buClr>
              <a:buFont typeface="Wingdings" panose="05000000000000000000" pitchFamily="2" charset="2"/>
              <a:buChar char="l"/>
            </a:pPr>
            <a:r>
              <a:rPr lang="en-US" altLang="zh-CN" sz="1400" b="1">
                <a:solidFill>
                  <a:srgbClr val="000000"/>
                </a:solidFill>
                <a:ea typeface="华文细黑" panose="02010600040101010101" pitchFamily="2" charset="-122"/>
              </a:rPr>
              <a:t>CR16008</a:t>
            </a:r>
            <a:r>
              <a:rPr lang="zh-CN" altLang="en-US" sz="1400" b="1">
                <a:solidFill>
                  <a:srgbClr val="000000"/>
                </a:solidFill>
                <a:ea typeface="华文细黑" panose="02010600040101010101" pitchFamily="2" charset="-122"/>
              </a:rPr>
              <a:t>每个交换芯片有</a:t>
            </a:r>
            <a:r>
              <a:rPr lang="en-US" altLang="zh-CN" sz="1400" b="1">
                <a:solidFill>
                  <a:srgbClr val="000000"/>
                </a:solidFill>
                <a:ea typeface="华文细黑" panose="02010600040101010101" pitchFamily="2" charset="-122"/>
              </a:rPr>
              <a:t>96</a:t>
            </a:r>
            <a:r>
              <a:rPr lang="zh-CN" altLang="en-US" sz="1400" b="1">
                <a:solidFill>
                  <a:srgbClr val="000000"/>
                </a:solidFill>
                <a:ea typeface="华文细黑" panose="02010600040101010101" pitchFamily="2" charset="-122"/>
              </a:rPr>
              <a:t>对</a:t>
            </a:r>
            <a:r>
              <a:rPr lang="en-US" altLang="zh-CN" sz="1400" b="1">
                <a:solidFill>
                  <a:srgbClr val="000000"/>
                </a:solidFill>
                <a:ea typeface="华文细黑" panose="02010600040101010101" pitchFamily="2" charset="-122"/>
              </a:rPr>
              <a:t>Serdes</a:t>
            </a:r>
            <a:r>
              <a:rPr lang="zh-CN" altLang="en-US" sz="1400" b="1">
                <a:solidFill>
                  <a:srgbClr val="000000"/>
                </a:solidFill>
                <a:ea typeface="华文细黑" panose="02010600040101010101" pitchFamily="2" charset="-122"/>
              </a:rPr>
              <a:t>和业务板的</a:t>
            </a:r>
            <a:r>
              <a:rPr lang="en-US" altLang="zh-CN" sz="1400" b="1">
                <a:solidFill>
                  <a:srgbClr val="000000"/>
                </a:solidFill>
                <a:ea typeface="华文细黑" panose="02010600040101010101" pitchFamily="2" charset="-122"/>
              </a:rPr>
              <a:t>FAP</a:t>
            </a:r>
            <a:r>
              <a:rPr lang="zh-CN" altLang="en-US" sz="1400" b="1">
                <a:solidFill>
                  <a:srgbClr val="000000"/>
                </a:solidFill>
                <a:ea typeface="华文细黑" panose="02010600040101010101" pitchFamily="2" charset="-122"/>
              </a:rPr>
              <a:t>互连，</a:t>
            </a:r>
            <a:r>
              <a:rPr lang="en-US" altLang="zh-CN" sz="1400" b="1">
                <a:solidFill>
                  <a:srgbClr val="000000"/>
                </a:solidFill>
                <a:ea typeface="华文细黑" panose="02010600040101010101" pitchFamily="2" charset="-122"/>
              </a:rPr>
              <a:t>Serdes</a:t>
            </a:r>
            <a:r>
              <a:rPr lang="zh-CN" altLang="en-US" sz="1400" b="1">
                <a:solidFill>
                  <a:srgbClr val="000000"/>
                </a:solidFill>
                <a:ea typeface="华文细黑" panose="02010600040101010101" pitchFamily="2" charset="-122"/>
              </a:rPr>
              <a:t>带宽</a:t>
            </a:r>
            <a:r>
              <a:rPr lang="en-US" altLang="zh-CN" sz="1400" b="1">
                <a:solidFill>
                  <a:srgbClr val="000000"/>
                </a:solidFill>
                <a:ea typeface="华文细黑" panose="02010600040101010101" pitchFamily="2" charset="-122"/>
              </a:rPr>
              <a:t>12.5Gbps</a:t>
            </a:r>
            <a:r>
              <a:rPr lang="zh-CN" altLang="en-US" sz="1400" b="1">
                <a:solidFill>
                  <a:srgbClr val="000000"/>
                </a:solidFill>
                <a:ea typeface="华文细黑" panose="02010600040101010101" pitchFamily="2" charset="-122"/>
              </a:rPr>
              <a:t>，按照</a:t>
            </a:r>
            <a:r>
              <a:rPr lang="en-US" altLang="zh-CN" sz="1400" b="1">
                <a:solidFill>
                  <a:srgbClr val="000000"/>
                </a:solidFill>
                <a:ea typeface="华文细黑" panose="02010600040101010101" pitchFamily="2" charset="-122"/>
              </a:rPr>
              <a:t>64B/66B</a:t>
            </a:r>
            <a:r>
              <a:rPr lang="zh-CN" altLang="en-US" sz="1400" b="1">
                <a:solidFill>
                  <a:srgbClr val="000000"/>
                </a:solidFill>
                <a:ea typeface="华文细黑" panose="02010600040101010101" pitchFamily="2" charset="-122"/>
              </a:rPr>
              <a:t>编码，每交换芯片交换容量： </a:t>
            </a:r>
            <a:r>
              <a:rPr lang="en-US" altLang="zh-CN" sz="1400" b="1">
                <a:solidFill>
                  <a:srgbClr val="000000"/>
                </a:solidFill>
                <a:ea typeface="华文细黑" panose="02010600040101010101" pitchFamily="2" charset="-122"/>
              </a:rPr>
              <a:t>96×2×12.5×64/66 = 2327G</a:t>
            </a:r>
            <a:r>
              <a:rPr lang="zh-CN" altLang="en-US" sz="1400" b="1">
                <a:solidFill>
                  <a:srgbClr val="000000"/>
                </a:solidFill>
                <a:ea typeface="华文细黑" panose="02010600040101010101" pitchFamily="2" charset="-122"/>
              </a:rPr>
              <a:t>；每块交换网板含</a:t>
            </a:r>
            <a:r>
              <a:rPr lang="en-US" altLang="zh-CN" sz="1400" b="1">
                <a:solidFill>
                  <a:srgbClr val="000000"/>
                </a:solidFill>
                <a:ea typeface="华文细黑" panose="02010600040101010101" pitchFamily="2" charset="-122"/>
              </a:rPr>
              <a:t>1</a:t>
            </a:r>
            <a:r>
              <a:rPr lang="zh-CN" altLang="en-US" sz="1400" b="1">
                <a:solidFill>
                  <a:srgbClr val="000000"/>
                </a:solidFill>
                <a:ea typeface="华文细黑" panose="02010600040101010101" pitchFamily="2" charset="-122"/>
              </a:rPr>
              <a:t>个交换芯片，共</a:t>
            </a:r>
            <a:r>
              <a:rPr lang="en-US" altLang="zh-CN" sz="1400" b="1">
                <a:solidFill>
                  <a:srgbClr val="000000"/>
                </a:solidFill>
                <a:ea typeface="华文细黑" panose="02010600040101010101" pitchFamily="2" charset="-122"/>
              </a:rPr>
              <a:t>9</a:t>
            </a:r>
            <a:r>
              <a:rPr lang="zh-CN" altLang="en-US" sz="1400" b="1">
                <a:solidFill>
                  <a:srgbClr val="000000"/>
                </a:solidFill>
                <a:ea typeface="华文细黑" panose="02010600040101010101" pitchFamily="2" charset="-122"/>
              </a:rPr>
              <a:t>块交换网板，交换容量：</a:t>
            </a:r>
            <a:r>
              <a:rPr lang="en-US" altLang="zh-CN" sz="1400" b="1">
                <a:solidFill>
                  <a:srgbClr val="000000"/>
                </a:solidFill>
                <a:ea typeface="华文细黑" panose="02010600040101010101" pitchFamily="2" charset="-122"/>
              </a:rPr>
              <a:t>2327G×9 = 20.94T</a:t>
            </a:r>
            <a:r>
              <a:rPr lang="zh-CN" altLang="en-US" sz="1400" b="1">
                <a:solidFill>
                  <a:srgbClr val="000000"/>
                </a:solidFill>
                <a:ea typeface="华文细黑" panose="02010600040101010101" pitchFamily="2" charset="-122"/>
              </a:rPr>
              <a:t>；</a:t>
            </a:r>
          </a:p>
          <a:p>
            <a:pPr>
              <a:lnSpc>
                <a:spcPct val="110000"/>
              </a:lnSpc>
              <a:buClr>
                <a:schemeClr val="tx1"/>
              </a:buClr>
              <a:buFont typeface="Wingdings" panose="05000000000000000000" pitchFamily="2" charset="2"/>
              <a:buChar char="l"/>
            </a:pPr>
            <a:r>
              <a:rPr lang="en-US" altLang="zh-CN" sz="1400" b="1">
                <a:solidFill>
                  <a:srgbClr val="000000"/>
                </a:solidFill>
                <a:ea typeface="华文细黑" panose="02010600040101010101" pitchFamily="2" charset="-122"/>
              </a:rPr>
              <a:t>CR16004</a:t>
            </a:r>
            <a:r>
              <a:rPr lang="zh-CN" altLang="en-US" sz="1400" b="1">
                <a:solidFill>
                  <a:srgbClr val="000000"/>
                </a:solidFill>
                <a:ea typeface="华文细黑" panose="02010600040101010101" pitchFamily="2" charset="-122"/>
              </a:rPr>
              <a:t>每个交换芯片有</a:t>
            </a:r>
            <a:r>
              <a:rPr lang="en-US" altLang="zh-CN" sz="1400" b="1">
                <a:solidFill>
                  <a:srgbClr val="000000"/>
                </a:solidFill>
                <a:ea typeface="华文细黑" panose="02010600040101010101" pitchFamily="2" charset="-122"/>
              </a:rPr>
              <a:t>96</a:t>
            </a:r>
            <a:r>
              <a:rPr lang="zh-CN" altLang="en-US" sz="1400" b="1">
                <a:solidFill>
                  <a:srgbClr val="000000"/>
                </a:solidFill>
                <a:ea typeface="华文细黑" panose="02010600040101010101" pitchFamily="2" charset="-122"/>
              </a:rPr>
              <a:t>对</a:t>
            </a:r>
            <a:r>
              <a:rPr lang="en-US" altLang="zh-CN" sz="1400" b="1">
                <a:solidFill>
                  <a:srgbClr val="000000"/>
                </a:solidFill>
                <a:ea typeface="华文细黑" panose="02010600040101010101" pitchFamily="2" charset="-122"/>
              </a:rPr>
              <a:t>Serdes</a:t>
            </a:r>
            <a:r>
              <a:rPr lang="zh-CN" altLang="en-US" sz="1400" b="1">
                <a:solidFill>
                  <a:srgbClr val="000000"/>
                </a:solidFill>
                <a:ea typeface="华文细黑" panose="02010600040101010101" pitchFamily="2" charset="-122"/>
              </a:rPr>
              <a:t>和业务板的</a:t>
            </a:r>
            <a:r>
              <a:rPr lang="en-US" altLang="zh-CN" sz="1400" b="1">
                <a:solidFill>
                  <a:srgbClr val="000000"/>
                </a:solidFill>
                <a:ea typeface="华文细黑" panose="02010600040101010101" pitchFamily="2" charset="-122"/>
              </a:rPr>
              <a:t>FAP</a:t>
            </a:r>
            <a:r>
              <a:rPr lang="zh-CN" altLang="en-US" sz="1400" b="1">
                <a:solidFill>
                  <a:srgbClr val="000000"/>
                </a:solidFill>
                <a:ea typeface="华文细黑" panose="02010600040101010101" pitchFamily="2" charset="-122"/>
              </a:rPr>
              <a:t>互连，</a:t>
            </a:r>
            <a:r>
              <a:rPr lang="en-US" altLang="zh-CN" sz="1400" b="1">
                <a:solidFill>
                  <a:srgbClr val="000000"/>
                </a:solidFill>
                <a:ea typeface="华文细黑" panose="02010600040101010101" pitchFamily="2" charset="-122"/>
              </a:rPr>
              <a:t>Serdes</a:t>
            </a:r>
            <a:r>
              <a:rPr lang="zh-CN" altLang="en-US" sz="1400" b="1">
                <a:solidFill>
                  <a:srgbClr val="000000"/>
                </a:solidFill>
                <a:ea typeface="华文细黑" panose="02010600040101010101" pitchFamily="2" charset="-122"/>
              </a:rPr>
              <a:t>带宽</a:t>
            </a:r>
            <a:r>
              <a:rPr lang="en-US" altLang="zh-CN" sz="1400" b="1">
                <a:solidFill>
                  <a:srgbClr val="000000"/>
                </a:solidFill>
                <a:ea typeface="华文细黑" panose="02010600040101010101" pitchFamily="2" charset="-122"/>
              </a:rPr>
              <a:t>6.25Gbps</a:t>
            </a:r>
            <a:r>
              <a:rPr lang="zh-CN" altLang="en-US" sz="1400" b="1">
                <a:solidFill>
                  <a:srgbClr val="000000"/>
                </a:solidFill>
                <a:ea typeface="华文细黑" panose="02010600040101010101" pitchFamily="2" charset="-122"/>
              </a:rPr>
              <a:t>，按照</a:t>
            </a:r>
            <a:r>
              <a:rPr lang="en-US" altLang="zh-CN" sz="1400" b="1">
                <a:solidFill>
                  <a:srgbClr val="000000"/>
                </a:solidFill>
                <a:ea typeface="华文细黑" panose="02010600040101010101" pitchFamily="2" charset="-122"/>
              </a:rPr>
              <a:t>8B/10B</a:t>
            </a:r>
            <a:r>
              <a:rPr lang="zh-CN" altLang="en-US" sz="1400" b="1">
                <a:solidFill>
                  <a:srgbClr val="000000"/>
                </a:solidFill>
                <a:ea typeface="华文细黑" panose="02010600040101010101" pitchFamily="2" charset="-122"/>
              </a:rPr>
              <a:t>编码，每交换芯片交换容量： </a:t>
            </a:r>
            <a:r>
              <a:rPr lang="en-US" altLang="zh-CN" sz="1400" b="1">
                <a:solidFill>
                  <a:srgbClr val="000000"/>
                </a:solidFill>
                <a:ea typeface="华文细黑" panose="02010600040101010101" pitchFamily="2" charset="-122"/>
              </a:rPr>
              <a:t>96×2×6.25×0.8 = 960G</a:t>
            </a:r>
            <a:r>
              <a:rPr lang="zh-CN" altLang="en-US" sz="1400" b="1">
                <a:solidFill>
                  <a:srgbClr val="000000"/>
                </a:solidFill>
                <a:ea typeface="华文细黑" panose="02010600040101010101" pitchFamily="2" charset="-122"/>
              </a:rPr>
              <a:t>；每块交换网板含</a:t>
            </a:r>
            <a:r>
              <a:rPr lang="en-US" altLang="zh-CN" sz="1400" b="1">
                <a:solidFill>
                  <a:srgbClr val="000000"/>
                </a:solidFill>
                <a:ea typeface="华文细黑" panose="02010600040101010101" pitchFamily="2" charset="-122"/>
              </a:rPr>
              <a:t>1</a:t>
            </a:r>
            <a:r>
              <a:rPr lang="zh-CN" altLang="en-US" sz="1400" b="1">
                <a:solidFill>
                  <a:srgbClr val="000000"/>
                </a:solidFill>
                <a:ea typeface="华文细黑" panose="02010600040101010101" pitchFamily="2" charset="-122"/>
              </a:rPr>
              <a:t>个交换芯片，共</a:t>
            </a:r>
            <a:r>
              <a:rPr lang="en-US" altLang="zh-CN" sz="1400" b="1">
                <a:solidFill>
                  <a:srgbClr val="000000"/>
                </a:solidFill>
                <a:ea typeface="华文细黑" panose="02010600040101010101" pitchFamily="2" charset="-122"/>
              </a:rPr>
              <a:t>4</a:t>
            </a:r>
            <a:r>
              <a:rPr lang="zh-CN" altLang="en-US" sz="1400" b="1">
                <a:solidFill>
                  <a:srgbClr val="000000"/>
                </a:solidFill>
                <a:ea typeface="华文细黑" panose="02010600040101010101" pitchFamily="2" charset="-122"/>
              </a:rPr>
              <a:t>块交换网板，交换容量：</a:t>
            </a:r>
            <a:r>
              <a:rPr lang="en-US" altLang="zh-CN" sz="1400" b="1">
                <a:solidFill>
                  <a:srgbClr val="000000"/>
                </a:solidFill>
                <a:ea typeface="华文细黑" panose="02010600040101010101" pitchFamily="2" charset="-122"/>
              </a:rPr>
              <a:t> 960×4 = 3.84T</a:t>
            </a:r>
          </a:p>
        </p:txBody>
      </p:sp>
      <p:grpSp>
        <p:nvGrpSpPr>
          <p:cNvPr id="24580" name="组合 120"/>
          <p:cNvGrpSpPr>
            <a:grpSpLocks/>
          </p:cNvGrpSpPr>
          <p:nvPr/>
        </p:nvGrpSpPr>
        <p:grpSpPr bwMode="auto">
          <a:xfrm>
            <a:off x="554038" y="801688"/>
            <a:ext cx="5170487" cy="3470275"/>
            <a:chOff x="785786" y="608752"/>
            <a:chExt cx="7539328" cy="5180956"/>
          </a:xfrm>
        </p:grpSpPr>
        <p:grpSp>
          <p:nvGrpSpPr>
            <p:cNvPr id="24583" name="组合 67"/>
            <p:cNvGrpSpPr>
              <a:grpSpLocks/>
            </p:cNvGrpSpPr>
            <p:nvPr/>
          </p:nvGrpSpPr>
          <p:grpSpPr bwMode="auto">
            <a:xfrm>
              <a:off x="785786" y="608752"/>
              <a:ext cx="1357322" cy="2258492"/>
              <a:chOff x="1142976" y="928670"/>
              <a:chExt cx="1357322" cy="2258492"/>
            </a:xfrm>
          </p:grpSpPr>
          <p:sp>
            <p:nvSpPr>
              <p:cNvPr id="24650" name="矩形 65"/>
              <p:cNvSpPr>
                <a:spLocks noChangeArrowheads="1"/>
              </p:cNvSpPr>
              <p:nvPr/>
            </p:nvSpPr>
            <p:spPr bwMode="auto">
              <a:xfrm>
                <a:off x="1142976" y="928670"/>
                <a:ext cx="1357322" cy="214314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4651" name="矩形 60"/>
              <p:cNvSpPr>
                <a:spLocks noChangeArrowheads="1"/>
              </p:cNvSpPr>
              <p:nvPr/>
            </p:nvSpPr>
            <p:spPr bwMode="auto">
              <a:xfrm>
                <a:off x="1428728" y="1000108"/>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#0</a:t>
                </a:r>
                <a:endParaRPr lang="zh-CN" altLang="en-US" sz="1000" b="1">
                  <a:ea typeface="华文细黑" panose="02010600040101010101" pitchFamily="2" charset="-122"/>
                </a:endParaRPr>
              </a:p>
            </p:txBody>
          </p:sp>
          <p:sp>
            <p:nvSpPr>
              <p:cNvPr id="24652" name="矩形 61"/>
              <p:cNvSpPr>
                <a:spLocks noChangeArrowheads="1"/>
              </p:cNvSpPr>
              <p:nvPr/>
            </p:nvSpPr>
            <p:spPr bwMode="auto">
              <a:xfrm>
                <a:off x="1428728" y="1500174"/>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#1</a:t>
                </a:r>
                <a:endParaRPr lang="zh-CN" altLang="en-US" sz="1000" b="1">
                  <a:ea typeface="华文细黑" panose="02010600040101010101" pitchFamily="2" charset="-122"/>
                </a:endParaRPr>
              </a:p>
            </p:txBody>
          </p:sp>
          <p:sp>
            <p:nvSpPr>
              <p:cNvPr id="24653" name="矩形 62"/>
              <p:cNvSpPr>
                <a:spLocks noChangeArrowheads="1"/>
              </p:cNvSpPr>
              <p:nvPr/>
            </p:nvSpPr>
            <p:spPr bwMode="auto">
              <a:xfrm>
                <a:off x="1428728" y="2000240"/>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#2</a:t>
                </a:r>
                <a:endParaRPr lang="zh-CN" altLang="en-US" sz="1000" b="1">
                  <a:ea typeface="华文细黑" panose="02010600040101010101" pitchFamily="2" charset="-122"/>
                </a:endParaRPr>
              </a:p>
            </p:txBody>
          </p:sp>
          <p:sp>
            <p:nvSpPr>
              <p:cNvPr id="24654" name="矩形 63"/>
              <p:cNvSpPr>
                <a:spLocks noChangeArrowheads="1"/>
              </p:cNvSpPr>
              <p:nvPr/>
            </p:nvSpPr>
            <p:spPr bwMode="auto">
              <a:xfrm>
                <a:off x="1428728" y="2500306"/>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FAP#3</a:t>
                </a:r>
                <a:endParaRPr lang="zh-CN" altLang="en-US" sz="1000" b="1">
                  <a:ea typeface="华文细黑" panose="02010600040101010101" pitchFamily="2" charset="-122"/>
                </a:endParaRPr>
              </a:p>
            </p:txBody>
          </p:sp>
          <p:sp>
            <p:nvSpPr>
              <p:cNvPr id="24655" name="TextBox 66"/>
              <p:cNvSpPr txBox="1">
                <a:spLocks noChangeArrowheads="1"/>
              </p:cNvSpPr>
              <p:nvPr/>
            </p:nvSpPr>
            <p:spPr bwMode="auto">
              <a:xfrm>
                <a:off x="1572411" y="2866602"/>
                <a:ext cx="893379" cy="32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b="1">
                    <a:ea typeface="华文细黑" panose="02010600040101010101" pitchFamily="2" charset="-122"/>
                  </a:rPr>
                  <a:t>业务板 </a:t>
                </a:r>
                <a:r>
                  <a:rPr lang="en-US" altLang="zh-CN" sz="1000" b="1">
                    <a:ea typeface="华文细黑" panose="02010600040101010101" pitchFamily="2" charset="-122"/>
                  </a:rPr>
                  <a:t>#0</a:t>
                </a:r>
                <a:endParaRPr lang="zh-CN" altLang="en-US" sz="1000" b="1">
                  <a:ea typeface="华文细黑" panose="02010600040101010101" pitchFamily="2" charset="-122"/>
                </a:endParaRPr>
              </a:p>
            </p:txBody>
          </p:sp>
        </p:grpSp>
        <p:grpSp>
          <p:nvGrpSpPr>
            <p:cNvPr id="24584" name="组合 68"/>
            <p:cNvGrpSpPr>
              <a:grpSpLocks/>
            </p:cNvGrpSpPr>
            <p:nvPr/>
          </p:nvGrpSpPr>
          <p:grpSpPr bwMode="auto">
            <a:xfrm>
              <a:off x="785786" y="3497050"/>
              <a:ext cx="1406322" cy="2258492"/>
              <a:chOff x="1142976" y="928670"/>
              <a:chExt cx="1406322" cy="2258492"/>
            </a:xfrm>
          </p:grpSpPr>
          <p:sp>
            <p:nvSpPr>
              <p:cNvPr id="24644" name="矩形 69"/>
              <p:cNvSpPr>
                <a:spLocks noChangeArrowheads="1"/>
              </p:cNvSpPr>
              <p:nvPr/>
            </p:nvSpPr>
            <p:spPr bwMode="auto">
              <a:xfrm>
                <a:off x="1142976" y="928670"/>
                <a:ext cx="1357322" cy="214314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4645" name="矩形 70"/>
              <p:cNvSpPr>
                <a:spLocks noChangeArrowheads="1"/>
              </p:cNvSpPr>
              <p:nvPr/>
            </p:nvSpPr>
            <p:spPr bwMode="auto">
              <a:xfrm>
                <a:off x="1428728" y="1000108"/>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#0</a:t>
                </a:r>
                <a:endParaRPr lang="zh-CN" altLang="en-US" sz="1000" b="1">
                  <a:ea typeface="华文细黑" panose="02010600040101010101" pitchFamily="2" charset="-122"/>
                </a:endParaRPr>
              </a:p>
            </p:txBody>
          </p:sp>
          <p:sp>
            <p:nvSpPr>
              <p:cNvPr id="24646" name="矩形 71"/>
              <p:cNvSpPr>
                <a:spLocks noChangeArrowheads="1"/>
              </p:cNvSpPr>
              <p:nvPr/>
            </p:nvSpPr>
            <p:spPr bwMode="auto">
              <a:xfrm>
                <a:off x="1428728" y="1500174"/>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#1</a:t>
                </a:r>
                <a:endParaRPr lang="zh-CN" altLang="en-US" sz="1000" b="1">
                  <a:ea typeface="华文细黑" panose="02010600040101010101" pitchFamily="2" charset="-122"/>
                </a:endParaRPr>
              </a:p>
            </p:txBody>
          </p:sp>
          <p:sp>
            <p:nvSpPr>
              <p:cNvPr id="24647" name="矩形 72"/>
              <p:cNvSpPr>
                <a:spLocks noChangeArrowheads="1"/>
              </p:cNvSpPr>
              <p:nvPr/>
            </p:nvSpPr>
            <p:spPr bwMode="auto">
              <a:xfrm>
                <a:off x="1428728" y="2000240"/>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#2</a:t>
                </a:r>
                <a:endParaRPr lang="zh-CN" altLang="en-US" sz="1000" b="1">
                  <a:ea typeface="华文细黑" panose="02010600040101010101" pitchFamily="2" charset="-122"/>
                </a:endParaRPr>
              </a:p>
            </p:txBody>
          </p:sp>
          <p:sp>
            <p:nvSpPr>
              <p:cNvPr id="24648" name="矩形 73"/>
              <p:cNvSpPr>
                <a:spLocks noChangeArrowheads="1"/>
              </p:cNvSpPr>
              <p:nvPr/>
            </p:nvSpPr>
            <p:spPr bwMode="auto">
              <a:xfrm>
                <a:off x="1428728" y="2500306"/>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#3</a:t>
                </a:r>
                <a:endParaRPr lang="zh-CN" altLang="en-US" sz="1000" b="1">
                  <a:ea typeface="华文细黑" panose="02010600040101010101" pitchFamily="2" charset="-122"/>
                </a:endParaRPr>
              </a:p>
            </p:txBody>
          </p:sp>
          <p:sp>
            <p:nvSpPr>
              <p:cNvPr id="24649" name="TextBox 74"/>
              <p:cNvSpPr txBox="1">
                <a:spLocks noChangeArrowheads="1"/>
              </p:cNvSpPr>
              <p:nvPr/>
            </p:nvSpPr>
            <p:spPr bwMode="auto">
              <a:xfrm>
                <a:off x="1572153" y="2866602"/>
                <a:ext cx="977145" cy="32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b="1">
                    <a:ea typeface="华文细黑" panose="02010600040101010101" pitchFamily="2" charset="-122"/>
                  </a:rPr>
                  <a:t>业务板 </a:t>
                </a:r>
                <a:r>
                  <a:rPr lang="en-US" altLang="zh-CN" sz="1000" b="1">
                    <a:ea typeface="华文细黑" panose="02010600040101010101" pitchFamily="2" charset="-122"/>
                  </a:rPr>
                  <a:t>#17</a:t>
                </a:r>
                <a:endParaRPr lang="zh-CN" altLang="en-US" sz="1000" b="1">
                  <a:ea typeface="华文细黑" panose="02010600040101010101" pitchFamily="2" charset="-122"/>
                </a:endParaRPr>
              </a:p>
            </p:txBody>
          </p:sp>
        </p:grpSp>
        <p:sp>
          <p:nvSpPr>
            <p:cNvPr id="24585" name="矩形 76"/>
            <p:cNvSpPr>
              <a:spLocks noChangeArrowheads="1"/>
            </p:cNvSpPr>
            <p:nvPr/>
          </p:nvSpPr>
          <p:spPr bwMode="auto">
            <a:xfrm>
              <a:off x="3786182" y="608752"/>
              <a:ext cx="1357322" cy="214314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4586" name="矩形 77"/>
            <p:cNvSpPr>
              <a:spLocks noChangeArrowheads="1"/>
            </p:cNvSpPr>
            <p:nvPr/>
          </p:nvSpPr>
          <p:spPr bwMode="auto">
            <a:xfrm>
              <a:off x="4071934" y="680190"/>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000" b="1">
                  <a:ea typeface="华文细黑" panose="02010600040101010101" pitchFamily="2" charset="-122"/>
                </a:rPr>
                <a:t>网片 </a:t>
              </a:r>
              <a:r>
                <a:rPr lang="en-US" altLang="zh-CN" sz="1000" b="1">
                  <a:ea typeface="华文细黑" panose="02010600040101010101" pitchFamily="2" charset="-122"/>
                </a:rPr>
                <a:t>#0</a:t>
              </a:r>
              <a:endParaRPr lang="zh-CN" altLang="en-US" sz="1000" b="1">
                <a:ea typeface="华文细黑" panose="02010600040101010101" pitchFamily="2" charset="-122"/>
              </a:endParaRPr>
            </a:p>
          </p:txBody>
        </p:sp>
        <p:sp>
          <p:nvSpPr>
            <p:cNvPr id="24587" name="矩形 80"/>
            <p:cNvSpPr>
              <a:spLocks noChangeArrowheads="1"/>
            </p:cNvSpPr>
            <p:nvPr/>
          </p:nvSpPr>
          <p:spPr bwMode="auto">
            <a:xfrm>
              <a:off x="4071934" y="2180388"/>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000" b="1">
                  <a:ea typeface="华文细黑" panose="02010600040101010101" pitchFamily="2" charset="-122"/>
                </a:rPr>
                <a:t>网片 </a:t>
              </a:r>
              <a:r>
                <a:rPr lang="en-US" altLang="zh-CN" sz="1000" b="1">
                  <a:ea typeface="华文细黑" panose="02010600040101010101" pitchFamily="2" charset="-122"/>
                </a:rPr>
                <a:t>#1</a:t>
              </a:r>
              <a:endParaRPr lang="zh-CN" altLang="en-US" sz="1000" b="1">
                <a:ea typeface="华文细黑" panose="02010600040101010101" pitchFamily="2" charset="-122"/>
              </a:endParaRPr>
            </a:p>
          </p:txBody>
        </p:sp>
        <p:sp>
          <p:nvSpPr>
            <p:cNvPr id="24588" name="TextBox 81"/>
            <p:cNvSpPr txBox="1">
              <a:spLocks noChangeArrowheads="1"/>
            </p:cNvSpPr>
            <p:nvPr/>
          </p:nvSpPr>
          <p:spPr bwMode="auto">
            <a:xfrm>
              <a:off x="4215366" y="2545363"/>
              <a:ext cx="613110" cy="32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b="1">
                  <a:ea typeface="华文细黑" panose="02010600040101010101" pitchFamily="2" charset="-122"/>
                </a:rPr>
                <a:t>网板</a:t>
              </a:r>
              <a:r>
                <a:rPr lang="en-US" altLang="zh-CN" sz="1000" b="1">
                  <a:ea typeface="华文细黑" panose="02010600040101010101" pitchFamily="2" charset="-122"/>
                </a:rPr>
                <a:t>0</a:t>
              </a:r>
              <a:endParaRPr lang="zh-CN" altLang="en-US" sz="1000" b="1">
                <a:ea typeface="华文细黑" panose="02010600040101010101" pitchFamily="2" charset="-122"/>
              </a:endParaRPr>
            </a:p>
          </p:txBody>
        </p:sp>
        <p:sp>
          <p:nvSpPr>
            <p:cNvPr id="24589" name="矩形 82"/>
            <p:cNvSpPr>
              <a:spLocks noChangeArrowheads="1"/>
            </p:cNvSpPr>
            <p:nvPr/>
          </p:nvSpPr>
          <p:spPr bwMode="auto">
            <a:xfrm>
              <a:off x="3786182" y="3537710"/>
              <a:ext cx="1357322" cy="214314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4590" name="矩形 83"/>
            <p:cNvSpPr>
              <a:spLocks noChangeArrowheads="1"/>
            </p:cNvSpPr>
            <p:nvPr/>
          </p:nvSpPr>
          <p:spPr bwMode="auto">
            <a:xfrm>
              <a:off x="4071934" y="3568488"/>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000" b="1">
                  <a:ea typeface="华文细黑" panose="02010600040101010101" pitchFamily="2" charset="-122"/>
                </a:rPr>
                <a:t>网片 </a:t>
              </a:r>
              <a:r>
                <a:rPr lang="en-US" altLang="zh-CN" sz="1000" b="1">
                  <a:ea typeface="华文细黑" panose="02010600040101010101" pitchFamily="2" charset="-122"/>
                </a:rPr>
                <a:t>#16</a:t>
              </a:r>
              <a:endParaRPr lang="zh-CN" altLang="en-US" sz="1000" b="1">
                <a:ea typeface="华文细黑" panose="02010600040101010101" pitchFamily="2" charset="-122"/>
              </a:endParaRPr>
            </a:p>
          </p:txBody>
        </p:sp>
        <p:sp>
          <p:nvSpPr>
            <p:cNvPr id="24591" name="矩形 84"/>
            <p:cNvSpPr>
              <a:spLocks noChangeArrowheads="1"/>
            </p:cNvSpPr>
            <p:nvPr/>
          </p:nvSpPr>
          <p:spPr bwMode="auto">
            <a:xfrm>
              <a:off x="4071934" y="5068686"/>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000" b="1">
                  <a:ea typeface="华文细黑" panose="02010600040101010101" pitchFamily="2" charset="-122"/>
                </a:rPr>
                <a:t>网片 </a:t>
              </a:r>
              <a:r>
                <a:rPr lang="en-US" altLang="zh-CN" sz="1000" b="1">
                  <a:ea typeface="华文细黑" panose="02010600040101010101" pitchFamily="2" charset="-122"/>
                </a:rPr>
                <a:t>#17</a:t>
              </a:r>
              <a:endParaRPr lang="zh-CN" altLang="en-US" sz="1000" b="1">
                <a:ea typeface="华文细黑" panose="02010600040101010101" pitchFamily="2" charset="-122"/>
              </a:endParaRPr>
            </a:p>
          </p:txBody>
        </p:sp>
        <p:sp>
          <p:nvSpPr>
            <p:cNvPr id="24592" name="TextBox 85"/>
            <p:cNvSpPr txBox="1">
              <a:spLocks noChangeArrowheads="1"/>
            </p:cNvSpPr>
            <p:nvPr/>
          </p:nvSpPr>
          <p:spPr bwMode="auto">
            <a:xfrm>
              <a:off x="4215366" y="5433621"/>
              <a:ext cx="739563" cy="3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b="1">
                  <a:ea typeface="华文细黑" panose="02010600040101010101" pitchFamily="2" charset="-122"/>
                </a:rPr>
                <a:t>网板 </a:t>
              </a:r>
              <a:r>
                <a:rPr lang="en-US" altLang="zh-CN" sz="1000" b="1">
                  <a:ea typeface="华文细黑" panose="02010600040101010101" pitchFamily="2" charset="-122"/>
                </a:rPr>
                <a:t>#8</a:t>
              </a:r>
              <a:endParaRPr lang="zh-CN" altLang="en-US" sz="1000" b="1">
                <a:ea typeface="华文细黑" panose="02010600040101010101" pitchFamily="2" charset="-122"/>
              </a:endParaRPr>
            </a:p>
          </p:txBody>
        </p:sp>
        <p:cxnSp>
          <p:nvCxnSpPr>
            <p:cNvPr id="24593" name="直接连接符 87"/>
            <p:cNvCxnSpPr>
              <a:cxnSpLocks noChangeShapeType="1"/>
              <a:endCxn id="24586" idx="1"/>
            </p:cNvCxnSpPr>
            <p:nvPr/>
          </p:nvCxnSpPr>
          <p:spPr bwMode="auto">
            <a:xfrm>
              <a:off x="1928794" y="858785"/>
              <a:ext cx="214314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594" name="直接连接符 89"/>
            <p:cNvCxnSpPr>
              <a:cxnSpLocks noChangeShapeType="1"/>
              <a:endCxn id="24587" idx="1"/>
            </p:cNvCxnSpPr>
            <p:nvPr/>
          </p:nvCxnSpPr>
          <p:spPr bwMode="auto">
            <a:xfrm>
              <a:off x="1928794" y="858785"/>
              <a:ext cx="2143140" cy="15001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595" name="直接连接符 92"/>
            <p:cNvCxnSpPr>
              <a:cxnSpLocks noChangeShapeType="1"/>
              <a:endCxn id="24590" idx="1"/>
            </p:cNvCxnSpPr>
            <p:nvPr/>
          </p:nvCxnSpPr>
          <p:spPr bwMode="auto">
            <a:xfrm>
              <a:off x="1928794" y="858785"/>
              <a:ext cx="2143140" cy="28882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596" name="直接连接符 94"/>
            <p:cNvCxnSpPr>
              <a:cxnSpLocks noChangeShapeType="1"/>
              <a:endCxn id="24591" idx="1"/>
            </p:cNvCxnSpPr>
            <p:nvPr/>
          </p:nvCxnSpPr>
          <p:spPr bwMode="auto">
            <a:xfrm>
              <a:off x="1928794" y="858785"/>
              <a:ext cx="2143140" cy="438849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4597" name="TextBox 95"/>
            <p:cNvSpPr txBox="1">
              <a:spLocks noChangeArrowheads="1"/>
            </p:cNvSpPr>
            <p:nvPr/>
          </p:nvSpPr>
          <p:spPr bwMode="auto">
            <a:xfrm>
              <a:off x="1142156" y="2966004"/>
              <a:ext cx="774050" cy="48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ea typeface="华文细黑" panose="02010600040101010101" pitchFamily="2" charset="-122"/>
                </a:rPr>
                <a:t>……</a:t>
              </a:r>
              <a:endParaRPr lang="zh-CN" altLang="en-US" b="1">
                <a:ea typeface="华文细黑" panose="02010600040101010101" pitchFamily="2" charset="-122"/>
              </a:endParaRPr>
            </a:p>
          </p:txBody>
        </p:sp>
        <p:sp>
          <p:nvSpPr>
            <p:cNvPr id="24598" name="TextBox 96"/>
            <p:cNvSpPr txBox="1">
              <a:spLocks noChangeArrowheads="1"/>
            </p:cNvSpPr>
            <p:nvPr/>
          </p:nvSpPr>
          <p:spPr bwMode="auto">
            <a:xfrm>
              <a:off x="4142559" y="2966004"/>
              <a:ext cx="774051" cy="48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ea typeface="华文细黑" panose="02010600040101010101" pitchFamily="2" charset="-122"/>
                </a:rPr>
                <a:t>……</a:t>
              </a:r>
              <a:endParaRPr lang="zh-CN" altLang="en-US" b="1">
                <a:ea typeface="华文细黑" panose="02010600040101010101" pitchFamily="2" charset="-122"/>
              </a:endParaRPr>
            </a:p>
          </p:txBody>
        </p:sp>
        <p:cxnSp>
          <p:nvCxnSpPr>
            <p:cNvPr id="24599" name="直接连接符 98"/>
            <p:cNvCxnSpPr>
              <a:cxnSpLocks noChangeShapeType="1"/>
              <a:endCxn id="24586" idx="1"/>
            </p:cNvCxnSpPr>
            <p:nvPr/>
          </p:nvCxnSpPr>
          <p:spPr bwMode="auto">
            <a:xfrm flipV="1">
              <a:off x="1928794" y="858785"/>
              <a:ext cx="2143140" cy="50006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0" name="直接连接符 100"/>
            <p:cNvCxnSpPr>
              <a:cxnSpLocks noChangeShapeType="1"/>
              <a:endCxn id="24587" idx="1"/>
            </p:cNvCxnSpPr>
            <p:nvPr/>
          </p:nvCxnSpPr>
          <p:spPr bwMode="auto">
            <a:xfrm>
              <a:off x="1928794" y="1358851"/>
              <a:ext cx="2143140" cy="10001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1" name="直接连接符 102"/>
            <p:cNvCxnSpPr>
              <a:cxnSpLocks noChangeShapeType="1"/>
              <a:endCxn id="24590" idx="1"/>
            </p:cNvCxnSpPr>
            <p:nvPr/>
          </p:nvCxnSpPr>
          <p:spPr bwMode="auto">
            <a:xfrm>
              <a:off x="1928794" y="1358851"/>
              <a:ext cx="2143140" cy="23882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2" name="直接连接符 104"/>
            <p:cNvCxnSpPr>
              <a:cxnSpLocks noChangeShapeType="1"/>
              <a:endCxn id="24591" idx="1"/>
            </p:cNvCxnSpPr>
            <p:nvPr/>
          </p:nvCxnSpPr>
          <p:spPr bwMode="auto">
            <a:xfrm>
              <a:off x="1928794" y="1358851"/>
              <a:ext cx="2143140" cy="388843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3" name="直接连接符 106"/>
            <p:cNvCxnSpPr>
              <a:cxnSpLocks noChangeShapeType="1"/>
              <a:endCxn id="24586" idx="1"/>
            </p:cNvCxnSpPr>
            <p:nvPr/>
          </p:nvCxnSpPr>
          <p:spPr bwMode="auto">
            <a:xfrm flipV="1">
              <a:off x="1928794" y="858785"/>
              <a:ext cx="2143140" cy="10001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4" name="直接连接符 109"/>
            <p:cNvCxnSpPr>
              <a:cxnSpLocks noChangeShapeType="1"/>
              <a:endCxn id="24587" idx="1"/>
            </p:cNvCxnSpPr>
            <p:nvPr/>
          </p:nvCxnSpPr>
          <p:spPr bwMode="auto">
            <a:xfrm>
              <a:off x="1928794" y="1858917"/>
              <a:ext cx="2143140" cy="50006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5" name="直接连接符 111"/>
            <p:cNvCxnSpPr>
              <a:cxnSpLocks noChangeShapeType="1"/>
              <a:endCxn id="24590" idx="1"/>
            </p:cNvCxnSpPr>
            <p:nvPr/>
          </p:nvCxnSpPr>
          <p:spPr bwMode="auto">
            <a:xfrm>
              <a:off x="1928794" y="1858917"/>
              <a:ext cx="2143140" cy="188816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6" name="直接连接符 113"/>
            <p:cNvCxnSpPr>
              <a:cxnSpLocks noChangeShapeType="1"/>
              <a:endCxn id="24591" idx="1"/>
            </p:cNvCxnSpPr>
            <p:nvPr/>
          </p:nvCxnSpPr>
          <p:spPr bwMode="auto">
            <a:xfrm>
              <a:off x="1928794" y="1858917"/>
              <a:ext cx="2143140" cy="338836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7" name="直接连接符 115"/>
            <p:cNvCxnSpPr>
              <a:cxnSpLocks noChangeShapeType="1"/>
              <a:endCxn id="24586" idx="1"/>
            </p:cNvCxnSpPr>
            <p:nvPr/>
          </p:nvCxnSpPr>
          <p:spPr bwMode="auto">
            <a:xfrm flipV="1">
              <a:off x="1928794" y="858785"/>
              <a:ext cx="2143140" cy="15001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8" name="直接连接符 117"/>
            <p:cNvCxnSpPr>
              <a:cxnSpLocks noChangeShapeType="1"/>
              <a:endCxn id="24587" idx="1"/>
            </p:cNvCxnSpPr>
            <p:nvPr/>
          </p:nvCxnSpPr>
          <p:spPr bwMode="auto">
            <a:xfrm>
              <a:off x="1928794" y="2358983"/>
              <a:ext cx="214314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09" name="直接连接符 119"/>
            <p:cNvCxnSpPr>
              <a:cxnSpLocks noChangeShapeType="1"/>
              <a:endCxn id="24590" idx="1"/>
            </p:cNvCxnSpPr>
            <p:nvPr/>
          </p:nvCxnSpPr>
          <p:spPr bwMode="auto">
            <a:xfrm>
              <a:off x="1928794" y="2358983"/>
              <a:ext cx="2143140" cy="13881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0" name="直接连接符 121"/>
            <p:cNvCxnSpPr>
              <a:cxnSpLocks noChangeShapeType="1"/>
              <a:endCxn id="24591" idx="1"/>
            </p:cNvCxnSpPr>
            <p:nvPr/>
          </p:nvCxnSpPr>
          <p:spPr bwMode="auto">
            <a:xfrm>
              <a:off x="1928794" y="2358983"/>
              <a:ext cx="2143140" cy="28882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1" name="直接连接符 123"/>
            <p:cNvCxnSpPr>
              <a:cxnSpLocks noChangeShapeType="1"/>
              <a:endCxn id="24586" idx="1"/>
            </p:cNvCxnSpPr>
            <p:nvPr/>
          </p:nvCxnSpPr>
          <p:spPr bwMode="auto">
            <a:xfrm flipV="1">
              <a:off x="1928794" y="858785"/>
              <a:ext cx="2143140" cy="28882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2" name="直接连接符 125"/>
            <p:cNvCxnSpPr>
              <a:cxnSpLocks noChangeShapeType="1"/>
              <a:endCxn id="24587" idx="1"/>
            </p:cNvCxnSpPr>
            <p:nvPr/>
          </p:nvCxnSpPr>
          <p:spPr bwMode="auto">
            <a:xfrm flipV="1">
              <a:off x="1928794" y="2358983"/>
              <a:ext cx="2143140" cy="13881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3" name="直接连接符 127"/>
            <p:cNvCxnSpPr>
              <a:cxnSpLocks noChangeShapeType="1"/>
              <a:endCxn id="24590" idx="1"/>
            </p:cNvCxnSpPr>
            <p:nvPr/>
          </p:nvCxnSpPr>
          <p:spPr bwMode="auto">
            <a:xfrm>
              <a:off x="1928794" y="3747083"/>
              <a:ext cx="214314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4" name="直接连接符 130"/>
            <p:cNvCxnSpPr>
              <a:cxnSpLocks noChangeShapeType="1"/>
              <a:endCxn id="24591" idx="1"/>
            </p:cNvCxnSpPr>
            <p:nvPr/>
          </p:nvCxnSpPr>
          <p:spPr bwMode="auto">
            <a:xfrm>
              <a:off x="1928794" y="3747083"/>
              <a:ext cx="2143140" cy="15001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5" name="直接连接符 132"/>
            <p:cNvCxnSpPr>
              <a:cxnSpLocks noChangeShapeType="1"/>
              <a:endCxn id="24586" idx="1"/>
            </p:cNvCxnSpPr>
            <p:nvPr/>
          </p:nvCxnSpPr>
          <p:spPr bwMode="auto">
            <a:xfrm flipV="1">
              <a:off x="1928794" y="858785"/>
              <a:ext cx="2143140" cy="3388364"/>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6" name="直接连接符 134"/>
            <p:cNvCxnSpPr>
              <a:cxnSpLocks noChangeShapeType="1"/>
              <a:endCxn id="24587" idx="1"/>
            </p:cNvCxnSpPr>
            <p:nvPr/>
          </p:nvCxnSpPr>
          <p:spPr bwMode="auto">
            <a:xfrm flipV="1">
              <a:off x="1928794" y="2358983"/>
              <a:ext cx="2143140" cy="188816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7" name="直接连接符 136"/>
            <p:cNvCxnSpPr>
              <a:cxnSpLocks noChangeShapeType="1"/>
              <a:endCxn id="24590" idx="1"/>
            </p:cNvCxnSpPr>
            <p:nvPr/>
          </p:nvCxnSpPr>
          <p:spPr bwMode="auto">
            <a:xfrm flipV="1">
              <a:off x="1928794" y="3747083"/>
              <a:ext cx="2143140" cy="50006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8" name="直接连接符 138"/>
            <p:cNvCxnSpPr>
              <a:cxnSpLocks noChangeShapeType="1"/>
              <a:endCxn id="24591" idx="1"/>
            </p:cNvCxnSpPr>
            <p:nvPr/>
          </p:nvCxnSpPr>
          <p:spPr bwMode="auto">
            <a:xfrm>
              <a:off x="1928794" y="4247149"/>
              <a:ext cx="2143140" cy="10001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19" name="直接连接符 140"/>
            <p:cNvCxnSpPr>
              <a:cxnSpLocks noChangeShapeType="1"/>
              <a:endCxn id="24586" idx="1"/>
            </p:cNvCxnSpPr>
            <p:nvPr/>
          </p:nvCxnSpPr>
          <p:spPr bwMode="auto">
            <a:xfrm flipV="1">
              <a:off x="1928794" y="858785"/>
              <a:ext cx="2143140" cy="388843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20" name="直接连接符 142"/>
            <p:cNvCxnSpPr>
              <a:cxnSpLocks noChangeShapeType="1"/>
              <a:endCxn id="24587" idx="1"/>
            </p:cNvCxnSpPr>
            <p:nvPr/>
          </p:nvCxnSpPr>
          <p:spPr bwMode="auto">
            <a:xfrm flipV="1">
              <a:off x="1928794" y="2358983"/>
              <a:ext cx="2143140" cy="23882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21" name="直接连接符 144"/>
            <p:cNvCxnSpPr>
              <a:cxnSpLocks noChangeShapeType="1"/>
              <a:endCxn id="24590" idx="1"/>
            </p:cNvCxnSpPr>
            <p:nvPr/>
          </p:nvCxnSpPr>
          <p:spPr bwMode="auto">
            <a:xfrm flipV="1">
              <a:off x="1928794" y="3747083"/>
              <a:ext cx="2143140" cy="1000132"/>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22" name="直接连接符 146"/>
            <p:cNvCxnSpPr>
              <a:cxnSpLocks noChangeShapeType="1"/>
              <a:endCxn id="24591" idx="1"/>
            </p:cNvCxnSpPr>
            <p:nvPr/>
          </p:nvCxnSpPr>
          <p:spPr bwMode="auto">
            <a:xfrm>
              <a:off x="1928794" y="4747215"/>
              <a:ext cx="2143140" cy="50006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23" name="直接连接符 148"/>
            <p:cNvCxnSpPr>
              <a:cxnSpLocks noChangeShapeType="1"/>
              <a:endCxn id="24586" idx="1"/>
            </p:cNvCxnSpPr>
            <p:nvPr/>
          </p:nvCxnSpPr>
          <p:spPr bwMode="auto">
            <a:xfrm flipV="1">
              <a:off x="1928794" y="858785"/>
              <a:ext cx="2143140" cy="438849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24" name="直接连接符 150"/>
            <p:cNvCxnSpPr>
              <a:cxnSpLocks noChangeShapeType="1"/>
              <a:endCxn id="24587" idx="1"/>
            </p:cNvCxnSpPr>
            <p:nvPr/>
          </p:nvCxnSpPr>
          <p:spPr bwMode="auto">
            <a:xfrm flipV="1">
              <a:off x="1928794" y="2358983"/>
              <a:ext cx="2143140" cy="28882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25" name="直接连接符 152"/>
            <p:cNvCxnSpPr>
              <a:cxnSpLocks noChangeShapeType="1"/>
              <a:endCxn id="24590" idx="1"/>
            </p:cNvCxnSpPr>
            <p:nvPr/>
          </p:nvCxnSpPr>
          <p:spPr bwMode="auto">
            <a:xfrm flipV="1">
              <a:off x="1928794" y="3747083"/>
              <a:ext cx="2143140" cy="150019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626" name="直接连接符 154"/>
            <p:cNvCxnSpPr>
              <a:cxnSpLocks noChangeShapeType="1"/>
              <a:endCxn id="24591" idx="1"/>
            </p:cNvCxnSpPr>
            <p:nvPr/>
          </p:nvCxnSpPr>
          <p:spPr bwMode="auto">
            <a:xfrm>
              <a:off x="1928794" y="5247281"/>
              <a:ext cx="2143140"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4627" name="TextBox 157"/>
            <p:cNvSpPr txBox="1">
              <a:spLocks noChangeArrowheads="1"/>
            </p:cNvSpPr>
            <p:nvPr/>
          </p:nvSpPr>
          <p:spPr bwMode="auto">
            <a:xfrm>
              <a:off x="2642358" y="642070"/>
              <a:ext cx="967563" cy="32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b="1">
                  <a:ea typeface="华文细黑" panose="02010600040101010101" pitchFamily="2" charset="-122"/>
                </a:rPr>
                <a:t>1</a:t>
              </a:r>
              <a:r>
                <a:rPr lang="zh-CN" altLang="en-US" sz="1000" b="1">
                  <a:ea typeface="华文细黑" panose="02010600040101010101" pitchFamily="2" charset="-122"/>
                </a:rPr>
                <a:t>对</a:t>
              </a:r>
              <a:r>
                <a:rPr lang="en-US" altLang="zh-CN" sz="1000" b="1">
                  <a:ea typeface="华文细黑" panose="02010600040101010101" pitchFamily="2" charset="-122"/>
                </a:rPr>
                <a:t>Serdes</a:t>
              </a:r>
              <a:endParaRPr lang="zh-CN" altLang="en-US" sz="1000" b="1">
                <a:ea typeface="华文细黑" panose="02010600040101010101" pitchFamily="2" charset="-122"/>
              </a:endParaRPr>
            </a:p>
          </p:txBody>
        </p:sp>
        <p:sp>
          <p:nvSpPr>
            <p:cNvPr id="24628" name="TextBox 158"/>
            <p:cNvSpPr txBox="1">
              <a:spLocks noChangeArrowheads="1"/>
            </p:cNvSpPr>
            <p:nvPr/>
          </p:nvSpPr>
          <p:spPr bwMode="auto">
            <a:xfrm>
              <a:off x="3571601" y="1608293"/>
              <a:ext cx="898589" cy="3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b="1">
                  <a:ea typeface="华文细黑" panose="02010600040101010101" pitchFamily="2" charset="-122"/>
                </a:rPr>
                <a:t>Serdes71</a:t>
              </a:r>
              <a:endParaRPr lang="zh-CN" altLang="en-US" sz="1000" b="1">
                <a:ea typeface="华文细黑" panose="02010600040101010101" pitchFamily="2" charset="-122"/>
              </a:endParaRPr>
            </a:p>
          </p:txBody>
        </p:sp>
        <p:sp>
          <p:nvSpPr>
            <p:cNvPr id="24629" name="矩形 64"/>
            <p:cNvSpPr>
              <a:spLocks noChangeArrowheads="1"/>
            </p:cNvSpPr>
            <p:nvPr/>
          </p:nvSpPr>
          <p:spPr bwMode="auto">
            <a:xfrm>
              <a:off x="6929454" y="3529013"/>
              <a:ext cx="1357322" cy="214314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4630" name="矩形 67"/>
            <p:cNvSpPr>
              <a:spLocks noChangeArrowheads="1"/>
            </p:cNvSpPr>
            <p:nvPr/>
          </p:nvSpPr>
          <p:spPr bwMode="auto">
            <a:xfrm>
              <a:off x="6929454" y="614343"/>
              <a:ext cx="1357322" cy="214314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24631" name="TextBox 68"/>
            <p:cNvSpPr txBox="1">
              <a:spLocks noChangeArrowheads="1"/>
            </p:cNvSpPr>
            <p:nvPr/>
          </p:nvSpPr>
          <p:spPr bwMode="auto">
            <a:xfrm>
              <a:off x="7418862" y="2539116"/>
              <a:ext cx="892841" cy="32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b="1">
                  <a:ea typeface="华文细黑" panose="02010600040101010101" pitchFamily="2" charset="-122"/>
                </a:rPr>
                <a:t>主控板 </a:t>
              </a:r>
              <a:r>
                <a:rPr lang="en-US" altLang="zh-CN" sz="1000" b="1">
                  <a:ea typeface="华文细黑" panose="02010600040101010101" pitchFamily="2" charset="-122"/>
                </a:rPr>
                <a:t>#0</a:t>
              </a:r>
              <a:endParaRPr lang="zh-CN" altLang="en-US" sz="1000" b="1">
                <a:ea typeface="华文细黑" panose="02010600040101010101" pitchFamily="2" charset="-122"/>
              </a:endParaRPr>
            </a:p>
          </p:txBody>
        </p:sp>
        <p:sp>
          <p:nvSpPr>
            <p:cNvPr id="24632" name="TextBox 75"/>
            <p:cNvSpPr txBox="1">
              <a:spLocks noChangeArrowheads="1"/>
            </p:cNvSpPr>
            <p:nvPr/>
          </p:nvSpPr>
          <p:spPr bwMode="auto">
            <a:xfrm>
              <a:off x="7432274" y="5469022"/>
              <a:ext cx="892840" cy="32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b="1">
                  <a:ea typeface="华文细黑" panose="02010600040101010101" pitchFamily="2" charset="-122"/>
                </a:rPr>
                <a:t>主控板 </a:t>
              </a:r>
              <a:r>
                <a:rPr lang="en-US" altLang="zh-CN" sz="1000" b="1">
                  <a:ea typeface="华文细黑" panose="02010600040101010101" pitchFamily="2" charset="-122"/>
                </a:rPr>
                <a:t>#1</a:t>
              </a:r>
              <a:endParaRPr lang="zh-CN" altLang="en-US" sz="1000" b="1">
                <a:ea typeface="华文细黑" panose="02010600040101010101" pitchFamily="2" charset="-122"/>
              </a:endParaRPr>
            </a:p>
          </p:txBody>
        </p:sp>
        <p:sp>
          <p:nvSpPr>
            <p:cNvPr id="24633" name="矩形 78"/>
            <p:cNvSpPr>
              <a:spLocks noChangeArrowheads="1"/>
            </p:cNvSpPr>
            <p:nvPr/>
          </p:nvSpPr>
          <p:spPr bwMode="auto">
            <a:xfrm>
              <a:off x="7143768" y="1428736"/>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#0</a:t>
              </a:r>
              <a:endParaRPr lang="zh-CN" altLang="en-US" sz="1000" b="1">
                <a:ea typeface="华文细黑" panose="02010600040101010101" pitchFamily="2" charset="-122"/>
              </a:endParaRPr>
            </a:p>
          </p:txBody>
        </p:sp>
        <p:cxnSp>
          <p:nvCxnSpPr>
            <p:cNvPr id="87" name="直接连接符 86"/>
            <p:cNvCxnSpPr>
              <a:stCxn id="24586" idx="3"/>
              <a:endCxn id="24633" idx="1"/>
            </p:cNvCxnSpPr>
            <p:nvPr/>
          </p:nvCxnSpPr>
          <p:spPr>
            <a:xfrm>
              <a:off x="4929292" y="857608"/>
              <a:ext cx="2212956" cy="751310"/>
            </a:xfrm>
            <a:prstGeom prst="line">
              <a:avLst/>
            </a:prstGeom>
          </p:spPr>
          <p:style>
            <a:lnRef idx="1">
              <a:schemeClr val="dk1"/>
            </a:lnRef>
            <a:fillRef idx="0">
              <a:schemeClr val="dk1"/>
            </a:fillRef>
            <a:effectRef idx="0">
              <a:schemeClr val="dk1"/>
            </a:effectRef>
            <a:fontRef idx="minor">
              <a:schemeClr val="tx1"/>
            </a:fontRef>
          </p:style>
        </p:cxnSp>
        <p:cxnSp>
          <p:nvCxnSpPr>
            <p:cNvPr id="91" name="直接连接符 90"/>
            <p:cNvCxnSpPr>
              <a:stCxn id="24587" idx="3"/>
              <a:endCxn id="24633" idx="1"/>
            </p:cNvCxnSpPr>
            <p:nvPr/>
          </p:nvCxnSpPr>
          <p:spPr>
            <a:xfrm flipV="1">
              <a:off x="4929292" y="1608918"/>
              <a:ext cx="2212956" cy="748940"/>
            </a:xfrm>
            <a:prstGeom prst="line">
              <a:avLst/>
            </a:prstGeom>
          </p:spPr>
          <p:style>
            <a:lnRef idx="1">
              <a:schemeClr val="dk1"/>
            </a:lnRef>
            <a:fillRef idx="0">
              <a:schemeClr val="dk1"/>
            </a:fillRef>
            <a:effectRef idx="0">
              <a:schemeClr val="dk1"/>
            </a:effectRef>
            <a:fontRef idx="minor">
              <a:schemeClr val="tx1"/>
            </a:fontRef>
          </p:style>
        </p:cxnSp>
        <p:cxnSp>
          <p:nvCxnSpPr>
            <p:cNvPr id="94" name="直接连接符 93"/>
            <p:cNvCxnSpPr>
              <a:stCxn id="24590" idx="3"/>
              <a:endCxn id="24633" idx="1"/>
            </p:cNvCxnSpPr>
            <p:nvPr/>
          </p:nvCxnSpPr>
          <p:spPr>
            <a:xfrm flipV="1">
              <a:off x="4929292" y="1608918"/>
              <a:ext cx="2212956" cy="2137796"/>
            </a:xfrm>
            <a:prstGeom prst="line">
              <a:avLst/>
            </a:prstGeom>
          </p:spPr>
          <p:style>
            <a:lnRef idx="1">
              <a:schemeClr val="dk1"/>
            </a:lnRef>
            <a:fillRef idx="0">
              <a:schemeClr val="dk1"/>
            </a:fillRef>
            <a:effectRef idx="0">
              <a:schemeClr val="dk1"/>
            </a:effectRef>
            <a:fontRef idx="minor">
              <a:schemeClr val="tx1"/>
            </a:fontRef>
          </p:style>
        </p:cxnSp>
        <p:cxnSp>
          <p:nvCxnSpPr>
            <p:cNvPr id="100" name="直接连接符 99"/>
            <p:cNvCxnSpPr>
              <a:stCxn id="24591" idx="3"/>
              <a:endCxn id="24633" idx="1"/>
            </p:cNvCxnSpPr>
            <p:nvPr/>
          </p:nvCxnSpPr>
          <p:spPr>
            <a:xfrm flipV="1">
              <a:off x="4929292" y="1608918"/>
              <a:ext cx="2212956" cy="3638045"/>
            </a:xfrm>
            <a:prstGeom prst="line">
              <a:avLst/>
            </a:prstGeom>
          </p:spPr>
          <p:style>
            <a:lnRef idx="1">
              <a:schemeClr val="dk1"/>
            </a:lnRef>
            <a:fillRef idx="0">
              <a:schemeClr val="dk1"/>
            </a:fillRef>
            <a:effectRef idx="0">
              <a:schemeClr val="dk1"/>
            </a:effectRef>
            <a:fontRef idx="minor">
              <a:schemeClr val="tx1"/>
            </a:fontRef>
          </p:style>
        </p:cxnSp>
        <p:sp>
          <p:nvSpPr>
            <p:cNvPr id="24638" name="矩形 101"/>
            <p:cNvSpPr>
              <a:spLocks noChangeArrowheads="1"/>
            </p:cNvSpPr>
            <p:nvPr/>
          </p:nvSpPr>
          <p:spPr bwMode="auto">
            <a:xfrm>
              <a:off x="7143768" y="4357694"/>
              <a:ext cx="857256" cy="35719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000" b="1">
                  <a:ea typeface="华文细黑" panose="02010600040101010101" pitchFamily="2" charset="-122"/>
                </a:rPr>
                <a:t>FAP #0</a:t>
              </a:r>
              <a:endParaRPr lang="zh-CN" altLang="en-US" sz="1000" b="1">
                <a:ea typeface="华文细黑" panose="02010600040101010101" pitchFamily="2" charset="-122"/>
              </a:endParaRPr>
            </a:p>
          </p:txBody>
        </p:sp>
        <p:cxnSp>
          <p:nvCxnSpPr>
            <p:cNvPr id="106" name="直接连接符 105"/>
            <p:cNvCxnSpPr>
              <a:endCxn id="24638" idx="1"/>
            </p:cNvCxnSpPr>
            <p:nvPr/>
          </p:nvCxnSpPr>
          <p:spPr>
            <a:xfrm rot="16200000" flipH="1">
              <a:off x="4196602" y="1590298"/>
              <a:ext cx="3678337" cy="2212956"/>
            </a:xfrm>
            <a:prstGeom prst="line">
              <a:avLst/>
            </a:prstGeom>
          </p:spPr>
          <p:style>
            <a:lnRef idx="1">
              <a:schemeClr val="dk1"/>
            </a:lnRef>
            <a:fillRef idx="0">
              <a:schemeClr val="dk1"/>
            </a:fillRef>
            <a:effectRef idx="0">
              <a:schemeClr val="dk1"/>
            </a:effectRef>
            <a:fontRef idx="minor">
              <a:schemeClr val="tx1"/>
            </a:fontRef>
          </p:style>
        </p:cxnSp>
        <p:cxnSp>
          <p:nvCxnSpPr>
            <p:cNvPr id="109" name="直接连接符 108"/>
            <p:cNvCxnSpPr>
              <a:stCxn id="24587" idx="3"/>
              <a:endCxn id="24638" idx="1"/>
            </p:cNvCxnSpPr>
            <p:nvPr/>
          </p:nvCxnSpPr>
          <p:spPr>
            <a:xfrm>
              <a:off x="4929292" y="2357858"/>
              <a:ext cx="2212956" cy="2178086"/>
            </a:xfrm>
            <a:prstGeom prst="line">
              <a:avLst/>
            </a:prstGeom>
          </p:spPr>
          <p:style>
            <a:lnRef idx="1">
              <a:schemeClr val="dk1"/>
            </a:lnRef>
            <a:fillRef idx="0">
              <a:schemeClr val="dk1"/>
            </a:fillRef>
            <a:effectRef idx="0">
              <a:schemeClr val="dk1"/>
            </a:effectRef>
            <a:fontRef idx="minor">
              <a:schemeClr val="tx1"/>
            </a:fontRef>
          </p:style>
        </p:cxnSp>
        <p:cxnSp>
          <p:nvCxnSpPr>
            <p:cNvPr id="113" name="直接连接符 112"/>
            <p:cNvCxnSpPr>
              <a:stCxn id="24590" idx="3"/>
              <a:endCxn id="24638" idx="1"/>
            </p:cNvCxnSpPr>
            <p:nvPr/>
          </p:nvCxnSpPr>
          <p:spPr>
            <a:xfrm>
              <a:off x="4929292" y="3746714"/>
              <a:ext cx="2212956" cy="789230"/>
            </a:xfrm>
            <a:prstGeom prst="line">
              <a:avLst/>
            </a:prstGeom>
          </p:spPr>
          <p:style>
            <a:lnRef idx="1">
              <a:schemeClr val="dk1"/>
            </a:lnRef>
            <a:fillRef idx="0">
              <a:schemeClr val="dk1"/>
            </a:fillRef>
            <a:effectRef idx="0">
              <a:schemeClr val="dk1"/>
            </a:effectRef>
            <a:fontRef idx="minor">
              <a:schemeClr val="tx1"/>
            </a:fontRef>
          </p:style>
        </p:cxnSp>
        <p:cxnSp>
          <p:nvCxnSpPr>
            <p:cNvPr id="117" name="直接连接符 116"/>
            <p:cNvCxnSpPr>
              <a:stCxn id="24591" idx="3"/>
              <a:endCxn id="24638" idx="1"/>
            </p:cNvCxnSpPr>
            <p:nvPr/>
          </p:nvCxnSpPr>
          <p:spPr>
            <a:xfrm flipV="1">
              <a:off x="4929292" y="4535944"/>
              <a:ext cx="2212956" cy="711019"/>
            </a:xfrm>
            <a:prstGeom prst="line">
              <a:avLst/>
            </a:prstGeom>
          </p:spPr>
          <p:style>
            <a:lnRef idx="1">
              <a:schemeClr val="dk1"/>
            </a:lnRef>
            <a:fillRef idx="0">
              <a:schemeClr val="dk1"/>
            </a:fillRef>
            <a:effectRef idx="0">
              <a:schemeClr val="dk1"/>
            </a:effectRef>
            <a:fontRef idx="minor">
              <a:schemeClr val="tx1"/>
            </a:fontRef>
          </p:style>
        </p:cxnSp>
        <p:sp>
          <p:nvSpPr>
            <p:cNvPr id="24643" name="TextBox 118"/>
            <p:cNvSpPr txBox="1">
              <a:spLocks noChangeArrowheads="1"/>
            </p:cNvSpPr>
            <p:nvPr/>
          </p:nvSpPr>
          <p:spPr bwMode="auto">
            <a:xfrm>
              <a:off x="5786458" y="856555"/>
              <a:ext cx="967564" cy="32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b="1">
                  <a:ea typeface="华文细黑" panose="02010600040101010101" pitchFamily="2" charset="-122"/>
                </a:rPr>
                <a:t>1</a:t>
              </a:r>
              <a:r>
                <a:rPr lang="zh-CN" altLang="en-US" sz="1000" b="1">
                  <a:ea typeface="华文细黑" panose="02010600040101010101" pitchFamily="2" charset="-122"/>
                </a:rPr>
                <a:t>对</a:t>
              </a:r>
              <a:r>
                <a:rPr lang="en-US" altLang="zh-CN" sz="1000" b="1">
                  <a:ea typeface="华文细黑" panose="02010600040101010101" pitchFamily="2" charset="-122"/>
                </a:rPr>
                <a:t>Serdes</a:t>
              </a:r>
              <a:endParaRPr lang="zh-CN" altLang="en-US" sz="1000" b="1">
                <a:ea typeface="华文细黑" panose="02010600040101010101" pitchFamily="2" charset="-122"/>
              </a:endParaRPr>
            </a:p>
          </p:txBody>
        </p:sp>
      </p:grpSp>
      <p:sp>
        <p:nvSpPr>
          <p:cNvPr id="24581" name="标题 78"/>
          <p:cNvSpPr>
            <a:spLocks noGrp="1"/>
          </p:cNvSpPr>
          <p:nvPr>
            <p:ph type="title"/>
          </p:nvPr>
        </p:nvSpPr>
        <p:spPr/>
        <p:txBody>
          <a:bodyPr/>
          <a:lstStyle/>
          <a:p>
            <a:pPr eaLnBrk="1" hangingPunct="1"/>
            <a:r>
              <a:rPr lang="zh-CN" altLang="en-US" smtClean="0">
                <a:cs typeface="Arial" panose="020B0604020202020204" pitchFamily="34" charset="0"/>
              </a:rPr>
              <a:t>转发性能计算</a:t>
            </a:r>
            <a:endParaRPr lang="zh-CN" altLang="en-US" smtClean="0"/>
          </a:p>
        </p:txBody>
      </p:sp>
      <p:sp>
        <p:nvSpPr>
          <p:cNvPr id="3" name="TextBox 2"/>
          <p:cNvSpPr txBox="1"/>
          <p:nvPr/>
        </p:nvSpPr>
        <p:spPr>
          <a:xfrm>
            <a:off x="5940425" y="1074738"/>
            <a:ext cx="2808288" cy="4186237"/>
          </a:xfrm>
          <a:prstGeom prst="rect">
            <a:avLst/>
          </a:prstGeom>
          <a:noFill/>
        </p:spPr>
        <p:txBody>
          <a:bodyPr>
            <a:spAutoFit/>
          </a:bodyPr>
          <a:lstStyle/>
          <a:p>
            <a:pPr marL="285750" indent="-285750">
              <a:buFont typeface="Wingdings" pitchFamily="2" charset="2"/>
              <a:buChar char="l"/>
              <a:defRPr/>
            </a:pPr>
            <a:r>
              <a:rPr lang="en-US" altLang="zh-CN" sz="1600" b="1">
                <a:solidFill>
                  <a:srgbClr val="000000"/>
                </a:solidFill>
                <a:ea typeface="华文细黑" pitchFamily="2" charset="-122"/>
              </a:rPr>
              <a:t>CR16018</a:t>
            </a:r>
            <a:r>
              <a:rPr lang="zh-CN" altLang="en-US" sz="1600" b="1">
                <a:solidFill>
                  <a:srgbClr val="000000"/>
                </a:solidFill>
                <a:ea typeface="华文细黑" pitchFamily="2" charset="-122"/>
              </a:rPr>
              <a:t>每业务槽位</a:t>
            </a:r>
            <a:r>
              <a:rPr lang="en-US" altLang="zh-CN" sz="1600" b="1">
                <a:solidFill>
                  <a:srgbClr val="000000"/>
                </a:solidFill>
                <a:ea typeface="华文细黑" pitchFamily="2" charset="-122"/>
              </a:rPr>
              <a:t>400GE</a:t>
            </a:r>
            <a:r>
              <a:rPr lang="zh-CN" altLang="en-US" sz="1600" b="1">
                <a:solidFill>
                  <a:srgbClr val="000000"/>
                </a:solidFill>
                <a:ea typeface="华文细黑" pitchFamily="2" charset="-122"/>
              </a:rPr>
              <a:t>线速转发性能</a:t>
            </a:r>
            <a:r>
              <a:rPr lang="en-US" altLang="zh-CN" sz="1600" b="1">
                <a:solidFill>
                  <a:srgbClr val="000000"/>
                </a:solidFill>
                <a:ea typeface="华文细黑" pitchFamily="2" charset="-122"/>
              </a:rPr>
              <a:t>: 400*1.5*18=10800Mpps</a:t>
            </a:r>
          </a:p>
          <a:p>
            <a:pPr marL="285750" indent="-285750">
              <a:buFont typeface="Wingdings" pitchFamily="2" charset="2"/>
              <a:buChar char="l"/>
              <a:defRPr/>
            </a:pPr>
            <a:endParaRPr lang="en-US" altLang="zh-CN" sz="1600" b="1">
              <a:solidFill>
                <a:srgbClr val="000000"/>
              </a:solidFill>
              <a:ea typeface="华文细黑" pitchFamily="2" charset="-122"/>
            </a:endParaRPr>
          </a:p>
          <a:p>
            <a:pPr marL="285750" indent="-285750">
              <a:buFont typeface="Wingdings" pitchFamily="2" charset="2"/>
              <a:buChar char="l"/>
              <a:defRPr/>
            </a:pPr>
            <a:r>
              <a:rPr lang="en-US" altLang="zh-CN" sz="1600" b="1">
                <a:solidFill>
                  <a:srgbClr val="000000"/>
                </a:solidFill>
                <a:ea typeface="华文细黑" pitchFamily="2" charset="-122"/>
              </a:rPr>
              <a:t>CR16008</a:t>
            </a:r>
            <a:r>
              <a:rPr lang="zh-CN" altLang="en-US" sz="1600" b="1">
                <a:solidFill>
                  <a:srgbClr val="000000"/>
                </a:solidFill>
                <a:ea typeface="华文细黑" pitchFamily="2" charset="-122"/>
              </a:rPr>
              <a:t>每业务槽位</a:t>
            </a:r>
            <a:r>
              <a:rPr lang="en-US" altLang="zh-CN" sz="1600" b="1">
                <a:solidFill>
                  <a:srgbClr val="000000"/>
                </a:solidFill>
                <a:ea typeface="华文细黑" pitchFamily="2" charset="-122"/>
              </a:rPr>
              <a:t>400GE</a:t>
            </a:r>
            <a:r>
              <a:rPr lang="zh-CN" altLang="en-US" sz="1600" b="1">
                <a:solidFill>
                  <a:srgbClr val="000000"/>
                </a:solidFill>
                <a:ea typeface="华文细黑" pitchFamily="2" charset="-122"/>
              </a:rPr>
              <a:t>线速转发性能</a:t>
            </a:r>
            <a:r>
              <a:rPr lang="en-US" altLang="zh-CN" sz="1600" b="1">
                <a:solidFill>
                  <a:srgbClr val="000000"/>
                </a:solidFill>
                <a:ea typeface="华文细黑" pitchFamily="2" charset="-122"/>
              </a:rPr>
              <a:t>: 400*1.5*8=4800Mpps</a:t>
            </a:r>
          </a:p>
          <a:p>
            <a:pPr marL="285750" indent="-285750">
              <a:buFont typeface="Wingdings" pitchFamily="2" charset="2"/>
              <a:buChar char="l"/>
              <a:defRPr/>
            </a:pPr>
            <a:endParaRPr lang="en-US" altLang="zh-CN" sz="1600" b="1">
              <a:solidFill>
                <a:srgbClr val="000000"/>
              </a:solidFill>
              <a:ea typeface="华文细黑" pitchFamily="2" charset="-122"/>
            </a:endParaRPr>
          </a:p>
          <a:p>
            <a:pPr marL="285750" indent="-285750">
              <a:buFont typeface="Wingdings" pitchFamily="2" charset="2"/>
              <a:buChar char="l"/>
              <a:defRPr/>
            </a:pPr>
            <a:r>
              <a:rPr lang="en-US" altLang="zh-CN" sz="1600" b="1">
                <a:solidFill>
                  <a:srgbClr val="000000"/>
                </a:solidFill>
                <a:ea typeface="华文细黑" pitchFamily="2" charset="-122"/>
              </a:rPr>
              <a:t>CR16004</a:t>
            </a:r>
            <a:r>
              <a:rPr lang="zh-CN" altLang="en-US" sz="1600" b="1">
                <a:solidFill>
                  <a:srgbClr val="000000"/>
                </a:solidFill>
                <a:ea typeface="华文细黑" pitchFamily="2" charset="-122"/>
              </a:rPr>
              <a:t>每业务槽位</a:t>
            </a:r>
            <a:r>
              <a:rPr lang="en-US" altLang="zh-CN" sz="1600" b="1">
                <a:solidFill>
                  <a:srgbClr val="000000"/>
                </a:solidFill>
                <a:ea typeface="华文细黑" pitchFamily="2" charset="-122"/>
              </a:rPr>
              <a:t>240GE</a:t>
            </a:r>
            <a:r>
              <a:rPr lang="zh-CN" altLang="en-US" sz="1600" b="1">
                <a:solidFill>
                  <a:srgbClr val="000000"/>
                </a:solidFill>
                <a:ea typeface="华文细黑" pitchFamily="2" charset="-122"/>
              </a:rPr>
              <a:t>线速转发性能</a:t>
            </a:r>
            <a:r>
              <a:rPr lang="en-US" altLang="zh-CN" sz="1600" b="1">
                <a:solidFill>
                  <a:srgbClr val="000000"/>
                </a:solidFill>
                <a:ea typeface="华文细黑" pitchFamily="2" charset="-122"/>
              </a:rPr>
              <a:t>: 240*1.5*4=1440Mpps</a:t>
            </a:r>
          </a:p>
          <a:p>
            <a:pPr>
              <a:defRPr/>
            </a:pPr>
            <a:endParaRPr lang="en-US" altLang="zh-CN"/>
          </a:p>
          <a:p>
            <a:pPr>
              <a:defRPr/>
            </a:pPr>
            <a:endParaRPr lang="en-US" altLang="zh-CN"/>
          </a:p>
          <a:p>
            <a:pPr>
              <a:defRPr/>
            </a:pPr>
            <a:endParaRPr lang="en-US" altLang="zh-CN"/>
          </a:p>
          <a:p>
            <a:pPr>
              <a:defRPr/>
            </a:pPr>
            <a:endParaRPr lang="en-US" altLang="zh-CN"/>
          </a:p>
          <a:p>
            <a:pPr>
              <a:defRPr/>
            </a:pPr>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zh-CN" sz="2800" smtClean="0">
                <a:cs typeface="Arial" panose="020B0604020202020204" pitchFamily="34" charset="0"/>
              </a:rPr>
              <a:t>CR16000</a:t>
            </a:r>
            <a:r>
              <a:rPr lang="zh-CN" altLang="en-US" sz="2800" smtClean="0">
                <a:cs typeface="Arial" panose="020B0604020202020204" pitchFamily="34" charset="0"/>
              </a:rPr>
              <a:t>绿色环保设计</a:t>
            </a:r>
          </a:p>
        </p:txBody>
      </p:sp>
      <p:sp>
        <p:nvSpPr>
          <p:cNvPr id="25603" name="Rectangle 6"/>
          <p:cNvSpPr>
            <a:spLocks noGrp="1" noChangeArrowheads="1"/>
          </p:cNvSpPr>
          <p:nvPr>
            <p:ph idx="1"/>
          </p:nvPr>
        </p:nvSpPr>
        <p:spPr>
          <a:xfrm>
            <a:off x="755650" y="692150"/>
            <a:ext cx="7343775" cy="5400675"/>
          </a:xfrm>
        </p:spPr>
        <p:txBody>
          <a:bodyPr/>
          <a:lstStyle/>
          <a:p>
            <a:pPr eaLnBrk="1" hangingPunct="1">
              <a:spcBef>
                <a:spcPct val="0"/>
              </a:spcBef>
              <a:spcAft>
                <a:spcPct val="0"/>
              </a:spcAft>
              <a:buClr>
                <a:srgbClr val="009900"/>
              </a:buClr>
            </a:pPr>
            <a:r>
              <a:rPr lang="zh-CN" altLang="en-US" sz="2400" smtClean="0">
                <a:solidFill>
                  <a:srgbClr val="009900"/>
                </a:solidFill>
              </a:rPr>
              <a:t>芯片级</a:t>
            </a:r>
          </a:p>
          <a:p>
            <a:pPr lvl="1" eaLnBrk="1" hangingPunct="1">
              <a:spcBef>
                <a:spcPct val="0"/>
              </a:spcBef>
              <a:spcAft>
                <a:spcPct val="0"/>
              </a:spcAft>
              <a:buClr>
                <a:srgbClr val="009900"/>
              </a:buClr>
            </a:pPr>
            <a:r>
              <a:rPr lang="zh-CN" altLang="en-US" sz="1800" smtClean="0">
                <a:solidFill>
                  <a:srgbClr val="009900"/>
                </a:solidFill>
              </a:rPr>
              <a:t>核心芯片采用</a:t>
            </a:r>
            <a:r>
              <a:rPr lang="en-US" altLang="zh-CN" sz="1800" smtClean="0">
                <a:solidFill>
                  <a:srgbClr val="009900"/>
                </a:solidFill>
              </a:rPr>
              <a:t>65nm</a:t>
            </a:r>
            <a:r>
              <a:rPr lang="zh-CN" altLang="en-US" sz="1800" smtClean="0">
                <a:solidFill>
                  <a:srgbClr val="009900"/>
                </a:solidFill>
              </a:rPr>
              <a:t>工艺设计，相比前一代芯片在功能增强、处理能力翻倍的情况下功耗只增加了</a:t>
            </a:r>
            <a:r>
              <a:rPr lang="en-US" altLang="zh-CN" sz="1800" smtClean="0">
                <a:solidFill>
                  <a:srgbClr val="009900"/>
                </a:solidFill>
              </a:rPr>
              <a:t>50%</a:t>
            </a:r>
            <a:r>
              <a:rPr lang="en-US" altLang="zh-CN" sz="1800" b="1" smtClean="0">
                <a:solidFill>
                  <a:srgbClr val="009900"/>
                </a:solidFill>
              </a:rPr>
              <a:t> </a:t>
            </a:r>
            <a:r>
              <a:rPr lang="zh-CN" altLang="en-US" sz="1800" smtClean="0">
                <a:solidFill>
                  <a:srgbClr val="009900"/>
                </a:solidFill>
              </a:rPr>
              <a:t>；</a:t>
            </a:r>
          </a:p>
          <a:p>
            <a:pPr lvl="1" eaLnBrk="1" hangingPunct="1">
              <a:spcBef>
                <a:spcPct val="0"/>
              </a:spcBef>
              <a:spcAft>
                <a:spcPct val="0"/>
              </a:spcAft>
              <a:buClr>
                <a:srgbClr val="009900"/>
              </a:buClr>
            </a:pPr>
            <a:endParaRPr lang="zh-CN" altLang="en-US" sz="1800" smtClean="0">
              <a:solidFill>
                <a:srgbClr val="009900"/>
              </a:solidFill>
            </a:endParaRPr>
          </a:p>
          <a:p>
            <a:pPr eaLnBrk="1" hangingPunct="1">
              <a:spcBef>
                <a:spcPct val="0"/>
              </a:spcBef>
              <a:spcAft>
                <a:spcPct val="0"/>
              </a:spcAft>
              <a:buClr>
                <a:srgbClr val="009900"/>
              </a:buClr>
            </a:pPr>
            <a:r>
              <a:rPr lang="zh-CN" altLang="en-US" sz="2400" smtClean="0">
                <a:solidFill>
                  <a:srgbClr val="009900"/>
                </a:solidFill>
              </a:rPr>
              <a:t>板件级</a:t>
            </a:r>
          </a:p>
          <a:p>
            <a:pPr lvl="1" eaLnBrk="1" hangingPunct="1">
              <a:spcBef>
                <a:spcPct val="0"/>
              </a:spcBef>
              <a:spcAft>
                <a:spcPct val="0"/>
              </a:spcAft>
              <a:buClr>
                <a:srgbClr val="009900"/>
              </a:buClr>
            </a:pPr>
            <a:r>
              <a:rPr lang="zh-CN" altLang="en-US" sz="1800" smtClean="0">
                <a:solidFill>
                  <a:srgbClr val="009900"/>
                </a:solidFill>
              </a:rPr>
              <a:t>内部背板端口的自动检测，当某槽位未配置接口板时，系统可以自动关闭和该接口板相连的所有交换网板背板高速端口 </a:t>
            </a:r>
          </a:p>
          <a:p>
            <a:pPr lvl="1" eaLnBrk="1" hangingPunct="1">
              <a:spcBef>
                <a:spcPct val="0"/>
              </a:spcBef>
              <a:spcAft>
                <a:spcPct val="0"/>
              </a:spcAft>
              <a:buClr>
                <a:srgbClr val="009900"/>
              </a:buClr>
            </a:pPr>
            <a:endParaRPr lang="en-US" altLang="zh-CN" sz="1800" smtClean="0">
              <a:solidFill>
                <a:srgbClr val="009900"/>
              </a:solidFill>
            </a:endParaRPr>
          </a:p>
          <a:p>
            <a:pPr eaLnBrk="1" hangingPunct="1">
              <a:spcBef>
                <a:spcPct val="0"/>
              </a:spcBef>
              <a:spcAft>
                <a:spcPct val="0"/>
              </a:spcAft>
              <a:buClr>
                <a:srgbClr val="009900"/>
              </a:buClr>
            </a:pPr>
            <a:r>
              <a:rPr lang="zh-CN" altLang="en-US" sz="2400" smtClean="0">
                <a:solidFill>
                  <a:srgbClr val="009900"/>
                </a:solidFill>
              </a:rPr>
              <a:t>电源级</a:t>
            </a:r>
          </a:p>
          <a:p>
            <a:pPr lvl="1" eaLnBrk="1" hangingPunct="1">
              <a:spcBef>
                <a:spcPct val="0"/>
              </a:spcBef>
              <a:spcAft>
                <a:spcPct val="0"/>
              </a:spcAft>
              <a:buClr>
                <a:srgbClr val="009900"/>
              </a:buClr>
            </a:pPr>
            <a:r>
              <a:rPr lang="zh-CN" altLang="en-US" sz="1800" smtClean="0">
                <a:solidFill>
                  <a:srgbClr val="009900"/>
                </a:solidFill>
              </a:rPr>
              <a:t>一次电源模块典型转换效率达到</a:t>
            </a:r>
            <a:r>
              <a:rPr lang="en-US" altLang="zh-CN" sz="1800" smtClean="0">
                <a:solidFill>
                  <a:srgbClr val="009900"/>
                </a:solidFill>
              </a:rPr>
              <a:t>91.5%</a:t>
            </a:r>
            <a:r>
              <a:rPr lang="zh-CN" altLang="en-US" sz="1800" smtClean="0">
                <a:solidFill>
                  <a:srgbClr val="009900"/>
                </a:solidFill>
              </a:rPr>
              <a:t>以上，二次电源模块，典型转换效率达</a:t>
            </a:r>
            <a:r>
              <a:rPr lang="en-US" altLang="zh-CN" sz="1800" smtClean="0">
                <a:solidFill>
                  <a:srgbClr val="009900"/>
                </a:solidFill>
              </a:rPr>
              <a:t>96%</a:t>
            </a:r>
            <a:r>
              <a:rPr lang="zh-CN" altLang="en-US" sz="1800" smtClean="0">
                <a:solidFill>
                  <a:srgbClr val="009900"/>
                </a:solidFill>
              </a:rPr>
              <a:t>以上</a:t>
            </a:r>
          </a:p>
          <a:p>
            <a:pPr eaLnBrk="1" hangingPunct="1">
              <a:spcBef>
                <a:spcPct val="0"/>
              </a:spcBef>
              <a:spcAft>
                <a:spcPct val="0"/>
              </a:spcAft>
              <a:buClr>
                <a:srgbClr val="009900"/>
              </a:buClr>
            </a:pPr>
            <a:r>
              <a:rPr lang="zh-CN" altLang="en-US" sz="2400" smtClean="0">
                <a:solidFill>
                  <a:srgbClr val="009900"/>
                </a:solidFill>
              </a:rPr>
              <a:t>系统级</a:t>
            </a:r>
            <a:endParaRPr lang="en-US" altLang="zh-CN" sz="2400" smtClean="0">
              <a:solidFill>
                <a:srgbClr val="009900"/>
              </a:solidFill>
            </a:endParaRPr>
          </a:p>
          <a:p>
            <a:pPr lvl="1" eaLnBrk="1" hangingPunct="1">
              <a:spcBef>
                <a:spcPct val="0"/>
              </a:spcBef>
              <a:spcAft>
                <a:spcPct val="0"/>
              </a:spcAft>
              <a:buClr>
                <a:srgbClr val="009900"/>
              </a:buClr>
            </a:pPr>
            <a:r>
              <a:rPr lang="zh-CN" altLang="en-US" sz="1800" smtClean="0">
                <a:solidFill>
                  <a:srgbClr val="009900"/>
                </a:solidFill>
              </a:rPr>
              <a:t>合理的风道结构</a:t>
            </a:r>
            <a:r>
              <a:rPr lang="en-US" altLang="zh-CN" sz="1800" smtClean="0">
                <a:solidFill>
                  <a:srgbClr val="009900"/>
                </a:solidFill>
              </a:rPr>
              <a:t>—</a:t>
            </a:r>
            <a:r>
              <a:rPr lang="zh-CN" altLang="en-US" sz="1800" smtClean="0">
                <a:solidFill>
                  <a:srgbClr val="009900"/>
                </a:solidFill>
              </a:rPr>
              <a:t>系统和电源散热风道分开，互不干扰，提高散热效率</a:t>
            </a:r>
          </a:p>
          <a:p>
            <a:pPr lvl="1" eaLnBrk="1" hangingPunct="1">
              <a:spcBef>
                <a:spcPct val="0"/>
              </a:spcBef>
              <a:spcAft>
                <a:spcPct val="0"/>
              </a:spcAft>
              <a:buClr>
                <a:srgbClr val="009900"/>
              </a:buClr>
            </a:pPr>
            <a:r>
              <a:rPr lang="zh-CN" altLang="en-US" sz="1800" smtClean="0">
                <a:solidFill>
                  <a:srgbClr val="009900"/>
                </a:solidFill>
              </a:rPr>
              <a:t>智能风扇调速</a:t>
            </a:r>
            <a:r>
              <a:rPr lang="en-US" altLang="zh-CN" sz="1800" smtClean="0">
                <a:solidFill>
                  <a:srgbClr val="009900"/>
                </a:solidFill>
              </a:rPr>
              <a:t>—</a:t>
            </a:r>
            <a:r>
              <a:rPr lang="zh-CN" altLang="en-US" sz="1800" smtClean="0">
                <a:solidFill>
                  <a:srgbClr val="009900"/>
                </a:solidFill>
              </a:rPr>
              <a:t>采用高效</a:t>
            </a:r>
            <a:r>
              <a:rPr lang="en-US" altLang="zh-CN" sz="1800" smtClean="0">
                <a:solidFill>
                  <a:srgbClr val="009900"/>
                </a:solidFill>
              </a:rPr>
              <a:t>PWM</a:t>
            </a:r>
            <a:r>
              <a:rPr lang="zh-CN" altLang="en-US" sz="1800" smtClean="0">
                <a:solidFill>
                  <a:srgbClr val="009900"/>
                </a:solidFill>
              </a:rPr>
              <a:t>调速风扇，自动收集单板温度，根据设备实际情况计算风扇调速曲线，并将调速命令下发到风扇调速器</a:t>
            </a:r>
          </a:p>
        </p:txBody>
      </p:sp>
      <p:pic>
        <p:nvPicPr>
          <p:cNvPr id="25604" name="Picture 4" descr="npo0000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05488"/>
            <a:ext cx="91440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5"/>
          <p:cNvSpPr txBox="1">
            <a:spLocks noChangeArrowheads="1"/>
          </p:cNvSpPr>
          <p:nvPr/>
        </p:nvSpPr>
        <p:spPr bwMode="auto">
          <a:xfrm>
            <a:off x="609600" y="1524000"/>
            <a:ext cx="539115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产品概述</a:t>
            </a:r>
          </a:p>
          <a:p>
            <a:pPr eaLnBrk="1" hangingPunct="1">
              <a:lnSpc>
                <a:spcPct val="150000"/>
              </a:lnSpc>
              <a:buClr>
                <a:srgbClr val="CC0000"/>
              </a:buClr>
              <a:buFont typeface="Wingdings" panose="05000000000000000000" pitchFamily="2" charset="2"/>
              <a:buChar char="n"/>
            </a:pPr>
            <a:r>
              <a:rPr lang="en-US" altLang="zh-CN" sz="2800" b="1">
                <a:solidFill>
                  <a:srgbClr val="CC0000"/>
                </a:solidFill>
                <a:ea typeface="华文细黑" panose="02010600040101010101" pitchFamily="2" charset="-122"/>
              </a:rPr>
              <a:t>H3C CR16000</a:t>
            </a:r>
            <a:r>
              <a:rPr lang="zh-CN" altLang="en-US" sz="2800" b="1">
                <a:solidFill>
                  <a:srgbClr val="CC0000"/>
                </a:solidFill>
                <a:ea typeface="华文细黑" panose="02010600040101010101" pitchFamily="2" charset="-122"/>
              </a:rPr>
              <a:t>硬件板卡类型</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软件业务特性</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典型应用</a:t>
            </a:r>
          </a:p>
        </p:txBody>
      </p:sp>
      <p:sp>
        <p:nvSpPr>
          <p:cNvPr id="26627" name="Text Box 7"/>
          <p:cNvSpPr txBox="1">
            <a:spLocks noChangeArrowheads="1"/>
          </p:cNvSpPr>
          <p:nvPr/>
        </p:nvSpPr>
        <p:spPr bwMode="auto">
          <a:xfrm>
            <a:off x="533400" y="91440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CC0000"/>
                </a:solidFill>
                <a:ea typeface="华文细黑" panose="02010600040101010101" pitchFamily="2" charset="-122"/>
              </a:rPr>
              <a:t>目录</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66" descr="CR-MRP-I_FL_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3" y="1052513"/>
            <a:ext cx="6048375"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任意多边形 48"/>
          <p:cNvSpPr/>
          <p:nvPr/>
        </p:nvSpPr>
        <p:spPr bwMode="auto">
          <a:xfrm>
            <a:off x="1614488" y="1333500"/>
            <a:ext cx="5729287" cy="3057525"/>
          </a:xfrm>
          <a:custGeom>
            <a:avLst/>
            <a:gdLst>
              <a:gd name="connsiteX0" fmla="*/ 1733550 w 4848225"/>
              <a:gd name="connsiteY0" fmla="*/ 3124200 h 3171825"/>
              <a:gd name="connsiteX1" fmla="*/ 0 w 4848225"/>
              <a:gd name="connsiteY1" fmla="*/ 0 h 3171825"/>
              <a:gd name="connsiteX2" fmla="*/ 4848225 w 4848225"/>
              <a:gd name="connsiteY2" fmla="*/ 0 h 3171825"/>
              <a:gd name="connsiteX3" fmla="*/ 3495675 w 4848225"/>
              <a:gd name="connsiteY3" fmla="*/ 3171825 h 3171825"/>
              <a:gd name="connsiteX4" fmla="*/ 1733550 w 4848225"/>
              <a:gd name="connsiteY4" fmla="*/ 3124200 h 3171825"/>
              <a:gd name="connsiteX0" fmla="*/ 1733550 w 5195858"/>
              <a:gd name="connsiteY0" fmla="*/ 3124200 h 3171825"/>
              <a:gd name="connsiteX1" fmla="*/ 0 w 5195858"/>
              <a:gd name="connsiteY1" fmla="*/ 0 h 3171825"/>
              <a:gd name="connsiteX2" fmla="*/ 4848225 w 5195858"/>
              <a:gd name="connsiteY2" fmla="*/ 0 h 3171825"/>
              <a:gd name="connsiteX3" fmla="*/ 5195858 w 5195858"/>
              <a:gd name="connsiteY3" fmla="*/ 0 h 3171825"/>
              <a:gd name="connsiteX4" fmla="*/ 3495675 w 5195858"/>
              <a:gd name="connsiteY4" fmla="*/ 3171825 h 3171825"/>
              <a:gd name="connsiteX5" fmla="*/ 1733550 w 5195858"/>
              <a:gd name="connsiteY5" fmla="*/ 3124200 h 3171825"/>
              <a:gd name="connsiteX0" fmla="*/ 1733550 w 5195858"/>
              <a:gd name="connsiteY0" fmla="*/ 3124200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733550 w 5195858"/>
              <a:gd name="connsiteY5" fmla="*/ 3124200 h 3157063"/>
              <a:gd name="connsiteX0" fmla="*/ 1850171 w 5195858"/>
              <a:gd name="connsiteY0" fmla="*/ 3143861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850171 w 5195858"/>
              <a:gd name="connsiteY5" fmla="*/ 3143861 h 315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5858" h="3157063">
                <a:moveTo>
                  <a:pt x="1850171" y="3143861"/>
                </a:moveTo>
                <a:lnTo>
                  <a:pt x="0" y="0"/>
                </a:lnTo>
                <a:lnTo>
                  <a:pt x="4848225" y="0"/>
                </a:lnTo>
                <a:lnTo>
                  <a:pt x="5195858" y="0"/>
                </a:lnTo>
                <a:lnTo>
                  <a:pt x="3409286" y="3157063"/>
                </a:lnTo>
                <a:lnTo>
                  <a:pt x="1850171" y="3143861"/>
                </a:lnTo>
                <a:close/>
              </a:path>
            </a:pathLst>
          </a:custGeom>
          <a:gradFill>
            <a:gsLst>
              <a:gs pos="0">
                <a:schemeClr val="bg1">
                  <a:alpha val="0"/>
                </a:schemeClr>
              </a:gs>
              <a:gs pos="100000">
                <a:schemeClr val="bg1">
                  <a:lumMod val="50000"/>
                  <a:alpha val="62000"/>
                </a:schemeClr>
              </a:gs>
            </a:gsLst>
            <a:lin ang="5400000" scaled="1"/>
          </a:gradFill>
          <a:ln w="19050" cap="flat" cmpd="sng" algn="ctr">
            <a:noFill/>
            <a:prstDash val="solid"/>
            <a:round/>
            <a:headEnd type="none" w="med" len="med"/>
            <a:tailEnd type="none" w="med" len="med"/>
          </a:ln>
          <a:effectLst/>
        </p:spPr>
        <p:txBody>
          <a:bodyPr/>
          <a:lstStyle/>
          <a:p>
            <a:pPr algn="ctr">
              <a:defRPr/>
            </a:pPr>
            <a:endParaRPr lang="zh-CN" altLang="en-US" dirty="0">
              <a:ea typeface="华文细黑" pitchFamily="2" charset="-122"/>
            </a:endParaRPr>
          </a:p>
        </p:txBody>
      </p:sp>
      <p:sp>
        <p:nvSpPr>
          <p:cNvPr id="27652" name="Freeform 3"/>
          <p:cNvSpPr>
            <a:spLocks/>
          </p:cNvSpPr>
          <p:nvPr/>
        </p:nvSpPr>
        <p:spPr bwMode="gray">
          <a:xfrm>
            <a:off x="779463" y="2814638"/>
            <a:ext cx="7505700" cy="2724150"/>
          </a:xfrm>
          <a:custGeom>
            <a:avLst/>
            <a:gdLst>
              <a:gd name="T0" fmla="*/ 2147483647 w 4728"/>
              <a:gd name="T1" fmla="*/ 2147483647 h 1686"/>
              <a:gd name="T2" fmla="*/ 2147483647 w 4728"/>
              <a:gd name="T3" fmla="*/ 2147483647 h 1686"/>
              <a:gd name="T4" fmla="*/ 2147483647 w 4728"/>
              <a:gd name="T5" fmla="*/ 2147483647 h 1686"/>
              <a:gd name="T6" fmla="*/ 2147483647 w 4728"/>
              <a:gd name="T7" fmla="*/ 2147483647 h 1686"/>
              <a:gd name="T8" fmla="*/ 2147483647 w 4728"/>
              <a:gd name="T9" fmla="*/ 2147483647 h 1686"/>
              <a:gd name="T10" fmla="*/ 2147483647 w 4728"/>
              <a:gd name="T11" fmla="*/ 2147483647 h 1686"/>
              <a:gd name="T12" fmla="*/ 2147483647 w 4728"/>
              <a:gd name="T13" fmla="*/ 2147483647 h 1686"/>
              <a:gd name="T14" fmla="*/ 2147483647 w 4728"/>
              <a:gd name="T15" fmla="*/ 2147483647 h 1686"/>
              <a:gd name="T16" fmla="*/ 2147483647 w 4728"/>
              <a:gd name="T17" fmla="*/ 2147483647 h 1686"/>
              <a:gd name="T18" fmla="*/ 2147483647 w 4728"/>
              <a:gd name="T19" fmla="*/ 2147483647 h 1686"/>
              <a:gd name="T20" fmla="*/ 2147483647 w 4728"/>
              <a:gd name="T21" fmla="*/ 2147483647 h 1686"/>
              <a:gd name="T22" fmla="*/ 2147483647 w 4728"/>
              <a:gd name="T23" fmla="*/ 2147483647 h 1686"/>
              <a:gd name="T24" fmla="*/ 2147483647 w 4728"/>
              <a:gd name="T25" fmla="*/ 2147483647 h 16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28"/>
              <a:gd name="T40" fmla="*/ 0 h 1686"/>
              <a:gd name="T41" fmla="*/ 4728 w 4728"/>
              <a:gd name="T42" fmla="*/ 1686 h 16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28" h="1686">
                <a:moveTo>
                  <a:pt x="1422" y="3"/>
                </a:moveTo>
                <a:cubicBezTo>
                  <a:pt x="1450" y="0"/>
                  <a:pt x="252" y="159"/>
                  <a:pt x="192" y="705"/>
                </a:cubicBezTo>
                <a:cubicBezTo>
                  <a:pt x="222" y="1041"/>
                  <a:pt x="828" y="1203"/>
                  <a:pt x="1096" y="1292"/>
                </a:cubicBezTo>
                <a:cubicBezTo>
                  <a:pt x="1364" y="1381"/>
                  <a:pt x="1955" y="1428"/>
                  <a:pt x="2388" y="1428"/>
                </a:cubicBezTo>
                <a:cubicBezTo>
                  <a:pt x="2821" y="1428"/>
                  <a:pt x="3307" y="1379"/>
                  <a:pt x="3672" y="1275"/>
                </a:cubicBezTo>
                <a:cubicBezTo>
                  <a:pt x="4037" y="1171"/>
                  <a:pt x="4506" y="987"/>
                  <a:pt x="4524" y="705"/>
                </a:cubicBezTo>
                <a:cubicBezTo>
                  <a:pt x="4518" y="207"/>
                  <a:pt x="3269" y="50"/>
                  <a:pt x="3294" y="27"/>
                </a:cubicBezTo>
                <a:cubicBezTo>
                  <a:pt x="3324" y="29"/>
                  <a:pt x="4674" y="201"/>
                  <a:pt x="4704" y="717"/>
                </a:cubicBezTo>
                <a:cubicBezTo>
                  <a:pt x="4728" y="1077"/>
                  <a:pt x="4236" y="1365"/>
                  <a:pt x="3798" y="1488"/>
                </a:cubicBezTo>
                <a:cubicBezTo>
                  <a:pt x="3360" y="1611"/>
                  <a:pt x="2883" y="1680"/>
                  <a:pt x="2412" y="1683"/>
                </a:cubicBezTo>
                <a:cubicBezTo>
                  <a:pt x="1941" y="1686"/>
                  <a:pt x="1374" y="1644"/>
                  <a:pt x="972" y="1506"/>
                </a:cubicBezTo>
                <a:cubicBezTo>
                  <a:pt x="570" y="1368"/>
                  <a:pt x="0" y="1173"/>
                  <a:pt x="24" y="723"/>
                </a:cubicBezTo>
                <a:cubicBezTo>
                  <a:pt x="42" y="117"/>
                  <a:pt x="1394" y="6"/>
                  <a:pt x="1422" y="3"/>
                </a:cubicBezTo>
                <a:close/>
              </a:path>
            </a:pathLst>
          </a:custGeom>
          <a:gradFill rotWithShape="1">
            <a:gsLst>
              <a:gs pos="0">
                <a:srgbClr val="969696"/>
              </a:gs>
              <a:gs pos="100000">
                <a:schemeClr val="bg1"/>
              </a:gs>
            </a:gsLst>
            <a:lin ang="16200000" scaled="1"/>
          </a:gradFill>
          <a:ln w="9525">
            <a:round/>
            <a:headEnd/>
            <a:tailEnd/>
          </a:ln>
          <a:scene3d>
            <a:camera prst="legacyObliqueBottom">
              <a:rot lat="21299970" lon="0" rev="0"/>
            </a:camera>
            <a:lightRig rig="legacyFlat3" dir="b"/>
          </a:scene3d>
          <a:sp3d extrusionH="100000" prstMaterial="legacyMatte">
            <a:bevelT w="13500" h="13500" prst="angle"/>
            <a:bevelB w="13500" h="13500" prst="angle"/>
            <a:extrusionClr>
              <a:srgbClr val="969696"/>
            </a:extrusionClr>
            <a:contourClr>
              <a:srgbClr val="969696"/>
            </a:contourClr>
          </a:sp3d>
        </p:spPr>
        <p:txBody>
          <a:bodyPr wrap="none" anchor="ctr">
            <a:flatTx/>
          </a:bodyPr>
          <a:lstStyle/>
          <a:p>
            <a:endParaRPr lang="zh-CN" altLang="en-US"/>
          </a:p>
        </p:txBody>
      </p:sp>
      <p:grpSp>
        <p:nvGrpSpPr>
          <p:cNvPr id="27653" name="Group 124"/>
          <p:cNvGrpSpPr>
            <a:grpSpLocks/>
          </p:cNvGrpSpPr>
          <p:nvPr/>
        </p:nvGrpSpPr>
        <p:grpSpPr bwMode="auto">
          <a:xfrm>
            <a:off x="6762750" y="2686050"/>
            <a:ext cx="533400" cy="558800"/>
            <a:chOff x="4309" y="1923"/>
            <a:chExt cx="336" cy="352"/>
          </a:xfrm>
        </p:grpSpPr>
        <p:grpSp>
          <p:nvGrpSpPr>
            <p:cNvPr id="27705" name="Group 125"/>
            <p:cNvGrpSpPr>
              <a:grpSpLocks/>
            </p:cNvGrpSpPr>
            <p:nvPr/>
          </p:nvGrpSpPr>
          <p:grpSpPr bwMode="auto">
            <a:xfrm>
              <a:off x="4309" y="1923"/>
              <a:ext cx="336" cy="352"/>
              <a:chOff x="4309" y="1923"/>
              <a:chExt cx="336" cy="352"/>
            </a:xfrm>
          </p:grpSpPr>
          <p:pic>
            <p:nvPicPr>
              <p:cNvPr id="27707" name="Picture 126" descr="light_shadow"/>
              <p:cNvPicPr>
                <a:picLocks noChangeAspect="1" noChangeArrowheads="1"/>
              </p:cNvPicPr>
              <p:nvPr/>
            </p:nvPicPr>
            <p:blipFill>
              <a:blip r:embed="rId4">
                <a:lum bright="-78000" contrast="-78000"/>
                <a:extLst>
                  <a:ext uri="{28A0092B-C50C-407E-A947-70E740481C1C}">
                    <a14:useLocalDpi xmlns:a14="http://schemas.microsoft.com/office/drawing/2010/main" val="0"/>
                  </a:ext>
                </a:extLst>
              </a:blip>
              <a:srcRect/>
              <a:stretch>
                <a:fillRect/>
              </a:stretch>
            </p:blipFill>
            <p:spPr bwMode="gray">
              <a:xfrm>
                <a:off x="4341" y="2199"/>
                <a:ext cx="277" cy="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708" name="Picture 127"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4309" y="1923"/>
                <a:ext cx="336"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709" name="Oval 128"/>
              <p:cNvSpPr>
                <a:spLocks noChangeArrowheads="1"/>
              </p:cNvSpPr>
              <p:nvPr/>
            </p:nvSpPr>
            <p:spPr bwMode="gray">
              <a:xfrm>
                <a:off x="4309" y="1923"/>
                <a:ext cx="334" cy="325"/>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7706" name="Picture 129"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4347" y="1938"/>
              <a:ext cx="265"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7654" name="Group 130"/>
          <p:cNvGrpSpPr>
            <a:grpSpLocks/>
          </p:cNvGrpSpPr>
          <p:nvPr/>
        </p:nvGrpSpPr>
        <p:grpSpPr bwMode="auto">
          <a:xfrm>
            <a:off x="7578725" y="3328988"/>
            <a:ext cx="915988" cy="919162"/>
            <a:chOff x="4823" y="2328"/>
            <a:chExt cx="577" cy="579"/>
          </a:xfrm>
        </p:grpSpPr>
        <p:grpSp>
          <p:nvGrpSpPr>
            <p:cNvPr id="27700" name="Group 131"/>
            <p:cNvGrpSpPr>
              <a:grpSpLocks/>
            </p:cNvGrpSpPr>
            <p:nvPr/>
          </p:nvGrpSpPr>
          <p:grpSpPr bwMode="auto">
            <a:xfrm>
              <a:off x="4823" y="2328"/>
              <a:ext cx="577" cy="579"/>
              <a:chOff x="4823" y="2328"/>
              <a:chExt cx="577" cy="579"/>
            </a:xfrm>
          </p:grpSpPr>
          <p:pic>
            <p:nvPicPr>
              <p:cNvPr id="27702" name="Picture 132" descr="light_shadow"/>
              <p:cNvPicPr>
                <a:picLocks noChangeAspect="1" noChangeArrowheads="1"/>
              </p:cNvPicPr>
              <p:nvPr/>
            </p:nvPicPr>
            <p:blipFill>
              <a:blip r:embed="rId7">
                <a:lum bright="-78000" contrast="-78000"/>
                <a:extLst>
                  <a:ext uri="{28A0092B-C50C-407E-A947-70E740481C1C}">
                    <a14:useLocalDpi xmlns:a14="http://schemas.microsoft.com/office/drawing/2010/main" val="0"/>
                  </a:ext>
                </a:extLst>
              </a:blip>
              <a:srcRect/>
              <a:stretch>
                <a:fillRect/>
              </a:stretch>
            </p:blipFill>
            <p:spPr bwMode="gray">
              <a:xfrm>
                <a:off x="4878" y="2782"/>
                <a:ext cx="47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703" name="Picture 133"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4823" y="2328"/>
                <a:ext cx="577" cy="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704" name="Oval 134"/>
              <p:cNvSpPr>
                <a:spLocks noChangeArrowheads="1"/>
              </p:cNvSpPr>
              <p:nvPr/>
            </p:nvSpPr>
            <p:spPr bwMode="gray">
              <a:xfrm>
                <a:off x="4823" y="2328"/>
                <a:ext cx="573" cy="535"/>
              </a:xfrm>
              <a:prstGeom prst="ellipse">
                <a:avLst/>
              </a:prstGeom>
              <a:solidFill>
                <a:srgbClr val="1E7BB4"/>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7701" name="Picture 135"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4884" y="2340"/>
              <a:ext cx="45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7655" name="Group 136"/>
          <p:cNvGrpSpPr>
            <a:grpSpLocks/>
          </p:cNvGrpSpPr>
          <p:nvPr/>
        </p:nvGrpSpPr>
        <p:grpSpPr bwMode="auto">
          <a:xfrm>
            <a:off x="5994400" y="3829050"/>
            <a:ext cx="1327150" cy="1362075"/>
            <a:chOff x="3825" y="2643"/>
            <a:chExt cx="836" cy="858"/>
          </a:xfrm>
        </p:grpSpPr>
        <p:grpSp>
          <p:nvGrpSpPr>
            <p:cNvPr id="27695" name="Group 137"/>
            <p:cNvGrpSpPr>
              <a:grpSpLocks/>
            </p:cNvGrpSpPr>
            <p:nvPr/>
          </p:nvGrpSpPr>
          <p:grpSpPr bwMode="auto">
            <a:xfrm>
              <a:off x="3825" y="2643"/>
              <a:ext cx="836" cy="858"/>
              <a:chOff x="3825" y="2643"/>
              <a:chExt cx="836" cy="858"/>
            </a:xfrm>
          </p:grpSpPr>
          <p:pic>
            <p:nvPicPr>
              <p:cNvPr id="27697" name="Picture 138" descr="light_shadow"/>
              <p:cNvPicPr>
                <a:picLocks noChangeAspect="1" noChangeArrowheads="1"/>
              </p:cNvPicPr>
              <p:nvPr/>
            </p:nvPicPr>
            <p:blipFill>
              <a:blip r:embed="rId9">
                <a:lum bright="-78000" contrast="-78000"/>
                <a:extLst>
                  <a:ext uri="{28A0092B-C50C-407E-A947-70E740481C1C}">
                    <a14:useLocalDpi xmlns:a14="http://schemas.microsoft.com/office/drawing/2010/main" val="0"/>
                  </a:ext>
                </a:extLst>
              </a:blip>
              <a:srcRect/>
              <a:stretch>
                <a:fillRect/>
              </a:stretch>
            </p:blipFill>
            <p:spPr bwMode="gray">
              <a:xfrm>
                <a:off x="3904" y="3316"/>
                <a:ext cx="689"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698" name="Picture 139" descr="circuler_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gray">
              <a:xfrm>
                <a:off x="3825" y="2643"/>
                <a:ext cx="836" cy="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699" name="Oval 140"/>
              <p:cNvSpPr>
                <a:spLocks noChangeArrowheads="1"/>
              </p:cNvSpPr>
              <p:nvPr/>
            </p:nvSpPr>
            <p:spPr bwMode="gray">
              <a:xfrm>
                <a:off x="3825" y="2643"/>
                <a:ext cx="830" cy="793"/>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7696" name="Picture 141"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3912" y="2653"/>
              <a:ext cx="661"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27656" name="Text Box 18"/>
          <p:cNvSpPr txBox="1">
            <a:spLocks noChangeArrowheads="1"/>
          </p:cNvSpPr>
          <p:nvPr/>
        </p:nvSpPr>
        <p:spPr bwMode="white">
          <a:xfrm>
            <a:off x="6707188" y="2846388"/>
            <a:ext cx="6667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00" b="1">
                <a:solidFill>
                  <a:srgbClr val="FEFFFF"/>
                </a:solidFill>
                <a:ea typeface="华文细黑" panose="02010600040101010101" pitchFamily="2" charset="-122"/>
              </a:rPr>
              <a:t>IPv4</a:t>
            </a:r>
          </a:p>
        </p:txBody>
      </p:sp>
      <p:sp>
        <p:nvSpPr>
          <p:cNvPr id="27657" name="Text Box 18"/>
          <p:cNvSpPr txBox="1">
            <a:spLocks noChangeArrowheads="1"/>
          </p:cNvSpPr>
          <p:nvPr/>
        </p:nvSpPr>
        <p:spPr bwMode="white">
          <a:xfrm>
            <a:off x="7446963" y="3638550"/>
            <a:ext cx="12239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00" b="1">
                <a:solidFill>
                  <a:srgbClr val="FEFFFF"/>
                </a:solidFill>
                <a:ea typeface="华文细黑" panose="02010600040101010101" pitchFamily="2" charset="-122"/>
              </a:rPr>
              <a:t>Multicast VPN</a:t>
            </a:r>
          </a:p>
        </p:txBody>
      </p:sp>
      <p:sp>
        <p:nvSpPr>
          <p:cNvPr id="27658" name="Text Box 18"/>
          <p:cNvSpPr txBox="1">
            <a:spLocks noChangeArrowheads="1"/>
          </p:cNvSpPr>
          <p:nvPr/>
        </p:nvSpPr>
        <p:spPr bwMode="white">
          <a:xfrm>
            <a:off x="5789613" y="4286250"/>
            <a:ext cx="17367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b="1">
                <a:solidFill>
                  <a:srgbClr val="FEFFFF"/>
                </a:solidFill>
                <a:ea typeface="华文细黑" panose="02010600040101010101" pitchFamily="2" charset="-122"/>
              </a:rPr>
              <a:t>独立检测引擎</a:t>
            </a:r>
          </a:p>
        </p:txBody>
      </p:sp>
      <p:grpSp>
        <p:nvGrpSpPr>
          <p:cNvPr id="27659" name="Group 347"/>
          <p:cNvGrpSpPr>
            <a:grpSpLocks/>
          </p:cNvGrpSpPr>
          <p:nvPr/>
        </p:nvGrpSpPr>
        <p:grpSpPr bwMode="auto">
          <a:xfrm>
            <a:off x="1687513" y="2641600"/>
            <a:ext cx="533400" cy="558800"/>
            <a:chOff x="1112" y="1895"/>
            <a:chExt cx="336" cy="352"/>
          </a:xfrm>
        </p:grpSpPr>
        <p:grpSp>
          <p:nvGrpSpPr>
            <p:cNvPr id="27690" name="Group 125"/>
            <p:cNvGrpSpPr>
              <a:grpSpLocks/>
            </p:cNvGrpSpPr>
            <p:nvPr/>
          </p:nvGrpSpPr>
          <p:grpSpPr bwMode="auto">
            <a:xfrm>
              <a:off x="1112" y="1895"/>
              <a:ext cx="336" cy="352"/>
              <a:chOff x="1112" y="1895"/>
              <a:chExt cx="336" cy="352"/>
            </a:xfrm>
          </p:grpSpPr>
          <p:pic>
            <p:nvPicPr>
              <p:cNvPr id="27692" name="Picture 126" descr="light_shadow"/>
              <p:cNvPicPr>
                <a:picLocks noChangeAspect="1" noChangeArrowheads="1"/>
              </p:cNvPicPr>
              <p:nvPr/>
            </p:nvPicPr>
            <p:blipFill>
              <a:blip r:embed="rId4">
                <a:lum bright="-78000" contrast="-78000"/>
                <a:extLst>
                  <a:ext uri="{28A0092B-C50C-407E-A947-70E740481C1C}">
                    <a14:useLocalDpi xmlns:a14="http://schemas.microsoft.com/office/drawing/2010/main" val="0"/>
                  </a:ext>
                </a:extLst>
              </a:blip>
              <a:srcRect/>
              <a:stretch>
                <a:fillRect/>
              </a:stretch>
            </p:blipFill>
            <p:spPr bwMode="gray">
              <a:xfrm>
                <a:off x="1144" y="2171"/>
                <a:ext cx="277" cy="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693" name="Picture 127"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112" y="1895"/>
                <a:ext cx="336"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694" name="Oval 128"/>
              <p:cNvSpPr>
                <a:spLocks noChangeArrowheads="1"/>
              </p:cNvSpPr>
              <p:nvPr/>
            </p:nvSpPr>
            <p:spPr bwMode="gray">
              <a:xfrm>
                <a:off x="1112" y="1895"/>
                <a:ext cx="334" cy="325"/>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7691" name="Picture 129"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1150" y="1910"/>
              <a:ext cx="265"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7660" name="Group 353"/>
          <p:cNvGrpSpPr>
            <a:grpSpLocks/>
          </p:cNvGrpSpPr>
          <p:nvPr/>
        </p:nvGrpSpPr>
        <p:grpSpPr bwMode="auto">
          <a:xfrm>
            <a:off x="523875" y="3328988"/>
            <a:ext cx="917575" cy="919162"/>
            <a:chOff x="379" y="2328"/>
            <a:chExt cx="578" cy="579"/>
          </a:xfrm>
        </p:grpSpPr>
        <p:grpSp>
          <p:nvGrpSpPr>
            <p:cNvPr id="27685" name="Group 131"/>
            <p:cNvGrpSpPr>
              <a:grpSpLocks/>
            </p:cNvGrpSpPr>
            <p:nvPr/>
          </p:nvGrpSpPr>
          <p:grpSpPr bwMode="auto">
            <a:xfrm>
              <a:off x="379" y="2328"/>
              <a:ext cx="578" cy="579"/>
              <a:chOff x="379" y="2328"/>
              <a:chExt cx="578" cy="579"/>
            </a:xfrm>
          </p:grpSpPr>
          <p:pic>
            <p:nvPicPr>
              <p:cNvPr id="27687" name="Picture 132" descr="light_shadow"/>
              <p:cNvPicPr>
                <a:picLocks noChangeAspect="1" noChangeArrowheads="1"/>
              </p:cNvPicPr>
              <p:nvPr/>
            </p:nvPicPr>
            <p:blipFill>
              <a:blip r:embed="rId7">
                <a:lum bright="-78000" contrast="-78000"/>
                <a:extLst>
                  <a:ext uri="{28A0092B-C50C-407E-A947-70E740481C1C}">
                    <a14:useLocalDpi xmlns:a14="http://schemas.microsoft.com/office/drawing/2010/main" val="0"/>
                  </a:ext>
                </a:extLst>
              </a:blip>
              <a:srcRect/>
              <a:stretch>
                <a:fillRect/>
              </a:stretch>
            </p:blipFill>
            <p:spPr bwMode="gray">
              <a:xfrm>
                <a:off x="434" y="2782"/>
                <a:ext cx="47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688" name="Picture 133" descr="circuler_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gray">
              <a:xfrm>
                <a:off x="379" y="2328"/>
                <a:ext cx="578" cy="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4851" name="Oval 134"/>
              <p:cNvSpPr>
                <a:spLocks noChangeArrowheads="1"/>
              </p:cNvSpPr>
              <p:nvPr/>
            </p:nvSpPr>
            <p:spPr bwMode="gray">
              <a:xfrm>
                <a:off x="379" y="2328"/>
                <a:ext cx="574" cy="535"/>
              </a:xfrm>
              <a:prstGeom prst="ellipse">
                <a:avLst/>
              </a:prstGeom>
              <a:solidFill>
                <a:srgbClr val="1E7BB4"/>
              </a:solidFill>
              <a:ln w="9525" algn="ctr">
                <a:noFill/>
                <a:round/>
                <a:headEnd/>
                <a:tailEnd/>
              </a:ln>
            </p:spPr>
            <p:txBody>
              <a:bodyPr wrap="none" anchor="ctr"/>
              <a:lstStyle/>
              <a:p>
                <a:pPr>
                  <a:defRPr/>
                </a:pPr>
                <a:endParaRPr lang="zh-CN" altLang="en-US" dirty="0">
                  <a:effectLst>
                    <a:outerShdw blurRad="38100" dist="38100" dir="2700000" algn="tl">
                      <a:srgbClr val="FFFFFF"/>
                    </a:outerShdw>
                  </a:effectLst>
                  <a:ea typeface="华文细黑" pitchFamily="2" charset="-122"/>
                </a:endParaRPr>
              </a:p>
            </p:txBody>
          </p:sp>
        </p:grpSp>
        <p:pic>
          <p:nvPicPr>
            <p:cNvPr id="27686" name="Picture 135"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440" y="2340"/>
              <a:ext cx="457"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7661" name="Group 359"/>
          <p:cNvGrpSpPr>
            <a:grpSpLocks/>
          </p:cNvGrpSpPr>
          <p:nvPr/>
        </p:nvGrpSpPr>
        <p:grpSpPr bwMode="auto">
          <a:xfrm>
            <a:off x="1708150" y="3829050"/>
            <a:ext cx="1327150" cy="1362075"/>
            <a:chOff x="1125" y="2643"/>
            <a:chExt cx="836" cy="858"/>
          </a:xfrm>
        </p:grpSpPr>
        <p:grpSp>
          <p:nvGrpSpPr>
            <p:cNvPr id="27680" name="Group 137"/>
            <p:cNvGrpSpPr>
              <a:grpSpLocks/>
            </p:cNvGrpSpPr>
            <p:nvPr/>
          </p:nvGrpSpPr>
          <p:grpSpPr bwMode="auto">
            <a:xfrm>
              <a:off x="1125" y="2643"/>
              <a:ext cx="836" cy="858"/>
              <a:chOff x="1125" y="2643"/>
              <a:chExt cx="836" cy="858"/>
            </a:xfrm>
          </p:grpSpPr>
          <p:pic>
            <p:nvPicPr>
              <p:cNvPr id="27682" name="Picture 138" descr="light_shadow"/>
              <p:cNvPicPr>
                <a:picLocks noChangeAspect="1" noChangeArrowheads="1"/>
              </p:cNvPicPr>
              <p:nvPr/>
            </p:nvPicPr>
            <p:blipFill>
              <a:blip r:embed="rId9">
                <a:lum bright="-78000" contrast="-78000"/>
                <a:extLst>
                  <a:ext uri="{28A0092B-C50C-407E-A947-70E740481C1C}">
                    <a14:useLocalDpi xmlns:a14="http://schemas.microsoft.com/office/drawing/2010/main" val="0"/>
                  </a:ext>
                </a:extLst>
              </a:blip>
              <a:srcRect/>
              <a:stretch>
                <a:fillRect/>
              </a:stretch>
            </p:blipFill>
            <p:spPr bwMode="gray">
              <a:xfrm>
                <a:off x="1204" y="3316"/>
                <a:ext cx="689"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683" name="Picture 139" descr="circuler_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gray">
              <a:xfrm>
                <a:off x="1125" y="2643"/>
                <a:ext cx="836" cy="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684" name="Oval 140"/>
              <p:cNvSpPr>
                <a:spLocks noChangeArrowheads="1"/>
              </p:cNvSpPr>
              <p:nvPr/>
            </p:nvSpPr>
            <p:spPr bwMode="gray">
              <a:xfrm>
                <a:off x="1125" y="2643"/>
                <a:ext cx="830" cy="793"/>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7681" name="Picture 141"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1212" y="2653"/>
              <a:ext cx="661"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27662" name="Text Box 18"/>
          <p:cNvSpPr txBox="1">
            <a:spLocks noChangeArrowheads="1"/>
          </p:cNvSpPr>
          <p:nvPr/>
        </p:nvSpPr>
        <p:spPr bwMode="white">
          <a:xfrm>
            <a:off x="1631950" y="2774950"/>
            <a:ext cx="647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00" b="1">
                <a:solidFill>
                  <a:srgbClr val="FEFFFF"/>
                </a:solidFill>
                <a:ea typeface="华文细黑" panose="02010600040101010101" pitchFamily="2" charset="-122"/>
              </a:rPr>
              <a:t>IPv6</a:t>
            </a:r>
          </a:p>
        </p:txBody>
      </p:sp>
      <p:sp>
        <p:nvSpPr>
          <p:cNvPr id="27663" name="Text Box 18"/>
          <p:cNvSpPr txBox="1">
            <a:spLocks noChangeArrowheads="1"/>
          </p:cNvSpPr>
          <p:nvPr/>
        </p:nvSpPr>
        <p:spPr bwMode="white">
          <a:xfrm>
            <a:off x="438150" y="3638550"/>
            <a:ext cx="11033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00" b="1">
                <a:solidFill>
                  <a:srgbClr val="FEFFFF"/>
                </a:solidFill>
                <a:ea typeface="华文细黑" panose="02010600040101010101" pitchFamily="2" charset="-122"/>
              </a:rPr>
              <a:t>MPLS VPN</a:t>
            </a:r>
          </a:p>
        </p:txBody>
      </p:sp>
      <p:sp>
        <p:nvSpPr>
          <p:cNvPr id="27664" name="Text Box 18"/>
          <p:cNvSpPr txBox="1">
            <a:spLocks noChangeArrowheads="1"/>
          </p:cNvSpPr>
          <p:nvPr/>
        </p:nvSpPr>
        <p:spPr bwMode="white">
          <a:xfrm>
            <a:off x="1541463" y="4286250"/>
            <a:ext cx="16557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b="1">
                <a:solidFill>
                  <a:srgbClr val="FEFFFF"/>
                </a:solidFill>
                <a:ea typeface="华文细黑" panose="02010600040101010101" pitchFamily="2" charset="-122"/>
              </a:rPr>
              <a:t>独立维护引擎</a:t>
            </a:r>
          </a:p>
        </p:txBody>
      </p:sp>
      <p:grpSp>
        <p:nvGrpSpPr>
          <p:cNvPr id="27665" name="Group 142"/>
          <p:cNvGrpSpPr>
            <a:grpSpLocks/>
          </p:cNvGrpSpPr>
          <p:nvPr/>
        </p:nvGrpSpPr>
        <p:grpSpPr bwMode="auto">
          <a:xfrm>
            <a:off x="3635375" y="3660775"/>
            <a:ext cx="1763713" cy="1838325"/>
            <a:chOff x="2339" y="2537"/>
            <a:chExt cx="1111" cy="1158"/>
          </a:xfrm>
        </p:grpSpPr>
        <p:grpSp>
          <p:nvGrpSpPr>
            <p:cNvPr id="27675" name="Group 143"/>
            <p:cNvGrpSpPr>
              <a:grpSpLocks/>
            </p:cNvGrpSpPr>
            <p:nvPr/>
          </p:nvGrpSpPr>
          <p:grpSpPr bwMode="auto">
            <a:xfrm>
              <a:off x="2339" y="2537"/>
              <a:ext cx="1111" cy="1158"/>
              <a:chOff x="2339" y="2537"/>
              <a:chExt cx="1111" cy="1158"/>
            </a:xfrm>
          </p:grpSpPr>
          <p:pic>
            <p:nvPicPr>
              <p:cNvPr id="27677" name="Picture 144" descr="light_shadow"/>
              <p:cNvPicPr>
                <a:picLocks noChangeAspect="1" noChangeArrowheads="1"/>
              </p:cNvPicPr>
              <p:nvPr/>
            </p:nvPicPr>
            <p:blipFill>
              <a:blip r:embed="rId12">
                <a:lum bright="-78000" contrast="-78000"/>
                <a:extLst>
                  <a:ext uri="{28A0092B-C50C-407E-A947-70E740481C1C}">
                    <a14:useLocalDpi xmlns:a14="http://schemas.microsoft.com/office/drawing/2010/main" val="0"/>
                  </a:ext>
                </a:extLst>
              </a:blip>
              <a:srcRect/>
              <a:stretch>
                <a:fillRect/>
              </a:stretch>
            </p:blipFill>
            <p:spPr bwMode="gray">
              <a:xfrm>
                <a:off x="2440" y="3445"/>
                <a:ext cx="91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678" name="Picture 145" descr="circuler_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gray">
              <a:xfrm>
                <a:off x="2339" y="2537"/>
                <a:ext cx="1111" cy="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679" name="Oval 146"/>
              <p:cNvSpPr>
                <a:spLocks noChangeArrowheads="1"/>
              </p:cNvSpPr>
              <p:nvPr/>
            </p:nvSpPr>
            <p:spPr bwMode="gray">
              <a:xfrm>
                <a:off x="2339" y="2537"/>
                <a:ext cx="1104" cy="1071"/>
              </a:xfrm>
              <a:prstGeom prst="ellipse">
                <a:avLst/>
              </a:prstGeom>
              <a:solidFill>
                <a:srgbClr val="F93D17"/>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pic>
          <p:nvPicPr>
            <p:cNvPr id="27676" name="Picture 147"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2456" y="2555"/>
              <a:ext cx="879"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27666" name="Text Box 35"/>
          <p:cNvSpPr txBox="1">
            <a:spLocks noChangeArrowheads="1"/>
          </p:cNvSpPr>
          <p:nvPr/>
        </p:nvSpPr>
        <p:spPr bwMode="gray">
          <a:xfrm>
            <a:off x="3563938" y="3949700"/>
            <a:ext cx="19097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200" b="1">
                <a:solidFill>
                  <a:schemeClr val="bg1"/>
                </a:solidFill>
                <a:ea typeface="华文细黑" panose="02010600040101010101" pitchFamily="2" charset="-122"/>
              </a:rPr>
              <a:t>高性能</a:t>
            </a:r>
            <a:r>
              <a:rPr lang="en-US" altLang="zh-CN" sz="1200" b="1">
                <a:solidFill>
                  <a:schemeClr val="bg1"/>
                </a:solidFill>
                <a:ea typeface="华文细黑" panose="02010600040101010101" pitchFamily="2" charset="-122"/>
              </a:rPr>
              <a:t>CPU</a:t>
            </a:r>
          </a:p>
          <a:p>
            <a:pPr algn="ctr"/>
            <a:r>
              <a:rPr lang="zh-CN" altLang="en-US" sz="1200" b="1">
                <a:solidFill>
                  <a:schemeClr val="bg1"/>
                </a:solidFill>
                <a:ea typeface="华文细黑" panose="02010600040101010101" pitchFamily="2" charset="-122"/>
              </a:rPr>
              <a:t>＋</a:t>
            </a:r>
          </a:p>
          <a:p>
            <a:pPr algn="ctr"/>
            <a:r>
              <a:rPr lang="en-US" altLang="zh-CN" sz="1200" b="1">
                <a:solidFill>
                  <a:schemeClr val="bg1"/>
                </a:solidFill>
                <a:ea typeface="华文细黑" panose="02010600040101010101" pitchFamily="2" charset="-122"/>
              </a:rPr>
              <a:t>4G</a:t>
            </a:r>
            <a:r>
              <a:rPr lang="zh-CN" altLang="en-US" sz="1200" b="1">
                <a:solidFill>
                  <a:schemeClr val="bg1"/>
                </a:solidFill>
                <a:ea typeface="华文细黑" panose="02010600040101010101" pitchFamily="2" charset="-122"/>
              </a:rPr>
              <a:t>内存</a:t>
            </a:r>
          </a:p>
          <a:p>
            <a:pPr algn="ctr"/>
            <a:r>
              <a:rPr lang="zh-CN" altLang="en-US" sz="1200" b="1">
                <a:solidFill>
                  <a:schemeClr val="bg1"/>
                </a:solidFill>
                <a:ea typeface="华文细黑" panose="02010600040101010101" pitchFamily="2" charset="-122"/>
              </a:rPr>
              <a:t>＝</a:t>
            </a:r>
          </a:p>
          <a:p>
            <a:pPr algn="ctr"/>
            <a:r>
              <a:rPr lang="en-US" altLang="zh-CN" sz="1200" b="1">
                <a:solidFill>
                  <a:schemeClr val="bg1"/>
                </a:solidFill>
                <a:ea typeface="华文细黑" panose="02010600040101010101" pitchFamily="2" charset="-122"/>
              </a:rPr>
              <a:t>10M </a:t>
            </a:r>
            <a:r>
              <a:rPr lang="zh-CN" altLang="en-US" sz="1200" b="1">
                <a:solidFill>
                  <a:schemeClr val="bg1"/>
                </a:solidFill>
                <a:ea typeface="华文细黑" panose="02010600040101010101" pitchFamily="2" charset="-122"/>
              </a:rPr>
              <a:t>路由表</a:t>
            </a:r>
          </a:p>
        </p:txBody>
      </p:sp>
      <p:grpSp>
        <p:nvGrpSpPr>
          <p:cNvPr id="27667" name="Group 381"/>
          <p:cNvGrpSpPr>
            <a:grpSpLocks/>
          </p:cNvGrpSpPr>
          <p:nvPr/>
        </p:nvGrpSpPr>
        <p:grpSpPr bwMode="auto">
          <a:xfrm>
            <a:off x="3276600" y="1069975"/>
            <a:ext cx="2060575" cy="366713"/>
            <a:chOff x="2245" y="572"/>
            <a:chExt cx="1298" cy="231"/>
          </a:xfrm>
        </p:grpSpPr>
        <p:grpSp>
          <p:nvGrpSpPr>
            <p:cNvPr id="27671" name="组合 65"/>
            <p:cNvGrpSpPr>
              <a:grpSpLocks/>
            </p:cNvGrpSpPr>
            <p:nvPr/>
          </p:nvGrpSpPr>
          <p:grpSpPr bwMode="auto">
            <a:xfrm>
              <a:off x="2371" y="572"/>
              <a:ext cx="1063" cy="231"/>
              <a:chOff x="1121487" y="3118093"/>
              <a:chExt cx="2047021" cy="455200"/>
            </a:xfrm>
          </p:grpSpPr>
          <p:sp>
            <p:nvSpPr>
              <p:cNvPr id="27673" name="AutoShape 6"/>
              <p:cNvSpPr>
                <a:spLocks noChangeArrowheads="1"/>
              </p:cNvSpPr>
              <p:nvPr/>
            </p:nvSpPr>
            <p:spPr bwMode="ltGray">
              <a:xfrm>
                <a:off x="1121487" y="3118093"/>
                <a:ext cx="2047021" cy="455200"/>
              </a:xfrm>
              <a:prstGeom prst="roundRect">
                <a:avLst>
                  <a:gd name="adj" fmla="val 16667"/>
                </a:avLst>
              </a:prstGeom>
              <a:solidFill>
                <a:srgbClr val="0070C0"/>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b="1">
                  <a:ea typeface="华文细黑" panose="02010600040101010101" pitchFamily="2" charset="-122"/>
                </a:endParaRPr>
              </a:p>
            </p:txBody>
          </p:sp>
          <p:sp>
            <p:nvSpPr>
              <p:cNvPr id="27674"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b="1">
                  <a:ea typeface="华文细黑" panose="02010600040101010101" pitchFamily="2" charset="-122"/>
                </a:endParaRPr>
              </a:p>
            </p:txBody>
          </p:sp>
        </p:grpSp>
        <p:sp>
          <p:nvSpPr>
            <p:cNvPr id="27672" name="TextBox 8"/>
            <p:cNvSpPr txBox="1">
              <a:spLocks noChangeArrowheads="1"/>
            </p:cNvSpPr>
            <p:nvPr/>
          </p:nvSpPr>
          <p:spPr bwMode="auto">
            <a:xfrm>
              <a:off x="2245" y="572"/>
              <a:ext cx="12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ea typeface="华文细黑" panose="02010600040101010101" pitchFamily="2" charset="-122"/>
                </a:rPr>
                <a:t>CR-MRP-I</a:t>
              </a:r>
            </a:p>
          </p:txBody>
        </p:sp>
      </p:grpSp>
      <p:sp>
        <p:nvSpPr>
          <p:cNvPr id="27668" name="Text Box 18"/>
          <p:cNvSpPr txBox="1">
            <a:spLocks noChangeArrowheads="1"/>
          </p:cNvSpPr>
          <p:nvPr/>
        </p:nvSpPr>
        <p:spPr bwMode="white">
          <a:xfrm>
            <a:off x="2549525" y="3189288"/>
            <a:ext cx="39608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solidFill>
                  <a:srgbClr val="FF0000"/>
                </a:solidFill>
                <a:ea typeface="华文细黑" panose="02010600040101010101" pitchFamily="2" charset="-122"/>
              </a:rPr>
              <a:t>MRP</a:t>
            </a:r>
            <a:r>
              <a:rPr lang="zh-CN" altLang="en-US" b="1">
                <a:ea typeface="华文细黑" panose="02010600040101010101" pitchFamily="2" charset="-122"/>
              </a:rPr>
              <a:t>：</a:t>
            </a:r>
            <a:r>
              <a:rPr lang="en-US" altLang="zh-CN" b="1">
                <a:solidFill>
                  <a:srgbClr val="FF0000"/>
                </a:solidFill>
                <a:ea typeface="华文细黑" panose="02010600040101010101" pitchFamily="2" charset="-122"/>
              </a:rPr>
              <a:t>M</a:t>
            </a:r>
            <a:r>
              <a:rPr lang="en-US" altLang="zh-CN" b="1">
                <a:ea typeface="华文细黑" panose="02010600040101010101" pitchFamily="2" charset="-122"/>
              </a:rPr>
              <a:t>anagement and </a:t>
            </a:r>
            <a:r>
              <a:rPr lang="en-US" altLang="zh-CN" b="1">
                <a:solidFill>
                  <a:srgbClr val="FF0000"/>
                </a:solidFill>
                <a:ea typeface="华文细黑" panose="02010600040101010101" pitchFamily="2" charset="-122"/>
              </a:rPr>
              <a:t>R</a:t>
            </a:r>
            <a:r>
              <a:rPr lang="en-US" altLang="zh-CN" b="1">
                <a:ea typeface="华文细黑" panose="02010600040101010101" pitchFamily="2" charset="-122"/>
              </a:rPr>
              <a:t>oute </a:t>
            </a:r>
            <a:r>
              <a:rPr lang="en-US" altLang="zh-CN" b="1">
                <a:solidFill>
                  <a:srgbClr val="FF0000"/>
                </a:solidFill>
                <a:ea typeface="华文细黑" panose="02010600040101010101" pitchFamily="2" charset="-122"/>
              </a:rPr>
              <a:t>P</a:t>
            </a:r>
            <a:r>
              <a:rPr lang="en-US" altLang="zh-CN" b="1">
                <a:ea typeface="华文细黑" panose="02010600040101010101" pitchFamily="2" charset="-122"/>
              </a:rPr>
              <a:t>rocess unit</a:t>
            </a:r>
          </a:p>
        </p:txBody>
      </p:sp>
      <p:sp>
        <p:nvSpPr>
          <p:cNvPr id="27669" name="标题 61"/>
          <p:cNvSpPr>
            <a:spLocks noGrp="1"/>
          </p:cNvSpPr>
          <p:nvPr>
            <p:ph type="title"/>
          </p:nvPr>
        </p:nvSpPr>
        <p:spPr/>
        <p:txBody>
          <a:bodyPr/>
          <a:lstStyle/>
          <a:p>
            <a:pPr eaLnBrk="1" hangingPunct="1"/>
            <a:r>
              <a:rPr lang="zh-CN" altLang="en-US" smtClean="0"/>
              <a:t>超大规模路由能力的主控板</a:t>
            </a:r>
          </a:p>
        </p:txBody>
      </p:sp>
      <p:sp>
        <p:nvSpPr>
          <p:cNvPr id="27670" name="Rectangle 66"/>
          <p:cNvSpPr>
            <a:spLocks noChangeArrowheads="1"/>
          </p:cNvSpPr>
          <p:nvPr/>
        </p:nvSpPr>
        <p:spPr bwMode="auto">
          <a:xfrm>
            <a:off x="600075" y="5572125"/>
            <a:ext cx="807561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CR16000</a:t>
            </a:r>
            <a:r>
              <a:rPr lang="zh-CN" altLang="en-US" sz="2000" b="1">
                <a:solidFill>
                  <a:srgbClr val="000000"/>
                </a:solidFill>
                <a:ea typeface="华文细黑" panose="02010600040101010101" pitchFamily="2" charset="-122"/>
              </a:rPr>
              <a:t>采用高性能</a:t>
            </a:r>
            <a:r>
              <a:rPr lang="en-US" altLang="zh-CN" sz="2000" b="1">
                <a:solidFill>
                  <a:srgbClr val="000000"/>
                </a:solidFill>
                <a:ea typeface="华文细黑" panose="02010600040101010101" pitchFamily="2" charset="-122"/>
              </a:rPr>
              <a:t>CPU</a:t>
            </a:r>
            <a:r>
              <a:rPr lang="zh-CN" altLang="en-US" sz="2000" b="1">
                <a:solidFill>
                  <a:srgbClr val="000000"/>
                </a:solidFill>
                <a:ea typeface="华文细黑" panose="02010600040101010101" pitchFamily="2" charset="-122"/>
              </a:rPr>
              <a:t>＋</a:t>
            </a:r>
            <a:r>
              <a:rPr lang="en-US" altLang="zh-CN" sz="2000" b="1">
                <a:solidFill>
                  <a:srgbClr val="000000"/>
                </a:solidFill>
                <a:ea typeface="华文细黑" panose="02010600040101010101" pitchFamily="2" charset="-122"/>
              </a:rPr>
              <a:t>4G</a:t>
            </a:r>
            <a:r>
              <a:rPr lang="zh-CN" altLang="en-US" sz="2000" b="1">
                <a:solidFill>
                  <a:srgbClr val="000000"/>
                </a:solidFill>
                <a:ea typeface="华文细黑" panose="02010600040101010101" pitchFamily="2" charset="-122"/>
              </a:rPr>
              <a:t>内存配置，可以支持</a:t>
            </a:r>
            <a:r>
              <a:rPr lang="en-US" altLang="zh-CN" sz="2000" b="1">
                <a:solidFill>
                  <a:srgbClr val="000000"/>
                </a:solidFill>
                <a:ea typeface="华文细黑" panose="02010600040101010101" pitchFamily="2" charset="-122"/>
              </a:rPr>
              <a:t>10M IPv4/1M IPv6</a:t>
            </a:r>
            <a:r>
              <a:rPr lang="zh-CN" altLang="en-US" sz="2000" b="1">
                <a:solidFill>
                  <a:srgbClr val="000000"/>
                </a:solidFill>
                <a:ea typeface="华文细黑" panose="02010600040101010101" pitchFamily="2" charset="-122"/>
              </a:rPr>
              <a:t>路由表，满足</a:t>
            </a:r>
            <a:r>
              <a:rPr lang="en-US" altLang="zh-CN" sz="2000" b="1">
                <a:solidFill>
                  <a:srgbClr val="000000"/>
                </a:solidFill>
                <a:ea typeface="华文细黑" panose="02010600040101010101" pitchFamily="2" charset="-122"/>
              </a:rPr>
              <a:t>Internet</a:t>
            </a:r>
            <a:r>
              <a:rPr lang="zh-CN" altLang="en-US" sz="2000" b="1">
                <a:solidFill>
                  <a:srgbClr val="000000"/>
                </a:solidFill>
                <a:ea typeface="华文细黑" panose="02010600040101010101" pitchFamily="2" charset="-122"/>
              </a:rPr>
              <a:t>全网路由计算和发布需求</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任意多边形 48"/>
          <p:cNvSpPr/>
          <p:nvPr/>
        </p:nvSpPr>
        <p:spPr bwMode="auto">
          <a:xfrm>
            <a:off x="1614488" y="1333500"/>
            <a:ext cx="5729287" cy="3057525"/>
          </a:xfrm>
          <a:custGeom>
            <a:avLst/>
            <a:gdLst>
              <a:gd name="connsiteX0" fmla="*/ 1733550 w 4848225"/>
              <a:gd name="connsiteY0" fmla="*/ 3124200 h 3171825"/>
              <a:gd name="connsiteX1" fmla="*/ 0 w 4848225"/>
              <a:gd name="connsiteY1" fmla="*/ 0 h 3171825"/>
              <a:gd name="connsiteX2" fmla="*/ 4848225 w 4848225"/>
              <a:gd name="connsiteY2" fmla="*/ 0 h 3171825"/>
              <a:gd name="connsiteX3" fmla="*/ 3495675 w 4848225"/>
              <a:gd name="connsiteY3" fmla="*/ 3171825 h 3171825"/>
              <a:gd name="connsiteX4" fmla="*/ 1733550 w 4848225"/>
              <a:gd name="connsiteY4" fmla="*/ 3124200 h 3171825"/>
              <a:gd name="connsiteX0" fmla="*/ 1733550 w 5195858"/>
              <a:gd name="connsiteY0" fmla="*/ 3124200 h 3171825"/>
              <a:gd name="connsiteX1" fmla="*/ 0 w 5195858"/>
              <a:gd name="connsiteY1" fmla="*/ 0 h 3171825"/>
              <a:gd name="connsiteX2" fmla="*/ 4848225 w 5195858"/>
              <a:gd name="connsiteY2" fmla="*/ 0 h 3171825"/>
              <a:gd name="connsiteX3" fmla="*/ 5195858 w 5195858"/>
              <a:gd name="connsiteY3" fmla="*/ 0 h 3171825"/>
              <a:gd name="connsiteX4" fmla="*/ 3495675 w 5195858"/>
              <a:gd name="connsiteY4" fmla="*/ 3171825 h 3171825"/>
              <a:gd name="connsiteX5" fmla="*/ 1733550 w 5195858"/>
              <a:gd name="connsiteY5" fmla="*/ 3124200 h 3171825"/>
              <a:gd name="connsiteX0" fmla="*/ 1733550 w 5195858"/>
              <a:gd name="connsiteY0" fmla="*/ 3124200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733550 w 5195858"/>
              <a:gd name="connsiteY5" fmla="*/ 3124200 h 3157063"/>
              <a:gd name="connsiteX0" fmla="*/ 1850171 w 5195858"/>
              <a:gd name="connsiteY0" fmla="*/ 3143861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850171 w 5195858"/>
              <a:gd name="connsiteY5" fmla="*/ 3143861 h 315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5858" h="3157063">
                <a:moveTo>
                  <a:pt x="1850171" y="3143861"/>
                </a:moveTo>
                <a:lnTo>
                  <a:pt x="0" y="0"/>
                </a:lnTo>
                <a:lnTo>
                  <a:pt x="4848225" y="0"/>
                </a:lnTo>
                <a:lnTo>
                  <a:pt x="5195858" y="0"/>
                </a:lnTo>
                <a:lnTo>
                  <a:pt x="3409286" y="3157063"/>
                </a:lnTo>
                <a:lnTo>
                  <a:pt x="1850171" y="3143861"/>
                </a:lnTo>
                <a:close/>
              </a:path>
            </a:pathLst>
          </a:custGeom>
          <a:gradFill>
            <a:gsLst>
              <a:gs pos="0">
                <a:schemeClr val="bg1">
                  <a:alpha val="0"/>
                </a:schemeClr>
              </a:gs>
              <a:gs pos="100000">
                <a:schemeClr val="bg1">
                  <a:lumMod val="50000"/>
                  <a:alpha val="62000"/>
                </a:schemeClr>
              </a:gs>
            </a:gsLst>
            <a:lin ang="5400000" scaled="1"/>
          </a:gradFill>
          <a:ln w="19050" cap="flat" cmpd="sng" algn="ctr">
            <a:noFill/>
            <a:prstDash val="solid"/>
            <a:round/>
            <a:headEnd type="none" w="med" len="med"/>
            <a:tailEnd type="none" w="med" len="med"/>
          </a:ln>
          <a:effectLst/>
        </p:spPr>
        <p:txBody>
          <a:bodyPr/>
          <a:lstStyle/>
          <a:p>
            <a:pPr algn="ctr">
              <a:defRPr/>
            </a:pPr>
            <a:endParaRPr lang="zh-CN" altLang="en-US" dirty="0">
              <a:ea typeface="华文细黑" pitchFamily="2" charset="-122"/>
            </a:endParaRPr>
          </a:p>
        </p:txBody>
      </p:sp>
      <p:sp>
        <p:nvSpPr>
          <p:cNvPr id="28675" name="Text Box 156"/>
          <p:cNvSpPr txBox="1">
            <a:spLocks noChangeArrowheads="1"/>
          </p:cNvSpPr>
          <p:nvPr/>
        </p:nvSpPr>
        <p:spPr bwMode="auto">
          <a:xfrm>
            <a:off x="395288" y="5734050"/>
            <a:ext cx="86407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CR16004</a:t>
            </a:r>
            <a:r>
              <a:rPr lang="zh-CN" altLang="en-US" sz="2000" b="1">
                <a:solidFill>
                  <a:srgbClr val="000000"/>
                </a:solidFill>
                <a:ea typeface="华文细黑" panose="02010600040101010101" pitchFamily="2" charset="-122"/>
              </a:rPr>
              <a:t>及</a:t>
            </a:r>
            <a:r>
              <a:rPr lang="en-US" altLang="zh-CN" sz="2000" b="1">
                <a:solidFill>
                  <a:srgbClr val="000000"/>
                </a:solidFill>
                <a:ea typeface="华文细黑" panose="02010600040101010101" pitchFamily="2" charset="-122"/>
              </a:rPr>
              <a:t>CR16008</a:t>
            </a:r>
            <a:r>
              <a:rPr lang="zh-CN" altLang="en-US" sz="2000" b="1">
                <a:solidFill>
                  <a:srgbClr val="000000"/>
                </a:solidFill>
                <a:ea typeface="华文细黑" panose="02010600040101010101" pitchFamily="2" charset="-122"/>
              </a:rPr>
              <a:t>对应使用</a:t>
            </a:r>
            <a:r>
              <a:rPr lang="en-US" altLang="zh-CN" sz="2000" b="1">
                <a:solidFill>
                  <a:srgbClr val="000000"/>
                </a:solidFill>
                <a:ea typeface="华文细黑" panose="02010600040101010101" pitchFamily="2" charset="-122"/>
              </a:rPr>
              <a:t>CR-SF08C</a:t>
            </a:r>
            <a:r>
              <a:rPr lang="zh-CN" altLang="en-US" sz="2000" b="1">
                <a:solidFill>
                  <a:srgbClr val="000000"/>
                </a:solidFill>
                <a:ea typeface="华文细黑" panose="02010600040101010101" pitchFamily="2" charset="-122"/>
              </a:rPr>
              <a:t>交换网板，</a:t>
            </a:r>
            <a:r>
              <a:rPr lang="en-US" altLang="zh-CN" sz="2000" b="1">
                <a:solidFill>
                  <a:srgbClr val="000000"/>
                </a:solidFill>
                <a:ea typeface="华文细黑" panose="02010600040101010101" pitchFamily="2" charset="-122"/>
              </a:rPr>
              <a:t>CR16018</a:t>
            </a:r>
            <a:r>
              <a:rPr lang="zh-CN" altLang="en-US" sz="2000" b="1">
                <a:solidFill>
                  <a:srgbClr val="000000"/>
                </a:solidFill>
                <a:ea typeface="华文细黑" panose="02010600040101010101" pitchFamily="2" charset="-122"/>
              </a:rPr>
              <a:t>对应使用</a:t>
            </a:r>
            <a:r>
              <a:rPr lang="en-US" altLang="zh-CN" sz="2000" b="1">
                <a:solidFill>
                  <a:srgbClr val="000000"/>
                </a:solidFill>
                <a:ea typeface="华文细黑" panose="02010600040101010101" pitchFamily="2" charset="-122"/>
              </a:rPr>
              <a:t>CR-SF18C</a:t>
            </a:r>
            <a:r>
              <a:rPr lang="zh-CN" altLang="en-US" sz="2000" b="1">
                <a:solidFill>
                  <a:srgbClr val="000000"/>
                </a:solidFill>
                <a:ea typeface="华文细黑" panose="02010600040101010101" pitchFamily="2" charset="-122"/>
              </a:rPr>
              <a:t>交换网板。</a:t>
            </a:r>
          </a:p>
        </p:txBody>
      </p:sp>
      <p:sp>
        <p:nvSpPr>
          <p:cNvPr id="28676" name="Freeform 3"/>
          <p:cNvSpPr>
            <a:spLocks/>
          </p:cNvSpPr>
          <p:nvPr/>
        </p:nvSpPr>
        <p:spPr bwMode="gray">
          <a:xfrm>
            <a:off x="779463" y="2870200"/>
            <a:ext cx="7505700" cy="2724150"/>
          </a:xfrm>
          <a:custGeom>
            <a:avLst/>
            <a:gdLst>
              <a:gd name="T0" fmla="*/ 2147483647 w 4728"/>
              <a:gd name="T1" fmla="*/ 2147483647 h 1686"/>
              <a:gd name="T2" fmla="*/ 2147483647 w 4728"/>
              <a:gd name="T3" fmla="*/ 2147483647 h 1686"/>
              <a:gd name="T4" fmla="*/ 2147483647 w 4728"/>
              <a:gd name="T5" fmla="*/ 2147483647 h 1686"/>
              <a:gd name="T6" fmla="*/ 2147483647 w 4728"/>
              <a:gd name="T7" fmla="*/ 2147483647 h 1686"/>
              <a:gd name="T8" fmla="*/ 2147483647 w 4728"/>
              <a:gd name="T9" fmla="*/ 2147483647 h 1686"/>
              <a:gd name="T10" fmla="*/ 2147483647 w 4728"/>
              <a:gd name="T11" fmla="*/ 2147483647 h 1686"/>
              <a:gd name="T12" fmla="*/ 2147483647 w 4728"/>
              <a:gd name="T13" fmla="*/ 2147483647 h 1686"/>
              <a:gd name="T14" fmla="*/ 2147483647 w 4728"/>
              <a:gd name="T15" fmla="*/ 2147483647 h 1686"/>
              <a:gd name="T16" fmla="*/ 2147483647 w 4728"/>
              <a:gd name="T17" fmla="*/ 2147483647 h 1686"/>
              <a:gd name="T18" fmla="*/ 2147483647 w 4728"/>
              <a:gd name="T19" fmla="*/ 2147483647 h 1686"/>
              <a:gd name="T20" fmla="*/ 2147483647 w 4728"/>
              <a:gd name="T21" fmla="*/ 2147483647 h 1686"/>
              <a:gd name="T22" fmla="*/ 2147483647 w 4728"/>
              <a:gd name="T23" fmla="*/ 2147483647 h 1686"/>
              <a:gd name="T24" fmla="*/ 2147483647 w 4728"/>
              <a:gd name="T25" fmla="*/ 2147483647 h 16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28"/>
              <a:gd name="T40" fmla="*/ 0 h 1686"/>
              <a:gd name="T41" fmla="*/ 4728 w 4728"/>
              <a:gd name="T42" fmla="*/ 1686 h 16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28" h="1686">
                <a:moveTo>
                  <a:pt x="1422" y="3"/>
                </a:moveTo>
                <a:cubicBezTo>
                  <a:pt x="1450" y="0"/>
                  <a:pt x="252" y="159"/>
                  <a:pt x="192" y="705"/>
                </a:cubicBezTo>
                <a:cubicBezTo>
                  <a:pt x="222" y="1041"/>
                  <a:pt x="828" y="1203"/>
                  <a:pt x="1096" y="1292"/>
                </a:cubicBezTo>
                <a:cubicBezTo>
                  <a:pt x="1364" y="1381"/>
                  <a:pt x="1955" y="1428"/>
                  <a:pt x="2388" y="1428"/>
                </a:cubicBezTo>
                <a:cubicBezTo>
                  <a:pt x="2821" y="1428"/>
                  <a:pt x="3307" y="1379"/>
                  <a:pt x="3672" y="1275"/>
                </a:cubicBezTo>
                <a:cubicBezTo>
                  <a:pt x="4037" y="1171"/>
                  <a:pt x="4506" y="987"/>
                  <a:pt x="4524" y="705"/>
                </a:cubicBezTo>
                <a:cubicBezTo>
                  <a:pt x="4518" y="207"/>
                  <a:pt x="3269" y="50"/>
                  <a:pt x="3294" y="27"/>
                </a:cubicBezTo>
                <a:cubicBezTo>
                  <a:pt x="3324" y="29"/>
                  <a:pt x="4674" y="201"/>
                  <a:pt x="4704" y="717"/>
                </a:cubicBezTo>
                <a:cubicBezTo>
                  <a:pt x="4728" y="1077"/>
                  <a:pt x="4236" y="1365"/>
                  <a:pt x="3798" y="1488"/>
                </a:cubicBezTo>
                <a:cubicBezTo>
                  <a:pt x="3360" y="1611"/>
                  <a:pt x="2883" y="1680"/>
                  <a:pt x="2412" y="1683"/>
                </a:cubicBezTo>
                <a:cubicBezTo>
                  <a:pt x="1941" y="1686"/>
                  <a:pt x="1374" y="1644"/>
                  <a:pt x="972" y="1506"/>
                </a:cubicBezTo>
                <a:cubicBezTo>
                  <a:pt x="570" y="1368"/>
                  <a:pt x="0" y="1173"/>
                  <a:pt x="24" y="723"/>
                </a:cubicBezTo>
                <a:cubicBezTo>
                  <a:pt x="42" y="117"/>
                  <a:pt x="1394" y="6"/>
                  <a:pt x="1422" y="3"/>
                </a:cubicBezTo>
                <a:close/>
              </a:path>
            </a:pathLst>
          </a:custGeom>
          <a:gradFill rotWithShape="1">
            <a:gsLst>
              <a:gs pos="0">
                <a:srgbClr val="969696"/>
              </a:gs>
              <a:gs pos="100000">
                <a:schemeClr val="bg1"/>
              </a:gs>
            </a:gsLst>
            <a:lin ang="16200000" scaled="1"/>
          </a:gradFill>
          <a:ln w="9525">
            <a:round/>
            <a:headEnd/>
            <a:tailEnd/>
          </a:ln>
          <a:scene3d>
            <a:camera prst="legacyObliqueBottom">
              <a:rot lat="21299970" lon="0" rev="0"/>
            </a:camera>
            <a:lightRig rig="legacyFlat3" dir="b"/>
          </a:scene3d>
          <a:sp3d extrusionH="100000" prstMaterial="legacyMatte">
            <a:bevelT w="13500" h="13500" prst="angle"/>
            <a:bevelB w="13500" h="13500" prst="angle"/>
            <a:extrusionClr>
              <a:srgbClr val="969696"/>
            </a:extrusionClr>
            <a:contourClr>
              <a:srgbClr val="969696"/>
            </a:contourClr>
          </a:sp3d>
        </p:spPr>
        <p:txBody>
          <a:bodyPr wrap="none" anchor="ctr">
            <a:flatTx/>
          </a:bodyPr>
          <a:lstStyle/>
          <a:p>
            <a:endParaRPr lang="zh-CN" altLang="en-US"/>
          </a:p>
        </p:txBody>
      </p:sp>
      <p:grpSp>
        <p:nvGrpSpPr>
          <p:cNvPr id="28677" name="Group 124"/>
          <p:cNvGrpSpPr>
            <a:grpSpLocks/>
          </p:cNvGrpSpPr>
          <p:nvPr/>
        </p:nvGrpSpPr>
        <p:grpSpPr bwMode="auto">
          <a:xfrm>
            <a:off x="6762750" y="2741613"/>
            <a:ext cx="533400" cy="558800"/>
            <a:chOff x="4309" y="1923"/>
            <a:chExt cx="336" cy="352"/>
          </a:xfrm>
        </p:grpSpPr>
        <p:grpSp>
          <p:nvGrpSpPr>
            <p:cNvPr id="28734" name="Group 125"/>
            <p:cNvGrpSpPr>
              <a:grpSpLocks/>
            </p:cNvGrpSpPr>
            <p:nvPr/>
          </p:nvGrpSpPr>
          <p:grpSpPr bwMode="auto">
            <a:xfrm>
              <a:off x="4309" y="1923"/>
              <a:ext cx="336" cy="352"/>
              <a:chOff x="4309" y="1923"/>
              <a:chExt cx="336" cy="352"/>
            </a:xfrm>
          </p:grpSpPr>
          <p:pic>
            <p:nvPicPr>
              <p:cNvPr id="28736" name="Picture 126" descr="light_shadow"/>
              <p:cNvPicPr>
                <a:picLocks noChangeAspect="1" noChangeArrowheads="1"/>
              </p:cNvPicPr>
              <p:nvPr/>
            </p:nvPicPr>
            <p:blipFill>
              <a:blip r:embed="rId3">
                <a:lum bright="-78000" contrast="-78000"/>
                <a:extLst>
                  <a:ext uri="{28A0092B-C50C-407E-A947-70E740481C1C}">
                    <a14:useLocalDpi xmlns:a14="http://schemas.microsoft.com/office/drawing/2010/main" val="0"/>
                  </a:ext>
                </a:extLst>
              </a:blip>
              <a:srcRect/>
              <a:stretch>
                <a:fillRect/>
              </a:stretch>
            </p:blipFill>
            <p:spPr bwMode="gray">
              <a:xfrm>
                <a:off x="4341" y="2199"/>
                <a:ext cx="277" cy="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37" name="Picture 127"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4309" y="1923"/>
                <a:ext cx="336"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738" name="Oval 128"/>
              <p:cNvSpPr>
                <a:spLocks noChangeArrowheads="1"/>
              </p:cNvSpPr>
              <p:nvPr/>
            </p:nvSpPr>
            <p:spPr bwMode="gray">
              <a:xfrm>
                <a:off x="4309" y="1923"/>
                <a:ext cx="334" cy="325"/>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8735" name="Picture 12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4347" y="1938"/>
              <a:ext cx="265"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8678" name="Group 130"/>
          <p:cNvGrpSpPr>
            <a:grpSpLocks/>
          </p:cNvGrpSpPr>
          <p:nvPr/>
        </p:nvGrpSpPr>
        <p:grpSpPr bwMode="auto">
          <a:xfrm>
            <a:off x="7578725" y="3384550"/>
            <a:ext cx="915988" cy="919163"/>
            <a:chOff x="4823" y="2328"/>
            <a:chExt cx="577" cy="579"/>
          </a:xfrm>
        </p:grpSpPr>
        <p:grpSp>
          <p:nvGrpSpPr>
            <p:cNvPr id="28729" name="Group 131"/>
            <p:cNvGrpSpPr>
              <a:grpSpLocks/>
            </p:cNvGrpSpPr>
            <p:nvPr/>
          </p:nvGrpSpPr>
          <p:grpSpPr bwMode="auto">
            <a:xfrm>
              <a:off x="4823" y="2328"/>
              <a:ext cx="577" cy="579"/>
              <a:chOff x="4823" y="2328"/>
              <a:chExt cx="577" cy="579"/>
            </a:xfrm>
          </p:grpSpPr>
          <p:pic>
            <p:nvPicPr>
              <p:cNvPr id="28731" name="Picture 132" descr="light_shadow"/>
              <p:cNvPicPr>
                <a:picLocks noChangeAspect="1" noChangeArrowheads="1"/>
              </p:cNvPicPr>
              <p:nvPr/>
            </p:nvPicPr>
            <p:blipFill>
              <a:blip r:embed="rId6">
                <a:lum bright="-78000" contrast="-78000"/>
                <a:extLst>
                  <a:ext uri="{28A0092B-C50C-407E-A947-70E740481C1C}">
                    <a14:useLocalDpi xmlns:a14="http://schemas.microsoft.com/office/drawing/2010/main" val="0"/>
                  </a:ext>
                </a:extLst>
              </a:blip>
              <a:srcRect/>
              <a:stretch>
                <a:fillRect/>
              </a:stretch>
            </p:blipFill>
            <p:spPr bwMode="gray">
              <a:xfrm>
                <a:off x="4878" y="2782"/>
                <a:ext cx="47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32" name="Picture 133" descr="circuler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4823" y="2328"/>
                <a:ext cx="577" cy="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733" name="Oval 134"/>
              <p:cNvSpPr>
                <a:spLocks noChangeArrowheads="1"/>
              </p:cNvSpPr>
              <p:nvPr/>
            </p:nvSpPr>
            <p:spPr bwMode="gray">
              <a:xfrm>
                <a:off x="4823" y="2328"/>
                <a:ext cx="573" cy="535"/>
              </a:xfrm>
              <a:prstGeom prst="ellipse">
                <a:avLst/>
              </a:prstGeom>
              <a:solidFill>
                <a:srgbClr val="1E7BB4"/>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8730" name="Picture 135"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4884" y="2340"/>
              <a:ext cx="45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8679" name="Group 136"/>
          <p:cNvGrpSpPr>
            <a:grpSpLocks/>
          </p:cNvGrpSpPr>
          <p:nvPr/>
        </p:nvGrpSpPr>
        <p:grpSpPr bwMode="auto">
          <a:xfrm>
            <a:off x="5994400" y="3884613"/>
            <a:ext cx="1327150" cy="1362075"/>
            <a:chOff x="3825" y="2643"/>
            <a:chExt cx="836" cy="858"/>
          </a:xfrm>
        </p:grpSpPr>
        <p:grpSp>
          <p:nvGrpSpPr>
            <p:cNvPr id="28724" name="Group 137"/>
            <p:cNvGrpSpPr>
              <a:grpSpLocks/>
            </p:cNvGrpSpPr>
            <p:nvPr/>
          </p:nvGrpSpPr>
          <p:grpSpPr bwMode="auto">
            <a:xfrm>
              <a:off x="3825" y="2643"/>
              <a:ext cx="836" cy="858"/>
              <a:chOff x="3825" y="2643"/>
              <a:chExt cx="836" cy="858"/>
            </a:xfrm>
          </p:grpSpPr>
          <p:pic>
            <p:nvPicPr>
              <p:cNvPr id="28726" name="Picture 138" descr="light_shadow"/>
              <p:cNvPicPr>
                <a:picLocks noChangeAspect="1" noChangeArrowheads="1"/>
              </p:cNvPicPr>
              <p:nvPr/>
            </p:nvPicPr>
            <p:blipFill>
              <a:blip r:embed="rId8">
                <a:lum bright="-78000" contrast="-78000"/>
                <a:extLst>
                  <a:ext uri="{28A0092B-C50C-407E-A947-70E740481C1C}">
                    <a14:useLocalDpi xmlns:a14="http://schemas.microsoft.com/office/drawing/2010/main" val="0"/>
                  </a:ext>
                </a:extLst>
              </a:blip>
              <a:srcRect/>
              <a:stretch>
                <a:fillRect/>
              </a:stretch>
            </p:blipFill>
            <p:spPr bwMode="gray">
              <a:xfrm>
                <a:off x="3904" y="3316"/>
                <a:ext cx="689"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27" name="Picture 139"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3825" y="2643"/>
                <a:ext cx="836" cy="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728" name="Oval 140"/>
              <p:cNvSpPr>
                <a:spLocks noChangeArrowheads="1"/>
              </p:cNvSpPr>
              <p:nvPr/>
            </p:nvSpPr>
            <p:spPr bwMode="gray">
              <a:xfrm>
                <a:off x="3825" y="2643"/>
                <a:ext cx="830" cy="793"/>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8725" name="Picture 141"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3912" y="2653"/>
              <a:ext cx="661"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8680" name="Group 347"/>
          <p:cNvGrpSpPr>
            <a:grpSpLocks/>
          </p:cNvGrpSpPr>
          <p:nvPr/>
        </p:nvGrpSpPr>
        <p:grpSpPr bwMode="auto">
          <a:xfrm>
            <a:off x="1687513" y="2697163"/>
            <a:ext cx="533400" cy="558800"/>
            <a:chOff x="1112" y="1895"/>
            <a:chExt cx="336" cy="352"/>
          </a:xfrm>
        </p:grpSpPr>
        <p:grpSp>
          <p:nvGrpSpPr>
            <p:cNvPr id="28719" name="Group 125"/>
            <p:cNvGrpSpPr>
              <a:grpSpLocks/>
            </p:cNvGrpSpPr>
            <p:nvPr/>
          </p:nvGrpSpPr>
          <p:grpSpPr bwMode="auto">
            <a:xfrm>
              <a:off x="1112" y="1895"/>
              <a:ext cx="336" cy="352"/>
              <a:chOff x="1112" y="1895"/>
              <a:chExt cx="336" cy="352"/>
            </a:xfrm>
          </p:grpSpPr>
          <p:pic>
            <p:nvPicPr>
              <p:cNvPr id="28721" name="Picture 126" descr="light_shadow"/>
              <p:cNvPicPr>
                <a:picLocks noChangeAspect="1" noChangeArrowheads="1"/>
              </p:cNvPicPr>
              <p:nvPr/>
            </p:nvPicPr>
            <p:blipFill>
              <a:blip r:embed="rId3">
                <a:lum bright="-78000" contrast="-78000"/>
                <a:extLst>
                  <a:ext uri="{28A0092B-C50C-407E-A947-70E740481C1C}">
                    <a14:useLocalDpi xmlns:a14="http://schemas.microsoft.com/office/drawing/2010/main" val="0"/>
                  </a:ext>
                </a:extLst>
              </a:blip>
              <a:srcRect/>
              <a:stretch>
                <a:fillRect/>
              </a:stretch>
            </p:blipFill>
            <p:spPr bwMode="gray">
              <a:xfrm>
                <a:off x="1144" y="2171"/>
                <a:ext cx="277" cy="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22" name="Picture 127"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112" y="1895"/>
                <a:ext cx="336"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723" name="Oval 128"/>
              <p:cNvSpPr>
                <a:spLocks noChangeArrowheads="1"/>
              </p:cNvSpPr>
              <p:nvPr/>
            </p:nvSpPr>
            <p:spPr bwMode="gray">
              <a:xfrm>
                <a:off x="1112" y="1895"/>
                <a:ext cx="334" cy="325"/>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8720" name="Picture 12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150" y="1910"/>
              <a:ext cx="265"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8681" name="Group 353"/>
          <p:cNvGrpSpPr>
            <a:grpSpLocks/>
          </p:cNvGrpSpPr>
          <p:nvPr/>
        </p:nvGrpSpPr>
        <p:grpSpPr bwMode="auto">
          <a:xfrm>
            <a:off x="523875" y="3384550"/>
            <a:ext cx="917575" cy="919163"/>
            <a:chOff x="379" y="2328"/>
            <a:chExt cx="578" cy="579"/>
          </a:xfrm>
        </p:grpSpPr>
        <p:grpSp>
          <p:nvGrpSpPr>
            <p:cNvPr id="28714" name="Group 131"/>
            <p:cNvGrpSpPr>
              <a:grpSpLocks/>
            </p:cNvGrpSpPr>
            <p:nvPr/>
          </p:nvGrpSpPr>
          <p:grpSpPr bwMode="auto">
            <a:xfrm>
              <a:off x="379" y="2328"/>
              <a:ext cx="578" cy="579"/>
              <a:chOff x="379" y="2328"/>
              <a:chExt cx="578" cy="579"/>
            </a:xfrm>
          </p:grpSpPr>
          <p:pic>
            <p:nvPicPr>
              <p:cNvPr id="28716" name="Picture 132" descr="light_shadow"/>
              <p:cNvPicPr>
                <a:picLocks noChangeAspect="1" noChangeArrowheads="1"/>
              </p:cNvPicPr>
              <p:nvPr/>
            </p:nvPicPr>
            <p:blipFill>
              <a:blip r:embed="rId6">
                <a:lum bright="-78000" contrast="-78000"/>
                <a:extLst>
                  <a:ext uri="{28A0092B-C50C-407E-A947-70E740481C1C}">
                    <a14:useLocalDpi xmlns:a14="http://schemas.microsoft.com/office/drawing/2010/main" val="0"/>
                  </a:ext>
                </a:extLst>
              </a:blip>
              <a:srcRect/>
              <a:stretch>
                <a:fillRect/>
              </a:stretch>
            </p:blipFill>
            <p:spPr bwMode="gray">
              <a:xfrm>
                <a:off x="434" y="2782"/>
                <a:ext cx="47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17" name="Picture 133" descr="circuler_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gray">
              <a:xfrm>
                <a:off x="379" y="2328"/>
                <a:ext cx="578" cy="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4851" name="Oval 134"/>
              <p:cNvSpPr>
                <a:spLocks noChangeArrowheads="1"/>
              </p:cNvSpPr>
              <p:nvPr/>
            </p:nvSpPr>
            <p:spPr bwMode="gray">
              <a:xfrm>
                <a:off x="379" y="2328"/>
                <a:ext cx="574" cy="535"/>
              </a:xfrm>
              <a:prstGeom prst="ellipse">
                <a:avLst/>
              </a:prstGeom>
              <a:solidFill>
                <a:srgbClr val="1E7BB4"/>
              </a:solidFill>
              <a:ln w="9525" algn="ctr">
                <a:noFill/>
                <a:round/>
                <a:headEnd/>
                <a:tailEnd/>
              </a:ln>
            </p:spPr>
            <p:txBody>
              <a:bodyPr wrap="none" anchor="ctr"/>
              <a:lstStyle/>
              <a:p>
                <a:pPr>
                  <a:defRPr/>
                </a:pPr>
                <a:endParaRPr lang="zh-CN" altLang="en-US" dirty="0">
                  <a:effectLst>
                    <a:outerShdw blurRad="38100" dist="38100" dir="2700000" algn="tl">
                      <a:srgbClr val="FFFFFF"/>
                    </a:outerShdw>
                  </a:effectLst>
                  <a:ea typeface="华文细黑" pitchFamily="2" charset="-122"/>
                </a:endParaRPr>
              </a:p>
            </p:txBody>
          </p:sp>
        </p:grpSp>
        <p:pic>
          <p:nvPicPr>
            <p:cNvPr id="28715" name="Picture 135"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440" y="2340"/>
              <a:ext cx="457"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8682" name="Group 359"/>
          <p:cNvGrpSpPr>
            <a:grpSpLocks/>
          </p:cNvGrpSpPr>
          <p:nvPr/>
        </p:nvGrpSpPr>
        <p:grpSpPr bwMode="auto">
          <a:xfrm>
            <a:off x="1708150" y="3884613"/>
            <a:ext cx="1327150" cy="1362075"/>
            <a:chOff x="1125" y="2643"/>
            <a:chExt cx="836" cy="858"/>
          </a:xfrm>
        </p:grpSpPr>
        <p:grpSp>
          <p:nvGrpSpPr>
            <p:cNvPr id="28709" name="Group 137"/>
            <p:cNvGrpSpPr>
              <a:grpSpLocks/>
            </p:cNvGrpSpPr>
            <p:nvPr/>
          </p:nvGrpSpPr>
          <p:grpSpPr bwMode="auto">
            <a:xfrm>
              <a:off x="1125" y="2643"/>
              <a:ext cx="836" cy="858"/>
              <a:chOff x="1125" y="2643"/>
              <a:chExt cx="836" cy="858"/>
            </a:xfrm>
          </p:grpSpPr>
          <p:pic>
            <p:nvPicPr>
              <p:cNvPr id="28711" name="Picture 138" descr="light_shadow"/>
              <p:cNvPicPr>
                <a:picLocks noChangeAspect="1" noChangeArrowheads="1"/>
              </p:cNvPicPr>
              <p:nvPr/>
            </p:nvPicPr>
            <p:blipFill>
              <a:blip r:embed="rId8">
                <a:lum bright="-78000" contrast="-78000"/>
                <a:extLst>
                  <a:ext uri="{28A0092B-C50C-407E-A947-70E740481C1C}">
                    <a14:useLocalDpi xmlns:a14="http://schemas.microsoft.com/office/drawing/2010/main" val="0"/>
                  </a:ext>
                </a:extLst>
              </a:blip>
              <a:srcRect/>
              <a:stretch>
                <a:fillRect/>
              </a:stretch>
            </p:blipFill>
            <p:spPr bwMode="gray">
              <a:xfrm>
                <a:off x="1204" y="3316"/>
                <a:ext cx="689"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12" name="Picture 139"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1125" y="2643"/>
                <a:ext cx="836" cy="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713" name="Oval 140"/>
              <p:cNvSpPr>
                <a:spLocks noChangeArrowheads="1"/>
              </p:cNvSpPr>
              <p:nvPr/>
            </p:nvSpPr>
            <p:spPr bwMode="gray">
              <a:xfrm>
                <a:off x="1125" y="2643"/>
                <a:ext cx="830" cy="793"/>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8710" name="Picture 141"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1212" y="2653"/>
              <a:ext cx="661"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8683" name="Group 142"/>
          <p:cNvGrpSpPr>
            <a:grpSpLocks/>
          </p:cNvGrpSpPr>
          <p:nvPr/>
        </p:nvGrpSpPr>
        <p:grpSpPr bwMode="auto">
          <a:xfrm>
            <a:off x="3635375" y="3716338"/>
            <a:ext cx="1763713" cy="1838325"/>
            <a:chOff x="2339" y="2537"/>
            <a:chExt cx="1111" cy="1158"/>
          </a:xfrm>
        </p:grpSpPr>
        <p:grpSp>
          <p:nvGrpSpPr>
            <p:cNvPr id="28704" name="Group 143"/>
            <p:cNvGrpSpPr>
              <a:grpSpLocks/>
            </p:cNvGrpSpPr>
            <p:nvPr/>
          </p:nvGrpSpPr>
          <p:grpSpPr bwMode="auto">
            <a:xfrm>
              <a:off x="2339" y="2537"/>
              <a:ext cx="1111" cy="1158"/>
              <a:chOff x="2339" y="2537"/>
              <a:chExt cx="1111" cy="1158"/>
            </a:xfrm>
          </p:grpSpPr>
          <p:pic>
            <p:nvPicPr>
              <p:cNvPr id="28706" name="Picture 144" descr="light_shadow"/>
              <p:cNvPicPr>
                <a:picLocks noChangeAspect="1" noChangeArrowheads="1"/>
              </p:cNvPicPr>
              <p:nvPr/>
            </p:nvPicPr>
            <p:blipFill>
              <a:blip r:embed="rId11">
                <a:lum bright="-78000" contrast="-78000"/>
                <a:extLst>
                  <a:ext uri="{28A0092B-C50C-407E-A947-70E740481C1C}">
                    <a14:useLocalDpi xmlns:a14="http://schemas.microsoft.com/office/drawing/2010/main" val="0"/>
                  </a:ext>
                </a:extLst>
              </a:blip>
              <a:srcRect/>
              <a:stretch>
                <a:fillRect/>
              </a:stretch>
            </p:blipFill>
            <p:spPr bwMode="gray">
              <a:xfrm>
                <a:off x="2440" y="3445"/>
                <a:ext cx="91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07" name="Picture 145" descr="circuler_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gray">
              <a:xfrm>
                <a:off x="2339" y="2537"/>
                <a:ext cx="1111" cy="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708" name="Oval 146"/>
              <p:cNvSpPr>
                <a:spLocks noChangeArrowheads="1"/>
              </p:cNvSpPr>
              <p:nvPr/>
            </p:nvSpPr>
            <p:spPr bwMode="gray">
              <a:xfrm>
                <a:off x="2339" y="2537"/>
                <a:ext cx="1104" cy="1071"/>
              </a:xfrm>
              <a:prstGeom prst="ellipse">
                <a:avLst/>
              </a:prstGeom>
              <a:solidFill>
                <a:srgbClr val="F93D17"/>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pic>
          <p:nvPicPr>
            <p:cNvPr id="28705" name="Picture 147"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2456" y="2555"/>
              <a:ext cx="879"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28684" name="Group 381"/>
          <p:cNvGrpSpPr>
            <a:grpSpLocks/>
          </p:cNvGrpSpPr>
          <p:nvPr/>
        </p:nvGrpSpPr>
        <p:grpSpPr bwMode="auto">
          <a:xfrm>
            <a:off x="5724525" y="1125538"/>
            <a:ext cx="2060575" cy="641350"/>
            <a:chOff x="2245" y="572"/>
            <a:chExt cx="1298" cy="404"/>
          </a:xfrm>
        </p:grpSpPr>
        <p:grpSp>
          <p:nvGrpSpPr>
            <p:cNvPr id="28700" name="组合 65"/>
            <p:cNvGrpSpPr>
              <a:grpSpLocks/>
            </p:cNvGrpSpPr>
            <p:nvPr/>
          </p:nvGrpSpPr>
          <p:grpSpPr bwMode="auto">
            <a:xfrm>
              <a:off x="2371" y="572"/>
              <a:ext cx="1063" cy="231"/>
              <a:chOff x="1121487" y="3118093"/>
              <a:chExt cx="2047021" cy="455200"/>
            </a:xfrm>
          </p:grpSpPr>
          <p:sp>
            <p:nvSpPr>
              <p:cNvPr id="28702" name="AutoShape 6"/>
              <p:cNvSpPr>
                <a:spLocks noChangeArrowheads="1"/>
              </p:cNvSpPr>
              <p:nvPr/>
            </p:nvSpPr>
            <p:spPr bwMode="ltGray">
              <a:xfrm>
                <a:off x="1121487" y="3118093"/>
                <a:ext cx="2047021" cy="455200"/>
              </a:xfrm>
              <a:prstGeom prst="roundRect">
                <a:avLst>
                  <a:gd name="adj" fmla="val 16667"/>
                </a:avLst>
              </a:prstGeom>
              <a:solidFill>
                <a:srgbClr val="0070C0"/>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b="1">
                  <a:ea typeface="华文细黑" panose="02010600040101010101" pitchFamily="2" charset="-122"/>
                </a:endParaRPr>
              </a:p>
            </p:txBody>
          </p:sp>
          <p:sp>
            <p:nvSpPr>
              <p:cNvPr id="28703"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b="1">
                  <a:ea typeface="华文细黑" panose="02010600040101010101" pitchFamily="2" charset="-122"/>
                </a:endParaRPr>
              </a:p>
            </p:txBody>
          </p:sp>
        </p:grpSp>
        <p:sp>
          <p:nvSpPr>
            <p:cNvPr id="28701" name="TextBox 8"/>
            <p:cNvSpPr txBox="1">
              <a:spLocks noChangeArrowheads="1"/>
            </p:cNvSpPr>
            <p:nvPr/>
          </p:nvSpPr>
          <p:spPr bwMode="auto">
            <a:xfrm>
              <a:off x="2245" y="572"/>
              <a:ext cx="129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ea typeface="华文细黑" panose="02010600040101010101" pitchFamily="2" charset="-122"/>
                </a:rPr>
                <a:t>CR-SF18C</a:t>
              </a:r>
            </a:p>
            <a:p>
              <a:pPr algn="ctr" eaLnBrk="1" hangingPunct="1"/>
              <a:endParaRPr lang="en-US" altLang="zh-CN" b="1">
                <a:solidFill>
                  <a:schemeClr val="bg1"/>
                </a:solidFill>
                <a:ea typeface="华文细黑" panose="02010600040101010101" pitchFamily="2" charset="-122"/>
              </a:endParaRPr>
            </a:p>
          </p:txBody>
        </p:sp>
      </p:grpSp>
      <p:grpSp>
        <p:nvGrpSpPr>
          <p:cNvPr id="28685" name="Group 381"/>
          <p:cNvGrpSpPr>
            <a:grpSpLocks/>
          </p:cNvGrpSpPr>
          <p:nvPr/>
        </p:nvGrpSpPr>
        <p:grpSpPr bwMode="auto">
          <a:xfrm>
            <a:off x="1547813" y="1052513"/>
            <a:ext cx="2060575" cy="366712"/>
            <a:chOff x="2245" y="572"/>
            <a:chExt cx="1298" cy="231"/>
          </a:xfrm>
        </p:grpSpPr>
        <p:grpSp>
          <p:nvGrpSpPr>
            <p:cNvPr id="28696" name="组合 65"/>
            <p:cNvGrpSpPr>
              <a:grpSpLocks/>
            </p:cNvGrpSpPr>
            <p:nvPr/>
          </p:nvGrpSpPr>
          <p:grpSpPr bwMode="auto">
            <a:xfrm>
              <a:off x="2371" y="572"/>
              <a:ext cx="1063" cy="231"/>
              <a:chOff x="1121487" y="3118093"/>
              <a:chExt cx="2047021" cy="455200"/>
            </a:xfrm>
          </p:grpSpPr>
          <p:sp>
            <p:nvSpPr>
              <p:cNvPr id="28698" name="AutoShape 6"/>
              <p:cNvSpPr>
                <a:spLocks noChangeArrowheads="1"/>
              </p:cNvSpPr>
              <p:nvPr/>
            </p:nvSpPr>
            <p:spPr bwMode="ltGray">
              <a:xfrm>
                <a:off x="1121487" y="3118093"/>
                <a:ext cx="2047021" cy="455200"/>
              </a:xfrm>
              <a:prstGeom prst="roundRect">
                <a:avLst>
                  <a:gd name="adj" fmla="val 16667"/>
                </a:avLst>
              </a:prstGeom>
              <a:solidFill>
                <a:srgbClr val="0070C0"/>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b="1">
                  <a:ea typeface="华文细黑" panose="02010600040101010101" pitchFamily="2" charset="-122"/>
                </a:endParaRPr>
              </a:p>
            </p:txBody>
          </p:sp>
          <p:sp>
            <p:nvSpPr>
              <p:cNvPr id="28699"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b="1">
                  <a:ea typeface="华文细黑" panose="02010600040101010101" pitchFamily="2" charset="-122"/>
                </a:endParaRPr>
              </a:p>
            </p:txBody>
          </p:sp>
        </p:grpSp>
        <p:sp>
          <p:nvSpPr>
            <p:cNvPr id="28697" name="TextBox 8"/>
            <p:cNvSpPr txBox="1">
              <a:spLocks noChangeArrowheads="1"/>
            </p:cNvSpPr>
            <p:nvPr/>
          </p:nvSpPr>
          <p:spPr bwMode="auto">
            <a:xfrm>
              <a:off x="2245" y="572"/>
              <a:ext cx="12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ea typeface="华文细黑" panose="02010600040101010101" pitchFamily="2" charset="-122"/>
                </a:rPr>
                <a:t>CR-SF08C</a:t>
              </a:r>
            </a:p>
          </p:txBody>
        </p:sp>
      </p:grpSp>
      <p:sp>
        <p:nvSpPr>
          <p:cNvPr id="28686" name="标题 66"/>
          <p:cNvSpPr>
            <a:spLocks noGrp="1"/>
          </p:cNvSpPr>
          <p:nvPr>
            <p:ph type="title"/>
          </p:nvPr>
        </p:nvSpPr>
        <p:spPr/>
        <p:txBody>
          <a:bodyPr/>
          <a:lstStyle/>
          <a:p>
            <a:pPr eaLnBrk="1" hangingPunct="1"/>
            <a:r>
              <a:rPr lang="zh-CN" altLang="en-US" smtClean="0"/>
              <a:t>高性能的交换网板</a:t>
            </a:r>
          </a:p>
        </p:txBody>
      </p:sp>
      <p:sp>
        <p:nvSpPr>
          <p:cNvPr id="28687" name="Text Box 72"/>
          <p:cNvSpPr txBox="1">
            <a:spLocks noChangeArrowheads="1"/>
          </p:cNvSpPr>
          <p:nvPr/>
        </p:nvSpPr>
        <p:spPr bwMode="auto">
          <a:xfrm>
            <a:off x="3779838" y="4367213"/>
            <a:ext cx="1403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b="1">
                <a:solidFill>
                  <a:schemeClr val="bg1"/>
                </a:solidFill>
                <a:ea typeface="华文细黑" panose="02010600040101010101" pitchFamily="2" charset="-122"/>
              </a:rPr>
              <a:t>超大交换容量</a:t>
            </a:r>
            <a:endParaRPr lang="en-US" altLang="zh-CN" sz="1600" b="1">
              <a:solidFill>
                <a:schemeClr val="bg1"/>
              </a:solidFill>
              <a:ea typeface="华文细黑" panose="02010600040101010101" pitchFamily="2" charset="-122"/>
            </a:endParaRPr>
          </a:p>
        </p:txBody>
      </p:sp>
      <p:pic>
        <p:nvPicPr>
          <p:cNvPr id="28688" name="Picture 74" descr="CR-SPC-08_FL_101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284288" y="1438275"/>
            <a:ext cx="294322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9" name="Picture 75" descr="CR-SPC-18_FL_10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27563" y="1306513"/>
            <a:ext cx="4175125"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0" name="Text Box 76"/>
          <p:cNvSpPr txBox="1">
            <a:spLocks noChangeArrowheads="1"/>
          </p:cNvSpPr>
          <p:nvPr/>
        </p:nvSpPr>
        <p:spPr bwMode="auto">
          <a:xfrm>
            <a:off x="1946275" y="43164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a:solidFill>
                  <a:schemeClr val="bg1"/>
                </a:solidFill>
                <a:ea typeface="华文细黑" panose="02010600040101010101" pitchFamily="2" charset="-122"/>
              </a:rPr>
              <a:t>热插拔</a:t>
            </a:r>
          </a:p>
        </p:txBody>
      </p:sp>
      <p:sp>
        <p:nvSpPr>
          <p:cNvPr id="28691" name="Text Box 77"/>
          <p:cNvSpPr txBox="1">
            <a:spLocks noChangeArrowheads="1"/>
          </p:cNvSpPr>
          <p:nvPr/>
        </p:nvSpPr>
        <p:spPr bwMode="auto">
          <a:xfrm>
            <a:off x="6207125" y="4173538"/>
            <a:ext cx="903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a:solidFill>
                  <a:schemeClr val="bg1"/>
                </a:solidFill>
                <a:ea typeface="华文细黑" panose="02010600040101010101" pitchFamily="2" charset="-122"/>
              </a:rPr>
              <a:t>一键零损</a:t>
            </a:r>
          </a:p>
          <a:p>
            <a:pPr algn="ctr"/>
            <a:r>
              <a:rPr lang="zh-CN" altLang="en-US" b="1">
                <a:solidFill>
                  <a:schemeClr val="bg1"/>
                </a:solidFill>
                <a:ea typeface="华文细黑" panose="02010600040101010101" pitchFamily="2" charset="-122"/>
              </a:rPr>
              <a:t>离线</a:t>
            </a:r>
          </a:p>
        </p:txBody>
      </p:sp>
      <p:sp>
        <p:nvSpPr>
          <p:cNvPr id="28692" name="Text Box 78"/>
          <p:cNvSpPr txBox="1">
            <a:spLocks noChangeArrowheads="1"/>
          </p:cNvSpPr>
          <p:nvPr/>
        </p:nvSpPr>
        <p:spPr bwMode="auto">
          <a:xfrm>
            <a:off x="609600" y="3644900"/>
            <a:ext cx="793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200" b="1">
                <a:solidFill>
                  <a:schemeClr val="bg1"/>
                </a:solidFill>
                <a:ea typeface="华文细黑" panose="02010600040101010101" pitchFamily="2" charset="-122"/>
              </a:rPr>
              <a:t>在线诊断</a:t>
            </a:r>
          </a:p>
        </p:txBody>
      </p:sp>
      <p:sp>
        <p:nvSpPr>
          <p:cNvPr id="28693" name="Text Box 79"/>
          <p:cNvSpPr txBox="1">
            <a:spLocks noChangeArrowheads="1"/>
          </p:cNvSpPr>
          <p:nvPr/>
        </p:nvSpPr>
        <p:spPr bwMode="auto">
          <a:xfrm>
            <a:off x="7678738" y="3644900"/>
            <a:ext cx="7715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200" b="1">
                <a:solidFill>
                  <a:schemeClr val="bg1"/>
                </a:solidFill>
                <a:ea typeface="华文细黑" panose="02010600040101010101" pitchFamily="2" charset="-122"/>
              </a:rPr>
              <a:t>N+1</a:t>
            </a:r>
            <a:r>
              <a:rPr lang="zh-CN" altLang="en-US" sz="1200" b="1">
                <a:solidFill>
                  <a:schemeClr val="bg1"/>
                </a:solidFill>
                <a:ea typeface="华文细黑" panose="02010600040101010101" pitchFamily="2" charset="-122"/>
              </a:rPr>
              <a:t>备份</a:t>
            </a:r>
          </a:p>
        </p:txBody>
      </p:sp>
      <p:sp>
        <p:nvSpPr>
          <p:cNvPr id="28694" name="Text Box 18"/>
          <p:cNvSpPr txBox="1">
            <a:spLocks noChangeArrowheads="1"/>
          </p:cNvSpPr>
          <p:nvPr/>
        </p:nvSpPr>
        <p:spPr bwMode="white">
          <a:xfrm>
            <a:off x="1619250" y="2763838"/>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solidFill>
                  <a:srgbClr val="FEFFFF"/>
                </a:solidFill>
                <a:ea typeface="华文细黑" panose="02010600040101010101" pitchFamily="2" charset="-122"/>
              </a:rPr>
              <a:t>…</a:t>
            </a:r>
          </a:p>
        </p:txBody>
      </p:sp>
      <p:sp>
        <p:nvSpPr>
          <p:cNvPr id="28695" name="Text Box 18"/>
          <p:cNvSpPr txBox="1">
            <a:spLocks noChangeArrowheads="1"/>
          </p:cNvSpPr>
          <p:nvPr/>
        </p:nvSpPr>
        <p:spPr bwMode="white">
          <a:xfrm>
            <a:off x="6704013" y="2800350"/>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solidFill>
                  <a:srgbClr val="FEFFFF"/>
                </a:solidFill>
                <a:ea typeface="华文细黑" panose="02010600040101010101" pitchFamily="2" charset="-122"/>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reeform 3"/>
          <p:cNvSpPr>
            <a:spLocks/>
          </p:cNvSpPr>
          <p:nvPr/>
        </p:nvSpPr>
        <p:spPr bwMode="gray">
          <a:xfrm>
            <a:off x="892175" y="2820988"/>
            <a:ext cx="7505700" cy="2724150"/>
          </a:xfrm>
          <a:custGeom>
            <a:avLst/>
            <a:gdLst>
              <a:gd name="T0" fmla="*/ 2147483647 w 4728"/>
              <a:gd name="T1" fmla="*/ 2147483647 h 1686"/>
              <a:gd name="T2" fmla="*/ 2147483647 w 4728"/>
              <a:gd name="T3" fmla="*/ 2147483647 h 1686"/>
              <a:gd name="T4" fmla="*/ 2147483647 w 4728"/>
              <a:gd name="T5" fmla="*/ 2147483647 h 1686"/>
              <a:gd name="T6" fmla="*/ 2147483647 w 4728"/>
              <a:gd name="T7" fmla="*/ 2147483647 h 1686"/>
              <a:gd name="T8" fmla="*/ 2147483647 w 4728"/>
              <a:gd name="T9" fmla="*/ 2147483647 h 1686"/>
              <a:gd name="T10" fmla="*/ 2147483647 w 4728"/>
              <a:gd name="T11" fmla="*/ 2147483647 h 1686"/>
              <a:gd name="T12" fmla="*/ 2147483647 w 4728"/>
              <a:gd name="T13" fmla="*/ 2147483647 h 1686"/>
              <a:gd name="T14" fmla="*/ 2147483647 w 4728"/>
              <a:gd name="T15" fmla="*/ 2147483647 h 1686"/>
              <a:gd name="T16" fmla="*/ 2147483647 w 4728"/>
              <a:gd name="T17" fmla="*/ 2147483647 h 1686"/>
              <a:gd name="T18" fmla="*/ 2147483647 w 4728"/>
              <a:gd name="T19" fmla="*/ 2147483647 h 1686"/>
              <a:gd name="T20" fmla="*/ 2147483647 w 4728"/>
              <a:gd name="T21" fmla="*/ 2147483647 h 1686"/>
              <a:gd name="T22" fmla="*/ 2147483647 w 4728"/>
              <a:gd name="T23" fmla="*/ 2147483647 h 1686"/>
              <a:gd name="T24" fmla="*/ 2147483647 w 4728"/>
              <a:gd name="T25" fmla="*/ 2147483647 h 16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28"/>
              <a:gd name="T40" fmla="*/ 0 h 1686"/>
              <a:gd name="T41" fmla="*/ 4728 w 4728"/>
              <a:gd name="T42" fmla="*/ 1686 h 16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28" h="1686">
                <a:moveTo>
                  <a:pt x="1422" y="3"/>
                </a:moveTo>
                <a:cubicBezTo>
                  <a:pt x="1450" y="0"/>
                  <a:pt x="252" y="159"/>
                  <a:pt x="192" y="705"/>
                </a:cubicBezTo>
                <a:cubicBezTo>
                  <a:pt x="222" y="1041"/>
                  <a:pt x="828" y="1203"/>
                  <a:pt x="1096" y="1292"/>
                </a:cubicBezTo>
                <a:cubicBezTo>
                  <a:pt x="1364" y="1381"/>
                  <a:pt x="1955" y="1428"/>
                  <a:pt x="2388" y="1428"/>
                </a:cubicBezTo>
                <a:cubicBezTo>
                  <a:pt x="2821" y="1428"/>
                  <a:pt x="3307" y="1379"/>
                  <a:pt x="3672" y="1275"/>
                </a:cubicBezTo>
                <a:cubicBezTo>
                  <a:pt x="4037" y="1171"/>
                  <a:pt x="4506" y="987"/>
                  <a:pt x="4524" y="705"/>
                </a:cubicBezTo>
                <a:cubicBezTo>
                  <a:pt x="4518" y="207"/>
                  <a:pt x="3269" y="50"/>
                  <a:pt x="3294" y="27"/>
                </a:cubicBezTo>
                <a:cubicBezTo>
                  <a:pt x="3324" y="29"/>
                  <a:pt x="4674" y="201"/>
                  <a:pt x="4704" y="717"/>
                </a:cubicBezTo>
                <a:cubicBezTo>
                  <a:pt x="4728" y="1077"/>
                  <a:pt x="4236" y="1365"/>
                  <a:pt x="3798" y="1488"/>
                </a:cubicBezTo>
                <a:cubicBezTo>
                  <a:pt x="3360" y="1611"/>
                  <a:pt x="2883" y="1680"/>
                  <a:pt x="2412" y="1683"/>
                </a:cubicBezTo>
                <a:cubicBezTo>
                  <a:pt x="1941" y="1686"/>
                  <a:pt x="1374" y="1644"/>
                  <a:pt x="972" y="1506"/>
                </a:cubicBezTo>
                <a:cubicBezTo>
                  <a:pt x="570" y="1368"/>
                  <a:pt x="0" y="1173"/>
                  <a:pt x="24" y="723"/>
                </a:cubicBezTo>
                <a:cubicBezTo>
                  <a:pt x="42" y="117"/>
                  <a:pt x="1394" y="6"/>
                  <a:pt x="1422" y="3"/>
                </a:cubicBezTo>
                <a:close/>
              </a:path>
            </a:pathLst>
          </a:custGeom>
          <a:gradFill rotWithShape="1">
            <a:gsLst>
              <a:gs pos="0">
                <a:srgbClr val="969696"/>
              </a:gs>
              <a:gs pos="100000">
                <a:schemeClr val="bg1"/>
              </a:gs>
            </a:gsLst>
            <a:lin ang="16200000" scaled="1"/>
          </a:gradFill>
          <a:ln w="9525">
            <a:round/>
            <a:headEnd/>
            <a:tailEnd/>
          </a:ln>
          <a:scene3d>
            <a:camera prst="legacyObliqueBottom">
              <a:rot lat="21299970" lon="0" rev="0"/>
            </a:camera>
            <a:lightRig rig="legacyFlat3" dir="b"/>
          </a:scene3d>
          <a:sp3d extrusionH="100000" prstMaterial="legacyMatte">
            <a:bevelT w="13500" h="13500" prst="angle"/>
            <a:bevelB w="13500" h="13500" prst="angle"/>
            <a:extrusionClr>
              <a:srgbClr val="969696"/>
            </a:extrusionClr>
            <a:contourClr>
              <a:srgbClr val="969696"/>
            </a:contourClr>
          </a:sp3d>
        </p:spPr>
        <p:txBody>
          <a:bodyPr wrap="none" anchor="ctr">
            <a:flatTx/>
          </a:bodyPr>
          <a:lstStyle/>
          <a:p>
            <a:endParaRPr lang="zh-CN" altLang="en-US"/>
          </a:p>
        </p:txBody>
      </p:sp>
      <p:sp>
        <p:nvSpPr>
          <p:cNvPr id="49" name="任意多边形 48"/>
          <p:cNvSpPr/>
          <p:nvPr/>
        </p:nvSpPr>
        <p:spPr bwMode="auto">
          <a:xfrm>
            <a:off x="1727200" y="1339850"/>
            <a:ext cx="5729288" cy="3057525"/>
          </a:xfrm>
          <a:custGeom>
            <a:avLst/>
            <a:gdLst>
              <a:gd name="connsiteX0" fmla="*/ 1733550 w 4848225"/>
              <a:gd name="connsiteY0" fmla="*/ 3124200 h 3171825"/>
              <a:gd name="connsiteX1" fmla="*/ 0 w 4848225"/>
              <a:gd name="connsiteY1" fmla="*/ 0 h 3171825"/>
              <a:gd name="connsiteX2" fmla="*/ 4848225 w 4848225"/>
              <a:gd name="connsiteY2" fmla="*/ 0 h 3171825"/>
              <a:gd name="connsiteX3" fmla="*/ 3495675 w 4848225"/>
              <a:gd name="connsiteY3" fmla="*/ 3171825 h 3171825"/>
              <a:gd name="connsiteX4" fmla="*/ 1733550 w 4848225"/>
              <a:gd name="connsiteY4" fmla="*/ 3124200 h 3171825"/>
              <a:gd name="connsiteX0" fmla="*/ 1733550 w 5195858"/>
              <a:gd name="connsiteY0" fmla="*/ 3124200 h 3171825"/>
              <a:gd name="connsiteX1" fmla="*/ 0 w 5195858"/>
              <a:gd name="connsiteY1" fmla="*/ 0 h 3171825"/>
              <a:gd name="connsiteX2" fmla="*/ 4848225 w 5195858"/>
              <a:gd name="connsiteY2" fmla="*/ 0 h 3171825"/>
              <a:gd name="connsiteX3" fmla="*/ 5195858 w 5195858"/>
              <a:gd name="connsiteY3" fmla="*/ 0 h 3171825"/>
              <a:gd name="connsiteX4" fmla="*/ 3495675 w 5195858"/>
              <a:gd name="connsiteY4" fmla="*/ 3171825 h 3171825"/>
              <a:gd name="connsiteX5" fmla="*/ 1733550 w 5195858"/>
              <a:gd name="connsiteY5" fmla="*/ 3124200 h 3171825"/>
              <a:gd name="connsiteX0" fmla="*/ 1733550 w 5195858"/>
              <a:gd name="connsiteY0" fmla="*/ 3124200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733550 w 5195858"/>
              <a:gd name="connsiteY5" fmla="*/ 3124200 h 3157063"/>
              <a:gd name="connsiteX0" fmla="*/ 1850171 w 5195858"/>
              <a:gd name="connsiteY0" fmla="*/ 3143861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850171 w 5195858"/>
              <a:gd name="connsiteY5" fmla="*/ 3143861 h 315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5858" h="3157063">
                <a:moveTo>
                  <a:pt x="1850171" y="3143861"/>
                </a:moveTo>
                <a:lnTo>
                  <a:pt x="0" y="0"/>
                </a:lnTo>
                <a:lnTo>
                  <a:pt x="4848225" y="0"/>
                </a:lnTo>
                <a:lnTo>
                  <a:pt x="5195858" y="0"/>
                </a:lnTo>
                <a:lnTo>
                  <a:pt x="3409286" y="3157063"/>
                </a:lnTo>
                <a:lnTo>
                  <a:pt x="1850171" y="3143861"/>
                </a:lnTo>
                <a:close/>
              </a:path>
            </a:pathLst>
          </a:custGeom>
          <a:gradFill>
            <a:gsLst>
              <a:gs pos="0">
                <a:schemeClr val="bg1">
                  <a:alpha val="0"/>
                </a:schemeClr>
              </a:gs>
              <a:gs pos="100000">
                <a:schemeClr val="bg1">
                  <a:lumMod val="50000"/>
                  <a:alpha val="62000"/>
                </a:schemeClr>
              </a:gs>
            </a:gsLst>
            <a:lin ang="5400000" scaled="1"/>
          </a:gradFill>
          <a:ln w="19050" cap="flat" cmpd="sng" algn="ctr">
            <a:noFill/>
            <a:prstDash val="solid"/>
            <a:round/>
            <a:headEnd type="none" w="med" len="med"/>
            <a:tailEnd type="none" w="med" len="med"/>
          </a:ln>
          <a:effectLst/>
        </p:spPr>
        <p:txBody>
          <a:bodyPr/>
          <a:lstStyle/>
          <a:p>
            <a:pPr algn="ctr">
              <a:defRPr/>
            </a:pPr>
            <a:endParaRPr lang="zh-CN" altLang="en-US" dirty="0">
              <a:ea typeface="华文细黑" pitchFamily="2" charset="-122"/>
            </a:endParaRPr>
          </a:p>
        </p:txBody>
      </p:sp>
      <p:sp>
        <p:nvSpPr>
          <p:cNvPr id="29700" name="Rectangle 2"/>
          <p:cNvSpPr>
            <a:spLocks noGrp="1" noChangeArrowheads="1"/>
          </p:cNvSpPr>
          <p:nvPr>
            <p:ph type="title"/>
          </p:nvPr>
        </p:nvSpPr>
        <p:spPr/>
        <p:txBody>
          <a:bodyPr/>
          <a:lstStyle/>
          <a:p>
            <a:pPr eaLnBrk="1" hangingPunct="1"/>
            <a:r>
              <a:rPr lang="zh-CN" altLang="en-US" smtClean="0"/>
              <a:t>普通单板</a:t>
            </a:r>
          </a:p>
        </p:txBody>
      </p:sp>
      <p:grpSp>
        <p:nvGrpSpPr>
          <p:cNvPr id="29701" name="Group 124"/>
          <p:cNvGrpSpPr>
            <a:grpSpLocks/>
          </p:cNvGrpSpPr>
          <p:nvPr/>
        </p:nvGrpSpPr>
        <p:grpSpPr bwMode="auto">
          <a:xfrm>
            <a:off x="6875463" y="2692400"/>
            <a:ext cx="533400" cy="558800"/>
            <a:chOff x="819" y="1245"/>
            <a:chExt cx="454" cy="519"/>
          </a:xfrm>
        </p:grpSpPr>
        <p:grpSp>
          <p:nvGrpSpPr>
            <p:cNvPr id="29770" name="Group 125"/>
            <p:cNvGrpSpPr>
              <a:grpSpLocks/>
            </p:cNvGrpSpPr>
            <p:nvPr/>
          </p:nvGrpSpPr>
          <p:grpSpPr bwMode="auto">
            <a:xfrm>
              <a:off x="819" y="1245"/>
              <a:ext cx="454" cy="519"/>
              <a:chOff x="192" y="1917"/>
              <a:chExt cx="1042" cy="1102"/>
            </a:xfrm>
          </p:grpSpPr>
          <p:pic>
            <p:nvPicPr>
              <p:cNvPr id="29772" name="Picture 126" descr="light_shadow"/>
              <p:cNvPicPr>
                <a:picLocks noChangeAspect="1" noChangeArrowheads="1"/>
              </p:cNvPicPr>
              <p:nvPr/>
            </p:nvPicPr>
            <p:blipFill>
              <a:blip r:embed="rId2">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73" name="Picture 127"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74" name="Oval 128"/>
              <p:cNvSpPr>
                <a:spLocks noChangeArrowheads="1"/>
              </p:cNvSpPr>
              <p:nvPr/>
            </p:nvSpPr>
            <p:spPr bwMode="gray">
              <a:xfrm>
                <a:off x="192" y="1917"/>
                <a:ext cx="1035" cy="1019"/>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9771" name="Picture 12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2" name="Group 130"/>
          <p:cNvGrpSpPr>
            <a:grpSpLocks/>
          </p:cNvGrpSpPr>
          <p:nvPr/>
        </p:nvGrpSpPr>
        <p:grpSpPr bwMode="auto">
          <a:xfrm>
            <a:off x="7691438" y="3335338"/>
            <a:ext cx="915987" cy="919162"/>
            <a:chOff x="819" y="1245"/>
            <a:chExt cx="454" cy="519"/>
          </a:xfrm>
        </p:grpSpPr>
        <p:grpSp>
          <p:nvGrpSpPr>
            <p:cNvPr id="29765" name="Group 131"/>
            <p:cNvGrpSpPr>
              <a:grpSpLocks/>
            </p:cNvGrpSpPr>
            <p:nvPr/>
          </p:nvGrpSpPr>
          <p:grpSpPr bwMode="auto">
            <a:xfrm>
              <a:off x="819" y="1245"/>
              <a:ext cx="454" cy="519"/>
              <a:chOff x="192" y="1917"/>
              <a:chExt cx="1042" cy="1102"/>
            </a:xfrm>
          </p:grpSpPr>
          <p:pic>
            <p:nvPicPr>
              <p:cNvPr id="29767" name="Picture 132" descr="light_shadow"/>
              <p:cNvPicPr>
                <a:picLocks noChangeAspect="1" noChangeArrowheads="1"/>
              </p:cNvPicPr>
              <p:nvPr/>
            </p:nvPicPr>
            <p:blipFill>
              <a:blip r:embed="rId5">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68" name="Picture 133"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69" name="Oval 134"/>
              <p:cNvSpPr>
                <a:spLocks noChangeArrowheads="1"/>
              </p:cNvSpPr>
              <p:nvPr/>
            </p:nvSpPr>
            <p:spPr bwMode="gray">
              <a:xfrm>
                <a:off x="192" y="1917"/>
                <a:ext cx="1035" cy="1019"/>
              </a:xfrm>
              <a:prstGeom prst="ellipse">
                <a:avLst/>
              </a:prstGeom>
              <a:solidFill>
                <a:srgbClr val="1E7BB4"/>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9766" name="Picture 13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867" y="1256"/>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3" name="Group 136"/>
          <p:cNvGrpSpPr>
            <a:grpSpLocks/>
          </p:cNvGrpSpPr>
          <p:nvPr/>
        </p:nvGrpSpPr>
        <p:grpSpPr bwMode="auto">
          <a:xfrm>
            <a:off x="6107113" y="3835400"/>
            <a:ext cx="1327150" cy="1362075"/>
            <a:chOff x="819" y="1245"/>
            <a:chExt cx="454" cy="519"/>
          </a:xfrm>
        </p:grpSpPr>
        <p:grpSp>
          <p:nvGrpSpPr>
            <p:cNvPr id="29760" name="Group 137"/>
            <p:cNvGrpSpPr>
              <a:grpSpLocks/>
            </p:cNvGrpSpPr>
            <p:nvPr/>
          </p:nvGrpSpPr>
          <p:grpSpPr bwMode="auto">
            <a:xfrm>
              <a:off x="819" y="1245"/>
              <a:ext cx="454" cy="519"/>
              <a:chOff x="192" y="1917"/>
              <a:chExt cx="1042" cy="1102"/>
            </a:xfrm>
          </p:grpSpPr>
          <p:pic>
            <p:nvPicPr>
              <p:cNvPr id="29762" name="Picture 138" descr="light_shadow"/>
              <p:cNvPicPr>
                <a:picLocks noChangeAspect="1" noChangeArrowheads="1"/>
              </p:cNvPicPr>
              <p:nvPr/>
            </p:nvPicPr>
            <p:blipFill>
              <a:blip r:embed="rId7">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63" name="Picture 139"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64" name="Oval 140"/>
              <p:cNvSpPr>
                <a:spLocks noChangeArrowheads="1"/>
              </p:cNvSpPr>
              <p:nvPr/>
            </p:nvSpPr>
            <p:spPr bwMode="gray">
              <a:xfrm>
                <a:off x="192" y="1917"/>
                <a:ext cx="1035" cy="1019"/>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9761" name="Picture 141"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866" y="1251"/>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704" name="Text Box 18"/>
          <p:cNvSpPr txBox="1">
            <a:spLocks noChangeArrowheads="1"/>
          </p:cNvSpPr>
          <p:nvPr/>
        </p:nvSpPr>
        <p:spPr bwMode="white">
          <a:xfrm>
            <a:off x="6821488" y="2781300"/>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solidFill>
                  <a:srgbClr val="FEFFFF"/>
                </a:solidFill>
                <a:ea typeface="华文细黑" panose="02010600040101010101" pitchFamily="2" charset="-122"/>
              </a:rPr>
              <a:t>…</a:t>
            </a:r>
          </a:p>
        </p:txBody>
      </p:sp>
      <p:sp>
        <p:nvSpPr>
          <p:cNvPr id="29705" name="Text Box 18"/>
          <p:cNvSpPr txBox="1">
            <a:spLocks noChangeArrowheads="1"/>
          </p:cNvSpPr>
          <p:nvPr/>
        </p:nvSpPr>
        <p:spPr bwMode="white">
          <a:xfrm>
            <a:off x="7847013" y="3429000"/>
            <a:ext cx="6477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400" b="1">
                <a:solidFill>
                  <a:srgbClr val="FEFFFF"/>
                </a:solidFill>
                <a:ea typeface="华文细黑" panose="02010600040101010101" pitchFamily="2" charset="-122"/>
              </a:rPr>
              <a:t>LAN/WAN</a:t>
            </a:r>
            <a:r>
              <a:rPr lang="zh-CN" altLang="en-US" sz="1400" b="1">
                <a:solidFill>
                  <a:srgbClr val="FEFFFF"/>
                </a:solidFill>
                <a:ea typeface="华文细黑" panose="02010600040101010101" pitchFamily="2" charset="-122"/>
              </a:rPr>
              <a:t>切换</a:t>
            </a:r>
          </a:p>
        </p:txBody>
      </p:sp>
      <p:sp>
        <p:nvSpPr>
          <p:cNvPr id="29706" name="Text Box 18"/>
          <p:cNvSpPr txBox="1">
            <a:spLocks noChangeArrowheads="1"/>
          </p:cNvSpPr>
          <p:nvPr/>
        </p:nvSpPr>
        <p:spPr bwMode="white">
          <a:xfrm>
            <a:off x="5902325" y="4076700"/>
            <a:ext cx="173672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b="1">
                <a:solidFill>
                  <a:srgbClr val="FEFFFF"/>
                </a:solidFill>
                <a:ea typeface="华文细黑" panose="02010600040101010101" pitchFamily="2" charset="-122"/>
              </a:rPr>
              <a:t>分布式</a:t>
            </a:r>
          </a:p>
          <a:p>
            <a:pPr algn="ctr" eaLnBrk="1" hangingPunct="1">
              <a:spcBef>
                <a:spcPct val="50000"/>
              </a:spcBef>
            </a:pPr>
            <a:r>
              <a:rPr lang="en-US" altLang="zh-CN" sz="1400" b="1">
                <a:solidFill>
                  <a:srgbClr val="FEFFFF"/>
                </a:solidFill>
                <a:ea typeface="华文细黑" panose="02010600040101010101" pitchFamily="2" charset="-122"/>
              </a:rPr>
              <a:t>MPLS VPN</a:t>
            </a:r>
          </a:p>
        </p:txBody>
      </p:sp>
      <p:grpSp>
        <p:nvGrpSpPr>
          <p:cNvPr id="29707" name="Group 124"/>
          <p:cNvGrpSpPr>
            <a:grpSpLocks/>
          </p:cNvGrpSpPr>
          <p:nvPr/>
        </p:nvGrpSpPr>
        <p:grpSpPr bwMode="auto">
          <a:xfrm>
            <a:off x="1800225" y="2647950"/>
            <a:ext cx="533400" cy="558800"/>
            <a:chOff x="819" y="1245"/>
            <a:chExt cx="454" cy="519"/>
          </a:xfrm>
        </p:grpSpPr>
        <p:grpSp>
          <p:nvGrpSpPr>
            <p:cNvPr id="29755" name="Group 125"/>
            <p:cNvGrpSpPr>
              <a:grpSpLocks/>
            </p:cNvGrpSpPr>
            <p:nvPr/>
          </p:nvGrpSpPr>
          <p:grpSpPr bwMode="auto">
            <a:xfrm>
              <a:off x="819" y="1245"/>
              <a:ext cx="454" cy="519"/>
              <a:chOff x="192" y="1917"/>
              <a:chExt cx="1042" cy="1102"/>
            </a:xfrm>
          </p:grpSpPr>
          <p:pic>
            <p:nvPicPr>
              <p:cNvPr id="29757" name="Picture 126" descr="light_shadow"/>
              <p:cNvPicPr>
                <a:picLocks noChangeAspect="1" noChangeArrowheads="1"/>
              </p:cNvPicPr>
              <p:nvPr/>
            </p:nvPicPr>
            <p:blipFill>
              <a:blip r:embed="rId2">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58" name="Picture 127"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59" name="Oval 128"/>
              <p:cNvSpPr>
                <a:spLocks noChangeArrowheads="1"/>
              </p:cNvSpPr>
              <p:nvPr/>
            </p:nvSpPr>
            <p:spPr bwMode="gray">
              <a:xfrm>
                <a:off x="192" y="1917"/>
                <a:ext cx="1035" cy="1019"/>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9756" name="Picture 12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8" name="Group 130"/>
          <p:cNvGrpSpPr>
            <a:grpSpLocks/>
          </p:cNvGrpSpPr>
          <p:nvPr/>
        </p:nvGrpSpPr>
        <p:grpSpPr bwMode="auto">
          <a:xfrm>
            <a:off x="636588" y="3335338"/>
            <a:ext cx="917575" cy="919162"/>
            <a:chOff x="819" y="1245"/>
            <a:chExt cx="454" cy="519"/>
          </a:xfrm>
        </p:grpSpPr>
        <p:grpSp>
          <p:nvGrpSpPr>
            <p:cNvPr id="29750" name="Group 131"/>
            <p:cNvGrpSpPr>
              <a:grpSpLocks/>
            </p:cNvGrpSpPr>
            <p:nvPr/>
          </p:nvGrpSpPr>
          <p:grpSpPr bwMode="auto">
            <a:xfrm>
              <a:off x="819" y="1245"/>
              <a:ext cx="454" cy="519"/>
              <a:chOff x="192" y="1917"/>
              <a:chExt cx="1042" cy="1102"/>
            </a:xfrm>
          </p:grpSpPr>
          <p:pic>
            <p:nvPicPr>
              <p:cNvPr id="29752" name="Picture 132" descr="light_shadow"/>
              <p:cNvPicPr>
                <a:picLocks noChangeAspect="1" noChangeArrowheads="1"/>
              </p:cNvPicPr>
              <p:nvPr/>
            </p:nvPicPr>
            <p:blipFill>
              <a:blip r:embed="rId5">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53" name="Picture 133"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1" name="Oval 134"/>
              <p:cNvSpPr>
                <a:spLocks noChangeArrowheads="1"/>
              </p:cNvSpPr>
              <p:nvPr/>
            </p:nvSpPr>
            <p:spPr bwMode="gray">
              <a:xfrm>
                <a:off x="192" y="1917"/>
                <a:ext cx="1035" cy="1018"/>
              </a:xfrm>
              <a:prstGeom prst="ellipse">
                <a:avLst/>
              </a:prstGeom>
              <a:solidFill>
                <a:srgbClr val="1E7BB4"/>
              </a:solidFill>
              <a:ln w="9525" algn="ctr">
                <a:noFill/>
                <a:round/>
                <a:headEnd/>
                <a:tailEnd/>
              </a:ln>
            </p:spPr>
            <p:txBody>
              <a:bodyPr wrap="none" anchor="ctr"/>
              <a:lstStyle/>
              <a:p>
                <a:pPr>
                  <a:defRPr/>
                </a:pPr>
                <a:endParaRPr lang="zh-CN" altLang="en-US" dirty="0">
                  <a:effectLst>
                    <a:outerShdw blurRad="38100" dist="38100" dir="2700000" algn="tl">
                      <a:srgbClr val="FFFFFF"/>
                    </a:outerShdw>
                  </a:effectLst>
                  <a:ea typeface="华文细黑" pitchFamily="2" charset="-122"/>
                </a:endParaRPr>
              </a:p>
            </p:txBody>
          </p:sp>
        </p:grpSp>
        <p:pic>
          <p:nvPicPr>
            <p:cNvPr id="29751" name="Picture 13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867" y="1256"/>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9" name="Group 136"/>
          <p:cNvGrpSpPr>
            <a:grpSpLocks/>
          </p:cNvGrpSpPr>
          <p:nvPr/>
        </p:nvGrpSpPr>
        <p:grpSpPr bwMode="auto">
          <a:xfrm>
            <a:off x="1820863" y="3835400"/>
            <a:ext cx="1327150" cy="1362075"/>
            <a:chOff x="819" y="1245"/>
            <a:chExt cx="454" cy="519"/>
          </a:xfrm>
        </p:grpSpPr>
        <p:grpSp>
          <p:nvGrpSpPr>
            <p:cNvPr id="29745" name="Group 137"/>
            <p:cNvGrpSpPr>
              <a:grpSpLocks/>
            </p:cNvGrpSpPr>
            <p:nvPr/>
          </p:nvGrpSpPr>
          <p:grpSpPr bwMode="auto">
            <a:xfrm>
              <a:off x="819" y="1245"/>
              <a:ext cx="454" cy="519"/>
              <a:chOff x="192" y="1917"/>
              <a:chExt cx="1042" cy="1102"/>
            </a:xfrm>
          </p:grpSpPr>
          <p:pic>
            <p:nvPicPr>
              <p:cNvPr id="29747" name="Picture 138" descr="light_shadow"/>
              <p:cNvPicPr>
                <a:picLocks noChangeAspect="1" noChangeArrowheads="1"/>
              </p:cNvPicPr>
              <p:nvPr/>
            </p:nvPicPr>
            <p:blipFill>
              <a:blip r:embed="rId7">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48" name="Picture 139"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49" name="Oval 140"/>
              <p:cNvSpPr>
                <a:spLocks noChangeArrowheads="1"/>
              </p:cNvSpPr>
              <p:nvPr/>
            </p:nvSpPr>
            <p:spPr bwMode="gray">
              <a:xfrm>
                <a:off x="192" y="1917"/>
                <a:ext cx="1035" cy="1019"/>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29746" name="Picture 141"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866" y="1251"/>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710" name="Text Box 18"/>
          <p:cNvSpPr txBox="1">
            <a:spLocks noChangeArrowheads="1"/>
          </p:cNvSpPr>
          <p:nvPr/>
        </p:nvSpPr>
        <p:spPr bwMode="white">
          <a:xfrm>
            <a:off x="1744663" y="2790825"/>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solidFill>
                  <a:srgbClr val="FEFFFF"/>
                </a:solidFill>
                <a:ea typeface="华文细黑" panose="02010600040101010101" pitchFamily="2" charset="-122"/>
              </a:rPr>
              <a:t>…</a:t>
            </a:r>
          </a:p>
        </p:txBody>
      </p:sp>
      <p:sp>
        <p:nvSpPr>
          <p:cNvPr id="29711" name="Text Box 18"/>
          <p:cNvSpPr txBox="1">
            <a:spLocks noChangeArrowheads="1"/>
          </p:cNvSpPr>
          <p:nvPr/>
        </p:nvSpPr>
        <p:spPr bwMode="white">
          <a:xfrm>
            <a:off x="623888" y="3548063"/>
            <a:ext cx="887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b="1">
                <a:solidFill>
                  <a:srgbClr val="FEFFFF"/>
                </a:solidFill>
                <a:ea typeface="华文细黑" panose="02010600040101010101" pitchFamily="2" charset="-122"/>
              </a:rPr>
              <a:t>二、三层切换</a:t>
            </a:r>
          </a:p>
        </p:txBody>
      </p:sp>
      <p:sp>
        <p:nvSpPr>
          <p:cNvPr id="29712" name="Text Box 18"/>
          <p:cNvSpPr txBox="1">
            <a:spLocks noChangeArrowheads="1"/>
          </p:cNvSpPr>
          <p:nvPr/>
        </p:nvSpPr>
        <p:spPr bwMode="white">
          <a:xfrm>
            <a:off x="1654175" y="4292600"/>
            <a:ext cx="1655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b="1">
                <a:solidFill>
                  <a:srgbClr val="FEFFFF"/>
                </a:solidFill>
                <a:ea typeface="华文细黑" panose="02010600040101010101" pitchFamily="2" charset="-122"/>
              </a:rPr>
              <a:t>分布式组播</a:t>
            </a:r>
            <a:r>
              <a:rPr lang="en-US" altLang="zh-CN" sz="1400" b="1">
                <a:solidFill>
                  <a:srgbClr val="FEFFFF"/>
                </a:solidFill>
                <a:ea typeface="华文细黑" panose="02010600040101010101" pitchFamily="2" charset="-122"/>
              </a:rPr>
              <a:t>VPN</a:t>
            </a:r>
          </a:p>
        </p:txBody>
      </p:sp>
      <p:grpSp>
        <p:nvGrpSpPr>
          <p:cNvPr id="29713" name="Group 142"/>
          <p:cNvGrpSpPr>
            <a:grpSpLocks/>
          </p:cNvGrpSpPr>
          <p:nvPr/>
        </p:nvGrpSpPr>
        <p:grpSpPr bwMode="auto">
          <a:xfrm>
            <a:off x="3748088" y="3667125"/>
            <a:ext cx="1763712" cy="1838325"/>
            <a:chOff x="819" y="1245"/>
            <a:chExt cx="454" cy="519"/>
          </a:xfrm>
        </p:grpSpPr>
        <p:grpSp>
          <p:nvGrpSpPr>
            <p:cNvPr id="29740" name="Group 143"/>
            <p:cNvGrpSpPr>
              <a:grpSpLocks/>
            </p:cNvGrpSpPr>
            <p:nvPr/>
          </p:nvGrpSpPr>
          <p:grpSpPr bwMode="auto">
            <a:xfrm>
              <a:off x="819" y="1245"/>
              <a:ext cx="454" cy="519"/>
              <a:chOff x="192" y="1917"/>
              <a:chExt cx="1042" cy="1102"/>
            </a:xfrm>
          </p:grpSpPr>
          <p:pic>
            <p:nvPicPr>
              <p:cNvPr id="29742" name="Picture 144" descr="light_shadow"/>
              <p:cNvPicPr>
                <a:picLocks noChangeAspect="1" noChangeArrowheads="1"/>
              </p:cNvPicPr>
              <p:nvPr/>
            </p:nvPicPr>
            <p:blipFill>
              <a:blip r:embed="rId10">
                <a:lum bright="-78000" contrast="-78000"/>
                <a:extLst>
                  <a:ext uri="{28A0092B-C50C-407E-A947-70E740481C1C}">
                    <a14:useLocalDpi xmlns:a14="http://schemas.microsoft.com/office/drawing/2010/main" val="0"/>
                  </a:ext>
                </a:extLst>
              </a:blip>
              <a:srcRect/>
              <a:stretch>
                <a:fillRect/>
              </a:stretch>
            </p:blipFill>
            <p:spPr bwMode="gray">
              <a:xfrm>
                <a:off x="287"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43" name="Picture 145" descr="circuler_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44" name="Oval 146"/>
              <p:cNvSpPr>
                <a:spLocks noChangeArrowheads="1"/>
              </p:cNvSpPr>
              <p:nvPr/>
            </p:nvSpPr>
            <p:spPr bwMode="gray">
              <a:xfrm>
                <a:off x="192" y="1917"/>
                <a:ext cx="1035" cy="1019"/>
              </a:xfrm>
              <a:prstGeom prst="ellipse">
                <a:avLst/>
              </a:prstGeom>
              <a:solidFill>
                <a:srgbClr val="F93D17"/>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a:ea typeface="华文细黑" panose="02010600040101010101" pitchFamily="2" charset="-122"/>
                </a:endParaRPr>
              </a:p>
            </p:txBody>
          </p:sp>
        </p:grpSp>
        <p:pic>
          <p:nvPicPr>
            <p:cNvPr id="29741" name="Picture 147"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867" y="1253"/>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714" name="Text Box 35"/>
          <p:cNvSpPr txBox="1">
            <a:spLocks noChangeArrowheads="1"/>
          </p:cNvSpPr>
          <p:nvPr/>
        </p:nvSpPr>
        <p:spPr bwMode="white">
          <a:xfrm>
            <a:off x="3670300" y="4378325"/>
            <a:ext cx="1909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b="1">
                <a:solidFill>
                  <a:srgbClr val="FEFFFF"/>
                </a:solidFill>
                <a:ea typeface="华文细黑" panose="02010600040101010101" pitchFamily="2" charset="-122"/>
              </a:rPr>
              <a:t>线速转发</a:t>
            </a:r>
          </a:p>
        </p:txBody>
      </p:sp>
      <p:sp>
        <p:nvSpPr>
          <p:cNvPr id="29715" name="Text Box 156"/>
          <p:cNvSpPr txBox="1">
            <a:spLocks noChangeArrowheads="1"/>
          </p:cNvSpPr>
          <p:nvPr/>
        </p:nvSpPr>
        <p:spPr bwMode="auto">
          <a:xfrm>
            <a:off x="358775" y="5661025"/>
            <a:ext cx="8569325" cy="366713"/>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 typeface="Wingdings" panose="05000000000000000000" pitchFamily="2" charset="2"/>
              <a:buChar char="l"/>
            </a:pPr>
            <a:r>
              <a:rPr lang="en-US" altLang="zh-CN" b="1">
                <a:ea typeface="华文细黑" panose="02010600040101010101" pitchFamily="2" charset="-122"/>
              </a:rPr>
              <a:t> 4</a:t>
            </a:r>
            <a:r>
              <a:rPr lang="zh-CN" altLang="en-US" b="1">
                <a:ea typeface="华文细黑" panose="02010600040101010101" pitchFamily="2" charset="-122"/>
              </a:rPr>
              <a:t>种板卡形态：</a:t>
            </a:r>
            <a:r>
              <a:rPr lang="en-US" altLang="zh-CN" b="1">
                <a:ea typeface="华文细黑" panose="02010600040101010101" pitchFamily="2" charset="-122"/>
              </a:rPr>
              <a:t>48GE</a:t>
            </a:r>
            <a:r>
              <a:rPr lang="zh-CN" altLang="en-US" b="1">
                <a:ea typeface="华文细黑" panose="02010600040101010101" pitchFamily="2" charset="-122"/>
              </a:rPr>
              <a:t>、</a:t>
            </a:r>
            <a:r>
              <a:rPr lang="en-US" altLang="zh-CN" b="1">
                <a:ea typeface="华文细黑" panose="02010600040101010101" pitchFamily="2" charset="-122"/>
              </a:rPr>
              <a:t>48GE-T</a:t>
            </a:r>
            <a:r>
              <a:rPr lang="zh-CN" altLang="en-US" b="1">
                <a:ea typeface="华文细黑" panose="02010600040101010101" pitchFamily="2" charset="-122"/>
              </a:rPr>
              <a:t>、</a:t>
            </a:r>
            <a:r>
              <a:rPr lang="en-US" altLang="zh-CN" b="1">
                <a:ea typeface="华文细黑" panose="02010600040101010101" pitchFamily="2" charset="-122"/>
              </a:rPr>
              <a:t>4*10GE</a:t>
            </a:r>
            <a:r>
              <a:rPr lang="zh-CN" altLang="en-US" b="1">
                <a:ea typeface="华文细黑" panose="02010600040101010101" pitchFamily="2" charset="-122"/>
              </a:rPr>
              <a:t>、</a:t>
            </a:r>
            <a:r>
              <a:rPr lang="en-US" altLang="zh-CN" b="1">
                <a:ea typeface="华文细黑" panose="02010600040101010101" pitchFamily="2" charset="-122"/>
              </a:rPr>
              <a:t>8*10GE</a:t>
            </a:r>
          </a:p>
        </p:txBody>
      </p:sp>
      <p:pic>
        <p:nvPicPr>
          <p:cNvPr id="29716" name="Picture 83" descr="CR-SPC-GP48LEF_FL_101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200" y="1247775"/>
            <a:ext cx="2632075"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7" name="Picture 84" descr="CR-SPC-XP8LEF-I"/>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939925" y="1328738"/>
            <a:ext cx="2879725"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8" name="Picture 85" descr="CR-SPC-GT48LEF_FL_10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13238" y="1379538"/>
            <a:ext cx="29527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9" name="Picture 82" descr="CR-SPC-XP4LEF-I"/>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129462">
            <a:off x="6516688" y="1414463"/>
            <a:ext cx="2865437"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20" name="Group 50"/>
          <p:cNvGrpSpPr>
            <a:grpSpLocks/>
          </p:cNvGrpSpPr>
          <p:nvPr/>
        </p:nvGrpSpPr>
        <p:grpSpPr bwMode="auto">
          <a:xfrm>
            <a:off x="358775" y="981075"/>
            <a:ext cx="1968500" cy="331788"/>
            <a:chOff x="1100" y="2795"/>
            <a:chExt cx="4320" cy="287"/>
          </a:xfrm>
        </p:grpSpPr>
        <p:grpSp>
          <p:nvGrpSpPr>
            <p:cNvPr id="29736" name="组合 65"/>
            <p:cNvGrpSpPr>
              <a:grpSpLocks/>
            </p:cNvGrpSpPr>
            <p:nvPr/>
          </p:nvGrpSpPr>
          <p:grpSpPr bwMode="auto">
            <a:xfrm>
              <a:off x="1519" y="2795"/>
              <a:ext cx="3538" cy="287"/>
              <a:chOff x="1121487" y="3118093"/>
              <a:chExt cx="2047021" cy="455200"/>
            </a:xfrm>
          </p:grpSpPr>
          <p:sp>
            <p:nvSpPr>
              <p:cNvPr id="102" name="AutoShape 6"/>
              <p:cNvSpPr>
                <a:spLocks noChangeArrowheads="1"/>
              </p:cNvSpPr>
              <p:nvPr/>
            </p:nvSpPr>
            <p:spPr bwMode="ltGray">
              <a:xfrm>
                <a:off x="1120946" y="3118093"/>
                <a:ext cx="2047954"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p>
                <a:pPr algn="ct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sp>
            <p:nvSpPr>
              <p:cNvPr id="103" name="AutoShape 11"/>
              <p:cNvSpPr>
                <a:spLocks noChangeArrowheads="1"/>
              </p:cNvSpPr>
              <p:nvPr/>
            </p:nvSpPr>
            <p:spPr bwMode="ltGray">
              <a:xfrm>
                <a:off x="1129009" y="3152941"/>
                <a:ext cx="2031829" cy="178595"/>
              </a:xfrm>
              <a:prstGeom prst="roundRect">
                <a:avLst>
                  <a:gd name="adj" fmla="val 28356"/>
                </a:avLst>
              </a:prstGeom>
              <a:gradFill rotWithShape="1">
                <a:gsLst>
                  <a:gs pos="0">
                    <a:srgbClr val="FFFFFF">
                      <a:alpha val="70000"/>
                    </a:srgbClr>
                  </a:gs>
                  <a:gs pos="100000">
                    <a:srgbClr val="99CC00">
                      <a:alpha val="0"/>
                    </a:srgbClr>
                  </a:gs>
                </a:gsLst>
                <a:lin ang="5400000" scaled="1"/>
              </a:gradFill>
              <a:ln w="9525" algn="ctr">
                <a:noFill/>
                <a:round/>
                <a:headEnd/>
                <a:tailEnd/>
              </a:ln>
            </p:spPr>
            <p:txBody>
              <a:bodyPr wrap="none" anchor="ctr"/>
              <a:lstStyle/>
              <a:p>
                <a:pP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grpSp>
        <p:sp>
          <p:nvSpPr>
            <p:cNvPr id="101" name="TextBox 8"/>
            <p:cNvSpPr txBox="1">
              <a:spLocks noChangeArrowheads="1"/>
            </p:cNvSpPr>
            <p:nvPr/>
          </p:nvSpPr>
          <p:spPr bwMode="auto">
            <a:xfrm>
              <a:off x="1100" y="2795"/>
              <a:ext cx="4320" cy="266"/>
            </a:xfrm>
            <a:prstGeom prst="rect">
              <a:avLst/>
            </a:prstGeom>
            <a:noFill/>
            <a:ln w="9525">
              <a:noFill/>
              <a:miter lim="800000"/>
              <a:headEnd/>
              <a:tailEnd/>
            </a:ln>
          </p:spPr>
          <p:txBody>
            <a:bodyPr>
              <a:spAutoFit/>
            </a:bodyPr>
            <a:lstStyle/>
            <a:p>
              <a:pPr algn="ctr" fontAlgn="auto">
                <a:spcBef>
                  <a:spcPts val="0"/>
                </a:spcBef>
                <a:spcAft>
                  <a:spcPts val="0"/>
                </a:spcAft>
                <a:defRPr/>
              </a:pPr>
              <a:r>
                <a:rPr lang="en-US" altLang="zh-CN" sz="1400" b="1" kern="0" dirty="0">
                  <a:solidFill>
                    <a:srgbClr val="FFFFFF"/>
                  </a:solidFill>
                  <a:latin typeface="Arial" charset="0"/>
                  <a:ea typeface="华文细黑" pitchFamily="2" charset="-122"/>
                </a:rPr>
                <a:t>CR-SPC-GP48LEF</a:t>
              </a:r>
            </a:p>
          </p:txBody>
        </p:sp>
      </p:grpSp>
      <p:grpSp>
        <p:nvGrpSpPr>
          <p:cNvPr id="29721" name="Group 50"/>
          <p:cNvGrpSpPr>
            <a:grpSpLocks/>
          </p:cNvGrpSpPr>
          <p:nvPr/>
        </p:nvGrpSpPr>
        <p:grpSpPr bwMode="auto">
          <a:xfrm>
            <a:off x="5038725" y="981075"/>
            <a:ext cx="1968500" cy="331788"/>
            <a:chOff x="1100" y="2795"/>
            <a:chExt cx="4320" cy="287"/>
          </a:xfrm>
        </p:grpSpPr>
        <p:grpSp>
          <p:nvGrpSpPr>
            <p:cNvPr id="29732" name="组合 65"/>
            <p:cNvGrpSpPr>
              <a:grpSpLocks/>
            </p:cNvGrpSpPr>
            <p:nvPr/>
          </p:nvGrpSpPr>
          <p:grpSpPr bwMode="auto">
            <a:xfrm>
              <a:off x="1519" y="2795"/>
              <a:ext cx="3538" cy="287"/>
              <a:chOff x="1121487" y="3118093"/>
              <a:chExt cx="2047021" cy="455200"/>
            </a:xfrm>
          </p:grpSpPr>
          <p:sp>
            <p:nvSpPr>
              <p:cNvPr id="107" name="AutoShape 6"/>
              <p:cNvSpPr>
                <a:spLocks noChangeArrowheads="1"/>
              </p:cNvSpPr>
              <p:nvPr/>
            </p:nvSpPr>
            <p:spPr bwMode="ltGray">
              <a:xfrm>
                <a:off x="1120946" y="3118093"/>
                <a:ext cx="2047954"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p>
                <a:pPr algn="ct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sp>
            <p:nvSpPr>
              <p:cNvPr id="108" name="AutoShape 11"/>
              <p:cNvSpPr>
                <a:spLocks noChangeArrowheads="1"/>
              </p:cNvSpPr>
              <p:nvPr/>
            </p:nvSpPr>
            <p:spPr bwMode="ltGray">
              <a:xfrm>
                <a:off x="1129009" y="3152941"/>
                <a:ext cx="2031829" cy="178595"/>
              </a:xfrm>
              <a:prstGeom prst="roundRect">
                <a:avLst>
                  <a:gd name="adj" fmla="val 28356"/>
                </a:avLst>
              </a:prstGeom>
              <a:gradFill rotWithShape="1">
                <a:gsLst>
                  <a:gs pos="0">
                    <a:srgbClr val="FFFFFF">
                      <a:alpha val="70000"/>
                    </a:srgbClr>
                  </a:gs>
                  <a:gs pos="100000">
                    <a:srgbClr val="99CC00">
                      <a:alpha val="0"/>
                    </a:srgbClr>
                  </a:gs>
                </a:gsLst>
                <a:lin ang="5400000" scaled="1"/>
              </a:gradFill>
              <a:ln w="9525" algn="ctr">
                <a:noFill/>
                <a:round/>
                <a:headEnd/>
                <a:tailEnd/>
              </a:ln>
            </p:spPr>
            <p:txBody>
              <a:bodyPr wrap="none" anchor="ctr"/>
              <a:lstStyle/>
              <a:p>
                <a:pP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grpSp>
        <p:sp>
          <p:nvSpPr>
            <p:cNvPr id="106" name="TextBox 8"/>
            <p:cNvSpPr txBox="1">
              <a:spLocks noChangeArrowheads="1"/>
            </p:cNvSpPr>
            <p:nvPr/>
          </p:nvSpPr>
          <p:spPr bwMode="auto">
            <a:xfrm>
              <a:off x="1100" y="2795"/>
              <a:ext cx="4320" cy="266"/>
            </a:xfrm>
            <a:prstGeom prst="rect">
              <a:avLst/>
            </a:prstGeom>
            <a:noFill/>
            <a:ln w="9525">
              <a:noFill/>
              <a:miter lim="800000"/>
              <a:headEnd/>
              <a:tailEnd/>
            </a:ln>
          </p:spPr>
          <p:txBody>
            <a:bodyPr>
              <a:spAutoFit/>
            </a:bodyPr>
            <a:lstStyle/>
            <a:p>
              <a:pPr algn="ctr" fontAlgn="auto">
                <a:spcBef>
                  <a:spcPts val="0"/>
                </a:spcBef>
                <a:spcAft>
                  <a:spcPts val="0"/>
                </a:spcAft>
                <a:defRPr/>
              </a:pPr>
              <a:r>
                <a:rPr lang="en-US" altLang="zh-CN" sz="1400" b="1" kern="0">
                  <a:solidFill>
                    <a:srgbClr val="FFFFFF"/>
                  </a:solidFill>
                  <a:latin typeface="Arial" charset="0"/>
                  <a:ea typeface="华文细黑" pitchFamily="2" charset="-122"/>
                </a:rPr>
                <a:t>CR-SPC-GT48LEF</a:t>
              </a:r>
            </a:p>
          </p:txBody>
        </p:sp>
      </p:grpSp>
      <p:grpSp>
        <p:nvGrpSpPr>
          <p:cNvPr id="29722" name="Group 50"/>
          <p:cNvGrpSpPr>
            <a:grpSpLocks/>
          </p:cNvGrpSpPr>
          <p:nvPr/>
        </p:nvGrpSpPr>
        <p:grpSpPr bwMode="auto">
          <a:xfrm>
            <a:off x="2662238" y="981075"/>
            <a:ext cx="1968500" cy="331788"/>
            <a:chOff x="1100" y="2795"/>
            <a:chExt cx="4320" cy="287"/>
          </a:xfrm>
        </p:grpSpPr>
        <p:grpSp>
          <p:nvGrpSpPr>
            <p:cNvPr id="29728" name="组合 65"/>
            <p:cNvGrpSpPr>
              <a:grpSpLocks/>
            </p:cNvGrpSpPr>
            <p:nvPr/>
          </p:nvGrpSpPr>
          <p:grpSpPr bwMode="auto">
            <a:xfrm>
              <a:off x="1519" y="2795"/>
              <a:ext cx="3538" cy="287"/>
              <a:chOff x="1121487" y="3118093"/>
              <a:chExt cx="2047021" cy="455200"/>
            </a:xfrm>
          </p:grpSpPr>
          <p:sp>
            <p:nvSpPr>
              <p:cNvPr id="112" name="AutoShape 6"/>
              <p:cNvSpPr>
                <a:spLocks noChangeArrowheads="1"/>
              </p:cNvSpPr>
              <p:nvPr/>
            </p:nvSpPr>
            <p:spPr bwMode="ltGray">
              <a:xfrm>
                <a:off x="1120946" y="3118093"/>
                <a:ext cx="2047954"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p>
                <a:pPr algn="ct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sp>
            <p:nvSpPr>
              <p:cNvPr id="113" name="AutoShape 11"/>
              <p:cNvSpPr>
                <a:spLocks noChangeArrowheads="1"/>
              </p:cNvSpPr>
              <p:nvPr/>
            </p:nvSpPr>
            <p:spPr bwMode="ltGray">
              <a:xfrm>
                <a:off x="1129009" y="3152941"/>
                <a:ext cx="2031829" cy="178595"/>
              </a:xfrm>
              <a:prstGeom prst="roundRect">
                <a:avLst>
                  <a:gd name="adj" fmla="val 28356"/>
                </a:avLst>
              </a:prstGeom>
              <a:gradFill rotWithShape="1">
                <a:gsLst>
                  <a:gs pos="0">
                    <a:srgbClr val="FFFFFF">
                      <a:alpha val="70000"/>
                    </a:srgbClr>
                  </a:gs>
                  <a:gs pos="100000">
                    <a:srgbClr val="99CC00">
                      <a:alpha val="0"/>
                    </a:srgbClr>
                  </a:gs>
                </a:gsLst>
                <a:lin ang="5400000" scaled="1"/>
              </a:gradFill>
              <a:ln w="9525" algn="ctr">
                <a:noFill/>
                <a:round/>
                <a:headEnd/>
                <a:tailEnd/>
              </a:ln>
            </p:spPr>
            <p:txBody>
              <a:bodyPr wrap="none" anchor="ctr"/>
              <a:lstStyle/>
              <a:p>
                <a:pP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grpSp>
        <p:sp>
          <p:nvSpPr>
            <p:cNvPr id="111" name="TextBox 8"/>
            <p:cNvSpPr txBox="1">
              <a:spLocks noChangeArrowheads="1"/>
            </p:cNvSpPr>
            <p:nvPr/>
          </p:nvSpPr>
          <p:spPr bwMode="auto">
            <a:xfrm>
              <a:off x="1100" y="2795"/>
              <a:ext cx="4320" cy="266"/>
            </a:xfrm>
            <a:prstGeom prst="rect">
              <a:avLst/>
            </a:prstGeom>
            <a:noFill/>
            <a:ln w="9525">
              <a:noFill/>
              <a:miter lim="800000"/>
              <a:headEnd/>
              <a:tailEnd/>
            </a:ln>
          </p:spPr>
          <p:txBody>
            <a:bodyPr>
              <a:spAutoFit/>
            </a:bodyPr>
            <a:lstStyle/>
            <a:p>
              <a:pPr algn="ctr" fontAlgn="auto">
                <a:spcBef>
                  <a:spcPts val="0"/>
                </a:spcBef>
                <a:spcAft>
                  <a:spcPts val="0"/>
                </a:spcAft>
                <a:defRPr/>
              </a:pPr>
              <a:r>
                <a:rPr lang="en-US" altLang="zh-CN" sz="1400" b="1" kern="0" dirty="0">
                  <a:solidFill>
                    <a:srgbClr val="FFFFFF"/>
                  </a:solidFill>
                  <a:latin typeface="Arial" charset="0"/>
                  <a:ea typeface="华文细黑" pitchFamily="2" charset="-122"/>
                </a:rPr>
                <a:t>CR-SPC-XP8LEF-I</a:t>
              </a:r>
            </a:p>
          </p:txBody>
        </p:sp>
      </p:grpSp>
      <p:grpSp>
        <p:nvGrpSpPr>
          <p:cNvPr id="29723" name="Group 50"/>
          <p:cNvGrpSpPr>
            <a:grpSpLocks/>
          </p:cNvGrpSpPr>
          <p:nvPr/>
        </p:nvGrpSpPr>
        <p:grpSpPr bwMode="auto">
          <a:xfrm>
            <a:off x="7210425" y="981075"/>
            <a:ext cx="1968500" cy="331788"/>
            <a:chOff x="1100" y="2795"/>
            <a:chExt cx="4320" cy="287"/>
          </a:xfrm>
        </p:grpSpPr>
        <p:grpSp>
          <p:nvGrpSpPr>
            <p:cNvPr id="29724" name="组合 65"/>
            <p:cNvGrpSpPr>
              <a:grpSpLocks/>
            </p:cNvGrpSpPr>
            <p:nvPr/>
          </p:nvGrpSpPr>
          <p:grpSpPr bwMode="auto">
            <a:xfrm>
              <a:off x="1519" y="2795"/>
              <a:ext cx="3538" cy="287"/>
              <a:chOff x="1121487" y="3118093"/>
              <a:chExt cx="2047021" cy="455200"/>
            </a:xfrm>
          </p:grpSpPr>
          <p:sp>
            <p:nvSpPr>
              <p:cNvPr id="117" name="AutoShape 6"/>
              <p:cNvSpPr>
                <a:spLocks noChangeArrowheads="1"/>
              </p:cNvSpPr>
              <p:nvPr/>
            </p:nvSpPr>
            <p:spPr bwMode="ltGray">
              <a:xfrm>
                <a:off x="1120946" y="3118093"/>
                <a:ext cx="2047954"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p>
                <a:pPr algn="ct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sp>
            <p:nvSpPr>
              <p:cNvPr id="118" name="AutoShape 11"/>
              <p:cNvSpPr>
                <a:spLocks noChangeArrowheads="1"/>
              </p:cNvSpPr>
              <p:nvPr/>
            </p:nvSpPr>
            <p:spPr bwMode="ltGray">
              <a:xfrm>
                <a:off x="1129009" y="3152941"/>
                <a:ext cx="2031829" cy="178595"/>
              </a:xfrm>
              <a:prstGeom prst="roundRect">
                <a:avLst>
                  <a:gd name="adj" fmla="val 28356"/>
                </a:avLst>
              </a:prstGeom>
              <a:gradFill rotWithShape="1">
                <a:gsLst>
                  <a:gs pos="0">
                    <a:srgbClr val="FFFFFF">
                      <a:alpha val="70000"/>
                    </a:srgbClr>
                  </a:gs>
                  <a:gs pos="100000">
                    <a:srgbClr val="99CC00">
                      <a:alpha val="0"/>
                    </a:srgbClr>
                  </a:gs>
                </a:gsLst>
                <a:lin ang="5400000" scaled="1"/>
              </a:gradFill>
              <a:ln w="9525" algn="ctr">
                <a:noFill/>
                <a:round/>
                <a:headEnd/>
                <a:tailEnd/>
              </a:ln>
            </p:spPr>
            <p:txBody>
              <a:bodyPr wrap="none" anchor="ctr"/>
              <a:lstStyle/>
              <a:p>
                <a:pPr fontAlgn="auto">
                  <a:spcBef>
                    <a:spcPts val="0"/>
                  </a:spcBef>
                  <a:spcAft>
                    <a:spcPts val="0"/>
                  </a:spcAft>
                  <a:defRPr/>
                </a:pPr>
                <a:endParaRPr lang="zh-CN" altLang="zh-CN" sz="1400" b="1" kern="0">
                  <a:solidFill>
                    <a:sysClr val="windowText" lastClr="000000"/>
                  </a:solidFill>
                  <a:latin typeface="Arial" charset="0"/>
                  <a:ea typeface="华文细黑" pitchFamily="2" charset="-122"/>
                </a:endParaRPr>
              </a:p>
            </p:txBody>
          </p:sp>
        </p:grpSp>
        <p:sp>
          <p:nvSpPr>
            <p:cNvPr id="116" name="TextBox 8"/>
            <p:cNvSpPr txBox="1">
              <a:spLocks noChangeArrowheads="1"/>
            </p:cNvSpPr>
            <p:nvPr/>
          </p:nvSpPr>
          <p:spPr bwMode="auto">
            <a:xfrm>
              <a:off x="1100" y="2795"/>
              <a:ext cx="4320" cy="266"/>
            </a:xfrm>
            <a:prstGeom prst="rect">
              <a:avLst/>
            </a:prstGeom>
            <a:noFill/>
            <a:ln w="9525">
              <a:noFill/>
              <a:miter lim="800000"/>
              <a:headEnd/>
              <a:tailEnd/>
            </a:ln>
          </p:spPr>
          <p:txBody>
            <a:bodyPr>
              <a:spAutoFit/>
            </a:bodyPr>
            <a:lstStyle/>
            <a:p>
              <a:pPr algn="ctr" fontAlgn="auto">
                <a:spcBef>
                  <a:spcPts val="0"/>
                </a:spcBef>
                <a:spcAft>
                  <a:spcPts val="0"/>
                </a:spcAft>
                <a:defRPr/>
              </a:pPr>
              <a:r>
                <a:rPr lang="en-US" altLang="zh-CN" sz="1400" b="1" kern="0">
                  <a:solidFill>
                    <a:srgbClr val="FFFFFF"/>
                  </a:solidFill>
                  <a:latin typeface="Arial" charset="0"/>
                  <a:ea typeface="华文细黑" pitchFamily="2" charset="-122"/>
                </a:rPr>
                <a:t>CR-SPC-XP4LEF-I</a:t>
              </a: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66" descr="CR-SPC-PUP4L-E_FL_1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855663"/>
            <a:ext cx="415448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72" descr="CR-SPC-XP4L-E-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938" y="879475"/>
            <a:ext cx="392747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73" descr="CR-SPE-3020-E-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909638"/>
            <a:ext cx="3887788"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Rectangle 2"/>
          <p:cNvSpPr>
            <a:spLocks noGrp="1" noChangeArrowheads="1"/>
          </p:cNvSpPr>
          <p:nvPr>
            <p:ph type="title"/>
          </p:nvPr>
        </p:nvSpPr>
        <p:spPr/>
        <p:txBody>
          <a:bodyPr/>
          <a:lstStyle/>
          <a:p>
            <a:pPr eaLnBrk="1" hangingPunct="1"/>
            <a:r>
              <a:rPr lang="zh-CN" altLang="en-US" smtClean="0"/>
              <a:t>增强型单板</a:t>
            </a:r>
          </a:p>
        </p:txBody>
      </p:sp>
      <p:sp>
        <p:nvSpPr>
          <p:cNvPr id="30726" name="Freeform 3"/>
          <p:cNvSpPr>
            <a:spLocks/>
          </p:cNvSpPr>
          <p:nvPr/>
        </p:nvSpPr>
        <p:spPr bwMode="gray">
          <a:xfrm>
            <a:off x="857250" y="2605088"/>
            <a:ext cx="7505700" cy="2724150"/>
          </a:xfrm>
          <a:custGeom>
            <a:avLst/>
            <a:gdLst>
              <a:gd name="T0" fmla="*/ 2147483647 w 4728"/>
              <a:gd name="T1" fmla="*/ 2147483647 h 1686"/>
              <a:gd name="T2" fmla="*/ 2147483647 w 4728"/>
              <a:gd name="T3" fmla="*/ 2147483647 h 1686"/>
              <a:gd name="T4" fmla="*/ 2147483647 w 4728"/>
              <a:gd name="T5" fmla="*/ 2147483647 h 1686"/>
              <a:gd name="T6" fmla="*/ 2147483647 w 4728"/>
              <a:gd name="T7" fmla="*/ 2147483647 h 1686"/>
              <a:gd name="T8" fmla="*/ 2147483647 w 4728"/>
              <a:gd name="T9" fmla="*/ 2147483647 h 1686"/>
              <a:gd name="T10" fmla="*/ 2147483647 w 4728"/>
              <a:gd name="T11" fmla="*/ 2147483647 h 1686"/>
              <a:gd name="T12" fmla="*/ 2147483647 w 4728"/>
              <a:gd name="T13" fmla="*/ 2147483647 h 1686"/>
              <a:gd name="T14" fmla="*/ 2147483647 w 4728"/>
              <a:gd name="T15" fmla="*/ 2147483647 h 1686"/>
              <a:gd name="T16" fmla="*/ 2147483647 w 4728"/>
              <a:gd name="T17" fmla="*/ 2147483647 h 1686"/>
              <a:gd name="T18" fmla="*/ 2147483647 w 4728"/>
              <a:gd name="T19" fmla="*/ 2147483647 h 1686"/>
              <a:gd name="T20" fmla="*/ 2147483647 w 4728"/>
              <a:gd name="T21" fmla="*/ 2147483647 h 1686"/>
              <a:gd name="T22" fmla="*/ 2147483647 w 4728"/>
              <a:gd name="T23" fmla="*/ 2147483647 h 1686"/>
              <a:gd name="T24" fmla="*/ 2147483647 w 4728"/>
              <a:gd name="T25" fmla="*/ 2147483647 h 16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728"/>
              <a:gd name="T40" fmla="*/ 0 h 1686"/>
              <a:gd name="T41" fmla="*/ 4728 w 4728"/>
              <a:gd name="T42" fmla="*/ 1686 h 16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728" h="1686">
                <a:moveTo>
                  <a:pt x="1422" y="3"/>
                </a:moveTo>
                <a:cubicBezTo>
                  <a:pt x="1450" y="0"/>
                  <a:pt x="252" y="159"/>
                  <a:pt x="192" y="705"/>
                </a:cubicBezTo>
                <a:cubicBezTo>
                  <a:pt x="222" y="1041"/>
                  <a:pt x="828" y="1203"/>
                  <a:pt x="1096" y="1292"/>
                </a:cubicBezTo>
                <a:cubicBezTo>
                  <a:pt x="1364" y="1381"/>
                  <a:pt x="1955" y="1428"/>
                  <a:pt x="2388" y="1428"/>
                </a:cubicBezTo>
                <a:cubicBezTo>
                  <a:pt x="2821" y="1428"/>
                  <a:pt x="3307" y="1379"/>
                  <a:pt x="3672" y="1275"/>
                </a:cubicBezTo>
                <a:cubicBezTo>
                  <a:pt x="4037" y="1171"/>
                  <a:pt x="4506" y="987"/>
                  <a:pt x="4524" y="705"/>
                </a:cubicBezTo>
                <a:cubicBezTo>
                  <a:pt x="4518" y="207"/>
                  <a:pt x="3269" y="50"/>
                  <a:pt x="3294" y="27"/>
                </a:cubicBezTo>
                <a:cubicBezTo>
                  <a:pt x="3324" y="29"/>
                  <a:pt x="4674" y="201"/>
                  <a:pt x="4704" y="717"/>
                </a:cubicBezTo>
                <a:cubicBezTo>
                  <a:pt x="4728" y="1077"/>
                  <a:pt x="4236" y="1365"/>
                  <a:pt x="3798" y="1488"/>
                </a:cubicBezTo>
                <a:cubicBezTo>
                  <a:pt x="3360" y="1611"/>
                  <a:pt x="2883" y="1680"/>
                  <a:pt x="2412" y="1683"/>
                </a:cubicBezTo>
                <a:cubicBezTo>
                  <a:pt x="1941" y="1686"/>
                  <a:pt x="1374" y="1644"/>
                  <a:pt x="972" y="1506"/>
                </a:cubicBezTo>
                <a:cubicBezTo>
                  <a:pt x="570" y="1368"/>
                  <a:pt x="0" y="1173"/>
                  <a:pt x="24" y="723"/>
                </a:cubicBezTo>
                <a:cubicBezTo>
                  <a:pt x="42" y="117"/>
                  <a:pt x="1394" y="6"/>
                  <a:pt x="1422" y="3"/>
                </a:cubicBezTo>
                <a:close/>
              </a:path>
            </a:pathLst>
          </a:custGeom>
          <a:gradFill rotWithShape="1">
            <a:gsLst>
              <a:gs pos="0">
                <a:srgbClr val="969696"/>
              </a:gs>
              <a:gs pos="100000">
                <a:schemeClr val="bg1"/>
              </a:gs>
            </a:gsLst>
            <a:lin ang="16200000" scaled="1"/>
          </a:gradFill>
          <a:ln w="9525">
            <a:round/>
            <a:headEnd/>
            <a:tailEnd/>
          </a:ln>
          <a:scene3d>
            <a:camera prst="legacyObliqueBottom">
              <a:rot lat="21299970" lon="0" rev="0"/>
            </a:camera>
            <a:lightRig rig="legacyFlat3" dir="b"/>
          </a:scene3d>
          <a:sp3d extrusionH="100000" prstMaterial="legacyMatte">
            <a:bevelT w="13500" h="13500" prst="angle"/>
            <a:bevelB w="13500" h="13500" prst="angle"/>
            <a:extrusionClr>
              <a:srgbClr val="969696"/>
            </a:extrusionClr>
            <a:contourClr>
              <a:srgbClr val="969696"/>
            </a:contourClr>
          </a:sp3d>
        </p:spPr>
        <p:txBody>
          <a:bodyPr wrap="none" anchor="ctr">
            <a:flatTx/>
          </a:bodyPr>
          <a:lstStyle/>
          <a:p>
            <a:endParaRPr lang="zh-CN" altLang="en-US"/>
          </a:p>
        </p:txBody>
      </p:sp>
      <p:grpSp>
        <p:nvGrpSpPr>
          <p:cNvPr id="30727" name="Group 124"/>
          <p:cNvGrpSpPr>
            <a:grpSpLocks/>
          </p:cNvGrpSpPr>
          <p:nvPr/>
        </p:nvGrpSpPr>
        <p:grpSpPr bwMode="auto">
          <a:xfrm>
            <a:off x="6840538" y="2476500"/>
            <a:ext cx="533400" cy="558800"/>
            <a:chOff x="819" y="1245"/>
            <a:chExt cx="454" cy="519"/>
          </a:xfrm>
        </p:grpSpPr>
        <p:grpSp>
          <p:nvGrpSpPr>
            <p:cNvPr id="30788" name="Group 125"/>
            <p:cNvGrpSpPr>
              <a:grpSpLocks/>
            </p:cNvGrpSpPr>
            <p:nvPr/>
          </p:nvGrpSpPr>
          <p:grpSpPr bwMode="auto">
            <a:xfrm>
              <a:off x="819" y="1245"/>
              <a:ext cx="454" cy="519"/>
              <a:chOff x="192" y="1917"/>
              <a:chExt cx="1042" cy="1102"/>
            </a:xfrm>
          </p:grpSpPr>
          <p:pic>
            <p:nvPicPr>
              <p:cNvPr id="30790" name="Picture 126" descr="light_shadow"/>
              <p:cNvPicPr>
                <a:picLocks noChangeAspect="1" noChangeArrowheads="1"/>
              </p:cNvPicPr>
              <p:nvPr/>
            </p:nvPicPr>
            <p:blipFill>
              <a:blip r:embed="rId5">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1" name="Picture 127"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2" name="Oval 128"/>
              <p:cNvSpPr>
                <a:spLocks noChangeArrowheads="1"/>
              </p:cNvSpPr>
              <p:nvPr/>
            </p:nvSpPr>
            <p:spPr bwMode="gray">
              <a:xfrm>
                <a:off x="192" y="1917"/>
                <a:ext cx="1035" cy="1019"/>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0789" name="Picture 129" descr="Pictur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8" name="Group 130"/>
          <p:cNvGrpSpPr>
            <a:grpSpLocks/>
          </p:cNvGrpSpPr>
          <p:nvPr/>
        </p:nvGrpSpPr>
        <p:grpSpPr bwMode="auto">
          <a:xfrm>
            <a:off x="7656513" y="3119438"/>
            <a:ext cx="915987" cy="919162"/>
            <a:chOff x="819" y="1245"/>
            <a:chExt cx="454" cy="519"/>
          </a:xfrm>
        </p:grpSpPr>
        <p:grpSp>
          <p:nvGrpSpPr>
            <p:cNvPr id="30783" name="Group 131"/>
            <p:cNvGrpSpPr>
              <a:grpSpLocks/>
            </p:cNvGrpSpPr>
            <p:nvPr/>
          </p:nvGrpSpPr>
          <p:grpSpPr bwMode="auto">
            <a:xfrm>
              <a:off x="819" y="1245"/>
              <a:ext cx="454" cy="519"/>
              <a:chOff x="192" y="1917"/>
              <a:chExt cx="1042" cy="1102"/>
            </a:xfrm>
          </p:grpSpPr>
          <p:pic>
            <p:nvPicPr>
              <p:cNvPr id="30785" name="Picture 132" descr="light_shadow"/>
              <p:cNvPicPr>
                <a:picLocks noChangeAspect="1" noChangeArrowheads="1"/>
              </p:cNvPicPr>
              <p:nvPr/>
            </p:nvPicPr>
            <p:blipFill>
              <a:blip r:embed="rId8">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6" name="Picture 133"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7" name="Oval 134"/>
              <p:cNvSpPr>
                <a:spLocks noChangeArrowheads="1"/>
              </p:cNvSpPr>
              <p:nvPr/>
            </p:nvSpPr>
            <p:spPr bwMode="gray">
              <a:xfrm>
                <a:off x="192" y="1917"/>
                <a:ext cx="1035" cy="1019"/>
              </a:xfrm>
              <a:prstGeom prst="ellipse">
                <a:avLst/>
              </a:prstGeom>
              <a:solidFill>
                <a:srgbClr val="1E7BB4"/>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0784" name="Picture 135" descr="Pictur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867" y="1256"/>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9" name="Group 136"/>
          <p:cNvGrpSpPr>
            <a:grpSpLocks/>
          </p:cNvGrpSpPr>
          <p:nvPr/>
        </p:nvGrpSpPr>
        <p:grpSpPr bwMode="auto">
          <a:xfrm>
            <a:off x="6072188" y="3619500"/>
            <a:ext cx="1327150" cy="1362075"/>
            <a:chOff x="819" y="1245"/>
            <a:chExt cx="454" cy="519"/>
          </a:xfrm>
        </p:grpSpPr>
        <p:grpSp>
          <p:nvGrpSpPr>
            <p:cNvPr id="30778" name="Group 137"/>
            <p:cNvGrpSpPr>
              <a:grpSpLocks/>
            </p:cNvGrpSpPr>
            <p:nvPr/>
          </p:nvGrpSpPr>
          <p:grpSpPr bwMode="auto">
            <a:xfrm>
              <a:off x="819" y="1245"/>
              <a:ext cx="454" cy="519"/>
              <a:chOff x="192" y="1917"/>
              <a:chExt cx="1042" cy="1102"/>
            </a:xfrm>
          </p:grpSpPr>
          <p:pic>
            <p:nvPicPr>
              <p:cNvPr id="30780" name="Picture 138" descr="light_shadow"/>
              <p:cNvPicPr>
                <a:picLocks noChangeAspect="1" noChangeArrowheads="1"/>
              </p:cNvPicPr>
              <p:nvPr/>
            </p:nvPicPr>
            <p:blipFill>
              <a:blip r:embed="rId10">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1" name="Picture 139" descr="circuler_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2" name="Oval 140"/>
              <p:cNvSpPr>
                <a:spLocks noChangeArrowheads="1"/>
              </p:cNvSpPr>
              <p:nvPr/>
            </p:nvSpPr>
            <p:spPr bwMode="gray">
              <a:xfrm>
                <a:off x="192" y="1917"/>
                <a:ext cx="1035" cy="1019"/>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0779" name="Picture 141" descr="Pictur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866" y="1251"/>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55" name="Text Box 18"/>
          <p:cNvSpPr txBox="1">
            <a:spLocks noChangeArrowheads="1"/>
          </p:cNvSpPr>
          <p:nvPr/>
        </p:nvSpPr>
        <p:spPr bwMode="white">
          <a:xfrm>
            <a:off x="7750175" y="3381375"/>
            <a:ext cx="792163" cy="307975"/>
          </a:xfrm>
          <a:prstGeom prst="rect">
            <a:avLst/>
          </a:prstGeom>
          <a:noFill/>
          <a:ln w="9525" algn="ctr">
            <a:noFill/>
            <a:miter lim="800000"/>
            <a:headEnd/>
            <a:tailEnd/>
          </a:ln>
        </p:spPr>
        <p:txBody>
          <a:bodyPr>
            <a:spAutoFit/>
          </a:bodyPr>
          <a:lstStyle/>
          <a:p>
            <a:pPr algn="ctr" eaLnBrk="0" hangingPunct="0">
              <a:defRPr/>
            </a:pPr>
            <a:r>
              <a:rPr lang="en-US" altLang="zh-CN" sz="1400" b="1" dirty="0">
                <a:solidFill>
                  <a:schemeClr val="bg1"/>
                </a:solidFill>
                <a:latin typeface="+mn-lt"/>
              </a:rPr>
              <a:t>H-</a:t>
            </a:r>
            <a:r>
              <a:rPr lang="en-US" altLang="zh-CN" sz="1400" b="1" dirty="0" err="1">
                <a:solidFill>
                  <a:schemeClr val="bg1"/>
                </a:solidFill>
                <a:latin typeface="+mn-lt"/>
              </a:rPr>
              <a:t>QoS</a:t>
            </a:r>
            <a:endParaRPr lang="en-US" altLang="zh-CN" sz="1400" b="1" dirty="0">
              <a:solidFill>
                <a:schemeClr val="bg1"/>
              </a:solidFill>
              <a:latin typeface="+mn-lt"/>
            </a:endParaRPr>
          </a:p>
        </p:txBody>
      </p:sp>
      <p:grpSp>
        <p:nvGrpSpPr>
          <p:cNvPr id="30731" name="Group 124"/>
          <p:cNvGrpSpPr>
            <a:grpSpLocks/>
          </p:cNvGrpSpPr>
          <p:nvPr/>
        </p:nvGrpSpPr>
        <p:grpSpPr bwMode="auto">
          <a:xfrm>
            <a:off x="1765300" y="2432050"/>
            <a:ext cx="533400" cy="558800"/>
            <a:chOff x="819" y="1245"/>
            <a:chExt cx="454" cy="519"/>
          </a:xfrm>
        </p:grpSpPr>
        <p:grpSp>
          <p:nvGrpSpPr>
            <p:cNvPr id="30773" name="Group 125"/>
            <p:cNvGrpSpPr>
              <a:grpSpLocks/>
            </p:cNvGrpSpPr>
            <p:nvPr/>
          </p:nvGrpSpPr>
          <p:grpSpPr bwMode="auto">
            <a:xfrm>
              <a:off x="819" y="1245"/>
              <a:ext cx="454" cy="519"/>
              <a:chOff x="192" y="1917"/>
              <a:chExt cx="1042" cy="1102"/>
            </a:xfrm>
          </p:grpSpPr>
          <p:pic>
            <p:nvPicPr>
              <p:cNvPr id="30775" name="Picture 126" descr="light_shadow"/>
              <p:cNvPicPr>
                <a:picLocks noChangeAspect="1" noChangeArrowheads="1"/>
              </p:cNvPicPr>
              <p:nvPr/>
            </p:nvPicPr>
            <p:blipFill>
              <a:blip r:embed="rId5">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6" name="Picture 127"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7" name="Oval 128"/>
              <p:cNvSpPr>
                <a:spLocks noChangeArrowheads="1"/>
              </p:cNvSpPr>
              <p:nvPr/>
            </p:nvSpPr>
            <p:spPr bwMode="gray">
              <a:xfrm>
                <a:off x="192" y="1917"/>
                <a:ext cx="1035" cy="1019"/>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0774" name="Picture 129" descr="Pictur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32" name="Group 130"/>
          <p:cNvGrpSpPr>
            <a:grpSpLocks/>
          </p:cNvGrpSpPr>
          <p:nvPr/>
        </p:nvGrpSpPr>
        <p:grpSpPr bwMode="auto">
          <a:xfrm>
            <a:off x="601663" y="3119438"/>
            <a:ext cx="917575" cy="919162"/>
            <a:chOff x="819" y="1245"/>
            <a:chExt cx="454" cy="519"/>
          </a:xfrm>
        </p:grpSpPr>
        <p:grpSp>
          <p:nvGrpSpPr>
            <p:cNvPr id="30768" name="Group 131"/>
            <p:cNvGrpSpPr>
              <a:grpSpLocks/>
            </p:cNvGrpSpPr>
            <p:nvPr/>
          </p:nvGrpSpPr>
          <p:grpSpPr bwMode="auto">
            <a:xfrm>
              <a:off x="819" y="1245"/>
              <a:ext cx="454" cy="519"/>
              <a:chOff x="192" y="1917"/>
              <a:chExt cx="1042" cy="1102"/>
            </a:xfrm>
          </p:grpSpPr>
          <p:pic>
            <p:nvPicPr>
              <p:cNvPr id="30770" name="Picture 132" descr="light_shadow"/>
              <p:cNvPicPr>
                <a:picLocks noChangeAspect="1" noChangeArrowheads="1"/>
              </p:cNvPicPr>
              <p:nvPr/>
            </p:nvPicPr>
            <p:blipFill>
              <a:blip r:embed="rId8">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1" name="Picture 133" descr="circuler_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1" name="Oval 134"/>
              <p:cNvSpPr>
                <a:spLocks noChangeArrowheads="1"/>
              </p:cNvSpPr>
              <p:nvPr/>
            </p:nvSpPr>
            <p:spPr bwMode="gray">
              <a:xfrm>
                <a:off x="192" y="1917"/>
                <a:ext cx="1035" cy="1018"/>
              </a:xfrm>
              <a:prstGeom prst="ellipse">
                <a:avLst/>
              </a:prstGeom>
              <a:solidFill>
                <a:srgbClr val="1E7BB4"/>
              </a:solidFill>
              <a:ln w="9525" algn="ctr">
                <a:noFill/>
                <a:round/>
                <a:headEnd/>
                <a:tailEnd/>
              </a:ln>
            </p:spPr>
            <p:txBody>
              <a:bodyPr wrap="none" anchor="ctr"/>
              <a:lstStyle/>
              <a:p>
                <a:pPr>
                  <a:defRPr/>
                </a:pPr>
                <a:endParaRPr lang="zh-CN" altLang="en-US" sz="1400" dirty="0">
                  <a:effectLst>
                    <a:outerShdw blurRad="38100" dist="38100" dir="2700000" algn="tl">
                      <a:srgbClr val="FFFFFF"/>
                    </a:outerShdw>
                  </a:effectLst>
                  <a:ea typeface="华文细黑" pitchFamily="2" charset="-122"/>
                </a:endParaRPr>
              </a:p>
            </p:txBody>
          </p:sp>
        </p:grpSp>
        <p:pic>
          <p:nvPicPr>
            <p:cNvPr id="30769" name="Picture 135" descr="Pictur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867" y="1256"/>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33" name="Group 136"/>
          <p:cNvGrpSpPr>
            <a:grpSpLocks/>
          </p:cNvGrpSpPr>
          <p:nvPr/>
        </p:nvGrpSpPr>
        <p:grpSpPr bwMode="auto">
          <a:xfrm>
            <a:off x="1785938" y="3619500"/>
            <a:ext cx="1327150" cy="1362075"/>
            <a:chOff x="819" y="1245"/>
            <a:chExt cx="454" cy="519"/>
          </a:xfrm>
        </p:grpSpPr>
        <p:grpSp>
          <p:nvGrpSpPr>
            <p:cNvPr id="30763" name="Group 137"/>
            <p:cNvGrpSpPr>
              <a:grpSpLocks/>
            </p:cNvGrpSpPr>
            <p:nvPr/>
          </p:nvGrpSpPr>
          <p:grpSpPr bwMode="auto">
            <a:xfrm>
              <a:off x="819" y="1245"/>
              <a:ext cx="454" cy="519"/>
              <a:chOff x="192" y="1917"/>
              <a:chExt cx="1042" cy="1102"/>
            </a:xfrm>
          </p:grpSpPr>
          <p:pic>
            <p:nvPicPr>
              <p:cNvPr id="30765" name="Picture 138" descr="light_shadow"/>
              <p:cNvPicPr>
                <a:picLocks noChangeAspect="1" noChangeArrowheads="1"/>
              </p:cNvPicPr>
              <p:nvPr/>
            </p:nvPicPr>
            <p:blipFill>
              <a:blip r:embed="rId10">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6" name="Picture 139" descr="circuler_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7" name="Oval 140"/>
              <p:cNvSpPr>
                <a:spLocks noChangeArrowheads="1"/>
              </p:cNvSpPr>
              <p:nvPr/>
            </p:nvSpPr>
            <p:spPr bwMode="gray">
              <a:xfrm>
                <a:off x="192" y="1917"/>
                <a:ext cx="1035" cy="1019"/>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a:ea typeface="华文细黑" panose="02010600040101010101" pitchFamily="2" charset="-122"/>
                </a:endParaRPr>
              </a:p>
            </p:txBody>
          </p:sp>
        </p:grpSp>
        <p:pic>
          <p:nvPicPr>
            <p:cNvPr id="30764" name="Picture 141" descr="Pictur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866" y="1251"/>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34" name="Text Box 18"/>
          <p:cNvSpPr txBox="1">
            <a:spLocks noChangeArrowheads="1"/>
          </p:cNvSpPr>
          <p:nvPr/>
        </p:nvSpPr>
        <p:spPr bwMode="white">
          <a:xfrm>
            <a:off x="6372225" y="3933825"/>
            <a:ext cx="8874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b="1">
                <a:solidFill>
                  <a:srgbClr val="FEFFFF"/>
                </a:solidFill>
                <a:ea typeface="华文细黑" panose="02010600040101010101" pitchFamily="2" charset="-122"/>
              </a:rPr>
              <a:t>分布式组播</a:t>
            </a:r>
            <a:r>
              <a:rPr lang="en-US" altLang="zh-CN" sz="1400" b="1">
                <a:solidFill>
                  <a:srgbClr val="FEFFFF"/>
                </a:solidFill>
                <a:ea typeface="华文细黑" panose="02010600040101010101" pitchFamily="2" charset="-122"/>
              </a:rPr>
              <a:t>VPN</a:t>
            </a:r>
          </a:p>
        </p:txBody>
      </p:sp>
      <p:sp>
        <p:nvSpPr>
          <p:cNvPr id="49" name="任意多边形 48"/>
          <p:cNvSpPr/>
          <p:nvPr/>
        </p:nvSpPr>
        <p:spPr bwMode="auto">
          <a:xfrm>
            <a:off x="1692275" y="1123950"/>
            <a:ext cx="5729288" cy="3057525"/>
          </a:xfrm>
          <a:custGeom>
            <a:avLst/>
            <a:gdLst>
              <a:gd name="connsiteX0" fmla="*/ 1733550 w 4848225"/>
              <a:gd name="connsiteY0" fmla="*/ 3124200 h 3171825"/>
              <a:gd name="connsiteX1" fmla="*/ 0 w 4848225"/>
              <a:gd name="connsiteY1" fmla="*/ 0 h 3171825"/>
              <a:gd name="connsiteX2" fmla="*/ 4848225 w 4848225"/>
              <a:gd name="connsiteY2" fmla="*/ 0 h 3171825"/>
              <a:gd name="connsiteX3" fmla="*/ 3495675 w 4848225"/>
              <a:gd name="connsiteY3" fmla="*/ 3171825 h 3171825"/>
              <a:gd name="connsiteX4" fmla="*/ 1733550 w 4848225"/>
              <a:gd name="connsiteY4" fmla="*/ 3124200 h 3171825"/>
              <a:gd name="connsiteX0" fmla="*/ 1733550 w 5195858"/>
              <a:gd name="connsiteY0" fmla="*/ 3124200 h 3171825"/>
              <a:gd name="connsiteX1" fmla="*/ 0 w 5195858"/>
              <a:gd name="connsiteY1" fmla="*/ 0 h 3171825"/>
              <a:gd name="connsiteX2" fmla="*/ 4848225 w 5195858"/>
              <a:gd name="connsiteY2" fmla="*/ 0 h 3171825"/>
              <a:gd name="connsiteX3" fmla="*/ 5195858 w 5195858"/>
              <a:gd name="connsiteY3" fmla="*/ 0 h 3171825"/>
              <a:gd name="connsiteX4" fmla="*/ 3495675 w 5195858"/>
              <a:gd name="connsiteY4" fmla="*/ 3171825 h 3171825"/>
              <a:gd name="connsiteX5" fmla="*/ 1733550 w 5195858"/>
              <a:gd name="connsiteY5" fmla="*/ 3124200 h 3171825"/>
              <a:gd name="connsiteX0" fmla="*/ 1733550 w 5195858"/>
              <a:gd name="connsiteY0" fmla="*/ 3124200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733550 w 5195858"/>
              <a:gd name="connsiteY5" fmla="*/ 3124200 h 3157063"/>
              <a:gd name="connsiteX0" fmla="*/ 1850171 w 5195858"/>
              <a:gd name="connsiteY0" fmla="*/ 3143861 h 3157063"/>
              <a:gd name="connsiteX1" fmla="*/ 0 w 5195858"/>
              <a:gd name="connsiteY1" fmla="*/ 0 h 3157063"/>
              <a:gd name="connsiteX2" fmla="*/ 4848225 w 5195858"/>
              <a:gd name="connsiteY2" fmla="*/ 0 h 3157063"/>
              <a:gd name="connsiteX3" fmla="*/ 5195858 w 5195858"/>
              <a:gd name="connsiteY3" fmla="*/ 0 h 3157063"/>
              <a:gd name="connsiteX4" fmla="*/ 3409286 w 5195858"/>
              <a:gd name="connsiteY4" fmla="*/ 3157063 h 3157063"/>
              <a:gd name="connsiteX5" fmla="*/ 1850171 w 5195858"/>
              <a:gd name="connsiteY5" fmla="*/ 3143861 h 315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5858" h="3157063">
                <a:moveTo>
                  <a:pt x="1850171" y="3143861"/>
                </a:moveTo>
                <a:lnTo>
                  <a:pt x="0" y="0"/>
                </a:lnTo>
                <a:lnTo>
                  <a:pt x="4848225" y="0"/>
                </a:lnTo>
                <a:lnTo>
                  <a:pt x="5195858" y="0"/>
                </a:lnTo>
                <a:lnTo>
                  <a:pt x="3409286" y="3157063"/>
                </a:lnTo>
                <a:lnTo>
                  <a:pt x="1850171" y="3143861"/>
                </a:lnTo>
                <a:close/>
              </a:path>
            </a:pathLst>
          </a:custGeom>
          <a:gradFill>
            <a:gsLst>
              <a:gs pos="0">
                <a:schemeClr val="bg1">
                  <a:alpha val="0"/>
                </a:schemeClr>
              </a:gs>
              <a:gs pos="100000">
                <a:schemeClr val="bg1">
                  <a:lumMod val="50000"/>
                  <a:alpha val="62000"/>
                </a:schemeClr>
              </a:gs>
            </a:gsLst>
            <a:lin ang="5400000" scaled="1"/>
          </a:gradFill>
          <a:ln w="19050" cap="flat" cmpd="sng" algn="ctr">
            <a:noFill/>
            <a:prstDash val="solid"/>
            <a:round/>
            <a:headEnd type="none" w="med" len="med"/>
            <a:tailEnd type="none" w="med" len="med"/>
          </a:ln>
          <a:effectLst/>
        </p:spPr>
        <p:txBody>
          <a:bodyPr/>
          <a:lstStyle/>
          <a:p>
            <a:pPr algn="ctr">
              <a:defRPr/>
            </a:pPr>
            <a:endParaRPr lang="zh-CN" altLang="en-US" dirty="0">
              <a:ea typeface="华文细黑" pitchFamily="2" charset="-122"/>
            </a:endParaRPr>
          </a:p>
        </p:txBody>
      </p:sp>
      <p:grpSp>
        <p:nvGrpSpPr>
          <p:cNvPr id="30736" name="Group 142"/>
          <p:cNvGrpSpPr>
            <a:grpSpLocks/>
          </p:cNvGrpSpPr>
          <p:nvPr/>
        </p:nvGrpSpPr>
        <p:grpSpPr bwMode="auto">
          <a:xfrm>
            <a:off x="3713163" y="3451225"/>
            <a:ext cx="1763712" cy="1838325"/>
            <a:chOff x="819" y="1245"/>
            <a:chExt cx="454" cy="519"/>
          </a:xfrm>
        </p:grpSpPr>
        <p:grpSp>
          <p:nvGrpSpPr>
            <p:cNvPr id="30758" name="Group 143"/>
            <p:cNvGrpSpPr>
              <a:grpSpLocks/>
            </p:cNvGrpSpPr>
            <p:nvPr/>
          </p:nvGrpSpPr>
          <p:grpSpPr bwMode="auto">
            <a:xfrm>
              <a:off x="819" y="1245"/>
              <a:ext cx="454" cy="519"/>
              <a:chOff x="192" y="1917"/>
              <a:chExt cx="1042" cy="1102"/>
            </a:xfrm>
          </p:grpSpPr>
          <p:pic>
            <p:nvPicPr>
              <p:cNvPr id="30760" name="Picture 144" descr="light_shadow"/>
              <p:cNvPicPr>
                <a:picLocks noChangeAspect="1" noChangeArrowheads="1"/>
              </p:cNvPicPr>
              <p:nvPr/>
            </p:nvPicPr>
            <p:blipFill>
              <a:blip r:embed="rId13">
                <a:lum bright="-78000" contrast="-78000"/>
                <a:extLst>
                  <a:ext uri="{28A0092B-C50C-407E-A947-70E740481C1C}">
                    <a14:useLocalDpi xmlns:a14="http://schemas.microsoft.com/office/drawing/2010/main" val="0"/>
                  </a:ext>
                </a:extLst>
              </a:blip>
              <a:srcRect/>
              <a:stretch>
                <a:fillRect/>
              </a:stretch>
            </p:blipFill>
            <p:spPr bwMode="gray">
              <a:xfrm>
                <a:off x="287"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1" name="Picture 145" descr="circuler_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2" name="Oval 146"/>
              <p:cNvSpPr>
                <a:spLocks noChangeArrowheads="1"/>
              </p:cNvSpPr>
              <p:nvPr/>
            </p:nvSpPr>
            <p:spPr bwMode="gray">
              <a:xfrm>
                <a:off x="192" y="1917"/>
                <a:ext cx="1035" cy="1019"/>
              </a:xfrm>
              <a:prstGeom prst="ellipse">
                <a:avLst/>
              </a:prstGeom>
              <a:solidFill>
                <a:srgbClr val="F93D17"/>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pic>
          <p:nvPicPr>
            <p:cNvPr id="30759" name="Picture 147" descr="Picture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867" y="1253"/>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64" name="Text Box 35"/>
          <p:cNvSpPr txBox="1">
            <a:spLocks noChangeArrowheads="1"/>
          </p:cNvSpPr>
          <p:nvPr/>
        </p:nvSpPr>
        <p:spPr bwMode="gray">
          <a:xfrm>
            <a:off x="538163" y="3411538"/>
            <a:ext cx="1081087" cy="304800"/>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latin typeface="+mn-lt"/>
              </a:rPr>
              <a:t>CBWFQ</a:t>
            </a:r>
          </a:p>
        </p:txBody>
      </p:sp>
      <p:sp>
        <p:nvSpPr>
          <p:cNvPr id="30738" name="Text Box 156"/>
          <p:cNvSpPr txBox="1">
            <a:spLocks noChangeArrowheads="1"/>
          </p:cNvSpPr>
          <p:nvPr/>
        </p:nvSpPr>
        <p:spPr bwMode="auto">
          <a:xfrm>
            <a:off x="323850" y="5524500"/>
            <a:ext cx="8496300" cy="641350"/>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 typeface="Wingdings" panose="05000000000000000000" pitchFamily="2" charset="2"/>
              <a:buChar char="l"/>
            </a:pPr>
            <a:r>
              <a:rPr lang="en-US" altLang="zh-CN" b="1">
                <a:ea typeface="华文细黑" panose="02010600040101010101" pitchFamily="2" charset="-122"/>
              </a:rPr>
              <a:t>3</a:t>
            </a:r>
            <a:r>
              <a:rPr lang="zh-CN" altLang="en-US" b="1">
                <a:ea typeface="华文细黑" panose="02010600040101010101" pitchFamily="2" charset="-122"/>
              </a:rPr>
              <a:t>种板卡形态：提供灵活子卡插槽的业务处理引擎：</a:t>
            </a:r>
            <a:r>
              <a:rPr lang="en-US" altLang="zh-CN" b="1">
                <a:ea typeface="华文细黑" panose="02010600040101010101" pitchFamily="2" charset="-122"/>
              </a:rPr>
              <a:t>SPE-3020-E</a:t>
            </a:r>
            <a:r>
              <a:rPr lang="zh-CN" altLang="en-US" b="1">
                <a:ea typeface="华文细黑" panose="02010600040101010101" pitchFamily="2" charset="-122"/>
              </a:rPr>
              <a:t>，直接出物理接口的业务处理板</a:t>
            </a:r>
            <a:r>
              <a:rPr lang="en-US" altLang="zh-CN" b="1">
                <a:ea typeface="华文细黑" panose="02010600040101010101" pitchFamily="2" charset="-122"/>
              </a:rPr>
              <a:t>XP4L</a:t>
            </a:r>
            <a:r>
              <a:rPr lang="zh-CN" altLang="en-US" b="1">
                <a:ea typeface="华文细黑" panose="02010600040101010101" pitchFamily="2" charset="-122"/>
              </a:rPr>
              <a:t>和</a:t>
            </a:r>
            <a:r>
              <a:rPr lang="en-US" altLang="zh-CN" b="1">
                <a:ea typeface="华文细黑" panose="02010600040101010101" pitchFamily="2" charset="-122"/>
              </a:rPr>
              <a:t>PUP4L</a:t>
            </a:r>
            <a:r>
              <a:rPr lang="zh-CN" altLang="en-US" b="1">
                <a:ea typeface="华文细黑" panose="02010600040101010101" pitchFamily="2" charset="-122"/>
              </a:rPr>
              <a:t>。</a:t>
            </a:r>
          </a:p>
        </p:txBody>
      </p:sp>
      <p:grpSp>
        <p:nvGrpSpPr>
          <p:cNvPr id="30739" name="Group 50"/>
          <p:cNvGrpSpPr>
            <a:grpSpLocks/>
          </p:cNvGrpSpPr>
          <p:nvPr/>
        </p:nvGrpSpPr>
        <p:grpSpPr bwMode="auto">
          <a:xfrm>
            <a:off x="395288" y="827088"/>
            <a:ext cx="1968500" cy="331787"/>
            <a:chOff x="1100" y="2795"/>
            <a:chExt cx="4320" cy="287"/>
          </a:xfrm>
        </p:grpSpPr>
        <p:grpSp>
          <p:nvGrpSpPr>
            <p:cNvPr id="30754" name="组合 65"/>
            <p:cNvGrpSpPr>
              <a:grpSpLocks/>
            </p:cNvGrpSpPr>
            <p:nvPr/>
          </p:nvGrpSpPr>
          <p:grpSpPr bwMode="auto">
            <a:xfrm>
              <a:off x="1519" y="2795"/>
              <a:ext cx="3538" cy="287"/>
              <a:chOff x="1121487" y="3118093"/>
              <a:chExt cx="2047021" cy="455200"/>
            </a:xfrm>
          </p:grpSpPr>
          <p:sp>
            <p:nvSpPr>
              <p:cNvPr id="30756" name="AutoShape 6"/>
              <p:cNvSpPr>
                <a:spLocks noChangeArrowheads="1"/>
              </p:cNvSpPr>
              <p:nvPr/>
            </p:nvSpPr>
            <p:spPr bwMode="ltGray">
              <a:xfrm>
                <a:off x="1121487" y="3118093"/>
                <a:ext cx="2047021"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b="1">
                  <a:ea typeface="华文细黑" panose="02010600040101010101" pitchFamily="2" charset="-122"/>
                </a:endParaRPr>
              </a:p>
            </p:txBody>
          </p:sp>
          <p:sp>
            <p:nvSpPr>
              <p:cNvPr id="30757"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b="1">
                  <a:ea typeface="华文细黑" panose="02010600040101010101" pitchFamily="2" charset="-122"/>
                </a:endParaRPr>
              </a:p>
            </p:txBody>
          </p:sp>
        </p:grpSp>
        <p:sp>
          <p:nvSpPr>
            <p:cNvPr id="30755" name="TextBox 8"/>
            <p:cNvSpPr txBox="1">
              <a:spLocks noChangeArrowheads="1"/>
            </p:cNvSpPr>
            <p:nvPr/>
          </p:nvSpPr>
          <p:spPr bwMode="auto">
            <a:xfrm>
              <a:off x="1100" y="2795"/>
              <a:ext cx="4320"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chemeClr val="bg1"/>
                  </a:solidFill>
                  <a:ea typeface="华文细黑" panose="02010600040101010101" pitchFamily="2" charset="-122"/>
                </a:rPr>
                <a:t>CR-SPE-3020-E-I</a:t>
              </a:r>
            </a:p>
          </p:txBody>
        </p:sp>
      </p:grpSp>
      <p:grpSp>
        <p:nvGrpSpPr>
          <p:cNvPr id="30740" name="Group 50"/>
          <p:cNvGrpSpPr>
            <a:grpSpLocks/>
          </p:cNvGrpSpPr>
          <p:nvPr/>
        </p:nvGrpSpPr>
        <p:grpSpPr bwMode="auto">
          <a:xfrm>
            <a:off x="6443663" y="836613"/>
            <a:ext cx="2038350" cy="331787"/>
            <a:chOff x="1100" y="2795"/>
            <a:chExt cx="4320" cy="287"/>
          </a:xfrm>
        </p:grpSpPr>
        <p:grpSp>
          <p:nvGrpSpPr>
            <p:cNvPr id="30750" name="组合 65"/>
            <p:cNvGrpSpPr>
              <a:grpSpLocks/>
            </p:cNvGrpSpPr>
            <p:nvPr/>
          </p:nvGrpSpPr>
          <p:grpSpPr bwMode="auto">
            <a:xfrm>
              <a:off x="1519" y="2795"/>
              <a:ext cx="3538" cy="287"/>
              <a:chOff x="1121487" y="3118093"/>
              <a:chExt cx="2047021" cy="455200"/>
            </a:xfrm>
          </p:grpSpPr>
          <p:sp>
            <p:nvSpPr>
              <p:cNvPr id="30752" name="AutoShape 6"/>
              <p:cNvSpPr>
                <a:spLocks noChangeArrowheads="1"/>
              </p:cNvSpPr>
              <p:nvPr/>
            </p:nvSpPr>
            <p:spPr bwMode="ltGray">
              <a:xfrm>
                <a:off x="1121487" y="3118093"/>
                <a:ext cx="2047021"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b="1">
                  <a:ea typeface="华文细黑" panose="02010600040101010101" pitchFamily="2" charset="-122"/>
                </a:endParaRPr>
              </a:p>
            </p:txBody>
          </p:sp>
          <p:sp>
            <p:nvSpPr>
              <p:cNvPr id="30753"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b="1">
                  <a:ea typeface="华文细黑" panose="02010600040101010101" pitchFamily="2" charset="-122"/>
                </a:endParaRPr>
              </a:p>
            </p:txBody>
          </p:sp>
        </p:grpSp>
        <p:sp>
          <p:nvSpPr>
            <p:cNvPr id="30751" name="TextBox 8"/>
            <p:cNvSpPr txBox="1">
              <a:spLocks noChangeArrowheads="1"/>
            </p:cNvSpPr>
            <p:nvPr/>
          </p:nvSpPr>
          <p:spPr bwMode="auto">
            <a:xfrm>
              <a:off x="1100" y="2795"/>
              <a:ext cx="4320"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chemeClr val="bg1"/>
                  </a:solidFill>
                  <a:ea typeface="华文细黑" panose="02010600040101010101" pitchFamily="2" charset="-122"/>
                </a:rPr>
                <a:t>CR-SPC-PUP4L-E-I</a:t>
              </a:r>
            </a:p>
          </p:txBody>
        </p:sp>
      </p:grpSp>
      <p:grpSp>
        <p:nvGrpSpPr>
          <p:cNvPr id="30741" name="Group 50"/>
          <p:cNvGrpSpPr>
            <a:grpSpLocks/>
          </p:cNvGrpSpPr>
          <p:nvPr/>
        </p:nvGrpSpPr>
        <p:grpSpPr bwMode="auto">
          <a:xfrm>
            <a:off x="3419475" y="836613"/>
            <a:ext cx="1968500" cy="331787"/>
            <a:chOff x="1100" y="2795"/>
            <a:chExt cx="4320" cy="287"/>
          </a:xfrm>
        </p:grpSpPr>
        <p:grpSp>
          <p:nvGrpSpPr>
            <p:cNvPr id="30746" name="组合 65"/>
            <p:cNvGrpSpPr>
              <a:grpSpLocks/>
            </p:cNvGrpSpPr>
            <p:nvPr/>
          </p:nvGrpSpPr>
          <p:grpSpPr bwMode="auto">
            <a:xfrm>
              <a:off x="1519" y="2795"/>
              <a:ext cx="3538" cy="287"/>
              <a:chOff x="1121487" y="3118093"/>
              <a:chExt cx="2047021" cy="455200"/>
            </a:xfrm>
          </p:grpSpPr>
          <p:sp>
            <p:nvSpPr>
              <p:cNvPr id="30748" name="AutoShape 6"/>
              <p:cNvSpPr>
                <a:spLocks noChangeArrowheads="1"/>
              </p:cNvSpPr>
              <p:nvPr/>
            </p:nvSpPr>
            <p:spPr bwMode="ltGray">
              <a:xfrm>
                <a:off x="1121487" y="3118093"/>
                <a:ext cx="2047021"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b="1">
                  <a:ea typeface="华文细黑" panose="02010600040101010101" pitchFamily="2" charset="-122"/>
                </a:endParaRPr>
              </a:p>
            </p:txBody>
          </p:sp>
          <p:sp>
            <p:nvSpPr>
              <p:cNvPr id="30749"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b="1">
                  <a:ea typeface="华文细黑" panose="02010600040101010101" pitchFamily="2" charset="-122"/>
                </a:endParaRPr>
              </a:p>
            </p:txBody>
          </p:sp>
        </p:grpSp>
        <p:sp>
          <p:nvSpPr>
            <p:cNvPr id="30747" name="TextBox 8"/>
            <p:cNvSpPr txBox="1">
              <a:spLocks noChangeArrowheads="1"/>
            </p:cNvSpPr>
            <p:nvPr/>
          </p:nvSpPr>
          <p:spPr bwMode="auto">
            <a:xfrm>
              <a:off x="1100" y="2795"/>
              <a:ext cx="4320"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chemeClr val="bg1"/>
                  </a:solidFill>
                  <a:ea typeface="华文细黑" panose="02010600040101010101" pitchFamily="2" charset="-122"/>
                </a:rPr>
                <a:t>CR-SPC-XP4L-E-I</a:t>
              </a:r>
            </a:p>
          </p:txBody>
        </p:sp>
      </p:grpSp>
      <p:sp>
        <p:nvSpPr>
          <p:cNvPr id="30742" name="Text Box 18"/>
          <p:cNvSpPr txBox="1">
            <a:spLocks noChangeArrowheads="1"/>
          </p:cNvSpPr>
          <p:nvPr/>
        </p:nvSpPr>
        <p:spPr bwMode="white">
          <a:xfrm>
            <a:off x="2051050" y="3919538"/>
            <a:ext cx="7921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b="1">
                <a:solidFill>
                  <a:srgbClr val="FEFFFF"/>
                </a:solidFill>
                <a:ea typeface="华文细黑" panose="02010600040101010101" pitchFamily="2" charset="-122"/>
              </a:rPr>
              <a:t>子母板分离</a:t>
            </a:r>
            <a:endParaRPr lang="en-US" altLang="zh-CN" b="1">
              <a:solidFill>
                <a:srgbClr val="FEFFFF"/>
              </a:solidFill>
              <a:ea typeface="华文细黑" panose="02010600040101010101" pitchFamily="2" charset="-122"/>
            </a:endParaRPr>
          </a:p>
        </p:txBody>
      </p:sp>
      <p:sp>
        <p:nvSpPr>
          <p:cNvPr id="30743" name="Text Box 35"/>
          <p:cNvSpPr txBox="1">
            <a:spLocks noChangeArrowheads="1"/>
          </p:cNvSpPr>
          <p:nvPr/>
        </p:nvSpPr>
        <p:spPr bwMode="white">
          <a:xfrm>
            <a:off x="3670300" y="4005263"/>
            <a:ext cx="190976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400" b="1">
                <a:solidFill>
                  <a:srgbClr val="FEFFFF"/>
                </a:solidFill>
                <a:ea typeface="华文细黑" panose="02010600040101010101" pitchFamily="2" charset="-122"/>
              </a:rPr>
              <a:t>海量</a:t>
            </a:r>
            <a:r>
              <a:rPr lang="en-US" altLang="zh-CN" sz="1400" b="1">
                <a:solidFill>
                  <a:srgbClr val="FEFFFF"/>
                </a:solidFill>
                <a:ea typeface="华文细黑" panose="02010600040101010101" pitchFamily="2" charset="-122"/>
              </a:rPr>
              <a:t>ACL</a:t>
            </a:r>
          </a:p>
          <a:p>
            <a:pPr algn="ctr" eaLnBrk="1" hangingPunct="1">
              <a:spcBef>
                <a:spcPct val="50000"/>
              </a:spcBef>
            </a:pPr>
            <a:r>
              <a:rPr lang="zh-CN" altLang="en-US" sz="1400" b="1">
                <a:solidFill>
                  <a:srgbClr val="FEFFFF"/>
                </a:solidFill>
                <a:ea typeface="华文细黑" panose="02010600040101010101" pitchFamily="2" charset="-122"/>
              </a:rPr>
              <a:t>大规格组播</a:t>
            </a:r>
          </a:p>
        </p:txBody>
      </p:sp>
      <p:sp>
        <p:nvSpPr>
          <p:cNvPr id="30744" name="Text Box 18"/>
          <p:cNvSpPr txBox="1">
            <a:spLocks noChangeArrowheads="1"/>
          </p:cNvSpPr>
          <p:nvPr/>
        </p:nvSpPr>
        <p:spPr bwMode="white">
          <a:xfrm>
            <a:off x="1692275" y="2492375"/>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solidFill>
                  <a:srgbClr val="FEFFFF"/>
                </a:solidFill>
                <a:ea typeface="华文细黑" panose="02010600040101010101" pitchFamily="2" charset="-122"/>
              </a:rPr>
              <a:t>…</a:t>
            </a:r>
          </a:p>
        </p:txBody>
      </p:sp>
      <p:sp>
        <p:nvSpPr>
          <p:cNvPr id="30745" name="Text Box 18"/>
          <p:cNvSpPr txBox="1">
            <a:spLocks noChangeArrowheads="1"/>
          </p:cNvSpPr>
          <p:nvPr/>
        </p:nvSpPr>
        <p:spPr bwMode="white">
          <a:xfrm>
            <a:off x="6804025" y="2547938"/>
            <a:ext cx="647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solidFill>
                  <a:srgbClr val="FEFFFF"/>
                </a:solidFill>
                <a:ea typeface="华文细黑" panose="02010600040101010101" pitchFamily="2" charset="-122"/>
              </a:rPr>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zh-CN" smtClean="0"/>
              <a:t>CR16000</a:t>
            </a:r>
            <a:r>
              <a:rPr lang="zh-CN" altLang="en-US" smtClean="0"/>
              <a:t>单板分类（一）</a:t>
            </a:r>
            <a:endParaRPr lang="en-US" altLang="zh-CN" smtClean="0"/>
          </a:p>
        </p:txBody>
      </p:sp>
      <p:sp>
        <p:nvSpPr>
          <p:cNvPr id="31747" name="Rectangle 66"/>
          <p:cNvSpPr>
            <a:spLocks noChangeArrowheads="1"/>
          </p:cNvSpPr>
          <p:nvPr/>
        </p:nvSpPr>
        <p:spPr bwMode="auto">
          <a:xfrm>
            <a:off x="501650" y="3716338"/>
            <a:ext cx="8356600" cy="17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-E</a:t>
            </a:r>
            <a:r>
              <a:rPr lang="zh-CN" altLang="en-US" sz="2000" b="1">
                <a:solidFill>
                  <a:srgbClr val="000000"/>
                </a:solidFill>
                <a:ea typeface="华文细黑" panose="02010600040101010101" pitchFamily="2" charset="-122"/>
              </a:rPr>
              <a:t>表示增强型单板，业务支持灵活，可以支持精细化的</a:t>
            </a:r>
            <a:r>
              <a:rPr lang="en-US" altLang="zh-CN" sz="2000" b="1">
                <a:solidFill>
                  <a:srgbClr val="000000"/>
                </a:solidFill>
                <a:ea typeface="华文细黑" panose="02010600040101010101" pitchFamily="2" charset="-122"/>
              </a:rPr>
              <a:t>H-QoS</a:t>
            </a:r>
            <a:r>
              <a:rPr lang="zh-CN" altLang="en-US" sz="2000" b="1">
                <a:solidFill>
                  <a:srgbClr val="000000"/>
                </a:solidFill>
                <a:ea typeface="华文细黑" panose="02010600040101010101" pitchFamily="2" charset="-122"/>
              </a:rPr>
              <a:t>业务管理，支持</a:t>
            </a:r>
            <a:r>
              <a:rPr lang="en-US" altLang="zh-CN" sz="2000" b="1">
                <a:solidFill>
                  <a:srgbClr val="000000"/>
                </a:solidFill>
                <a:ea typeface="华文细黑" panose="02010600040101010101" pitchFamily="2" charset="-122"/>
              </a:rPr>
              <a:t>CBWFQ</a:t>
            </a:r>
            <a:r>
              <a:rPr lang="zh-CN" altLang="en-US" sz="2000" b="1">
                <a:solidFill>
                  <a:srgbClr val="000000"/>
                </a:solidFill>
                <a:ea typeface="华文细黑" panose="02010600040101010101" pitchFamily="2" charset="-122"/>
              </a:rPr>
              <a:t>等复杂的队列调度机制等；</a:t>
            </a:r>
          </a:p>
          <a:p>
            <a:pPr>
              <a:lnSpc>
                <a:spcPct val="125000"/>
              </a:lnSpc>
              <a:buClr>
                <a:schemeClr val="tx1"/>
              </a:buClr>
              <a:buFont typeface="Wingdings" panose="05000000000000000000" pitchFamily="2" charset="2"/>
              <a:buChar char="l"/>
            </a:pPr>
            <a:r>
              <a:rPr lang="zh-CN" altLang="en-US" sz="2000" b="1">
                <a:solidFill>
                  <a:srgbClr val="000000"/>
                </a:solidFill>
                <a:ea typeface="华文细黑" panose="02010600040101010101" pitchFamily="2" charset="-122"/>
              </a:rPr>
              <a:t> 非</a:t>
            </a:r>
            <a:r>
              <a:rPr lang="en-US" altLang="zh-CN" sz="2000" b="1">
                <a:solidFill>
                  <a:srgbClr val="000000"/>
                </a:solidFill>
                <a:ea typeface="华文细黑" panose="02010600040101010101" pitchFamily="2" charset="-122"/>
              </a:rPr>
              <a:t>-E</a:t>
            </a:r>
            <a:r>
              <a:rPr lang="zh-CN" altLang="en-US" sz="2000" b="1">
                <a:solidFill>
                  <a:srgbClr val="000000"/>
                </a:solidFill>
                <a:ea typeface="华文细黑" panose="02010600040101010101" pitchFamily="2" charset="-122"/>
              </a:rPr>
              <a:t>的表示普通单板，支持高性能</a:t>
            </a:r>
            <a:r>
              <a:rPr lang="en-US" altLang="zh-CN" sz="2000" b="1">
                <a:solidFill>
                  <a:srgbClr val="000000"/>
                </a:solidFill>
                <a:ea typeface="华文细黑" panose="02010600040101010101" pitchFamily="2" charset="-122"/>
              </a:rPr>
              <a:t>/</a:t>
            </a:r>
            <a:r>
              <a:rPr lang="zh-CN" altLang="en-US" sz="2000" b="1">
                <a:solidFill>
                  <a:srgbClr val="000000"/>
                </a:solidFill>
                <a:ea typeface="华文细黑" panose="02010600040101010101" pitchFamily="2" charset="-122"/>
              </a:rPr>
              <a:t>高密度端口以太网业务板的报文处理器；</a:t>
            </a:r>
          </a:p>
        </p:txBody>
      </p:sp>
      <p:pic>
        <p:nvPicPr>
          <p:cNvPr id="31748" name="Picture 5" descr="IMG_2724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411288"/>
            <a:ext cx="3455987"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49" name="Group 50"/>
          <p:cNvGrpSpPr>
            <a:grpSpLocks/>
          </p:cNvGrpSpPr>
          <p:nvPr/>
        </p:nvGrpSpPr>
        <p:grpSpPr bwMode="auto">
          <a:xfrm>
            <a:off x="741363" y="2736850"/>
            <a:ext cx="2038350" cy="331788"/>
            <a:chOff x="1100" y="2795"/>
            <a:chExt cx="4320" cy="287"/>
          </a:xfrm>
        </p:grpSpPr>
        <p:grpSp>
          <p:nvGrpSpPr>
            <p:cNvPr id="31757" name="组合 65"/>
            <p:cNvGrpSpPr>
              <a:grpSpLocks/>
            </p:cNvGrpSpPr>
            <p:nvPr/>
          </p:nvGrpSpPr>
          <p:grpSpPr bwMode="auto">
            <a:xfrm>
              <a:off x="1519" y="2795"/>
              <a:ext cx="3538" cy="287"/>
              <a:chOff x="1121487" y="3118093"/>
              <a:chExt cx="2047021" cy="455200"/>
            </a:xfrm>
          </p:grpSpPr>
          <p:sp>
            <p:nvSpPr>
              <p:cNvPr id="31759" name="AutoShape 6"/>
              <p:cNvSpPr>
                <a:spLocks noChangeArrowheads="1"/>
              </p:cNvSpPr>
              <p:nvPr/>
            </p:nvSpPr>
            <p:spPr bwMode="ltGray">
              <a:xfrm>
                <a:off x="1121487" y="3118093"/>
                <a:ext cx="2047021"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b="1">
                  <a:ea typeface="华文细黑" panose="02010600040101010101" pitchFamily="2" charset="-122"/>
                </a:endParaRPr>
              </a:p>
            </p:txBody>
          </p:sp>
          <p:sp>
            <p:nvSpPr>
              <p:cNvPr id="31760"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b="1">
                  <a:ea typeface="华文细黑" panose="02010600040101010101" pitchFamily="2" charset="-122"/>
                </a:endParaRPr>
              </a:p>
            </p:txBody>
          </p:sp>
        </p:grpSp>
        <p:sp>
          <p:nvSpPr>
            <p:cNvPr id="31758" name="TextBox 8"/>
            <p:cNvSpPr txBox="1">
              <a:spLocks noChangeArrowheads="1"/>
            </p:cNvSpPr>
            <p:nvPr/>
          </p:nvSpPr>
          <p:spPr bwMode="auto">
            <a:xfrm>
              <a:off x="1100" y="2795"/>
              <a:ext cx="4320"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chemeClr val="bg1"/>
                  </a:solidFill>
                  <a:ea typeface="华文细黑" panose="02010600040101010101" pitchFamily="2" charset="-122"/>
                </a:rPr>
                <a:t>CR-SPC-PUP4L-E-I</a:t>
              </a:r>
            </a:p>
          </p:txBody>
        </p:sp>
      </p:grpSp>
      <p:grpSp>
        <p:nvGrpSpPr>
          <p:cNvPr id="31750" name="Group 50"/>
          <p:cNvGrpSpPr>
            <a:grpSpLocks/>
          </p:cNvGrpSpPr>
          <p:nvPr/>
        </p:nvGrpSpPr>
        <p:grpSpPr bwMode="auto">
          <a:xfrm>
            <a:off x="5508625" y="2809875"/>
            <a:ext cx="2219325" cy="331788"/>
            <a:chOff x="1100" y="2795"/>
            <a:chExt cx="4320" cy="287"/>
          </a:xfrm>
        </p:grpSpPr>
        <p:grpSp>
          <p:nvGrpSpPr>
            <p:cNvPr id="31753" name="组合 65"/>
            <p:cNvGrpSpPr>
              <a:grpSpLocks/>
            </p:cNvGrpSpPr>
            <p:nvPr/>
          </p:nvGrpSpPr>
          <p:grpSpPr bwMode="auto">
            <a:xfrm>
              <a:off x="1519" y="2795"/>
              <a:ext cx="3538" cy="287"/>
              <a:chOff x="1121487" y="3118093"/>
              <a:chExt cx="2047021" cy="455200"/>
            </a:xfrm>
          </p:grpSpPr>
          <p:sp>
            <p:nvSpPr>
              <p:cNvPr id="31755" name="AutoShape 6"/>
              <p:cNvSpPr>
                <a:spLocks noChangeArrowheads="1"/>
              </p:cNvSpPr>
              <p:nvPr/>
            </p:nvSpPr>
            <p:spPr bwMode="ltGray">
              <a:xfrm>
                <a:off x="1121487" y="3118093"/>
                <a:ext cx="2047021"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b="1">
                  <a:ea typeface="华文细黑" panose="02010600040101010101" pitchFamily="2" charset="-122"/>
                </a:endParaRPr>
              </a:p>
            </p:txBody>
          </p:sp>
          <p:sp>
            <p:nvSpPr>
              <p:cNvPr id="31756"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b="1">
                  <a:ea typeface="华文细黑" panose="02010600040101010101" pitchFamily="2" charset="-122"/>
                </a:endParaRPr>
              </a:p>
            </p:txBody>
          </p:sp>
        </p:grpSp>
        <p:sp>
          <p:nvSpPr>
            <p:cNvPr id="31754" name="TextBox 8"/>
            <p:cNvSpPr txBox="1">
              <a:spLocks noChangeArrowheads="1"/>
            </p:cNvSpPr>
            <p:nvPr/>
          </p:nvSpPr>
          <p:spPr bwMode="auto">
            <a:xfrm>
              <a:off x="1100" y="2795"/>
              <a:ext cx="4320"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chemeClr val="bg1"/>
                  </a:solidFill>
                  <a:ea typeface="华文细黑" panose="02010600040101010101" pitchFamily="2" charset="-122"/>
                </a:rPr>
                <a:t>CR-SPC-GP48LEF</a:t>
              </a:r>
            </a:p>
          </p:txBody>
        </p:sp>
      </p:grpSp>
      <p:pic>
        <p:nvPicPr>
          <p:cNvPr id="31751" name="Picture 23" descr="CR-SPC-GP48LEF_FL_1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438" y="1466850"/>
            <a:ext cx="3529012"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Rectangle 24"/>
          <p:cNvSpPr>
            <a:spLocks noChangeArrowheads="1"/>
          </p:cNvSpPr>
          <p:nvPr/>
        </p:nvSpPr>
        <p:spPr bwMode="auto">
          <a:xfrm>
            <a:off x="2284413" y="2540000"/>
            <a:ext cx="215900" cy="647700"/>
          </a:xfrm>
          <a:prstGeom prst="rect">
            <a:avLst/>
          </a:prstGeom>
          <a:noFill/>
          <a:ln w="9525">
            <a:solidFill>
              <a:srgbClr val="FF00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7"/>
          <p:cNvSpPr>
            <a:spLocks noGrp="1"/>
          </p:cNvSpPr>
          <p:nvPr>
            <p:ph type="title"/>
          </p:nvPr>
        </p:nvSpPr>
        <p:spPr/>
        <p:txBody>
          <a:bodyPr/>
          <a:lstStyle/>
          <a:p>
            <a:pPr eaLnBrk="1" hangingPunct="1"/>
            <a:r>
              <a:rPr lang="en-US" altLang="zh-CN" smtClean="0"/>
              <a:t>CR16000</a:t>
            </a:r>
            <a:r>
              <a:rPr lang="zh-CN" altLang="en-US" smtClean="0"/>
              <a:t>单板分类（二）</a:t>
            </a:r>
          </a:p>
        </p:txBody>
      </p:sp>
      <p:sp>
        <p:nvSpPr>
          <p:cNvPr id="32771" name="Rectangle 66"/>
          <p:cNvSpPr>
            <a:spLocks noChangeArrowheads="1"/>
          </p:cNvSpPr>
          <p:nvPr/>
        </p:nvSpPr>
        <p:spPr bwMode="auto">
          <a:xfrm>
            <a:off x="357188" y="3429000"/>
            <a:ext cx="8358187"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SPE –Service Processor Engine</a:t>
            </a:r>
            <a:r>
              <a:rPr lang="zh-CN" altLang="en-US" sz="2000" b="1">
                <a:solidFill>
                  <a:srgbClr val="000000"/>
                </a:solidFill>
                <a:ea typeface="华文细黑" panose="02010600040101010101" pitchFamily="2" charset="-122"/>
              </a:rPr>
              <a:t>，业务处理引擎，不直接出接口，可以插子卡；</a:t>
            </a:r>
            <a:endParaRPr lang="en-US" altLang="zh-CN" sz="2000" b="1">
              <a:solidFill>
                <a:srgbClr val="000000"/>
              </a:solidFill>
              <a:ea typeface="华文细黑" panose="02010600040101010101" pitchFamily="2" charset="-122"/>
            </a:endParaRPr>
          </a:p>
          <a:p>
            <a:pPr>
              <a:lnSpc>
                <a:spcPct val="125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SPC –Service Processor Card</a:t>
            </a:r>
            <a:r>
              <a:rPr lang="zh-CN" altLang="en-US" sz="2000" b="1">
                <a:solidFill>
                  <a:srgbClr val="000000"/>
                </a:solidFill>
                <a:ea typeface="华文细黑" panose="02010600040101010101" pitchFamily="2" charset="-122"/>
              </a:rPr>
              <a:t>，业务处理板，直接出接口，不能插子卡；</a:t>
            </a:r>
          </a:p>
          <a:p>
            <a:pPr>
              <a:lnSpc>
                <a:spcPct val="125000"/>
              </a:lnSpc>
              <a:buClr>
                <a:schemeClr val="tx1"/>
              </a:buClr>
              <a:buFont typeface="Wingdings" panose="05000000000000000000" pitchFamily="2" charset="2"/>
              <a:buChar char="l"/>
            </a:pPr>
            <a:r>
              <a:rPr lang="zh-CN" altLang="en-US" sz="2000" b="1">
                <a:solidFill>
                  <a:srgbClr val="000000"/>
                </a:solidFill>
                <a:ea typeface="华文细黑" panose="02010600040101010101" pitchFamily="2" charset="-122"/>
              </a:rPr>
              <a:t>目前</a:t>
            </a:r>
            <a:r>
              <a:rPr lang="en-US" altLang="zh-CN" sz="2000" b="1">
                <a:solidFill>
                  <a:srgbClr val="000000"/>
                </a:solidFill>
                <a:ea typeface="华文细黑" panose="02010600040101010101" pitchFamily="2" charset="-122"/>
              </a:rPr>
              <a:t>CR16000</a:t>
            </a:r>
            <a:r>
              <a:rPr lang="zh-CN" altLang="en-US" sz="2000" b="1">
                <a:solidFill>
                  <a:srgbClr val="000000"/>
                </a:solidFill>
                <a:ea typeface="华文细黑" panose="02010600040101010101" pitchFamily="2" charset="-122"/>
              </a:rPr>
              <a:t>仅支持一种型号的</a:t>
            </a:r>
            <a:r>
              <a:rPr lang="en-US" altLang="zh-CN" sz="2000" b="1">
                <a:solidFill>
                  <a:srgbClr val="000000"/>
                </a:solidFill>
                <a:ea typeface="华文细黑" panose="02010600040101010101" pitchFamily="2" charset="-122"/>
              </a:rPr>
              <a:t>SPE</a:t>
            </a:r>
            <a:r>
              <a:rPr lang="zh-CN" altLang="en-US" sz="2000" b="1">
                <a:solidFill>
                  <a:srgbClr val="000000"/>
                </a:solidFill>
                <a:ea typeface="华文细黑" panose="02010600040101010101" pitchFamily="2" charset="-122"/>
              </a:rPr>
              <a:t>单板，即</a:t>
            </a:r>
            <a:r>
              <a:rPr lang="en-US" altLang="zh-CN" sz="2000" b="1">
                <a:solidFill>
                  <a:srgbClr val="000000"/>
                </a:solidFill>
                <a:ea typeface="华文细黑" panose="02010600040101010101" pitchFamily="2" charset="-122"/>
              </a:rPr>
              <a:t>SPE-3020-E</a:t>
            </a:r>
            <a:r>
              <a:rPr lang="zh-CN" altLang="en-US" sz="2000" b="1">
                <a:solidFill>
                  <a:srgbClr val="000000"/>
                </a:solidFill>
                <a:ea typeface="华文细黑" panose="02010600040101010101" pitchFamily="2" charset="-122"/>
              </a:rPr>
              <a:t>，如上图所示，它有两个子插槽，分布在单板两边。</a:t>
            </a:r>
          </a:p>
        </p:txBody>
      </p:sp>
      <p:pic>
        <p:nvPicPr>
          <p:cNvPr id="32772" name="Picture 63" descr="CR-SPE-3020-E_FL_10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638" y="1268413"/>
            <a:ext cx="3563937"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64" descr="IMG_2724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5238" y="1411288"/>
            <a:ext cx="33131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4" name="Group 50"/>
          <p:cNvGrpSpPr>
            <a:grpSpLocks/>
          </p:cNvGrpSpPr>
          <p:nvPr/>
        </p:nvGrpSpPr>
        <p:grpSpPr bwMode="auto">
          <a:xfrm>
            <a:off x="900113" y="2665413"/>
            <a:ext cx="1968500" cy="331787"/>
            <a:chOff x="1100" y="2795"/>
            <a:chExt cx="4320" cy="287"/>
          </a:xfrm>
        </p:grpSpPr>
        <p:grpSp>
          <p:nvGrpSpPr>
            <p:cNvPr id="32782" name="组合 65"/>
            <p:cNvGrpSpPr>
              <a:grpSpLocks/>
            </p:cNvGrpSpPr>
            <p:nvPr/>
          </p:nvGrpSpPr>
          <p:grpSpPr bwMode="auto">
            <a:xfrm>
              <a:off x="1519" y="2795"/>
              <a:ext cx="3538" cy="287"/>
              <a:chOff x="1121487" y="3118093"/>
              <a:chExt cx="2047021" cy="455200"/>
            </a:xfrm>
          </p:grpSpPr>
          <p:sp>
            <p:nvSpPr>
              <p:cNvPr id="32784" name="AutoShape 6"/>
              <p:cNvSpPr>
                <a:spLocks noChangeArrowheads="1"/>
              </p:cNvSpPr>
              <p:nvPr/>
            </p:nvSpPr>
            <p:spPr bwMode="ltGray">
              <a:xfrm>
                <a:off x="1121487" y="3118093"/>
                <a:ext cx="2047021"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b="1">
                  <a:ea typeface="华文细黑" panose="02010600040101010101" pitchFamily="2" charset="-122"/>
                </a:endParaRPr>
              </a:p>
            </p:txBody>
          </p:sp>
          <p:sp>
            <p:nvSpPr>
              <p:cNvPr id="32785"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b="1">
                  <a:ea typeface="华文细黑" panose="02010600040101010101" pitchFamily="2" charset="-122"/>
                </a:endParaRPr>
              </a:p>
            </p:txBody>
          </p:sp>
        </p:grpSp>
        <p:sp>
          <p:nvSpPr>
            <p:cNvPr id="32783" name="TextBox 8"/>
            <p:cNvSpPr txBox="1">
              <a:spLocks noChangeArrowheads="1"/>
            </p:cNvSpPr>
            <p:nvPr/>
          </p:nvSpPr>
          <p:spPr bwMode="auto">
            <a:xfrm>
              <a:off x="1100" y="2795"/>
              <a:ext cx="4320"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chemeClr val="bg1"/>
                  </a:solidFill>
                  <a:ea typeface="华文细黑" panose="02010600040101010101" pitchFamily="2" charset="-122"/>
                </a:rPr>
                <a:t>CR-SPE-3020-E-I</a:t>
              </a:r>
            </a:p>
          </p:txBody>
        </p:sp>
      </p:grpSp>
      <p:grpSp>
        <p:nvGrpSpPr>
          <p:cNvPr id="32775" name="Group 50"/>
          <p:cNvGrpSpPr>
            <a:grpSpLocks/>
          </p:cNvGrpSpPr>
          <p:nvPr/>
        </p:nvGrpSpPr>
        <p:grpSpPr bwMode="auto">
          <a:xfrm>
            <a:off x="5348288" y="2736850"/>
            <a:ext cx="2038350" cy="331788"/>
            <a:chOff x="1100" y="2795"/>
            <a:chExt cx="4320" cy="287"/>
          </a:xfrm>
        </p:grpSpPr>
        <p:grpSp>
          <p:nvGrpSpPr>
            <p:cNvPr id="32778" name="组合 65"/>
            <p:cNvGrpSpPr>
              <a:grpSpLocks/>
            </p:cNvGrpSpPr>
            <p:nvPr/>
          </p:nvGrpSpPr>
          <p:grpSpPr bwMode="auto">
            <a:xfrm>
              <a:off x="1519" y="2795"/>
              <a:ext cx="3538" cy="287"/>
              <a:chOff x="1121487" y="3118093"/>
              <a:chExt cx="2047021" cy="455200"/>
            </a:xfrm>
          </p:grpSpPr>
          <p:sp>
            <p:nvSpPr>
              <p:cNvPr id="32780" name="AutoShape 6"/>
              <p:cNvSpPr>
                <a:spLocks noChangeArrowheads="1"/>
              </p:cNvSpPr>
              <p:nvPr/>
            </p:nvSpPr>
            <p:spPr bwMode="ltGray">
              <a:xfrm>
                <a:off x="1121487" y="3118093"/>
                <a:ext cx="2047021" cy="455200"/>
              </a:xfrm>
              <a:prstGeom prst="roundRect">
                <a:avLst>
                  <a:gd name="adj" fmla="val 16667"/>
                </a:avLst>
              </a:prstGeom>
              <a:solidFill>
                <a:srgbClr val="4D61A4"/>
              </a:solidFill>
              <a:ln w="38100" algn="ctr">
                <a:solidFill>
                  <a:srgbClr val="FFFFFF">
                    <a:alpha val="70195"/>
                  </a:srgbClr>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b="1">
                  <a:ea typeface="华文细黑" panose="02010600040101010101" pitchFamily="2" charset="-122"/>
                </a:endParaRPr>
              </a:p>
            </p:txBody>
          </p:sp>
          <p:sp>
            <p:nvSpPr>
              <p:cNvPr id="32781" name="AutoShape 11"/>
              <p:cNvSpPr>
                <a:spLocks noChangeArrowheads="1"/>
              </p:cNvSpPr>
              <p:nvPr/>
            </p:nvSpPr>
            <p:spPr bwMode="ltGray">
              <a:xfrm>
                <a:off x="1129580" y="3153552"/>
                <a:ext cx="2030835" cy="178661"/>
              </a:xfrm>
              <a:prstGeom prst="roundRect">
                <a:avLst>
                  <a:gd name="adj" fmla="val 28356"/>
                </a:avLst>
              </a:prstGeom>
              <a:gradFill rotWithShape="1">
                <a:gsLst>
                  <a:gs pos="0">
                    <a:srgbClr val="FFFFFF">
                      <a:alpha val="7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b="1">
                  <a:ea typeface="华文细黑" panose="02010600040101010101" pitchFamily="2" charset="-122"/>
                </a:endParaRPr>
              </a:p>
            </p:txBody>
          </p:sp>
        </p:grpSp>
        <p:sp>
          <p:nvSpPr>
            <p:cNvPr id="32779" name="TextBox 8"/>
            <p:cNvSpPr txBox="1">
              <a:spLocks noChangeArrowheads="1"/>
            </p:cNvSpPr>
            <p:nvPr/>
          </p:nvSpPr>
          <p:spPr bwMode="auto">
            <a:xfrm>
              <a:off x="1100" y="2795"/>
              <a:ext cx="4320"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chemeClr val="bg1"/>
                  </a:solidFill>
                  <a:ea typeface="华文细黑" panose="02010600040101010101" pitchFamily="2" charset="-122"/>
                </a:rPr>
                <a:t>CR-SPC-PUP4L-E-I</a:t>
              </a:r>
            </a:p>
          </p:txBody>
        </p:sp>
      </p:grpSp>
      <p:sp>
        <p:nvSpPr>
          <p:cNvPr id="32776" name="Rectangle 75"/>
          <p:cNvSpPr>
            <a:spLocks noChangeArrowheads="1"/>
          </p:cNvSpPr>
          <p:nvPr/>
        </p:nvSpPr>
        <p:spPr bwMode="auto">
          <a:xfrm>
            <a:off x="539750" y="1339850"/>
            <a:ext cx="2736850" cy="1008063"/>
          </a:xfrm>
          <a:prstGeom prst="rect">
            <a:avLst/>
          </a:prstGeom>
          <a:noFill/>
          <a:ln w="9525">
            <a:solidFill>
              <a:srgbClr val="FF00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32777" name="Text Box 76"/>
          <p:cNvSpPr txBox="1">
            <a:spLocks noChangeArrowheads="1"/>
          </p:cNvSpPr>
          <p:nvPr/>
        </p:nvSpPr>
        <p:spPr bwMode="auto">
          <a:xfrm>
            <a:off x="735013" y="1984375"/>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FF0000"/>
                </a:solidFill>
                <a:ea typeface="华文细黑" panose="02010600040101010101" pitchFamily="2" charset="-122"/>
              </a:rPr>
              <a:t>子卡插槽</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reeform 123"/>
          <p:cNvSpPr>
            <a:spLocks/>
          </p:cNvSpPr>
          <p:nvPr/>
        </p:nvSpPr>
        <p:spPr bwMode="gray">
          <a:xfrm>
            <a:off x="396875" y="776288"/>
            <a:ext cx="8747125" cy="6510337"/>
          </a:xfrm>
          <a:custGeom>
            <a:avLst/>
            <a:gdLst>
              <a:gd name="T0" fmla="*/ 2147483647 w 5411"/>
              <a:gd name="T1" fmla="*/ 2147483647 h 4101"/>
              <a:gd name="T2" fmla="*/ 2147483647 w 5411"/>
              <a:gd name="T3" fmla="*/ 2147483647 h 4101"/>
              <a:gd name="T4" fmla="*/ 2147483647 w 5411"/>
              <a:gd name="T5" fmla="*/ 2147483647 h 4101"/>
              <a:gd name="T6" fmla="*/ 2147483647 w 5411"/>
              <a:gd name="T7" fmla="*/ 0 h 4101"/>
              <a:gd name="T8" fmla="*/ 2147483647 w 5411"/>
              <a:gd name="T9" fmla="*/ 2147483647 h 4101"/>
              <a:gd name="T10" fmla="*/ 0 60000 65536"/>
              <a:gd name="T11" fmla="*/ 0 60000 65536"/>
              <a:gd name="T12" fmla="*/ 0 60000 65536"/>
              <a:gd name="T13" fmla="*/ 0 60000 65536"/>
              <a:gd name="T14" fmla="*/ 0 60000 65536"/>
              <a:gd name="T15" fmla="*/ 0 w 5411"/>
              <a:gd name="T16" fmla="*/ 0 h 4101"/>
              <a:gd name="T17" fmla="*/ 5411 w 5411"/>
              <a:gd name="T18" fmla="*/ 4101 h 4101"/>
            </a:gdLst>
            <a:ahLst/>
            <a:cxnLst>
              <a:cxn ang="T10">
                <a:pos x="T0" y="T1"/>
              </a:cxn>
              <a:cxn ang="T11">
                <a:pos x="T2" y="T3"/>
              </a:cxn>
              <a:cxn ang="T12">
                <a:pos x="T4" y="T5"/>
              </a:cxn>
              <a:cxn ang="T13">
                <a:pos x="T6" y="T7"/>
              </a:cxn>
              <a:cxn ang="T14">
                <a:pos x="T8" y="T9"/>
              </a:cxn>
            </a:cxnLst>
            <a:rect l="T15" t="T16" r="T17" b="T18"/>
            <a:pathLst>
              <a:path w="5411" h="4101">
                <a:moveTo>
                  <a:pt x="15" y="1538"/>
                </a:moveTo>
                <a:cubicBezTo>
                  <a:pt x="0" y="1475"/>
                  <a:pt x="4" y="1455"/>
                  <a:pt x="5" y="1537"/>
                </a:cubicBezTo>
                <a:cubicBezTo>
                  <a:pt x="60" y="4101"/>
                  <a:pt x="4343" y="3561"/>
                  <a:pt x="5411" y="1801"/>
                </a:cubicBezTo>
                <a:cubicBezTo>
                  <a:pt x="5411" y="1201"/>
                  <a:pt x="5410" y="600"/>
                  <a:pt x="5410" y="0"/>
                </a:cubicBezTo>
                <a:cubicBezTo>
                  <a:pt x="3252" y="3703"/>
                  <a:pt x="298" y="2976"/>
                  <a:pt x="15" y="1538"/>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5" name="标题 96"/>
          <p:cNvSpPr>
            <a:spLocks/>
          </p:cNvSpPr>
          <p:nvPr/>
        </p:nvSpPr>
        <p:spPr bwMode="auto">
          <a:xfrm>
            <a:off x="457200" y="104775"/>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200" b="1">
              <a:solidFill>
                <a:srgbClr val="CC0000"/>
              </a:solidFill>
              <a:ea typeface="华文细黑" panose="02010600040101010101" pitchFamily="2" charset="-122"/>
            </a:endParaRPr>
          </a:p>
        </p:txBody>
      </p:sp>
      <p:grpSp>
        <p:nvGrpSpPr>
          <p:cNvPr id="33796" name="Group 124"/>
          <p:cNvGrpSpPr>
            <a:grpSpLocks/>
          </p:cNvGrpSpPr>
          <p:nvPr/>
        </p:nvGrpSpPr>
        <p:grpSpPr bwMode="auto">
          <a:xfrm>
            <a:off x="898525" y="4359275"/>
            <a:ext cx="628650" cy="658813"/>
            <a:chOff x="819" y="1245"/>
            <a:chExt cx="454" cy="519"/>
          </a:xfrm>
        </p:grpSpPr>
        <p:grpSp>
          <p:nvGrpSpPr>
            <p:cNvPr id="33856" name="Group 125"/>
            <p:cNvGrpSpPr>
              <a:grpSpLocks/>
            </p:cNvGrpSpPr>
            <p:nvPr/>
          </p:nvGrpSpPr>
          <p:grpSpPr bwMode="auto">
            <a:xfrm>
              <a:off x="819" y="1245"/>
              <a:ext cx="454" cy="519"/>
              <a:chOff x="192" y="1917"/>
              <a:chExt cx="1042" cy="1102"/>
            </a:xfrm>
          </p:grpSpPr>
          <p:pic>
            <p:nvPicPr>
              <p:cNvPr id="33858" name="Picture 126" descr="light_shadow"/>
              <p:cNvPicPr>
                <a:picLocks noChangeAspect="1" noChangeArrowheads="1"/>
              </p:cNvPicPr>
              <p:nvPr/>
            </p:nvPicPr>
            <p:blipFill>
              <a:blip r:embed="rId3">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59" name="Picture 127"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60" name="Oval 128"/>
              <p:cNvSpPr>
                <a:spLocks noChangeArrowheads="1"/>
              </p:cNvSpPr>
              <p:nvPr/>
            </p:nvSpPr>
            <p:spPr bwMode="gray">
              <a:xfrm>
                <a:off x="192" y="1917"/>
                <a:ext cx="1035" cy="1019"/>
              </a:xfrm>
              <a:prstGeom prst="ellipse">
                <a:avLst/>
              </a:prstGeom>
              <a:solidFill>
                <a:srgbClr val="FF7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grpSp>
        <p:pic>
          <p:nvPicPr>
            <p:cNvPr id="33857" name="Picture 12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797" name="Group 130"/>
          <p:cNvGrpSpPr>
            <a:grpSpLocks/>
          </p:cNvGrpSpPr>
          <p:nvPr/>
        </p:nvGrpSpPr>
        <p:grpSpPr bwMode="auto">
          <a:xfrm>
            <a:off x="2300288" y="4762500"/>
            <a:ext cx="1079500" cy="1081088"/>
            <a:chOff x="819" y="1245"/>
            <a:chExt cx="454" cy="519"/>
          </a:xfrm>
        </p:grpSpPr>
        <p:grpSp>
          <p:nvGrpSpPr>
            <p:cNvPr id="33851" name="Group 131"/>
            <p:cNvGrpSpPr>
              <a:grpSpLocks/>
            </p:cNvGrpSpPr>
            <p:nvPr/>
          </p:nvGrpSpPr>
          <p:grpSpPr bwMode="auto">
            <a:xfrm>
              <a:off x="819" y="1245"/>
              <a:ext cx="454" cy="519"/>
              <a:chOff x="192" y="1917"/>
              <a:chExt cx="1042" cy="1102"/>
            </a:xfrm>
          </p:grpSpPr>
          <p:pic>
            <p:nvPicPr>
              <p:cNvPr id="33853" name="Picture 132" descr="light_shadow"/>
              <p:cNvPicPr>
                <a:picLocks noChangeAspect="1" noChangeArrowheads="1"/>
              </p:cNvPicPr>
              <p:nvPr/>
            </p:nvPicPr>
            <p:blipFill>
              <a:blip r:embed="rId6">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54" name="Picture 133" descr="circuler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55" name="Oval 134"/>
              <p:cNvSpPr>
                <a:spLocks noChangeArrowheads="1"/>
              </p:cNvSpPr>
              <p:nvPr/>
            </p:nvSpPr>
            <p:spPr bwMode="gray">
              <a:xfrm>
                <a:off x="192" y="1917"/>
                <a:ext cx="1035" cy="1019"/>
              </a:xfrm>
              <a:prstGeom prst="ellipse">
                <a:avLst/>
              </a:prstGeom>
              <a:solidFill>
                <a:srgbClr val="1E7BB4"/>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3852" name="Picture 135"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67" y="1256"/>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798" name="Group 136"/>
          <p:cNvGrpSpPr>
            <a:grpSpLocks/>
          </p:cNvGrpSpPr>
          <p:nvPr/>
        </p:nvGrpSpPr>
        <p:grpSpPr bwMode="auto">
          <a:xfrm>
            <a:off x="4440238" y="4184650"/>
            <a:ext cx="1562100" cy="1603375"/>
            <a:chOff x="819" y="1245"/>
            <a:chExt cx="454" cy="519"/>
          </a:xfrm>
        </p:grpSpPr>
        <p:grpSp>
          <p:nvGrpSpPr>
            <p:cNvPr id="33846" name="Group 137"/>
            <p:cNvGrpSpPr>
              <a:grpSpLocks/>
            </p:cNvGrpSpPr>
            <p:nvPr/>
          </p:nvGrpSpPr>
          <p:grpSpPr bwMode="auto">
            <a:xfrm>
              <a:off x="819" y="1245"/>
              <a:ext cx="454" cy="519"/>
              <a:chOff x="192" y="1917"/>
              <a:chExt cx="1042" cy="1102"/>
            </a:xfrm>
          </p:grpSpPr>
          <p:pic>
            <p:nvPicPr>
              <p:cNvPr id="33848" name="Picture 138" descr="light_shadow"/>
              <p:cNvPicPr>
                <a:picLocks noChangeAspect="1" noChangeArrowheads="1"/>
              </p:cNvPicPr>
              <p:nvPr/>
            </p:nvPicPr>
            <p:blipFill>
              <a:blip r:embed="rId8">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49" name="Picture 139" descr="circuler_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50" name="Oval 140"/>
              <p:cNvSpPr>
                <a:spLocks noChangeArrowheads="1"/>
              </p:cNvSpPr>
              <p:nvPr/>
            </p:nvSpPr>
            <p:spPr bwMode="gray">
              <a:xfrm>
                <a:off x="192" y="1917"/>
                <a:ext cx="1035" cy="1019"/>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3847" name="Picture 141"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66" y="1251"/>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799" name="Group 142"/>
          <p:cNvGrpSpPr>
            <a:grpSpLocks/>
          </p:cNvGrpSpPr>
          <p:nvPr/>
        </p:nvGrpSpPr>
        <p:grpSpPr bwMode="auto">
          <a:xfrm>
            <a:off x="6565900" y="2120900"/>
            <a:ext cx="2068513" cy="2155825"/>
            <a:chOff x="819" y="1245"/>
            <a:chExt cx="454" cy="519"/>
          </a:xfrm>
        </p:grpSpPr>
        <p:grpSp>
          <p:nvGrpSpPr>
            <p:cNvPr id="33841" name="Group 143"/>
            <p:cNvGrpSpPr>
              <a:grpSpLocks/>
            </p:cNvGrpSpPr>
            <p:nvPr/>
          </p:nvGrpSpPr>
          <p:grpSpPr bwMode="auto">
            <a:xfrm>
              <a:off x="819" y="1245"/>
              <a:ext cx="453" cy="519"/>
              <a:chOff x="191" y="1917"/>
              <a:chExt cx="1043" cy="1102"/>
            </a:xfrm>
          </p:grpSpPr>
          <p:pic>
            <p:nvPicPr>
              <p:cNvPr id="33843" name="Picture 144" descr="light_shadow"/>
              <p:cNvPicPr>
                <a:picLocks noChangeAspect="1" noChangeArrowheads="1"/>
              </p:cNvPicPr>
              <p:nvPr/>
            </p:nvPicPr>
            <p:blipFill>
              <a:blip r:embed="rId10">
                <a:lum bright="-78000" contrast="-78000"/>
                <a:extLst>
                  <a:ext uri="{28A0092B-C50C-407E-A947-70E740481C1C}">
                    <a14:useLocalDpi xmlns:a14="http://schemas.microsoft.com/office/drawing/2010/main" val="0"/>
                  </a:ext>
                </a:extLst>
              </a:blip>
              <a:srcRect/>
              <a:stretch>
                <a:fillRect/>
              </a:stretch>
            </p:blipFill>
            <p:spPr bwMode="gray">
              <a:xfrm>
                <a:off x="287"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44" name="Picture 145" descr="circuler_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45" name="Oval 146"/>
              <p:cNvSpPr>
                <a:spLocks noChangeArrowheads="1"/>
              </p:cNvSpPr>
              <p:nvPr/>
            </p:nvSpPr>
            <p:spPr bwMode="gray">
              <a:xfrm>
                <a:off x="191" y="1919"/>
                <a:ext cx="1036" cy="1020"/>
              </a:xfrm>
              <a:prstGeom prst="ellipse">
                <a:avLst/>
              </a:prstGeom>
              <a:solidFill>
                <a:srgbClr val="F93D17"/>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b="1">
                  <a:ea typeface="华文细黑" panose="02010600040101010101" pitchFamily="2" charset="-122"/>
                </a:endParaRPr>
              </a:p>
            </p:txBody>
          </p:sp>
        </p:grpSp>
        <p:pic>
          <p:nvPicPr>
            <p:cNvPr id="33842" name="Picture 147"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67" y="1253"/>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0" name="AutoShape 148"/>
          <p:cNvGrpSpPr>
            <a:grpSpLocks/>
          </p:cNvGrpSpPr>
          <p:nvPr/>
        </p:nvGrpSpPr>
        <p:grpSpPr bwMode="auto">
          <a:xfrm>
            <a:off x="1363663" y="4919663"/>
            <a:ext cx="371475" cy="420687"/>
            <a:chOff x="837" y="3053"/>
            <a:chExt cx="234" cy="265"/>
          </a:xfrm>
        </p:grpSpPr>
        <p:pic>
          <p:nvPicPr>
            <p:cNvPr id="33839" name="AutoShape 148"/>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gray">
            <a:xfrm>
              <a:off x="837" y="3053"/>
              <a:ext cx="234"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40" name="Text Box 9"/>
            <p:cNvSpPr txBox="1">
              <a:spLocks noChangeArrowheads="1"/>
            </p:cNvSpPr>
            <p:nvPr/>
          </p:nvSpPr>
          <p:spPr bwMode="auto">
            <a:xfrm rot="6920875">
              <a:off x="924" y="3108"/>
              <a:ext cx="73"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grpSp>
        <p:nvGrpSpPr>
          <p:cNvPr id="33801" name="AutoShape 149"/>
          <p:cNvGrpSpPr>
            <a:grpSpLocks/>
          </p:cNvGrpSpPr>
          <p:nvPr/>
        </p:nvGrpSpPr>
        <p:grpSpPr bwMode="auto">
          <a:xfrm>
            <a:off x="3490913" y="5443538"/>
            <a:ext cx="396875" cy="481012"/>
            <a:chOff x="2177" y="3383"/>
            <a:chExt cx="250" cy="303"/>
          </a:xfrm>
        </p:grpSpPr>
        <p:pic>
          <p:nvPicPr>
            <p:cNvPr id="33837" name="AutoShape 149"/>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gray">
            <a:xfrm>
              <a:off x="2177" y="3383"/>
              <a:ext cx="250"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38" name="Text Box 12"/>
            <p:cNvSpPr txBox="1">
              <a:spLocks noChangeArrowheads="1"/>
            </p:cNvSpPr>
            <p:nvPr/>
          </p:nvSpPr>
          <p:spPr bwMode="auto">
            <a:xfrm rot="5400000">
              <a:off x="2199" y="3431"/>
              <a:ext cx="95"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grpSp>
        <p:nvGrpSpPr>
          <p:cNvPr id="33802" name="AutoShape 150"/>
          <p:cNvGrpSpPr>
            <a:grpSpLocks/>
          </p:cNvGrpSpPr>
          <p:nvPr/>
        </p:nvGrpSpPr>
        <p:grpSpPr bwMode="auto">
          <a:xfrm>
            <a:off x="6197600" y="4456113"/>
            <a:ext cx="592138" cy="585787"/>
            <a:chOff x="3882" y="2761"/>
            <a:chExt cx="373" cy="369"/>
          </a:xfrm>
        </p:grpSpPr>
        <p:pic>
          <p:nvPicPr>
            <p:cNvPr id="33835" name="AutoShape 150"/>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gray">
            <a:xfrm>
              <a:off x="3882" y="2761"/>
              <a:ext cx="373"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36" name="Text Box 15"/>
            <p:cNvSpPr txBox="1">
              <a:spLocks noChangeArrowheads="1"/>
            </p:cNvSpPr>
            <p:nvPr/>
          </p:nvSpPr>
          <p:spPr bwMode="auto">
            <a:xfrm rot="2855255">
              <a:off x="3960" y="2830"/>
              <a:ext cx="126"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sp>
        <p:nvSpPr>
          <p:cNvPr id="33803" name="Text Box 18"/>
          <p:cNvSpPr txBox="1">
            <a:spLocks noChangeArrowheads="1"/>
          </p:cNvSpPr>
          <p:nvPr/>
        </p:nvSpPr>
        <p:spPr bwMode="white">
          <a:xfrm>
            <a:off x="2159000" y="4876800"/>
            <a:ext cx="12779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000" b="1">
                <a:solidFill>
                  <a:srgbClr val="FEFFFF"/>
                </a:solidFill>
                <a:ea typeface="华文细黑" panose="02010600040101010101" pitchFamily="2" charset="-122"/>
              </a:rPr>
              <a:t>622M POS</a:t>
            </a:r>
          </a:p>
          <a:p>
            <a:pPr algn="ctr" eaLnBrk="1" hangingPunct="1">
              <a:spcBef>
                <a:spcPct val="50000"/>
              </a:spcBef>
            </a:pPr>
            <a:r>
              <a:rPr lang="en-US" altLang="zh-CN" sz="1000" b="1">
                <a:solidFill>
                  <a:srgbClr val="FEFFFF"/>
                </a:solidFill>
                <a:ea typeface="华文细黑" panose="02010600040101010101" pitchFamily="2" charset="-122"/>
              </a:rPr>
              <a:t>622M ATM</a:t>
            </a:r>
          </a:p>
          <a:p>
            <a:pPr algn="ctr" eaLnBrk="1" hangingPunct="1">
              <a:spcBef>
                <a:spcPct val="50000"/>
              </a:spcBef>
            </a:pPr>
            <a:r>
              <a:rPr lang="en-US" altLang="zh-CN" sz="1000" b="1">
                <a:solidFill>
                  <a:srgbClr val="FEFFFF"/>
                </a:solidFill>
                <a:ea typeface="华文细黑" panose="02010600040101010101" pitchFamily="2" charset="-122"/>
              </a:rPr>
              <a:t>622M CPOS</a:t>
            </a:r>
          </a:p>
        </p:txBody>
      </p:sp>
      <p:sp>
        <p:nvSpPr>
          <p:cNvPr id="33804" name="Text Box 18"/>
          <p:cNvSpPr txBox="1">
            <a:spLocks noChangeArrowheads="1"/>
          </p:cNvSpPr>
          <p:nvPr/>
        </p:nvSpPr>
        <p:spPr bwMode="white">
          <a:xfrm>
            <a:off x="4464050" y="4291013"/>
            <a:ext cx="1500188"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ts val="600"/>
              </a:spcBef>
            </a:pPr>
            <a:r>
              <a:rPr lang="en-US" altLang="zh-CN" sz="1600" b="1">
                <a:solidFill>
                  <a:srgbClr val="FEFFFF"/>
                </a:solidFill>
                <a:ea typeface="华文细黑" panose="02010600040101010101" pitchFamily="2" charset="-122"/>
              </a:rPr>
              <a:t>2.5G POS</a:t>
            </a:r>
          </a:p>
          <a:p>
            <a:pPr algn="ctr" eaLnBrk="1" hangingPunct="1">
              <a:spcBef>
                <a:spcPts val="600"/>
              </a:spcBef>
            </a:pPr>
            <a:r>
              <a:rPr lang="en-US" altLang="zh-CN" sz="1600" b="1">
                <a:solidFill>
                  <a:srgbClr val="FEFFFF"/>
                </a:solidFill>
                <a:ea typeface="华文细黑" panose="02010600040101010101" pitchFamily="2" charset="-122"/>
              </a:rPr>
              <a:t>2.5G RPR</a:t>
            </a:r>
          </a:p>
          <a:p>
            <a:pPr algn="ctr" eaLnBrk="1" hangingPunct="1">
              <a:spcBef>
                <a:spcPts val="600"/>
              </a:spcBef>
            </a:pPr>
            <a:r>
              <a:rPr lang="en-US" altLang="zh-CN" sz="1600" b="1">
                <a:solidFill>
                  <a:srgbClr val="FEFFFF"/>
                </a:solidFill>
                <a:ea typeface="华文细黑" panose="02010600040101010101" pitchFamily="2" charset="-122"/>
              </a:rPr>
              <a:t>2.5G CPOS</a:t>
            </a:r>
          </a:p>
          <a:p>
            <a:pPr algn="ctr" eaLnBrk="1" hangingPunct="1">
              <a:spcBef>
                <a:spcPts val="600"/>
              </a:spcBef>
            </a:pPr>
            <a:r>
              <a:rPr lang="en-US" altLang="zh-CN" sz="1600" b="1">
                <a:solidFill>
                  <a:srgbClr val="FEFFFF"/>
                </a:solidFill>
                <a:ea typeface="华文细黑" panose="02010600040101010101" pitchFamily="2" charset="-122"/>
              </a:rPr>
              <a:t>GE</a:t>
            </a:r>
          </a:p>
        </p:txBody>
      </p:sp>
      <p:sp>
        <p:nvSpPr>
          <p:cNvPr id="33805" name="Text Box 18"/>
          <p:cNvSpPr txBox="1">
            <a:spLocks noChangeArrowheads="1"/>
          </p:cNvSpPr>
          <p:nvPr/>
        </p:nvSpPr>
        <p:spPr bwMode="white">
          <a:xfrm>
            <a:off x="6767513" y="2640013"/>
            <a:ext cx="16065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FEFFFF"/>
                </a:solidFill>
                <a:ea typeface="华文细黑" panose="02010600040101010101" pitchFamily="2" charset="-122"/>
              </a:rPr>
              <a:t>10GE</a:t>
            </a:r>
          </a:p>
          <a:p>
            <a:pPr algn="ctr" eaLnBrk="1" hangingPunct="1"/>
            <a:r>
              <a:rPr lang="en-US" altLang="zh-CN" sz="2000" b="1">
                <a:solidFill>
                  <a:srgbClr val="FEFFFF"/>
                </a:solidFill>
                <a:ea typeface="华文细黑" panose="02010600040101010101" pitchFamily="2" charset="-122"/>
              </a:rPr>
              <a:t>10G POS</a:t>
            </a:r>
          </a:p>
          <a:p>
            <a:pPr algn="ctr" eaLnBrk="1" hangingPunct="1"/>
            <a:r>
              <a:rPr lang="en-US" altLang="zh-CN" sz="2000" b="1">
                <a:solidFill>
                  <a:srgbClr val="FEFFFF"/>
                </a:solidFill>
                <a:ea typeface="华文细黑" panose="02010600040101010101" pitchFamily="2" charset="-122"/>
              </a:rPr>
              <a:t>10G RPR</a:t>
            </a:r>
          </a:p>
        </p:txBody>
      </p:sp>
      <p:grpSp>
        <p:nvGrpSpPr>
          <p:cNvPr id="33806" name="Group 124"/>
          <p:cNvGrpSpPr>
            <a:grpSpLocks/>
          </p:cNvGrpSpPr>
          <p:nvPr/>
        </p:nvGrpSpPr>
        <p:grpSpPr bwMode="auto">
          <a:xfrm>
            <a:off x="523875" y="3816350"/>
            <a:ext cx="315913" cy="331788"/>
            <a:chOff x="819" y="1245"/>
            <a:chExt cx="454" cy="519"/>
          </a:xfrm>
        </p:grpSpPr>
        <p:grpSp>
          <p:nvGrpSpPr>
            <p:cNvPr id="33830" name="Group 125"/>
            <p:cNvGrpSpPr>
              <a:grpSpLocks/>
            </p:cNvGrpSpPr>
            <p:nvPr/>
          </p:nvGrpSpPr>
          <p:grpSpPr bwMode="auto">
            <a:xfrm>
              <a:off x="819" y="1245"/>
              <a:ext cx="454" cy="519"/>
              <a:chOff x="192" y="1917"/>
              <a:chExt cx="1042" cy="1102"/>
            </a:xfrm>
          </p:grpSpPr>
          <p:pic>
            <p:nvPicPr>
              <p:cNvPr id="33832" name="Picture 126" descr="light_shadow"/>
              <p:cNvPicPr>
                <a:picLocks noChangeAspect="1" noChangeArrowheads="1"/>
              </p:cNvPicPr>
              <p:nvPr/>
            </p:nvPicPr>
            <p:blipFill>
              <a:blip r:embed="rId15">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33" name="Picture 127" descr="circuler_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34" name="Oval 128"/>
              <p:cNvSpPr>
                <a:spLocks noChangeArrowheads="1"/>
              </p:cNvSpPr>
              <p:nvPr/>
            </p:nvSpPr>
            <p:spPr bwMode="gray">
              <a:xfrm>
                <a:off x="192" y="1917"/>
                <a:ext cx="1035" cy="1019"/>
              </a:xfrm>
              <a:prstGeom prst="ellipse">
                <a:avLst/>
              </a:prstGeom>
              <a:solidFill>
                <a:srgbClr val="969696"/>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3831" name="Picture 12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7" name="Group 124"/>
          <p:cNvGrpSpPr>
            <a:grpSpLocks/>
          </p:cNvGrpSpPr>
          <p:nvPr/>
        </p:nvGrpSpPr>
        <p:grpSpPr bwMode="auto">
          <a:xfrm>
            <a:off x="392113" y="3430588"/>
            <a:ext cx="179387" cy="188912"/>
            <a:chOff x="819" y="1245"/>
            <a:chExt cx="454" cy="519"/>
          </a:xfrm>
        </p:grpSpPr>
        <p:grpSp>
          <p:nvGrpSpPr>
            <p:cNvPr id="33825" name="Group 125"/>
            <p:cNvGrpSpPr>
              <a:grpSpLocks/>
            </p:cNvGrpSpPr>
            <p:nvPr/>
          </p:nvGrpSpPr>
          <p:grpSpPr bwMode="auto">
            <a:xfrm>
              <a:off x="819" y="1245"/>
              <a:ext cx="454" cy="519"/>
              <a:chOff x="192" y="1917"/>
              <a:chExt cx="1042" cy="1102"/>
            </a:xfrm>
          </p:grpSpPr>
          <p:pic>
            <p:nvPicPr>
              <p:cNvPr id="33827" name="Picture 126" descr="light_shadow"/>
              <p:cNvPicPr>
                <a:picLocks noChangeAspect="1" noChangeArrowheads="1"/>
              </p:cNvPicPr>
              <p:nvPr/>
            </p:nvPicPr>
            <p:blipFill>
              <a:blip r:embed="rId17">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8" name="Picture 127" descr="circuler_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29" name="Oval 128"/>
              <p:cNvSpPr>
                <a:spLocks noChangeArrowheads="1"/>
              </p:cNvSpPr>
              <p:nvPr/>
            </p:nvSpPr>
            <p:spPr bwMode="gray">
              <a:xfrm>
                <a:off x="192" y="1917"/>
                <a:ext cx="1035" cy="1019"/>
              </a:xfrm>
              <a:prstGeom prst="ellipse">
                <a:avLst/>
              </a:prstGeom>
              <a:solidFill>
                <a:srgbClr val="C0C0C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3826" name="Picture 12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8" name="Group 124"/>
          <p:cNvGrpSpPr>
            <a:grpSpLocks/>
          </p:cNvGrpSpPr>
          <p:nvPr/>
        </p:nvGrpSpPr>
        <p:grpSpPr bwMode="auto">
          <a:xfrm>
            <a:off x="392113" y="3148013"/>
            <a:ext cx="111125" cy="117475"/>
            <a:chOff x="819" y="1245"/>
            <a:chExt cx="454" cy="519"/>
          </a:xfrm>
        </p:grpSpPr>
        <p:grpSp>
          <p:nvGrpSpPr>
            <p:cNvPr id="33820" name="Group 125"/>
            <p:cNvGrpSpPr>
              <a:grpSpLocks/>
            </p:cNvGrpSpPr>
            <p:nvPr/>
          </p:nvGrpSpPr>
          <p:grpSpPr bwMode="auto">
            <a:xfrm>
              <a:off x="819" y="1245"/>
              <a:ext cx="454" cy="519"/>
              <a:chOff x="192" y="1917"/>
              <a:chExt cx="1042" cy="1102"/>
            </a:xfrm>
          </p:grpSpPr>
          <p:pic>
            <p:nvPicPr>
              <p:cNvPr id="33822" name="Picture 126" descr="light_shadow"/>
              <p:cNvPicPr>
                <a:picLocks noChangeAspect="1" noChangeArrowheads="1"/>
              </p:cNvPicPr>
              <p:nvPr/>
            </p:nvPicPr>
            <p:blipFill>
              <a:blip r:embed="rId19">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23" name="Picture 127" descr="circuler_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 name="Oval 128"/>
              <p:cNvSpPr>
                <a:spLocks noChangeArrowheads="1"/>
              </p:cNvSpPr>
              <p:nvPr/>
            </p:nvSpPr>
            <p:spPr bwMode="gray">
              <a:xfrm>
                <a:off x="192" y="1917"/>
                <a:ext cx="1042" cy="1013"/>
              </a:xfrm>
              <a:prstGeom prst="ellipse">
                <a:avLst/>
              </a:prstGeom>
              <a:solidFill>
                <a:schemeClr val="bg1">
                  <a:lumMod val="85000"/>
                </a:schemeClr>
              </a:solidFill>
              <a:ln w="9525" algn="ctr">
                <a:noFill/>
                <a:round/>
                <a:headEnd/>
                <a:tailEnd/>
              </a:ln>
              <a:effectLst/>
            </p:spPr>
            <p:txBody>
              <a:bodyPr wrap="none" anchor="ctr"/>
              <a:lstStyle/>
              <a:p>
                <a:pPr>
                  <a:defRPr/>
                </a:pPr>
                <a:endParaRPr lang="zh-CN" altLang="zh-CN">
                  <a:ea typeface="华文细黑" pitchFamily="2" charset="-122"/>
                </a:endParaRPr>
              </a:p>
            </p:txBody>
          </p:sp>
        </p:grpSp>
        <p:pic>
          <p:nvPicPr>
            <p:cNvPr id="33821" name="Picture 12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870" y="1267"/>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9" name="Group 71"/>
          <p:cNvGrpSpPr>
            <a:grpSpLocks/>
          </p:cNvGrpSpPr>
          <p:nvPr/>
        </p:nvGrpSpPr>
        <p:grpSpPr bwMode="auto">
          <a:xfrm>
            <a:off x="935038" y="981075"/>
            <a:ext cx="5256212" cy="2087563"/>
            <a:chOff x="567" y="709"/>
            <a:chExt cx="3311" cy="1315"/>
          </a:xfrm>
        </p:grpSpPr>
        <p:grpSp>
          <p:nvGrpSpPr>
            <p:cNvPr id="33816" name="Group 68"/>
            <p:cNvGrpSpPr>
              <a:grpSpLocks/>
            </p:cNvGrpSpPr>
            <p:nvPr/>
          </p:nvGrpSpPr>
          <p:grpSpPr bwMode="auto">
            <a:xfrm>
              <a:off x="567" y="709"/>
              <a:ext cx="3311" cy="1315"/>
              <a:chOff x="2653" y="663"/>
              <a:chExt cx="2903" cy="1179"/>
            </a:xfrm>
          </p:grpSpPr>
          <p:sp>
            <p:nvSpPr>
              <p:cNvPr id="33818" name="AutoShape 14"/>
              <p:cNvSpPr>
                <a:spLocks noChangeArrowheads="1"/>
              </p:cNvSpPr>
              <p:nvPr/>
            </p:nvSpPr>
            <p:spPr bwMode="gray">
              <a:xfrm>
                <a:off x="2653" y="663"/>
                <a:ext cx="2903" cy="1179"/>
              </a:xfrm>
              <a:prstGeom prst="roundRect">
                <a:avLst>
                  <a:gd name="adj" fmla="val 11921"/>
                </a:avLst>
              </a:prstGeom>
              <a:solidFill>
                <a:srgbClr val="4D61A4">
                  <a:alpha val="98822"/>
                </a:srgbClr>
              </a:solidFill>
              <a:ln w="25400">
                <a:solidFill>
                  <a:srgbClr val="FFFFFF"/>
                </a:solidFill>
                <a:round/>
                <a:headEnd/>
                <a:tailEnd/>
              </a:ln>
              <a:effectLst>
                <a:outerShdw dist="53882" dir="2700000" algn="ctr" rotWithShape="0">
                  <a:srgbClr val="000000">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sp>
            <p:nvSpPr>
              <p:cNvPr id="275" name="Freeform 15"/>
              <p:cNvSpPr>
                <a:spLocks/>
              </p:cNvSpPr>
              <p:nvPr/>
            </p:nvSpPr>
            <p:spPr bwMode="gray">
              <a:xfrm>
                <a:off x="2705" y="709"/>
                <a:ext cx="1445" cy="273"/>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bg1">
                      <a:alpha val="65000"/>
                    </a:schemeClr>
                  </a:gs>
                  <a:gs pos="50000">
                    <a:schemeClr val="bg1">
                      <a:alpha val="0"/>
                    </a:schemeClr>
                  </a:gs>
                </a:gsLst>
                <a:lin ang="2700000" scaled="1"/>
              </a:gradFill>
              <a:ln w="0">
                <a:noFill/>
                <a:prstDash val="solid"/>
                <a:round/>
                <a:headEnd/>
                <a:tailEnd/>
              </a:ln>
            </p:spPr>
            <p:txBody>
              <a:bodyPr/>
              <a:lstStyle/>
              <a:p>
                <a:pPr>
                  <a:defRPr/>
                </a:pPr>
                <a:endParaRPr lang="zh-CN" altLang="zh-CN" sz="1600">
                  <a:ea typeface="华文细黑" pitchFamily="2" charset="-122"/>
                </a:endParaRPr>
              </a:p>
            </p:txBody>
          </p:sp>
        </p:grpSp>
        <p:sp>
          <p:nvSpPr>
            <p:cNvPr id="33817" name="Text Box 156"/>
            <p:cNvSpPr txBox="1">
              <a:spLocks noChangeArrowheads="1"/>
            </p:cNvSpPr>
            <p:nvPr/>
          </p:nvSpPr>
          <p:spPr bwMode="black">
            <a:xfrm>
              <a:off x="764" y="845"/>
              <a:ext cx="2836" cy="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Clr>
                  <a:schemeClr val="bg1"/>
                </a:buClr>
                <a:buFont typeface="Wingdings" panose="05000000000000000000" pitchFamily="2" charset="2"/>
                <a:buChar char="l"/>
              </a:pPr>
              <a:r>
                <a:rPr lang="en-US" altLang="zh-CN" sz="1600">
                  <a:solidFill>
                    <a:schemeClr val="bg1"/>
                  </a:solidFill>
                  <a:ea typeface="华文细黑" panose="02010600040101010101" pitchFamily="2" charset="-122"/>
                </a:rPr>
                <a:t> </a:t>
              </a:r>
              <a:r>
                <a:rPr lang="zh-CN" altLang="en-US" sz="1600">
                  <a:solidFill>
                    <a:schemeClr val="bg1"/>
                  </a:solidFill>
                  <a:ea typeface="华文细黑" panose="02010600040101010101" pitchFamily="2" charset="-122"/>
                </a:rPr>
                <a:t>支持</a:t>
              </a:r>
              <a:r>
                <a:rPr lang="en-US" altLang="zh-CN" sz="1600">
                  <a:solidFill>
                    <a:schemeClr val="bg1"/>
                  </a:solidFill>
                  <a:ea typeface="华文细黑" panose="02010600040101010101" pitchFamily="2" charset="-122"/>
                </a:rPr>
                <a:t>10GE/10G POS/10G RPR</a:t>
              </a:r>
            </a:p>
            <a:p>
              <a:pPr eaLnBrk="1" hangingPunct="1">
                <a:spcBef>
                  <a:spcPct val="50000"/>
                </a:spcBef>
                <a:buClr>
                  <a:schemeClr val="bg1"/>
                </a:buClr>
                <a:buFont typeface="Wingdings" panose="05000000000000000000" pitchFamily="2" charset="2"/>
                <a:buChar char="l"/>
              </a:pPr>
              <a:r>
                <a:rPr lang="en-US" altLang="zh-CN" sz="1600">
                  <a:solidFill>
                    <a:schemeClr val="bg1"/>
                  </a:solidFill>
                  <a:ea typeface="华文细黑" panose="02010600040101010101" pitchFamily="2" charset="-122"/>
                </a:rPr>
                <a:t> </a:t>
              </a:r>
              <a:r>
                <a:rPr lang="zh-CN" altLang="en-US" sz="1600">
                  <a:solidFill>
                    <a:schemeClr val="bg1"/>
                  </a:solidFill>
                  <a:ea typeface="华文细黑" panose="02010600040101010101" pitchFamily="2" charset="-122"/>
                </a:rPr>
                <a:t>支持</a:t>
              </a:r>
              <a:r>
                <a:rPr lang="en-US" altLang="zh-CN" sz="1600">
                  <a:solidFill>
                    <a:schemeClr val="bg1"/>
                  </a:solidFill>
                  <a:ea typeface="华文细黑" panose="02010600040101010101" pitchFamily="2" charset="-122"/>
                </a:rPr>
                <a:t>2.5G POS/RPR/CPOS/GE</a:t>
              </a:r>
            </a:p>
            <a:p>
              <a:pPr eaLnBrk="1" hangingPunct="1">
                <a:spcBef>
                  <a:spcPct val="50000"/>
                </a:spcBef>
                <a:buClr>
                  <a:schemeClr val="bg1"/>
                </a:buClr>
                <a:buFont typeface="Wingdings" panose="05000000000000000000" pitchFamily="2" charset="2"/>
                <a:buChar char="l"/>
              </a:pPr>
              <a:r>
                <a:rPr lang="en-US" altLang="zh-CN" sz="1600">
                  <a:solidFill>
                    <a:schemeClr val="bg1"/>
                  </a:solidFill>
                  <a:ea typeface="华文细黑" panose="02010600040101010101" pitchFamily="2" charset="-122"/>
                </a:rPr>
                <a:t> </a:t>
              </a:r>
              <a:r>
                <a:rPr lang="zh-CN" altLang="en-US" sz="1600">
                  <a:solidFill>
                    <a:schemeClr val="bg1"/>
                  </a:solidFill>
                  <a:ea typeface="华文细黑" panose="02010600040101010101" pitchFamily="2" charset="-122"/>
                </a:rPr>
                <a:t>支持</a:t>
              </a:r>
              <a:r>
                <a:rPr lang="en-US" altLang="zh-CN" sz="1600">
                  <a:solidFill>
                    <a:schemeClr val="bg1"/>
                  </a:solidFill>
                  <a:ea typeface="华文细黑" panose="02010600040101010101" pitchFamily="2" charset="-122"/>
                </a:rPr>
                <a:t>622M POS/CPOS/ATM</a:t>
              </a:r>
            </a:p>
            <a:p>
              <a:pPr eaLnBrk="1" hangingPunct="1">
                <a:spcBef>
                  <a:spcPct val="50000"/>
                </a:spcBef>
                <a:buClr>
                  <a:schemeClr val="bg1"/>
                </a:buClr>
                <a:buFont typeface="Wingdings" panose="05000000000000000000" pitchFamily="2" charset="2"/>
                <a:buChar char="l"/>
              </a:pPr>
              <a:r>
                <a:rPr lang="en-US" altLang="zh-CN" sz="1600">
                  <a:solidFill>
                    <a:schemeClr val="bg1"/>
                  </a:solidFill>
                  <a:ea typeface="华文细黑" panose="02010600040101010101" pitchFamily="2" charset="-122"/>
                </a:rPr>
                <a:t> </a:t>
              </a:r>
              <a:r>
                <a:rPr lang="zh-CN" altLang="en-US" sz="1600">
                  <a:solidFill>
                    <a:schemeClr val="bg1"/>
                  </a:solidFill>
                  <a:ea typeface="华文细黑" panose="02010600040101010101" pitchFamily="2" charset="-122"/>
                </a:rPr>
                <a:t>支持</a:t>
              </a:r>
              <a:r>
                <a:rPr lang="en-US" altLang="zh-CN" sz="1600">
                  <a:solidFill>
                    <a:schemeClr val="bg1"/>
                  </a:solidFill>
                  <a:ea typeface="华文细黑" panose="02010600040101010101" pitchFamily="2" charset="-122"/>
                </a:rPr>
                <a:t>155M POS/ATM/CPOS</a:t>
              </a:r>
            </a:p>
          </p:txBody>
        </p:sp>
      </p:grpSp>
      <p:sp>
        <p:nvSpPr>
          <p:cNvPr id="33810" name="Text Box 18"/>
          <p:cNvSpPr txBox="1">
            <a:spLocks noChangeArrowheads="1"/>
          </p:cNvSpPr>
          <p:nvPr/>
        </p:nvSpPr>
        <p:spPr bwMode="white">
          <a:xfrm>
            <a:off x="735013" y="4443413"/>
            <a:ext cx="9191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800" b="1">
                <a:solidFill>
                  <a:srgbClr val="FEFFFF"/>
                </a:solidFill>
                <a:ea typeface="华文细黑" panose="02010600040101010101" pitchFamily="2" charset="-122"/>
              </a:rPr>
              <a:t>155M POS 155M ATM 155M CPOS</a:t>
            </a:r>
          </a:p>
        </p:txBody>
      </p:sp>
      <p:pic>
        <p:nvPicPr>
          <p:cNvPr id="33811" name="Picture 65" descr="PIC-PUP1L_FL_0712"/>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415213" y="4797425"/>
            <a:ext cx="194310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2" name="Picture 66" descr="PIC-PSP4L_FL_071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894263" y="5662613"/>
            <a:ext cx="165576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3" name="Picture 67" descr="PIC-TCP8L_FL_0712"/>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4925" y="4870450"/>
            <a:ext cx="1439863"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4" name="Picture 68" descr="PIC-PS2G4L_FL_0712"/>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1870075" y="5734050"/>
            <a:ext cx="15113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5" name="标题 67"/>
          <p:cNvSpPr>
            <a:spLocks noGrp="1"/>
          </p:cNvSpPr>
          <p:nvPr>
            <p:ph type="title"/>
          </p:nvPr>
        </p:nvSpPr>
        <p:spPr/>
        <p:txBody>
          <a:bodyPr/>
          <a:lstStyle/>
          <a:p>
            <a:pPr eaLnBrk="1" hangingPunct="1"/>
            <a:r>
              <a:rPr lang="zh-CN" altLang="en-US" smtClean="0"/>
              <a:t>丰富的接口子卡</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2"/>
          <p:cNvGrpSpPr>
            <a:grpSpLocks/>
          </p:cNvGrpSpPr>
          <p:nvPr/>
        </p:nvGrpSpPr>
        <p:grpSpPr bwMode="auto">
          <a:xfrm>
            <a:off x="1908175" y="3141663"/>
            <a:ext cx="2879725" cy="1481137"/>
            <a:chOff x="301" y="1322"/>
            <a:chExt cx="1814" cy="933"/>
          </a:xfrm>
        </p:grpSpPr>
        <p:pic>
          <p:nvPicPr>
            <p:cNvPr id="34855" name="Object 20" descr="npo0000b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 y="1322"/>
              <a:ext cx="1814" cy="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4856" name="Text Box 4"/>
            <p:cNvSpPr txBox="1">
              <a:spLocks noChangeArrowheads="1"/>
            </p:cNvSpPr>
            <p:nvPr/>
          </p:nvSpPr>
          <p:spPr bwMode="auto">
            <a:xfrm>
              <a:off x="749" y="2139"/>
              <a:ext cx="46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ea typeface="华文细黑" panose="02010600040101010101" pitchFamily="2" charset="-122"/>
                </a:rPr>
                <a:t>Super</a:t>
              </a:r>
              <a:r>
                <a:rPr lang="zh-CN" altLang="en-US" sz="1200" b="1">
                  <a:ea typeface="华文细黑" panose="02010600040101010101" pitchFamily="2" charset="-122"/>
                </a:rPr>
                <a:t>子卡</a:t>
              </a:r>
            </a:p>
          </p:txBody>
        </p:sp>
      </p:grpSp>
      <p:sp>
        <p:nvSpPr>
          <p:cNvPr id="34819" name="TextBox 45"/>
          <p:cNvSpPr txBox="1">
            <a:spLocks noChangeArrowheads="1"/>
          </p:cNvSpPr>
          <p:nvPr/>
        </p:nvSpPr>
        <p:spPr bwMode="auto">
          <a:xfrm>
            <a:off x="357188" y="179388"/>
            <a:ext cx="7167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b="1">
              <a:solidFill>
                <a:srgbClr val="CC0000"/>
              </a:solidFill>
              <a:ea typeface="华文细黑" panose="02010600040101010101" pitchFamily="2" charset="-122"/>
            </a:endParaRPr>
          </a:p>
        </p:txBody>
      </p:sp>
      <p:sp>
        <p:nvSpPr>
          <p:cNvPr id="34820" name="Freeform 123"/>
          <p:cNvSpPr>
            <a:spLocks/>
          </p:cNvSpPr>
          <p:nvPr/>
        </p:nvSpPr>
        <p:spPr bwMode="gray">
          <a:xfrm>
            <a:off x="396875" y="776288"/>
            <a:ext cx="8747125" cy="6510337"/>
          </a:xfrm>
          <a:custGeom>
            <a:avLst/>
            <a:gdLst>
              <a:gd name="T0" fmla="*/ 2147483647 w 5411"/>
              <a:gd name="T1" fmla="*/ 2147483647 h 4101"/>
              <a:gd name="T2" fmla="*/ 2147483647 w 5411"/>
              <a:gd name="T3" fmla="*/ 2147483647 h 4101"/>
              <a:gd name="T4" fmla="*/ 2147483647 w 5411"/>
              <a:gd name="T5" fmla="*/ 2147483647 h 4101"/>
              <a:gd name="T6" fmla="*/ 2147483647 w 5411"/>
              <a:gd name="T7" fmla="*/ 0 h 4101"/>
              <a:gd name="T8" fmla="*/ 2147483647 w 5411"/>
              <a:gd name="T9" fmla="*/ 2147483647 h 4101"/>
              <a:gd name="T10" fmla="*/ 0 60000 65536"/>
              <a:gd name="T11" fmla="*/ 0 60000 65536"/>
              <a:gd name="T12" fmla="*/ 0 60000 65536"/>
              <a:gd name="T13" fmla="*/ 0 60000 65536"/>
              <a:gd name="T14" fmla="*/ 0 60000 65536"/>
              <a:gd name="T15" fmla="*/ 0 w 5411"/>
              <a:gd name="T16" fmla="*/ 0 h 4101"/>
              <a:gd name="T17" fmla="*/ 5411 w 5411"/>
              <a:gd name="T18" fmla="*/ 4101 h 4101"/>
            </a:gdLst>
            <a:ahLst/>
            <a:cxnLst>
              <a:cxn ang="T10">
                <a:pos x="T0" y="T1"/>
              </a:cxn>
              <a:cxn ang="T11">
                <a:pos x="T2" y="T3"/>
              </a:cxn>
              <a:cxn ang="T12">
                <a:pos x="T4" y="T5"/>
              </a:cxn>
              <a:cxn ang="T13">
                <a:pos x="T6" y="T7"/>
              </a:cxn>
              <a:cxn ang="T14">
                <a:pos x="T8" y="T9"/>
              </a:cxn>
            </a:cxnLst>
            <a:rect l="T15" t="T16" r="T17" b="T18"/>
            <a:pathLst>
              <a:path w="5411" h="4101">
                <a:moveTo>
                  <a:pt x="15" y="1538"/>
                </a:moveTo>
                <a:cubicBezTo>
                  <a:pt x="0" y="1475"/>
                  <a:pt x="4" y="1455"/>
                  <a:pt x="5" y="1537"/>
                </a:cubicBezTo>
                <a:cubicBezTo>
                  <a:pt x="60" y="4101"/>
                  <a:pt x="4343" y="3561"/>
                  <a:pt x="5411" y="1801"/>
                </a:cubicBezTo>
                <a:cubicBezTo>
                  <a:pt x="5411" y="1201"/>
                  <a:pt x="5410" y="600"/>
                  <a:pt x="5410" y="0"/>
                </a:cubicBezTo>
                <a:cubicBezTo>
                  <a:pt x="3252" y="3703"/>
                  <a:pt x="298" y="2976"/>
                  <a:pt x="15" y="1538"/>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4821" name="Group 130"/>
          <p:cNvGrpSpPr>
            <a:grpSpLocks/>
          </p:cNvGrpSpPr>
          <p:nvPr/>
        </p:nvGrpSpPr>
        <p:grpSpPr bwMode="auto">
          <a:xfrm>
            <a:off x="2265363" y="4689475"/>
            <a:ext cx="1079500" cy="1081088"/>
            <a:chOff x="819" y="1245"/>
            <a:chExt cx="454" cy="519"/>
          </a:xfrm>
        </p:grpSpPr>
        <p:grpSp>
          <p:nvGrpSpPr>
            <p:cNvPr id="34850" name="Group 131"/>
            <p:cNvGrpSpPr>
              <a:grpSpLocks/>
            </p:cNvGrpSpPr>
            <p:nvPr/>
          </p:nvGrpSpPr>
          <p:grpSpPr bwMode="auto">
            <a:xfrm>
              <a:off x="819" y="1245"/>
              <a:ext cx="454" cy="519"/>
              <a:chOff x="192" y="1917"/>
              <a:chExt cx="1042" cy="1102"/>
            </a:xfrm>
          </p:grpSpPr>
          <p:pic>
            <p:nvPicPr>
              <p:cNvPr id="34852" name="Picture 132" descr="light_shadow"/>
              <p:cNvPicPr>
                <a:picLocks noChangeAspect="1" noChangeArrowheads="1"/>
              </p:cNvPicPr>
              <p:nvPr/>
            </p:nvPicPr>
            <p:blipFill>
              <a:blip r:embed="rId4">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3" name="Picture 133"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4" name="Oval 134"/>
              <p:cNvSpPr>
                <a:spLocks noChangeArrowheads="1"/>
              </p:cNvSpPr>
              <p:nvPr/>
            </p:nvSpPr>
            <p:spPr bwMode="gray">
              <a:xfrm>
                <a:off x="192" y="1917"/>
                <a:ext cx="1035" cy="1019"/>
              </a:xfrm>
              <a:prstGeom prst="ellipse">
                <a:avLst/>
              </a:prstGeom>
              <a:solidFill>
                <a:srgbClr val="1E7BB4"/>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4851" name="Picture 135"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867" y="1256"/>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822" name="Group 136"/>
          <p:cNvGrpSpPr>
            <a:grpSpLocks/>
          </p:cNvGrpSpPr>
          <p:nvPr/>
        </p:nvGrpSpPr>
        <p:grpSpPr bwMode="auto">
          <a:xfrm>
            <a:off x="4405313" y="4111625"/>
            <a:ext cx="1562100" cy="1603375"/>
            <a:chOff x="819" y="1245"/>
            <a:chExt cx="454" cy="519"/>
          </a:xfrm>
        </p:grpSpPr>
        <p:grpSp>
          <p:nvGrpSpPr>
            <p:cNvPr id="34845" name="Group 137"/>
            <p:cNvGrpSpPr>
              <a:grpSpLocks/>
            </p:cNvGrpSpPr>
            <p:nvPr/>
          </p:nvGrpSpPr>
          <p:grpSpPr bwMode="auto">
            <a:xfrm>
              <a:off x="819" y="1245"/>
              <a:ext cx="454" cy="519"/>
              <a:chOff x="192" y="1917"/>
              <a:chExt cx="1042" cy="1102"/>
            </a:xfrm>
          </p:grpSpPr>
          <p:pic>
            <p:nvPicPr>
              <p:cNvPr id="34847" name="Picture 138" descr="light_shadow"/>
              <p:cNvPicPr>
                <a:picLocks noChangeAspect="1" noChangeArrowheads="1"/>
              </p:cNvPicPr>
              <p:nvPr/>
            </p:nvPicPr>
            <p:blipFill>
              <a:blip r:embed="rId7">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8" name="Picture 139" descr="circuler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9" name="Oval 140"/>
              <p:cNvSpPr>
                <a:spLocks noChangeArrowheads="1"/>
              </p:cNvSpPr>
              <p:nvPr/>
            </p:nvSpPr>
            <p:spPr bwMode="gray">
              <a:xfrm>
                <a:off x="192" y="1917"/>
                <a:ext cx="1035" cy="1019"/>
              </a:xfrm>
              <a:prstGeom prst="ellipse">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pic>
          <p:nvPicPr>
            <p:cNvPr id="34846" name="Picture 141"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866" y="1251"/>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823" name="Group 142"/>
          <p:cNvGrpSpPr>
            <a:grpSpLocks/>
          </p:cNvGrpSpPr>
          <p:nvPr/>
        </p:nvGrpSpPr>
        <p:grpSpPr bwMode="auto">
          <a:xfrm>
            <a:off x="6530975" y="2047875"/>
            <a:ext cx="2068513" cy="2155825"/>
            <a:chOff x="819" y="1245"/>
            <a:chExt cx="454" cy="519"/>
          </a:xfrm>
        </p:grpSpPr>
        <p:grpSp>
          <p:nvGrpSpPr>
            <p:cNvPr id="34840" name="Group 143"/>
            <p:cNvGrpSpPr>
              <a:grpSpLocks/>
            </p:cNvGrpSpPr>
            <p:nvPr/>
          </p:nvGrpSpPr>
          <p:grpSpPr bwMode="auto">
            <a:xfrm>
              <a:off x="819" y="1245"/>
              <a:ext cx="453" cy="519"/>
              <a:chOff x="191" y="1917"/>
              <a:chExt cx="1043" cy="1102"/>
            </a:xfrm>
          </p:grpSpPr>
          <p:pic>
            <p:nvPicPr>
              <p:cNvPr id="34842" name="Picture 144" descr="light_shadow"/>
              <p:cNvPicPr>
                <a:picLocks noChangeAspect="1" noChangeArrowheads="1"/>
              </p:cNvPicPr>
              <p:nvPr/>
            </p:nvPicPr>
            <p:blipFill>
              <a:blip r:embed="rId9">
                <a:lum bright="-78000" contrast="-78000"/>
                <a:extLst>
                  <a:ext uri="{28A0092B-C50C-407E-A947-70E740481C1C}">
                    <a14:useLocalDpi xmlns:a14="http://schemas.microsoft.com/office/drawing/2010/main" val="0"/>
                  </a:ext>
                </a:extLst>
              </a:blip>
              <a:srcRect/>
              <a:stretch>
                <a:fillRect/>
              </a:stretch>
            </p:blipFill>
            <p:spPr bwMode="gray">
              <a:xfrm>
                <a:off x="287"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3" name="Picture 145" descr="circuler_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4" name="Oval 146"/>
              <p:cNvSpPr>
                <a:spLocks noChangeArrowheads="1"/>
              </p:cNvSpPr>
              <p:nvPr/>
            </p:nvSpPr>
            <p:spPr bwMode="gray">
              <a:xfrm>
                <a:off x="191" y="1919"/>
                <a:ext cx="1036" cy="1020"/>
              </a:xfrm>
              <a:prstGeom prst="ellipse">
                <a:avLst/>
              </a:prstGeom>
              <a:solidFill>
                <a:srgbClr val="F93D17"/>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b="1">
                  <a:ea typeface="华文细黑" panose="02010600040101010101" pitchFamily="2" charset="-122"/>
                </a:endParaRPr>
              </a:p>
            </p:txBody>
          </p:sp>
        </p:grpSp>
        <p:pic>
          <p:nvPicPr>
            <p:cNvPr id="34841" name="Picture 147" descr="Picture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gray">
            <a:xfrm>
              <a:off x="867" y="1253"/>
              <a:ext cx="35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824" name="AutoShape 149"/>
          <p:cNvGrpSpPr>
            <a:grpSpLocks/>
          </p:cNvGrpSpPr>
          <p:nvPr/>
        </p:nvGrpSpPr>
        <p:grpSpPr bwMode="auto">
          <a:xfrm>
            <a:off x="3455988" y="5370513"/>
            <a:ext cx="396875" cy="481012"/>
            <a:chOff x="2177" y="3383"/>
            <a:chExt cx="250" cy="303"/>
          </a:xfrm>
        </p:grpSpPr>
        <p:pic>
          <p:nvPicPr>
            <p:cNvPr id="34838" name="AutoShape 14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gray">
            <a:xfrm>
              <a:off x="2177" y="3383"/>
              <a:ext cx="250"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9" name="Text Box 12"/>
            <p:cNvSpPr txBox="1">
              <a:spLocks noChangeArrowheads="1"/>
            </p:cNvSpPr>
            <p:nvPr/>
          </p:nvSpPr>
          <p:spPr bwMode="auto">
            <a:xfrm rot="5400000">
              <a:off x="2199" y="3431"/>
              <a:ext cx="95"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grpSp>
        <p:nvGrpSpPr>
          <p:cNvPr id="34825" name="AutoShape 150"/>
          <p:cNvGrpSpPr>
            <a:grpSpLocks/>
          </p:cNvGrpSpPr>
          <p:nvPr/>
        </p:nvGrpSpPr>
        <p:grpSpPr bwMode="auto">
          <a:xfrm>
            <a:off x="6162675" y="4383088"/>
            <a:ext cx="592138" cy="585787"/>
            <a:chOff x="3882" y="2761"/>
            <a:chExt cx="373" cy="369"/>
          </a:xfrm>
        </p:grpSpPr>
        <p:pic>
          <p:nvPicPr>
            <p:cNvPr id="34836" name="AutoShape 15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gray">
            <a:xfrm>
              <a:off x="3882" y="2761"/>
              <a:ext cx="373"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7" name="Text Box 15"/>
            <p:cNvSpPr txBox="1">
              <a:spLocks noChangeArrowheads="1"/>
            </p:cNvSpPr>
            <p:nvPr/>
          </p:nvSpPr>
          <p:spPr bwMode="auto">
            <a:xfrm rot="2855255">
              <a:off x="3960" y="2830"/>
              <a:ext cx="126"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sp>
        <p:nvSpPr>
          <p:cNvPr id="34826" name="Text Box 18"/>
          <p:cNvSpPr txBox="1">
            <a:spLocks noChangeArrowheads="1"/>
          </p:cNvSpPr>
          <p:nvPr/>
        </p:nvSpPr>
        <p:spPr bwMode="white">
          <a:xfrm>
            <a:off x="2124075" y="5056188"/>
            <a:ext cx="1277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200" b="1">
                <a:solidFill>
                  <a:srgbClr val="FEFFFF"/>
                </a:solidFill>
                <a:ea typeface="华文细黑" panose="02010600040101010101" pitchFamily="2" charset="-122"/>
              </a:rPr>
              <a:t>155M POS</a:t>
            </a:r>
          </a:p>
        </p:txBody>
      </p:sp>
      <p:sp>
        <p:nvSpPr>
          <p:cNvPr id="34827" name="Text Box 18"/>
          <p:cNvSpPr txBox="1">
            <a:spLocks noChangeArrowheads="1"/>
          </p:cNvSpPr>
          <p:nvPr/>
        </p:nvSpPr>
        <p:spPr bwMode="white">
          <a:xfrm>
            <a:off x="4429125" y="4718050"/>
            <a:ext cx="15001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ts val="600"/>
              </a:spcBef>
            </a:pPr>
            <a:r>
              <a:rPr lang="en-US" altLang="zh-CN" b="1">
                <a:solidFill>
                  <a:srgbClr val="FEFFFF"/>
                </a:solidFill>
                <a:ea typeface="华文细黑" panose="02010600040101010101" pitchFamily="2" charset="-122"/>
              </a:rPr>
              <a:t>622M POS</a:t>
            </a:r>
          </a:p>
        </p:txBody>
      </p:sp>
      <p:sp>
        <p:nvSpPr>
          <p:cNvPr id="34828" name="Text Box 18"/>
          <p:cNvSpPr txBox="1">
            <a:spLocks noChangeArrowheads="1"/>
          </p:cNvSpPr>
          <p:nvPr/>
        </p:nvSpPr>
        <p:spPr bwMode="white">
          <a:xfrm>
            <a:off x="6732588" y="2924175"/>
            <a:ext cx="1606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FEFFFF"/>
                </a:solidFill>
                <a:ea typeface="华文细黑" panose="02010600040101010101" pitchFamily="2" charset="-122"/>
              </a:rPr>
              <a:t>GE</a:t>
            </a:r>
          </a:p>
        </p:txBody>
      </p:sp>
      <p:grpSp>
        <p:nvGrpSpPr>
          <p:cNvPr id="34829" name="Group 71"/>
          <p:cNvGrpSpPr>
            <a:grpSpLocks/>
          </p:cNvGrpSpPr>
          <p:nvPr/>
        </p:nvGrpSpPr>
        <p:grpSpPr bwMode="auto">
          <a:xfrm>
            <a:off x="900113" y="908050"/>
            <a:ext cx="5256212" cy="2087563"/>
            <a:chOff x="567" y="709"/>
            <a:chExt cx="3311" cy="1315"/>
          </a:xfrm>
        </p:grpSpPr>
        <p:grpSp>
          <p:nvGrpSpPr>
            <p:cNvPr id="34832" name="Group 68"/>
            <p:cNvGrpSpPr>
              <a:grpSpLocks/>
            </p:cNvGrpSpPr>
            <p:nvPr/>
          </p:nvGrpSpPr>
          <p:grpSpPr bwMode="auto">
            <a:xfrm>
              <a:off x="567" y="709"/>
              <a:ext cx="3311" cy="1315"/>
              <a:chOff x="2653" y="663"/>
              <a:chExt cx="2903" cy="1179"/>
            </a:xfrm>
          </p:grpSpPr>
          <p:sp>
            <p:nvSpPr>
              <p:cNvPr id="34834" name="AutoShape 14"/>
              <p:cNvSpPr>
                <a:spLocks noChangeArrowheads="1"/>
              </p:cNvSpPr>
              <p:nvPr/>
            </p:nvSpPr>
            <p:spPr bwMode="gray">
              <a:xfrm>
                <a:off x="2653" y="663"/>
                <a:ext cx="2903" cy="1179"/>
              </a:xfrm>
              <a:prstGeom prst="roundRect">
                <a:avLst>
                  <a:gd name="adj" fmla="val 11921"/>
                </a:avLst>
              </a:prstGeom>
              <a:solidFill>
                <a:srgbClr val="4D61A4"/>
              </a:solidFill>
              <a:ln w="25400">
                <a:solidFill>
                  <a:srgbClr val="FFFFFF"/>
                </a:solidFill>
                <a:round/>
                <a:headEnd/>
                <a:tailEnd/>
              </a:ln>
              <a:effectLst>
                <a:outerShdw dist="53882" dir="2700000" algn="ctr" rotWithShape="0">
                  <a:srgbClr val="000000">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pPr>
                <a:endParaRPr lang="zh-CN" altLang="zh-CN" sz="1600">
                  <a:ea typeface="华文细黑" panose="02010600040101010101" pitchFamily="2" charset="-122"/>
                </a:endParaRPr>
              </a:p>
            </p:txBody>
          </p:sp>
          <p:sp>
            <p:nvSpPr>
              <p:cNvPr id="275" name="Freeform 15"/>
              <p:cNvSpPr>
                <a:spLocks/>
              </p:cNvSpPr>
              <p:nvPr/>
            </p:nvSpPr>
            <p:spPr bwMode="gray">
              <a:xfrm>
                <a:off x="2705" y="709"/>
                <a:ext cx="1445" cy="273"/>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bg1">
                      <a:alpha val="65000"/>
                    </a:schemeClr>
                  </a:gs>
                  <a:gs pos="50000">
                    <a:schemeClr val="bg1">
                      <a:alpha val="0"/>
                    </a:schemeClr>
                  </a:gs>
                </a:gsLst>
                <a:lin ang="2700000" scaled="1"/>
              </a:gradFill>
              <a:ln w="0">
                <a:noFill/>
                <a:prstDash val="solid"/>
                <a:round/>
                <a:headEnd/>
                <a:tailEnd/>
              </a:ln>
            </p:spPr>
            <p:txBody>
              <a:bodyPr/>
              <a:lstStyle/>
              <a:p>
                <a:pPr>
                  <a:lnSpc>
                    <a:spcPct val="110000"/>
                  </a:lnSpc>
                  <a:defRPr/>
                </a:pPr>
                <a:endParaRPr lang="zh-CN" altLang="zh-CN" sz="1600">
                  <a:ea typeface="华文细黑" pitchFamily="2" charset="-122"/>
                </a:endParaRPr>
              </a:p>
            </p:txBody>
          </p:sp>
        </p:grpSp>
        <p:sp>
          <p:nvSpPr>
            <p:cNvPr id="34833" name="Text Box 156"/>
            <p:cNvSpPr txBox="1">
              <a:spLocks noChangeArrowheads="1"/>
            </p:cNvSpPr>
            <p:nvPr/>
          </p:nvSpPr>
          <p:spPr bwMode="black">
            <a:xfrm>
              <a:off x="764" y="845"/>
              <a:ext cx="2836" cy="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50000"/>
                </a:spcBef>
                <a:buClr>
                  <a:schemeClr val="bg1"/>
                </a:buClr>
                <a:buFont typeface="Wingdings" panose="05000000000000000000" pitchFamily="2" charset="2"/>
                <a:buChar char="l"/>
              </a:pPr>
              <a:r>
                <a:rPr lang="en-US" altLang="zh-CN" sz="1600">
                  <a:solidFill>
                    <a:schemeClr val="bg1"/>
                  </a:solidFill>
                  <a:ea typeface="华文细黑" panose="02010600040101010101" pitchFamily="2" charset="-122"/>
                </a:rPr>
                <a:t>Super</a:t>
              </a:r>
              <a:r>
                <a:rPr lang="zh-CN" altLang="en-US" sz="1600">
                  <a:solidFill>
                    <a:schemeClr val="bg1"/>
                  </a:solidFill>
                  <a:ea typeface="华文细黑" panose="02010600040101010101" pitchFamily="2" charset="-122"/>
                </a:rPr>
                <a:t>子卡的接口速率可以通过命令行配置在</a:t>
              </a:r>
              <a:r>
                <a:rPr lang="en-US" altLang="zh-CN" sz="1600">
                  <a:solidFill>
                    <a:schemeClr val="bg1"/>
                  </a:solidFill>
                  <a:ea typeface="华文细黑" panose="02010600040101010101" pitchFamily="2" charset="-122"/>
                </a:rPr>
                <a:t>155M POS / 622M POS / GE</a:t>
              </a:r>
              <a:r>
                <a:rPr lang="zh-CN" altLang="en-US" sz="1600">
                  <a:solidFill>
                    <a:schemeClr val="bg1"/>
                  </a:solidFill>
                  <a:ea typeface="华文细黑" panose="02010600040101010101" pitchFamily="2" charset="-122"/>
                </a:rPr>
                <a:t>之间进行切换，这样可以有效的减少用户投资，将在有限的投资下实现广泛的接入速率选择的需求变成现实。</a:t>
              </a:r>
            </a:p>
            <a:p>
              <a:pPr eaLnBrk="1" hangingPunct="1">
                <a:lnSpc>
                  <a:spcPct val="110000"/>
                </a:lnSpc>
                <a:spcBef>
                  <a:spcPct val="50000"/>
                </a:spcBef>
                <a:buClr>
                  <a:schemeClr val="bg1"/>
                </a:buClr>
                <a:buFont typeface="Wingdings" panose="05000000000000000000" pitchFamily="2" charset="2"/>
                <a:buChar char="l"/>
              </a:pPr>
              <a:r>
                <a:rPr lang="zh-CN" altLang="en-US" sz="1600">
                  <a:solidFill>
                    <a:schemeClr val="bg1"/>
                  </a:solidFill>
                  <a:ea typeface="华文细黑" panose="02010600040101010101" pitchFamily="2" charset="-122"/>
                </a:rPr>
                <a:t>节省用户升级成本</a:t>
              </a:r>
            </a:p>
          </p:txBody>
        </p:sp>
      </p:grpSp>
      <p:pic>
        <p:nvPicPr>
          <p:cNvPr id="34830" name="Picture 18" descr="npo0000b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43438" y="3213100"/>
            <a:ext cx="9652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4831" name="标题 39"/>
          <p:cNvSpPr>
            <a:spLocks noGrp="1"/>
          </p:cNvSpPr>
          <p:nvPr>
            <p:ph type="title"/>
          </p:nvPr>
        </p:nvSpPr>
        <p:spPr/>
        <p:txBody>
          <a:bodyPr/>
          <a:lstStyle/>
          <a:p>
            <a:pPr eaLnBrk="1" hangingPunct="1"/>
            <a:r>
              <a:rPr lang="en-US" altLang="zh-CN" smtClean="0"/>
              <a:t>Super</a:t>
            </a:r>
            <a:r>
              <a:rPr lang="zh-CN" altLang="en-US" smtClean="0"/>
              <a:t>接口卡介绍</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5"/>
          <p:cNvSpPr txBox="1">
            <a:spLocks noChangeArrowheads="1"/>
          </p:cNvSpPr>
          <p:nvPr/>
        </p:nvSpPr>
        <p:spPr bwMode="auto">
          <a:xfrm>
            <a:off x="609600" y="1524000"/>
            <a:ext cx="539115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产品概述</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硬件板卡类型</a:t>
            </a:r>
          </a:p>
          <a:p>
            <a:pPr eaLnBrk="1" hangingPunct="1">
              <a:lnSpc>
                <a:spcPct val="150000"/>
              </a:lnSpc>
              <a:buClr>
                <a:srgbClr val="CC0000"/>
              </a:buClr>
              <a:buFont typeface="Wingdings" panose="05000000000000000000" pitchFamily="2" charset="2"/>
              <a:buChar char="n"/>
            </a:pPr>
            <a:r>
              <a:rPr lang="en-US" altLang="zh-CN" sz="2800" b="1">
                <a:solidFill>
                  <a:srgbClr val="CC0000"/>
                </a:solidFill>
                <a:ea typeface="华文细黑" panose="02010600040101010101" pitchFamily="2" charset="-122"/>
              </a:rPr>
              <a:t>H3C CR16000</a:t>
            </a:r>
            <a:r>
              <a:rPr lang="zh-CN" altLang="en-US" sz="2800" b="1">
                <a:solidFill>
                  <a:srgbClr val="CC0000"/>
                </a:solidFill>
                <a:ea typeface="华文细黑" panose="02010600040101010101" pitchFamily="2" charset="-122"/>
              </a:rPr>
              <a:t>软件业务特性</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典型应用</a:t>
            </a:r>
          </a:p>
        </p:txBody>
      </p:sp>
      <p:sp>
        <p:nvSpPr>
          <p:cNvPr id="35843" name="Text Box 7"/>
          <p:cNvSpPr txBox="1">
            <a:spLocks noChangeArrowheads="1"/>
          </p:cNvSpPr>
          <p:nvPr/>
        </p:nvSpPr>
        <p:spPr bwMode="auto">
          <a:xfrm>
            <a:off x="533400" y="91440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CC0000"/>
                </a:solidFill>
                <a:ea typeface="华文细黑" panose="02010600040101010101" pitchFamily="2" charset="-122"/>
              </a:rPr>
              <a:t>目录</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a:off x="685800" y="2133600"/>
            <a:ext cx="0" cy="35052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67" name="Line 3"/>
          <p:cNvSpPr>
            <a:spLocks noChangeShapeType="1"/>
          </p:cNvSpPr>
          <p:nvPr/>
        </p:nvSpPr>
        <p:spPr bwMode="auto">
          <a:xfrm>
            <a:off x="8458200" y="1752600"/>
            <a:ext cx="0" cy="43434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68" name="Line 4"/>
          <p:cNvSpPr>
            <a:spLocks noChangeShapeType="1"/>
          </p:cNvSpPr>
          <p:nvPr/>
        </p:nvSpPr>
        <p:spPr bwMode="auto">
          <a:xfrm>
            <a:off x="685800" y="5486400"/>
            <a:ext cx="82296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69" name="Line 5"/>
          <p:cNvSpPr>
            <a:spLocks noChangeShapeType="1"/>
          </p:cNvSpPr>
          <p:nvPr/>
        </p:nvSpPr>
        <p:spPr bwMode="auto">
          <a:xfrm>
            <a:off x="228600" y="2133600"/>
            <a:ext cx="41910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6870" name="标题 8"/>
          <p:cNvSpPr>
            <a:spLocks noGrp="1"/>
          </p:cNvSpPr>
          <p:nvPr>
            <p:ph type="title"/>
          </p:nvPr>
        </p:nvSpPr>
        <p:spPr/>
        <p:txBody>
          <a:bodyPr/>
          <a:lstStyle/>
          <a:p>
            <a:pPr eaLnBrk="1" hangingPunct="1"/>
            <a:r>
              <a:rPr lang="en-US" altLang="zh-CN" smtClean="0"/>
              <a:t>CR16000</a:t>
            </a:r>
            <a:r>
              <a:rPr lang="zh-CN" altLang="en-US" smtClean="0"/>
              <a:t>系列路由器业务特性</a:t>
            </a:r>
          </a:p>
        </p:txBody>
      </p:sp>
      <p:sp>
        <p:nvSpPr>
          <p:cNvPr id="36871" name="Rectangle 7"/>
          <p:cNvSpPr>
            <a:spLocks noChangeArrowheads="1"/>
          </p:cNvSpPr>
          <p:nvPr/>
        </p:nvSpPr>
        <p:spPr bwMode="auto">
          <a:xfrm>
            <a:off x="4645025" y="2276475"/>
            <a:ext cx="43195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rgbClr val="CC0000"/>
              </a:buClr>
              <a:buFont typeface="Wingdings" panose="05000000000000000000" pitchFamily="2" charset="2"/>
              <a:buChar char="l"/>
            </a:pPr>
            <a:r>
              <a:rPr lang="en-US" altLang="zh-CN" sz="2800" b="1">
                <a:solidFill>
                  <a:srgbClr val="CC0000"/>
                </a:solidFill>
                <a:ea typeface="华文细黑" panose="02010600040101010101" pitchFamily="2" charset="-122"/>
              </a:rPr>
              <a:t> </a:t>
            </a:r>
            <a:r>
              <a:rPr lang="zh-CN" altLang="en-US" sz="2800" b="1">
                <a:solidFill>
                  <a:srgbClr val="CC0000"/>
                </a:solidFill>
                <a:ea typeface="华文细黑" panose="02010600040101010101" pitchFamily="2" charset="-122"/>
              </a:rPr>
              <a:t>业务能力</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虚拟化</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高可靠性</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高安全性</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高可维护性</a:t>
            </a:r>
          </a:p>
        </p:txBody>
      </p:sp>
      <p:pic>
        <p:nvPicPr>
          <p:cNvPr id="36872" name="Picture 8" descr="BS0067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048000"/>
            <a:ext cx="35814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127"/>
          <p:cNvSpPr>
            <a:spLocks noChangeArrowheads="1"/>
          </p:cNvSpPr>
          <p:nvPr/>
        </p:nvSpPr>
        <p:spPr bwMode="auto">
          <a:xfrm rot="-9883132">
            <a:off x="2751138" y="3687763"/>
            <a:ext cx="1528762" cy="6985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8D0D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sp>
        <p:nvSpPr>
          <p:cNvPr id="37891" name="AutoShape 126"/>
          <p:cNvSpPr>
            <a:spLocks noChangeArrowheads="1"/>
          </p:cNvSpPr>
          <p:nvPr/>
        </p:nvSpPr>
        <p:spPr bwMode="auto">
          <a:xfrm rot="-7193716">
            <a:off x="2082800" y="4278313"/>
            <a:ext cx="1330325" cy="6985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8D0D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sp>
        <p:nvSpPr>
          <p:cNvPr id="37892" name="AutoShape 125"/>
          <p:cNvSpPr>
            <a:spLocks noChangeArrowheads="1"/>
          </p:cNvSpPr>
          <p:nvPr/>
        </p:nvSpPr>
        <p:spPr bwMode="auto">
          <a:xfrm rot="-2974969">
            <a:off x="879475" y="4135438"/>
            <a:ext cx="1270000" cy="6985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8D0D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endParaRPr lang="zh-CN" altLang="en-US"/>
          </a:p>
        </p:txBody>
      </p:sp>
      <p:sp>
        <p:nvSpPr>
          <p:cNvPr id="37893" name="AutoShape 301"/>
          <p:cNvSpPr>
            <a:spLocks/>
          </p:cNvSpPr>
          <p:nvPr/>
        </p:nvSpPr>
        <p:spPr bwMode="auto">
          <a:xfrm>
            <a:off x="4067175" y="2997200"/>
            <a:ext cx="1511300" cy="576263"/>
          </a:xfrm>
          <a:prstGeom prst="accentCallout1">
            <a:avLst>
              <a:gd name="adj1" fmla="val 19833"/>
              <a:gd name="adj2" fmla="val -5042"/>
              <a:gd name="adj3" fmla="val 30028"/>
              <a:gd name="adj4" fmla="val -115546"/>
            </a:avLst>
          </a:prstGeom>
          <a:solidFill>
            <a:srgbClr val="99CC00"/>
          </a:solidFill>
          <a:ln w="19050">
            <a:solidFill>
              <a:srgbClr val="99CC00"/>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solidFill>
                  <a:schemeClr val="bg1"/>
                </a:solidFill>
                <a:ea typeface="华文细黑" panose="02010600040101010101" pitchFamily="2" charset="-122"/>
              </a:rPr>
              <a:t>POS/</a:t>
            </a:r>
          </a:p>
          <a:p>
            <a:pPr algn="ctr" eaLnBrk="1" hangingPunct="1"/>
            <a:r>
              <a:rPr lang="en-US" altLang="zh-CN" sz="1400">
                <a:solidFill>
                  <a:schemeClr val="bg1"/>
                </a:solidFill>
                <a:ea typeface="华文细黑" panose="02010600040101010101" pitchFamily="2" charset="-122"/>
              </a:rPr>
              <a:t>POS</a:t>
            </a:r>
            <a:r>
              <a:rPr lang="zh-CN" altLang="en-US" sz="1400">
                <a:solidFill>
                  <a:schemeClr val="bg1"/>
                </a:solidFill>
                <a:ea typeface="华文细黑" panose="02010600040101010101" pitchFamily="2" charset="-122"/>
              </a:rPr>
              <a:t>捆绑</a:t>
            </a:r>
          </a:p>
        </p:txBody>
      </p:sp>
      <p:sp>
        <p:nvSpPr>
          <p:cNvPr id="37894" name="TextBox 84"/>
          <p:cNvSpPr txBox="1">
            <a:spLocks noChangeArrowheads="1"/>
          </p:cNvSpPr>
          <p:nvPr/>
        </p:nvSpPr>
        <p:spPr bwMode="auto">
          <a:xfrm>
            <a:off x="214313" y="220663"/>
            <a:ext cx="56530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200" b="1">
              <a:solidFill>
                <a:srgbClr val="CC0000"/>
              </a:solidFill>
              <a:ea typeface="华文细黑" panose="02010600040101010101" pitchFamily="2" charset="-122"/>
              <a:cs typeface="Arial" panose="020B0604020202020204" pitchFamily="34" charset="0"/>
            </a:endParaRPr>
          </a:p>
        </p:txBody>
      </p:sp>
      <p:sp>
        <p:nvSpPr>
          <p:cNvPr id="37895" name="Rectangle 187"/>
          <p:cNvSpPr>
            <a:spLocks noChangeArrowheads="1"/>
          </p:cNvSpPr>
          <p:nvPr/>
        </p:nvSpPr>
        <p:spPr bwMode="auto">
          <a:xfrm rot="-1770185">
            <a:off x="1868488" y="2608263"/>
            <a:ext cx="138112" cy="873125"/>
          </a:xfrm>
          <a:prstGeom prst="rect">
            <a:avLst/>
          </a:prstGeom>
          <a:gradFill rotWithShape="1">
            <a:gsLst>
              <a:gs pos="0">
                <a:srgbClr val="008000"/>
              </a:gs>
              <a:gs pos="50000">
                <a:srgbClr val="FFFFFF"/>
              </a:gs>
              <a:gs pos="100000">
                <a:srgbClr val="008000"/>
              </a:gs>
            </a:gsLst>
            <a:lin ang="0" scaled="1"/>
          </a:gradFill>
          <a:ln w="9525">
            <a:solidFill>
              <a:schemeClr val="bg2"/>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a:ea typeface="华文细黑" panose="02010600040101010101" pitchFamily="2" charset="-122"/>
            </a:endParaRPr>
          </a:p>
        </p:txBody>
      </p:sp>
      <p:sp>
        <p:nvSpPr>
          <p:cNvPr id="37896" name="矩形 22"/>
          <p:cNvSpPr>
            <a:spLocks noChangeArrowheads="1"/>
          </p:cNvSpPr>
          <p:nvPr/>
        </p:nvSpPr>
        <p:spPr bwMode="auto">
          <a:xfrm>
            <a:off x="611188" y="981075"/>
            <a:ext cx="3168650" cy="1727200"/>
          </a:xfrm>
          <a:prstGeom prst="rect">
            <a:avLst/>
          </a:prstGeom>
          <a:noFill/>
          <a:ln w="19050" algn="ctr">
            <a:solidFill>
              <a:srgbClr val="1E7BB4"/>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rgbClr val="FFFFFF"/>
              </a:solidFill>
              <a:ea typeface="华文细黑" panose="02010600040101010101" pitchFamily="2" charset="-122"/>
            </a:endParaRPr>
          </a:p>
        </p:txBody>
      </p:sp>
      <p:pic>
        <p:nvPicPr>
          <p:cNvPr id="37897" name="Picture 171" descr="中继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989138"/>
            <a:ext cx="419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171" descr="中继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8663" y="1989138"/>
            <a:ext cx="419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Picture 29" descr="管理服务器"/>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9950" y="1154113"/>
            <a:ext cx="4159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0" name="Picture 30" descr="File serv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39875" y="1154113"/>
            <a:ext cx="393700"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1" name="Picture 31" descr="服务器类"/>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81300" y="1154113"/>
            <a:ext cx="396875"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2" name="Picture 35" descr="Application serve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6788" y="1125538"/>
            <a:ext cx="3460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直接连接符 36"/>
          <p:cNvCxnSpPr/>
          <p:nvPr/>
        </p:nvCxnSpPr>
        <p:spPr>
          <a:xfrm>
            <a:off x="1727200" y="2227263"/>
            <a:ext cx="271463"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727200" y="2162175"/>
            <a:ext cx="271463"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905" name="TextBox 83"/>
          <p:cNvSpPr txBox="1">
            <a:spLocks noChangeArrowheads="1"/>
          </p:cNvSpPr>
          <p:nvPr/>
        </p:nvSpPr>
        <p:spPr bwMode="auto">
          <a:xfrm>
            <a:off x="2760663" y="2360613"/>
            <a:ext cx="121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solidFill>
                  <a:srgbClr val="FF9900"/>
                </a:solidFill>
                <a:ea typeface="华文细黑" panose="02010600040101010101" pitchFamily="2" charset="-122"/>
              </a:rPr>
              <a:t>数据中心</a:t>
            </a:r>
          </a:p>
        </p:txBody>
      </p:sp>
      <p:sp>
        <p:nvSpPr>
          <p:cNvPr id="37906" name="Line 241"/>
          <p:cNvSpPr>
            <a:spLocks noChangeShapeType="1"/>
          </p:cNvSpPr>
          <p:nvPr/>
        </p:nvSpPr>
        <p:spPr bwMode="auto">
          <a:xfrm>
            <a:off x="900113" y="1844675"/>
            <a:ext cx="23034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7" name="Line 242"/>
          <p:cNvSpPr>
            <a:spLocks noChangeShapeType="1"/>
          </p:cNvSpPr>
          <p:nvPr/>
        </p:nvSpPr>
        <p:spPr bwMode="auto">
          <a:xfrm>
            <a:off x="1187450" y="1700213"/>
            <a:ext cx="0" cy="1444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8" name="Line 243"/>
          <p:cNvSpPr>
            <a:spLocks noChangeShapeType="1"/>
          </p:cNvSpPr>
          <p:nvPr/>
        </p:nvSpPr>
        <p:spPr bwMode="auto">
          <a:xfrm>
            <a:off x="2339975" y="1700213"/>
            <a:ext cx="0" cy="1444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9" name="Line 244"/>
          <p:cNvSpPr>
            <a:spLocks noChangeShapeType="1"/>
          </p:cNvSpPr>
          <p:nvPr/>
        </p:nvSpPr>
        <p:spPr bwMode="auto">
          <a:xfrm>
            <a:off x="2987675" y="1700213"/>
            <a:ext cx="0" cy="1444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0" name="Line 245"/>
          <p:cNvSpPr>
            <a:spLocks noChangeShapeType="1"/>
          </p:cNvSpPr>
          <p:nvPr/>
        </p:nvSpPr>
        <p:spPr bwMode="auto">
          <a:xfrm>
            <a:off x="1763713" y="1700213"/>
            <a:ext cx="0" cy="1444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1" name="Line 246"/>
          <p:cNvSpPr>
            <a:spLocks noChangeShapeType="1"/>
          </p:cNvSpPr>
          <p:nvPr/>
        </p:nvSpPr>
        <p:spPr bwMode="auto">
          <a:xfrm>
            <a:off x="2195513" y="1844675"/>
            <a:ext cx="0" cy="1444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2" name="Line 247"/>
          <p:cNvSpPr>
            <a:spLocks noChangeShapeType="1"/>
          </p:cNvSpPr>
          <p:nvPr/>
        </p:nvSpPr>
        <p:spPr bwMode="auto">
          <a:xfrm>
            <a:off x="1476375" y="1844675"/>
            <a:ext cx="0" cy="1444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3" name="Line 276"/>
          <p:cNvSpPr>
            <a:spLocks noChangeShapeType="1"/>
          </p:cNvSpPr>
          <p:nvPr/>
        </p:nvSpPr>
        <p:spPr bwMode="auto">
          <a:xfrm>
            <a:off x="1547813" y="2276475"/>
            <a:ext cx="0" cy="2889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4" name="Line 277"/>
          <p:cNvSpPr>
            <a:spLocks noChangeShapeType="1"/>
          </p:cNvSpPr>
          <p:nvPr/>
        </p:nvSpPr>
        <p:spPr bwMode="auto">
          <a:xfrm>
            <a:off x="2268538" y="2276475"/>
            <a:ext cx="0" cy="2889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7915" name="Group 248"/>
          <p:cNvGrpSpPr>
            <a:grpSpLocks/>
          </p:cNvGrpSpPr>
          <p:nvPr/>
        </p:nvGrpSpPr>
        <p:grpSpPr bwMode="auto">
          <a:xfrm>
            <a:off x="1331913" y="2420938"/>
            <a:ext cx="576262" cy="387350"/>
            <a:chOff x="398" y="1204"/>
            <a:chExt cx="717" cy="657"/>
          </a:xfrm>
        </p:grpSpPr>
        <p:sp>
          <p:nvSpPr>
            <p:cNvPr id="37968" name="AutoShape 249"/>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969" name="Freeform 250"/>
            <p:cNvSpPr>
              <a:spLocks/>
            </p:cNvSpPr>
            <p:nvPr/>
          </p:nvSpPr>
          <p:spPr bwMode="auto">
            <a:xfrm>
              <a:off x="430" y="1537"/>
              <a:ext cx="653" cy="324"/>
            </a:xfrm>
            <a:custGeom>
              <a:avLst/>
              <a:gdLst>
                <a:gd name="T0" fmla="*/ 387429 w 454"/>
                <a:gd name="T1" fmla="*/ 92945 h 225"/>
                <a:gd name="T2" fmla="*/ 66540 w 454"/>
                <a:gd name="T3" fmla="*/ 92945 h 225"/>
                <a:gd name="T4" fmla="*/ 1 w 454"/>
                <a:gd name="T5" fmla="*/ 1 h 225"/>
                <a:gd name="T6" fmla="*/ 0 w 454"/>
                <a:gd name="T7" fmla="*/ 1 h 225"/>
                <a:gd name="T8" fmla="*/ 0 w 454"/>
                <a:gd name="T9" fmla="*/ 88500 h 225"/>
                <a:gd name="T10" fmla="*/ 1 w 454"/>
                <a:gd name="T11" fmla="*/ 88500 h 225"/>
                <a:gd name="T12" fmla="*/ 66540 w 454"/>
                <a:gd name="T13" fmla="*/ 177939 h 225"/>
                <a:gd name="T14" fmla="*/ 387429 w 454"/>
                <a:gd name="T15" fmla="*/ 177939 h 225"/>
                <a:gd name="T16" fmla="*/ 452490 w 454"/>
                <a:gd name="T17" fmla="*/ 88500 h 225"/>
                <a:gd name="T18" fmla="*/ 453250 w 454"/>
                <a:gd name="T19" fmla="*/ 88500 h 225"/>
                <a:gd name="T20" fmla="*/ 452490 w 454"/>
                <a:gd name="T21" fmla="*/ 0 h 225"/>
                <a:gd name="T22" fmla="*/ 387429 w 454"/>
                <a:gd name="T23" fmla="*/ 92945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0" name="Freeform 251"/>
            <p:cNvSpPr>
              <a:spLocks/>
            </p:cNvSpPr>
            <p:nvPr/>
          </p:nvSpPr>
          <p:spPr bwMode="auto">
            <a:xfrm>
              <a:off x="398" y="1337"/>
              <a:ext cx="717" cy="414"/>
            </a:xfrm>
            <a:custGeom>
              <a:avLst/>
              <a:gdLst>
                <a:gd name="T0" fmla="*/ 416207 w 498"/>
                <a:gd name="T1" fmla="*/ 50140 h 288"/>
                <a:gd name="T2" fmla="*/ 416613 w 498"/>
                <a:gd name="T3" fmla="*/ 234134 h 288"/>
                <a:gd name="T4" fmla="*/ 90433 w 498"/>
                <a:gd name="T5" fmla="*/ 234134 h 288"/>
                <a:gd name="T6" fmla="*/ 89824 w 498"/>
                <a:gd name="T7" fmla="*/ 50140 h 288"/>
                <a:gd name="T8" fmla="*/ 416207 w 498"/>
                <a:gd name="T9" fmla="*/ 50140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1" name="Freeform 252"/>
            <p:cNvSpPr>
              <a:spLocks/>
            </p:cNvSpPr>
            <p:nvPr/>
          </p:nvSpPr>
          <p:spPr bwMode="auto">
            <a:xfrm>
              <a:off x="430" y="1404"/>
              <a:ext cx="653" cy="323"/>
            </a:xfrm>
            <a:custGeom>
              <a:avLst/>
              <a:gdLst>
                <a:gd name="T0" fmla="*/ 387429 w 454"/>
                <a:gd name="T1" fmla="*/ 88090 h 225"/>
                <a:gd name="T2" fmla="*/ 66540 w 454"/>
                <a:gd name="T3" fmla="*/ 88090 h 225"/>
                <a:gd name="T4" fmla="*/ 1 w 454"/>
                <a:gd name="T5" fmla="*/ 1 h 225"/>
                <a:gd name="T6" fmla="*/ 0 w 454"/>
                <a:gd name="T7" fmla="*/ 1 h 225"/>
                <a:gd name="T8" fmla="*/ 0 w 454"/>
                <a:gd name="T9" fmla="*/ 83653 h 225"/>
                <a:gd name="T10" fmla="*/ 1 w 454"/>
                <a:gd name="T11" fmla="*/ 83653 h 225"/>
                <a:gd name="T12" fmla="*/ 66540 w 454"/>
                <a:gd name="T13" fmla="*/ 167456 h 225"/>
                <a:gd name="T14" fmla="*/ 387429 w 454"/>
                <a:gd name="T15" fmla="*/ 167456 h 225"/>
                <a:gd name="T16" fmla="*/ 452490 w 454"/>
                <a:gd name="T17" fmla="*/ 83653 h 225"/>
                <a:gd name="T18" fmla="*/ 453250 w 454"/>
                <a:gd name="T19" fmla="*/ 83653 h 225"/>
                <a:gd name="T20" fmla="*/ 452490 w 454"/>
                <a:gd name="T21" fmla="*/ 0 h 225"/>
                <a:gd name="T22" fmla="*/ 387429 w 454"/>
                <a:gd name="T23" fmla="*/ 88090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2" name="Freeform 253"/>
            <p:cNvSpPr>
              <a:spLocks/>
            </p:cNvSpPr>
            <p:nvPr/>
          </p:nvSpPr>
          <p:spPr bwMode="auto">
            <a:xfrm>
              <a:off x="398" y="1204"/>
              <a:ext cx="717" cy="414"/>
            </a:xfrm>
            <a:custGeom>
              <a:avLst/>
              <a:gdLst>
                <a:gd name="T0" fmla="*/ 416207 w 498"/>
                <a:gd name="T1" fmla="*/ 50140 h 288"/>
                <a:gd name="T2" fmla="*/ 416613 w 498"/>
                <a:gd name="T3" fmla="*/ 234134 h 288"/>
                <a:gd name="T4" fmla="*/ 90433 w 498"/>
                <a:gd name="T5" fmla="*/ 234134 h 288"/>
                <a:gd name="T6" fmla="*/ 89824 w 498"/>
                <a:gd name="T7" fmla="*/ 50140 h 288"/>
                <a:gd name="T8" fmla="*/ 416207 w 498"/>
                <a:gd name="T9" fmla="*/ 50140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3" name="Freeform 254"/>
            <p:cNvSpPr>
              <a:spLocks/>
            </p:cNvSpPr>
            <p:nvPr/>
          </p:nvSpPr>
          <p:spPr bwMode="auto">
            <a:xfrm>
              <a:off x="720" y="1286"/>
              <a:ext cx="255" cy="96"/>
            </a:xfrm>
            <a:custGeom>
              <a:avLst/>
              <a:gdLst>
                <a:gd name="T0" fmla="*/ 32688 w 177"/>
                <a:gd name="T1" fmla="*/ 53984 h 67"/>
                <a:gd name="T2" fmla="*/ 32688 w 177"/>
                <a:gd name="T3" fmla="*/ 53984 h 67"/>
                <a:gd name="T4" fmla="*/ 0 w 177"/>
                <a:gd name="T5" fmla="*/ 36232 h 67"/>
                <a:gd name="T6" fmla="*/ 24840 w 177"/>
                <a:gd name="T7" fmla="*/ 23516 h 67"/>
                <a:gd name="T8" fmla="*/ 58585 w 177"/>
                <a:gd name="T9" fmla="*/ 40703 h 67"/>
                <a:gd name="T10" fmla="*/ 83630 w 177"/>
                <a:gd name="T11" fmla="*/ 38747 h 67"/>
                <a:gd name="T12" fmla="*/ 125933 w 177"/>
                <a:gd name="T13" fmla="*/ 16776 h 67"/>
                <a:gd name="T14" fmla="*/ 77958 w 177"/>
                <a:gd name="T15" fmla="*/ 16776 h 67"/>
                <a:gd name="T16" fmla="*/ 77958 w 177"/>
                <a:gd name="T17" fmla="*/ 0 h 67"/>
                <a:gd name="T18" fmla="*/ 182188 w 177"/>
                <a:gd name="T19" fmla="*/ 0 h 67"/>
                <a:gd name="T20" fmla="*/ 182188 w 177"/>
                <a:gd name="T21" fmla="*/ 55339 h 67"/>
                <a:gd name="T22" fmla="*/ 151118 w 177"/>
                <a:gd name="T23" fmla="*/ 55339 h 67"/>
                <a:gd name="T24" fmla="*/ 151118 w 177"/>
                <a:gd name="T25" fmla="*/ 29931 h 67"/>
                <a:gd name="T26" fmla="*/ 108009 w 177"/>
                <a:gd name="T27" fmla="*/ 51915 h 67"/>
                <a:gd name="T28" fmla="*/ 67846 w 177"/>
                <a:gd name="T29" fmla="*/ 61449 h 67"/>
                <a:gd name="T30" fmla="*/ 32688 w 177"/>
                <a:gd name="T31" fmla="*/ 53984 h 67"/>
                <a:gd name="T32" fmla="*/ 32688 w 177"/>
                <a:gd name="T33" fmla="*/ 53984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4" name="Freeform 255"/>
            <p:cNvSpPr>
              <a:spLocks/>
            </p:cNvSpPr>
            <p:nvPr/>
          </p:nvSpPr>
          <p:spPr bwMode="auto">
            <a:xfrm>
              <a:off x="545" y="1283"/>
              <a:ext cx="165" cy="146"/>
            </a:xfrm>
            <a:custGeom>
              <a:avLst/>
              <a:gdLst>
                <a:gd name="T0" fmla="*/ 41434 w 115"/>
                <a:gd name="T1" fmla="*/ 80025 h 102"/>
                <a:gd name="T2" fmla="*/ 72119 w 115"/>
                <a:gd name="T3" fmla="*/ 63264 h 102"/>
                <a:gd name="T4" fmla="*/ 68319 w 115"/>
                <a:gd name="T5" fmla="*/ 50283 h 102"/>
                <a:gd name="T6" fmla="*/ 28911 w 115"/>
                <a:gd name="T7" fmla="*/ 29213 h 102"/>
                <a:gd name="T8" fmla="*/ 28911 w 115"/>
                <a:gd name="T9" fmla="*/ 52735 h 102"/>
                <a:gd name="T10" fmla="*/ 1 w 115"/>
                <a:gd name="T11" fmla="*/ 52735 h 102"/>
                <a:gd name="T12" fmla="*/ 0 w 115"/>
                <a:gd name="T13" fmla="*/ 0 h 102"/>
                <a:gd name="T14" fmla="*/ 96244 w 115"/>
                <a:gd name="T15" fmla="*/ 0 h 102"/>
                <a:gd name="T16" fmla="*/ 96244 w 115"/>
                <a:gd name="T17" fmla="*/ 15145 h 102"/>
                <a:gd name="T18" fmla="*/ 52206 w 115"/>
                <a:gd name="T19" fmla="*/ 15145 h 102"/>
                <a:gd name="T20" fmla="*/ 92205 w 115"/>
                <a:gd name="T21" fmla="*/ 37247 h 102"/>
                <a:gd name="T22" fmla="*/ 109695 w 115"/>
                <a:gd name="T23" fmla="*/ 58751 h 102"/>
                <a:gd name="T24" fmla="*/ 94749 w 115"/>
                <a:gd name="T25" fmla="*/ 76312 h 102"/>
                <a:gd name="T26" fmla="*/ 65255 w 115"/>
                <a:gd name="T27" fmla="*/ 92806 h 102"/>
                <a:gd name="T28" fmla="*/ 41434 w 115"/>
                <a:gd name="T29" fmla="*/ 80025 h 102"/>
                <a:gd name="T30" fmla="*/ 41434 w 115"/>
                <a:gd name="T31" fmla="*/ 80025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5" name="Freeform 256"/>
            <p:cNvSpPr>
              <a:spLocks/>
            </p:cNvSpPr>
            <p:nvPr/>
          </p:nvSpPr>
          <p:spPr bwMode="auto">
            <a:xfrm>
              <a:off x="540" y="1435"/>
              <a:ext cx="255" cy="97"/>
            </a:xfrm>
            <a:custGeom>
              <a:avLst/>
              <a:gdLst>
                <a:gd name="T0" fmla="*/ 149454 w 177"/>
                <a:gd name="T1" fmla="*/ 10443 h 67"/>
                <a:gd name="T2" fmla="*/ 182188 w 177"/>
                <a:gd name="T3" fmla="*/ 31690 h 67"/>
                <a:gd name="T4" fmla="*/ 156779 w 177"/>
                <a:gd name="T5" fmla="*/ 47232 h 67"/>
                <a:gd name="T6" fmla="*/ 123568 w 177"/>
                <a:gd name="T7" fmla="*/ 25773 h 67"/>
                <a:gd name="T8" fmla="*/ 98714 w 177"/>
                <a:gd name="T9" fmla="*/ 28158 h 67"/>
                <a:gd name="T10" fmla="*/ 56443 w 177"/>
                <a:gd name="T11" fmla="*/ 55613 h 67"/>
                <a:gd name="T12" fmla="*/ 104531 w 177"/>
                <a:gd name="T13" fmla="*/ 55613 h 67"/>
                <a:gd name="T14" fmla="*/ 104531 w 177"/>
                <a:gd name="T15" fmla="*/ 75722 h 67"/>
                <a:gd name="T16" fmla="*/ 0 w 177"/>
                <a:gd name="T17" fmla="*/ 75722 h 67"/>
                <a:gd name="T18" fmla="*/ 0 w 177"/>
                <a:gd name="T19" fmla="*/ 9279 h 67"/>
                <a:gd name="T20" fmla="*/ 30509 w 177"/>
                <a:gd name="T21" fmla="*/ 9279 h 67"/>
                <a:gd name="T22" fmla="*/ 30509 w 177"/>
                <a:gd name="T23" fmla="*/ 39756 h 67"/>
                <a:gd name="T24" fmla="*/ 72809 w 177"/>
                <a:gd name="T25" fmla="*/ 12296 h 67"/>
                <a:gd name="T26" fmla="*/ 114842 w 177"/>
                <a:gd name="T27" fmla="*/ 0 h 67"/>
                <a:gd name="T28" fmla="*/ 149454 w 177"/>
                <a:gd name="T29" fmla="*/ 10443 h 67"/>
                <a:gd name="T30" fmla="*/ 149454 w 177"/>
                <a:gd name="T31" fmla="*/ 10443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6" name="Freeform 257"/>
            <p:cNvSpPr>
              <a:spLocks/>
            </p:cNvSpPr>
            <p:nvPr/>
          </p:nvSpPr>
          <p:spPr bwMode="auto">
            <a:xfrm>
              <a:off x="805" y="1386"/>
              <a:ext cx="164" cy="148"/>
            </a:xfrm>
            <a:custGeom>
              <a:avLst/>
              <a:gdLst>
                <a:gd name="T0" fmla="*/ 114266 w 114"/>
                <a:gd name="T1" fmla="*/ 44299 h 103"/>
                <a:gd name="T2" fmla="*/ 114266 w 114"/>
                <a:gd name="T3" fmla="*/ 101074 h 103"/>
                <a:gd name="T4" fmla="*/ 13222 w 114"/>
                <a:gd name="T5" fmla="*/ 101074 h 103"/>
                <a:gd name="T6" fmla="*/ 13222 w 114"/>
                <a:gd name="T7" fmla="*/ 84573 h 103"/>
                <a:gd name="T8" fmla="*/ 59274 w 114"/>
                <a:gd name="T9" fmla="*/ 84573 h 103"/>
                <a:gd name="T10" fmla="*/ 17762 w 114"/>
                <a:gd name="T11" fmla="*/ 60651 h 103"/>
                <a:gd name="T12" fmla="*/ 0 w 114"/>
                <a:gd name="T13" fmla="*/ 37967 h 103"/>
                <a:gd name="T14" fmla="*/ 13963 w 114"/>
                <a:gd name="T15" fmla="*/ 18389 h 103"/>
                <a:gd name="T16" fmla="*/ 47456 w 114"/>
                <a:gd name="T17" fmla="*/ 0 h 103"/>
                <a:gd name="T18" fmla="*/ 71104 w 114"/>
                <a:gd name="T19" fmla="*/ 15278 h 103"/>
                <a:gd name="T20" fmla="*/ 39366 w 114"/>
                <a:gd name="T21" fmla="*/ 33313 h 103"/>
                <a:gd name="T22" fmla="*/ 41571 w 114"/>
                <a:gd name="T23" fmla="*/ 46659 h 103"/>
                <a:gd name="T24" fmla="*/ 84228 w 114"/>
                <a:gd name="T25" fmla="*/ 69556 h 103"/>
                <a:gd name="T26" fmla="*/ 84228 w 114"/>
                <a:gd name="T27" fmla="*/ 44299 h 103"/>
                <a:gd name="T28" fmla="*/ 114266 w 114"/>
                <a:gd name="T29" fmla="*/ 44299 h 103"/>
                <a:gd name="T30" fmla="*/ 114266 w 114"/>
                <a:gd name="T31" fmla="*/ 44299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7" name="Freeform 258"/>
            <p:cNvSpPr>
              <a:spLocks/>
            </p:cNvSpPr>
            <p:nvPr/>
          </p:nvSpPr>
          <p:spPr bwMode="auto">
            <a:xfrm>
              <a:off x="715" y="1280"/>
              <a:ext cx="254" cy="96"/>
            </a:xfrm>
            <a:custGeom>
              <a:avLst/>
              <a:gdLst>
                <a:gd name="T0" fmla="*/ 30675 w 177"/>
                <a:gd name="T1" fmla="*/ 53984 h 67"/>
                <a:gd name="T2" fmla="*/ 30675 w 177"/>
                <a:gd name="T3" fmla="*/ 53984 h 67"/>
                <a:gd name="T4" fmla="*/ 0 w 177"/>
                <a:gd name="T5" fmla="*/ 36232 h 67"/>
                <a:gd name="T6" fmla="*/ 22646 w 177"/>
                <a:gd name="T7" fmla="*/ 23516 h 67"/>
                <a:gd name="T8" fmla="*/ 54825 w 177"/>
                <a:gd name="T9" fmla="*/ 40703 h 67"/>
                <a:gd name="T10" fmla="*/ 77183 w 177"/>
                <a:gd name="T11" fmla="*/ 38747 h 67"/>
                <a:gd name="T12" fmla="*/ 116553 w 177"/>
                <a:gd name="T13" fmla="*/ 16776 h 67"/>
                <a:gd name="T14" fmla="*/ 72432 w 177"/>
                <a:gd name="T15" fmla="*/ 16776 h 67"/>
                <a:gd name="T16" fmla="*/ 72432 w 177"/>
                <a:gd name="T17" fmla="*/ 0 h 67"/>
                <a:gd name="T18" fmla="*/ 168833 w 177"/>
                <a:gd name="T19" fmla="*/ 0 h 67"/>
                <a:gd name="T20" fmla="*/ 168833 w 177"/>
                <a:gd name="T21" fmla="*/ 55339 h 67"/>
                <a:gd name="T22" fmla="*/ 140587 w 177"/>
                <a:gd name="T23" fmla="*/ 55339 h 67"/>
                <a:gd name="T24" fmla="*/ 140587 w 177"/>
                <a:gd name="T25" fmla="*/ 29931 h 67"/>
                <a:gd name="T26" fmla="*/ 100451 w 177"/>
                <a:gd name="T27" fmla="*/ 51915 h 67"/>
                <a:gd name="T28" fmla="*/ 63169 w 177"/>
                <a:gd name="T29" fmla="*/ 61449 h 67"/>
                <a:gd name="T30" fmla="*/ 30675 w 177"/>
                <a:gd name="T31" fmla="*/ 53984 h 67"/>
                <a:gd name="T32" fmla="*/ 30675 w 177"/>
                <a:gd name="T33" fmla="*/ 53984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8" name="Freeform 259"/>
            <p:cNvSpPr>
              <a:spLocks/>
            </p:cNvSpPr>
            <p:nvPr/>
          </p:nvSpPr>
          <p:spPr bwMode="auto">
            <a:xfrm>
              <a:off x="539" y="1277"/>
              <a:ext cx="165" cy="147"/>
            </a:xfrm>
            <a:custGeom>
              <a:avLst/>
              <a:gdLst>
                <a:gd name="T0" fmla="*/ 41434 w 115"/>
                <a:gd name="T1" fmla="*/ 91446 h 102"/>
                <a:gd name="T2" fmla="*/ 72119 w 115"/>
                <a:gd name="T3" fmla="*/ 71348 h 102"/>
                <a:gd name="T4" fmla="*/ 68319 w 115"/>
                <a:gd name="T5" fmla="*/ 56663 h 102"/>
                <a:gd name="T6" fmla="*/ 28911 w 115"/>
                <a:gd name="T7" fmla="*/ 32818 h 102"/>
                <a:gd name="T8" fmla="*/ 28911 w 115"/>
                <a:gd name="T9" fmla="*/ 60372 h 102"/>
                <a:gd name="T10" fmla="*/ 1 w 115"/>
                <a:gd name="T11" fmla="*/ 60372 h 102"/>
                <a:gd name="T12" fmla="*/ 0 w 115"/>
                <a:gd name="T13" fmla="*/ 0 h 102"/>
                <a:gd name="T14" fmla="*/ 96244 w 115"/>
                <a:gd name="T15" fmla="*/ 0 h 102"/>
                <a:gd name="T16" fmla="*/ 96244 w 115"/>
                <a:gd name="T17" fmla="*/ 18054 h 102"/>
                <a:gd name="T18" fmla="*/ 52206 w 115"/>
                <a:gd name="T19" fmla="*/ 18054 h 102"/>
                <a:gd name="T20" fmla="*/ 92205 w 115"/>
                <a:gd name="T21" fmla="*/ 42431 h 102"/>
                <a:gd name="T22" fmla="*/ 109695 w 115"/>
                <a:gd name="T23" fmla="*/ 66568 h 102"/>
                <a:gd name="T24" fmla="*/ 94749 w 115"/>
                <a:gd name="T25" fmla="*/ 87007 h 102"/>
                <a:gd name="T26" fmla="*/ 65255 w 115"/>
                <a:gd name="T27" fmla="*/ 106095 h 102"/>
                <a:gd name="T28" fmla="*/ 41434 w 115"/>
                <a:gd name="T29" fmla="*/ 91446 h 102"/>
                <a:gd name="T30" fmla="*/ 41434 w 115"/>
                <a:gd name="T31" fmla="*/ 91446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79" name="Freeform 260"/>
            <p:cNvSpPr>
              <a:spLocks/>
            </p:cNvSpPr>
            <p:nvPr/>
          </p:nvSpPr>
          <p:spPr bwMode="auto">
            <a:xfrm>
              <a:off x="535" y="1429"/>
              <a:ext cx="254" cy="97"/>
            </a:xfrm>
            <a:custGeom>
              <a:avLst/>
              <a:gdLst>
                <a:gd name="T0" fmla="*/ 138334 w 177"/>
                <a:gd name="T1" fmla="*/ 10443 h 67"/>
                <a:gd name="T2" fmla="*/ 168833 w 177"/>
                <a:gd name="T3" fmla="*/ 31690 h 67"/>
                <a:gd name="T4" fmla="*/ 145140 w 177"/>
                <a:gd name="T5" fmla="*/ 47232 h 67"/>
                <a:gd name="T6" fmla="*/ 114484 w 177"/>
                <a:gd name="T7" fmla="*/ 25773 h 67"/>
                <a:gd name="T8" fmla="*/ 91840 w 177"/>
                <a:gd name="T9" fmla="*/ 28158 h 67"/>
                <a:gd name="T10" fmla="*/ 52288 w 177"/>
                <a:gd name="T11" fmla="*/ 55613 h 67"/>
                <a:gd name="T12" fmla="*/ 96398 w 177"/>
                <a:gd name="T13" fmla="*/ 55613 h 67"/>
                <a:gd name="T14" fmla="*/ 96398 w 177"/>
                <a:gd name="T15" fmla="*/ 75722 h 67"/>
                <a:gd name="T16" fmla="*/ 0 w 177"/>
                <a:gd name="T17" fmla="*/ 75722 h 67"/>
                <a:gd name="T18" fmla="*/ 0 w 177"/>
                <a:gd name="T19" fmla="*/ 9279 h 67"/>
                <a:gd name="T20" fmla="*/ 28932 w 177"/>
                <a:gd name="T21" fmla="*/ 9279 h 67"/>
                <a:gd name="T22" fmla="*/ 28932 w 177"/>
                <a:gd name="T23" fmla="*/ 39756 h 67"/>
                <a:gd name="T24" fmla="*/ 67875 w 177"/>
                <a:gd name="T25" fmla="*/ 12296 h 67"/>
                <a:gd name="T26" fmla="*/ 105706 w 177"/>
                <a:gd name="T27" fmla="*/ 0 h 67"/>
                <a:gd name="T28" fmla="*/ 138334 w 177"/>
                <a:gd name="T29" fmla="*/ 10443 h 67"/>
                <a:gd name="T30" fmla="*/ 138334 w 177"/>
                <a:gd name="T31" fmla="*/ 10443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80" name="Freeform 261"/>
            <p:cNvSpPr>
              <a:spLocks/>
            </p:cNvSpPr>
            <p:nvPr/>
          </p:nvSpPr>
          <p:spPr bwMode="auto">
            <a:xfrm>
              <a:off x="799" y="1381"/>
              <a:ext cx="165" cy="148"/>
            </a:xfrm>
            <a:custGeom>
              <a:avLst/>
              <a:gdLst>
                <a:gd name="T0" fmla="*/ 128299 w 114"/>
                <a:gd name="T1" fmla="*/ 44299 h 103"/>
                <a:gd name="T2" fmla="*/ 128299 w 114"/>
                <a:gd name="T3" fmla="*/ 101074 h 103"/>
                <a:gd name="T4" fmla="*/ 15060 w 114"/>
                <a:gd name="T5" fmla="*/ 101074 h 103"/>
                <a:gd name="T6" fmla="*/ 15060 w 114"/>
                <a:gd name="T7" fmla="*/ 84573 h 103"/>
                <a:gd name="T8" fmla="*/ 66090 w 114"/>
                <a:gd name="T9" fmla="*/ 84573 h 103"/>
                <a:gd name="T10" fmla="*/ 20548 w 114"/>
                <a:gd name="T11" fmla="*/ 60651 h 103"/>
                <a:gd name="T12" fmla="*/ 0 w 114"/>
                <a:gd name="T13" fmla="*/ 37967 h 103"/>
                <a:gd name="T14" fmla="*/ 15529 w 114"/>
                <a:gd name="T15" fmla="*/ 18389 h 103"/>
                <a:gd name="T16" fmla="*/ 52735 w 114"/>
                <a:gd name="T17" fmla="*/ 0 h 103"/>
                <a:gd name="T18" fmla="*/ 80251 w 114"/>
                <a:gd name="T19" fmla="*/ 15278 h 103"/>
                <a:gd name="T20" fmla="*/ 43446 w 114"/>
                <a:gd name="T21" fmla="*/ 33313 h 103"/>
                <a:gd name="T22" fmla="*/ 47084 w 114"/>
                <a:gd name="T23" fmla="*/ 46659 h 103"/>
                <a:gd name="T24" fmla="*/ 95057 w 114"/>
                <a:gd name="T25" fmla="*/ 69556 h 103"/>
                <a:gd name="T26" fmla="*/ 95057 w 114"/>
                <a:gd name="T27" fmla="*/ 44299 h 103"/>
                <a:gd name="T28" fmla="*/ 128299 w 114"/>
                <a:gd name="T29" fmla="*/ 44299 h 103"/>
                <a:gd name="T30" fmla="*/ 128299 w 114"/>
                <a:gd name="T31" fmla="*/ 44299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7916" name="Rectangle 278"/>
          <p:cNvSpPr>
            <a:spLocks noChangeArrowheads="1"/>
          </p:cNvSpPr>
          <p:nvPr/>
        </p:nvSpPr>
        <p:spPr bwMode="auto">
          <a:xfrm rot="300397">
            <a:off x="2268538" y="2636838"/>
            <a:ext cx="138112" cy="873125"/>
          </a:xfrm>
          <a:prstGeom prst="rect">
            <a:avLst/>
          </a:prstGeom>
          <a:gradFill rotWithShape="1">
            <a:gsLst>
              <a:gs pos="0">
                <a:srgbClr val="008000"/>
              </a:gs>
              <a:gs pos="50000">
                <a:srgbClr val="FFFFFF"/>
              </a:gs>
              <a:gs pos="100000">
                <a:srgbClr val="008000"/>
              </a:gs>
            </a:gsLst>
            <a:lin ang="0" scaled="1"/>
          </a:gradFill>
          <a:ln w="9525">
            <a:solidFill>
              <a:schemeClr val="bg2"/>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0">
              <a:ea typeface="华文细黑" panose="02010600040101010101" pitchFamily="2" charset="-122"/>
            </a:endParaRPr>
          </a:p>
        </p:txBody>
      </p:sp>
      <p:grpSp>
        <p:nvGrpSpPr>
          <p:cNvPr id="37917" name="Group 188"/>
          <p:cNvGrpSpPr>
            <a:grpSpLocks/>
          </p:cNvGrpSpPr>
          <p:nvPr/>
        </p:nvGrpSpPr>
        <p:grpSpPr bwMode="auto">
          <a:xfrm>
            <a:off x="1763713" y="3357563"/>
            <a:ext cx="1041400" cy="698500"/>
            <a:chOff x="398" y="1204"/>
            <a:chExt cx="717" cy="657"/>
          </a:xfrm>
        </p:grpSpPr>
        <p:sp>
          <p:nvSpPr>
            <p:cNvPr id="37955" name="AutoShape 189"/>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956" name="Freeform 190"/>
            <p:cNvSpPr>
              <a:spLocks/>
            </p:cNvSpPr>
            <p:nvPr/>
          </p:nvSpPr>
          <p:spPr bwMode="auto">
            <a:xfrm>
              <a:off x="430" y="1537"/>
              <a:ext cx="653" cy="324"/>
            </a:xfrm>
            <a:custGeom>
              <a:avLst/>
              <a:gdLst>
                <a:gd name="T0" fmla="*/ 387429 w 454"/>
                <a:gd name="T1" fmla="*/ 92945 h 225"/>
                <a:gd name="T2" fmla="*/ 66540 w 454"/>
                <a:gd name="T3" fmla="*/ 92945 h 225"/>
                <a:gd name="T4" fmla="*/ 1 w 454"/>
                <a:gd name="T5" fmla="*/ 1 h 225"/>
                <a:gd name="T6" fmla="*/ 0 w 454"/>
                <a:gd name="T7" fmla="*/ 1 h 225"/>
                <a:gd name="T8" fmla="*/ 0 w 454"/>
                <a:gd name="T9" fmla="*/ 88500 h 225"/>
                <a:gd name="T10" fmla="*/ 1 w 454"/>
                <a:gd name="T11" fmla="*/ 88500 h 225"/>
                <a:gd name="T12" fmla="*/ 66540 w 454"/>
                <a:gd name="T13" fmla="*/ 177939 h 225"/>
                <a:gd name="T14" fmla="*/ 387429 w 454"/>
                <a:gd name="T15" fmla="*/ 177939 h 225"/>
                <a:gd name="T16" fmla="*/ 452490 w 454"/>
                <a:gd name="T17" fmla="*/ 88500 h 225"/>
                <a:gd name="T18" fmla="*/ 453250 w 454"/>
                <a:gd name="T19" fmla="*/ 88500 h 225"/>
                <a:gd name="T20" fmla="*/ 452490 w 454"/>
                <a:gd name="T21" fmla="*/ 0 h 225"/>
                <a:gd name="T22" fmla="*/ 387429 w 454"/>
                <a:gd name="T23" fmla="*/ 92945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7" name="Freeform 191"/>
            <p:cNvSpPr>
              <a:spLocks/>
            </p:cNvSpPr>
            <p:nvPr/>
          </p:nvSpPr>
          <p:spPr bwMode="auto">
            <a:xfrm>
              <a:off x="398" y="1337"/>
              <a:ext cx="717" cy="414"/>
            </a:xfrm>
            <a:custGeom>
              <a:avLst/>
              <a:gdLst>
                <a:gd name="T0" fmla="*/ 416207 w 498"/>
                <a:gd name="T1" fmla="*/ 50140 h 288"/>
                <a:gd name="T2" fmla="*/ 416613 w 498"/>
                <a:gd name="T3" fmla="*/ 234134 h 288"/>
                <a:gd name="T4" fmla="*/ 90433 w 498"/>
                <a:gd name="T5" fmla="*/ 234134 h 288"/>
                <a:gd name="T6" fmla="*/ 89824 w 498"/>
                <a:gd name="T7" fmla="*/ 50140 h 288"/>
                <a:gd name="T8" fmla="*/ 416207 w 498"/>
                <a:gd name="T9" fmla="*/ 50140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8" name="Freeform 192"/>
            <p:cNvSpPr>
              <a:spLocks/>
            </p:cNvSpPr>
            <p:nvPr/>
          </p:nvSpPr>
          <p:spPr bwMode="auto">
            <a:xfrm>
              <a:off x="430" y="1404"/>
              <a:ext cx="653" cy="323"/>
            </a:xfrm>
            <a:custGeom>
              <a:avLst/>
              <a:gdLst>
                <a:gd name="T0" fmla="*/ 387429 w 454"/>
                <a:gd name="T1" fmla="*/ 88090 h 225"/>
                <a:gd name="T2" fmla="*/ 66540 w 454"/>
                <a:gd name="T3" fmla="*/ 88090 h 225"/>
                <a:gd name="T4" fmla="*/ 1 w 454"/>
                <a:gd name="T5" fmla="*/ 1 h 225"/>
                <a:gd name="T6" fmla="*/ 0 w 454"/>
                <a:gd name="T7" fmla="*/ 1 h 225"/>
                <a:gd name="T8" fmla="*/ 0 w 454"/>
                <a:gd name="T9" fmla="*/ 83653 h 225"/>
                <a:gd name="T10" fmla="*/ 1 w 454"/>
                <a:gd name="T11" fmla="*/ 83653 h 225"/>
                <a:gd name="T12" fmla="*/ 66540 w 454"/>
                <a:gd name="T13" fmla="*/ 167456 h 225"/>
                <a:gd name="T14" fmla="*/ 387429 w 454"/>
                <a:gd name="T15" fmla="*/ 167456 h 225"/>
                <a:gd name="T16" fmla="*/ 452490 w 454"/>
                <a:gd name="T17" fmla="*/ 83653 h 225"/>
                <a:gd name="T18" fmla="*/ 453250 w 454"/>
                <a:gd name="T19" fmla="*/ 83653 h 225"/>
                <a:gd name="T20" fmla="*/ 452490 w 454"/>
                <a:gd name="T21" fmla="*/ 0 h 225"/>
                <a:gd name="T22" fmla="*/ 387429 w 454"/>
                <a:gd name="T23" fmla="*/ 88090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9" name="Freeform 193"/>
            <p:cNvSpPr>
              <a:spLocks/>
            </p:cNvSpPr>
            <p:nvPr/>
          </p:nvSpPr>
          <p:spPr bwMode="auto">
            <a:xfrm>
              <a:off x="398" y="1204"/>
              <a:ext cx="717" cy="414"/>
            </a:xfrm>
            <a:custGeom>
              <a:avLst/>
              <a:gdLst>
                <a:gd name="T0" fmla="*/ 416207 w 498"/>
                <a:gd name="T1" fmla="*/ 50140 h 288"/>
                <a:gd name="T2" fmla="*/ 416613 w 498"/>
                <a:gd name="T3" fmla="*/ 234134 h 288"/>
                <a:gd name="T4" fmla="*/ 90433 w 498"/>
                <a:gd name="T5" fmla="*/ 234134 h 288"/>
                <a:gd name="T6" fmla="*/ 89824 w 498"/>
                <a:gd name="T7" fmla="*/ 50140 h 288"/>
                <a:gd name="T8" fmla="*/ 416207 w 498"/>
                <a:gd name="T9" fmla="*/ 50140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0" name="Freeform 194"/>
            <p:cNvSpPr>
              <a:spLocks/>
            </p:cNvSpPr>
            <p:nvPr/>
          </p:nvSpPr>
          <p:spPr bwMode="auto">
            <a:xfrm>
              <a:off x="720" y="1286"/>
              <a:ext cx="255" cy="96"/>
            </a:xfrm>
            <a:custGeom>
              <a:avLst/>
              <a:gdLst>
                <a:gd name="T0" fmla="*/ 32688 w 177"/>
                <a:gd name="T1" fmla="*/ 53984 h 67"/>
                <a:gd name="T2" fmla="*/ 32688 w 177"/>
                <a:gd name="T3" fmla="*/ 53984 h 67"/>
                <a:gd name="T4" fmla="*/ 0 w 177"/>
                <a:gd name="T5" fmla="*/ 36232 h 67"/>
                <a:gd name="T6" fmla="*/ 24840 w 177"/>
                <a:gd name="T7" fmla="*/ 23516 h 67"/>
                <a:gd name="T8" fmla="*/ 58585 w 177"/>
                <a:gd name="T9" fmla="*/ 40703 h 67"/>
                <a:gd name="T10" fmla="*/ 83630 w 177"/>
                <a:gd name="T11" fmla="*/ 38747 h 67"/>
                <a:gd name="T12" fmla="*/ 125933 w 177"/>
                <a:gd name="T13" fmla="*/ 16776 h 67"/>
                <a:gd name="T14" fmla="*/ 77958 w 177"/>
                <a:gd name="T15" fmla="*/ 16776 h 67"/>
                <a:gd name="T16" fmla="*/ 77958 w 177"/>
                <a:gd name="T17" fmla="*/ 0 h 67"/>
                <a:gd name="T18" fmla="*/ 182188 w 177"/>
                <a:gd name="T19" fmla="*/ 0 h 67"/>
                <a:gd name="T20" fmla="*/ 182188 w 177"/>
                <a:gd name="T21" fmla="*/ 55339 h 67"/>
                <a:gd name="T22" fmla="*/ 151118 w 177"/>
                <a:gd name="T23" fmla="*/ 55339 h 67"/>
                <a:gd name="T24" fmla="*/ 151118 w 177"/>
                <a:gd name="T25" fmla="*/ 29931 h 67"/>
                <a:gd name="T26" fmla="*/ 108009 w 177"/>
                <a:gd name="T27" fmla="*/ 51915 h 67"/>
                <a:gd name="T28" fmla="*/ 67846 w 177"/>
                <a:gd name="T29" fmla="*/ 61449 h 67"/>
                <a:gd name="T30" fmla="*/ 32688 w 177"/>
                <a:gd name="T31" fmla="*/ 53984 h 67"/>
                <a:gd name="T32" fmla="*/ 32688 w 177"/>
                <a:gd name="T33" fmla="*/ 53984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1" name="Freeform 195"/>
            <p:cNvSpPr>
              <a:spLocks/>
            </p:cNvSpPr>
            <p:nvPr/>
          </p:nvSpPr>
          <p:spPr bwMode="auto">
            <a:xfrm>
              <a:off x="545" y="1283"/>
              <a:ext cx="165" cy="146"/>
            </a:xfrm>
            <a:custGeom>
              <a:avLst/>
              <a:gdLst>
                <a:gd name="T0" fmla="*/ 41434 w 115"/>
                <a:gd name="T1" fmla="*/ 80025 h 102"/>
                <a:gd name="T2" fmla="*/ 72119 w 115"/>
                <a:gd name="T3" fmla="*/ 63264 h 102"/>
                <a:gd name="T4" fmla="*/ 68319 w 115"/>
                <a:gd name="T5" fmla="*/ 50283 h 102"/>
                <a:gd name="T6" fmla="*/ 28911 w 115"/>
                <a:gd name="T7" fmla="*/ 29213 h 102"/>
                <a:gd name="T8" fmla="*/ 28911 w 115"/>
                <a:gd name="T9" fmla="*/ 52735 h 102"/>
                <a:gd name="T10" fmla="*/ 1 w 115"/>
                <a:gd name="T11" fmla="*/ 52735 h 102"/>
                <a:gd name="T12" fmla="*/ 0 w 115"/>
                <a:gd name="T13" fmla="*/ 0 h 102"/>
                <a:gd name="T14" fmla="*/ 96244 w 115"/>
                <a:gd name="T15" fmla="*/ 0 h 102"/>
                <a:gd name="T16" fmla="*/ 96244 w 115"/>
                <a:gd name="T17" fmla="*/ 15145 h 102"/>
                <a:gd name="T18" fmla="*/ 52206 w 115"/>
                <a:gd name="T19" fmla="*/ 15145 h 102"/>
                <a:gd name="T20" fmla="*/ 92205 w 115"/>
                <a:gd name="T21" fmla="*/ 37247 h 102"/>
                <a:gd name="T22" fmla="*/ 109695 w 115"/>
                <a:gd name="T23" fmla="*/ 58751 h 102"/>
                <a:gd name="T24" fmla="*/ 94749 w 115"/>
                <a:gd name="T25" fmla="*/ 76312 h 102"/>
                <a:gd name="T26" fmla="*/ 65255 w 115"/>
                <a:gd name="T27" fmla="*/ 92806 h 102"/>
                <a:gd name="T28" fmla="*/ 41434 w 115"/>
                <a:gd name="T29" fmla="*/ 80025 h 102"/>
                <a:gd name="T30" fmla="*/ 41434 w 115"/>
                <a:gd name="T31" fmla="*/ 80025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2" name="Freeform 196"/>
            <p:cNvSpPr>
              <a:spLocks/>
            </p:cNvSpPr>
            <p:nvPr/>
          </p:nvSpPr>
          <p:spPr bwMode="auto">
            <a:xfrm>
              <a:off x="540" y="1435"/>
              <a:ext cx="255" cy="97"/>
            </a:xfrm>
            <a:custGeom>
              <a:avLst/>
              <a:gdLst>
                <a:gd name="T0" fmla="*/ 149454 w 177"/>
                <a:gd name="T1" fmla="*/ 10443 h 67"/>
                <a:gd name="T2" fmla="*/ 182188 w 177"/>
                <a:gd name="T3" fmla="*/ 31690 h 67"/>
                <a:gd name="T4" fmla="*/ 156779 w 177"/>
                <a:gd name="T5" fmla="*/ 47232 h 67"/>
                <a:gd name="T6" fmla="*/ 123568 w 177"/>
                <a:gd name="T7" fmla="*/ 25773 h 67"/>
                <a:gd name="T8" fmla="*/ 98714 w 177"/>
                <a:gd name="T9" fmla="*/ 28158 h 67"/>
                <a:gd name="T10" fmla="*/ 56443 w 177"/>
                <a:gd name="T11" fmla="*/ 55613 h 67"/>
                <a:gd name="T12" fmla="*/ 104531 w 177"/>
                <a:gd name="T13" fmla="*/ 55613 h 67"/>
                <a:gd name="T14" fmla="*/ 104531 w 177"/>
                <a:gd name="T15" fmla="*/ 75722 h 67"/>
                <a:gd name="T16" fmla="*/ 0 w 177"/>
                <a:gd name="T17" fmla="*/ 75722 h 67"/>
                <a:gd name="T18" fmla="*/ 0 w 177"/>
                <a:gd name="T19" fmla="*/ 9279 h 67"/>
                <a:gd name="T20" fmla="*/ 30509 w 177"/>
                <a:gd name="T21" fmla="*/ 9279 h 67"/>
                <a:gd name="T22" fmla="*/ 30509 w 177"/>
                <a:gd name="T23" fmla="*/ 39756 h 67"/>
                <a:gd name="T24" fmla="*/ 72809 w 177"/>
                <a:gd name="T25" fmla="*/ 12296 h 67"/>
                <a:gd name="T26" fmla="*/ 114842 w 177"/>
                <a:gd name="T27" fmla="*/ 0 h 67"/>
                <a:gd name="T28" fmla="*/ 149454 w 177"/>
                <a:gd name="T29" fmla="*/ 10443 h 67"/>
                <a:gd name="T30" fmla="*/ 149454 w 177"/>
                <a:gd name="T31" fmla="*/ 10443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3" name="Freeform 197"/>
            <p:cNvSpPr>
              <a:spLocks/>
            </p:cNvSpPr>
            <p:nvPr/>
          </p:nvSpPr>
          <p:spPr bwMode="auto">
            <a:xfrm>
              <a:off x="805" y="1386"/>
              <a:ext cx="164" cy="148"/>
            </a:xfrm>
            <a:custGeom>
              <a:avLst/>
              <a:gdLst>
                <a:gd name="T0" fmla="*/ 114266 w 114"/>
                <a:gd name="T1" fmla="*/ 44299 h 103"/>
                <a:gd name="T2" fmla="*/ 114266 w 114"/>
                <a:gd name="T3" fmla="*/ 101074 h 103"/>
                <a:gd name="T4" fmla="*/ 13222 w 114"/>
                <a:gd name="T5" fmla="*/ 101074 h 103"/>
                <a:gd name="T6" fmla="*/ 13222 w 114"/>
                <a:gd name="T7" fmla="*/ 84573 h 103"/>
                <a:gd name="T8" fmla="*/ 59274 w 114"/>
                <a:gd name="T9" fmla="*/ 84573 h 103"/>
                <a:gd name="T10" fmla="*/ 17762 w 114"/>
                <a:gd name="T11" fmla="*/ 60651 h 103"/>
                <a:gd name="T12" fmla="*/ 0 w 114"/>
                <a:gd name="T13" fmla="*/ 37967 h 103"/>
                <a:gd name="T14" fmla="*/ 13963 w 114"/>
                <a:gd name="T15" fmla="*/ 18389 h 103"/>
                <a:gd name="T16" fmla="*/ 47456 w 114"/>
                <a:gd name="T17" fmla="*/ 0 h 103"/>
                <a:gd name="T18" fmla="*/ 71104 w 114"/>
                <a:gd name="T19" fmla="*/ 15278 h 103"/>
                <a:gd name="T20" fmla="*/ 39366 w 114"/>
                <a:gd name="T21" fmla="*/ 33313 h 103"/>
                <a:gd name="T22" fmla="*/ 41571 w 114"/>
                <a:gd name="T23" fmla="*/ 46659 h 103"/>
                <a:gd name="T24" fmla="*/ 84228 w 114"/>
                <a:gd name="T25" fmla="*/ 69556 h 103"/>
                <a:gd name="T26" fmla="*/ 84228 w 114"/>
                <a:gd name="T27" fmla="*/ 44299 h 103"/>
                <a:gd name="T28" fmla="*/ 114266 w 114"/>
                <a:gd name="T29" fmla="*/ 44299 h 103"/>
                <a:gd name="T30" fmla="*/ 114266 w 114"/>
                <a:gd name="T31" fmla="*/ 44299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4" name="Freeform 198"/>
            <p:cNvSpPr>
              <a:spLocks/>
            </p:cNvSpPr>
            <p:nvPr/>
          </p:nvSpPr>
          <p:spPr bwMode="auto">
            <a:xfrm>
              <a:off x="715" y="1280"/>
              <a:ext cx="254" cy="96"/>
            </a:xfrm>
            <a:custGeom>
              <a:avLst/>
              <a:gdLst>
                <a:gd name="T0" fmla="*/ 30675 w 177"/>
                <a:gd name="T1" fmla="*/ 53984 h 67"/>
                <a:gd name="T2" fmla="*/ 30675 w 177"/>
                <a:gd name="T3" fmla="*/ 53984 h 67"/>
                <a:gd name="T4" fmla="*/ 0 w 177"/>
                <a:gd name="T5" fmla="*/ 36232 h 67"/>
                <a:gd name="T6" fmla="*/ 22646 w 177"/>
                <a:gd name="T7" fmla="*/ 23516 h 67"/>
                <a:gd name="T8" fmla="*/ 54825 w 177"/>
                <a:gd name="T9" fmla="*/ 40703 h 67"/>
                <a:gd name="T10" fmla="*/ 77183 w 177"/>
                <a:gd name="T11" fmla="*/ 38747 h 67"/>
                <a:gd name="T12" fmla="*/ 116553 w 177"/>
                <a:gd name="T13" fmla="*/ 16776 h 67"/>
                <a:gd name="T14" fmla="*/ 72432 w 177"/>
                <a:gd name="T15" fmla="*/ 16776 h 67"/>
                <a:gd name="T16" fmla="*/ 72432 w 177"/>
                <a:gd name="T17" fmla="*/ 0 h 67"/>
                <a:gd name="T18" fmla="*/ 168833 w 177"/>
                <a:gd name="T19" fmla="*/ 0 h 67"/>
                <a:gd name="T20" fmla="*/ 168833 w 177"/>
                <a:gd name="T21" fmla="*/ 55339 h 67"/>
                <a:gd name="T22" fmla="*/ 140587 w 177"/>
                <a:gd name="T23" fmla="*/ 55339 h 67"/>
                <a:gd name="T24" fmla="*/ 140587 w 177"/>
                <a:gd name="T25" fmla="*/ 29931 h 67"/>
                <a:gd name="T26" fmla="*/ 100451 w 177"/>
                <a:gd name="T27" fmla="*/ 51915 h 67"/>
                <a:gd name="T28" fmla="*/ 63169 w 177"/>
                <a:gd name="T29" fmla="*/ 61449 h 67"/>
                <a:gd name="T30" fmla="*/ 30675 w 177"/>
                <a:gd name="T31" fmla="*/ 53984 h 67"/>
                <a:gd name="T32" fmla="*/ 30675 w 177"/>
                <a:gd name="T33" fmla="*/ 53984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5" name="Freeform 199"/>
            <p:cNvSpPr>
              <a:spLocks/>
            </p:cNvSpPr>
            <p:nvPr/>
          </p:nvSpPr>
          <p:spPr bwMode="auto">
            <a:xfrm>
              <a:off x="539" y="1277"/>
              <a:ext cx="165" cy="147"/>
            </a:xfrm>
            <a:custGeom>
              <a:avLst/>
              <a:gdLst>
                <a:gd name="T0" fmla="*/ 41434 w 115"/>
                <a:gd name="T1" fmla="*/ 91446 h 102"/>
                <a:gd name="T2" fmla="*/ 72119 w 115"/>
                <a:gd name="T3" fmla="*/ 71348 h 102"/>
                <a:gd name="T4" fmla="*/ 68319 w 115"/>
                <a:gd name="T5" fmla="*/ 56663 h 102"/>
                <a:gd name="T6" fmla="*/ 28911 w 115"/>
                <a:gd name="T7" fmla="*/ 32818 h 102"/>
                <a:gd name="T8" fmla="*/ 28911 w 115"/>
                <a:gd name="T9" fmla="*/ 60372 h 102"/>
                <a:gd name="T10" fmla="*/ 1 w 115"/>
                <a:gd name="T11" fmla="*/ 60372 h 102"/>
                <a:gd name="T12" fmla="*/ 0 w 115"/>
                <a:gd name="T13" fmla="*/ 0 h 102"/>
                <a:gd name="T14" fmla="*/ 96244 w 115"/>
                <a:gd name="T15" fmla="*/ 0 h 102"/>
                <a:gd name="T16" fmla="*/ 96244 w 115"/>
                <a:gd name="T17" fmla="*/ 18054 h 102"/>
                <a:gd name="T18" fmla="*/ 52206 w 115"/>
                <a:gd name="T19" fmla="*/ 18054 h 102"/>
                <a:gd name="T20" fmla="*/ 92205 w 115"/>
                <a:gd name="T21" fmla="*/ 42431 h 102"/>
                <a:gd name="T22" fmla="*/ 109695 w 115"/>
                <a:gd name="T23" fmla="*/ 66568 h 102"/>
                <a:gd name="T24" fmla="*/ 94749 w 115"/>
                <a:gd name="T25" fmla="*/ 87007 h 102"/>
                <a:gd name="T26" fmla="*/ 65255 w 115"/>
                <a:gd name="T27" fmla="*/ 106095 h 102"/>
                <a:gd name="T28" fmla="*/ 41434 w 115"/>
                <a:gd name="T29" fmla="*/ 91446 h 102"/>
                <a:gd name="T30" fmla="*/ 41434 w 115"/>
                <a:gd name="T31" fmla="*/ 91446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6" name="Freeform 200"/>
            <p:cNvSpPr>
              <a:spLocks/>
            </p:cNvSpPr>
            <p:nvPr/>
          </p:nvSpPr>
          <p:spPr bwMode="auto">
            <a:xfrm>
              <a:off x="535" y="1429"/>
              <a:ext cx="254" cy="97"/>
            </a:xfrm>
            <a:custGeom>
              <a:avLst/>
              <a:gdLst>
                <a:gd name="T0" fmla="*/ 138334 w 177"/>
                <a:gd name="T1" fmla="*/ 10443 h 67"/>
                <a:gd name="T2" fmla="*/ 168833 w 177"/>
                <a:gd name="T3" fmla="*/ 31690 h 67"/>
                <a:gd name="T4" fmla="*/ 145140 w 177"/>
                <a:gd name="T5" fmla="*/ 47232 h 67"/>
                <a:gd name="T6" fmla="*/ 114484 w 177"/>
                <a:gd name="T7" fmla="*/ 25773 h 67"/>
                <a:gd name="T8" fmla="*/ 91840 w 177"/>
                <a:gd name="T9" fmla="*/ 28158 h 67"/>
                <a:gd name="T10" fmla="*/ 52288 w 177"/>
                <a:gd name="T11" fmla="*/ 55613 h 67"/>
                <a:gd name="T12" fmla="*/ 96398 w 177"/>
                <a:gd name="T13" fmla="*/ 55613 h 67"/>
                <a:gd name="T14" fmla="*/ 96398 w 177"/>
                <a:gd name="T15" fmla="*/ 75722 h 67"/>
                <a:gd name="T16" fmla="*/ 0 w 177"/>
                <a:gd name="T17" fmla="*/ 75722 h 67"/>
                <a:gd name="T18" fmla="*/ 0 w 177"/>
                <a:gd name="T19" fmla="*/ 9279 h 67"/>
                <a:gd name="T20" fmla="*/ 28932 w 177"/>
                <a:gd name="T21" fmla="*/ 9279 h 67"/>
                <a:gd name="T22" fmla="*/ 28932 w 177"/>
                <a:gd name="T23" fmla="*/ 39756 h 67"/>
                <a:gd name="T24" fmla="*/ 67875 w 177"/>
                <a:gd name="T25" fmla="*/ 12296 h 67"/>
                <a:gd name="T26" fmla="*/ 105706 w 177"/>
                <a:gd name="T27" fmla="*/ 0 h 67"/>
                <a:gd name="T28" fmla="*/ 138334 w 177"/>
                <a:gd name="T29" fmla="*/ 10443 h 67"/>
                <a:gd name="T30" fmla="*/ 138334 w 177"/>
                <a:gd name="T31" fmla="*/ 10443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67" name="Freeform 201"/>
            <p:cNvSpPr>
              <a:spLocks/>
            </p:cNvSpPr>
            <p:nvPr/>
          </p:nvSpPr>
          <p:spPr bwMode="auto">
            <a:xfrm>
              <a:off x="799" y="1381"/>
              <a:ext cx="165" cy="148"/>
            </a:xfrm>
            <a:custGeom>
              <a:avLst/>
              <a:gdLst>
                <a:gd name="T0" fmla="*/ 128299 w 114"/>
                <a:gd name="T1" fmla="*/ 44299 h 103"/>
                <a:gd name="T2" fmla="*/ 128299 w 114"/>
                <a:gd name="T3" fmla="*/ 101074 h 103"/>
                <a:gd name="T4" fmla="*/ 15060 w 114"/>
                <a:gd name="T5" fmla="*/ 101074 h 103"/>
                <a:gd name="T6" fmla="*/ 15060 w 114"/>
                <a:gd name="T7" fmla="*/ 84573 h 103"/>
                <a:gd name="T8" fmla="*/ 66090 w 114"/>
                <a:gd name="T9" fmla="*/ 84573 h 103"/>
                <a:gd name="T10" fmla="*/ 20548 w 114"/>
                <a:gd name="T11" fmla="*/ 60651 h 103"/>
                <a:gd name="T12" fmla="*/ 0 w 114"/>
                <a:gd name="T13" fmla="*/ 37967 h 103"/>
                <a:gd name="T14" fmla="*/ 15529 w 114"/>
                <a:gd name="T15" fmla="*/ 18389 h 103"/>
                <a:gd name="T16" fmla="*/ 52735 w 114"/>
                <a:gd name="T17" fmla="*/ 0 h 103"/>
                <a:gd name="T18" fmla="*/ 80251 w 114"/>
                <a:gd name="T19" fmla="*/ 15278 h 103"/>
                <a:gd name="T20" fmla="*/ 43446 w 114"/>
                <a:gd name="T21" fmla="*/ 33313 h 103"/>
                <a:gd name="T22" fmla="*/ 47084 w 114"/>
                <a:gd name="T23" fmla="*/ 46659 h 103"/>
                <a:gd name="T24" fmla="*/ 95057 w 114"/>
                <a:gd name="T25" fmla="*/ 69556 h 103"/>
                <a:gd name="T26" fmla="*/ 95057 w 114"/>
                <a:gd name="T27" fmla="*/ 44299 h 103"/>
                <a:gd name="T28" fmla="*/ 128299 w 114"/>
                <a:gd name="T29" fmla="*/ 44299 h 103"/>
                <a:gd name="T30" fmla="*/ 128299 w 114"/>
                <a:gd name="T31" fmla="*/ 44299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918" name="Group 262"/>
          <p:cNvGrpSpPr>
            <a:grpSpLocks/>
          </p:cNvGrpSpPr>
          <p:nvPr/>
        </p:nvGrpSpPr>
        <p:grpSpPr bwMode="auto">
          <a:xfrm>
            <a:off x="2052638" y="2420938"/>
            <a:ext cx="574675" cy="431800"/>
            <a:chOff x="398" y="1204"/>
            <a:chExt cx="717" cy="657"/>
          </a:xfrm>
        </p:grpSpPr>
        <p:sp>
          <p:nvSpPr>
            <p:cNvPr id="37942" name="AutoShape 263"/>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943" name="Freeform 264"/>
            <p:cNvSpPr>
              <a:spLocks/>
            </p:cNvSpPr>
            <p:nvPr/>
          </p:nvSpPr>
          <p:spPr bwMode="auto">
            <a:xfrm>
              <a:off x="430" y="1537"/>
              <a:ext cx="653" cy="324"/>
            </a:xfrm>
            <a:custGeom>
              <a:avLst/>
              <a:gdLst>
                <a:gd name="T0" fmla="*/ 387429 w 454"/>
                <a:gd name="T1" fmla="*/ 92945 h 225"/>
                <a:gd name="T2" fmla="*/ 66540 w 454"/>
                <a:gd name="T3" fmla="*/ 92945 h 225"/>
                <a:gd name="T4" fmla="*/ 1 w 454"/>
                <a:gd name="T5" fmla="*/ 1 h 225"/>
                <a:gd name="T6" fmla="*/ 0 w 454"/>
                <a:gd name="T7" fmla="*/ 1 h 225"/>
                <a:gd name="T8" fmla="*/ 0 w 454"/>
                <a:gd name="T9" fmla="*/ 88500 h 225"/>
                <a:gd name="T10" fmla="*/ 1 w 454"/>
                <a:gd name="T11" fmla="*/ 88500 h 225"/>
                <a:gd name="T12" fmla="*/ 66540 w 454"/>
                <a:gd name="T13" fmla="*/ 177939 h 225"/>
                <a:gd name="T14" fmla="*/ 387429 w 454"/>
                <a:gd name="T15" fmla="*/ 177939 h 225"/>
                <a:gd name="T16" fmla="*/ 452490 w 454"/>
                <a:gd name="T17" fmla="*/ 88500 h 225"/>
                <a:gd name="T18" fmla="*/ 453250 w 454"/>
                <a:gd name="T19" fmla="*/ 88500 h 225"/>
                <a:gd name="T20" fmla="*/ 452490 w 454"/>
                <a:gd name="T21" fmla="*/ 0 h 225"/>
                <a:gd name="T22" fmla="*/ 387429 w 454"/>
                <a:gd name="T23" fmla="*/ 92945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4" name="Freeform 265"/>
            <p:cNvSpPr>
              <a:spLocks/>
            </p:cNvSpPr>
            <p:nvPr/>
          </p:nvSpPr>
          <p:spPr bwMode="auto">
            <a:xfrm>
              <a:off x="398" y="1337"/>
              <a:ext cx="717" cy="414"/>
            </a:xfrm>
            <a:custGeom>
              <a:avLst/>
              <a:gdLst>
                <a:gd name="T0" fmla="*/ 416207 w 498"/>
                <a:gd name="T1" fmla="*/ 50140 h 288"/>
                <a:gd name="T2" fmla="*/ 416613 w 498"/>
                <a:gd name="T3" fmla="*/ 234134 h 288"/>
                <a:gd name="T4" fmla="*/ 90433 w 498"/>
                <a:gd name="T5" fmla="*/ 234134 h 288"/>
                <a:gd name="T6" fmla="*/ 89824 w 498"/>
                <a:gd name="T7" fmla="*/ 50140 h 288"/>
                <a:gd name="T8" fmla="*/ 416207 w 498"/>
                <a:gd name="T9" fmla="*/ 50140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5" name="Freeform 266"/>
            <p:cNvSpPr>
              <a:spLocks/>
            </p:cNvSpPr>
            <p:nvPr/>
          </p:nvSpPr>
          <p:spPr bwMode="auto">
            <a:xfrm>
              <a:off x="430" y="1404"/>
              <a:ext cx="653" cy="323"/>
            </a:xfrm>
            <a:custGeom>
              <a:avLst/>
              <a:gdLst>
                <a:gd name="T0" fmla="*/ 387429 w 454"/>
                <a:gd name="T1" fmla="*/ 88090 h 225"/>
                <a:gd name="T2" fmla="*/ 66540 w 454"/>
                <a:gd name="T3" fmla="*/ 88090 h 225"/>
                <a:gd name="T4" fmla="*/ 1 w 454"/>
                <a:gd name="T5" fmla="*/ 1 h 225"/>
                <a:gd name="T6" fmla="*/ 0 w 454"/>
                <a:gd name="T7" fmla="*/ 1 h 225"/>
                <a:gd name="T8" fmla="*/ 0 w 454"/>
                <a:gd name="T9" fmla="*/ 83653 h 225"/>
                <a:gd name="T10" fmla="*/ 1 w 454"/>
                <a:gd name="T11" fmla="*/ 83653 h 225"/>
                <a:gd name="T12" fmla="*/ 66540 w 454"/>
                <a:gd name="T13" fmla="*/ 167456 h 225"/>
                <a:gd name="T14" fmla="*/ 387429 w 454"/>
                <a:gd name="T15" fmla="*/ 167456 h 225"/>
                <a:gd name="T16" fmla="*/ 452490 w 454"/>
                <a:gd name="T17" fmla="*/ 83653 h 225"/>
                <a:gd name="T18" fmla="*/ 453250 w 454"/>
                <a:gd name="T19" fmla="*/ 83653 h 225"/>
                <a:gd name="T20" fmla="*/ 452490 w 454"/>
                <a:gd name="T21" fmla="*/ 0 h 225"/>
                <a:gd name="T22" fmla="*/ 387429 w 454"/>
                <a:gd name="T23" fmla="*/ 88090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6" name="Freeform 267"/>
            <p:cNvSpPr>
              <a:spLocks/>
            </p:cNvSpPr>
            <p:nvPr/>
          </p:nvSpPr>
          <p:spPr bwMode="auto">
            <a:xfrm>
              <a:off x="398" y="1204"/>
              <a:ext cx="717" cy="414"/>
            </a:xfrm>
            <a:custGeom>
              <a:avLst/>
              <a:gdLst>
                <a:gd name="T0" fmla="*/ 416207 w 498"/>
                <a:gd name="T1" fmla="*/ 50140 h 288"/>
                <a:gd name="T2" fmla="*/ 416613 w 498"/>
                <a:gd name="T3" fmla="*/ 234134 h 288"/>
                <a:gd name="T4" fmla="*/ 90433 w 498"/>
                <a:gd name="T5" fmla="*/ 234134 h 288"/>
                <a:gd name="T6" fmla="*/ 89824 w 498"/>
                <a:gd name="T7" fmla="*/ 50140 h 288"/>
                <a:gd name="T8" fmla="*/ 416207 w 498"/>
                <a:gd name="T9" fmla="*/ 50140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7" name="Freeform 268"/>
            <p:cNvSpPr>
              <a:spLocks/>
            </p:cNvSpPr>
            <p:nvPr/>
          </p:nvSpPr>
          <p:spPr bwMode="auto">
            <a:xfrm>
              <a:off x="720" y="1286"/>
              <a:ext cx="255" cy="96"/>
            </a:xfrm>
            <a:custGeom>
              <a:avLst/>
              <a:gdLst>
                <a:gd name="T0" fmla="*/ 32688 w 177"/>
                <a:gd name="T1" fmla="*/ 53984 h 67"/>
                <a:gd name="T2" fmla="*/ 32688 w 177"/>
                <a:gd name="T3" fmla="*/ 53984 h 67"/>
                <a:gd name="T4" fmla="*/ 0 w 177"/>
                <a:gd name="T5" fmla="*/ 36232 h 67"/>
                <a:gd name="T6" fmla="*/ 24840 w 177"/>
                <a:gd name="T7" fmla="*/ 23516 h 67"/>
                <a:gd name="T8" fmla="*/ 58585 w 177"/>
                <a:gd name="T9" fmla="*/ 40703 h 67"/>
                <a:gd name="T10" fmla="*/ 83630 w 177"/>
                <a:gd name="T11" fmla="*/ 38747 h 67"/>
                <a:gd name="T12" fmla="*/ 125933 w 177"/>
                <a:gd name="T13" fmla="*/ 16776 h 67"/>
                <a:gd name="T14" fmla="*/ 77958 w 177"/>
                <a:gd name="T15" fmla="*/ 16776 h 67"/>
                <a:gd name="T16" fmla="*/ 77958 w 177"/>
                <a:gd name="T17" fmla="*/ 0 h 67"/>
                <a:gd name="T18" fmla="*/ 182188 w 177"/>
                <a:gd name="T19" fmla="*/ 0 h 67"/>
                <a:gd name="T20" fmla="*/ 182188 w 177"/>
                <a:gd name="T21" fmla="*/ 55339 h 67"/>
                <a:gd name="T22" fmla="*/ 151118 w 177"/>
                <a:gd name="T23" fmla="*/ 55339 h 67"/>
                <a:gd name="T24" fmla="*/ 151118 w 177"/>
                <a:gd name="T25" fmla="*/ 29931 h 67"/>
                <a:gd name="T26" fmla="*/ 108009 w 177"/>
                <a:gd name="T27" fmla="*/ 51915 h 67"/>
                <a:gd name="T28" fmla="*/ 67846 w 177"/>
                <a:gd name="T29" fmla="*/ 61449 h 67"/>
                <a:gd name="T30" fmla="*/ 32688 w 177"/>
                <a:gd name="T31" fmla="*/ 53984 h 67"/>
                <a:gd name="T32" fmla="*/ 32688 w 177"/>
                <a:gd name="T33" fmla="*/ 53984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8" name="Freeform 269"/>
            <p:cNvSpPr>
              <a:spLocks/>
            </p:cNvSpPr>
            <p:nvPr/>
          </p:nvSpPr>
          <p:spPr bwMode="auto">
            <a:xfrm>
              <a:off x="545" y="1283"/>
              <a:ext cx="165" cy="146"/>
            </a:xfrm>
            <a:custGeom>
              <a:avLst/>
              <a:gdLst>
                <a:gd name="T0" fmla="*/ 41434 w 115"/>
                <a:gd name="T1" fmla="*/ 80025 h 102"/>
                <a:gd name="T2" fmla="*/ 72119 w 115"/>
                <a:gd name="T3" fmla="*/ 63264 h 102"/>
                <a:gd name="T4" fmla="*/ 68319 w 115"/>
                <a:gd name="T5" fmla="*/ 50283 h 102"/>
                <a:gd name="T6" fmla="*/ 28911 w 115"/>
                <a:gd name="T7" fmla="*/ 29213 h 102"/>
                <a:gd name="T8" fmla="*/ 28911 w 115"/>
                <a:gd name="T9" fmla="*/ 52735 h 102"/>
                <a:gd name="T10" fmla="*/ 1 w 115"/>
                <a:gd name="T11" fmla="*/ 52735 h 102"/>
                <a:gd name="T12" fmla="*/ 0 w 115"/>
                <a:gd name="T13" fmla="*/ 0 h 102"/>
                <a:gd name="T14" fmla="*/ 96244 w 115"/>
                <a:gd name="T15" fmla="*/ 0 h 102"/>
                <a:gd name="T16" fmla="*/ 96244 w 115"/>
                <a:gd name="T17" fmla="*/ 15145 h 102"/>
                <a:gd name="T18" fmla="*/ 52206 w 115"/>
                <a:gd name="T19" fmla="*/ 15145 h 102"/>
                <a:gd name="T20" fmla="*/ 92205 w 115"/>
                <a:gd name="T21" fmla="*/ 37247 h 102"/>
                <a:gd name="T22" fmla="*/ 109695 w 115"/>
                <a:gd name="T23" fmla="*/ 58751 h 102"/>
                <a:gd name="T24" fmla="*/ 94749 w 115"/>
                <a:gd name="T25" fmla="*/ 76312 h 102"/>
                <a:gd name="T26" fmla="*/ 65255 w 115"/>
                <a:gd name="T27" fmla="*/ 92806 h 102"/>
                <a:gd name="T28" fmla="*/ 41434 w 115"/>
                <a:gd name="T29" fmla="*/ 80025 h 102"/>
                <a:gd name="T30" fmla="*/ 41434 w 115"/>
                <a:gd name="T31" fmla="*/ 80025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49" name="Freeform 270"/>
            <p:cNvSpPr>
              <a:spLocks/>
            </p:cNvSpPr>
            <p:nvPr/>
          </p:nvSpPr>
          <p:spPr bwMode="auto">
            <a:xfrm>
              <a:off x="540" y="1435"/>
              <a:ext cx="255" cy="97"/>
            </a:xfrm>
            <a:custGeom>
              <a:avLst/>
              <a:gdLst>
                <a:gd name="T0" fmla="*/ 149454 w 177"/>
                <a:gd name="T1" fmla="*/ 10443 h 67"/>
                <a:gd name="T2" fmla="*/ 182188 w 177"/>
                <a:gd name="T3" fmla="*/ 31690 h 67"/>
                <a:gd name="T4" fmla="*/ 156779 w 177"/>
                <a:gd name="T5" fmla="*/ 47232 h 67"/>
                <a:gd name="T6" fmla="*/ 123568 w 177"/>
                <a:gd name="T7" fmla="*/ 25773 h 67"/>
                <a:gd name="T8" fmla="*/ 98714 w 177"/>
                <a:gd name="T9" fmla="*/ 28158 h 67"/>
                <a:gd name="T10" fmla="*/ 56443 w 177"/>
                <a:gd name="T11" fmla="*/ 55613 h 67"/>
                <a:gd name="T12" fmla="*/ 104531 w 177"/>
                <a:gd name="T13" fmla="*/ 55613 h 67"/>
                <a:gd name="T14" fmla="*/ 104531 w 177"/>
                <a:gd name="T15" fmla="*/ 75722 h 67"/>
                <a:gd name="T16" fmla="*/ 0 w 177"/>
                <a:gd name="T17" fmla="*/ 75722 h 67"/>
                <a:gd name="T18" fmla="*/ 0 w 177"/>
                <a:gd name="T19" fmla="*/ 9279 h 67"/>
                <a:gd name="T20" fmla="*/ 30509 w 177"/>
                <a:gd name="T21" fmla="*/ 9279 h 67"/>
                <a:gd name="T22" fmla="*/ 30509 w 177"/>
                <a:gd name="T23" fmla="*/ 39756 h 67"/>
                <a:gd name="T24" fmla="*/ 72809 w 177"/>
                <a:gd name="T25" fmla="*/ 12296 h 67"/>
                <a:gd name="T26" fmla="*/ 114842 w 177"/>
                <a:gd name="T27" fmla="*/ 0 h 67"/>
                <a:gd name="T28" fmla="*/ 149454 w 177"/>
                <a:gd name="T29" fmla="*/ 10443 h 67"/>
                <a:gd name="T30" fmla="*/ 149454 w 177"/>
                <a:gd name="T31" fmla="*/ 10443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0" name="Freeform 271"/>
            <p:cNvSpPr>
              <a:spLocks/>
            </p:cNvSpPr>
            <p:nvPr/>
          </p:nvSpPr>
          <p:spPr bwMode="auto">
            <a:xfrm>
              <a:off x="805" y="1386"/>
              <a:ext cx="164" cy="148"/>
            </a:xfrm>
            <a:custGeom>
              <a:avLst/>
              <a:gdLst>
                <a:gd name="T0" fmla="*/ 114266 w 114"/>
                <a:gd name="T1" fmla="*/ 44299 h 103"/>
                <a:gd name="T2" fmla="*/ 114266 w 114"/>
                <a:gd name="T3" fmla="*/ 101074 h 103"/>
                <a:gd name="T4" fmla="*/ 13222 w 114"/>
                <a:gd name="T5" fmla="*/ 101074 h 103"/>
                <a:gd name="T6" fmla="*/ 13222 w 114"/>
                <a:gd name="T7" fmla="*/ 84573 h 103"/>
                <a:gd name="T8" fmla="*/ 59274 w 114"/>
                <a:gd name="T9" fmla="*/ 84573 h 103"/>
                <a:gd name="T10" fmla="*/ 17762 w 114"/>
                <a:gd name="T11" fmla="*/ 60651 h 103"/>
                <a:gd name="T12" fmla="*/ 0 w 114"/>
                <a:gd name="T13" fmla="*/ 37967 h 103"/>
                <a:gd name="T14" fmla="*/ 13963 w 114"/>
                <a:gd name="T15" fmla="*/ 18389 h 103"/>
                <a:gd name="T16" fmla="*/ 47456 w 114"/>
                <a:gd name="T17" fmla="*/ 0 h 103"/>
                <a:gd name="T18" fmla="*/ 71104 w 114"/>
                <a:gd name="T19" fmla="*/ 15278 h 103"/>
                <a:gd name="T20" fmla="*/ 39366 w 114"/>
                <a:gd name="T21" fmla="*/ 33313 h 103"/>
                <a:gd name="T22" fmla="*/ 41571 w 114"/>
                <a:gd name="T23" fmla="*/ 46659 h 103"/>
                <a:gd name="T24" fmla="*/ 84228 w 114"/>
                <a:gd name="T25" fmla="*/ 69556 h 103"/>
                <a:gd name="T26" fmla="*/ 84228 w 114"/>
                <a:gd name="T27" fmla="*/ 44299 h 103"/>
                <a:gd name="T28" fmla="*/ 114266 w 114"/>
                <a:gd name="T29" fmla="*/ 44299 h 103"/>
                <a:gd name="T30" fmla="*/ 114266 w 114"/>
                <a:gd name="T31" fmla="*/ 44299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1" name="Freeform 272"/>
            <p:cNvSpPr>
              <a:spLocks/>
            </p:cNvSpPr>
            <p:nvPr/>
          </p:nvSpPr>
          <p:spPr bwMode="auto">
            <a:xfrm>
              <a:off x="715" y="1280"/>
              <a:ext cx="254" cy="96"/>
            </a:xfrm>
            <a:custGeom>
              <a:avLst/>
              <a:gdLst>
                <a:gd name="T0" fmla="*/ 30675 w 177"/>
                <a:gd name="T1" fmla="*/ 53984 h 67"/>
                <a:gd name="T2" fmla="*/ 30675 w 177"/>
                <a:gd name="T3" fmla="*/ 53984 h 67"/>
                <a:gd name="T4" fmla="*/ 0 w 177"/>
                <a:gd name="T5" fmla="*/ 36232 h 67"/>
                <a:gd name="T6" fmla="*/ 22646 w 177"/>
                <a:gd name="T7" fmla="*/ 23516 h 67"/>
                <a:gd name="T8" fmla="*/ 54825 w 177"/>
                <a:gd name="T9" fmla="*/ 40703 h 67"/>
                <a:gd name="T10" fmla="*/ 77183 w 177"/>
                <a:gd name="T11" fmla="*/ 38747 h 67"/>
                <a:gd name="T12" fmla="*/ 116553 w 177"/>
                <a:gd name="T13" fmla="*/ 16776 h 67"/>
                <a:gd name="T14" fmla="*/ 72432 w 177"/>
                <a:gd name="T15" fmla="*/ 16776 h 67"/>
                <a:gd name="T16" fmla="*/ 72432 w 177"/>
                <a:gd name="T17" fmla="*/ 0 h 67"/>
                <a:gd name="T18" fmla="*/ 168833 w 177"/>
                <a:gd name="T19" fmla="*/ 0 h 67"/>
                <a:gd name="T20" fmla="*/ 168833 w 177"/>
                <a:gd name="T21" fmla="*/ 55339 h 67"/>
                <a:gd name="T22" fmla="*/ 140587 w 177"/>
                <a:gd name="T23" fmla="*/ 55339 h 67"/>
                <a:gd name="T24" fmla="*/ 140587 w 177"/>
                <a:gd name="T25" fmla="*/ 29931 h 67"/>
                <a:gd name="T26" fmla="*/ 100451 w 177"/>
                <a:gd name="T27" fmla="*/ 51915 h 67"/>
                <a:gd name="T28" fmla="*/ 63169 w 177"/>
                <a:gd name="T29" fmla="*/ 61449 h 67"/>
                <a:gd name="T30" fmla="*/ 30675 w 177"/>
                <a:gd name="T31" fmla="*/ 53984 h 67"/>
                <a:gd name="T32" fmla="*/ 30675 w 177"/>
                <a:gd name="T33" fmla="*/ 53984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2" name="Freeform 273"/>
            <p:cNvSpPr>
              <a:spLocks/>
            </p:cNvSpPr>
            <p:nvPr/>
          </p:nvSpPr>
          <p:spPr bwMode="auto">
            <a:xfrm>
              <a:off x="539" y="1277"/>
              <a:ext cx="165" cy="147"/>
            </a:xfrm>
            <a:custGeom>
              <a:avLst/>
              <a:gdLst>
                <a:gd name="T0" fmla="*/ 41434 w 115"/>
                <a:gd name="T1" fmla="*/ 91446 h 102"/>
                <a:gd name="T2" fmla="*/ 72119 w 115"/>
                <a:gd name="T3" fmla="*/ 71348 h 102"/>
                <a:gd name="T4" fmla="*/ 68319 w 115"/>
                <a:gd name="T5" fmla="*/ 56663 h 102"/>
                <a:gd name="T6" fmla="*/ 28911 w 115"/>
                <a:gd name="T7" fmla="*/ 32818 h 102"/>
                <a:gd name="T8" fmla="*/ 28911 w 115"/>
                <a:gd name="T9" fmla="*/ 60372 h 102"/>
                <a:gd name="T10" fmla="*/ 1 w 115"/>
                <a:gd name="T11" fmla="*/ 60372 h 102"/>
                <a:gd name="T12" fmla="*/ 0 w 115"/>
                <a:gd name="T13" fmla="*/ 0 h 102"/>
                <a:gd name="T14" fmla="*/ 96244 w 115"/>
                <a:gd name="T15" fmla="*/ 0 h 102"/>
                <a:gd name="T16" fmla="*/ 96244 w 115"/>
                <a:gd name="T17" fmla="*/ 18054 h 102"/>
                <a:gd name="T18" fmla="*/ 52206 w 115"/>
                <a:gd name="T19" fmla="*/ 18054 h 102"/>
                <a:gd name="T20" fmla="*/ 92205 w 115"/>
                <a:gd name="T21" fmla="*/ 42431 h 102"/>
                <a:gd name="T22" fmla="*/ 109695 w 115"/>
                <a:gd name="T23" fmla="*/ 66568 h 102"/>
                <a:gd name="T24" fmla="*/ 94749 w 115"/>
                <a:gd name="T25" fmla="*/ 87007 h 102"/>
                <a:gd name="T26" fmla="*/ 65255 w 115"/>
                <a:gd name="T27" fmla="*/ 106095 h 102"/>
                <a:gd name="T28" fmla="*/ 41434 w 115"/>
                <a:gd name="T29" fmla="*/ 91446 h 102"/>
                <a:gd name="T30" fmla="*/ 41434 w 115"/>
                <a:gd name="T31" fmla="*/ 91446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3" name="Freeform 274"/>
            <p:cNvSpPr>
              <a:spLocks/>
            </p:cNvSpPr>
            <p:nvPr/>
          </p:nvSpPr>
          <p:spPr bwMode="auto">
            <a:xfrm>
              <a:off x="535" y="1429"/>
              <a:ext cx="254" cy="97"/>
            </a:xfrm>
            <a:custGeom>
              <a:avLst/>
              <a:gdLst>
                <a:gd name="T0" fmla="*/ 138334 w 177"/>
                <a:gd name="T1" fmla="*/ 10443 h 67"/>
                <a:gd name="T2" fmla="*/ 168833 w 177"/>
                <a:gd name="T3" fmla="*/ 31690 h 67"/>
                <a:gd name="T4" fmla="*/ 145140 w 177"/>
                <a:gd name="T5" fmla="*/ 47232 h 67"/>
                <a:gd name="T6" fmla="*/ 114484 w 177"/>
                <a:gd name="T7" fmla="*/ 25773 h 67"/>
                <a:gd name="T8" fmla="*/ 91840 w 177"/>
                <a:gd name="T9" fmla="*/ 28158 h 67"/>
                <a:gd name="T10" fmla="*/ 52288 w 177"/>
                <a:gd name="T11" fmla="*/ 55613 h 67"/>
                <a:gd name="T12" fmla="*/ 96398 w 177"/>
                <a:gd name="T13" fmla="*/ 55613 h 67"/>
                <a:gd name="T14" fmla="*/ 96398 w 177"/>
                <a:gd name="T15" fmla="*/ 75722 h 67"/>
                <a:gd name="T16" fmla="*/ 0 w 177"/>
                <a:gd name="T17" fmla="*/ 75722 h 67"/>
                <a:gd name="T18" fmla="*/ 0 w 177"/>
                <a:gd name="T19" fmla="*/ 9279 h 67"/>
                <a:gd name="T20" fmla="*/ 28932 w 177"/>
                <a:gd name="T21" fmla="*/ 9279 h 67"/>
                <a:gd name="T22" fmla="*/ 28932 w 177"/>
                <a:gd name="T23" fmla="*/ 39756 h 67"/>
                <a:gd name="T24" fmla="*/ 67875 w 177"/>
                <a:gd name="T25" fmla="*/ 12296 h 67"/>
                <a:gd name="T26" fmla="*/ 105706 w 177"/>
                <a:gd name="T27" fmla="*/ 0 h 67"/>
                <a:gd name="T28" fmla="*/ 138334 w 177"/>
                <a:gd name="T29" fmla="*/ 10443 h 67"/>
                <a:gd name="T30" fmla="*/ 138334 w 177"/>
                <a:gd name="T31" fmla="*/ 10443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54" name="Freeform 275"/>
            <p:cNvSpPr>
              <a:spLocks/>
            </p:cNvSpPr>
            <p:nvPr/>
          </p:nvSpPr>
          <p:spPr bwMode="auto">
            <a:xfrm>
              <a:off x="799" y="1381"/>
              <a:ext cx="165" cy="148"/>
            </a:xfrm>
            <a:custGeom>
              <a:avLst/>
              <a:gdLst>
                <a:gd name="T0" fmla="*/ 128299 w 114"/>
                <a:gd name="T1" fmla="*/ 44299 h 103"/>
                <a:gd name="T2" fmla="*/ 128299 w 114"/>
                <a:gd name="T3" fmla="*/ 101074 h 103"/>
                <a:gd name="T4" fmla="*/ 15060 w 114"/>
                <a:gd name="T5" fmla="*/ 101074 h 103"/>
                <a:gd name="T6" fmla="*/ 15060 w 114"/>
                <a:gd name="T7" fmla="*/ 84573 h 103"/>
                <a:gd name="T8" fmla="*/ 66090 w 114"/>
                <a:gd name="T9" fmla="*/ 84573 h 103"/>
                <a:gd name="T10" fmla="*/ 20548 w 114"/>
                <a:gd name="T11" fmla="*/ 60651 h 103"/>
                <a:gd name="T12" fmla="*/ 0 w 114"/>
                <a:gd name="T13" fmla="*/ 37967 h 103"/>
                <a:gd name="T14" fmla="*/ 15529 w 114"/>
                <a:gd name="T15" fmla="*/ 18389 h 103"/>
                <a:gd name="T16" fmla="*/ 52735 w 114"/>
                <a:gd name="T17" fmla="*/ 0 h 103"/>
                <a:gd name="T18" fmla="*/ 80251 w 114"/>
                <a:gd name="T19" fmla="*/ 15278 h 103"/>
                <a:gd name="T20" fmla="*/ 43446 w 114"/>
                <a:gd name="T21" fmla="*/ 33313 h 103"/>
                <a:gd name="T22" fmla="*/ 47084 w 114"/>
                <a:gd name="T23" fmla="*/ 46659 h 103"/>
                <a:gd name="T24" fmla="*/ 95057 w 114"/>
                <a:gd name="T25" fmla="*/ 69556 h 103"/>
                <a:gd name="T26" fmla="*/ 95057 w 114"/>
                <a:gd name="T27" fmla="*/ 44299 h 103"/>
                <a:gd name="T28" fmla="*/ 128299 w 114"/>
                <a:gd name="T29" fmla="*/ 44299 h 103"/>
                <a:gd name="T30" fmla="*/ 128299 w 114"/>
                <a:gd name="T31" fmla="*/ 44299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7919" name="AutoShape 314"/>
          <p:cNvSpPr>
            <a:spLocks noChangeArrowheads="1"/>
          </p:cNvSpPr>
          <p:nvPr/>
        </p:nvSpPr>
        <p:spPr bwMode="auto">
          <a:xfrm flipV="1">
            <a:off x="5818188" y="5994400"/>
            <a:ext cx="3152775" cy="171450"/>
          </a:xfrm>
          <a:custGeom>
            <a:avLst/>
            <a:gdLst>
              <a:gd name="T0" fmla="*/ 2147483647 w 21600"/>
              <a:gd name="T1" fmla="*/ 0 h 21600"/>
              <a:gd name="T2" fmla="*/ 2147483647 w 21600"/>
              <a:gd name="T3" fmla="*/ 0 h 21600"/>
              <a:gd name="T4" fmla="*/ 0 w 21600"/>
              <a:gd name="T5" fmla="*/ 0 h 21600"/>
              <a:gd name="T6" fmla="*/ 2147483647 w 21600"/>
              <a:gd name="T7" fmla="*/ 0 h 21600"/>
              <a:gd name="T8" fmla="*/ 0 60000 65536"/>
              <a:gd name="T9" fmla="*/ 0 60000 65536"/>
              <a:gd name="T10" fmla="*/ 0 60000 65536"/>
              <a:gd name="T11" fmla="*/ 0 60000 65536"/>
              <a:gd name="T12" fmla="*/ 2123 w 21600"/>
              <a:gd name="T13" fmla="*/ 2139 h 21600"/>
              <a:gd name="T14" fmla="*/ 19477 w 21600"/>
              <a:gd name="T15" fmla="*/ 19461 h 21600"/>
            </a:gdLst>
            <a:ahLst/>
            <a:cxnLst>
              <a:cxn ang="T8">
                <a:pos x="T0" y="T1"/>
              </a:cxn>
              <a:cxn ang="T9">
                <a:pos x="T2" y="T3"/>
              </a:cxn>
              <a:cxn ang="T10">
                <a:pos x="T4" y="T5"/>
              </a:cxn>
              <a:cxn ang="T11">
                <a:pos x="T6" y="T7"/>
              </a:cxn>
            </a:cxnLst>
            <a:rect l="T12" t="T13" r="T14" b="T15"/>
            <a:pathLst>
              <a:path w="21600" h="21600">
                <a:moveTo>
                  <a:pt x="0" y="0"/>
                </a:moveTo>
                <a:lnTo>
                  <a:pt x="647" y="21600"/>
                </a:lnTo>
                <a:lnTo>
                  <a:pt x="20953" y="21600"/>
                </a:lnTo>
                <a:lnTo>
                  <a:pt x="21600" y="0"/>
                </a:lnTo>
                <a:lnTo>
                  <a:pt x="0" y="0"/>
                </a:lnTo>
                <a:close/>
              </a:path>
            </a:pathLst>
          </a:custGeom>
          <a:gradFill rotWithShape="0">
            <a:gsLst>
              <a:gs pos="0">
                <a:schemeClr val="bg1"/>
              </a:gs>
              <a:gs pos="100000">
                <a:schemeClr val="bg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endParaRPr lang="zh-CN" altLang="en-US"/>
          </a:p>
        </p:txBody>
      </p:sp>
      <p:sp>
        <p:nvSpPr>
          <p:cNvPr id="37920" name="AutoShape 315"/>
          <p:cNvSpPr>
            <a:spLocks noChangeArrowheads="1"/>
          </p:cNvSpPr>
          <p:nvPr/>
        </p:nvSpPr>
        <p:spPr bwMode="auto">
          <a:xfrm rot="16200000" flipV="1">
            <a:off x="6291262" y="3490913"/>
            <a:ext cx="5256213" cy="90488"/>
          </a:xfrm>
          <a:custGeom>
            <a:avLst/>
            <a:gdLst>
              <a:gd name="T0" fmla="*/ 2147483647 w 21600"/>
              <a:gd name="T1" fmla="*/ 0 h 21600"/>
              <a:gd name="T2" fmla="*/ 2147483647 w 21600"/>
              <a:gd name="T3" fmla="*/ 0 h 21600"/>
              <a:gd name="T4" fmla="*/ 2147483647 w 21600"/>
              <a:gd name="T5" fmla="*/ 0 h 21600"/>
              <a:gd name="T6" fmla="*/ 2147483647 w 21600"/>
              <a:gd name="T7" fmla="*/ 0 h 21600"/>
              <a:gd name="T8" fmla="*/ 0 60000 65536"/>
              <a:gd name="T9" fmla="*/ 0 60000 65536"/>
              <a:gd name="T10" fmla="*/ 0 60000 65536"/>
              <a:gd name="T11" fmla="*/ 0 60000 65536"/>
              <a:gd name="T12" fmla="*/ 2063 w 21600"/>
              <a:gd name="T13" fmla="*/ 2000 h 21600"/>
              <a:gd name="T14" fmla="*/ 19537 w 21600"/>
              <a:gd name="T15" fmla="*/ 19600 h 21600"/>
            </a:gdLst>
            <a:ahLst/>
            <a:cxnLst>
              <a:cxn ang="T8">
                <a:pos x="T0" y="T1"/>
              </a:cxn>
              <a:cxn ang="T9">
                <a:pos x="T2" y="T3"/>
              </a:cxn>
              <a:cxn ang="T10">
                <a:pos x="T4" y="T5"/>
              </a:cxn>
              <a:cxn ang="T11">
                <a:pos x="T6" y="T7"/>
              </a:cxn>
            </a:cxnLst>
            <a:rect l="T12" t="T13" r="T14" b="T15"/>
            <a:pathLst>
              <a:path w="21600" h="21600">
                <a:moveTo>
                  <a:pt x="0" y="0"/>
                </a:moveTo>
                <a:lnTo>
                  <a:pt x="523" y="21600"/>
                </a:lnTo>
                <a:lnTo>
                  <a:pt x="21077" y="21600"/>
                </a:lnTo>
                <a:lnTo>
                  <a:pt x="21600" y="0"/>
                </a:lnTo>
                <a:lnTo>
                  <a:pt x="0" y="0"/>
                </a:lnTo>
                <a:close/>
              </a:path>
            </a:pathLst>
          </a:custGeom>
          <a:gradFill rotWithShape="0">
            <a:gsLst>
              <a:gs pos="0">
                <a:schemeClr val="bg1"/>
              </a:gs>
              <a:gs pos="100000">
                <a:schemeClr val="bg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endParaRPr lang="zh-CN" altLang="en-US"/>
          </a:p>
        </p:txBody>
      </p:sp>
      <p:sp>
        <p:nvSpPr>
          <p:cNvPr id="37921" name="AutoShape 316"/>
          <p:cNvSpPr>
            <a:spLocks noChangeArrowheads="1"/>
          </p:cNvSpPr>
          <p:nvPr/>
        </p:nvSpPr>
        <p:spPr bwMode="auto">
          <a:xfrm rot="5400000" flipH="1" flipV="1">
            <a:off x="3570287" y="3754438"/>
            <a:ext cx="4646613" cy="173038"/>
          </a:xfrm>
          <a:custGeom>
            <a:avLst/>
            <a:gdLst>
              <a:gd name="T0" fmla="*/ 2147483647 w 21600"/>
              <a:gd name="T1" fmla="*/ 0 h 21600"/>
              <a:gd name="T2" fmla="*/ 2147483647 w 21600"/>
              <a:gd name="T3" fmla="*/ 0 h 21600"/>
              <a:gd name="T4" fmla="*/ 2147483647 w 21600"/>
              <a:gd name="T5" fmla="*/ 0 h 21600"/>
              <a:gd name="T6" fmla="*/ 2147483647 w 21600"/>
              <a:gd name="T7" fmla="*/ 0 h 21600"/>
              <a:gd name="T8" fmla="*/ 0 60000 65536"/>
              <a:gd name="T9" fmla="*/ 0 60000 65536"/>
              <a:gd name="T10" fmla="*/ 0 60000 65536"/>
              <a:gd name="T11" fmla="*/ 0 60000 65536"/>
              <a:gd name="T12" fmla="*/ 2053 w 21600"/>
              <a:gd name="T13" fmla="*/ 2097 h 21600"/>
              <a:gd name="T14" fmla="*/ 19547 w 21600"/>
              <a:gd name="T15" fmla="*/ 19503 h 21600"/>
            </a:gdLst>
            <a:ahLst/>
            <a:cxnLst>
              <a:cxn ang="T8">
                <a:pos x="T0" y="T1"/>
              </a:cxn>
              <a:cxn ang="T9">
                <a:pos x="T2" y="T3"/>
              </a:cxn>
              <a:cxn ang="T10">
                <a:pos x="T4" y="T5"/>
              </a:cxn>
              <a:cxn ang="T11">
                <a:pos x="T6" y="T7"/>
              </a:cxn>
            </a:cxnLst>
            <a:rect l="T12" t="T13" r="T14" b="T15"/>
            <a:pathLst>
              <a:path w="21600" h="21600">
                <a:moveTo>
                  <a:pt x="0" y="0"/>
                </a:moveTo>
                <a:lnTo>
                  <a:pt x="511" y="21600"/>
                </a:lnTo>
                <a:lnTo>
                  <a:pt x="21089" y="21600"/>
                </a:lnTo>
                <a:lnTo>
                  <a:pt x="21600" y="0"/>
                </a:lnTo>
                <a:lnTo>
                  <a:pt x="0" y="0"/>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endParaRPr lang="zh-CN" altLang="en-US"/>
          </a:p>
        </p:txBody>
      </p:sp>
      <p:grpSp>
        <p:nvGrpSpPr>
          <p:cNvPr id="37922" name="Group 129"/>
          <p:cNvGrpSpPr>
            <a:grpSpLocks/>
          </p:cNvGrpSpPr>
          <p:nvPr/>
        </p:nvGrpSpPr>
        <p:grpSpPr bwMode="auto">
          <a:xfrm>
            <a:off x="5807075" y="904875"/>
            <a:ext cx="3157538" cy="688975"/>
            <a:chOff x="3658" y="570"/>
            <a:chExt cx="1989" cy="434"/>
          </a:xfrm>
        </p:grpSpPr>
        <p:sp>
          <p:nvSpPr>
            <p:cNvPr id="37937" name="Rectangle 317"/>
            <p:cNvSpPr>
              <a:spLocks noChangeArrowheads="1"/>
            </p:cNvSpPr>
            <p:nvPr/>
          </p:nvSpPr>
          <p:spPr bwMode="auto">
            <a:xfrm>
              <a:off x="3716" y="572"/>
              <a:ext cx="1931" cy="432"/>
            </a:xfrm>
            <a:prstGeom prst="rect">
              <a:avLst/>
            </a:prstGeom>
            <a:solidFill>
              <a:srgbClr val="4D61A4"/>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ea typeface="华文细黑" panose="02010600040101010101" pitchFamily="2" charset="-122"/>
              </a:endParaRPr>
            </a:p>
          </p:txBody>
        </p:sp>
        <p:sp>
          <p:nvSpPr>
            <p:cNvPr id="37938" name="Rectangle 318"/>
            <p:cNvSpPr>
              <a:spLocks noChangeArrowheads="1"/>
            </p:cNvSpPr>
            <p:nvPr/>
          </p:nvSpPr>
          <p:spPr bwMode="auto">
            <a:xfrm>
              <a:off x="3658" y="572"/>
              <a:ext cx="84" cy="432"/>
            </a:xfrm>
            <a:prstGeom prst="rect">
              <a:avLst/>
            </a:prstGeom>
            <a:gradFill rotWithShape="1">
              <a:gsLst>
                <a:gs pos="0">
                  <a:srgbClr val="99C3DD"/>
                </a:gs>
                <a:gs pos="100000">
                  <a:srgbClr val="4D61A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ea typeface="华文细黑" panose="02010600040101010101" pitchFamily="2" charset="-122"/>
              </a:endParaRPr>
            </a:p>
          </p:txBody>
        </p:sp>
        <p:sp>
          <p:nvSpPr>
            <p:cNvPr id="37939" name="Rectangle 319"/>
            <p:cNvSpPr>
              <a:spLocks noChangeArrowheads="1"/>
            </p:cNvSpPr>
            <p:nvPr/>
          </p:nvSpPr>
          <p:spPr bwMode="auto">
            <a:xfrm>
              <a:off x="5565" y="626"/>
              <a:ext cx="82" cy="378"/>
            </a:xfrm>
            <a:prstGeom prst="rect">
              <a:avLst/>
            </a:prstGeom>
            <a:gradFill rotWithShape="1">
              <a:gsLst>
                <a:gs pos="0">
                  <a:srgbClr val="4D61A4"/>
                </a:gs>
                <a:gs pos="100000">
                  <a:srgbClr val="4D615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ea typeface="华文细黑" panose="02010600040101010101" pitchFamily="2" charset="-122"/>
              </a:endParaRPr>
            </a:p>
          </p:txBody>
        </p:sp>
        <p:sp>
          <p:nvSpPr>
            <p:cNvPr id="37940" name="AutoShape 320"/>
            <p:cNvSpPr>
              <a:spLocks noChangeArrowheads="1"/>
            </p:cNvSpPr>
            <p:nvPr/>
          </p:nvSpPr>
          <p:spPr bwMode="auto">
            <a:xfrm>
              <a:off x="3682" y="570"/>
              <a:ext cx="1948" cy="8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73 w 21600"/>
                <a:gd name="T13" fmla="*/ 2009 h 21600"/>
                <a:gd name="T14" fmla="*/ 19427 w 21600"/>
                <a:gd name="T15" fmla="*/ 19591 h 21600"/>
              </a:gdLst>
              <a:ahLst/>
              <a:cxnLst>
                <a:cxn ang="T8">
                  <a:pos x="T0" y="T1"/>
                </a:cxn>
                <a:cxn ang="T9">
                  <a:pos x="T2" y="T3"/>
                </a:cxn>
                <a:cxn ang="T10">
                  <a:pos x="T4" y="T5"/>
                </a:cxn>
                <a:cxn ang="T11">
                  <a:pos x="T6" y="T7"/>
                </a:cxn>
              </a:cxnLst>
              <a:rect l="T12" t="T13" r="T14" b="T15"/>
              <a:pathLst>
                <a:path w="21600" h="21600">
                  <a:moveTo>
                    <a:pt x="0" y="0"/>
                  </a:moveTo>
                  <a:lnTo>
                    <a:pt x="745" y="21600"/>
                  </a:lnTo>
                  <a:lnTo>
                    <a:pt x="20855" y="21600"/>
                  </a:lnTo>
                  <a:lnTo>
                    <a:pt x="21600" y="0"/>
                  </a:lnTo>
                  <a:lnTo>
                    <a:pt x="0" y="0"/>
                  </a:lnTo>
                  <a:close/>
                </a:path>
              </a:pathLst>
            </a:custGeom>
            <a:gradFill rotWithShape="1">
              <a:gsLst>
                <a:gs pos="0">
                  <a:srgbClr val="99C3DD"/>
                </a:gs>
                <a:gs pos="100000">
                  <a:srgbClr val="4D61A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7941" name="Text Box 321"/>
            <p:cNvSpPr txBox="1">
              <a:spLocks noChangeArrowheads="1"/>
            </p:cNvSpPr>
            <p:nvPr/>
          </p:nvSpPr>
          <p:spPr bwMode="auto">
            <a:xfrm>
              <a:off x="3730" y="684"/>
              <a:ext cx="184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600" b="1">
                  <a:solidFill>
                    <a:schemeClr val="bg1"/>
                  </a:solidFill>
                  <a:ea typeface="华文细黑" panose="02010600040101010101" pitchFamily="2" charset="-122"/>
                </a:rPr>
                <a:t>SDH</a:t>
              </a:r>
              <a:r>
                <a:rPr lang="zh-CN" altLang="en-US" sz="1600" b="1">
                  <a:solidFill>
                    <a:schemeClr val="bg1"/>
                  </a:solidFill>
                  <a:ea typeface="华文细黑" panose="02010600040101010101" pitchFamily="2" charset="-122"/>
                </a:rPr>
                <a:t>链路汇聚方案亮点</a:t>
              </a:r>
              <a:endParaRPr lang="en-US" altLang="en-US" sz="1600" b="1">
                <a:solidFill>
                  <a:schemeClr val="bg1"/>
                </a:solidFill>
                <a:ea typeface="华文细黑" panose="02010600040101010101" pitchFamily="2" charset="-122"/>
              </a:endParaRPr>
            </a:p>
          </p:txBody>
        </p:sp>
      </p:grpSp>
      <p:sp>
        <p:nvSpPr>
          <p:cNvPr id="37923" name="Text Box 322"/>
          <p:cNvSpPr txBox="1">
            <a:spLocks noChangeArrowheads="1"/>
          </p:cNvSpPr>
          <p:nvPr/>
        </p:nvSpPr>
        <p:spPr bwMode="auto">
          <a:xfrm>
            <a:off x="5951538" y="1701800"/>
            <a:ext cx="295275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indent="-19050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 typeface="Wingdings" panose="05000000000000000000" pitchFamily="2" charset="2"/>
              <a:buChar char="l"/>
            </a:pPr>
            <a:r>
              <a:rPr lang="zh-CN" altLang="en-US">
                <a:ea typeface="华文细黑" panose="02010600040101010101" pitchFamily="2" charset="-122"/>
              </a:rPr>
              <a:t>大容量</a:t>
            </a:r>
          </a:p>
          <a:p>
            <a:pPr lvl="1" eaLnBrk="1" hangingPunct="1">
              <a:spcBef>
                <a:spcPct val="50000"/>
              </a:spcBef>
              <a:buFont typeface="Wingdings" panose="05000000000000000000" pitchFamily="2" charset="2"/>
              <a:buChar char="à"/>
            </a:pPr>
            <a:r>
              <a:rPr lang="zh-CN" altLang="en-US">
                <a:ea typeface="华文细黑" panose="02010600040101010101" pitchFamily="2" charset="-122"/>
              </a:rPr>
              <a:t> </a:t>
            </a:r>
            <a:r>
              <a:rPr lang="en-US" altLang="zh-CN">
                <a:ea typeface="华文细黑" panose="02010600040101010101" pitchFamily="2" charset="-122"/>
              </a:rPr>
              <a:t>2.5G cPOS</a:t>
            </a:r>
            <a:r>
              <a:rPr lang="zh-CN" altLang="en-US">
                <a:ea typeface="华文细黑" panose="02010600040101010101" pitchFamily="2" charset="-122"/>
              </a:rPr>
              <a:t>通道化</a:t>
            </a:r>
            <a:r>
              <a:rPr lang="en-US" altLang="zh-CN">
                <a:ea typeface="华文细黑" panose="02010600040101010101" pitchFamily="2" charset="-122"/>
              </a:rPr>
              <a:t>155M</a:t>
            </a:r>
          </a:p>
          <a:p>
            <a:pPr lvl="1" eaLnBrk="1" hangingPunct="1">
              <a:spcBef>
                <a:spcPct val="50000"/>
              </a:spcBef>
              <a:buFont typeface="Wingdings" panose="05000000000000000000" pitchFamily="2" charset="2"/>
              <a:buChar char="à"/>
            </a:pPr>
            <a:r>
              <a:rPr lang="en-US" altLang="zh-CN">
                <a:ea typeface="华文细黑" panose="02010600040101010101" pitchFamily="2" charset="-122"/>
              </a:rPr>
              <a:t> 622M cPOS</a:t>
            </a:r>
            <a:r>
              <a:rPr lang="zh-CN" altLang="en-US">
                <a:ea typeface="华文细黑" panose="02010600040101010101" pitchFamily="2" charset="-122"/>
              </a:rPr>
              <a:t>通道化</a:t>
            </a:r>
            <a:r>
              <a:rPr lang="en-US" altLang="zh-CN">
                <a:ea typeface="华文细黑" panose="02010600040101010101" pitchFamily="2" charset="-122"/>
              </a:rPr>
              <a:t>E3</a:t>
            </a:r>
          </a:p>
          <a:p>
            <a:pPr lvl="1" eaLnBrk="1" hangingPunct="1">
              <a:spcBef>
                <a:spcPct val="50000"/>
              </a:spcBef>
              <a:buFont typeface="Wingdings" panose="05000000000000000000" pitchFamily="2" charset="2"/>
              <a:buChar char="à"/>
            </a:pPr>
            <a:r>
              <a:rPr lang="en-US" altLang="zh-CN">
                <a:ea typeface="华文细黑" panose="02010600040101010101" pitchFamily="2" charset="-122"/>
              </a:rPr>
              <a:t> 155M cPOS</a:t>
            </a:r>
            <a:r>
              <a:rPr lang="zh-CN" altLang="en-US">
                <a:ea typeface="华文细黑" panose="02010600040101010101" pitchFamily="2" charset="-122"/>
              </a:rPr>
              <a:t>通道化</a:t>
            </a:r>
            <a:r>
              <a:rPr lang="en-US" altLang="zh-CN">
                <a:ea typeface="华文细黑" panose="02010600040101010101" pitchFamily="2" charset="-122"/>
              </a:rPr>
              <a:t>DS0</a:t>
            </a:r>
          </a:p>
          <a:p>
            <a:pPr lvl="1" eaLnBrk="1" hangingPunct="1">
              <a:spcBef>
                <a:spcPct val="50000"/>
              </a:spcBef>
              <a:buFont typeface="Wingdings" panose="05000000000000000000" pitchFamily="2" charset="2"/>
              <a:buChar char="à"/>
            </a:pPr>
            <a:r>
              <a:rPr lang="en-US" altLang="zh-CN">
                <a:ea typeface="华文细黑" panose="02010600040101010101" pitchFamily="2" charset="-122"/>
              </a:rPr>
              <a:t>10G/2.5G/622M/155M POS</a:t>
            </a:r>
          </a:p>
          <a:p>
            <a:pPr lvl="1" eaLnBrk="1" hangingPunct="1">
              <a:spcBef>
                <a:spcPct val="50000"/>
              </a:spcBef>
              <a:buFont typeface="Wingdings" panose="05000000000000000000" pitchFamily="2" charset="2"/>
              <a:buChar char="à"/>
            </a:pPr>
            <a:r>
              <a:rPr lang="en-US" altLang="zh-CN">
                <a:ea typeface="华文细黑" panose="02010600040101010101" pitchFamily="2" charset="-122"/>
              </a:rPr>
              <a:t>622M/155M ATM</a:t>
            </a:r>
          </a:p>
          <a:p>
            <a:pPr eaLnBrk="1" hangingPunct="1">
              <a:spcBef>
                <a:spcPct val="50000"/>
              </a:spcBef>
              <a:buFont typeface="Wingdings" panose="05000000000000000000" pitchFamily="2" charset="2"/>
              <a:buChar char="l"/>
            </a:pPr>
            <a:r>
              <a:rPr lang="zh-CN" altLang="en-US">
                <a:ea typeface="华文细黑" panose="02010600040101010101" pitchFamily="2" charset="-122"/>
              </a:rPr>
              <a:t>高性能</a:t>
            </a:r>
          </a:p>
          <a:p>
            <a:pPr lvl="1" eaLnBrk="1" hangingPunct="1">
              <a:spcBef>
                <a:spcPct val="50000"/>
              </a:spcBef>
              <a:buFont typeface="Wingdings" panose="05000000000000000000" pitchFamily="2" charset="2"/>
              <a:buChar char="à"/>
            </a:pPr>
            <a:r>
              <a:rPr lang="zh-CN" altLang="en-US">
                <a:ea typeface="华文细黑" panose="02010600040101010101" pitchFamily="2" charset="-122"/>
              </a:rPr>
              <a:t> 满配线速转发</a:t>
            </a:r>
            <a:endParaRPr lang="en-US" altLang="zh-CN">
              <a:ea typeface="华文细黑" panose="02010600040101010101" pitchFamily="2" charset="-122"/>
            </a:endParaRPr>
          </a:p>
        </p:txBody>
      </p:sp>
      <p:grpSp>
        <p:nvGrpSpPr>
          <p:cNvPr id="37924" name="Group 111"/>
          <p:cNvGrpSpPr>
            <a:grpSpLocks/>
          </p:cNvGrpSpPr>
          <p:nvPr/>
        </p:nvGrpSpPr>
        <p:grpSpPr bwMode="auto">
          <a:xfrm>
            <a:off x="179388" y="4941888"/>
            <a:ext cx="1873250" cy="874712"/>
            <a:chOff x="340" y="3605"/>
            <a:chExt cx="1315" cy="715"/>
          </a:xfrm>
        </p:grpSpPr>
        <p:pic>
          <p:nvPicPr>
            <p:cNvPr id="37935" name="Picture 109" descr="网云"/>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 y="3605"/>
              <a:ext cx="1315"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36" name="Text Box 223"/>
            <p:cNvSpPr txBox="1">
              <a:spLocks noChangeArrowheads="1"/>
            </p:cNvSpPr>
            <p:nvPr/>
          </p:nvSpPr>
          <p:spPr bwMode="auto">
            <a:xfrm>
              <a:off x="703" y="3793"/>
              <a:ext cx="70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a:solidFill>
                    <a:schemeClr val="bg1"/>
                  </a:solidFill>
                  <a:ea typeface="华文细黑" panose="02010600040101010101" pitchFamily="2" charset="-122"/>
                </a:rPr>
                <a:t>POS</a:t>
              </a:r>
              <a:r>
                <a:rPr lang="zh-CN" altLang="en-US" sz="1400">
                  <a:solidFill>
                    <a:schemeClr val="bg1"/>
                  </a:solidFill>
                  <a:ea typeface="华文细黑" panose="02010600040101010101" pitchFamily="2" charset="-122"/>
                </a:rPr>
                <a:t>汇聚</a:t>
              </a:r>
            </a:p>
          </p:txBody>
        </p:sp>
      </p:grpSp>
      <p:grpSp>
        <p:nvGrpSpPr>
          <p:cNvPr id="37925" name="Group 112"/>
          <p:cNvGrpSpPr>
            <a:grpSpLocks/>
          </p:cNvGrpSpPr>
          <p:nvPr/>
        </p:nvGrpSpPr>
        <p:grpSpPr bwMode="auto">
          <a:xfrm>
            <a:off x="2339975" y="5157788"/>
            <a:ext cx="1944688" cy="874712"/>
            <a:chOff x="340" y="3605"/>
            <a:chExt cx="1315" cy="715"/>
          </a:xfrm>
        </p:grpSpPr>
        <p:pic>
          <p:nvPicPr>
            <p:cNvPr id="37933" name="Picture 113" descr="网云"/>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 y="3605"/>
              <a:ext cx="1315"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34" name="Text Box 223"/>
            <p:cNvSpPr txBox="1">
              <a:spLocks noChangeArrowheads="1"/>
            </p:cNvSpPr>
            <p:nvPr/>
          </p:nvSpPr>
          <p:spPr bwMode="auto">
            <a:xfrm>
              <a:off x="703" y="3793"/>
              <a:ext cx="70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a:solidFill>
                    <a:schemeClr val="bg1"/>
                  </a:solidFill>
                  <a:ea typeface="华文细黑" panose="02010600040101010101" pitchFamily="2" charset="-122"/>
                </a:rPr>
                <a:t>ATM</a:t>
              </a:r>
              <a:r>
                <a:rPr lang="zh-CN" altLang="en-US" sz="1400">
                  <a:solidFill>
                    <a:schemeClr val="bg1"/>
                  </a:solidFill>
                  <a:ea typeface="华文细黑" panose="02010600040101010101" pitchFamily="2" charset="-122"/>
                </a:rPr>
                <a:t>汇聚</a:t>
              </a:r>
            </a:p>
          </p:txBody>
        </p:sp>
      </p:grpSp>
      <p:grpSp>
        <p:nvGrpSpPr>
          <p:cNvPr id="37926" name="Group 115"/>
          <p:cNvGrpSpPr>
            <a:grpSpLocks/>
          </p:cNvGrpSpPr>
          <p:nvPr/>
        </p:nvGrpSpPr>
        <p:grpSpPr bwMode="auto">
          <a:xfrm>
            <a:off x="3492500" y="4149725"/>
            <a:ext cx="2232025" cy="936625"/>
            <a:chOff x="340" y="3605"/>
            <a:chExt cx="1315" cy="715"/>
          </a:xfrm>
        </p:grpSpPr>
        <p:pic>
          <p:nvPicPr>
            <p:cNvPr id="37931" name="Picture 116" descr="网云"/>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 y="3605"/>
              <a:ext cx="1315"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32" name="Text Box 223"/>
            <p:cNvSpPr txBox="1">
              <a:spLocks noChangeArrowheads="1"/>
            </p:cNvSpPr>
            <p:nvPr/>
          </p:nvSpPr>
          <p:spPr bwMode="auto">
            <a:xfrm>
              <a:off x="703" y="3793"/>
              <a:ext cx="702"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a:solidFill>
                    <a:schemeClr val="bg1"/>
                  </a:solidFill>
                  <a:ea typeface="华文细黑" panose="02010600040101010101" pitchFamily="2" charset="-122"/>
                </a:rPr>
                <a:t>CPOS</a:t>
              </a:r>
              <a:r>
                <a:rPr lang="zh-CN" altLang="en-US" sz="1400">
                  <a:solidFill>
                    <a:schemeClr val="bg1"/>
                  </a:solidFill>
                  <a:ea typeface="华文细黑" panose="02010600040101010101" pitchFamily="2" charset="-122"/>
                </a:rPr>
                <a:t>汇聚</a:t>
              </a:r>
            </a:p>
          </p:txBody>
        </p:sp>
      </p:grpSp>
      <p:sp>
        <p:nvSpPr>
          <p:cNvPr id="37927" name="Text Box 94"/>
          <p:cNvSpPr txBox="1">
            <a:spLocks noChangeArrowheads="1"/>
          </p:cNvSpPr>
          <p:nvPr/>
        </p:nvSpPr>
        <p:spPr bwMode="auto">
          <a:xfrm>
            <a:off x="1042988" y="3500438"/>
            <a:ext cx="763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a:ea typeface="华文细黑" panose="02010600040101010101" pitchFamily="2" charset="-122"/>
              </a:rPr>
              <a:t>CR16K</a:t>
            </a:r>
          </a:p>
        </p:txBody>
      </p:sp>
      <p:sp>
        <p:nvSpPr>
          <p:cNvPr id="37928" name="Text Box 95"/>
          <p:cNvSpPr txBox="1">
            <a:spLocks noChangeArrowheads="1"/>
          </p:cNvSpPr>
          <p:nvPr/>
        </p:nvSpPr>
        <p:spPr bwMode="auto">
          <a:xfrm>
            <a:off x="684213" y="2649538"/>
            <a:ext cx="763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a:ea typeface="华文细黑" panose="02010600040101010101" pitchFamily="2" charset="-122"/>
              </a:rPr>
              <a:t>CR16K</a:t>
            </a:r>
          </a:p>
        </p:txBody>
      </p:sp>
      <p:sp>
        <p:nvSpPr>
          <p:cNvPr id="37929" name="Text Box 96"/>
          <p:cNvSpPr txBox="1">
            <a:spLocks noChangeArrowheads="1"/>
          </p:cNvSpPr>
          <p:nvPr/>
        </p:nvSpPr>
        <p:spPr bwMode="auto">
          <a:xfrm>
            <a:off x="2538413" y="2692400"/>
            <a:ext cx="763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a:ea typeface="华文细黑" panose="02010600040101010101" pitchFamily="2" charset="-122"/>
              </a:rPr>
              <a:t>CR16K</a:t>
            </a:r>
          </a:p>
        </p:txBody>
      </p:sp>
      <p:sp>
        <p:nvSpPr>
          <p:cNvPr id="37930" name="标题 91"/>
          <p:cNvSpPr>
            <a:spLocks noGrp="1"/>
          </p:cNvSpPr>
          <p:nvPr>
            <p:ph type="title"/>
          </p:nvPr>
        </p:nvSpPr>
        <p:spPr/>
        <p:txBody>
          <a:bodyPr/>
          <a:lstStyle/>
          <a:p>
            <a:pPr eaLnBrk="1" hangingPunct="1"/>
            <a:r>
              <a:rPr lang="zh-CN" altLang="en-US" smtClean="0">
                <a:cs typeface="Arial" panose="020B0604020202020204" pitchFamily="34" charset="0"/>
              </a:rPr>
              <a:t>丰富的高性能广域网接口</a:t>
            </a:r>
            <a:endParaRPr lang="zh-CN" alt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99"/>
          <p:cNvSpPr>
            <a:spLocks noChangeArrowheads="1"/>
          </p:cNvSpPr>
          <p:nvPr/>
        </p:nvSpPr>
        <p:spPr bwMode="auto">
          <a:xfrm>
            <a:off x="179388" y="117475"/>
            <a:ext cx="63436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200" b="1">
              <a:solidFill>
                <a:srgbClr val="CC0000"/>
              </a:solidFill>
              <a:ea typeface="华文细黑" panose="02010600040101010101" pitchFamily="2" charset="-122"/>
              <a:cs typeface="Arial" panose="020B0604020202020204" pitchFamily="34" charset="0"/>
            </a:endParaRPr>
          </a:p>
        </p:txBody>
      </p:sp>
      <p:sp>
        <p:nvSpPr>
          <p:cNvPr id="38915" name="Rectangle 2"/>
          <p:cNvSpPr>
            <a:spLocks noChangeArrowheads="1"/>
          </p:cNvSpPr>
          <p:nvPr/>
        </p:nvSpPr>
        <p:spPr bwMode="auto">
          <a:xfrm>
            <a:off x="3779838" y="1603375"/>
            <a:ext cx="4176712" cy="2552700"/>
          </a:xfrm>
          <a:prstGeom prst="rect">
            <a:avLst/>
          </a:prstGeom>
          <a:solidFill>
            <a:schemeClr val="hlink">
              <a:alpha val="20000"/>
            </a:schemeClr>
          </a:solidFill>
          <a:ln w="12700"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8916" name="Rectangle 3"/>
          <p:cNvSpPr>
            <a:spLocks noChangeArrowheads="1"/>
          </p:cNvSpPr>
          <p:nvPr/>
        </p:nvSpPr>
        <p:spPr bwMode="auto">
          <a:xfrm>
            <a:off x="1476375" y="1603375"/>
            <a:ext cx="1079500" cy="2552700"/>
          </a:xfrm>
          <a:prstGeom prst="rect">
            <a:avLst/>
          </a:prstGeom>
          <a:solidFill>
            <a:schemeClr val="hlink">
              <a:alpha val="20000"/>
            </a:schemeClr>
          </a:solidFill>
          <a:ln w="12700"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grpSp>
        <p:nvGrpSpPr>
          <p:cNvPr id="2" name="Group 4"/>
          <p:cNvGrpSpPr>
            <a:grpSpLocks/>
          </p:cNvGrpSpPr>
          <p:nvPr/>
        </p:nvGrpSpPr>
        <p:grpSpPr bwMode="auto">
          <a:xfrm>
            <a:off x="1620838" y="2538413"/>
            <a:ext cx="1079500" cy="1641475"/>
            <a:chOff x="976" y="1721"/>
            <a:chExt cx="680" cy="1034"/>
          </a:xfrm>
        </p:grpSpPr>
        <p:sp>
          <p:nvSpPr>
            <p:cNvPr id="39122" name="Text Box 5"/>
            <p:cNvSpPr txBox="1">
              <a:spLocks noChangeArrowheads="1"/>
            </p:cNvSpPr>
            <p:nvPr/>
          </p:nvSpPr>
          <p:spPr bwMode="auto">
            <a:xfrm>
              <a:off x="1021" y="2356"/>
              <a:ext cx="318"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900" b="1">
                  <a:ea typeface="华文细黑" panose="02010600040101010101" pitchFamily="2" charset="-122"/>
                </a:rPr>
                <a:t>流分类</a:t>
              </a:r>
            </a:p>
          </p:txBody>
        </p:sp>
        <p:grpSp>
          <p:nvGrpSpPr>
            <p:cNvPr id="39123" name="Group 6"/>
            <p:cNvGrpSpPr>
              <a:grpSpLocks/>
            </p:cNvGrpSpPr>
            <p:nvPr/>
          </p:nvGrpSpPr>
          <p:grpSpPr bwMode="auto">
            <a:xfrm>
              <a:off x="976" y="1721"/>
              <a:ext cx="680" cy="595"/>
              <a:chOff x="1066" y="1071"/>
              <a:chExt cx="680" cy="595"/>
            </a:xfrm>
          </p:grpSpPr>
          <p:sp>
            <p:nvSpPr>
              <p:cNvPr id="39125" name="AutoShape 7"/>
              <p:cNvSpPr>
                <a:spLocks noChangeArrowheads="1"/>
              </p:cNvSpPr>
              <p:nvPr/>
            </p:nvSpPr>
            <p:spPr bwMode="auto">
              <a:xfrm rot="5400000">
                <a:off x="1063" y="1074"/>
                <a:ext cx="595" cy="589"/>
              </a:xfrm>
              <a:prstGeom prst="upArrowCallout">
                <a:avLst>
                  <a:gd name="adj1" fmla="val 25255"/>
                  <a:gd name="adj2" fmla="val 25255"/>
                  <a:gd name="adj3" fmla="val 16667"/>
                  <a:gd name="adj4" fmla="val 66667"/>
                </a:avLst>
              </a:prstGeom>
              <a:solidFill>
                <a:srgbClr val="00FF00">
                  <a:alpha val="54117"/>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126" name="Text Box 8"/>
              <p:cNvSpPr txBox="1">
                <a:spLocks noChangeArrowheads="1"/>
              </p:cNvSpPr>
              <p:nvPr/>
            </p:nvSpPr>
            <p:spPr bwMode="auto">
              <a:xfrm>
                <a:off x="1156" y="1162"/>
                <a:ext cx="194"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1000" b="1">
                    <a:ea typeface="华文细黑" panose="02010600040101010101" pitchFamily="2" charset="-122"/>
                  </a:rPr>
                  <a:t>L2</a:t>
                </a:r>
              </a:p>
              <a:p>
                <a:pPr eaLnBrk="1" hangingPunct="1"/>
                <a:r>
                  <a:rPr kumimoji="1" lang="en-US" altLang="zh-CN" sz="1000" b="1">
                    <a:ea typeface="华文细黑" panose="02010600040101010101" pitchFamily="2" charset="-122"/>
                  </a:rPr>
                  <a:t>L3</a:t>
                </a:r>
              </a:p>
              <a:p>
                <a:pPr eaLnBrk="1" hangingPunct="1"/>
                <a:r>
                  <a:rPr kumimoji="1" lang="en-US" altLang="zh-CN" sz="1000" b="1">
                    <a:ea typeface="华文细黑" panose="02010600040101010101" pitchFamily="2" charset="-122"/>
                  </a:rPr>
                  <a:t>L4</a:t>
                </a:r>
              </a:p>
            </p:txBody>
          </p:sp>
          <p:sp>
            <p:nvSpPr>
              <p:cNvPr id="39127" name="Text Box 9"/>
              <p:cNvSpPr txBox="1">
                <a:spLocks noChangeArrowheads="1"/>
              </p:cNvSpPr>
              <p:nvPr/>
            </p:nvSpPr>
            <p:spPr bwMode="auto">
              <a:xfrm>
                <a:off x="1373" y="1298"/>
                <a:ext cx="37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1200" b="1">
                    <a:ea typeface="华文细黑" panose="02010600040101010101" pitchFamily="2" charset="-122"/>
                  </a:rPr>
                  <a:t>CAR</a:t>
                </a:r>
              </a:p>
            </p:txBody>
          </p:sp>
        </p:grpSp>
        <p:sp>
          <p:nvSpPr>
            <p:cNvPr id="39124" name="Text Box 10"/>
            <p:cNvSpPr txBox="1">
              <a:spLocks noChangeArrowheads="1"/>
            </p:cNvSpPr>
            <p:nvPr/>
          </p:nvSpPr>
          <p:spPr bwMode="auto">
            <a:xfrm>
              <a:off x="1350" y="2356"/>
              <a:ext cx="172"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900" b="1">
                  <a:ea typeface="华文细黑" panose="02010600040101010101" pitchFamily="2" charset="-122"/>
                </a:rPr>
                <a:t>流</a:t>
              </a:r>
            </a:p>
            <a:p>
              <a:pPr eaLnBrk="1" hangingPunct="1"/>
              <a:r>
                <a:rPr kumimoji="1" lang="zh-CN" altLang="en-US" sz="900" b="1">
                  <a:ea typeface="华文细黑" panose="02010600040101010101" pitchFamily="2" charset="-122"/>
                </a:rPr>
                <a:t>量</a:t>
              </a:r>
            </a:p>
            <a:p>
              <a:pPr eaLnBrk="1" hangingPunct="1"/>
              <a:r>
                <a:rPr kumimoji="1" lang="zh-CN" altLang="en-US" sz="900" b="1">
                  <a:ea typeface="华文细黑" panose="02010600040101010101" pitchFamily="2" charset="-122"/>
                </a:rPr>
                <a:t>监</a:t>
              </a:r>
            </a:p>
            <a:p>
              <a:pPr eaLnBrk="1" hangingPunct="1"/>
              <a:r>
                <a:rPr kumimoji="1" lang="zh-CN" altLang="en-US" sz="900" b="1">
                  <a:ea typeface="华文细黑" panose="02010600040101010101" pitchFamily="2" charset="-122"/>
                </a:rPr>
                <a:t>管</a:t>
              </a:r>
            </a:p>
          </p:txBody>
        </p:sp>
      </p:grpSp>
      <p:grpSp>
        <p:nvGrpSpPr>
          <p:cNvPr id="4" name="Group 11"/>
          <p:cNvGrpSpPr>
            <a:grpSpLocks/>
          </p:cNvGrpSpPr>
          <p:nvPr/>
        </p:nvGrpSpPr>
        <p:grpSpPr bwMode="auto">
          <a:xfrm>
            <a:off x="2413000" y="2538413"/>
            <a:ext cx="1420813" cy="1225550"/>
            <a:chOff x="1520" y="1903"/>
            <a:chExt cx="895" cy="772"/>
          </a:xfrm>
        </p:grpSpPr>
        <p:sp>
          <p:nvSpPr>
            <p:cNvPr id="39040" name="Rectangle 12"/>
            <p:cNvSpPr>
              <a:spLocks noChangeArrowheads="1"/>
            </p:cNvSpPr>
            <p:nvPr/>
          </p:nvSpPr>
          <p:spPr bwMode="auto">
            <a:xfrm>
              <a:off x="1670" y="1903"/>
              <a:ext cx="636" cy="593"/>
            </a:xfrm>
            <a:prstGeom prst="rect">
              <a:avLst/>
            </a:prstGeom>
            <a:solidFill>
              <a:srgbClr val="FFCC00"/>
            </a:solidFill>
            <a:ln w="9525"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grpSp>
          <p:nvGrpSpPr>
            <p:cNvPr id="39041" name="Group 13"/>
            <p:cNvGrpSpPr>
              <a:grpSpLocks/>
            </p:cNvGrpSpPr>
            <p:nvPr/>
          </p:nvGrpSpPr>
          <p:grpSpPr bwMode="auto">
            <a:xfrm>
              <a:off x="1714" y="1977"/>
              <a:ext cx="128" cy="446"/>
              <a:chOff x="3198" y="1842"/>
              <a:chExt cx="135" cy="545"/>
            </a:xfrm>
          </p:grpSpPr>
          <p:grpSp>
            <p:nvGrpSpPr>
              <p:cNvPr id="39086" name="Group 14"/>
              <p:cNvGrpSpPr>
                <a:grpSpLocks/>
              </p:cNvGrpSpPr>
              <p:nvPr/>
            </p:nvGrpSpPr>
            <p:grpSpPr bwMode="auto">
              <a:xfrm flipV="1">
                <a:off x="3198" y="1842"/>
                <a:ext cx="135" cy="46"/>
                <a:chOff x="2245" y="1933"/>
                <a:chExt cx="181" cy="91"/>
              </a:xfrm>
            </p:grpSpPr>
            <p:sp>
              <p:nvSpPr>
                <p:cNvPr id="39116" name="Line 15"/>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7" name="Line 16"/>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8" name="Line 17"/>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9" name="Line 18"/>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20" name="Line 19"/>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21" name="Line 20"/>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87" name="Group 21"/>
              <p:cNvGrpSpPr>
                <a:grpSpLocks/>
              </p:cNvGrpSpPr>
              <p:nvPr/>
            </p:nvGrpSpPr>
            <p:grpSpPr bwMode="auto">
              <a:xfrm flipV="1">
                <a:off x="3198" y="1933"/>
                <a:ext cx="135" cy="46"/>
                <a:chOff x="2245" y="1933"/>
                <a:chExt cx="181" cy="91"/>
              </a:xfrm>
            </p:grpSpPr>
            <p:sp>
              <p:nvSpPr>
                <p:cNvPr id="39110" name="Line 22"/>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1" name="Line 23"/>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2" name="Line 24"/>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3" name="Line 25"/>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4" name="Line 26"/>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15" name="Line 27"/>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88" name="Group 28"/>
              <p:cNvGrpSpPr>
                <a:grpSpLocks/>
              </p:cNvGrpSpPr>
              <p:nvPr/>
            </p:nvGrpSpPr>
            <p:grpSpPr bwMode="auto">
              <a:xfrm flipV="1">
                <a:off x="3198" y="2024"/>
                <a:ext cx="135" cy="46"/>
                <a:chOff x="2245" y="1933"/>
                <a:chExt cx="181" cy="91"/>
              </a:xfrm>
            </p:grpSpPr>
            <p:sp>
              <p:nvSpPr>
                <p:cNvPr id="39104" name="Line 29"/>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5" name="Line 30"/>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6" name="Line 31"/>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7" name="Line 32"/>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8" name="Line 33"/>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9" name="Line 34"/>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89" name="Group 35"/>
              <p:cNvGrpSpPr>
                <a:grpSpLocks/>
              </p:cNvGrpSpPr>
              <p:nvPr/>
            </p:nvGrpSpPr>
            <p:grpSpPr bwMode="auto">
              <a:xfrm flipV="1">
                <a:off x="3198" y="2250"/>
                <a:ext cx="135" cy="46"/>
                <a:chOff x="2245" y="1933"/>
                <a:chExt cx="181" cy="91"/>
              </a:xfrm>
            </p:grpSpPr>
            <p:sp>
              <p:nvSpPr>
                <p:cNvPr id="39098" name="Line 36"/>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99" name="Line 37"/>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0" name="Line 38"/>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1" name="Line 39"/>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2" name="Line 40"/>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103" name="Line 41"/>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90" name="Group 42"/>
              <p:cNvGrpSpPr>
                <a:grpSpLocks/>
              </p:cNvGrpSpPr>
              <p:nvPr/>
            </p:nvGrpSpPr>
            <p:grpSpPr bwMode="auto">
              <a:xfrm flipV="1">
                <a:off x="3198" y="2341"/>
                <a:ext cx="135" cy="46"/>
                <a:chOff x="2245" y="1933"/>
                <a:chExt cx="181" cy="91"/>
              </a:xfrm>
            </p:grpSpPr>
            <p:sp>
              <p:nvSpPr>
                <p:cNvPr id="39092" name="Line 43"/>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93" name="Line 44"/>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94" name="Line 45"/>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95" name="Line 46"/>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96" name="Line 47"/>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97" name="Line 48"/>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9091" name="Line 49"/>
              <p:cNvSpPr>
                <a:spLocks noChangeShapeType="1"/>
              </p:cNvSpPr>
              <p:nvPr/>
            </p:nvSpPr>
            <p:spPr bwMode="auto">
              <a:xfrm>
                <a:off x="3243" y="2115"/>
                <a:ext cx="0" cy="90"/>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42" name="Group 50"/>
            <p:cNvGrpSpPr>
              <a:grpSpLocks/>
            </p:cNvGrpSpPr>
            <p:nvPr/>
          </p:nvGrpSpPr>
          <p:grpSpPr bwMode="auto">
            <a:xfrm>
              <a:off x="2102" y="1977"/>
              <a:ext cx="128" cy="446"/>
              <a:chOff x="3198" y="1842"/>
              <a:chExt cx="135" cy="545"/>
            </a:xfrm>
          </p:grpSpPr>
          <p:grpSp>
            <p:nvGrpSpPr>
              <p:cNvPr id="39050" name="Group 51"/>
              <p:cNvGrpSpPr>
                <a:grpSpLocks/>
              </p:cNvGrpSpPr>
              <p:nvPr/>
            </p:nvGrpSpPr>
            <p:grpSpPr bwMode="auto">
              <a:xfrm flipV="1">
                <a:off x="3198" y="1842"/>
                <a:ext cx="135" cy="46"/>
                <a:chOff x="2245" y="1933"/>
                <a:chExt cx="181" cy="91"/>
              </a:xfrm>
            </p:grpSpPr>
            <p:sp>
              <p:nvSpPr>
                <p:cNvPr id="39080" name="Line 52"/>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81" name="Line 53"/>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82" name="Line 54"/>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83" name="Line 55"/>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84" name="Line 56"/>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85" name="Line 57"/>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51" name="Group 58"/>
              <p:cNvGrpSpPr>
                <a:grpSpLocks/>
              </p:cNvGrpSpPr>
              <p:nvPr/>
            </p:nvGrpSpPr>
            <p:grpSpPr bwMode="auto">
              <a:xfrm flipV="1">
                <a:off x="3198" y="1933"/>
                <a:ext cx="135" cy="46"/>
                <a:chOff x="2245" y="1933"/>
                <a:chExt cx="181" cy="91"/>
              </a:xfrm>
            </p:grpSpPr>
            <p:sp>
              <p:nvSpPr>
                <p:cNvPr id="39074" name="Line 59"/>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5" name="Line 60"/>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6" name="Line 61"/>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7" name="Line 62"/>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8" name="Line 63"/>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9" name="Line 64"/>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52" name="Group 65"/>
              <p:cNvGrpSpPr>
                <a:grpSpLocks/>
              </p:cNvGrpSpPr>
              <p:nvPr/>
            </p:nvGrpSpPr>
            <p:grpSpPr bwMode="auto">
              <a:xfrm flipV="1">
                <a:off x="3198" y="2024"/>
                <a:ext cx="135" cy="46"/>
                <a:chOff x="2245" y="1933"/>
                <a:chExt cx="181" cy="91"/>
              </a:xfrm>
            </p:grpSpPr>
            <p:sp>
              <p:nvSpPr>
                <p:cNvPr id="39068" name="Line 66"/>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9" name="Line 67"/>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0" name="Line 68"/>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1" name="Line 69"/>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2" name="Line 70"/>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73" name="Line 71"/>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53" name="Group 72"/>
              <p:cNvGrpSpPr>
                <a:grpSpLocks/>
              </p:cNvGrpSpPr>
              <p:nvPr/>
            </p:nvGrpSpPr>
            <p:grpSpPr bwMode="auto">
              <a:xfrm flipV="1">
                <a:off x="3198" y="2250"/>
                <a:ext cx="135" cy="46"/>
                <a:chOff x="2245" y="1933"/>
                <a:chExt cx="181" cy="91"/>
              </a:xfrm>
            </p:grpSpPr>
            <p:sp>
              <p:nvSpPr>
                <p:cNvPr id="39062" name="Line 73"/>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3" name="Line 74"/>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4" name="Line 75"/>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5" name="Line 76"/>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6" name="Line 77"/>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7" name="Line 78"/>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9054" name="Group 79"/>
              <p:cNvGrpSpPr>
                <a:grpSpLocks/>
              </p:cNvGrpSpPr>
              <p:nvPr/>
            </p:nvGrpSpPr>
            <p:grpSpPr bwMode="auto">
              <a:xfrm flipV="1">
                <a:off x="3198" y="2341"/>
                <a:ext cx="135" cy="46"/>
                <a:chOff x="2245" y="1933"/>
                <a:chExt cx="181" cy="91"/>
              </a:xfrm>
            </p:grpSpPr>
            <p:sp>
              <p:nvSpPr>
                <p:cNvPr id="39056" name="Line 80"/>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57" name="Line 81"/>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58" name="Line 82"/>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59" name="Line 83"/>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0" name="Line 84"/>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61" name="Line 85"/>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9055" name="Line 86"/>
              <p:cNvSpPr>
                <a:spLocks noChangeShapeType="1"/>
              </p:cNvSpPr>
              <p:nvPr/>
            </p:nvSpPr>
            <p:spPr bwMode="auto">
              <a:xfrm>
                <a:off x="3243" y="2115"/>
                <a:ext cx="0" cy="90"/>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9043" name="Line 87"/>
            <p:cNvSpPr>
              <a:spLocks noChangeShapeType="1"/>
            </p:cNvSpPr>
            <p:nvPr/>
          </p:nvSpPr>
          <p:spPr bwMode="auto">
            <a:xfrm>
              <a:off x="1929" y="2014"/>
              <a:ext cx="86" cy="3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44" name="Line 88"/>
            <p:cNvSpPr>
              <a:spLocks noChangeShapeType="1"/>
            </p:cNvSpPr>
            <p:nvPr/>
          </p:nvSpPr>
          <p:spPr bwMode="auto">
            <a:xfrm>
              <a:off x="1885" y="2014"/>
              <a:ext cx="4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45" name="Line 89"/>
            <p:cNvSpPr>
              <a:spLocks noChangeShapeType="1"/>
            </p:cNvSpPr>
            <p:nvPr/>
          </p:nvSpPr>
          <p:spPr bwMode="auto">
            <a:xfrm>
              <a:off x="2015" y="2385"/>
              <a:ext cx="4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46" name="Line 90"/>
            <p:cNvSpPr>
              <a:spLocks noChangeShapeType="1"/>
            </p:cNvSpPr>
            <p:nvPr/>
          </p:nvSpPr>
          <p:spPr bwMode="auto">
            <a:xfrm flipH="1">
              <a:off x="1929" y="2014"/>
              <a:ext cx="86" cy="3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47" name="Line 91"/>
            <p:cNvSpPr>
              <a:spLocks noChangeShapeType="1"/>
            </p:cNvSpPr>
            <p:nvPr/>
          </p:nvSpPr>
          <p:spPr bwMode="auto">
            <a:xfrm>
              <a:off x="2015" y="2014"/>
              <a:ext cx="4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48" name="Line 92"/>
            <p:cNvSpPr>
              <a:spLocks noChangeShapeType="1"/>
            </p:cNvSpPr>
            <p:nvPr/>
          </p:nvSpPr>
          <p:spPr bwMode="auto">
            <a:xfrm>
              <a:off x="1885" y="2385"/>
              <a:ext cx="4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49" name="Text Box 93"/>
            <p:cNvSpPr txBox="1">
              <a:spLocks noChangeArrowheads="1"/>
            </p:cNvSpPr>
            <p:nvPr/>
          </p:nvSpPr>
          <p:spPr bwMode="auto">
            <a:xfrm>
              <a:off x="1520" y="2538"/>
              <a:ext cx="895"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900" b="1">
                  <a:ea typeface="华文细黑" panose="02010600040101010101" pitchFamily="2" charset="-122"/>
                </a:rPr>
                <a:t>   </a:t>
              </a:r>
              <a:r>
                <a:rPr kumimoji="1" lang="zh-CN" altLang="en-US" sz="900" b="1">
                  <a:solidFill>
                    <a:srgbClr val="FF0000"/>
                  </a:solidFill>
                  <a:ea typeface="华文细黑" panose="02010600040101010101" pitchFamily="2" charset="-122"/>
                </a:rPr>
                <a:t>交换网</a:t>
              </a:r>
              <a:r>
                <a:rPr kumimoji="1" lang="en-US" altLang="zh-CN" sz="900" b="1">
                  <a:solidFill>
                    <a:srgbClr val="FF0000"/>
                  </a:solidFill>
                  <a:ea typeface="华文细黑" panose="02010600040101010101" pitchFamily="2" charset="-122"/>
                </a:rPr>
                <a:t>VOQ</a:t>
              </a:r>
              <a:r>
                <a:rPr kumimoji="1" lang="zh-CN" altLang="en-US" sz="900" b="1">
                  <a:solidFill>
                    <a:srgbClr val="FF0000"/>
                  </a:solidFill>
                  <a:ea typeface="华文细黑" panose="02010600040101010101" pitchFamily="2" charset="-122"/>
                </a:rPr>
                <a:t>＋</a:t>
              </a:r>
              <a:r>
                <a:rPr kumimoji="1" lang="en-US" altLang="zh-CN" sz="900" b="1">
                  <a:solidFill>
                    <a:srgbClr val="FF0000"/>
                  </a:solidFill>
                  <a:ea typeface="华文细黑" panose="02010600040101010101" pitchFamily="2" charset="-122"/>
                </a:rPr>
                <a:t>E2E</a:t>
              </a:r>
              <a:r>
                <a:rPr kumimoji="1" lang="zh-CN" altLang="en-US" sz="900" b="1">
                  <a:solidFill>
                    <a:srgbClr val="FF0000"/>
                  </a:solidFill>
                  <a:ea typeface="华文细黑" panose="02010600040101010101" pitchFamily="2" charset="-122"/>
                </a:rPr>
                <a:t>流控</a:t>
              </a:r>
            </a:p>
          </p:txBody>
        </p:sp>
      </p:grpSp>
      <p:grpSp>
        <p:nvGrpSpPr>
          <p:cNvPr id="17" name="Group 94"/>
          <p:cNvGrpSpPr>
            <a:grpSpLocks/>
          </p:cNvGrpSpPr>
          <p:nvPr/>
        </p:nvGrpSpPr>
        <p:grpSpPr bwMode="auto">
          <a:xfrm>
            <a:off x="4803775" y="2538413"/>
            <a:ext cx="820738" cy="1225550"/>
            <a:chOff x="3026" y="2039"/>
            <a:chExt cx="517" cy="772"/>
          </a:xfrm>
        </p:grpSpPr>
        <p:grpSp>
          <p:nvGrpSpPr>
            <p:cNvPr id="39036" name="Group 95"/>
            <p:cNvGrpSpPr>
              <a:grpSpLocks/>
            </p:cNvGrpSpPr>
            <p:nvPr/>
          </p:nvGrpSpPr>
          <p:grpSpPr bwMode="auto">
            <a:xfrm>
              <a:off x="3026" y="2039"/>
              <a:ext cx="472" cy="772"/>
              <a:chOff x="2981" y="1721"/>
              <a:chExt cx="472" cy="772"/>
            </a:xfrm>
          </p:grpSpPr>
          <p:sp>
            <p:nvSpPr>
              <p:cNvPr id="39038" name="AutoShape 96"/>
              <p:cNvSpPr>
                <a:spLocks noChangeArrowheads="1"/>
              </p:cNvSpPr>
              <p:nvPr/>
            </p:nvSpPr>
            <p:spPr bwMode="auto">
              <a:xfrm>
                <a:off x="2981" y="1721"/>
                <a:ext cx="472" cy="592"/>
              </a:xfrm>
              <a:prstGeom prst="chevron">
                <a:avLst>
                  <a:gd name="adj" fmla="val 31394"/>
                </a:avLst>
              </a:prstGeom>
              <a:solidFill>
                <a:srgbClr val="FF00FF">
                  <a:alpha val="54117"/>
                </a:srgbClr>
              </a:solidFill>
              <a:ln w="9525"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39" name="Text Box 97"/>
              <p:cNvSpPr txBox="1">
                <a:spLocks noChangeArrowheads="1"/>
              </p:cNvSpPr>
              <p:nvPr/>
            </p:nvSpPr>
            <p:spPr bwMode="auto">
              <a:xfrm>
                <a:off x="2994" y="2356"/>
                <a:ext cx="390"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900" b="1">
                    <a:ea typeface="华文细黑" panose="02010600040101010101" pitchFamily="2" charset="-122"/>
                  </a:rPr>
                  <a:t>拥塞避免</a:t>
                </a:r>
              </a:p>
            </p:txBody>
          </p:sp>
        </p:grpSp>
        <p:sp>
          <p:nvSpPr>
            <p:cNvPr id="39037" name="Text Box 98"/>
            <p:cNvSpPr txBox="1">
              <a:spLocks noChangeArrowheads="1"/>
            </p:cNvSpPr>
            <p:nvPr/>
          </p:nvSpPr>
          <p:spPr bwMode="auto">
            <a:xfrm>
              <a:off x="3161" y="2221"/>
              <a:ext cx="382"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900" b="1">
                  <a:ea typeface="华文细黑" panose="02010600040101010101" pitchFamily="2" charset="-122"/>
                </a:rPr>
                <a:t>RED</a:t>
              </a:r>
            </a:p>
            <a:p>
              <a:pPr eaLnBrk="1" hangingPunct="1"/>
              <a:r>
                <a:rPr kumimoji="1" lang="en-US" altLang="zh-CN" sz="900" b="1">
                  <a:ea typeface="华文细黑" panose="02010600040101010101" pitchFamily="2" charset="-122"/>
                </a:rPr>
                <a:t>WRED</a:t>
              </a:r>
            </a:p>
          </p:txBody>
        </p:sp>
      </p:grpSp>
      <p:grpSp>
        <p:nvGrpSpPr>
          <p:cNvPr id="19" name="Group 100"/>
          <p:cNvGrpSpPr>
            <a:grpSpLocks/>
          </p:cNvGrpSpPr>
          <p:nvPr/>
        </p:nvGrpSpPr>
        <p:grpSpPr bwMode="auto">
          <a:xfrm>
            <a:off x="612775" y="2674938"/>
            <a:ext cx="950913" cy="1017587"/>
            <a:chOff x="341" y="1807"/>
            <a:chExt cx="599" cy="641"/>
          </a:xfrm>
        </p:grpSpPr>
        <p:sp>
          <p:nvSpPr>
            <p:cNvPr id="39027" name="Rectangle 101"/>
            <p:cNvSpPr>
              <a:spLocks noChangeArrowheads="1"/>
            </p:cNvSpPr>
            <p:nvPr/>
          </p:nvSpPr>
          <p:spPr bwMode="auto">
            <a:xfrm>
              <a:off x="641" y="1807"/>
              <a:ext cx="46" cy="459"/>
            </a:xfrm>
            <a:prstGeom prst="rect">
              <a:avLst/>
            </a:prstGeom>
            <a:solidFill>
              <a:schemeClr val="fo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28" name="Text Box 102"/>
            <p:cNvSpPr txBox="1">
              <a:spLocks noChangeArrowheads="1"/>
            </p:cNvSpPr>
            <p:nvPr/>
          </p:nvSpPr>
          <p:spPr bwMode="auto">
            <a:xfrm>
              <a:off x="341" y="2301"/>
              <a:ext cx="423"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1000" b="1">
                  <a:ea typeface="华文细黑" panose="02010600040101010101" pitchFamily="2" charset="-122"/>
                </a:rPr>
                <a:t>接收报文</a:t>
              </a:r>
            </a:p>
          </p:txBody>
        </p:sp>
        <p:sp>
          <p:nvSpPr>
            <p:cNvPr id="39029" name="AutoShape 103"/>
            <p:cNvSpPr>
              <a:spLocks noChangeArrowheads="1"/>
            </p:cNvSpPr>
            <p:nvPr/>
          </p:nvSpPr>
          <p:spPr bwMode="auto">
            <a:xfrm>
              <a:off x="794" y="1856"/>
              <a:ext cx="146" cy="334"/>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30" name="Rectangle 104"/>
            <p:cNvSpPr>
              <a:spLocks noChangeArrowheads="1"/>
            </p:cNvSpPr>
            <p:nvPr/>
          </p:nvSpPr>
          <p:spPr bwMode="auto">
            <a:xfrm>
              <a:off x="703" y="1807"/>
              <a:ext cx="46" cy="459"/>
            </a:xfrm>
            <a:prstGeom prst="rect">
              <a:avLst/>
            </a:prstGeom>
            <a:solidFill>
              <a:srgbClr val="80008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31" name="Rectangle 105"/>
            <p:cNvSpPr>
              <a:spLocks noChangeArrowheads="1"/>
            </p:cNvSpPr>
            <p:nvPr/>
          </p:nvSpPr>
          <p:spPr bwMode="auto">
            <a:xfrm>
              <a:off x="522" y="1807"/>
              <a:ext cx="46" cy="459"/>
            </a:xfrm>
            <a:prstGeom prst="rect">
              <a:avLst/>
            </a:prstGeom>
            <a:solidFill>
              <a:schemeClr val="accent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32" name="Rectangle 106"/>
            <p:cNvSpPr>
              <a:spLocks noChangeArrowheads="1"/>
            </p:cNvSpPr>
            <p:nvPr/>
          </p:nvSpPr>
          <p:spPr bwMode="auto">
            <a:xfrm>
              <a:off x="584" y="1807"/>
              <a:ext cx="46" cy="459"/>
            </a:xfrm>
            <a:prstGeom prst="rect">
              <a:avLst/>
            </a:prstGeom>
            <a:solidFill>
              <a:schemeClr va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33" name="Rectangle 107"/>
            <p:cNvSpPr>
              <a:spLocks noChangeArrowheads="1"/>
            </p:cNvSpPr>
            <p:nvPr/>
          </p:nvSpPr>
          <p:spPr bwMode="auto">
            <a:xfrm>
              <a:off x="460" y="1807"/>
              <a:ext cx="46" cy="459"/>
            </a:xfrm>
            <a:prstGeom prst="rect">
              <a:avLst/>
            </a:prstGeom>
            <a:solidFill>
              <a:srgbClr val="FF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34" name="Rectangle 108"/>
            <p:cNvSpPr>
              <a:spLocks noChangeArrowheads="1"/>
            </p:cNvSpPr>
            <p:nvPr/>
          </p:nvSpPr>
          <p:spPr bwMode="auto">
            <a:xfrm>
              <a:off x="341" y="1807"/>
              <a:ext cx="46" cy="459"/>
            </a:xfrm>
            <a:prstGeom prst="rec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35" name="Rectangle 109"/>
            <p:cNvSpPr>
              <a:spLocks noChangeArrowheads="1"/>
            </p:cNvSpPr>
            <p:nvPr/>
          </p:nvSpPr>
          <p:spPr bwMode="auto">
            <a:xfrm>
              <a:off x="403" y="1807"/>
              <a:ext cx="46" cy="459"/>
            </a:xfrm>
            <a:prstGeom prst="rect">
              <a:avLst/>
            </a:prstGeom>
            <a:solidFill>
              <a:srgbClr val="00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grpSp>
      <p:grpSp>
        <p:nvGrpSpPr>
          <p:cNvPr id="20" name="Group 110"/>
          <p:cNvGrpSpPr>
            <a:grpSpLocks/>
          </p:cNvGrpSpPr>
          <p:nvPr/>
        </p:nvGrpSpPr>
        <p:grpSpPr bwMode="auto">
          <a:xfrm>
            <a:off x="7210425" y="2395538"/>
            <a:ext cx="647700" cy="1441450"/>
            <a:chOff x="4542" y="1813"/>
            <a:chExt cx="408" cy="908"/>
          </a:xfrm>
        </p:grpSpPr>
        <p:sp>
          <p:nvSpPr>
            <p:cNvPr id="39021" name="AutoShape 111"/>
            <p:cNvSpPr>
              <a:spLocks noChangeArrowheads="1"/>
            </p:cNvSpPr>
            <p:nvPr/>
          </p:nvSpPr>
          <p:spPr bwMode="auto">
            <a:xfrm>
              <a:off x="4542" y="1813"/>
              <a:ext cx="408" cy="765"/>
            </a:xfrm>
            <a:prstGeom prst="can">
              <a:avLst>
                <a:gd name="adj" fmla="val 46875"/>
              </a:avLst>
            </a:prstGeom>
            <a:solidFill>
              <a:srgbClr val="3366FF"/>
            </a:solidFill>
            <a:ln w="9525">
              <a:solidFill>
                <a:schemeClr val="tx1"/>
              </a:solidFill>
              <a:round/>
              <a:headEnd/>
              <a:tailEnd/>
            </a:ln>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zh-CN" sz="900" b="1">
                <a:ea typeface="华文细黑" panose="02010600040101010101" pitchFamily="2" charset="-122"/>
              </a:endParaRPr>
            </a:p>
          </p:txBody>
        </p:sp>
        <p:sp>
          <p:nvSpPr>
            <p:cNvPr id="39022" name="Rectangle 112"/>
            <p:cNvSpPr>
              <a:spLocks noChangeArrowheads="1"/>
            </p:cNvSpPr>
            <p:nvPr/>
          </p:nvSpPr>
          <p:spPr bwMode="auto">
            <a:xfrm>
              <a:off x="4586" y="1994"/>
              <a:ext cx="46" cy="459"/>
            </a:xfrm>
            <a:prstGeom prst="rect">
              <a:avLst/>
            </a:prstGeom>
            <a:solidFill>
              <a:srgbClr val="80008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23" name="Rectangle 113"/>
            <p:cNvSpPr>
              <a:spLocks noChangeArrowheads="1"/>
            </p:cNvSpPr>
            <p:nvPr/>
          </p:nvSpPr>
          <p:spPr bwMode="auto">
            <a:xfrm>
              <a:off x="4677" y="2085"/>
              <a:ext cx="46" cy="459"/>
            </a:xfrm>
            <a:prstGeom prst="rect">
              <a:avLst/>
            </a:prstGeom>
            <a:solidFill>
              <a:schemeClr val="fo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24" name="Rectangle 114"/>
            <p:cNvSpPr>
              <a:spLocks noChangeArrowheads="1"/>
            </p:cNvSpPr>
            <p:nvPr/>
          </p:nvSpPr>
          <p:spPr bwMode="auto">
            <a:xfrm>
              <a:off x="4769" y="2085"/>
              <a:ext cx="46" cy="459"/>
            </a:xfrm>
            <a:prstGeom prst="rect">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25" name="Rectangle 115"/>
            <p:cNvSpPr>
              <a:spLocks noChangeArrowheads="1"/>
            </p:cNvSpPr>
            <p:nvPr/>
          </p:nvSpPr>
          <p:spPr bwMode="auto">
            <a:xfrm>
              <a:off x="4859" y="1994"/>
              <a:ext cx="46" cy="459"/>
            </a:xfrm>
            <a:prstGeom prst="rect">
              <a:avLst/>
            </a:prstGeom>
            <a:solidFill>
              <a:schemeClr val="accent2"/>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26" name="Text Box 116"/>
            <p:cNvSpPr txBox="1">
              <a:spLocks noChangeArrowheads="1"/>
            </p:cNvSpPr>
            <p:nvPr/>
          </p:nvSpPr>
          <p:spPr bwMode="auto">
            <a:xfrm>
              <a:off x="4617" y="2584"/>
              <a:ext cx="249"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900" b="1">
                  <a:ea typeface="华文细黑" panose="02010600040101010101" pitchFamily="2" charset="-122"/>
                </a:rPr>
                <a:t>GTS</a:t>
              </a:r>
            </a:p>
          </p:txBody>
        </p:sp>
      </p:grpSp>
      <p:grpSp>
        <p:nvGrpSpPr>
          <p:cNvPr id="21" name="Group 117"/>
          <p:cNvGrpSpPr>
            <a:grpSpLocks/>
          </p:cNvGrpSpPr>
          <p:nvPr/>
        </p:nvGrpSpPr>
        <p:grpSpPr bwMode="auto">
          <a:xfrm>
            <a:off x="3867150" y="2538413"/>
            <a:ext cx="1079500" cy="1641475"/>
            <a:chOff x="2391" y="1721"/>
            <a:chExt cx="680" cy="1034"/>
          </a:xfrm>
        </p:grpSpPr>
        <p:grpSp>
          <p:nvGrpSpPr>
            <p:cNvPr id="39015" name="Group 118"/>
            <p:cNvGrpSpPr>
              <a:grpSpLocks/>
            </p:cNvGrpSpPr>
            <p:nvPr/>
          </p:nvGrpSpPr>
          <p:grpSpPr bwMode="auto">
            <a:xfrm>
              <a:off x="2391" y="1721"/>
              <a:ext cx="680" cy="595"/>
              <a:chOff x="1066" y="1071"/>
              <a:chExt cx="680" cy="595"/>
            </a:xfrm>
          </p:grpSpPr>
          <p:sp>
            <p:nvSpPr>
              <p:cNvPr id="39018" name="AutoShape 119"/>
              <p:cNvSpPr>
                <a:spLocks noChangeArrowheads="1"/>
              </p:cNvSpPr>
              <p:nvPr/>
            </p:nvSpPr>
            <p:spPr bwMode="auto">
              <a:xfrm rot="5400000">
                <a:off x="1063" y="1074"/>
                <a:ext cx="595" cy="589"/>
              </a:xfrm>
              <a:prstGeom prst="upArrowCallout">
                <a:avLst>
                  <a:gd name="adj1" fmla="val 25255"/>
                  <a:gd name="adj2" fmla="val 25255"/>
                  <a:gd name="adj3" fmla="val 16667"/>
                  <a:gd name="adj4" fmla="val 66667"/>
                </a:avLst>
              </a:prstGeom>
              <a:solidFill>
                <a:srgbClr val="00FF00">
                  <a:alpha val="54117"/>
                </a:srgbClr>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9019" name="Text Box 120"/>
              <p:cNvSpPr txBox="1">
                <a:spLocks noChangeArrowheads="1"/>
              </p:cNvSpPr>
              <p:nvPr/>
            </p:nvSpPr>
            <p:spPr bwMode="auto">
              <a:xfrm>
                <a:off x="1156" y="1162"/>
                <a:ext cx="194"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1000" b="1">
                    <a:ea typeface="华文细黑" panose="02010600040101010101" pitchFamily="2" charset="-122"/>
                  </a:rPr>
                  <a:t>L2</a:t>
                </a:r>
              </a:p>
              <a:p>
                <a:pPr eaLnBrk="1" hangingPunct="1"/>
                <a:r>
                  <a:rPr kumimoji="1" lang="en-US" altLang="zh-CN" sz="1000" b="1">
                    <a:ea typeface="华文细黑" panose="02010600040101010101" pitchFamily="2" charset="-122"/>
                  </a:rPr>
                  <a:t>L3</a:t>
                </a:r>
              </a:p>
              <a:p>
                <a:pPr eaLnBrk="1" hangingPunct="1"/>
                <a:r>
                  <a:rPr kumimoji="1" lang="en-US" altLang="zh-CN" sz="1000" b="1">
                    <a:ea typeface="华文细黑" panose="02010600040101010101" pitchFamily="2" charset="-122"/>
                  </a:rPr>
                  <a:t>L4</a:t>
                </a:r>
              </a:p>
            </p:txBody>
          </p:sp>
          <p:sp>
            <p:nvSpPr>
              <p:cNvPr id="39020" name="Text Box 121"/>
              <p:cNvSpPr txBox="1">
                <a:spLocks noChangeArrowheads="1"/>
              </p:cNvSpPr>
              <p:nvPr/>
            </p:nvSpPr>
            <p:spPr bwMode="auto">
              <a:xfrm>
                <a:off x="1373" y="1298"/>
                <a:ext cx="37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1200" b="1">
                    <a:ea typeface="华文细黑" panose="02010600040101010101" pitchFamily="2" charset="-122"/>
                  </a:rPr>
                  <a:t>CAR</a:t>
                </a:r>
              </a:p>
            </p:txBody>
          </p:sp>
        </p:grpSp>
        <p:sp>
          <p:nvSpPr>
            <p:cNvPr id="39016" name="Text Box 122"/>
            <p:cNvSpPr txBox="1">
              <a:spLocks noChangeArrowheads="1"/>
            </p:cNvSpPr>
            <p:nvPr/>
          </p:nvSpPr>
          <p:spPr bwMode="auto">
            <a:xfrm>
              <a:off x="2431" y="2356"/>
              <a:ext cx="31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900" b="1">
                  <a:ea typeface="华文细黑" panose="02010600040101010101" pitchFamily="2" charset="-122"/>
                </a:rPr>
                <a:t>流分类</a:t>
              </a:r>
            </a:p>
          </p:txBody>
        </p:sp>
        <p:sp>
          <p:nvSpPr>
            <p:cNvPr id="39017" name="Text Box 123"/>
            <p:cNvSpPr txBox="1">
              <a:spLocks noChangeArrowheads="1"/>
            </p:cNvSpPr>
            <p:nvPr/>
          </p:nvSpPr>
          <p:spPr bwMode="auto">
            <a:xfrm>
              <a:off x="2754" y="2356"/>
              <a:ext cx="172"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900" b="1">
                  <a:ea typeface="华文细黑" panose="02010600040101010101" pitchFamily="2" charset="-122"/>
                </a:rPr>
                <a:t>流</a:t>
              </a:r>
            </a:p>
            <a:p>
              <a:pPr eaLnBrk="1" hangingPunct="1"/>
              <a:r>
                <a:rPr kumimoji="1" lang="zh-CN" altLang="en-US" sz="900" b="1">
                  <a:ea typeface="华文细黑" panose="02010600040101010101" pitchFamily="2" charset="-122"/>
                </a:rPr>
                <a:t>量</a:t>
              </a:r>
            </a:p>
            <a:p>
              <a:pPr eaLnBrk="1" hangingPunct="1"/>
              <a:r>
                <a:rPr kumimoji="1" lang="zh-CN" altLang="en-US" sz="900" b="1">
                  <a:ea typeface="华文细黑" panose="02010600040101010101" pitchFamily="2" charset="-122"/>
                </a:rPr>
                <a:t>监</a:t>
              </a:r>
            </a:p>
            <a:p>
              <a:pPr eaLnBrk="1" hangingPunct="1"/>
              <a:r>
                <a:rPr kumimoji="1" lang="zh-CN" altLang="en-US" sz="900" b="1">
                  <a:ea typeface="华文细黑" panose="02010600040101010101" pitchFamily="2" charset="-122"/>
                </a:rPr>
                <a:t>管</a:t>
              </a:r>
            </a:p>
          </p:txBody>
        </p:sp>
      </p:grpSp>
      <p:grpSp>
        <p:nvGrpSpPr>
          <p:cNvPr id="23" name="Group 124"/>
          <p:cNvGrpSpPr>
            <a:grpSpLocks/>
          </p:cNvGrpSpPr>
          <p:nvPr/>
        </p:nvGrpSpPr>
        <p:grpSpPr bwMode="auto">
          <a:xfrm>
            <a:off x="5624513" y="2322513"/>
            <a:ext cx="1512887" cy="1652587"/>
            <a:chOff x="3498" y="1585"/>
            <a:chExt cx="953" cy="1041"/>
          </a:xfrm>
        </p:grpSpPr>
        <p:sp>
          <p:nvSpPr>
            <p:cNvPr id="38941" name="Rectangle 125"/>
            <p:cNvSpPr>
              <a:spLocks noChangeArrowheads="1"/>
            </p:cNvSpPr>
            <p:nvPr/>
          </p:nvSpPr>
          <p:spPr bwMode="auto">
            <a:xfrm>
              <a:off x="3498" y="1585"/>
              <a:ext cx="953" cy="817"/>
            </a:xfrm>
            <a:prstGeom prst="rect">
              <a:avLst/>
            </a:prstGeom>
            <a:solidFill>
              <a:srgbClr val="99CC00">
                <a:alpha val="54117"/>
              </a:srgbClr>
            </a:solidFill>
            <a:ln w="9525"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grpSp>
          <p:nvGrpSpPr>
            <p:cNvPr id="38942" name="Group 126"/>
            <p:cNvGrpSpPr>
              <a:grpSpLocks/>
            </p:cNvGrpSpPr>
            <p:nvPr/>
          </p:nvGrpSpPr>
          <p:grpSpPr bwMode="auto">
            <a:xfrm>
              <a:off x="3589" y="1630"/>
              <a:ext cx="172" cy="75"/>
              <a:chOff x="2245" y="1933"/>
              <a:chExt cx="181" cy="91"/>
            </a:xfrm>
          </p:grpSpPr>
          <p:sp>
            <p:nvSpPr>
              <p:cNvPr id="39009" name="Line 127"/>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10" name="Line 128"/>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11" name="Line 129"/>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12" name="Line 130"/>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13" name="Line 131"/>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14" name="Line 132"/>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43" name="Group 133"/>
            <p:cNvGrpSpPr>
              <a:grpSpLocks/>
            </p:cNvGrpSpPr>
            <p:nvPr/>
          </p:nvGrpSpPr>
          <p:grpSpPr bwMode="auto">
            <a:xfrm>
              <a:off x="3589" y="1742"/>
              <a:ext cx="172" cy="74"/>
              <a:chOff x="2245" y="1933"/>
              <a:chExt cx="181" cy="91"/>
            </a:xfrm>
          </p:grpSpPr>
          <p:sp>
            <p:nvSpPr>
              <p:cNvPr id="39003" name="Line 134"/>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4" name="Line 135"/>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5" name="Line 136"/>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6" name="Line 137"/>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7" name="Line 138"/>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8" name="Line 139"/>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44" name="Group 140"/>
            <p:cNvGrpSpPr>
              <a:grpSpLocks/>
            </p:cNvGrpSpPr>
            <p:nvPr/>
          </p:nvGrpSpPr>
          <p:grpSpPr bwMode="auto">
            <a:xfrm>
              <a:off x="3589" y="1853"/>
              <a:ext cx="172" cy="74"/>
              <a:chOff x="2245" y="1933"/>
              <a:chExt cx="181" cy="91"/>
            </a:xfrm>
          </p:grpSpPr>
          <p:sp>
            <p:nvSpPr>
              <p:cNvPr id="38997" name="Line 141"/>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8" name="Line 142"/>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9" name="Line 143"/>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0" name="Line 144"/>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1" name="Line 145"/>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002" name="Line 146"/>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8945" name="Line 147"/>
            <p:cNvSpPr>
              <a:spLocks noChangeShapeType="1"/>
            </p:cNvSpPr>
            <p:nvPr/>
          </p:nvSpPr>
          <p:spPr bwMode="auto">
            <a:xfrm>
              <a:off x="3675" y="1964"/>
              <a:ext cx="0" cy="74"/>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8946" name="Group 148"/>
            <p:cNvGrpSpPr>
              <a:grpSpLocks/>
            </p:cNvGrpSpPr>
            <p:nvPr/>
          </p:nvGrpSpPr>
          <p:grpSpPr bwMode="auto">
            <a:xfrm>
              <a:off x="3589" y="2059"/>
              <a:ext cx="172" cy="75"/>
              <a:chOff x="2245" y="1933"/>
              <a:chExt cx="181" cy="91"/>
            </a:xfrm>
          </p:grpSpPr>
          <p:sp>
            <p:nvSpPr>
              <p:cNvPr id="38991" name="Line 149"/>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2" name="Line 150"/>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3" name="Line 151"/>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4" name="Line 152"/>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5" name="Line 153"/>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6" name="Line 154"/>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47" name="Group 155"/>
            <p:cNvGrpSpPr>
              <a:grpSpLocks/>
            </p:cNvGrpSpPr>
            <p:nvPr/>
          </p:nvGrpSpPr>
          <p:grpSpPr bwMode="auto">
            <a:xfrm>
              <a:off x="3589" y="2171"/>
              <a:ext cx="172" cy="74"/>
              <a:chOff x="2245" y="1933"/>
              <a:chExt cx="181" cy="91"/>
            </a:xfrm>
          </p:grpSpPr>
          <p:sp>
            <p:nvSpPr>
              <p:cNvPr id="38985" name="Line 156"/>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6" name="Line 157"/>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7" name="Line 158"/>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8" name="Line 159"/>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9" name="Line 160"/>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90" name="Line 161"/>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48" name="Group 162"/>
            <p:cNvGrpSpPr>
              <a:grpSpLocks/>
            </p:cNvGrpSpPr>
            <p:nvPr/>
          </p:nvGrpSpPr>
          <p:grpSpPr bwMode="auto">
            <a:xfrm>
              <a:off x="3589" y="2282"/>
              <a:ext cx="172" cy="74"/>
              <a:chOff x="2245" y="1933"/>
              <a:chExt cx="181" cy="91"/>
            </a:xfrm>
          </p:grpSpPr>
          <p:sp>
            <p:nvSpPr>
              <p:cNvPr id="38979" name="Line 163"/>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0" name="Line 164"/>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1" name="Line 165"/>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2" name="Line 166"/>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3" name="Line 167"/>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84" name="Line 168"/>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49" name="Group 169"/>
            <p:cNvGrpSpPr>
              <a:grpSpLocks/>
            </p:cNvGrpSpPr>
            <p:nvPr/>
          </p:nvGrpSpPr>
          <p:grpSpPr bwMode="auto">
            <a:xfrm>
              <a:off x="3916" y="1734"/>
              <a:ext cx="172" cy="74"/>
              <a:chOff x="2245" y="1933"/>
              <a:chExt cx="181" cy="91"/>
            </a:xfrm>
          </p:grpSpPr>
          <p:sp>
            <p:nvSpPr>
              <p:cNvPr id="38973" name="Line 170"/>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4" name="Line 171"/>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5" name="Line 172"/>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6" name="Line 173"/>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7" name="Line 174"/>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8" name="Line 175"/>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50" name="Group 176"/>
            <p:cNvGrpSpPr>
              <a:grpSpLocks/>
            </p:cNvGrpSpPr>
            <p:nvPr/>
          </p:nvGrpSpPr>
          <p:grpSpPr bwMode="auto">
            <a:xfrm>
              <a:off x="3916" y="2175"/>
              <a:ext cx="172" cy="74"/>
              <a:chOff x="2245" y="1933"/>
              <a:chExt cx="181" cy="91"/>
            </a:xfrm>
          </p:grpSpPr>
          <p:sp>
            <p:nvSpPr>
              <p:cNvPr id="38967" name="Line 177"/>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8" name="Line 178"/>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9" name="Line 179"/>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0" name="Line 180"/>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1" name="Line 181"/>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72" name="Line 182"/>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51" name="Group 183"/>
            <p:cNvGrpSpPr>
              <a:grpSpLocks/>
            </p:cNvGrpSpPr>
            <p:nvPr/>
          </p:nvGrpSpPr>
          <p:grpSpPr bwMode="auto">
            <a:xfrm>
              <a:off x="4233" y="1948"/>
              <a:ext cx="172" cy="74"/>
              <a:chOff x="2245" y="1933"/>
              <a:chExt cx="181" cy="91"/>
            </a:xfrm>
          </p:grpSpPr>
          <p:sp>
            <p:nvSpPr>
              <p:cNvPr id="38961" name="Line 184"/>
              <p:cNvSpPr>
                <a:spLocks noChangeShapeType="1"/>
              </p:cNvSpPr>
              <p:nvPr/>
            </p:nvSpPr>
            <p:spPr bwMode="auto">
              <a:xfrm>
                <a:off x="2245" y="1933"/>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2" name="Line 185"/>
              <p:cNvSpPr>
                <a:spLocks noChangeShapeType="1"/>
              </p:cNvSpPr>
              <p:nvPr/>
            </p:nvSpPr>
            <p:spPr bwMode="auto">
              <a:xfrm>
                <a:off x="2245" y="2024"/>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3" name="Line 186"/>
              <p:cNvSpPr>
                <a:spLocks noChangeShapeType="1"/>
              </p:cNvSpPr>
              <p:nvPr/>
            </p:nvSpPr>
            <p:spPr bwMode="auto">
              <a:xfrm>
                <a:off x="242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4" name="Line 187"/>
              <p:cNvSpPr>
                <a:spLocks noChangeShapeType="1"/>
              </p:cNvSpPr>
              <p:nvPr/>
            </p:nvSpPr>
            <p:spPr bwMode="auto">
              <a:xfrm>
                <a:off x="2381"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5" name="Line 188"/>
              <p:cNvSpPr>
                <a:spLocks noChangeShapeType="1"/>
              </p:cNvSpPr>
              <p:nvPr/>
            </p:nvSpPr>
            <p:spPr bwMode="auto">
              <a:xfrm>
                <a:off x="2336"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6" name="Line 189"/>
              <p:cNvSpPr>
                <a:spLocks noChangeShapeType="1"/>
              </p:cNvSpPr>
              <p:nvPr/>
            </p:nvSpPr>
            <p:spPr bwMode="auto">
              <a:xfrm>
                <a:off x="2290" y="1933"/>
                <a:ext cx="0"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8952" name="Line 190"/>
            <p:cNvSpPr>
              <a:spLocks noChangeShapeType="1"/>
            </p:cNvSpPr>
            <p:nvPr/>
          </p:nvSpPr>
          <p:spPr bwMode="auto">
            <a:xfrm>
              <a:off x="3770" y="1676"/>
              <a:ext cx="136" cy="4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53" name="Line 191"/>
            <p:cNvSpPr>
              <a:spLocks noChangeShapeType="1"/>
            </p:cNvSpPr>
            <p:nvPr/>
          </p:nvSpPr>
          <p:spPr bwMode="auto">
            <a:xfrm>
              <a:off x="3770" y="1767"/>
              <a:ext cx="1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54" name="Line 192"/>
            <p:cNvSpPr>
              <a:spLocks noChangeShapeType="1"/>
            </p:cNvSpPr>
            <p:nvPr/>
          </p:nvSpPr>
          <p:spPr bwMode="auto">
            <a:xfrm flipV="1">
              <a:off x="3770" y="1812"/>
              <a:ext cx="136" cy="4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55" name="Line 193"/>
            <p:cNvSpPr>
              <a:spLocks noChangeShapeType="1"/>
            </p:cNvSpPr>
            <p:nvPr/>
          </p:nvSpPr>
          <p:spPr bwMode="auto">
            <a:xfrm>
              <a:off x="3770" y="2130"/>
              <a:ext cx="136" cy="4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56" name="Line 194"/>
            <p:cNvSpPr>
              <a:spLocks noChangeShapeType="1"/>
            </p:cNvSpPr>
            <p:nvPr/>
          </p:nvSpPr>
          <p:spPr bwMode="auto">
            <a:xfrm>
              <a:off x="3770" y="2221"/>
              <a:ext cx="1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57" name="Line 195"/>
            <p:cNvSpPr>
              <a:spLocks noChangeShapeType="1"/>
            </p:cNvSpPr>
            <p:nvPr/>
          </p:nvSpPr>
          <p:spPr bwMode="auto">
            <a:xfrm flipV="1">
              <a:off x="3770" y="2266"/>
              <a:ext cx="136" cy="4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58" name="Line 196"/>
            <p:cNvSpPr>
              <a:spLocks noChangeShapeType="1"/>
            </p:cNvSpPr>
            <p:nvPr/>
          </p:nvSpPr>
          <p:spPr bwMode="auto">
            <a:xfrm flipV="1">
              <a:off x="4088" y="1994"/>
              <a:ext cx="136" cy="22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59" name="Line 197"/>
            <p:cNvSpPr>
              <a:spLocks noChangeShapeType="1"/>
            </p:cNvSpPr>
            <p:nvPr/>
          </p:nvSpPr>
          <p:spPr bwMode="auto">
            <a:xfrm>
              <a:off x="4088" y="1767"/>
              <a:ext cx="136" cy="18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38960" name="Text Box 198"/>
            <p:cNvSpPr txBox="1">
              <a:spLocks noChangeArrowheads="1"/>
            </p:cNvSpPr>
            <p:nvPr/>
          </p:nvSpPr>
          <p:spPr bwMode="auto">
            <a:xfrm>
              <a:off x="3547" y="2402"/>
              <a:ext cx="855"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900" b="1">
                  <a:ea typeface="华文细黑" panose="02010600040101010101" pitchFamily="2" charset="-122"/>
                </a:rPr>
                <a:t>H-QoS</a:t>
              </a:r>
              <a:r>
                <a:rPr kumimoji="1" lang="zh-CN" altLang="en-US" sz="900" b="1">
                  <a:ea typeface="华文细黑" panose="02010600040101010101" pitchFamily="2" charset="-122"/>
                </a:rPr>
                <a:t>队列调度</a:t>
              </a:r>
            </a:p>
            <a:p>
              <a:pPr algn="ctr" eaLnBrk="1" hangingPunct="1"/>
              <a:r>
                <a:rPr kumimoji="1" lang="en-US" altLang="zh-CN" sz="900" b="1">
                  <a:ea typeface="华文细黑" panose="02010600040101010101" pitchFamily="2" charset="-122"/>
                </a:rPr>
                <a:t>PQ/LLQ/WFQ/CBWFQ</a:t>
              </a:r>
            </a:p>
          </p:txBody>
        </p:sp>
      </p:grpSp>
      <p:grpSp>
        <p:nvGrpSpPr>
          <p:cNvPr id="708801" name="Group 199"/>
          <p:cNvGrpSpPr>
            <a:grpSpLocks/>
          </p:cNvGrpSpPr>
          <p:nvPr/>
        </p:nvGrpSpPr>
        <p:grpSpPr bwMode="auto">
          <a:xfrm>
            <a:off x="7913688" y="2611438"/>
            <a:ext cx="547687" cy="728662"/>
            <a:chOff x="4985" y="1949"/>
            <a:chExt cx="345" cy="459"/>
          </a:xfrm>
        </p:grpSpPr>
        <p:sp>
          <p:nvSpPr>
            <p:cNvPr id="38937" name="AutoShape 200"/>
            <p:cNvSpPr>
              <a:spLocks noChangeArrowheads="1"/>
            </p:cNvSpPr>
            <p:nvPr/>
          </p:nvSpPr>
          <p:spPr bwMode="auto">
            <a:xfrm>
              <a:off x="4985" y="2039"/>
              <a:ext cx="146" cy="334"/>
            </a:xfrm>
            <a:prstGeom prst="rightArrow">
              <a:avLst>
                <a:gd name="adj1" fmla="val 50000"/>
                <a:gd name="adj2" fmla="val 25000"/>
              </a:avLst>
            </a:prstGeom>
            <a:solidFill>
              <a:schemeClr va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8938" name="Rectangle 201"/>
            <p:cNvSpPr>
              <a:spLocks noChangeArrowheads="1"/>
            </p:cNvSpPr>
            <p:nvPr/>
          </p:nvSpPr>
          <p:spPr bwMode="auto">
            <a:xfrm>
              <a:off x="5284" y="1949"/>
              <a:ext cx="46" cy="459"/>
            </a:xfrm>
            <a:prstGeom prst="rect">
              <a:avLst/>
            </a:prstGeom>
            <a:solidFill>
              <a:schemeClr val="hlink"/>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8939" name="Rectangle 202"/>
            <p:cNvSpPr>
              <a:spLocks noChangeArrowheads="1"/>
            </p:cNvSpPr>
            <p:nvPr/>
          </p:nvSpPr>
          <p:spPr bwMode="auto">
            <a:xfrm>
              <a:off x="5250" y="1949"/>
              <a:ext cx="46" cy="459"/>
            </a:xfrm>
            <a:prstGeom prst="rect">
              <a:avLst/>
            </a:prstGeom>
            <a:solidFill>
              <a:srgbClr val="FF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sp>
          <p:nvSpPr>
            <p:cNvPr id="38940" name="Rectangle 203"/>
            <p:cNvSpPr>
              <a:spLocks noChangeArrowheads="1"/>
            </p:cNvSpPr>
            <p:nvPr/>
          </p:nvSpPr>
          <p:spPr bwMode="auto">
            <a:xfrm>
              <a:off x="5193" y="1949"/>
              <a:ext cx="46" cy="459"/>
            </a:xfrm>
            <a:prstGeom prst="rect">
              <a:avLst/>
            </a:prstGeom>
            <a:solidFill>
              <a:srgbClr val="00FF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800">
                <a:ea typeface="华文细黑" panose="02010600040101010101" pitchFamily="2" charset="-122"/>
              </a:endParaRPr>
            </a:p>
          </p:txBody>
        </p:sp>
      </p:grpSp>
      <p:sp>
        <p:nvSpPr>
          <p:cNvPr id="708812" name="Rectangle 204"/>
          <p:cNvSpPr>
            <a:spLocks noChangeArrowheads="1"/>
          </p:cNvSpPr>
          <p:nvPr/>
        </p:nvSpPr>
        <p:spPr bwMode="auto">
          <a:xfrm>
            <a:off x="1620838" y="1819275"/>
            <a:ext cx="576262" cy="577850"/>
          </a:xfrm>
          <a:prstGeom prst="rect">
            <a:avLst/>
          </a:prstGeom>
          <a:solidFill>
            <a:srgbClr val="FFFF00"/>
          </a:solidFill>
          <a:ln w="9525"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Ingress</a:t>
            </a:r>
          </a:p>
          <a:p>
            <a:pPr algn="ctr" eaLnBrk="1" hangingPunct="1">
              <a:spcBef>
                <a:spcPct val="20000"/>
              </a:spcBef>
            </a:pPr>
            <a:r>
              <a:rPr lang="en-US" altLang="zh-CN" sz="800" b="1">
                <a:ea typeface="华文细黑" panose="02010600040101010101" pitchFamily="2" charset="-122"/>
              </a:rPr>
              <a:t>Buffer</a:t>
            </a:r>
          </a:p>
        </p:txBody>
      </p:sp>
      <p:sp>
        <p:nvSpPr>
          <p:cNvPr id="708813" name="Rectangle 205"/>
          <p:cNvSpPr>
            <a:spLocks noChangeArrowheads="1"/>
          </p:cNvSpPr>
          <p:nvPr/>
        </p:nvSpPr>
        <p:spPr bwMode="auto">
          <a:xfrm>
            <a:off x="3924300" y="1746250"/>
            <a:ext cx="576263" cy="577850"/>
          </a:xfrm>
          <a:prstGeom prst="rect">
            <a:avLst/>
          </a:prstGeom>
          <a:solidFill>
            <a:srgbClr val="FFFF00"/>
          </a:solidFill>
          <a:ln w="9525"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ea typeface="华文细黑" panose="02010600040101010101" pitchFamily="2" charset="-122"/>
              </a:rPr>
              <a:t>Egress</a:t>
            </a:r>
          </a:p>
          <a:p>
            <a:pPr algn="ctr" eaLnBrk="1" hangingPunct="1">
              <a:spcBef>
                <a:spcPct val="20000"/>
              </a:spcBef>
            </a:pPr>
            <a:r>
              <a:rPr lang="en-US" altLang="zh-CN" sz="800" b="1">
                <a:ea typeface="华文细黑" panose="02010600040101010101" pitchFamily="2" charset="-122"/>
              </a:rPr>
              <a:t>Buffer</a:t>
            </a:r>
          </a:p>
        </p:txBody>
      </p:sp>
      <p:sp>
        <p:nvSpPr>
          <p:cNvPr id="708814" name="AutoShape 206"/>
          <p:cNvSpPr>
            <a:spLocks noChangeArrowheads="1"/>
          </p:cNvSpPr>
          <p:nvPr/>
        </p:nvSpPr>
        <p:spPr bwMode="auto">
          <a:xfrm>
            <a:off x="395288" y="931863"/>
            <a:ext cx="1295400" cy="358775"/>
          </a:xfrm>
          <a:prstGeom prst="wedgeRoundRectCallout">
            <a:avLst>
              <a:gd name="adj1" fmla="val 56130"/>
              <a:gd name="adj2" fmla="val 195134"/>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000">
                <a:ea typeface="华文细黑" panose="02010600040101010101" pitchFamily="2" charset="-122"/>
              </a:rPr>
              <a:t>200ms</a:t>
            </a:r>
            <a:r>
              <a:rPr lang="zh-CN" altLang="en-US" sz="1000">
                <a:ea typeface="华文细黑" panose="02010600040101010101" pitchFamily="2" charset="-122"/>
              </a:rPr>
              <a:t>报文缓存能力，支持突发流量</a:t>
            </a:r>
          </a:p>
        </p:txBody>
      </p:sp>
      <p:sp>
        <p:nvSpPr>
          <p:cNvPr id="708815" name="AutoShape 207"/>
          <p:cNvSpPr>
            <a:spLocks noChangeArrowheads="1"/>
          </p:cNvSpPr>
          <p:nvPr/>
        </p:nvSpPr>
        <p:spPr bwMode="auto">
          <a:xfrm>
            <a:off x="684213" y="4314825"/>
            <a:ext cx="1511300" cy="360363"/>
          </a:xfrm>
          <a:prstGeom prst="wedgeRoundRectCallout">
            <a:avLst>
              <a:gd name="adj1" fmla="val 49894"/>
              <a:gd name="adj2" fmla="val -373347"/>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1000">
                <a:ea typeface="华文细黑" panose="02010600040101010101" pitchFamily="2" charset="-122"/>
              </a:rPr>
              <a:t>海量</a:t>
            </a:r>
            <a:r>
              <a:rPr lang="en-US" altLang="zh-CN" sz="1000">
                <a:ea typeface="华文细黑" panose="02010600040101010101" pitchFamily="2" charset="-122"/>
              </a:rPr>
              <a:t>ACL</a:t>
            </a:r>
            <a:r>
              <a:rPr lang="zh-CN" altLang="en-US" sz="1000">
                <a:ea typeface="华文细黑" panose="02010600040101010101" pitchFamily="2" charset="-122"/>
              </a:rPr>
              <a:t>规则，</a:t>
            </a:r>
            <a:r>
              <a:rPr lang="en-US" altLang="zh-CN" sz="1000">
                <a:ea typeface="华文细黑" panose="02010600040101010101" pitchFamily="2" charset="-122"/>
              </a:rPr>
              <a:t>64K/NP</a:t>
            </a:r>
          </a:p>
          <a:p>
            <a:pPr algn="ctr" eaLnBrk="1" hangingPunct="1">
              <a:spcBef>
                <a:spcPct val="20000"/>
              </a:spcBef>
            </a:pPr>
            <a:r>
              <a:rPr lang="zh-CN" altLang="en-US" sz="1000">
                <a:ea typeface="华文细黑" panose="02010600040101010101" pitchFamily="2" charset="-122"/>
              </a:rPr>
              <a:t>入方向</a:t>
            </a:r>
            <a:r>
              <a:rPr lang="en-US" altLang="zh-CN" sz="1000">
                <a:ea typeface="华文细黑" panose="02010600040101010101" pitchFamily="2" charset="-122"/>
              </a:rPr>
              <a:t>CAR</a:t>
            </a:r>
            <a:r>
              <a:rPr lang="zh-CN" altLang="en-US" sz="1000">
                <a:ea typeface="华文细黑" panose="02010600040101010101" pitchFamily="2" charset="-122"/>
              </a:rPr>
              <a:t>，粒度</a:t>
            </a:r>
            <a:r>
              <a:rPr lang="en-US" altLang="zh-CN" sz="1000">
                <a:ea typeface="华文细黑" panose="02010600040101010101" pitchFamily="2" charset="-122"/>
              </a:rPr>
              <a:t>1K</a:t>
            </a:r>
          </a:p>
        </p:txBody>
      </p:sp>
      <p:sp>
        <p:nvSpPr>
          <p:cNvPr id="708816" name="AutoShape 208"/>
          <p:cNvSpPr>
            <a:spLocks noChangeArrowheads="1"/>
          </p:cNvSpPr>
          <p:nvPr/>
        </p:nvSpPr>
        <p:spPr bwMode="auto">
          <a:xfrm>
            <a:off x="1835150" y="785813"/>
            <a:ext cx="2016125" cy="361950"/>
          </a:xfrm>
          <a:prstGeom prst="wedgeRoundRectCallout">
            <a:avLst>
              <a:gd name="adj1" fmla="val 33620"/>
              <a:gd name="adj2" fmla="val 421491"/>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1000">
                <a:ea typeface="华文细黑" panose="02010600040101010101" pitchFamily="2" charset="-122"/>
              </a:rPr>
              <a:t>交换网级别的深度</a:t>
            </a:r>
            <a:r>
              <a:rPr lang="en-US" altLang="zh-CN" sz="1000">
                <a:ea typeface="华文细黑" panose="02010600040101010101" pitchFamily="2" charset="-122"/>
              </a:rPr>
              <a:t>QoS </a:t>
            </a:r>
            <a:r>
              <a:rPr lang="zh-CN" altLang="en-US" sz="1000">
                <a:ea typeface="华文细黑" panose="02010600040101010101" pitchFamily="2" charset="-122"/>
              </a:rPr>
              <a:t>，支持</a:t>
            </a:r>
            <a:r>
              <a:rPr lang="en-US" altLang="zh-CN" sz="1000">
                <a:ea typeface="华文细黑" panose="02010600040101010101" pitchFamily="2" charset="-122"/>
              </a:rPr>
              <a:t>VoQ</a:t>
            </a:r>
            <a:r>
              <a:rPr lang="zh-CN" altLang="en-US" sz="1000">
                <a:ea typeface="华文细黑" panose="02010600040101010101" pitchFamily="2" charset="-122"/>
              </a:rPr>
              <a:t>和</a:t>
            </a:r>
            <a:r>
              <a:rPr lang="en-US" altLang="zh-CN" sz="1000">
                <a:ea typeface="华文细黑" panose="02010600040101010101" pitchFamily="2" charset="-122"/>
              </a:rPr>
              <a:t>E2E</a:t>
            </a:r>
            <a:r>
              <a:rPr lang="zh-CN" altLang="en-US" sz="1000">
                <a:ea typeface="华文细黑" panose="02010600040101010101" pitchFamily="2" charset="-122"/>
              </a:rPr>
              <a:t>流控，避免</a:t>
            </a:r>
            <a:r>
              <a:rPr lang="en-US" altLang="zh-CN" sz="1000">
                <a:ea typeface="华文细黑" panose="02010600040101010101" pitchFamily="2" charset="-122"/>
              </a:rPr>
              <a:t>HOL</a:t>
            </a:r>
          </a:p>
        </p:txBody>
      </p:sp>
      <p:sp>
        <p:nvSpPr>
          <p:cNvPr id="708817" name="AutoShape 209"/>
          <p:cNvSpPr>
            <a:spLocks noChangeArrowheads="1"/>
          </p:cNvSpPr>
          <p:nvPr/>
        </p:nvSpPr>
        <p:spPr bwMode="auto">
          <a:xfrm>
            <a:off x="4498975" y="858838"/>
            <a:ext cx="1225550" cy="358775"/>
          </a:xfrm>
          <a:prstGeom prst="wedgeRoundRectCallout">
            <a:avLst>
              <a:gd name="adj1" fmla="val -78495"/>
              <a:gd name="adj2" fmla="val 184954"/>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000">
                <a:ea typeface="华文细黑" panose="02010600040101010101" pitchFamily="2" charset="-122"/>
              </a:rPr>
              <a:t>200ms</a:t>
            </a:r>
            <a:r>
              <a:rPr lang="zh-CN" altLang="en-US" sz="1000">
                <a:ea typeface="华文细黑" panose="02010600040101010101" pitchFamily="2" charset="-122"/>
              </a:rPr>
              <a:t>报文缓存能力，支持突发流量</a:t>
            </a:r>
          </a:p>
        </p:txBody>
      </p:sp>
      <p:sp>
        <p:nvSpPr>
          <p:cNvPr id="708818" name="AutoShape 210"/>
          <p:cNvSpPr>
            <a:spLocks noChangeArrowheads="1"/>
          </p:cNvSpPr>
          <p:nvPr/>
        </p:nvSpPr>
        <p:spPr bwMode="auto">
          <a:xfrm>
            <a:off x="2843213" y="4243388"/>
            <a:ext cx="1584325" cy="358775"/>
          </a:xfrm>
          <a:prstGeom prst="wedgeRoundRectCallout">
            <a:avLst>
              <a:gd name="adj1" fmla="val 61120"/>
              <a:gd name="adj2" fmla="val -338051"/>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1000">
                <a:ea typeface="华文细黑" panose="02010600040101010101" pitchFamily="2" charset="-122"/>
              </a:rPr>
              <a:t>海量</a:t>
            </a:r>
            <a:r>
              <a:rPr lang="en-US" altLang="zh-CN" sz="1000">
                <a:ea typeface="华文细黑" panose="02010600040101010101" pitchFamily="2" charset="-122"/>
              </a:rPr>
              <a:t>ACL</a:t>
            </a:r>
            <a:r>
              <a:rPr lang="zh-CN" altLang="en-US" sz="1000">
                <a:ea typeface="华文细黑" panose="02010600040101010101" pitchFamily="2" charset="-122"/>
              </a:rPr>
              <a:t>规则，</a:t>
            </a:r>
            <a:r>
              <a:rPr lang="en-US" altLang="zh-CN" sz="1000">
                <a:ea typeface="华文细黑" panose="02010600040101010101" pitchFamily="2" charset="-122"/>
              </a:rPr>
              <a:t>64K/NP</a:t>
            </a:r>
          </a:p>
          <a:p>
            <a:pPr algn="ctr" eaLnBrk="1" hangingPunct="1">
              <a:spcBef>
                <a:spcPct val="20000"/>
              </a:spcBef>
            </a:pPr>
            <a:r>
              <a:rPr lang="zh-CN" altLang="en-US" sz="1000">
                <a:ea typeface="华文细黑" panose="02010600040101010101" pitchFamily="2" charset="-122"/>
              </a:rPr>
              <a:t>出方向</a:t>
            </a:r>
            <a:r>
              <a:rPr lang="en-US" altLang="zh-CN" sz="1000">
                <a:ea typeface="华文细黑" panose="02010600040101010101" pitchFamily="2" charset="-122"/>
              </a:rPr>
              <a:t>CAR</a:t>
            </a:r>
            <a:r>
              <a:rPr lang="zh-CN" altLang="en-US" sz="1000">
                <a:ea typeface="华文细黑" panose="02010600040101010101" pitchFamily="2" charset="-122"/>
              </a:rPr>
              <a:t>，粒度</a:t>
            </a:r>
            <a:r>
              <a:rPr lang="en-US" altLang="zh-CN" sz="1000">
                <a:ea typeface="华文细黑" panose="02010600040101010101" pitchFamily="2" charset="-122"/>
              </a:rPr>
              <a:t>1K</a:t>
            </a:r>
          </a:p>
        </p:txBody>
      </p:sp>
      <p:sp>
        <p:nvSpPr>
          <p:cNvPr id="708819" name="AutoShape 211"/>
          <p:cNvSpPr>
            <a:spLocks noChangeArrowheads="1"/>
          </p:cNvSpPr>
          <p:nvPr/>
        </p:nvSpPr>
        <p:spPr bwMode="auto">
          <a:xfrm>
            <a:off x="6083300" y="858838"/>
            <a:ext cx="1512888" cy="360362"/>
          </a:xfrm>
          <a:prstGeom prst="wedgeRoundRectCallout">
            <a:avLst>
              <a:gd name="adj1" fmla="val -55352"/>
              <a:gd name="adj2" fmla="val 342954"/>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en-US" altLang="zh-CN" sz="1000">
                <a:ea typeface="华文细黑" panose="02010600040101010101" pitchFamily="2" charset="-122"/>
              </a:rPr>
              <a:t>H-QoS</a:t>
            </a:r>
            <a:r>
              <a:rPr lang="zh-CN" altLang="en-US" sz="1000">
                <a:ea typeface="华文细黑" panose="02010600040101010101" pitchFamily="2" charset="-122"/>
              </a:rPr>
              <a:t>四级队列调度，支持真正精细化的</a:t>
            </a:r>
            <a:r>
              <a:rPr lang="en-US" altLang="zh-CN" sz="1000">
                <a:ea typeface="华文细黑" panose="02010600040101010101" pitchFamily="2" charset="-122"/>
              </a:rPr>
              <a:t>QoS</a:t>
            </a:r>
          </a:p>
        </p:txBody>
      </p:sp>
      <p:sp>
        <p:nvSpPr>
          <p:cNvPr id="708820" name="AutoShape 212"/>
          <p:cNvSpPr>
            <a:spLocks noChangeArrowheads="1"/>
          </p:cNvSpPr>
          <p:nvPr/>
        </p:nvSpPr>
        <p:spPr bwMode="auto">
          <a:xfrm>
            <a:off x="5148263" y="4314825"/>
            <a:ext cx="1368425" cy="215900"/>
          </a:xfrm>
          <a:prstGeom prst="wedgeRoundRectCallout">
            <a:avLst>
              <a:gd name="adj1" fmla="val -40486"/>
              <a:gd name="adj2" fmla="val -507352"/>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1000">
                <a:ea typeface="华文细黑" panose="02010600040101010101" pitchFamily="2" charset="-122"/>
              </a:rPr>
              <a:t>先进的拥塞避免机制</a:t>
            </a:r>
          </a:p>
        </p:txBody>
      </p:sp>
      <p:sp>
        <p:nvSpPr>
          <p:cNvPr id="708821" name="AutoShape 213"/>
          <p:cNvSpPr>
            <a:spLocks noChangeArrowheads="1"/>
          </p:cNvSpPr>
          <p:nvPr/>
        </p:nvSpPr>
        <p:spPr bwMode="auto">
          <a:xfrm>
            <a:off x="7235825" y="4386263"/>
            <a:ext cx="1728788" cy="360362"/>
          </a:xfrm>
          <a:prstGeom prst="wedgeRoundRectCallout">
            <a:avLst>
              <a:gd name="adj1" fmla="val -43023"/>
              <a:gd name="adj2" fmla="val -268944"/>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1000">
                <a:ea typeface="华文细黑" panose="02010600040101010101" pitchFamily="2" charset="-122"/>
              </a:rPr>
              <a:t>形式多样的</a:t>
            </a:r>
            <a:r>
              <a:rPr lang="en-US" altLang="zh-CN" sz="1000">
                <a:ea typeface="华文细黑" panose="02010600040101010101" pitchFamily="2" charset="-122"/>
              </a:rPr>
              <a:t>Shapping</a:t>
            </a:r>
            <a:r>
              <a:rPr lang="zh-CN" altLang="en-US" sz="1000">
                <a:ea typeface="华文细黑" panose="02010600040101010101" pitchFamily="2" charset="-122"/>
              </a:rPr>
              <a:t>方式，可基于端口或基于队列</a:t>
            </a:r>
          </a:p>
        </p:txBody>
      </p:sp>
      <p:sp>
        <p:nvSpPr>
          <p:cNvPr id="708822" name="Text Box 214"/>
          <p:cNvSpPr txBox="1">
            <a:spLocks noChangeArrowheads="1"/>
          </p:cNvSpPr>
          <p:nvPr/>
        </p:nvSpPr>
        <p:spPr bwMode="auto">
          <a:xfrm>
            <a:off x="468313" y="4857750"/>
            <a:ext cx="83296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274638" indent="-2746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CR16K</a:t>
            </a:r>
            <a:r>
              <a:rPr lang="zh-CN" altLang="en-US" sz="1600" b="1">
                <a:solidFill>
                  <a:srgbClr val="000000"/>
                </a:solidFill>
                <a:ea typeface="华文细黑" panose="02010600040101010101" pitchFamily="2" charset="-122"/>
              </a:rPr>
              <a:t>支持双向</a:t>
            </a:r>
            <a:r>
              <a:rPr lang="en-US" altLang="zh-CN" sz="1600" b="1">
                <a:solidFill>
                  <a:srgbClr val="000000"/>
                </a:solidFill>
                <a:ea typeface="华文细黑" panose="02010600040101010101" pitchFamily="2" charset="-122"/>
              </a:rPr>
              <a:t>ACL</a:t>
            </a:r>
            <a:r>
              <a:rPr lang="zh-CN" altLang="en-US" sz="1600" b="1">
                <a:solidFill>
                  <a:srgbClr val="000000"/>
                </a:solidFill>
                <a:ea typeface="华文细黑" panose="02010600040101010101" pitchFamily="2" charset="-122"/>
              </a:rPr>
              <a:t>，报文从入接口进入</a:t>
            </a:r>
            <a:r>
              <a:rPr lang="en-US" altLang="zh-CN" sz="1600" b="1">
                <a:solidFill>
                  <a:srgbClr val="000000"/>
                </a:solidFill>
                <a:ea typeface="华文细黑" panose="02010600040101010101" pitchFamily="2" charset="-122"/>
              </a:rPr>
              <a:t>NP</a:t>
            </a:r>
            <a:r>
              <a:rPr lang="zh-CN" altLang="en-US" sz="1600" b="1">
                <a:solidFill>
                  <a:srgbClr val="000000"/>
                </a:solidFill>
                <a:ea typeface="华文细黑" panose="02010600040101010101" pitchFamily="2" charset="-122"/>
              </a:rPr>
              <a:t>完成入方向</a:t>
            </a:r>
            <a:r>
              <a:rPr lang="en-US" altLang="zh-CN" sz="1600" b="1">
                <a:solidFill>
                  <a:srgbClr val="000000"/>
                </a:solidFill>
                <a:ea typeface="华文细黑" panose="02010600040101010101" pitchFamily="2" charset="-122"/>
              </a:rPr>
              <a:t>ACL</a:t>
            </a:r>
            <a:r>
              <a:rPr lang="zh-CN" altLang="en-US" sz="1600" b="1">
                <a:solidFill>
                  <a:srgbClr val="000000"/>
                </a:solidFill>
                <a:ea typeface="华文细黑" panose="02010600040101010101" pitchFamily="2" charset="-122"/>
              </a:rPr>
              <a:t>，实施</a:t>
            </a:r>
            <a:r>
              <a:rPr lang="en-US" altLang="zh-CN" sz="1600" b="1">
                <a:solidFill>
                  <a:srgbClr val="000000"/>
                </a:solidFill>
                <a:ea typeface="华文细黑" panose="02010600040101010101" pitchFamily="2" charset="-122"/>
              </a:rPr>
              <a:t>CAR</a:t>
            </a:r>
            <a:r>
              <a:rPr lang="zh-CN" altLang="en-US" sz="1600" b="1">
                <a:solidFill>
                  <a:srgbClr val="000000"/>
                </a:solidFill>
                <a:ea typeface="华文细黑" panose="02010600040101010101" pitchFamily="2" charset="-122"/>
              </a:rPr>
              <a:t>、流过滤等</a:t>
            </a:r>
            <a:r>
              <a:rPr lang="en-US" altLang="zh-CN" sz="1600" b="1">
                <a:solidFill>
                  <a:srgbClr val="000000"/>
                </a:solidFill>
                <a:ea typeface="华文细黑" panose="02010600040101010101" pitchFamily="2" charset="-122"/>
              </a:rPr>
              <a:t>QoS</a:t>
            </a:r>
            <a:r>
              <a:rPr lang="zh-CN" altLang="en-US" sz="1600" b="1">
                <a:solidFill>
                  <a:srgbClr val="000000"/>
                </a:solidFill>
                <a:ea typeface="华文细黑" panose="02010600040101010101" pitchFamily="2" charset="-122"/>
              </a:rPr>
              <a:t>动作，经过交换网抵达出接口，完成出方向</a:t>
            </a:r>
            <a:r>
              <a:rPr lang="en-US" altLang="zh-CN" sz="1600" b="1">
                <a:solidFill>
                  <a:srgbClr val="000000"/>
                </a:solidFill>
                <a:ea typeface="华文细黑" panose="02010600040101010101" pitchFamily="2" charset="-122"/>
              </a:rPr>
              <a:t>ACL</a:t>
            </a:r>
            <a:r>
              <a:rPr lang="zh-CN" altLang="en-US" sz="1600" b="1">
                <a:solidFill>
                  <a:srgbClr val="000000"/>
                </a:solidFill>
                <a:ea typeface="华文细黑" panose="02010600040101010101" pitchFamily="2" charset="-122"/>
              </a:rPr>
              <a:t>处理，实施</a:t>
            </a:r>
            <a:r>
              <a:rPr lang="en-US" altLang="zh-CN" sz="1600" b="1">
                <a:solidFill>
                  <a:srgbClr val="000000"/>
                </a:solidFill>
                <a:ea typeface="华文细黑" panose="02010600040101010101" pitchFamily="2" charset="-122"/>
              </a:rPr>
              <a:t>CAR</a:t>
            </a:r>
            <a:r>
              <a:rPr lang="zh-CN" altLang="en-US" sz="1600" b="1">
                <a:solidFill>
                  <a:srgbClr val="000000"/>
                </a:solidFill>
                <a:ea typeface="华文细黑" panose="02010600040101010101" pitchFamily="2" charset="-122"/>
              </a:rPr>
              <a:t>等流动作，在接口发送时根据配置进行拥塞避免（</a:t>
            </a:r>
            <a:r>
              <a:rPr lang="en-US" altLang="zh-CN" sz="1600" b="1">
                <a:solidFill>
                  <a:srgbClr val="000000"/>
                </a:solidFill>
                <a:ea typeface="华文细黑" panose="02010600040101010101" pitchFamily="2" charset="-122"/>
              </a:rPr>
              <a:t>WRED</a:t>
            </a:r>
            <a:r>
              <a:rPr lang="zh-CN" altLang="en-US" sz="1600" b="1">
                <a:solidFill>
                  <a:srgbClr val="000000"/>
                </a:solidFill>
                <a:ea typeface="华文细黑" panose="02010600040101010101" pitchFamily="2" charset="-122"/>
              </a:rPr>
              <a:t>）、队列调度、流量整形、带宽保证处理，在需要精细化业务管理时，可以配置分层</a:t>
            </a:r>
            <a:r>
              <a:rPr lang="en-US" altLang="zh-CN" sz="1600" b="1">
                <a:solidFill>
                  <a:srgbClr val="000000"/>
                </a:solidFill>
                <a:ea typeface="华文细黑" panose="02010600040101010101" pitchFamily="2" charset="-122"/>
              </a:rPr>
              <a:t>QoS</a:t>
            </a:r>
            <a:r>
              <a:rPr lang="zh-CN" altLang="en-US" sz="1600" b="1">
                <a:solidFill>
                  <a:srgbClr val="000000"/>
                </a:solidFill>
                <a:ea typeface="华文细黑" panose="02010600040101010101" pitchFamily="2" charset="-122"/>
              </a:rPr>
              <a:t>。</a:t>
            </a:r>
          </a:p>
          <a:p>
            <a:pPr eaLnBrk="1" hangingPunct="1">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入接口缓存能够处理网络中的</a:t>
            </a:r>
            <a:r>
              <a:rPr lang="en-US" altLang="zh-CN" sz="1600" b="1">
                <a:solidFill>
                  <a:srgbClr val="000000"/>
                </a:solidFill>
                <a:ea typeface="华文细黑" panose="02010600040101010101" pitchFamily="2" charset="-122"/>
              </a:rPr>
              <a:t>Burst</a:t>
            </a:r>
            <a:r>
              <a:rPr lang="zh-CN" altLang="en-US" sz="1600" b="1">
                <a:solidFill>
                  <a:srgbClr val="000000"/>
                </a:solidFill>
                <a:ea typeface="华文细黑" panose="02010600040101010101" pitchFamily="2" charset="-122"/>
              </a:rPr>
              <a:t>流量，减少对</a:t>
            </a:r>
            <a:r>
              <a:rPr lang="en-US" altLang="zh-CN" sz="1600" b="1">
                <a:solidFill>
                  <a:srgbClr val="000000"/>
                </a:solidFill>
                <a:ea typeface="华文细黑" panose="02010600040101010101" pitchFamily="2" charset="-122"/>
              </a:rPr>
              <a:t>NP</a:t>
            </a:r>
            <a:r>
              <a:rPr lang="zh-CN" altLang="en-US" sz="1600" b="1">
                <a:solidFill>
                  <a:srgbClr val="000000"/>
                </a:solidFill>
                <a:ea typeface="华文细黑" panose="02010600040101010101" pitchFamily="2" charset="-122"/>
              </a:rPr>
              <a:t>的冲击；出接口大容量缓存还可以完成极佳流量的效果。</a:t>
            </a:r>
          </a:p>
        </p:txBody>
      </p:sp>
      <p:sp>
        <p:nvSpPr>
          <p:cNvPr id="38936" name="标题 214"/>
          <p:cNvSpPr>
            <a:spLocks noGrp="1"/>
          </p:cNvSpPr>
          <p:nvPr>
            <p:ph type="title"/>
          </p:nvPr>
        </p:nvSpPr>
        <p:spPr/>
        <p:txBody>
          <a:bodyPr/>
          <a:lstStyle/>
          <a:p>
            <a:pPr eaLnBrk="1" hangingPunct="1"/>
            <a:r>
              <a:rPr lang="zh-CN" altLang="en-US" smtClean="0">
                <a:cs typeface="Arial" panose="020B0604020202020204" pitchFamily="34" charset="0"/>
              </a:rPr>
              <a:t>精细化的</a:t>
            </a:r>
            <a:r>
              <a:rPr lang="en-US" altLang="zh-CN" smtClean="0">
                <a:cs typeface="Arial" panose="020B0604020202020204" pitchFamily="34" charset="0"/>
              </a:rPr>
              <a:t>QoS</a:t>
            </a:r>
            <a:r>
              <a:rPr lang="zh-CN" altLang="en-US" smtClean="0">
                <a:cs typeface="Arial" panose="020B0604020202020204" pitchFamily="34" charset="0"/>
              </a:rPr>
              <a:t>能力</a:t>
            </a:r>
            <a:endParaRPr lang="zh-CN"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2"/>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708812"/>
                                        </p:tgtEl>
                                        <p:attrNameLst>
                                          <p:attrName>style.visibility</p:attrName>
                                        </p:attrNameLst>
                                      </p:cBhvr>
                                      <p:to>
                                        <p:strVal val="visible"/>
                                      </p:to>
                                    </p:set>
                                    <p:animEffect transition="in" filter="wheel(4)">
                                      <p:cBhvr>
                                        <p:cTn id="14" dur="2000"/>
                                        <p:tgtEl>
                                          <p:spTgt spid="708812"/>
                                        </p:tgtEl>
                                      </p:cBhvr>
                                    </p:animEffect>
                                  </p:childTnLst>
                                </p:cTn>
                              </p:par>
                            </p:childTnLst>
                          </p:cTn>
                        </p:par>
                        <p:par>
                          <p:cTn id="15" fill="hold" nodeType="afterGroup">
                            <p:stCondLst>
                              <p:cond delay="2000"/>
                            </p:stCondLst>
                            <p:childTnLst>
                              <p:par>
                                <p:cTn id="16" presetID="2" presetClass="entr" presetSubtype="4" fill="hold" grpId="0" nodeType="afterEffect">
                                  <p:stCondLst>
                                    <p:cond delay="0"/>
                                  </p:stCondLst>
                                  <p:childTnLst>
                                    <p:set>
                                      <p:cBhvr>
                                        <p:cTn id="17" dur="1" fill="hold">
                                          <p:stCondLst>
                                            <p:cond delay="0"/>
                                          </p:stCondLst>
                                        </p:cTn>
                                        <p:tgtEl>
                                          <p:spTgt spid="708814"/>
                                        </p:tgtEl>
                                        <p:attrNameLst>
                                          <p:attrName>style.visibility</p:attrName>
                                        </p:attrNameLst>
                                      </p:cBhvr>
                                      <p:to>
                                        <p:strVal val="visible"/>
                                      </p:to>
                                    </p:set>
                                    <p:anim calcmode="lin" valueType="num">
                                      <p:cBhvr additive="base">
                                        <p:cTn id="18" dur="500" fill="hold"/>
                                        <p:tgtEl>
                                          <p:spTgt spid="708814"/>
                                        </p:tgtEl>
                                        <p:attrNameLst>
                                          <p:attrName>ppt_x</p:attrName>
                                        </p:attrNameLst>
                                      </p:cBhvr>
                                      <p:tavLst>
                                        <p:tav tm="0">
                                          <p:val>
                                            <p:strVal val="#ppt_x"/>
                                          </p:val>
                                        </p:tav>
                                        <p:tav tm="100000">
                                          <p:val>
                                            <p:strVal val="#ppt_x"/>
                                          </p:val>
                                        </p:tav>
                                      </p:tavLst>
                                    </p:anim>
                                    <p:anim calcmode="lin" valueType="num">
                                      <p:cBhvr additive="base">
                                        <p:cTn id="19" dur="500" fill="hold"/>
                                        <p:tgtEl>
                                          <p:spTgt spid="708814"/>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linds(horizontal)">
                                      <p:cBhvr>
                                        <p:cTn id="24" dur="500"/>
                                        <p:tgtEl>
                                          <p:spTgt spid="2"/>
                                        </p:tgtEl>
                                      </p:cBhvr>
                                    </p:animEffect>
                                  </p:childTnLst>
                                </p:cTn>
                              </p:par>
                            </p:childTnLst>
                          </p:cTn>
                        </p:par>
                        <p:par>
                          <p:cTn id="25" fill="hold" nodeType="afterGroup">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708815"/>
                                        </p:tgtEl>
                                        <p:attrNameLst>
                                          <p:attrName>style.visibility</p:attrName>
                                        </p:attrNameLst>
                                      </p:cBhvr>
                                      <p:to>
                                        <p:strVal val="visible"/>
                                      </p:to>
                                    </p:set>
                                    <p:anim calcmode="lin" valueType="num">
                                      <p:cBhvr additive="base">
                                        <p:cTn id="28" dur="500" fill="hold"/>
                                        <p:tgtEl>
                                          <p:spTgt spid="708815"/>
                                        </p:tgtEl>
                                        <p:attrNameLst>
                                          <p:attrName>ppt_x</p:attrName>
                                        </p:attrNameLst>
                                      </p:cBhvr>
                                      <p:tavLst>
                                        <p:tav tm="0">
                                          <p:val>
                                            <p:strVal val="#ppt_x"/>
                                          </p:val>
                                        </p:tav>
                                        <p:tav tm="100000">
                                          <p:val>
                                            <p:strVal val="#ppt_x"/>
                                          </p:val>
                                        </p:tav>
                                      </p:tavLst>
                                    </p:anim>
                                    <p:anim calcmode="lin" valueType="num">
                                      <p:cBhvr additive="base">
                                        <p:cTn id="29" dur="500" fill="hold"/>
                                        <p:tgtEl>
                                          <p:spTgt spid="708815"/>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linds(horizontal)">
                                      <p:cBhvr>
                                        <p:cTn id="34" dur="500"/>
                                        <p:tgtEl>
                                          <p:spTgt spid="4"/>
                                        </p:tgtEl>
                                      </p:cBhvr>
                                    </p:animEffect>
                                  </p:childTnLst>
                                </p:cTn>
                              </p:par>
                            </p:childTnLst>
                          </p:cTn>
                        </p:par>
                        <p:par>
                          <p:cTn id="35" fill="hold" nodeType="afterGroup">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708816"/>
                                        </p:tgtEl>
                                        <p:attrNameLst>
                                          <p:attrName>style.visibility</p:attrName>
                                        </p:attrNameLst>
                                      </p:cBhvr>
                                      <p:to>
                                        <p:strVal val="visible"/>
                                      </p:to>
                                    </p:set>
                                    <p:anim calcmode="lin" valueType="num">
                                      <p:cBhvr additive="base">
                                        <p:cTn id="38" dur="500" fill="hold"/>
                                        <p:tgtEl>
                                          <p:spTgt spid="708816"/>
                                        </p:tgtEl>
                                        <p:attrNameLst>
                                          <p:attrName>ppt_x</p:attrName>
                                        </p:attrNameLst>
                                      </p:cBhvr>
                                      <p:tavLst>
                                        <p:tav tm="0">
                                          <p:val>
                                            <p:strVal val="#ppt_x"/>
                                          </p:val>
                                        </p:tav>
                                        <p:tav tm="100000">
                                          <p:val>
                                            <p:strVal val="#ppt_x"/>
                                          </p:val>
                                        </p:tav>
                                      </p:tavLst>
                                    </p:anim>
                                    <p:anim calcmode="lin" valueType="num">
                                      <p:cBhvr additive="base">
                                        <p:cTn id="39" dur="500" fill="hold"/>
                                        <p:tgtEl>
                                          <p:spTgt spid="708816"/>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708813"/>
                                        </p:tgtEl>
                                        <p:attrNameLst>
                                          <p:attrName>style.visibility</p:attrName>
                                        </p:attrNameLst>
                                      </p:cBhvr>
                                      <p:to>
                                        <p:strVal val="visible"/>
                                      </p:to>
                                    </p:set>
                                    <p:animEffect transition="in" filter="blinds(horizontal)">
                                      <p:cBhvr>
                                        <p:cTn id="44" dur="500"/>
                                        <p:tgtEl>
                                          <p:spTgt spid="708813"/>
                                        </p:tgtEl>
                                      </p:cBhvr>
                                    </p:animEffect>
                                  </p:childTnLst>
                                </p:cTn>
                              </p:par>
                            </p:childTnLst>
                          </p:cTn>
                        </p:par>
                        <p:par>
                          <p:cTn id="45" fill="hold" nodeType="afterGroup">
                            <p:stCondLst>
                              <p:cond delay="500"/>
                            </p:stCondLst>
                            <p:childTnLst>
                              <p:par>
                                <p:cTn id="46" presetID="2" presetClass="entr" presetSubtype="4" fill="hold" grpId="0" nodeType="afterEffect">
                                  <p:stCondLst>
                                    <p:cond delay="0"/>
                                  </p:stCondLst>
                                  <p:childTnLst>
                                    <p:set>
                                      <p:cBhvr>
                                        <p:cTn id="47" dur="1" fill="hold">
                                          <p:stCondLst>
                                            <p:cond delay="0"/>
                                          </p:stCondLst>
                                        </p:cTn>
                                        <p:tgtEl>
                                          <p:spTgt spid="708817"/>
                                        </p:tgtEl>
                                        <p:attrNameLst>
                                          <p:attrName>style.visibility</p:attrName>
                                        </p:attrNameLst>
                                      </p:cBhvr>
                                      <p:to>
                                        <p:strVal val="visible"/>
                                      </p:to>
                                    </p:set>
                                    <p:anim calcmode="lin" valueType="num">
                                      <p:cBhvr additive="base">
                                        <p:cTn id="48" dur="500" fill="hold"/>
                                        <p:tgtEl>
                                          <p:spTgt spid="708817"/>
                                        </p:tgtEl>
                                        <p:attrNameLst>
                                          <p:attrName>ppt_x</p:attrName>
                                        </p:attrNameLst>
                                      </p:cBhvr>
                                      <p:tavLst>
                                        <p:tav tm="0">
                                          <p:val>
                                            <p:strVal val="#ppt_x"/>
                                          </p:val>
                                        </p:tav>
                                        <p:tav tm="100000">
                                          <p:val>
                                            <p:strVal val="#ppt_x"/>
                                          </p:val>
                                        </p:tav>
                                      </p:tavLst>
                                    </p:anim>
                                    <p:anim calcmode="lin" valueType="num">
                                      <p:cBhvr additive="base">
                                        <p:cTn id="49" dur="500" fill="hold"/>
                                        <p:tgtEl>
                                          <p:spTgt spid="708817"/>
                                        </p:tgtEl>
                                        <p:attrNameLst>
                                          <p:attrName>ppt_y</p:attrName>
                                        </p:attrNameLst>
                                      </p:cBhvr>
                                      <p:tavLst>
                                        <p:tav tm="0">
                                          <p:val>
                                            <p:strVal val="1+#ppt_h/2"/>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ntr" presetSubtype="10" fill="hold"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blinds(horizontal)">
                                      <p:cBhvr>
                                        <p:cTn id="54" dur="500"/>
                                        <p:tgtEl>
                                          <p:spTgt spid="21"/>
                                        </p:tgtEl>
                                      </p:cBhvr>
                                    </p:animEffect>
                                  </p:childTnLst>
                                </p:cTn>
                              </p:par>
                            </p:childTnLst>
                          </p:cTn>
                        </p:par>
                        <p:par>
                          <p:cTn id="55" fill="hold" nodeType="afterGroup">
                            <p:stCondLst>
                              <p:cond delay="500"/>
                            </p:stCondLst>
                            <p:childTnLst>
                              <p:par>
                                <p:cTn id="56" presetID="2" presetClass="entr" presetSubtype="4" fill="hold" grpId="0" nodeType="afterEffect">
                                  <p:stCondLst>
                                    <p:cond delay="0"/>
                                  </p:stCondLst>
                                  <p:childTnLst>
                                    <p:set>
                                      <p:cBhvr>
                                        <p:cTn id="57" dur="1" fill="hold">
                                          <p:stCondLst>
                                            <p:cond delay="0"/>
                                          </p:stCondLst>
                                        </p:cTn>
                                        <p:tgtEl>
                                          <p:spTgt spid="708818"/>
                                        </p:tgtEl>
                                        <p:attrNameLst>
                                          <p:attrName>style.visibility</p:attrName>
                                        </p:attrNameLst>
                                      </p:cBhvr>
                                      <p:to>
                                        <p:strVal val="visible"/>
                                      </p:to>
                                    </p:set>
                                    <p:anim calcmode="lin" valueType="num">
                                      <p:cBhvr additive="base">
                                        <p:cTn id="58" dur="500" fill="hold"/>
                                        <p:tgtEl>
                                          <p:spTgt spid="708818"/>
                                        </p:tgtEl>
                                        <p:attrNameLst>
                                          <p:attrName>ppt_x</p:attrName>
                                        </p:attrNameLst>
                                      </p:cBhvr>
                                      <p:tavLst>
                                        <p:tav tm="0">
                                          <p:val>
                                            <p:strVal val="#ppt_x"/>
                                          </p:val>
                                        </p:tav>
                                        <p:tav tm="100000">
                                          <p:val>
                                            <p:strVal val="#ppt_x"/>
                                          </p:val>
                                        </p:tav>
                                      </p:tavLst>
                                    </p:anim>
                                    <p:anim calcmode="lin" valueType="num">
                                      <p:cBhvr additive="base">
                                        <p:cTn id="59" dur="500" fill="hold"/>
                                        <p:tgtEl>
                                          <p:spTgt spid="708818"/>
                                        </p:tgtEl>
                                        <p:attrNameLst>
                                          <p:attrName>ppt_y</p:attrName>
                                        </p:attrNameLst>
                                      </p:cBhvr>
                                      <p:tavLst>
                                        <p:tav tm="0">
                                          <p:val>
                                            <p:strVal val="1+#ppt_h/2"/>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blinds(horizontal)">
                                      <p:cBhvr>
                                        <p:cTn id="64" dur="500"/>
                                        <p:tgtEl>
                                          <p:spTgt spid="17"/>
                                        </p:tgtEl>
                                      </p:cBhvr>
                                    </p:animEffect>
                                  </p:childTnLst>
                                </p:cTn>
                              </p:par>
                            </p:childTnLst>
                          </p:cTn>
                        </p:par>
                        <p:par>
                          <p:cTn id="65" fill="hold" nodeType="afterGroup">
                            <p:stCondLst>
                              <p:cond delay="500"/>
                            </p:stCondLst>
                            <p:childTnLst>
                              <p:par>
                                <p:cTn id="66" presetID="2" presetClass="entr" presetSubtype="4" fill="hold" grpId="0" nodeType="afterEffect">
                                  <p:stCondLst>
                                    <p:cond delay="0"/>
                                  </p:stCondLst>
                                  <p:childTnLst>
                                    <p:set>
                                      <p:cBhvr>
                                        <p:cTn id="67" dur="1" fill="hold">
                                          <p:stCondLst>
                                            <p:cond delay="0"/>
                                          </p:stCondLst>
                                        </p:cTn>
                                        <p:tgtEl>
                                          <p:spTgt spid="708820"/>
                                        </p:tgtEl>
                                        <p:attrNameLst>
                                          <p:attrName>style.visibility</p:attrName>
                                        </p:attrNameLst>
                                      </p:cBhvr>
                                      <p:to>
                                        <p:strVal val="visible"/>
                                      </p:to>
                                    </p:set>
                                    <p:anim calcmode="lin" valueType="num">
                                      <p:cBhvr additive="base">
                                        <p:cTn id="68" dur="500" fill="hold"/>
                                        <p:tgtEl>
                                          <p:spTgt spid="708820"/>
                                        </p:tgtEl>
                                        <p:attrNameLst>
                                          <p:attrName>ppt_x</p:attrName>
                                        </p:attrNameLst>
                                      </p:cBhvr>
                                      <p:tavLst>
                                        <p:tav tm="0">
                                          <p:val>
                                            <p:strVal val="#ppt_x"/>
                                          </p:val>
                                        </p:tav>
                                        <p:tav tm="100000">
                                          <p:val>
                                            <p:strVal val="#ppt_x"/>
                                          </p:val>
                                        </p:tav>
                                      </p:tavLst>
                                    </p:anim>
                                    <p:anim calcmode="lin" valueType="num">
                                      <p:cBhvr additive="base">
                                        <p:cTn id="69" dur="500" fill="hold"/>
                                        <p:tgtEl>
                                          <p:spTgt spid="708820"/>
                                        </p:tgtEl>
                                        <p:attrNameLst>
                                          <p:attrName>ppt_y</p:attrName>
                                        </p:attrNameLst>
                                      </p:cBhvr>
                                      <p:tavLst>
                                        <p:tav tm="0">
                                          <p:val>
                                            <p:strVal val="1+#ppt_h/2"/>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ntr" presetSubtype="10" fill="hold"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linds(horizontal)">
                                      <p:cBhvr>
                                        <p:cTn id="74" dur="500"/>
                                        <p:tgtEl>
                                          <p:spTgt spid="23"/>
                                        </p:tgtEl>
                                      </p:cBhvr>
                                    </p:animEffect>
                                  </p:childTnLst>
                                </p:cTn>
                              </p:par>
                            </p:childTnLst>
                          </p:cTn>
                        </p:par>
                        <p:par>
                          <p:cTn id="75" fill="hold" nodeType="afterGroup">
                            <p:stCondLst>
                              <p:cond delay="500"/>
                            </p:stCondLst>
                            <p:childTnLst>
                              <p:par>
                                <p:cTn id="76" presetID="2" presetClass="entr" presetSubtype="4" fill="hold" grpId="0" nodeType="afterEffect">
                                  <p:stCondLst>
                                    <p:cond delay="0"/>
                                  </p:stCondLst>
                                  <p:childTnLst>
                                    <p:set>
                                      <p:cBhvr>
                                        <p:cTn id="77" dur="1" fill="hold">
                                          <p:stCondLst>
                                            <p:cond delay="0"/>
                                          </p:stCondLst>
                                        </p:cTn>
                                        <p:tgtEl>
                                          <p:spTgt spid="708819"/>
                                        </p:tgtEl>
                                        <p:attrNameLst>
                                          <p:attrName>style.visibility</p:attrName>
                                        </p:attrNameLst>
                                      </p:cBhvr>
                                      <p:to>
                                        <p:strVal val="visible"/>
                                      </p:to>
                                    </p:set>
                                    <p:anim calcmode="lin" valueType="num">
                                      <p:cBhvr additive="base">
                                        <p:cTn id="78" dur="500" fill="hold"/>
                                        <p:tgtEl>
                                          <p:spTgt spid="708819"/>
                                        </p:tgtEl>
                                        <p:attrNameLst>
                                          <p:attrName>ppt_x</p:attrName>
                                        </p:attrNameLst>
                                      </p:cBhvr>
                                      <p:tavLst>
                                        <p:tav tm="0">
                                          <p:val>
                                            <p:strVal val="#ppt_x"/>
                                          </p:val>
                                        </p:tav>
                                        <p:tav tm="100000">
                                          <p:val>
                                            <p:strVal val="#ppt_x"/>
                                          </p:val>
                                        </p:tav>
                                      </p:tavLst>
                                    </p:anim>
                                    <p:anim calcmode="lin" valueType="num">
                                      <p:cBhvr additive="base">
                                        <p:cTn id="79" dur="500" fill="hold"/>
                                        <p:tgtEl>
                                          <p:spTgt spid="708819"/>
                                        </p:tgtEl>
                                        <p:attrNameLst>
                                          <p:attrName>ppt_y</p:attrName>
                                        </p:attrNameLst>
                                      </p:cBhvr>
                                      <p:tavLst>
                                        <p:tav tm="0">
                                          <p:val>
                                            <p:strVal val="1+#ppt_h/2"/>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blinds(horizontal)">
                                      <p:cBhvr>
                                        <p:cTn id="84" dur="500"/>
                                        <p:tgtEl>
                                          <p:spTgt spid="20"/>
                                        </p:tgtEl>
                                      </p:cBhvr>
                                    </p:animEffect>
                                  </p:childTnLst>
                                </p:cTn>
                              </p:par>
                            </p:childTnLst>
                          </p:cTn>
                        </p:par>
                        <p:par>
                          <p:cTn id="85" fill="hold" nodeType="afterGroup">
                            <p:stCondLst>
                              <p:cond delay="500"/>
                            </p:stCondLst>
                            <p:childTnLst>
                              <p:par>
                                <p:cTn id="86" presetID="2" presetClass="entr" presetSubtype="4" fill="hold" grpId="0" nodeType="afterEffect">
                                  <p:stCondLst>
                                    <p:cond delay="0"/>
                                  </p:stCondLst>
                                  <p:childTnLst>
                                    <p:set>
                                      <p:cBhvr>
                                        <p:cTn id="87" dur="1" fill="hold">
                                          <p:stCondLst>
                                            <p:cond delay="0"/>
                                          </p:stCondLst>
                                        </p:cTn>
                                        <p:tgtEl>
                                          <p:spTgt spid="708821"/>
                                        </p:tgtEl>
                                        <p:attrNameLst>
                                          <p:attrName>style.visibility</p:attrName>
                                        </p:attrNameLst>
                                      </p:cBhvr>
                                      <p:to>
                                        <p:strVal val="visible"/>
                                      </p:to>
                                    </p:set>
                                    <p:anim calcmode="lin" valueType="num">
                                      <p:cBhvr additive="base">
                                        <p:cTn id="88" dur="500" fill="hold"/>
                                        <p:tgtEl>
                                          <p:spTgt spid="708821"/>
                                        </p:tgtEl>
                                        <p:attrNameLst>
                                          <p:attrName>ppt_x</p:attrName>
                                        </p:attrNameLst>
                                      </p:cBhvr>
                                      <p:tavLst>
                                        <p:tav tm="0">
                                          <p:val>
                                            <p:strVal val="#ppt_x"/>
                                          </p:val>
                                        </p:tav>
                                        <p:tav tm="100000">
                                          <p:val>
                                            <p:strVal val="#ppt_x"/>
                                          </p:val>
                                        </p:tav>
                                      </p:tavLst>
                                    </p:anim>
                                    <p:anim calcmode="lin" valueType="num">
                                      <p:cBhvr additive="base">
                                        <p:cTn id="89" dur="500" fill="hold"/>
                                        <p:tgtEl>
                                          <p:spTgt spid="708821"/>
                                        </p:tgtEl>
                                        <p:attrNameLst>
                                          <p:attrName>ppt_y</p:attrName>
                                        </p:attrNameLst>
                                      </p:cBhvr>
                                      <p:tavLst>
                                        <p:tav tm="0">
                                          <p:val>
                                            <p:strVal val="1+#ppt_h/2"/>
                                          </p:val>
                                        </p:tav>
                                        <p:tav tm="100000">
                                          <p:val>
                                            <p:strVal val="#ppt_y"/>
                                          </p:val>
                                        </p:tav>
                                      </p:tavLst>
                                    </p:anim>
                                  </p:childTnLst>
                                </p:cTn>
                              </p:par>
                            </p:childTnLst>
                          </p:cTn>
                        </p:par>
                      </p:childTnLst>
                    </p:cTn>
                  </p:par>
                  <p:par>
                    <p:cTn id="90" fill="hold" nodeType="clickPar">
                      <p:stCondLst>
                        <p:cond delay="indefinite"/>
                      </p:stCondLst>
                      <p:childTnLst>
                        <p:par>
                          <p:cTn id="91" fill="hold" nodeType="withGroup">
                            <p:stCondLst>
                              <p:cond delay="0"/>
                            </p:stCondLst>
                            <p:childTnLst>
                              <p:par>
                                <p:cTn id="92" presetID="29" presetClass="entr" presetSubtype="0" fill="hold" nodeType="clickEffect">
                                  <p:stCondLst>
                                    <p:cond delay="0"/>
                                  </p:stCondLst>
                                  <p:childTnLst>
                                    <p:set>
                                      <p:cBhvr>
                                        <p:cTn id="93" dur="1" fill="hold">
                                          <p:stCondLst>
                                            <p:cond delay="0"/>
                                          </p:stCondLst>
                                        </p:cTn>
                                        <p:tgtEl>
                                          <p:spTgt spid="708801"/>
                                        </p:tgtEl>
                                        <p:attrNameLst>
                                          <p:attrName>style.visibility</p:attrName>
                                        </p:attrNameLst>
                                      </p:cBhvr>
                                      <p:to>
                                        <p:strVal val="visible"/>
                                      </p:to>
                                    </p:set>
                                    <p:anim calcmode="lin" valueType="num">
                                      <p:cBhvr>
                                        <p:cTn id="94" dur="1000" fill="hold"/>
                                        <p:tgtEl>
                                          <p:spTgt spid="708801"/>
                                        </p:tgtEl>
                                        <p:attrNameLst>
                                          <p:attrName>ppt_x</p:attrName>
                                        </p:attrNameLst>
                                      </p:cBhvr>
                                      <p:tavLst>
                                        <p:tav tm="0">
                                          <p:val>
                                            <p:strVal val="#ppt_x-.2"/>
                                          </p:val>
                                        </p:tav>
                                        <p:tav tm="100000">
                                          <p:val>
                                            <p:strVal val="#ppt_x"/>
                                          </p:val>
                                        </p:tav>
                                      </p:tavLst>
                                    </p:anim>
                                    <p:anim calcmode="lin" valueType="num">
                                      <p:cBhvr>
                                        <p:cTn id="95" dur="1000" fill="hold"/>
                                        <p:tgtEl>
                                          <p:spTgt spid="708801"/>
                                        </p:tgtEl>
                                        <p:attrNameLst>
                                          <p:attrName>ppt_y</p:attrName>
                                        </p:attrNameLst>
                                      </p:cBhvr>
                                      <p:tavLst>
                                        <p:tav tm="0">
                                          <p:val>
                                            <p:strVal val="#ppt_y"/>
                                          </p:val>
                                        </p:tav>
                                        <p:tav tm="100000">
                                          <p:val>
                                            <p:strVal val="#ppt_y"/>
                                          </p:val>
                                        </p:tav>
                                      </p:tavLst>
                                    </p:anim>
                                    <p:animEffect transition="in" filter="wipe(right)" prLst="gradientSize: 0.1">
                                      <p:cBhvr>
                                        <p:cTn id="96" dur="1000"/>
                                        <p:tgtEl>
                                          <p:spTgt spid="708801"/>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708822"/>
                                        </p:tgtEl>
                                        <p:attrNameLst>
                                          <p:attrName>style.visibility</p:attrName>
                                        </p:attrNameLst>
                                      </p:cBhvr>
                                      <p:to>
                                        <p:strVal val="visible"/>
                                      </p:to>
                                    </p:set>
                                    <p:animEffect transition="in" filter="blinds(horizontal)">
                                      <p:cBhvr>
                                        <p:cTn id="101" dur="500"/>
                                        <p:tgtEl>
                                          <p:spTgt spid="708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812" grpId="0" animBg="1"/>
      <p:bldP spid="708813" grpId="0" animBg="1"/>
      <p:bldP spid="708814" grpId="0" animBg="1"/>
      <p:bldP spid="708815" grpId="0" animBg="1"/>
      <p:bldP spid="708816" grpId="0" animBg="1"/>
      <p:bldP spid="708817" grpId="0" animBg="1"/>
      <p:bldP spid="708818" grpId="0" animBg="1"/>
      <p:bldP spid="708819" grpId="0" animBg="1"/>
      <p:bldP spid="708820" grpId="0" animBg="1"/>
      <p:bldP spid="708821" grpId="0" animBg="1"/>
      <p:bldP spid="70882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111"/>
          <p:cNvGrpSpPr>
            <a:grpSpLocks/>
          </p:cNvGrpSpPr>
          <p:nvPr/>
        </p:nvGrpSpPr>
        <p:grpSpPr bwMode="auto">
          <a:xfrm>
            <a:off x="3559175" y="908050"/>
            <a:ext cx="1711325" cy="658813"/>
            <a:chOff x="340" y="3605"/>
            <a:chExt cx="1315" cy="715"/>
          </a:xfrm>
        </p:grpSpPr>
        <p:pic>
          <p:nvPicPr>
            <p:cNvPr id="39966" name="Picture 109" descr="网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 y="3605"/>
              <a:ext cx="1315"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7" name="Text Box 223"/>
            <p:cNvSpPr txBox="1">
              <a:spLocks noChangeArrowheads="1"/>
            </p:cNvSpPr>
            <p:nvPr/>
          </p:nvSpPr>
          <p:spPr bwMode="auto">
            <a:xfrm>
              <a:off x="704" y="3793"/>
              <a:ext cx="701"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sz="1600">
                <a:solidFill>
                  <a:schemeClr val="bg1"/>
                </a:solidFill>
                <a:ea typeface="华文细黑" panose="02010600040101010101" pitchFamily="2" charset="-122"/>
              </a:endParaRPr>
            </a:p>
          </p:txBody>
        </p:sp>
      </p:grpSp>
      <p:grpSp>
        <p:nvGrpSpPr>
          <p:cNvPr id="39939" name="Group 111"/>
          <p:cNvGrpSpPr>
            <a:grpSpLocks/>
          </p:cNvGrpSpPr>
          <p:nvPr/>
        </p:nvGrpSpPr>
        <p:grpSpPr bwMode="auto">
          <a:xfrm>
            <a:off x="827088" y="3213100"/>
            <a:ext cx="1873250" cy="874713"/>
            <a:chOff x="340" y="3605"/>
            <a:chExt cx="1315" cy="715"/>
          </a:xfrm>
        </p:grpSpPr>
        <p:pic>
          <p:nvPicPr>
            <p:cNvPr id="39964" name="Picture 109" descr="网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 y="3605"/>
              <a:ext cx="1315"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5" name="Text Box 223"/>
            <p:cNvSpPr txBox="1">
              <a:spLocks noChangeArrowheads="1"/>
            </p:cNvSpPr>
            <p:nvPr/>
          </p:nvSpPr>
          <p:spPr bwMode="auto">
            <a:xfrm>
              <a:off x="703" y="3793"/>
              <a:ext cx="702"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sz="1600">
                <a:solidFill>
                  <a:schemeClr val="bg1"/>
                </a:solidFill>
                <a:ea typeface="华文细黑" panose="02010600040101010101" pitchFamily="2" charset="-122"/>
              </a:endParaRPr>
            </a:p>
          </p:txBody>
        </p:sp>
      </p:grpSp>
      <p:sp>
        <p:nvSpPr>
          <p:cNvPr id="39940" name="Freeform 6"/>
          <p:cNvSpPr>
            <a:spLocks/>
          </p:cNvSpPr>
          <p:nvPr/>
        </p:nvSpPr>
        <p:spPr bwMode="auto">
          <a:xfrm>
            <a:off x="5467350" y="2952750"/>
            <a:ext cx="1789113" cy="488950"/>
          </a:xfrm>
          <a:custGeom>
            <a:avLst/>
            <a:gdLst>
              <a:gd name="T0" fmla="*/ 0 w 1315"/>
              <a:gd name="T1" fmla="*/ 0 h 408"/>
              <a:gd name="T2" fmla="*/ 2147483647 w 1315"/>
              <a:gd name="T3" fmla="*/ 2147483647 h 408"/>
              <a:gd name="T4" fmla="*/ 0 60000 65536"/>
              <a:gd name="T5" fmla="*/ 0 60000 65536"/>
              <a:gd name="T6" fmla="*/ 0 w 1315"/>
              <a:gd name="T7" fmla="*/ 0 h 408"/>
              <a:gd name="T8" fmla="*/ 1315 w 1315"/>
              <a:gd name="T9" fmla="*/ 408 h 408"/>
            </a:gdLst>
            <a:ahLst/>
            <a:cxnLst>
              <a:cxn ang="T4">
                <a:pos x="T0" y="T1"/>
              </a:cxn>
              <a:cxn ang="T5">
                <a:pos x="T2" y="T3"/>
              </a:cxn>
            </a:cxnLst>
            <a:rect l="T6" t="T7" r="T8" b="T9"/>
            <a:pathLst>
              <a:path w="1315" h="408">
                <a:moveTo>
                  <a:pt x="0" y="0"/>
                </a:moveTo>
                <a:cubicBezTo>
                  <a:pt x="0" y="0"/>
                  <a:pt x="657" y="204"/>
                  <a:pt x="1315" y="408"/>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pic>
        <p:nvPicPr>
          <p:cNvPr id="39941" name="Picture 36" descr="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15000" y="2995613"/>
            <a:ext cx="1436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26" descr="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92500" y="2203450"/>
            <a:ext cx="215900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Freeform 8"/>
          <p:cNvSpPr>
            <a:spLocks/>
          </p:cNvSpPr>
          <p:nvPr/>
        </p:nvSpPr>
        <p:spPr bwMode="auto">
          <a:xfrm>
            <a:off x="2628900" y="3076575"/>
            <a:ext cx="1049338" cy="365125"/>
          </a:xfrm>
          <a:custGeom>
            <a:avLst/>
            <a:gdLst>
              <a:gd name="T0" fmla="*/ 0 w 1043"/>
              <a:gd name="T1" fmla="*/ 2147483647 h 317"/>
              <a:gd name="T2" fmla="*/ 2147483647 w 1043"/>
              <a:gd name="T3" fmla="*/ 0 h 317"/>
              <a:gd name="T4" fmla="*/ 0 60000 65536"/>
              <a:gd name="T5" fmla="*/ 0 60000 65536"/>
              <a:gd name="T6" fmla="*/ 0 w 1043"/>
              <a:gd name="T7" fmla="*/ 0 h 317"/>
              <a:gd name="T8" fmla="*/ 1043 w 1043"/>
              <a:gd name="T9" fmla="*/ 317 h 317"/>
            </a:gdLst>
            <a:ahLst/>
            <a:cxnLst>
              <a:cxn ang="T4">
                <a:pos x="T0" y="T1"/>
              </a:cxn>
              <a:cxn ang="T5">
                <a:pos x="T2" y="T3"/>
              </a:cxn>
            </a:cxnLst>
            <a:rect l="T6" t="T7" r="T8" b="T9"/>
            <a:pathLst>
              <a:path w="1043" h="317">
                <a:moveTo>
                  <a:pt x="0" y="317"/>
                </a:moveTo>
                <a:cubicBezTo>
                  <a:pt x="0" y="317"/>
                  <a:pt x="521" y="158"/>
                  <a:pt x="1043" y="0"/>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9944" name="Text Box 10"/>
          <p:cNvSpPr txBox="1">
            <a:spLocks noChangeAspect="1" noChangeArrowheads="1"/>
          </p:cNvSpPr>
          <p:nvPr/>
        </p:nvSpPr>
        <p:spPr bwMode="auto">
          <a:xfrm>
            <a:off x="3995738" y="2563813"/>
            <a:ext cx="1323975"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en-US" altLang="zh-CN" sz="1500" b="1">
                <a:ea typeface="华文细黑" panose="02010600040101010101" pitchFamily="2" charset="-122"/>
              </a:rPr>
              <a:t>IPv4</a:t>
            </a:r>
            <a:r>
              <a:rPr kumimoji="1" lang="zh-CN" altLang="en-US" sz="1500" b="1">
                <a:ea typeface="华文细黑" panose="02010600040101010101" pitchFamily="2" charset="-122"/>
              </a:rPr>
              <a:t>骨干网络</a:t>
            </a:r>
          </a:p>
        </p:txBody>
      </p:sp>
      <p:sp>
        <p:nvSpPr>
          <p:cNvPr id="39945" name="Text Box 11"/>
          <p:cNvSpPr txBox="1">
            <a:spLocks noChangeAspect="1" noChangeArrowheads="1"/>
          </p:cNvSpPr>
          <p:nvPr/>
        </p:nvSpPr>
        <p:spPr bwMode="auto">
          <a:xfrm>
            <a:off x="3963988" y="1052513"/>
            <a:ext cx="8858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en-US" altLang="zh-CN" b="1">
                <a:solidFill>
                  <a:srgbClr val="FF0000"/>
                </a:solidFill>
                <a:ea typeface="华文细黑" panose="02010600040101010101" pitchFamily="2" charset="-122"/>
              </a:rPr>
              <a:t>IPv6</a:t>
            </a:r>
            <a:r>
              <a:rPr kumimoji="1" lang="zh-CN" altLang="en-US" b="1">
                <a:solidFill>
                  <a:srgbClr val="FF0000"/>
                </a:solidFill>
                <a:ea typeface="华文细黑" panose="02010600040101010101" pitchFamily="2" charset="-122"/>
              </a:rPr>
              <a:t>网络</a:t>
            </a:r>
          </a:p>
        </p:txBody>
      </p:sp>
      <p:sp>
        <p:nvSpPr>
          <p:cNvPr id="39946" name="Text Box 13"/>
          <p:cNvSpPr txBox="1">
            <a:spLocks noChangeArrowheads="1"/>
          </p:cNvSpPr>
          <p:nvPr/>
        </p:nvSpPr>
        <p:spPr bwMode="auto">
          <a:xfrm>
            <a:off x="3149600" y="3211513"/>
            <a:ext cx="1176338"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78355" tIns="39177" rIns="78355" bIns="39177" anchor="ctr">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r>
              <a:rPr kumimoji="1" lang="en-US" altLang="zh-CN" sz="1200" b="1">
                <a:ea typeface="华文细黑" panose="02010600040101010101" pitchFamily="2" charset="-122"/>
              </a:rPr>
              <a:t>IPV4/IPV6</a:t>
            </a:r>
            <a:r>
              <a:rPr kumimoji="1" lang="zh-CN" altLang="en-US" sz="1200" b="1">
                <a:ea typeface="华文细黑" panose="02010600040101010101" pitchFamily="2" charset="-122"/>
              </a:rPr>
              <a:t>双栈</a:t>
            </a:r>
          </a:p>
        </p:txBody>
      </p:sp>
      <p:sp>
        <p:nvSpPr>
          <p:cNvPr id="39947" name="Text Box 16"/>
          <p:cNvSpPr txBox="1">
            <a:spLocks noChangeArrowheads="1"/>
          </p:cNvSpPr>
          <p:nvPr/>
        </p:nvSpPr>
        <p:spPr bwMode="auto">
          <a:xfrm>
            <a:off x="6143625" y="3286125"/>
            <a:ext cx="7731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78355" tIns="39177" rIns="78355" bIns="39177" anchor="ctr">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r>
              <a:rPr kumimoji="1" lang="zh-CN" altLang="en-US" sz="1200" b="1">
                <a:ea typeface="华文细黑" panose="02010600040101010101" pitchFamily="2" charset="-122"/>
              </a:rPr>
              <a:t>隧道接入</a:t>
            </a:r>
          </a:p>
        </p:txBody>
      </p:sp>
      <p:sp>
        <p:nvSpPr>
          <p:cNvPr id="39948" name="Text Box 17"/>
          <p:cNvSpPr txBox="1">
            <a:spLocks noChangeAspect="1" noChangeArrowheads="1"/>
          </p:cNvSpPr>
          <p:nvPr/>
        </p:nvSpPr>
        <p:spPr bwMode="auto">
          <a:xfrm>
            <a:off x="1476375" y="3429000"/>
            <a:ext cx="8858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en-US" altLang="zh-CN" b="1">
                <a:solidFill>
                  <a:srgbClr val="FF0000"/>
                </a:solidFill>
                <a:ea typeface="华文细黑" panose="02010600040101010101" pitchFamily="2" charset="-122"/>
              </a:rPr>
              <a:t>IPv6</a:t>
            </a:r>
            <a:r>
              <a:rPr kumimoji="1" lang="zh-CN" altLang="en-US" b="1">
                <a:solidFill>
                  <a:srgbClr val="FF0000"/>
                </a:solidFill>
                <a:ea typeface="华文细黑" panose="02010600040101010101" pitchFamily="2" charset="-122"/>
              </a:rPr>
              <a:t>网络</a:t>
            </a:r>
          </a:p>
        </p:txBody>
      </p:sp>
      <p:sp>
        <p:nvSpPr>
          <p:cNvPr id="39949" name="Rectangle 18"/>
          <p:cNvSpPr>
            <a:spLocks noChangeArrowheads="1"/>
          </p:cNvSpPr>
          <p:nvPr/>
        </p:nvSpPr>
        <p:spPr bwMode="auto">
          <a:xfrm>
            <a:off x="323850" y="188913"/>
            <a:ext cx="63436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200" b="1">
              <a:solidFill>
                <a:srgbClr val="CC0000"/>
              </a:solidFill>
              <a:ea typeface="华文细黑" panose="02010600040101010101" pitchFamily="2" charset="-122"/>
            </a:endParaRPr>
          </a:p>
        </p:txBody>
      </p:sp>
      <p:sp>
        <p:nvSpPr>
          <p:cNvPr id="39950" name="Text Box 24"/>
          <p:cNvSpPr txBox="1">
            <a:spLocks noChangeAspect="1" noChangeArrowheads="1"/>
          </p:cNvSpPr>
          <p:nvPr/>
        </p:nvSpPr>
        <p:spPr bwMode="auto">
          <a:xfrm>
            <a:off x="6011863" y="3140075"/>
            <a:ext cx="10604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en-US" altLang="zh-CN" sz="1200" b="1">
                <a:ea typeface="华文细黑" panose="02010600040101010101" pitchFamily="2" charset="-122"/>
              </a:rPr>
              <a:t>IPv4</a:t>
            </a:r>
            <a:r>
              <a:rPr kumimoji="1" lang="zh-CN" altLang="en-US" sz="1200" b="1">
                <a:ea typeface="华文细黑" panose="02010600040101010101" pitchFamily="2" charset="-122"/>
              </a:rPr>
              <a:t>网络</a:t>
            </a:r>
          </a:p>
        </p:txBody>
      </p:sp>
      <p:sp>
        <p:nvSpPr>
          <p:cNvPr id="39951" name="Rectangle 25"/>
          <p:cNvSpPr>
            <a:spLocks noChangeArrowheads="1"/>
          </p:cNvSpPr>
          <p:nvPr/>
        </p:nvSpPr>
        <p:spPr bwMode="auto">
          <a:xfrm>
            <a:off x="539750" y="4508500"/>
            <a:ext cx="842486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274638" indent="-2746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IPv6</a:t>
            </a:r>
            <a:r>
              <a:rPr lang="zh-CN" altLang="en-US" b="1">
                <a:solidFill>
                  <a:srgbClr val="000000"/>
                </a:solidFill>
                <a:ea typeface="华文细黑" panose="02010600040101010101" pitchFamily="2" charset="-122"/>
              </a:rPr>
              <a:t>静态路由、</a:t>
            </a:r>
            <a:r>
              <a:rPr lang="en-US" altLang="zh-CN" b="1">
                <a:solidFill>
                  <a:srgbClr val="000000"/>
                </a:solidFill>
                <a:ea typeface="华文细黑" panose="02010600040101010101" pitchFamily="2" charset="-122"/>
              </a:rPr>
              <a:t>RIP/RIPng</a:t>
            </a:r>
            <a:r>
              <a:rPr lang="zh-CN" altLang="en-US" b="1">
                <a:solidFill>
                  <a:srgbClr val="000000"/>
                </a:solidFill>
                <a:ea typeface="华文细黑" panose="02010600040101010101" pitchFamily="2" charset="-122"/>
              </a:rPr>
              <a:t>、 </a:t>
            </a:r>
            <a:r>
              <a:rPr lang="en-US" altLang="zh-CN" b="1">
                <a:solidFill>
                  <a:srgbClr val="000000"/>
                </a:solidFill>
                <a:ea typeface="华文细黑" panose="02010600040101010101" pitchFamily="2" charset="-122"/>
              </a:rPr>
              <a:t>OSPFv2/OSPFv3</a:t>
            </a:r>
            <a:r>
              <a:rPr lang="zh-CN" altLang="en-US" b="1">
                <a:solidFill>
                  <a:srgbClr val="000000"/>
                </a:solidFill>
                <a:ea typeface="华文细黑" panose="02010600040101010101" pitchFamily="2" charset="-122"/>
              </a:rPr>
              <a:t>、 </a:t>
            </a:r>
            <a:r>
              <a:rPr lang="en-US" altLang="zh-CN" b="1">
                <a:solidFill>
                  <a:srgbClr val="000000"/>
                </a:solidFill>
                <a:ea typeface="华文细黑" panose="02010600040101010101" pitchFamily="2" charset="-122"/>
              </a:rPr>
              <a:t>IS-ISv2/IS-ISv6</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BGP4/BGP4+</a:t>
            </a: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BGP QPPB</a:t>
            </a: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BGP</a:t>
            </a:r>
            <a:r>
              <a:rPr lang="zh-CN" altLang="en-US" b="1">
                <a:solidFill>
                  <a:srgbClr val="000000"/>
                </a:solidFill>
                <a:ea typeface="华文细黑" panose="02010600040101010101" pitchFamily="2" charset="-122"/>
              </a:rPr>
              <a:t>路由过滤查询</a:t>
            </a: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6PE</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6VPE</a:t>
            </a:r>
            <a:endParaRPr lang="zh-CN" altLang="en-US" b="1">
              <a:solidFill>
                <a:srgbClr val="000000"/>
              </a:solidFill>
              <a:ea typeface="华文细黑" panose="02010600040101010101" pitchFamily="2" charset="-122"/>
            </a:endParaRP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IPv4</a:t>
            </a:r>
            <a:r>
              <a:rPr lang="zh-CN" altLang="en-US" b="1">
                <a:solidFill>
                  <a:srgbClr val="000000"/>
                </a:solidFill>
                <a:ea typeface="华文细黑" panose="02010600040101010101" pitchFamily="2" charset="-122"/>
              </a:rPr>
              <a:t>向</a:t>
            </a:r>
            <a:r>
              <a:rPr lang="en-US" altLang="zh-CN" b="1">
                <a:solidFill>
                  <a:srgbClr val="000000"/>
                </a:solidFill>
                <a:ea typeface="华文细黑" panose="02010600040101010101" pitchFamily="2" charset="-122"/>
              </a:rPr>
              <a:t>IPv6</a:t>
            </a:r>
            <a:r>
              <a:rPr lang="zh-CN" altLang="en-US" b="1">
                <a:solidFill>
                  <a:srgbClr val="000000"/>
                </a:solidFill>
                <a:ea typeface="华文细黑" panose="02010600040101010101" pitchFamily="2" charset="-122"/>
              </a:rPr>
              <a:t>的过渡技术，包括：</a:t>
            </a:r>
            <a:r>
              <a:rPr lang="en-US" altLang="zh-CN" b="1">
                <a:solidFill>
                  <a:srgbClr val="000000"/>
                </a:solidFill>
                <a:ea typeface="华文细黑" panose="02010600040101010101" pitchFamily="2" charset="-122"/>
              </a:rPr>
              <a:t>IPv6</a:t>
            </a:r>
            <a:r>
              <a:rPr lang="zh-CN" altLang="en-US" b="1">
                <a:solidFill>
                  <a:srgbClr val="000000"/>
                </a:solidFill>
                <a:ea typeface="华文细黑" panose="02010600040101010101" pitchFamily="2" charset="-122"/>
              </a:rPr>
              <a:t>手工隧道、</a:t>
            </a:r>
            <a:r>
              <a:rPr lang="en-US" altLang="zh-CN" b="1">
                <a:solidFill>
                  <a:srgbClr val="000000"/>
                </a:solidFill>
                <a:ea typeface="华文细黑" panose="02010600040101010101" pitchFamily="2" charset="-122"/>
              </a:rPr>
              <a:t>6to4</a:t>
            </a:r>
            <a:r>
              <a:rPr lang="zh-CN" altLang="en-US" b="1">
                <a:solidFill>
                  <a:srgbClr val="000000"/>
                </a:solidFill>
                <a:ea typeface="华文细黑" panose="02010600040101010101" pitchFamily="2" charset="-122"/>
              </a:rPr>
              <a:t>隧道、</a:t>
            </a:r>
            <a:r>
              <a:rPr lang="en-US" altLang="zh-CN" b="1">
                <a:solidFill>
                  <a:srgbClr val="000000"/>
                </a:solidFill>
                <a:ea typeface="华文细黑" panose="02010600040101010101" pitchFamily="2" charset="-122"/>
              </a:rPr>
              <a:t>ISATAP</a:t>
            </a:r>
            <a:r>
              <a:rPr lang="zh-CN" altLang="en-US" b="1">
                <a:solidFill>
                  <a:srgbClr val="000000"/>
                </a:solidFill>
                <a:ea typeface="华文细黑" panose="02010600040101010101" pitchFamily="2" charset="-122"/>
              </a:rPr>
              <a:t>隧道、</a:t>
            </a:r>
            <a:r>
              <a:rPr lang="en-US" altLang="zh-CN" b="1">
                <a:solidFill>
                  <a:srgbClr val="000000"/>
                </a:solidFill>
                <a:ea typeface="华文细黑" panose="02010600040101010101" pitchFamily="2" charset="-122"/>
              </a:rPr>
              <a:t>GRE</a:t>
            </a:r>
            <a:r>
              <a:rPr lang="zh-CN" altLang="en-US" b="1">
                <a:solidFill>
                  <a:srgbClr val="000000"/>
                </a:solidFill>
                <a:ea typeface="华文细黑" panose="02010600040101010101" pitchFamily="2" charset="-122"/>
              </a:rPr>
              <a:t>隧道、</a:t>
            </a:r>
            <a:r>
              <a:rPr lang="en-US" altLang="zh-CN" b="1">
                <a:solidFill>
                  <a:srgbClr val="000000"/>
                </a:solidFill>
                <a:ea typeface="华文细黑" panose="02010600040101010101" pitchFamily="2" charset="-122"/>
              </a:rPr>
              <a:t>IPv4</a:t>
            </a:r>
            <a:r>
              <a:rPr lang="zh-CN" altLang="en-US" b="1">
                <a:solidFill>
                  <a:srgbClr val="000000"/>
                </a:solidFill>
                <a:ea typeface="华文细黑" panose="02010600040101010101" pitchFamily="2" charset="-122"/>
              </a:rPr>
              <a:t>兼容自动配置隧道</a:t>
            </a:r>
          </a:p>
        </p:txBody>
      </p:sp>
      <p:pic>
        <p:nvPicPr>
          <p:cNvPr id="39952" name="Picture 32" descr="高端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663" y="1987550"/>
            <a:ext cx="50323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3" name="Picture 33" descr="高端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663" y="1339850"/>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4" name="Picture 34" descr="高端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3" y="3211513"/>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5" name="Picture 35" descr="高端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9700" y="2708275"/>
            <a:ext cx="50323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6" name="Line 39"/>
          <p:cNvSpPr>
            <a:spLocks noChangeShapeType="1"/>
          </p:cNvSpPr>
          <p:nvPr/>
        </p:nvSpPr>
        <p:spPr bwMode="auto">
          <a:xfrm>
            <a:off x="4500563" y="1700213"/>
            <a:ext cx="0" cy="360362"/>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9957" name="Text Box 40"/>
          <p:cNvSpPr txBox="1">
            <a:spLocks noChangeArrowheads="1"/>
          </p:cNvSpPr>
          <p:nvPr/>
        </p:nvSpPr>
        <p:spPr bwMode="auto">
          <a:xfrm>
            <a:off x="4787900" y="1987550"/>
            <a:ext cx="7810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lIns="78355" tIns="39177" rIns="78355" bIns="39177" anchor="ctr">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r>
              <a:rPr kumimoji="1" lang="en-US" altLang="zh-CN" sz="1200" b="1">
                <a:ea typeface="华文细黑" panose="02010600040101010101" pitchFamily="2" charset="-122"/>
              </a:rPr>
              <a:t>6to4</a:t>
            </a:r>
            <a:r>
              <a:rPr kumimoji="1" lang="zh-CN" altLang="en-US" sz="1200" b="1">
                <a:ea typeface="华文细黑" panose="02010600040101010101" pitchFamily="2" charset="-122"/>
              </a:rPr>
              <a:t>隧道</a:t>
            </a:r>
          </a:p>
        </p:txBody>
      </p:sp>
      <p:grpSp>
        <p:nvGrpSpPr>
          <p:cNvPr id="39958" name="Group 111"/>
          <p:cNvGrpSpPr>
            <a:grpSpLocks/>
          </p:cNvGrpSpPr>
          <p:nvPr/>
        </p:nvGrpSpPr>
        <p:grpSpPr bwMode="auto">
          <a:xfrm>
            <a:off x="7080250" y="3271838"/>
            <a:ext cx="1295400" cy="576262"/>
            <a:chOff x="340" y="3605"/>
            <a:chExt cx="1315" cy="715"/>
          </a:xfrm>
        </p:grpSpPr>
        <p:pic>
          <p:nvPicPr>
            <p:cNvPr id="39962" name="Picture 109" descr="网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 y="3605"/>
              <a:ext cx="1315"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3" name="Text Box 223"/>
            <p:cNvSpPr txBox="1">
              <a:spLocks noChangeArrowheads="1"/>
            </p:cNvSpPr>
            <p:nvPr/>
          </p:nvSpPr>
          <p:spPr bwMode="auto">
            <a:xfrm>
              <a:off x="704" y="3794"/>
              <a:ext cx="701"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sz="1600">
                <a:solidFill>
                  <a:schemeClr val="bg1"/>
                </a:solidFill>
                <a:ea typeface="华文细黑" panose="02010600040101010101" pitchFamily="2" charset="-122"/>
              </a:endParaRPr>
            </a:p>
          </p:txBody>
        </p:sp>
      </p:grpSp>
      <p:sp>
        <p:nvSpPr>
          <p:cNvPr id="39959" name="Text Box 12"/>
          <p:cNvSpPr txBox="1">
            <a:spLocks noChangeAspect="1" noChangeArrowheads="1"/>
          </p:cNvSpPr>
          <p:nvPr/>
        </p:nvSpPr>
        <p:spPr bwMode="auto">
          <a:xfrm>
            <a:off x="7308850" y="3427413"/>
            <a:ext cx="7810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kumimoji="1" lang="en-US" altLang="zh-CN" sz="1200" b="1">
                <a:solidFill>
                  <a:srgbClr val="FF0000"/>
                </a:solidFill>
                <a:ea typeface="华文细黑" panose="02010600040101010101" pitchFamily="2" charset="-122"/>
              </a:rPr>
              <a:t>IPv6</a:t>
            </a:r>
            <a:r>
              <a:rPr kumimoji="1" lang="zh-CN" altLang="en-US" sz="1200" b="1">
                <a:solidFill>
                  <a:srgbClr val="FF0000"/>
                </a:solidFill>
                <a:ea typeface="华文细黑" panose="02010600040101010101" pitchFamily="2" charset="-122"/>
              </a:rPr>
              <a:t>网络</a:t>
            </a:r>
          </a:p>
        </p:txBody>
      </p:sp>
      <p:pic>
        <p:nvPicPr>
          <p:cNvPr id="39960" name="Picture 19" descr="高端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2565400"/>
            <a:ext cx="50323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1" name="标题 30"/>
          <p:cNvSpPr>
            <a:spLocks noGrp="1"/>
          </p:cNvSpPr>
          <p:nvPr>
            <p:ph type="title"/>
          </p:nvPr>
        </p:nvSpPr>
        <p:spPr/>
        <p:txBody>
          <a:bodyPr/>
          <a:lstStyle/>
          <a:p>
            <a:pPr eaLnBrk="1" hangingPunct="1"/>
            <a:r>
              <a:rPr lang="zh-CN" altLang="en-US" smtClean="0"/>
              <a:t>丰富的</a:t>
            </a:r>
            <a:r>
              <a:rPr lang="en-US" altLang="zh-CN" smtClean="0"/>
              <a:t>IPV4/IPV6</a:t>
            </a:r>
            <a:r>
              <a:rPr lang="zh-CN" altLang="en-US" smtClean="0"/>
              <a:t>协议栈</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29"/>
          <p:cNvSpPr>
            <a:spLocks noGrp="1"/>
          </p:cNvSpPr>
          <p:nvPr>
            <p:ph type="title"/>
          </p:nvPr>
        </p:nvSpPr>
        <p:spPr/>
        <p:txBody>
          <a:bodyPr/>
          <a:lstStyle/>
          <a:p>
            <a:pPr eaLnBrk="1" hangingPunct="1"/>
            <a:r>
              <a:rPr lang="zh-CN" altLang="en-US" smtClean="0">
                <a:ea typeface="黑体" panose="02010609060101010101" pitchFamily="49" charset="-122"/>
              </a:rPr>
              <a:t>强大的</a:t>
            </a:r>
            <a:r>
              <a:rPr lang="en-US" altLang="zh-CN" smtClean="0">
                <a:ea typeface="黑体" panose="02010609060101010101" pitchFamily="49" charset="-122"/>
              </a:rPr>
              <a:t>MPLS VPN</a:t>
            </a:r>
            <a:r>
              <a:rPr lang="zh-CN" altLang="en-US" smtClean="0">
                <a:ea typeface="黑体" panose="02010609060101010101" pitchFamily="49" charset="-122"/>
              </a:rPr>
              <a:t>解决方案</a:t>
            </a:r>
            <a:endParaRPr lang="zh-CN" altLang="en-US" smtClean="0"/>
          </a:p>
        </p:txBody>
      </p:sp>
      <p:grpSp>
        <p:nvGrpSpPr>
          <p:cNvPr id="40963" name="Group 371"/>
          <p:cNvGrpSpPr>
            <a:grpSpLocks/>
          </p:cNvGrpSpPr>
          <p:nvPr/>
        </p:nvGrpSpPr>
        <p:grpSpPr bwMode="auto">
          <a:xfrm>
            <a:off x="539750" y="1125538"/>
            <a:ext cx="7632700" cy="3514725"/>
            <a:chOff x="340" y="482"/>
            <a:chExt cx="4808" cy="2214"/>
          </a:xfrm>
        </p:grpSpPr>
        <p:sp>
          <p:nvSpPr>
            <p:cNvPr id="40965" name="Oval 351"/>
            <p:cNvSpPr>
              <a:spLocks noChangeArrowheads="1"/>
            </p:cNvSpPr>
            <p:nvPr/>
          </p:nvSpPr>
          <p:spPr bwMode="auto">
            <a:xfrm rot="-1267705">
              <a:off x="1611" y="2052"/>
              <a:ext cx="408" cy="484"/>
            </a:xfrm>
            <a:prstGeom prst="ellipse">
              <a:avLst/>
            </a:prstGeom>
            <a:solidFill>
              <a:srgbClr val="800000"/>
            </a:solidFill>
            <a:ln w="22225">
              <a:solidFill>
                <a:srgbClr val="800000"/>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0966" name="Oval 350"/>
            <p:cNvSpPr>
              <a:spLocks noChangeArrowheads="1"/>
            </p:cNvSpPr>
            <p:nvPr/>
          </p:nvSpPr>
          <p:spPr bwMode="auto">
            <a:xfrm rot="1514330">
              <a:off x="564" y="2028"/>
              <a:ext cx="408" cy="503"/>
            </a:xfrm>
            <a:prstGeom prst="ellipse">
              <a:avLst/>
            </a:prstGeom>
            <a:solidFill>
              <a:srgbClr val="0000FF"/>
            </a:solidFill>
            <a:ln w="22225">
              <a:solidFill>
                <a:srgbClr val="0000FF"/>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40967" name="Group 295"/>
            <p:cNvGrpSpPr>
              <a:grpSpLocks/>
            </p:cNvGrpSpPr>
            <p:nvPr/>
          </p:nvGrpSpPr>
          <p:grpSpPr bwMode="auto">
            <a:xfrm>
              <a:off x="748" y="659"/>
              <a:ext cx="1588" cy="932"/>
              <a:chOff x="1024" y="2209"/>
              <a:chExt cx="512" cy="297"/>
            </a:xfrm>
          </p:grpSpPr>
          <p:grpSp>
            <p:nvGrpSpPr>
              <p:cNvPr id="41050" name="Group 296"/>
              <p:cNvGrpSpPr>
                <a:grpSpLocks/>
              </p:cNvGrpSpPr>
              <p:nvPr/>
            </p:nvGrpSpPr>
            <p:grpSpPr bwMode="auto">
              <a:xfrm>
                <a:off x="1027" y="2213"/>
                <a:ext cx="509" cy="293"/>
                <a:chOff x="1027" y="2213"/>
                <a:chExt cx="509" cy="293"/>
              </a:xfrm>
            </p:grpSpPr>
            <p:grpSp>
              <p:nvGrpSpPr>
                <p:cNvPr id="41071" name="Group 297"/>
                <p:cNvGrpSpPr>
                  <a:grpSpLocks/>
                </p:cNvGrpSpPr>
                <p:nvPr/>
              </p:nvGrpSpPr>
              <p:grpSpPr bwMode="auto">
                <a:xfrm>
                  <a:off x="1027" y="2216"/>
                  <a:ext cx="507" cy="290"/>
                  <a:chOff x="1027" y="2216"/>
                  <a:chExt cx="507" cy="290"/>
                </a:xfrm>
              </p:grpSpPr>
              <p:sp>
                <p:nvSpPr>
                  <p:cNvPr id="41081" name="Oval 298"/>
                  <p:cNvSpPr>
                    <a:spLocks noChangeArrowheads="1"/>
                  </p:cNvSpPr>
                  <p:nvPr/>
                </p:nvSpPr>
                <p:spPr bwMode="auto">
                  <a:xfrm>
                    <a:off x="1204" y="2216"/>
                    <a:ext cx="217" cy="118"/>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2" name="Oval 299"/>
                  <p:cNvSpPr>
                    <a:spLocks noChangeArrowheads="1"/>
                  </p:cNvSpPr>
                  <p:nvPr/>
                </p:nvSpPr>
                <p:spPr bwMode="auto">
                  <a:xfrm>
                    <a:off x="1080" y="2247"/>
                    <a:ext cx="167" cy="119"/>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3" name="Oval 300"/>
                  <p:cNvSpPr>
                    <a:spLocks noChangeArrowheads="1"/>
                  </p:cNvSpPr>
                  <p:nvPr/>
                </p:nvSpPr>
                <p:spPr bwMode="auto">
                  <a:xfrm>
                    <a:off x="1027" y="2323"/>
                    <a:ext cx="112" cy="93"/>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4" name="Oval 301"/>
                  <p:cNvSpPr>
                    <a:spLocks noChangeArrowheads="1"/>
                  </p:cNvSpPr>
                  <p:nvPr/>
                </p:nvSpPr>
                <p:spPr bwMode="auto">
                  <a:xfrm>
                    <a:off x="1063" y="2366"/>
                    <a:ext cx="169" cy="103"/>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5" name="Oval 302"/>
                  <p:cNvSpPr>
                    <a:spLocks noChangeArrowheads="1"/>
                  </p:cNvSpPr>
                  <p:nvPr/>
                </p:nvSpPr>
                <p:spPr bwMode="auto">
                  <a:xfrm>
                    <a:off x="1185" y="2382"/>
                    <a:ext cx="257" cy="124"/>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6" name="Oval 303"/>
                  <p:cNvSpPr>
                    <a:spLocks noChangeArrowheads="1"/>
                  </p:cNvSpPr>
                  <p:nvPr/>
                </p:nvSpPr>
                <p:spPr bwMode="auto">
                  <a:xfrm>
                    <a:off x="1350" y="2249"/>
                    <a:ext cx="162" cy="94"/>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7" name="Oval 304"/>
                  <p:cNvSpPr>
                    <a:spLocks noChangeArrowheads="1"/>
                  </p:cNvSpPr>
                  <p:nvPr/>
                </p:nvSpPr>
                <p:spPr bwMode="auto">
                  <a:xfrm>
                    <a:off x="1374" y="2313"/>
                    <a:ext cx="160" cy="93"/>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8" name="Oval 305"/>
                  <p:cNvSpPr>
                    <a:spLocks noChangeArrowheads="1"/>
                  </p:cNvSpPr>
                  <p:nvPr/>
                </p:nvSpPr>
                <p:spPr bwMode="auto">
                  <a:xfrm>
                    <a:off x="1355" y="2332"/>
                    <a:ext cx="163" cy="155"/>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89" name="Oval 306"/>
                  <p:cNvSpPr>
                    <a:spLocks noChangeArrowheads="1"/>
                  </p:cNvSpPr>
                  <p:nvPr/>
                </p:nvSpPr>
                <p:spPr bwMode="auto">
                  <a:xfrm>
                    <a:off x="1120" y="2283"/>
                    <a:ext cx="326" cy="156"/>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1072" name="Group 307"/>
                <p:cNvGrpSpPr>
                  <a:grpSpLocks/>
                </p:cNvGrpSpPr>
                <p:nvPr/>
              </p:nvGrpSpPr>
              <p:grpSpPr bwMode="auto">
                <a:xfrm>
                  <a:off x="1028" y="2213"/>
                  <a:ext cx="508" cy="292"/>
                  <a:chOff x="1028" y="2213"/>
                  <a:chExt cx="508" cy="292"/>
                </a:xfrm>
              </p:grpSpPr>
              <p:sp>
                <p:nvSpPr>
                  <p:cNvPr id="41073" name="Arc 308"/>
                  <p:cNvSpPr>
                    <a:spLocks/>
                  </p:cNvSpPr>
                  <p:nvPr/>
                </p:nvSpPr>
                <p:spPr bwMode="auto">
                  <a:xfrm>
                    <a:off x="1207" y="2213"/>
                    <a:ext cx="209" cy="61"/>
                  </a:xfrm>
                  <a:custGeom>
                    <a:avLst/>
                    <a:gdLst>
                      <a:gd name="T0" fmla="*/ 0 w 40684"/>
                      <a:gd name="T1" fmla="*/ 0 h 21600"/>
                      <a:gd name="T2" fmla="*/ 0 w 40684"/>
                      <a:gd name="T3" fmla="*/ 0 h 21600"/>
                      <a:gd name="T4" fmla="*/ 0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lnTo>
                          <a:pt x="0" y="14526"/>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sp>
                <p:nvSpPr>
                  <p:cNvPr id="41074" name="Arc 309"/>
                  <p:cNvSpPr>
                    <a:spLocks/>
                  </p:cNvSpPr>
                  <p:nvPr/>
                </p:nvSpPr>
                <p:spPr bwMode="auto">
                  <a:xfrm>
                    <a:off x="1080" y="2247"/>
                    <a:ext cx="133" cy="69"/>
                  </a:xfrm>
                  <a:custGeom>
                    <a:avLst/>
                    <a:gdLst>
                      <a:gd name="T0" fmla="*/ 0 w 32148"/>
                      <a:gd name="T1" fmla="*/ 0 h 28019"/>
                      <a:gd name="T2" fmla="*/ 0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lnTo>
                          <a:pt x="975" y="28019"/>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sp>
                <p:nvSpPr>
                  <p:cNvPr id="41075" name="Arc 310"/>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lnTo>
                          <a:pt x="8602" y="37818"/>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sp>
                <p:nvSpPr>
                  <p:cNvPr id="41076" name="Arc 311"/>
                  <p:cNvSpPr>
                    <a:spLocks/>
                  </p:cNvSpPr>
                  <p:nvPr/>
                </p:nvSpPr>
                <p:spPr bwMode="auto">
                  <a:xfrm>
                    <a:off x="1063" y="2415"/>
                    <a:ext cx="134" cy="58"/>
                  </a:xfrm>
                  <a:custGeom>
                    <a:avLst/>
                    <a:gdLst>
                      <a:gd name="T0" fmla="*/ 0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lnTo>
                          <a:pt x="31493" y="20366"/>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sp>
                <p:nvSpPr>
                  <p:cNvPr id="41077" name="Arc 312"/>
                  <p:cNvSpPr>
                    <a:spLocks/>
                  </p:cNvSpPr>
                  <p:nvPr/>
                </p:nvSpPr>
                <p:spPr bwMode="auto">
                  <a:xfrm>
                    <a:off x="1190" y="2452"/>
                    <a:ext cx="225" cy="53"/>
                  </a:xfrm>
                  <a:custGeom>
                    <a:avLst/>
                    <a:gdLst>
                      <a:gd name="T0" fmla="*/ 0 w 39481"/>
                      <a:gd name="T1" fmla="*/ 0 h 21600"/>
                      <a:gd name="T2" fmla="*/ 0 w 39481"/>
                      <a:gd name="T3" fmla="*/ 0 h 21600"/>
                      <a:gd name="T4" fmla="*/ 0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lnTo>
                          <a:pt x="39481" y="11525"/>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sp>
                <p:nvSpPr>
                  <p:cNvPr id="41078" name="Arc 313"/>
                  <p:cNvSpPr>
                    <a:spLocks/>
                  </p:cNvSpPr>
                  <p:nvPr/>
                </p:nvSpPr>
                <p:spPr bwMode="auto">
                  <a:xfrm>
                    <a:off x="1413" y="2249"/>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lnTo>
                          <a:pt x="-1" y="511"/>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sp>
                <p:nvSpPr>
                  <p:cNvPr id="41079" name="Arc 314"/>
                  <p:cNvSpPr>
                    <a:spLocks/>
                  </p:cNvSpPr>
                  <p:nvPr/>
                </p:nvSpPr>
                <p:spPr bwMode="auto">
                  <a:xfrm>
                    <a:off x="1443" y="2319"/>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lnTo>
                          <a:pt x="12844" y="-1"/>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sp>
                <p:nvSpPr>
                  <p:cNvPr id="41080" name="Arc 315"/>
                  <p:cNvSpPr>
                    <a:spLocks/>
                  </p:cNvSpPr>
                  <p:nvPr/>
                </p:nvSpPr>
                <p:spPr bwMode="auto">
                  <a:xfrm>
                    <a:off x="1408" y="2387"/>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lnTo>
                          <a:pt x="27108" y="0"/>
                        </a:lnTo>
                        <a:close/>
                      </a:path>
                    </a:pathLst>
                  </a:custGeom>
                  <a:solidFill>
                    <a:srgbClr val="99CCFF"/>
                  </a:solidFill>
                  <a:ln w="12700" cap="rnd">
                    <a:solidFill>
                      <a:srgbClr val="000000"/>
                    </a:solidFill>
                    <a:round/>
                    <a:headEnd/>
                    <a:tailEnd/>
                  </a:ln>
                </p:spPr>
                <p:txBody>
                  <a:bodyPr wrap="none" lIns="42991" tIns="21502" rIns="42991" bIns="21502">
                    <a:spAutoFit/>
                  </a:bodyPr>
                  <a:lstStyle/>
                  <a:p>
                    <a:endParaRPr lang="zh-CN" altLang="en-US"/>
                  </a:p>
                </p:txBody>
              </p:sp>
            </p:grpSp>
          </p:grpSp>
          <p:grpSp>
            <p:nvGrpSpPr>
              <p:cNvPr id="41051" name="Group 316"/>
              <p:cNvGrpSpPr>
                <a:grpSpLocks/>
              </p:cNvGrpSpPr>
              <p:nvPr/>
            </p:nvGrpSpPr>
            <p:grpSpPr bwMode="auto">
              <a:xfrm>
                <a:off x="1024" y="2209"/>
                <a:ext cx="511" cy="292"/>
                <a:chOff x="1024" y="2209"/>
                <a:chExt cx="511" cy="292"/>
              </a:xfrm>
            </p:grpSpPr>
            <p:grpSp>
              <p:nvGrpSpPr>
                <p:cNvPr id="41052" name="Group 317"/>
                <p:cNvGrpSpPr>
                  <a:grpSpLocks/>
                </p:cNvGrpSpPr>
                <p:nvPr/>
              </p:nvGrpSpPr>
              <p:grpSpPr bwMode="auto">
                <a:xfrm>
                  <a:off x="1024" y="2211"/>
                  <a:ext cx="510" cy="290"/>
                  <a:chOff x="1024" y="2211"/>
                  <a:chExt cx="510" cy="290"/>
                </a:xfrm>
              </p:grpSpPr>
              <p:sp>
                <p:nvSpPr>
                  <p:cNvPr id="41062" name="Oval 318"/>
                  <p:cNvSpPr>
                    <a:spLocks noChangeArrowheads="1"/>
                  </p:cNvSpPr>
                  <p:nvPr/>
                </p:nvSpPr>
                <p:spPr bwMode="auto">
                  <a:xfrm>
                    <a:off x="1200" y="2211"/>
                    <a:ext cx="221" cy="118"/>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63" name="Oval 319"/>
                  <p:cNvSpPr>
                    <a:spLocks noChangeArrowheads="1"/>
                  </p:cNvSpPr>
                  <p:nvPr/>
                </p:nvSpPr>
                <p:spPr bwMode="auto">
                  <a:xfrm>
                    <a:off x="1077" y="2245"/>
                    <a:ext cx="169" cy="115"/>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64" name="Oval 320"/>
                  <p:cNvSpPr>
                    <a:spLocks noChangeArrowheads="1"/>
                  </p:cNvSpPr>
                  <p:nvPr/>
                </p:nvSpPr>
                <p:spPr bwMode="auto">
                  <a:xfrm>
                    <a:off x="1024" y="2316"/>
                    <a:ext cx="114" cy="96"/>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65" name="Oval 321"/>
                  <p:cNvSpPr>
                    <a:spLocks noChangeArrowheads="1"/>
                  </p:cNvSpPr>
                  <p:nvPr/>
                </p:nvSpPr>
                <p:spPr bwMode="auto">
                  <a:xfrm>
                    <a:off x="1059" y="2360"/>
                    <a:ext cx="171" cy="105"/>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66" name="Oval 322"/>
                  <p:cNvSpPr>
                    <a:spLocks noChangeArrowheads="1"/>
                  </p:cNvSpPr>
                  <p:nvPr/>
                </p:nvSpPr>
                <p:spPr bwMode="auto">
                  <a:xfrm>
                    <a:off x="1183" y="2378"/>
                    <a:ext cx="255" cy="123"/>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67" name="Oval 323"/>
                  <p:cNvSpPr>
                    <a:spLocks noChangeArrowheads="1"/>
                  </p:cNvSpPr>
                  <p:nvPr/>
                </p:nvSpPr>
                <p:spPr bwMode="auto">
                  <a:xfrm>
                    <a:off x="1347" y="2246"/>
                    <a:ext cx="165" cy="92"/>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68" name="Oval 324"/>
                  <p:cNvSpPr>
                    <a:spLocks noChangeArrowheads="1"/>
                  </p:cNvSpPr>
                  <p:nvPr/>
                </p:nvSpPr>
                <p:spPr bwMode="auto">
                  <a:xfrm>
                    <a:off x="1373" y="2308"/>
                    <a:ext cx="161" cy="92"/>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69" name="Oval 325"/>
                  <p:cNvSpPr>
                    <a:spLocks noChangeArrowheads="1"/>
                  </p:cNvSpPr>
                  <p:nvPr/>
                </p:nvSpPr>
                <p:spPr bwMode="auto">
                  <a:xfrm>
                    <a:off x="1355" y="2329"/>
                    <a:ext cx="162" cy="153"/>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70" name="Oval 326"/>
                  <p:cNvSpPr>
                    <a:spLocks noChangeArrowheads="1"/>
                  </p:cNvSpPr>
                  <p:nvPr/>
                </p:nvSpPr>
                <p:spPr bwMode="auto">
                  <a:xfrm>
                    <a:off x="1119" y="2281"/>
                    <a:ext cx="327" cy="154"/>
                  </a:xfrm>
                  <a:prstGeom prst="ellipse">
                    <a:avLst/>
                  </a:prstGeom>
                  <a:solidFill>
                    <a:srgbClr val="99CC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1053" name="Group 327"/>
                <p:cNvGrpSpPr>
                  <a:grpSpLocks/>
                </p:cNvGrpSpPr>
                <p:nvPr/>
              </p:nvGrpSpPr>
              <p:grpSpPr bwMode="auto">
                <a:xfrm>
                  <a:off x="1025" y="2209"/>
                  <a:ext cx="510" cy="292"/>
                  <a:chOff x="1025" y="2209"/>
                  <a:chExt cx="510" cy="292"/>
                </a:xfrm>
              </p:grpSpPr>
              <p:sp>
                <p:nvSpPr>
                  <p:cNvPr id="41054" name="Arc 328"/>
                  <p:cNvSpPr>
                    <a:spLocks/>
                  </p:cNvSpPr>
                  <p:nvPr/>
                </p:nvSpPr>
                <p:spPr bwMode="auto">
                  <a:xfrm>
                    <a:off x="1204" y="2209"/>
                    <a:ext cx="212" cy="61"/>
                  </a:xfrm>
                  <a:custGeom>
                    <a:avLst/>
                    <a:gdLst>
                      <a:gd name="T0" fmla="*/ 0 w 40686"/>
                      <a:gd name="T1" fmla="*/ 0 h 21600"/>
                      <a:gd name="T2" fmla="*/ 0 w 40686"/>
                      <a:gd name="T3" fmla="*/ 0 h 21600"/>
                      <a:gd name="T4" fmla="*/ 0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lnTo>
                          <a:pt x="0" y="14561"/>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sp>
                <p:nvSpPr>
                  <p:cNvPr id="41055" name="Arc 329"/>
                  <p:cNvSpPr>
                    <a:spLocks/>
                  </p:cNvSpPr>
                  <p:nvPr/>
                </p:nvSpPr>
                <p:spPr bwMode="auto">
                  <a:xfrm>
                    <a:off x="1077" y="2242"/>
                    <a:ext cx="134" cy="71"/>
                  </a:xfrm>
                  <a:custGeom>
                    <a:avLst/>
                    <a:gdLst>
                      <a:gd name="T0" fmla="*/ 0 w 32039"/>
                      <a:gd name="T1" fmla="*/ 0 h 28267"/>
                      <a:gd name="T2" fmla="*/ 0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lnTo>
                          <a:pt x="1054" y="28266"/>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sp>
                <p:nvSpPr>
                  <p:cNvPr id="41056" name="Arc 330"/>
                  <p:cNvSpPr>
                    <a:spLocks/>
                  </p:cNvSpPr>
                  <p:nvPr/>
                </p:nvSpPr>
                <p:spPr bwMode="auto">
                  <a:xfrm>
                    <a:off x="1025" y="2311"/>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lnTo>
                          <a:pt x="8695" y="37829"/>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sp>
                <p:nvSpPr>
                  <p:cNvPr id="41057" name="Arc 331"/>
                  <p:cNvSpPr>
                    <a:spLocks/>
                  </p:cNvSpPr>
                  <p:nvPr/>
                </p:nvSpPr>
                <p:spPr bwMode="auto">
                  <a:xfrm>
                    <a:off x="1058" y="2410"/>
                    <a:ext cx="134" cy="57"/>
                  </a:xfrm>
                  <a:custGeom>
                    <a:avLst/>
                    <a:gdLst>
                      <a:gd name="T0" fmla="*/ 0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lnTo>
                          <a:pt x="31220" y="20119"/>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sp>
                <p:nvSpPr>
                  <p:cNvPr id="41058" name="Arc 332"/>
                  <p:cNvSpPr>
                    <a:spLocks/>
                  </p:cNvSpPr>
                  <p:nvPr/>
                </p:nvSpPr>
                <p:spPr bwMode="auto">
                  <a:xfrm>
                    <a:off x="1190" y="2448"/>
                    <a:ext cx="226" cy="53"/>
                  </a:xfrm>
                  <a:custGeom>
                    <a:avLst/>
                    <a:gdLst>
                      <a:gd name="T0" fmla="*/ 0 w 39463"/>
                      <a:gd name="T1" fmla="*/ 0 h 21600"/>
                      <a:gd name="T2" fmla="*/ 0 w 39463"/>
                      <a:gd name="T3" fmla="*/ 0 h 21600"/>
                      <a:gd name="T4" fmla="*/ 0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lnTo>
                          <a:pt x="39462" y="11558"/>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sp>
                <p:nvSpPr>
                  <p:cNvPr id="41059" name="Arc 333"/>
                  <p:cNvSpPr>
                    <a:spLocks/>
                  </p:cNvSpPr>
                  <p:nvPr/>
                </p:nvSpPr>
                <p:spPr bwMode="auto">
                  <a:xfrm>
                    <a:off x="1413" y="2247"/>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lnTo>
                          <a:pt x="-1" y="517"/>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sp>
                <p:nvSpPr>
                  <p:cNvPr id="41060" name="Arc 334"/>
                  <p:cNvSpPr>
                    <a:spLocks/>
                  </p:cNvSpPr>
                  <p:nvPr/>
                </p:nvSpPr>
                <p:spPr bwMode="auto">
                  <a:xfrm>
                    <a:off x="1441" y="2316"/>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lnTo>
                          <a:pt x="12778" y="0"/>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sp>
                <p:nvSpPr>
                  <p:cNvPr id="41061" name="Arc 335"/>
                  <p:cNvSpPr>
                    <a:spLocks/>
                  </p:cNvSpPr>
                  <p:nvPr/>
                </p:nvSpPr>
                <p:spPr bwMode="auto">
                  <a:xfrm>
                    <a:off x="1406" y="2384"/>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lnTo>
                          <a:pt x="27176" y="-1"/>
                        </a:lnTo>
                        <a:close/>
                      </a:path>
                    </a:pathLst>
                  </a:custGeom>
                  <a:solidFill>
                    <a:srgbClr val="99CCFF"/>
                  </a:solidFill>
                  <a:ln w="12700" cap="rnd">
                    <a:solidFill>
                      <a:srgbClr val="496164"/>
                    </a:solidFill>
                    <a:round/>
                    <a:headEnd/>
                    <a:tailEnd/>
                  </a:ln>
                </p:spPr>
                <p:txBody>
                  <a:bodyPr wrap="none" lIns="42991" tIns="21502" rIns="42991" bIns="21502">
                    <a:spAutoFit/>
                  </a:bodyPr>
                  <a:lstStyle/>
                  <a:p>
                    <a:endParaRPr lang="zh-CN" altLang="en-US"/>
                  </a:p>
                </p:txBody>
              </p:sp>
            </p:grpSp>
          </p:grpSp>
        </p:grpSp>
        <p:sp>
          <p:nvSpPr>
            <p:cNvPr id="40968" name="Line 3"/>
            <p:cNvSpPr>
              <a:spLocks noChangeShapeType="1"/>
            </p:cNvSpPr>
            <p:nvPr/>
          </p:nvSpPr>
          <p:spPr bwMode="auto">
            <a:xfrm flipH="1">
              <a:off x="2378" y="1117"/>
              <a:ext cx="683"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zh-CN" altLang="en-US"/>
            </a:p>
          </p:txBody>
        </p:sp>
        <p:grpSp>
          <p:nvGrpSpPr>
            <p:cNvPr id="40969" name="Group 4"/>
            <p:cNvGrpSpPr>
              <a:grpSpLocks/>
            </p:cNvGrpSpPr>
            <p:nvPr/>
          </p:nvGrpSpPr>
          <p:grpSpPr bwMode="auto">
            <a:xfrm>
              <a:off x="3196" y="754"/>
              <a:ext cx="1498" cy="884"/>
              <a:chOff x="1023" y="2210"/>
              <a:chExt cx="512" cy="296"/>
            </a:xfrm>
          </p:grpSpPr>
          <p:grpSp>
            <p:nvGrpSpPr>
              <p:cNvPr id="41010" name="Group 5"/>
              <p:cNvGrpSpPr>
                <a:grpSpLocks/>
              </p:cNvGrpSpPr>
              <p:nvPr/>
            </p:nvGrpSpPr>
            <p:grpSpPr bwMode="auto">
              <a:xfrm>
                <a:off x="1026" y="2213"/>
                <a:ext cx="509" cy="293"/>
                <a:chOff x="1026" y="2213"/>
                <a:chExt cx="509" cy="293"/>
              </a:xfrm>
            </p:grpSpPr>
            <p:grpSp>
              <p:nvGrpSpPr>
                <p:cNvPr id="41031" name="Group 6"/>
                <p:cNvGrpSpPr>
                  <a:grpSpLocks/>
                </p:cNvGrpSpPr>
                <p:nvPr/>
              </p:nvGrpSpPr>
              <p:grpSpPr bwMode="auto">
                <a:xfrm>
                  <a:off x="1026" y="2216"/>
                  <a:ext cx="507" cy="290"/>
                  <a:chOff x="1026" y="2216"/>
                  <a:chExt cx="507" cy="290"/>
                </a:xfrm>
              </p:grpSpPr>
              <p:sp>
                <p:nvSpPr>
                  <p:cNvPr id="41041" name="Oval 7"/>
                  <p:cNvSpPr>
                    <a:spLocks noChangeArrowheads="1"/>
                  </p:cNvSpPr>
                  <p:nvPr/>
                </p:nvSpPr>
                <p:spPr bwMode="auto">
                  <a:xfrm>
                    <a:off x="1203" y="2216"/>
                    <a:ext cx="217" cy="118"/>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2" name="Oval 8"/>
                  <p:cNvSpPr>
                    <a:spLocks noChangeArrowheads="1"/>
                  </p:cNvSpPr>
                  <p:nvPr/>
                </p:nvSpPr>
                <p:spPr bwMode="auto">
                  <a:xfrm>
                    <a:off x="1079" y="2247"/>
                    <a:ext cx="167" cy="119"/>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3" name="Oval 9"/>
                  <p:cNvSpPr>
                    <a:spLocks noChangeArrowheads="1"/>
                  </p:cNvSpPr>
                  <p:nvPr/>
                </p:nvSpPr>
                <p:spPr bwMode="auto">
                  <a:xfrm>
                    <a:off x="1026" y="2323"/>
                    <a:ext cx="112" cy="93"/>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4" name="Oval 10"/>
                  <p:cNvSpPr>
                    <a:spLocks noChangeArrowheads="1"/>
                  </p:cNvSpPr>
                  <p:nvPr/>
                </p:nvSpPr>
                <p:spPr bwMode="auto">
                  <a:xfrm>
                    <a:off x="1062" y="2366"/>
                    <a:ext cx="169" cy="103"/>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5" name="Oval 11"/>
                  <p:cNvSpPr>
                    <a:spLocks noChangeArrowheads="1"/>
                  </p:cNvSpPr>
                  <p:nvPr/>
                </p:nvSpPr>
                <p:spPr bwMode="auto">
                  <a:xfrm>
                    <a:off x="1184" y="2382"/>
                    <a:ext cx="257" cy="124"/>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6" name="Oval 12"/>
                  <p:cNvSpPr>
                    <a:spLocks noChangeArrowheads="1"/>
                  </p:cNvSpPr>
                  <p:nvPr/>
                </p:nvSpPr>
                <p:spPr bwMode="auto">
                  <a:xfrm>
                    <a:off x="1349" y="2249"/>
                    <a:ext cx="162" cy="94"/>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7" name="Oval 13"/>
                  <p:cNvSpPr>
                    <a:spLocks noChangeArrowheads="1"/>
                  </p:cNvSpPr>
                  <p:nvPr/>
                </p:nvSpPr>
                <p:spPr bwMode="auto">
                  <a:xfrm>
                    <a:off x="1373" y="2313"/>
                    <a:ext cx="160" cy="93"/>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8" name="Oval 14"/>
                  <p:cNvSpPr>
                    <a:spLocks noChangeArrowheads="1"/>
                  </p:cNvSpPr>
                  <p:nvPr/>
                </p:nvSpPr>
                <p:spPr bwMode="auto">
                  <a:xfrm>
                    <a:off x="1354" y="2332"/>
                    <a:ext cx="163" cy="155"/>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49" name="Oval 15"/>
                  <p:cNvSpPr>
                    <a:spLocks noChangeArrowheads="1"/>
                  </p:cNvSpPr>
                  <p:nvPr/>
                </p:nvSpPr>
                <p:spPr bwMode="auto">
                  <a:xfrm>
                    <a:off x="1119" y="2283"/>
                    <a:ext cx="326" cy="156"/>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1032" name="Group 16"/>
                <p:cNvGrpSpPr>
                  <a:grpSpLocks/>
                </p:cNvGrpSpPr>
                <p:nvPr/>
              </p:nvGrpSpPr>
              <p:grpSpPr bwMode="auto">
                <a:xfrm>
                  <a:off x="1027" y="2213"/>
                  <a:ext cx="508" cy="293"/>
                  <a:chOff x="1027" y="2213"/>
                  <a:chExt cx="508" cy="293"/>
                </a:xfrm>
              </p:grpSpPr>
              <p:sp>
                <p:nvSpPr>
                  <p:cNvPr id="41033" name="Arc 17"/>
                  <p:cNvSpPr>
                    <a:spLocks/>
                  </p:cNvSpPr>
                  <p:nvPr/>
                </p:nvSpPr>
                <p:spPr bwMode="auto">
                  <a:xfrm>
                    <a:off x="1206" y="2213"/>
                    <a:ext cx="209" cy="61"/>
                  </a:xfrm>
                  <a:custGeom>
                    <a:avLst/>
                    <a:gdLst>
                      <a:gd name="T0" fmla="*/ 0 w 40684"/>
                      <a:gd name="T1" fmla="*/ 0 h 21600"/>
                      <a:gd name="T2" fmla="*/ 0 w 40684"/>
                      <a:gd name="T3" fmla="*/ 0 h 21600"/>
                      <a:gd name="T4" fmla="*/ 0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lnTo>
                          <a:pt x="0" y="14526"/>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sp>
                <p:nvSpPr>
                  <p:cNvPr id="41034" name="Arc 18"/>
                  <p:cNvSpPr>
                    <a:spLocks/>
                  </p:cNvSpPr>
                  <p:nvPr/>
                </p:nvSpPr>
                <p:spPr bwMode="auto">
                  <a:xfrm>
                    <a:off x="1079" y="2247"/>
                    <a:ext cx="133" cy="69"/>
                  </a:xfrm>
                  <a:custGeom>
                    <a:avLst/>
                    <a:gdLst>
                      <a:gd name="T0" fmla="*/ 0 w 32148"/>
                      <a:gd name="T1" fmla="*/ 0 h 28019"/>
                      <a:gd name="T2" fmla="*/ 0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lnTo>
                          <a:pt x="975" y="28019"/>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sp>
                <p:nvSpPr>
                  <p:cNvPr id="41035" name="Arc 19"/>
                  <p:cNvSpPr>
                    <a:spLocks/>
                  </p:cNvSpPr>
                  <p:nvPr/>
                </p:nvSpPr>
                <p:spPr bwMode="auto">
                  <a:xfrm>
                    <a:off x="1027"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lnTo>
                          <a:pt x="8602" y="37818"/>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sp>
                <p:nvSpPr>
                  <p:cNvPr id="41036" name="Arc 20"/>
                  <p:cNvSpPr>
                    <a:spLocks/>
                  </p:cNvSpPr>
                  <p:nvPr/>
                </p:nvSpPr>
                <p:spPr bwMode="auto">
                  <a:xfrm>
                    <a:off x="1062" y="2415"/>
                    <a:ext cx="134" cy="58"/>
                  </a:xfrm>
                  <a:custGeom>
                    <a:avLst/>
                    <a:gdLst>
                      <a:gd name="T0" fmla="*/ 0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lnTo>
                          <a:pt x="31493" y="20366"/>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sp>
                <p:nvSpPr>
                  <p:cNvPr id="41037" name="Arc 21"/>
                  <p:cNvSpPr>
                    <a:spLocks/>
                  </p:cNvSpPr>
                  <p:nvPr/>
                </p:nvSpPr>
                <p:spPr bwMode="auto">
                  <a:xfrm>
                    <a:off x="1189" y="2453"/>
                    <a:ext cx="225" cy="53"/>
                  </a:xfrm>
                  <a:custGeom>
                    <a:avLst/>
                    <a:gdLst>
                      <a:gd name="T0" fmla="*/ 0 w 39481"/>
                      <a:gd name="T1" fmla="*/ 0 h 21600"/>
                      <a:gd name="T2" fmla="*/ 0 w 39481"/>
                      <a:gd name="T3" fmla="*/ 0 h 21600"/>
                      <a:gd name="T4" fmla="*/ 0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lnTo>
                          <a:pt x="39481" y="11525"/>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sp>
                <p:nvSpPr>
                  <p:cNvPr id="41038" name="Arc 22"/>
                  <p:cNvSpPr>
                    <a:spLocks/>
                  </p:cNvSpPr>
                  <p:nvPr/>
                </p:nvSpPr>
                <p:spPr bwMode="auto">
                  <a:xfrm>
                    <a:off x="1412"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lnTo>
                          <a:pt x="-1" y="511"/>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sp>
                <p:nvSpPr>
                  <p:cNvPr id="41039" name="Arc 23"/>
                  <p:cNvSpPr>
                    <a:spLocks/>
                  </p:cNvSpPr>
                  <p:nvPr/>
                </p:nvSpPr>
                <p:spPr bwMode="auto">
                  <a:xfrm>
                    <a:off x="1442"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lnTo>
                          <a:pt x="12844" y="-1"/>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sp>
                <p:nvSpPr>
                  <p:cNvPr id="41040" name="Arc 24"/>
                  <p:cNvSpPr>
                    <a:spLocks/>
                  </p:cNvSpPr>
                  <p:nvPr/>
                </p:nvSpPr>
                <p:spPr bwMode="auto">
                  <a:xfrm>
                    <a:off x="1407"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lnTo>
                          <a:pt x="27108" y="0"/>
                        </a:lnTo>
                        <a:close/>
                      </a:path>
                    </a:pathLst>
                  </a:custGeom>
                  <a:solidFill>
                    <a:srgbClr val="68EE3E"/>
                  </a:solidFill>
                  <a:ln w="12700" cap="rnd">
                    <a:solidFill>
                      <a:srgbClr val="000000"/>
                    </a:solidFill>
                    <a:round/>
                    <a:headEnd/>
                    <a:tailEnd/>
                  </a:ln>
                </p:spPr>
                <p:txBody>
                  <a:bodyPr wrap="none" lIns="42991" tIns="21502" rIns="42991" bIns="21502">
                    <a:spAutoFit/>
                  </a:bodyPr>
                  <a:lstStyle/>
                  <a:p>
                    <a:endParaRPr lang="zh-CN" altLang="en-US"/>
                  </a:p>
                </p:txBody>
              </p:sp>
            </p:grpSp>
          </p:grpSp>
          <p:grpSp>
            <p:nvGrpSpPr>
              <p:cNvPr id="41011" name="Group 25"/>
              <p:cNvGrpSpPr>
                <a:grpSpLocks/>
              </p:cNvGrpSpPr>
              <p:nvPr/>
            </p:nvGrpSpPr>
            <p:grpSpPr bwMode="auto">
              <a:xfrm>
                <a:off x="1023" y="2210"/>
                <a:ext cx="511" cy="292"/>
                <a:chOff x="1023" y="2210"/>
                <a:chExt cx="511" cy="292"/>
              </a:xfrm>
            </p:grpSpPr>
            <p:grpSp>
              <p:nvGrpSpPr>
                <p:cNvPr id="41012" name="Group 26"/>
                <p:cNvGrpSpPr>
                  <a:grpSpLocks/>
                </p:cNvGrpSpPr>
                <p:nvPr/>
              </p:nvGrpSpPr>
              <p:grpSpPr bwMode="auto">
                <a:xfrm>
                  <a:off x="1023" y="2212"/>
                  <a:ext cx="510" cy="290"/>
                  <a:chOff x="1023" y="2212"/>
                  <a:chExt cx="510" cy="290"/>
                </a:xfrm>
              </p:grpSpPr>
              <p:sp>
                <p:nvSpPr>
                  <p:cNvPr id="41022" name="Oval 27"/>
                  <p:cNvSpPr>
                    <a:spLocks noChangeArrowheads="1"/>
                  </p:cNvSpPr>
                  <p:nvPr/>
                </p:nvSpPr>
                <p:spPr bwMode="auto">
                  <a:xfrm>
                    <a:off x="1199" y="2212"/>
                    <a:ext cx="221" cy="118"/>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23" name="Oval 28"/>
                  <p:cNvSpPr>
                    <a:spLocks noChangeArrowheads="1"/>
                  </p:cNvSpPr>
                  <p:nvPr/>
                </p:nvSpPr>
                <p:spPr bwMode="auto">
                  <a:xfrm>
                    <a:off x="1076" y="2246"/>
                    <a:ext cx="169" cy="115"/>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24" name="Oval 29"/>
                  <p:cNvSpPr>
                    <a:spLocks noChangeArrowheads="1"/>
                  </p:cNvSpPr>
                  <p:nvPr/>
                </p:nvSpPr>
                <p:spPr bwMode="auto">
                  <a:xfrm>
                    <a:off x="1023" y="2317"/>
                    <a:ext cx="114" cy="96"/>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25" name="Oval 30"/>
                  <p:cNvSpPr>
                    <a:spLocks noChangeArrowheads="1"/>
                  </p:cNvSpPr>
                  <p:nvPr/>
                </p:nvSpPr>
                <p:spPr bwMode="auto">
                  <a:xfrm>
                    <a:off x="1058" y="2361"/>
                    <a:ext cx="171" cy="105"/>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26" name="Oval 31"/>
                  <p:cNvSpPr>
                    <a:spLocks noChangeArrowheads="1"/>
                  </p:cNvSpPr>
                  <p:nvPr/>
                </p:nvSpPr>
                <p:spPr bwMode="auto">
                  <a:xfrm>
                    <a:off x="1182" y="2379"/>
                    <a:ext cx="255" cy="123"/>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27" name="Oval 32"/>
                  <p:cNvSpPr>
                    <a:spLocks noChangeArrowheads="1"/>
                  </p:cNvSpPr>
                  <p:nvPr/>
                </p:nvSpPr>
                <p:spPr bwMode="auto">
                  <a:xfrm>
                    <a:off x="1346" y="2247"/>
                    <a:ext cx="165" cy="92"/>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28" name="Oval 33"/>
                  <p:cNvSpPr>
                    <a:spLocks noChangeArrowheads="1"/>
                  </p:cNvSpPr>
                  <p:nvPr/>
                </p:nvSpPr>
                <p:spPr bwMode="auto">
                  <a:xfrm>
                    <a:off x="1372" y="2309"/>
                    <a:ext cx="161" cy="92"/>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29" name="Oval 34"/>
                  <p:cNvSpPr>
                    <a:spLocks noChangeArrowheads="1"/>
                  </p:cNvSpPr>
                  <p:nvPr/>
                </p:nvSpPr>
                <p:spPr bwMode="auto">
                  <a:xfrm>
                    <a:off x="1354" y="2330"/>
                    <a:ext cx="162" cy="153"/>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1030" name="Oval 35"/>
                  <p:cNvSpPr>
                    <a:spLocks noChangeArrowheads="1"/>
                  </p:cNvSpPr>
                  <p:nvPr/>
                </p:nvSpPr>
                <p:spPr bwMode="auto">
                  <a:xfrm>
                    <a:off x="1118" y="2282"/>
                    <a:ext cx="327" cy="154"/>
                  </a:xfrm>
                  <a:prstGeom prst="ellipse">
                    <a:avLst/>
                  </a:prstGeom>
                  <a:solidFill>
                    <a:srgbClr val="68EE3E"/>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1013" name="Group 36"/>
                <p:cNvGrpSpPr>
                  <a:grpSpLocks/>
                </p:cNvGrpSpPr>
                <p:nvPr/>
              </p:nvGrpSpPr>
              <p:grpSpPr bwMode="auto">
                <a:xfrm>
                  <a:off x="1024" y="2210"/>
                  <a:ext cx="510" cy="292"/>
                  <a:chOff x="1024" y="2210"/>
                  <a:chExt cx="510" cy="292"/>
                </a:xfrm>
              </p:grpSpPr>
              <p:sp>
                <p:nvSpPr>
                  <p:cNvPr id="41014" name="Arc 37"/>
                  <p:cNvSpPr>
                    <a:spLocks/>
                  </p:cNvSpPr>
                  <p:nvPr/>
                </p:nvSpPr>
                <p:spPr bwMode="auto">
                  <a:xfrm>
                    <a:off x="1203" y="2210"/>
                    <a:ext cx="212" cy="61"/>
                  </a:xfrm>
                  <a:custGeom>
                    <a:avLst/>
                    <a:gdLst>
                      <a:gd name="T0" fmla="*/ 0 w 40686"/>
                      <a:gd name="T1" fmla="*/ 0 h 21600"/>
                      <a:gd name="T2" fmla="*/ 0 w 40686"/>
                      <a:gd name="T3" fmla="*/ 0 h 21600"/>
                      <a:gd name="T4" fmla="*/ 0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lnTo>
                          <a:pt x="0" y="14561"/>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sp>
                <p:nvSpPr>
                  <p:cNvPr id="41015" name="Arc 38"/>
                  <p:cNvSpPr>
                    <a:spLocks/>
                  </p:cNvSpPr>
                  <p:nvPr/>
                </p:nvSpPr>
                <p:spPr bwMode="auto">
                  <a:xfrm>
                    <a:off x="1076" y="2243"/>
                    <a:ext cx="134" cy="71"/>
                  </a:xfrm>
                  <a:custGeom>
                    <a:avLst/>
                    <a:gdLst>
                      <a:gd name="T0" fmla="*/ 0 w 32039"/>
                      <a:gd name="T1" fmla="*/ 0 h 28267"/>
                      <a:gd name="T2" fmla="*/ 0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lnTo>
                          <a:pt x="1054" y="28266"/>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sp>
                <p:nvSpPr>
                  <p:cNvPr id="41016" name="Arc 39"/>
                  <p:cNvSpPr>
                    <a:spLocks/>
                  </p:cNvSpPr>
                  <p:nvPr/>
                </p:nvSpPr>
                <p:spPr bwMode="auto">
                  <a:xfrm>
                    <a:off x="1024"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lnTo>
                          <a:pt x="8695" y="37829"/>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sp>
                <p:nvSpPr>
                  <p:cNvPr id="41017" name="Arc 40"/>
                  <p:cNvSpPr>
                    <a:spLocks/>
                  </p:cNvSpPr>
                  <p:nvPr/>
                </p:nvSpPr>
                <p:spPr bwMode="auto">
                  <a:xfrm>
                    <a:off x="1057" y="2411"/>
                    <a:ext cx="134" cy="57"/>
                  </a:xfrm>
                  <a:custGeom>
                    <a:avLst/>
                    <a:gdLst>
                      <a:gd name="T0" fmla="*/ 0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lnTo>
                          <a:pt x="31220" y="20119"/>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sp>
                <p:nvSpPr>
                  <p:cNvPr id="41018" name="Arc 41"/>
                  <p:cNvSpPr>
                    <a:spLocks/>
                  </p:cNvSpPr>
                  <p:nvPr/>
                </p:nvSpPr>
                <p:spPr bwMode="auto">
                  <a:xfrm>
                    <a:off x="1189" y="2449"/>
                    <a:ext cx="226" cy="53"/>
                  </a:xfrm>
                  <a:custGeom>
                    <a:avLst/>
                    <a:gdLst>
                      <a:gd name="T0" fmla="*/ 0 w 39463"/>
                      <a:gd name="T1" fmla="*/ 0 h 21600"/>
                      <a:gd name="T2" fmla="*/ 0 w 39463"/>
                      <a:gd name="T3" fmla="*/ 0 h 21600"/>
                      <a:gd name="T4" fmla="*/ 0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lnTo>
                          <a:pt x="39462" y="11558"/>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sp>
                <p:nvSpPr>
                  <p:cNvPr id="41019" name="Arc 42"/>
                  <p:cNvSpPr>
                    <a:spLocks/>
                  </p:cNvSpPr>
                  <p:nvPr/>
                </p:nvSpPr>
                <p:spPr bwMode="auto">
                  <a:xfrm>
                    <a:off x="1412"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lnTo>
                          <a:pt x="-1" y="517"/>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sp>
                <p:nvSpPr>
                  <p:cNvPr id="41020" name="Arc 43"/>
                  <p:cNvSpPr>
                    <a:spLocks/>
                  </p:cNvSpPr>
                  <p:nvPr/>
                </p:nvSpPr>
                <p:spPr bwMode="auto">
                  <a:xfrm>
                    <a:off x="1440"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lnTo>
                          <a:pt x="12778" y="0"/>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sp>
                <p:nvSpPr>
                  <p:cNvPr id="41021" name="Arc 44"/>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lnTo>
                          <a:pt x="27176" y="-1"/>
                        </a:lnTo>
                        <a:close/>
                      </a:path>
                    </a:pathLst>
                  </a:custGeom>
                  <a:solidFill>
                    <a:srgbClr val="68EE3E"/>
                  </a:solidFill>
                  <a:ln w="12700" cap="rnd">
                    <a:solidFill>
                      <a:srgbClr val="496164"/>
                    </a:solidFill>
                    <a:round/>
                    <a:headEnd/>
                    <a:tailEnd/>
                  </a:ln>
                </p:spPr>
                <p:txBody>
                  <a:bodyPr wrap="none" lIns="42991" tIns="21502" rIns="42991" bIns="21502">
                    <a:spAutoFit/>
                  </a:bodyPr>
                  <a:lstStyle/>
                  <a:p>
                    <a:endParaRPr lang="zh-CN" altLang="en-US"/>
                  </a:p>
                </p:txBody>
              </p:sp>
            </p:grpSp>
          </p:grpSp>
        </p:grpSp>
        <p:sp>
          <p:nvSpPr>
            <p:cNvPr id="40970" name="Rectangle 170"/>
            <p:cNvSpPr>
              <a:spLocks noChangeArrowheads="1"/>
            </p:cNvSpPr>
            <p:nvPr/>
          </p:nvSpPr>
          <p:spPr bwMode="auto">
            <a:xfrm>
              <a:off x="793" y="1525"/>
              <a:ext cx="29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GB" altLang="zh-CN" sz="1200" b="1">
                  <a:solidFill>
                    <a:schemeClr val="accent2"/>
                  </a:solidFill>
                </a:rPr>
                <a:t>PE-1</a:t>
              </a:r>
            </a:p>
          </p:txBody>
        </p:sp>
        <p:sp>
          <p:nvSpPr>
            <p:cNvPr id="40971" name="Rectangle 215"/>
            <p:cNvSpPr>
              <a:spLocks noChangeArrowheads="1"/>
            </p:cNvSpPr>
            <p:nvPr/>
          </p:nvSpPr>
          <p:spPr bwMode="auto">
            <a:xfrm>
              <a:off x="4331" y="1616"/>
              <a:ext cx="695"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GB" altLang="zh-CN" sz="1200" b="1">
                  <a:solidFill>
                    <a:schemeClr val="accent2"/>
                  </a:solidFill>
                </a:rPr>
                <a:t>PE-2</a:t>
              </a:r>
            </a:p>
          </p:txBody>
        </p:sp>
        <p:sp>
          <p:nvSpPr>
            <p:cNvPr id="40972" name="Text Box 268"/>
            <p:cNvSpPr txBox="1">
              <a:spLocks noChangeArrowheads="1"/>
            </p:cNvSpPr>
            <p:nvPr/>
          </p:nvSpPr>
          <p:spPr bwMode="auto">
            <a:xfrm>
              <a:off x="884" y="1026"/>
              <a:ext cx="1208"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GB" altLang="zh-CN" b="1"/>
                <a:t>AS #100</a:t>
              </a:r>
            </a:p>
          </p:txBody>
        </p:sp>
        <p:sp>
          <p:nvSpPr>
            <p:cNvPr id="40973" name="Text Box 269"/>
            <p:cNvSpPr txBox="1">
              <a:spLocks noChangeArrowheads="1"/>
            </p:cNvSpPr>
            <p:nvPr/>
          </p:nvSpPr>
          <p:spPr bwMode="auto">
            <a:xfrm>
              <a:off x="3198" y="1071"/>
              <a:ext cx="1444"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GB" altLang="zh-CN" b="1"/>
                <a:t>AS #200</a:t>
              </a:r>
            </a:p>
          </p:txBody>
        </p:sp>
        <p:sp>
          <p:nvSpPr>
            <p:cNvPr id="40974" name="Text Box 273"/>
            <p:cNvSpPr txBox="1">
              <a:spLocks noChangeArrowheads="1"/>
            </p:cNvSpPr>
            <p:nvPr/>
          </p:nvSpPr>
          <p:spPr bwMode="auto">
            <a:xfrm>
              <a:off x="2200" y="1162"/>
              <a:ext cx="1020"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GB" b="1">
                  <a:solidFill>
                    <a:schemeClr val="accent2"/>
                  </a:solidFill>
                </a:rPr>
                <a:t>公网</a:t>
              </a:r>
              <a:r>
                <a:rPr lang="en-GB" altLang="zh-CN" b="1">
                  <a:solidFill>
                    <a:schemeClr val="accent2"/>
                  </a:solidFill>
                </a:rPr>
                <a:t>-EBGP</a:t>
              </a:r>
            </a:p>
          </p:txBody>
        </p:sp>
        <p:sp>
          <p:nvSpPr>
            <p:cNvPr id="40975" name="Line 274"/>
            <p:cNvSpPr>
              <a:spLocks noChangeShapeType="1"/>
            </p:cNvSpPr>
            <p:nvPr/>
          </p:nvSpPr>
          <p:spPr bwMode="auto">
            <a:xfrm flipH="1" flipV="1">
              <a:off x="904" y="922"/>
              <a:ext cx="388" cy="4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6" name="Line 275"/>
            <p:cNvSpPr>
              <a:spLocks noChangeShapeType="1"/>
            </p:cNvSpPr>
            <p:nvPr/>
          </p:nvSpPr>
          <p:spPr bwMode="auto">
            <a:xfrm flipH="1">
              <a:off x="4150" y="981"/>
              <a:ext cx="378" cy="4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7" name="Rectangle 276"/>
            <p:cNvSpPr>
              <a:spLocks noChangeArrowheads="1"/>
            </p:cNvSpPr>
            <p:nvPr/>
          </p:nvSpPr>
          <p:spPr bwMode="auto">
            <a:xfrm>
              <a:off x="1832" y="702"/>
              <a:ext cx="912"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GB" sz="1200" b="1">
                  <a:solidFill>
                    <a:schemeClr val="accent2"/>
                  </a:solidFill>
                </a:rPr>
                <a:t>公网</a:t>
              </a:r>
              <a:r>
                <a:rPr lang="en-GB" altLang="zh-CN" sz="1200" b="1">
                  <a:solidFill>
                    <a:schemeClr val="accent2"/>
                  </a:solidFill>
                </a:rPr>
                <a:t>ASBR-1</a:t>
              </a:r>
            </a:p>
          </p:txBody>
        </p:sp>
        <p:sp>
          <p:nvSpPr>
            <p:cNvPr id="40978" name="Rectangle 277"/>
            <p:cNvSpPr>
              <a:spLocks noChangeArrowheads="1"/>
            </p:cNvSpPr>
            <p:nvPr/>
          </p:nvSpPr>
          <p:spPr bwMode="auto">
            <a:xfrm>
              <a:off x="3102" y="709"/>
              <a:ext cx="912"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GB" altLang="zh-CN" sz="1200" b="1">
                  <a:solidFill>
                    <a:schemeClr val="accent2"/>
                  </a:solidFill>
                </a:rPr>
                <a:t>公网ASBR-2</a:t>
              </a:r>
            </a:p>
          </p:txBody>
        </p:sp>
        <p:pic>
          <p:nvPicPr>
            <p:cNvPr id="40979" name="Picture 278" descr="高端路由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 y="936"/>
              <a:ext cx="496"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0" name="Picture 284" descr="路由器通用"/>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 y="1389"/>
              <a:ext cx="424"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1" name="Picture 285" descr="路由器通用"/>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 y="1435"/>
              <a:ext cx="424"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2" name="Picture 287" descr="路由器通用"/>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4" y="706"/>
              <a:ext cx="470"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3" name="Line 290"/>
            <p:cNvSpPr>
              <a:spLocks noChangeShapeType="1"/>
            </p:cNvSpPr>
            <p:nvPr/>
          </p:nvSpPr>
          <p:spPr bwMode="auto">
            <a:xfrm>
              <a:off x="1250" y="788"/>
              <a:ext cx="632"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zh-CN" altLang="en-US"/>
            </a:p>
          </p:txBody>
        </p:sp>
        <p:sp>
          <p:nvSpPr>
            <p:cNvPr id="40984" name="Line 291"/>
            <p:cNvSpPr>
              <a:spLocks noChangeShapeType="1"/>
            </p:cNvSpPr>
            <p:nvPr/>
          </p:nvSpPr>
          <p:spPr bwMode="auto">
            <a:xfrm flipV="1">
              <a:off x="3470" y="852"/>
              <a:ext cx="793" cy="26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zh-CN" altLang="en-US"/>
            </a:p>
          </p:txBody>
        </p:sp>
        <p:pic>
          <p:nvPicPr>
            <p:cNvPr id="40985" name="Picture 336" descr="高端路由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 y="936"/>
              <a:ext cx="496"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6" name="Picture 337" descr="路由器通用"/>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 y="663"/>
              <a:ext cx="470"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7" name="Picture 338" descr="路由器通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 y="1934"/>
              <a:ext cx="333"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8" name="Picture 339" descr="路由器通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9" y="1934"/>
              <a:ext cx="333"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9" name="Line 342"/>
            <p:cNvSpPr>
              <a:spLocks noChangeShapeType="1"/>
            </p:cNvSpPr>
            <p:nvPr/>
          </p:nvSpPr>
          <p:spPr bwMode="auto">
            <a:xfrm flipH="1">
              <a:off x="929" y="1661"/>
              <a:ext cx="227" cy="2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90" name="Line 343"/>
            <p:cNvSpPr>
              <a:spLocks noChangeShapeType="1"/>
            </p:cNvSpPr>
            <p:nvPr/>
          </p:nvSpPr>
          <p:spPr bwMode="auto">
            <a:xfrm>
              <a:off x="1383" y="1661"/>
              <a:ext cx="272" cy="2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91" name="Line 344"/>
            <p:cNvSpPr>
              <a:spLocks noChangeShapeType="1"/>
            </p:cNvSpPr>
            <p:nvPr/>
          </p:nvSpPr>
          <p:spPr bwMode="auto">
            <a:xfrm flipH="1">
              <a:off x="3832" y="1661"/>
              <a:ext cx="182" cy="2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92" name="Line 345"/>
            <p:cNvSpPr>
              <a:spLocks noChangeShapeType="1"/>
            </p:cNvSpPr>
            <p:nvPr/>
          </p:nvSpPr>
          <p:spPr bwMode="auto">
            <a:xfrm>
              <a:off x="4241" y="1661"/>
              <a:ext cx="317" cy="2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8976" name="Text Box 352"/>
            <p:cNvSpPr txBox="1">
              <a:spLocks noChangeArrowheads="1"/>
            </p:cNvSpPr>
            <p:nvPr/>
          </p:nvSpPr>
          <p:spPr bwMode="auto">
            <a:xfrm>
              <a:off x="521" y="2523"/>
              <a:ext cx="383" cy="173"/>
            </a:xfrm>
            <a:prstGeom prst="rect">
              <a:avLst/>
            </a:prstGeom>
            <a:noFill/>
            <a:ln w="9525">
              <a:noFill/>
              <a:miter lim="800000"/>
              <a:headEnd/>
              <a:tailEnd/>
            </a:ln>
            <a:effectLst/>
          </p:spPr>
          <p:txBody>
            <a:bodyPr>
              <a:spAutoFit/>
            </a:bodyPr>
            <a:lstStyle/>
            <a:p>
              <a:pPr>
                <a:defRPr/>
              </a:pPr>
              <a:r>
                <a:rPr lang="en-US" altLang="zh-CN" sz="1200" b="1">
                  <a:solidFill>
                    <a:srgbClr val="FF0000"/>
                  </a:solidFill>
                  <a:effectLst>
                    <a:outerShdw blurRad="38100" dist="38100" dir="2700000" algn="tl">
                      <a:srgbClr val="C0C0C0"/>
                    </a:outerShdw>
                  </a:effectLst>
                  <a:latin typeface="Arial" charset="0"/>
                </a:rPr>
                <a:t>VPN1</a:t>
              </a:r>
            </a:p>
          </p:txBody>
        </p:sp>
        <p:sp>
          <p:nvSpPr>
            <p:cNvPr id="538977" name="Text Box 353"/>
            <p:cNvSpPr txBox="1">
              <a:spLocks noChangeArrowheads="1"/>
            </p:cNvSpPr>
            <p:nvPr/>
          </p:nvSpPr>
          <p:spPr bwMode="auto">
            <a:xfrm>
              <a:off x="1655" y="2523"/>
              <a:ext cx="366" cy="173"/>
            </a:xfrm>
            <a:prstGeom prst="rect">
              <a:avLst/>
            </a:prstGeom>
            <a:noFill/>
            <a:ln w="9525">
              <a:noFill/>
              <a:miter lim="800000"/>
              <a:headEnd/>
              <a:tailEnd/>
            </a:ln>
            <a:effectLst/>
          </p:spPr>
          <p:txBody>
            <a:bodyPr wrap="none">
              <a:spAutoFit/>
            </a:bodyPr>
            <a:lstStyle/>
            <a:p>
              <a:pPr>
                <a:defRPr/>
              </a:pPr>
              <a:r>
                <a:rPr lang="en-US" altLang="zh-CN" sz="1200" b="1">
                  <a:solidFill>
                    <a:srgbClr val="663300"/>
                  </a:solidFill>
                  <a:effectLst>
                    <a:outerShdw blurRad="38100" dist="38100" dir="2700000" algn="tl">
                      <a:srgbClr val="C0C0C0"/>
                    </a:outerShdw>
                  </a:effectLst>
                  <a:latin typeface="Arial" charset="0"/>
                </a:rPr>
                <a:t>VPN2</a:t>
              </a:r>
            </a:p>
          </p:txBody>
        </p:sp>
        <p:sp>
          <p:nvSpPr>
            <p:cNvPr id="40995" name="Oval 354"/>
            <p:cNvSpPr>
              <a:spLocks noChangeArrowheads="1"/>
            </p:cNvSpPr>
            <p:nvPr/>
          </p:nvSpPr>
          <p:spPr bwMode="auto">
            <a:xfrm rot="-1267705">
              <a:off x="4514" y="2052"/>
              <a:ext cx="408" cy="484"/>
            </a:xfrm>
            <a:prstGeom prst="ellipse">
              <a:avLst/>
            </a:prstGeom>
            <a:solidFill>
              <a:srgbClr val="800000"/>
            </a:solidFill>
            <a:ln w="22225">
              <a:solidFill>
                <a:srgbClr val="800000"/>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0996" name="Oval 355"/>
            <p:cNvSpPr>
              <a:spLocks noChangeArrowheads="1"/>
            </p:cNvSpPr>
            <p:nvPr/>
          </p:nvSpPr>
          <p:spPr bwMode="auto">
            <a:xfrm rot="1514330">
              <a:off x="3467" y="2028"/>
              <a:ext cx="408" cy="503"/>
            </a:xfrm>
            <a:prstGeom prst="ellipse">
              <a:avLst/>
            </a:prstGeom>
            <a:solidFill>
              <a:srgbClr val="0000FF"/>
            </a:solidFill>
            <a:ln w="22225">
              <a:solidFill>
                <a:srgbClr val="0000FF"/>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pic>
          <p:nvPicPr>
            <p:cNvPr id="40997" name="Picture 356" descr="路由器通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 y="1934"/>
              <a:ext cx="333"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8" name="Picture 357" descr="路由器通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2" y="1934"/>
              <a:ext cx="333"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8982" name="Text Box 358"/>
            <p:cNvSpPr txBox="1">
              <a:spLocks noChangeArrowheads="1"/>
            </p:cNvSpPr>
            <p:nvPr/>
          </p:nvSpPr>
          <p:spPr bwMode="auto">
            <a:xfrm>
              <a:off x="3424" y="2523"/>
              <a:ext cx="383" cy="173"/>
            </a:xfrm>
            <a:prstGeom prst="rect">
              <a:avLst/>
            </a:prstGeom>
            <a:noFill/>
            <a:ln w="9525">
              <a:noFill/>
              <a:miter lim="800000"/>
              <a:headEnd/>
              <a:tailEnd/>
            </a:ln>
            <a:effectLst/>
          </p:spPr>
          <p:txBody>
            <a:bodyPr>
              <a:spAutoFit/>
            </a:bodyPr>
            <a:lstStyle/>
            <a:p>
              <a:pPr>
                <a:defRPr/>
              </a:pPr>
              <a:r>
                <a:rPr lang="en-US" altLang="zh-CN" sz="1200" b="1">
                  <a:solidFill>
                    <a:srgbClr val="FF0000"/>
                  </a:solidFill>
                  <a:effectLst>
                    <a:outerShdw blurRad="38100" dist="38100" dir="2700000" algn="tl">
                      <a:srgbClr val="C0C0C0"/>
                    </a:outerShdw>
                  </a:effectLst>
                  <a:latin typeface="Arial" charset="0"/>
                </a:rPr>
                <a:t>VPN1</a:t>
              </a:r>
            </a:p>
          </p:txBody>
        </p:sp>
        <p:sp>
          <p:nvSpPr>
            <p:cNvPr id="538983" name="Text Box 359"/>
            <p:cNvSpPr txBox="1">
              <a:spLocks noChangeArrowheads="1"/>
            </p:cNvSpPr>
            <p:nvPr/>
          </p:nvSpPr>
          <p:spPr bwMode="auto">
            <a:xfrm>
              <a:off x="4558" y="2523"/>
              <a:ext cx="366" cy="173"/>
            </a:xfrm>
            <a:prstGeom prst="rect">
              <a:avLst/>
            </a:prstGeom>
            <a:noFill/>
            <a:ln w="9525">
              <a:noFill/>
              <a:miter lim="800000"/>
              <a:headEnd/>
              <a:tailEnd/>
            </a:ln>
            <a:effectLst/>
          </p:spPr>
          <p:txBody>
            <a:bodyPr wrap="none">
              <a:spAutoFit/>
            </a:bodyPr>
            <a:lstStyle/>
            <a:p>
              <a:pPr>
                <a:defRPr/>
              </a:pPr>
              <a:r>
                <a:rPr lang="en-US" altLang="zh-CN" sz="1200" b="1">
                  <a:solidFill>
                    <a:srgbClr val="663300"/>
                  </a:solidFill>
                  <a:effectLst>
                    <a:outerShdw blurRad="38100" dist="38100" dir="2700000" algn="tl">
                      <a:srgbClr val="C0C0C0"/>
                    </a:outerShdw>
                  </a:effectLst>
                  <a:latin typeface="Arial" charset="0"/>
                </a:rPr>
                <a:t>VPN2</a:t>
              </a:r>
            </a:p>
          </p:txBody>
        </p:sp>
        <p:sp>
          <p:nvSpPr>
            <p:cNvPr id="41001" name="Rectangle 360"/>
            <p:cNvSpPr>
              <a:spLocks noChangeArrowheads="1"/>
            </p:cNvSpPr>
            <p:nvPr/>
          </p:nvSpPr>
          <p:spPr bwMode="auto">
            <a:xfrm>
              <a:off x="567" y="1889"/>
              <a:ext cx="29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GB" altLang="zh-CN" sz="1200" b="1">
                  <a:solidFill>
                    <a:schemeClr val="accent2"/>
                  </a:solidFill>
                </a:rPr>
                <a:t>CE1</a:t>
              </a:r>
            </a:p>
          </p:txBody>
        </p:sp>
        <p:sp>
          <p:nvSpPr>
            <p:cNvPr id="41002" name="Rectangle 361"/>
            <p:cNvSpPr>
              <a:spLocks noChangeArrowheads="1"/>
            </p:cNvSpPr>
            <p:nvPr/>
          </p:nvSpPr>
          <p:spPr bwMode="auto">
            <a:xfrm>
              <a:off x="1791" y="1889"/>
              <a:ext cx="29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GB" altLang="zh-CN" sz="1200" b="1">
                  <a:solidFill>
                    <a:schemeClr val="accent2"/>
                  </a:solidFill>
                </a:rPr>
                <a:t>CE2</a:t>
              </a:r>
            </a:p>
          </p:txBody>
        </p:sp>
        <p:sp>
          <p:nvSpPr>
            <p:cNvPr id="41003" name="Rectangle 362"/>
            <p:cNvSpPr>
              <a:spLocks noChangeArrowheads="1"/>
            </p:cNvSpPr>
            <p:nvPr/>
          </p:nvSpPr>
          <p:spPr bwMode="auto">
            <a:xfrm>
              <a:off x="3470" y="1881"/>
              <a:ext cx="29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GB" altLang="zh-CN" sz="1200" b="1">
                  <a:solidFill>
                    <a:schemeClr val="accent2"/>
                  </a:solidFill>
                </a:rPr>
                <a:t>CE3</a:t>
              </a:r>
            </a:p>
          </p:txBody>
        </p:sp>
        <p:sp>
          <p:nvSpPr>
            <p:cNvPr id="41004" name="Rectangle 363"/>
            <p:cNvSpPr>
              <a:spLocks noChangeArrowheads="1"/>
            </p:cNvSpPr>
            <p:nvPr/>
          </p:nvSpPr>
          <p:spPr bwMode="auto">
            <a:xfrm>
              <a:off x="4714" y="1889"/>
              <a:ext cx="29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91" tIns="21502" rIns="42991" bIns="21502">
              <a:spAutoFit/>
            </a:bodyPr>
            <a:lstStyle>
              <a:lvl1pPr defTabSz="957263" eaLnBrk="0" hangingPunct="0">
                <a:defRPr>
                  <a:solidFill>
                    <a:schemeClr val="tx1"/>
                  </a:solidFill>
                  <a:latin typeface="Arial" panose="020B0604020202020204" pitchFamily="34" charset="0"/>
                  <a:ea typeface="宋体" panose="02010600030101010101" pitchFamily="2" charset="-122"/>
                </a:defRPr>
              </a:lvl1pPr>
              <a:lvl2pPr marL="742950" indent="-285750" defTabSz="957263" eaLnBrk="0" hangingPunct="0">
                <a:defRPr>
                  <a:solidFill>
                    <a:schemeClr val="tx1"/>
                  </a:solidFill>
                  <a:latin typeface="Arial" panose="020B0604020202020204" pitchFamily="34" charset="0"/>
                  <a:ea typeface="宋体" panose="02010600030101010101" pitchFamily="2" charset="-122"/>
                </a:defRPr>
              </a:lvl2pPr>
              <a:lvl3pPr marL="1143000" indent="-228600" defTabSz="957263" eaLnBrk="0" hangingPunct="0">
                <a:defRPr>
                  <a:solidFill>
                    <a:schemeClr val="tx1"/>
                  </a:solidFill>
                  <a:latin typeface="Arial" panose="020B0604020202020204" pitchFamily="34" charset="0"/>
                  <a:ea typeface="宋体" panose="02010600030101010101" pitchFamily="2" charset="-122"/>
                </a:defRPr>
              </a:lvl3pPr>
              <a:lvl4pPr marL="1600200" indent="-228600" defTabSz="957263" eaLnBrk="0" hangingPunct="0">
                <a:defRPr>
                  <a:solidFill>
                    <a:schemeClr val="tx1"/>
                  </a:solidFill>
                  <a:latin typeface="Arial" panose="020B0604020202020204" pitchFamily="34" charset="0"/>
                  <a:ea typeface="宋体" panose="02010600030101010101" pitchFamily="2" charset="-122"/>
                </a:defRPr>
              </a:lvl4pPr>
              <a:lvl5pPr marL="2057400" indent="-228600" defTabSz="957263" eaLnBrk="0" hangingPunct="0">
                <a:defRPr>
                  <a:solidFill>
                    <a:schemeClr val="tx1"/>
                  </a:solidFill>
                  <a:latin typeface="Arial" panose="020B0604020202020204" pitchFamily="34" charset="0"/>
                  <a:ea typeface="宋体" panose="02010600030101010101" pitchFamily="2" charset="-122"/>
                </a:defRPr>
              </a:lvl5pPr>
              <a:lvl6pPr marL="25146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5726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GB" altLang="zh-CN" sz="1200" b="1">
                  <a:solidFill>
                    <a:schemeClr val="accent2"/>
                  </a:solidFill>
                </a:rPr>
                <a:t>CE4</a:t>
              </a:r>
            </a:p>
          </p:txBody>
        </p:sp>
        <p:sp>
          <p:nvSpPr>
            <p:cNvPr id="41005" name="Text Box 365"/>
            <p:cNvSpPr txBox="1">
              <a:spLocks noChangeArrowheads="1"/>
            </p:cNvSpPr>
            <p:nvPr/>
          </p:nvSpPr>
          <p:spPr bwMode="auto">
            <a:xfrm>
              <a:off x="2381" y="845"/>
              <a:ext cx="6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b="1"/>
                <a:t>CR16018</a:t>
              </a:r>
            </a:p>
          </p:txBody>
        </p:sp>
        <p:sp>
          <p:nvSpPr>
            <p:cNvPr id="41006" name="Text Box 366"/>
            <p:cNvSpPr txBox="1">
              <a:spLocks noChangeArrowheads="1"/>
            </p:cNvSpPr>
            <p:nvPr/>
          </p:nvSpPr>
          <p:spPr bwMode="auto">
            <a:xfrm>
              <a:off x="4513" y="527"/>
              <a:ext cx="6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b="1"/>
                <a:t>CR16008</a:t>
              </a:r>
            </a:p>
          </p:txBody>
        </p:sp>
        <p:sp>
          <p:nvSpPr>
            <p:cNvPr id="41007" name="Text Box 367"/>
            <p:cNvSpPr txBox="1">
              <a:spLocks noChangeArrowheads="1"/>
            </p:cNvSpPr>
            <p:nvPr/>
          </p:nvSpPr>
          <p:spPr bwMode="auto">
            <a:xfrm>
              <a:off x="340" y="482"/>
              <a:ext cx="6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b="1"/>
                <a:t>CR16008</a:t>
              </a:r>
            </a:p>
          </p:txBody>
        </p:sp>
        <p:sp>
          <p:nvSpPr>
            <p:cNvPr id="41008" name="Text Box 368"/>
            <p:cNvSpPr txBox="1">
              <a:spLocks noChangeArrowheads="1"/>
            </p:cNvSpPr>
            <p:nvPr/>
          </p:nvSpPr>
          <p:spPr bwMode="auto">
            <a:xfrm>
              <a:off x="1429" y="1570"/>
              <a:ext cx="6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b="1"/>
                <a:t>CR16004</a:t>
              </a:r>
            </a:p>
          </p:txBody>
        </p:sp>
        <p:sp>
          <p:nvSpPr>
            <p:cNvPr id="41009" name="Text Box 369"/>
            <p:cNvSpPr txBox="1">
              <a:spLocks noChangeArrowheads="1"/>
            </p:cNvSpPr>
            <p:nvPr/>
          </p:nvSpPr>
          <p:spPr bwMode="auto">
            <a:xfrm>
              <a:off x="3334" y="1570"/>
              <a:ext cx="6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b="1"/>
                <a:t>CR16004</a:t>
              </a:r>
            </a:p>
          </p:txBody>
        </p:sp>
      </p:grpSp>
      <p:sp>
        <p:nvSpPr>
          <p:cNvPr id="40964" name="Rectangle 370"/>
          <p:cNvSpPr>
            <a:spLocks noChangeArrowheads="1"/>
          </p:cNvSpPr>
          <p:nvPr/>
        </p:nvSpPr>
        <p:spPr bwMode="auto">
          <a:xfrm>
            <a:off x="395288" y="4868863"/>
            <a:ext cx="8424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274638" indent="-2746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L3 MPLS VPN</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VPLS/VLL</a:t>
            </a: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支持跨自治域方案：</a:t>
            </a:r>
            <a:r>
              <a:rPr lang="en-US" altLang="zh-CN" b="1">
                <a:solidFill>
                  <a:srgbClr val="000000"/>
                </a:solidFill>
                <a:ea typeface="华文细黑" panose="02010600040101010101" pitchFamily="2" charset="-122"/>
              </a:rPr>
              <a:t>VRF-VRF(Option1)</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MP-BGP(Option2)</a:t>
            </a:r>
            <a:r>
              <a:rPr lang="zh-CN" altLang="en-US" b="1">
                <a:solidFill>
                  <a:srgbClr val="000000"/>
                </a:solidFill>
                <a:ea typeface="华文细黑" panose="02010600040101010101" pitchFamily="2" charset="-122"/>
              </a:rPr>
              <a:t>、 </a:t>
            </a:r>
            <a:r>
              <a:rPr lang="en-US" altLang="zh-CN" b="1">
                <a:solidFill>
                  <a:srgbClr val="000000"/>
                </a:solidFill>
                <a:ea typeface="华文细黑" panose="02010600040101010101" pitchFamily="2" charset="-122"/>
              </a:rPr>
              <a:t>MultiHop-BGP(Option3)</a:t>
            </a: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支持分布式组播</a:t>
            </a:r>
            <a:r>
              <a:rPr lang="en-US" altLang="zh-CN" b="1">
                <a:solidFill>
                  <a:srgbClr val="000000"/>
                </a:solidFill>
                <a:ea typeface="华文细黑" panose="02010600040101010101" pitchFamily="2" charset="-122"/>
              </a:rPr>
              <a:t>VPN</a:t>
            </a: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VLL/VPLS</a:t>
            </a:r>
            <a:r>
              <a:rPr lang="zh-CN" altLang="en-US" b="1">
                <a:solidFill>
                  <a:srgbClr val="000000"/>
                </a:solidFill>
                <a:ea typeface="华文细黑" panose="02010600040101010101" pitchFamily="2" charset="-122"/>
              </a:rPr>
              <a:t>终结在</a:t>
            </a:r>
            <a:r>
              <a:rPr lang="en-US" altLang="zh-CN" b="1">
                <a:solidFill>
                  <a:srgbClr val="000000"/>
                </a:solidFill>
                <a:ea typeface="华文细黑" panose="02010600040101010101" pitchFamily="2" charset="-122"/>
              </a:rPr>
              <a:t>L3 VPN</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6"/>
          <p:cNvSpPr>
            <a:spLocks noGrp="1"/>
          </p:cNvSpPr>
          <p:nvPr>
            <p:ph type="title"/>
          </p:nvPr>
        </p:nvSpPr>
        <p:spPr/>
        <p:txBody>
          <a:bodyPr/>
          <a:lstStyle/>
          <a:p>
            <a:pPr eaLnBrk="1" hangingPunct="1"/>
            <a:r>
              <a:rPr lang="zh-CN" altLang="en-US" smtClean="0"/>
              <a:t>完善的</a:t>
            </a:r>
            <a:r>
              <a:rPr lang="en-US" altLang="zh-CN" smtClean="0"/>
              <a:t>MPLS-TP</a:t>
            </a:r>
            <a:r>
              <a:rPr lang="zh-CN" altLang="en-US" smtClean="0"/>
              <a:t>分组传送技术 </a:t>
            </a:r>
          </a:p>
        </p:txBody>
      </p:sp>
      <p:sp>
        <p:nvSpPr>
          <p:cNvPr id="41987" name="Rectangle 5"/>
          <p:cNvSpPr>
            <a:spLocks noChangeArrowheads="1"/>
          </p:cNvSpPr>
          <p:nvPr/>
        </p:nvSpPr>
        <p:spPr bwMode="auto">
          <a:xfrm>
            <a:off x="0" y="2366963"/>
            <a:ext cx="184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graphicFrame>
        <p:nvGraphicFramePr>
          <p:cNvPr id="41988" name="Object 4"/>
          <p:cNvGraphicFramePr>
            <a:graphicFrameLocks noChangeAspect="1"/>
          </p:cNvGraphicFramePr>
          <p:nvPr/>
        </p:nvGraphicFramePr>
        <p:xfrm>
          <a:off x="950913" y="1125538"/>
          <a:ext cx="6911975" cy="2897187"/>
        </p:xfrm>
        <a:graphic>
          <a:graphicData uri="http://schemas.openxmlformats.org/presentationml/2006/ole">
            <mc:AlternateContent xmlns:mc="http://schemas.openxmlformats.org/markup-compatibility/2006">
              <mc:Choice xmlns:v="urn:schemas-microsoft-com:vml" Requires="v">
                <p:oleObj spid="_x0000_s41991" r:id="rId3" imgW="5230939" imgH="2196274" progId="Visio.Drawing.11">
                  <p:embed/>
                </p:oleObj>
              </mc:Choice>
              <mc:Fallback>
                <p:oleObj r:id="rId3" imgW="5230939" imgH="2196274"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913" y="1125538"/>
                        <a:ext cx="6911975" cy="289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989" name="Rectangle 370"/>
          <p:cNvSpPr>
            <a:spLocks noChangeArrowheads="1"/>
          </p:cNvSpPr>
          <p:nvPr/>
        </p:nvSpPr>
        <p:spPr bwMode="auto">
          <a:xfrm>
            <a:off x="395288" y="4581525"/>
            <a:ext cx="8424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274638" indent="-2746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T-MPLS/MPLS-TP</a:t>
            </a:r>
            <a:r>
              <a:rPr lang="zh-CN" altLang="en-US" sz="1600" b="1">
                <a:solidFill>
                  <a:srgbClr val="000000"/>
                </a:solidFill>
                <a:ea typeface="华文细黑" panose="02010600040101010101" pitchFamily="2" charset="-122"/>
              </a:rPr>
              <a:t>被认为是</a:t>
            </a:r>
            <a:r>
              <a:rPr lang="en-US" altLang="zh-CN" sz="1600" b="1">
                <a:solidFill>
                  <a:srgbClr val="000000"/>
                </a:solidFill>
                <a:ea typeface="华文细黑" panose="02010600040101010101" pitchFamily="2" charset="-122"/>
              </a:rPr>
              <a:t>PTN</a:t>
            </a:r>
            <a:r>
              <a:rPr lang="zh-CN" altLang="en-US" sz="1600" b="1">
                <a:solidFill>
                  <a:srgbClr val="000000"/>
                </a:solidFill>
                <a:ea typeface="华文细黑" panose="02010600040101010101" pitchFamily="2" charset="-122"/>
              </a:rPr>
              <a:t>的主流技术</a:t>
            </a:r>
            <a:r>
              <a:rPr lang="en-US" altLang="zh-CN" sz="1600" b="1">
                <a:solidFill>
                  <a:srgbClr val="000000"/>
                </a:solidFill>
                <a:ea typeface="华文细黑" panose="02010600040101010101" pitchFamily="2" charset="-122"/>
              </a:rPr>
              <a:t>,CR16000</a:t>
            </a:r>
            <a:r>
              <a:rPr lang="zh-CN" altLang="en-US" sz="1600" b="1">
                <a:solidFill>
                  <a:srgbClr val="000000"/>
                </a:solidFill>
                <a:ea typeface="华文细黑" panose="02010600040101010101" pitchFamily="2" charset="-122"/>
              </a:rPr>
              <a:t>支持</a:t>
            </a:r>
            <a:r>
              <a:rPr lang="en-US" altLang="zh-CN" sz="1600" b="1">
                <a:solidFill>
                  <a:srgbClr val="000000"/>
                </a:solidFill>
                <a:ea typeface="华文细黑" panose="02010600040101010101" pitchFamily="2" charset="-122"/>
              </a:rPr>
              <a:t>MPLS-TP</a:t>
            </a:r>
            <a:r>
              <a:rPr lang="zh-CN" altLang="en-US" sz="1600" b="1">
                <a:solidFill>
                  <a:srgbClr val="000000"/>
                </a:solidFill>
                <a:ea typeface="华文细黑" panose="02010600040101010101" pitchFamily="2" charset="-122"/>
              </a:rPr>
              <a:t>技术；</a:t>
            </a:r>
          </a:p>
          <a:p>
            <a:pPr eaLnBrk="1" hangingPunct="1">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MPLS-TP = MPLS - IP</a:t>
            </a:r>
            <a:r>
              <a:rPr lang="zh-CN" altLang="en-US" sz="1600" b="1">
                <a:solidFill>
                  <a:srgbClr val="000000"/>
                </a:solidFill>
                <a:ea typeface="华文细黑" panose="02010600040101010101" pitchFamily="2" charset="-122"/>
              </a:rPr>
              <a:t>复杂性 </a:t>
            </a:r>
            <a:r>
              <a:rPr lang="en-US" altLang="zh-CN" sz="1600" b="1">
                <a:solidFill>
                  <a:srgbClr val="000000"/>
                </a:solidFill>
                <a:ea typeface="华文细黑" panose="02010600040101010101" pitchFamily="2" charset="-122"/>
              </a:rPr>
              <a:t>+ OAM + </a:t>
            </a:r>
            <a:r>
              <a:rPr lang="zh-CN" altLang="en-US" sz="1600" b="1">
                <a:solidFill>
                  <a:srgbClr val="000000"/>
                </a:solidFill>
                <a:ea typeface="华文细黑" panose="02010600040101010101" pitchFamily="2" charset="-122"/>
              </a:rPr>
              <a:t>保护</a:t>
            </a:r>
          </a:p>
          <a:p>
            <a:pPr eaLnBrk="1" hangingPunct="1">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MPLS-TP</a:t>
            </a:r>
            <a:r>
              <a:rPr lang="zh-CN" altLang="en-US" sz="1600" b="1">
                <a:solidFill>
                  <a:srgbClr val="000000"/>
                </a:solidFill>
                <a:ea typeface="华文细黑" panose="02010600040101010101" pitchFamily="2" charset="-122"/>
              </a:rPr>
              <a:t>使用</a:t>
            </a:r>
            <a:r>
              <a:rPr lang="en-US" altLang="zh-CN" sz="1600" b="1">
                <a:solidFill>
                  <a:srgbClr val="000000"/>
                </a:solidFill>
                <a:ea typeface="华文细黑" panose="02010600040101010101" pitchFamily="2" charset="-122"/>
              </a:rPr>
              <a:t>MPLS TE</a:t>
            </a:r>
            <a:r>
              <a:rPr lang="zh-CN" altLang="en-US" sz="1600" b="1">
                <a:solidFill>
                  <a:srgbClr val="000000"/>
                </a:solidFill>
                <a:ea typeface="华文细黑" panose="02010600040101010101" pitchFamily="2" charset="-122"/>
              </a:rPr>
              <a:t>隧道作为分组传输隧道，通过资源预留，保证</a:t>
            </a:r>
            <a:r>
              <a:rPr lang="en-US" altLang="zh-CN" sz="1600" b="1">
                <a:solidFill>
                  <a:srgbClr val="000000"/>
                </a:solidFill>
                <a:ea typeface="华文细黑" panose="02010600040101010101" pitchFamily="2" charset="-122"/>
              </a:rPr>
              <a:t>MPLS TE</a:t>
            </a:r>
            <a:r>
              <a:rPr lang="zh-CN" altLang="en-US" sz="1600" b="1">
                <a:solidFill>
                  <a:srgbClr val="000000"/>
                </a:solidFill>
                <a:ea typeface="华文细黑" panose="02010600040101010101" pitchFamily="2" charset="-122"/>
              </a:rPr>
              <a:t>隧道的转发使用带宽 </a:t>
            </a:r>
          </a:p>
          <a:p>
            <a:pPr eaLnBrk="1" hangingPunct="1">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MPLS-TP</a:t>
            </a:r>
            <a:r>
              <a:rPr lang="zh-CN" altLang="en-US" sz="1600" b="1">
                <a:solidFill>
                  <a:srgbClr val="000000"/>
                </a:solidFill>
                <a:ea typeface="华文细黑" panose="02010600040101010101" pitchFamily="2" charset="-122"/>
              </a:rPr>
              <a:t>使用</a:t>
            </a:r>
            <a:r>
              <a:rPr lang="en-US" altLang="zh-CN" sz="1600" b="1">
                <a:solidFill>
                  <a:srgbClr val="000000"/>
                </a:solidFill>
                <a:ea typeface="华文细黑" panose="02010600040101010101" pitchFamily="2" charset="-122"/>
              </a:rPr>
              <a:t>LSP</a:t>
            </a:r>
            <a:r>
              <a:rPr lang="zh-CN" altLang="en-US" sz="1600" b="1">
                <a:solidFill>
                  <a:srgbClr val="000000"/>
                </a:solidFill>
                <a:ea typeface="华文细黑" panose="02010600040101010101" pitchFamily="2" charset="-122"/>
              </a:rPr>
              <a:t>的保护倒换技术实现传输通道可靠性 </a:t>
            </a:r>
          </a:p>
          <a:p>
            <a:pPr eaLnBrk="1" hangingPunct="1">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MPLS OAM</a:t>
            </a:r>
            <a:r>
              <a:rPr lang="zh-CN" altLang="en-US" sz="1600" b="1">
                <a:solidFill>
                  <a:srgbClr val="000000"/>
                </a:solidFill>
                <a:ea typeface="华文细黑" panose="02010600040101010101" pitchFamily="2" charset="-122"/>
              </a:rPr>
              <a:t>技术为</a:t>
            </a:r>
            <a:r>
              <a:rPr lang="en-US" altLang="zh-CN" sz="1600" b="1">
                <a:solidFill>
                  <a:srgbClr val="000000"/>
                </a:solidFill>
                <a:ea typeface="华文细黑" panose="02010600040101010101" pitchFamily="2" charset="-122"/>
              </a:rPr>
              <a:t>MPLS-TP</a:t>
            </a:r>
            <a:r>
              <a:rPr lang="zh-CN" altLang="en-US" sz="1600" b="1">
                <a:solidFill>
                  <a:srgbClr val="000000"/>
                </a:solidFill>
                <a:ea typeface="华文细黑" panose="02010600040101010101" pitchFamily="2" charset="-122"/>
              </a:rPr>
              <a:t>提供了一套通道缺陷检测的工具及缺陷纠正机制 </a:t>
            </a:r>
            <a:endParaRPr lang="en-US" altLang="zh-CN" sz="1600" b="1">
              <a:solidFill>
                <a:srgbClr val="000000"/>
              </a:solidFill>
              <a:ea typeface="华文细黑" panose="02010600040101010101" pitchFamily="2" charset="-122"/>
            </a:endParaRPr>
          </a:p>
        </p:txBody>
      </p:sp>
      <p:sp>
        <p:nvSpPr>
          <p:cNvPr id="41990" name="Text Box 7"/>
          <p:cNvSpPr txBox="1">
            <a:spLocks noChangeArrowheads="1"/>
          </p:cNvSpPr>
          <p:nvPr/>
        </p:nvSpPr>
        <p:spPr bwMode="auto">
          <a:xfrm>
            <a:off x="2967038" y="4073525"/>
            <a:ext cx="3475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66700" indent="-2667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MPLS-TP</a:t>
            </a:r>
            <a:r>
              <a:rPr lang="zh-CN" altLang="en-US">
                <a:ea typeface="华文细黑" panose="02010600040101010101" pitchFamily="2" charset="-122"/>
              </a:rPr>
              <a:t>通道保护倒换基本功能的组网图</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2910" name="Rectangle 126"/>
          <p:cNvSpPr>
            <a:spLocks noChangeArrowheads="1"/>
          </p:cNvSpPr>
          <p:nvPr/>
        </p:nvSpPr>
        <p:spPr bwMode="auto">
          <a:xfrm>
            <a:off x="4067175" y="1703388"/>
            <a:ext cx="1008063" cy="3024187"/>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solidFill>
              <a:schemeClr val="bg2">
                <a:lumMod val="60000"/>
                <a:lumOff val="40000"/>
              </a:schemeClr>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wrap="none" lIns="78355" tIns="39177" rIns="78355" bIns="39177" anchor="ctr"/>
          <a:lstStyle/>
          <a:p>
            <a:pPr algn="ctr" defTabSz="784225">
              <a:defRPr/>
            </a:pPr>
            <a:endParaRPr kumimoji="1" lang="zh-CN" altLang="zh-CN" sz="2400">
              <a:solidFill>
                <a:schemeClr val="bg1"/>
              </a:solidFill>
              <a:latin typeface="Times New Roman" pitchFamily="18" charset="0"/>
            </a:endParaRPr>
          </a:p>
        </p:txBody>
      </p:sp>
      <p:sp>
        <p:nvSpPr>
          <p:cNvPr id="43013" name="Text Box 127"/>
          <p:cNvSpPr txBox="1">
            <a:spLocks noChangeArrowheads="1"/>
          </p:cNvSpPr>
          <p:nvPr/>
        </p:nvSpPr>
        <p:spPr bwMode="auto">
          <a:xfrm>
            <a:off x="4089400" y="1703388"/>
            <a:ext cx="7620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sz="1000" b="1">
                <a:ea typeface="华文细黑" panose="02010600040101010101" pitchFamily="2" charset="-122"/>
              </a:rPr>
              <a:t>多级交换网板</a:t>
            </a:r>
          </a:p>
        </p:txBody>
      </p:sp>
      <p:sp>
        <p:nvSpPr>
          <p:cNvPr id="295941" name="Rectangle 128"/>
          <p:cNvSpPr>
            <a:spLocks noChangeArrowheads="1"/>
          </p:cNvSpPr>
          <p:nvPr/>
        </p:nvSpPr>
        <p:spPr bwMode="auto">
          <a:xfrm>
            <a:off x="1476375" y="1703388"/>
            <a:ext cx="1871663"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solidFill>
              <a:schemeClr val="bg2">
                <a:lumMod val="60000"/>
                <a:lumOff val="40000"/>
              </a:schemeClr>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latin typeface="Arial" charset="0"/>
              <a:ea typeface="黑体" pitchFamily="2" charset="-122"/>
            </a:endParaRPr>
          </a:p>
        </p:txBody>
      </p:sp>
      <p:sp>
        <p:nvSpPr>
          <p:cNvPr id="43017" name="Text Box 130"/>
          <p:cNvSpPr txBox="1">
            <a:spLocks noChangeArrowheads="1"/>
          </p:cNvSpPr>
          <p:nvPr/>
        </p:nvSpPr>
        <p:spPr bwMode="auto">
          <a:xfrm>
            <a:off x="1403350" y="1703388"/>
            <a:ext cx="5746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43018" name="Rectangle 131"/>
          <p:cNvSpPr>
            <a:spLocks noChangeArrowheads="1"/>
          </p:cNvSpPr>
          <p:nvPr/>
        </p:nvSpPr>
        <p:spPr bwMode="auto">
          <a:xfrm>
            <a:off x="2051050" y="2205038"/>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t>NP</a:t>
            </a:r>
          </a:p>
        </p:txBody>
      </p:sp>
      <p:sp>
        <p:nvSpPr>
          <p:cNvPr id="43019" name="Rectangle 132"/>
          <p:cNvSpPr>
            <a:spLocks noChangeArrowheads="1"/>
          </p:cNvSpPr>
          <p:nvPr/>
        </p:nvSpPr>
        <p:spPr bwMode="auto">
          <a:xfrm>
            <a:off x="1979613" y="1774825"/>
            <a:ext cx="360362"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TCAM</a:t>
            </a:r>
          </a:p>
        </p:txBody>
      </p:sp>
      <p:sp>
        <p:nvSpPr>
          <p:cNvPr id="43020" name="AutoShape 133"/>
          <p:cNvSpPr>
            <a:spLocks noChangeArrowheads="1"/>
          </p:cNvSpPr>
          <p:nvPr/>
        </p:nvSpPr>
        <p:spPr bwMode="auto">
          <a:xfrm>
            <a:off x="2051050" y="206375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21" name="Rectangle 134"/>
          <p:cNvSpPr>
            <a:spLocks noChangeArrowheads="1"/>
          </p:cNvSpPr>
          <p:nvPr/>
        </p:nvSpPr>
        <p:spPr bwMode="auto">
          <a:xfrm>
            <a:off x="2162175" y="2765425"/>
            <a:ext cx="393700"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BUF</a:t>
            </a:r>
          </a:p>
        </p:txBody>
      </p:sp>
      <p:grpSp>
        <p:nvGrpSpPr>
          <p:cNvPr id="43022" name="Group 416"/>
          <p:cNvGrpSpPr>
            <a:grpSpLocks/>
          </p:cNvGrpSpPr>
          <p:nvPr/>
        </p:nvGrpSpPr>
        <p:grpSpPr bwMode="auto">
          <a:xfrm>
            <a:off x="1403350" y="2135188"/>
            <a:ext cx="536575" cy="244475"/>
            <a:chOff x="884" y="1099"/>
            <a:chExt cx="338" cy="154"/>
          </a:xfrm>
        </p:grpSpPr>
        <p:sp>
          <p:nvSpPr>
            <p:cNvPr id="43341" name="Text Box 129"/>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342" name="AutoShape 135"/>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43023" name="Rectangle 136"/>
          <p:cNvSpPr>
            <a:spLocks noChangeArrowheads="1"/>
          </p:cNvSpPr>
          <p:nvPr/>
        </p:nvSpPr>
        <p:spPr bwMode="auto">
          <a:xfrm>
            <a:off x="2411413" y="1774825"/>
            <a:ext cx="360362"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TM</a:t>
            </a:r>
          </a:p>
        </p:txBody>
      </p:sp>
      <p:sp>
        <p:nvSpPr>
          <p:cNvPr id="43024" name="AutoShape 137"/>
          <p:cNvSpPr>
            <a:spLocks noChangeArrowheads="1"/>
          </p:cNvSpPr>
          <p:nvPr/>
        </p:nvSpPr>
        <p:spPr bwMode="auto">
          <a:xfrm>
            <a:off x="2484438" y="206375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25" name="AutoShape 138"/>
          <p:cNvSpPr>
            <a:spLocks noChangeArrowheads="1"/>
          </p:cNvSpPr>
          <p:nvPr/>
        </p:nvSpPr>
        <p:spPr bwMode="auto">
          <a:xfrm>
            <a:off x="2233613" y="264001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26" name="AutoShape 139"/>
          <p:cNvSpPr>
            <a:spLocks noChangeArrowheads="1"/>
          </p:cNvSpPr>
          <p:nvPr/>
        </p:nvSpPr>
        <p:spPr bwMode="auto">
          <a:xfrm rot="5400000">
            <a:off x="2738438" y="2384425"/>
            <a:ext cx="211137" cy="14446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43027" name="Group 140"/>
          <p:cNvGrpSpPr>
            <a:grpSpLocks/>
          </p:cNvGrpSpPr>
          <p:nvPr/>
        </p:nvGrpSpPr>
        <p:grpSpPr bwMode="auto">
          <a:xfrm>
            <a:off x="2916238" y="2279650"/>
            <a:ext cx="385762" cy="320675"/>
            <a:chOff x="3787" y="2982"/>
            <a:chExt cx="341" cy="283"/>
          </a:xfrm>
        </p:grpSpPr>
        <p:sp>
          <p:nvSpPr>
            <p:cNvPr id="43339" name="Freeform 141"/>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340" name="Rectangle 142"/>
            <p:cNvSpPr>
              <a:spLocks noChangeArrowheads="1"/>
            </p:cNvSpPr>
            <p:nvPr/>
          </p:nvSpPr>
          <p:spPr bwMode="auto">
            <a:xfrm>
              <a:off x="3787" y="2982"/>
              <a:ext cx="341" cy="28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028" name="Group 143"/>
          <p:cNvGrpSpPr>
            <a:grpSpLocks/>
          </p:cNvGrpSpPr>
          <p:nvPr/>
        </p:nvGrpSpPr>
        <p:grpSpPr bwMode="auto">
          <a:xfrm>
            <a:off x="4356100" y="2279650"/>
            <a:ext cx="385763" cy="320675"/>
            <a:chOff x="3787" y="2982"/>
            <a:chExt cx="341" cy="283"/>
          </a:xfrm>
        </p:grpSpPr>
        <p:sp>
          <p:nvSpPr>
            <p:cNvPr id="43337" name="Freeform 144"/>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43338" name="Rectangle 145"/>
            <p:cNvSpPr>
              <a:spLocks noChangeArrowheads="1"/>
            </p:cNvSpPr>
            <p:nvPr/>
          </p:nvSpPr>
          <p:spPr bwMode="auto">
            <a:xfrm>
              <a:off x="3787" y="2982"/>
              <a:ext cx="341" cy="28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029" name="Group 146"/>
          <p:cNvGrpSpPr>
            <a:grpSpLocks/>
          </p:cNvGrpSpPr>
          <p:nvPr/>
        </p:nvGrpSpPr>
        <p:grpSpPr bwMode="auto">
          <a:xfrm>
            <a:off x="4356100" y="3071813"/>
            <a:ext cx="385763" cy="320675"/>
            <a:chOff x="3787" y="2982"/>
            <a:chExt cx="341" cy="283"/>
          </a:xfrm>
        </p:grpSpPr>
        <p:sp>
          <p:nvSpPr>
            <p:cNvPr id="43335" name="Freeform 147"/>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43336" name="Rectangle 148"/>
            <p:cNvSpPr>
              <a:spLocks noChangeArrowheads="1"/>
            </p:cNvSpPr>
            <p:nvPr/>
          </p:nvSpPr>
          <p:spPr bwMode="auto">
            <a:xfrm>
              <a:off x="3787" y="2982"/>
              <a:ext cx="341" cy="28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030" name="Group 149"/>
          <p:cNvGrpSpPr>
            <a:grpSpLocks/>
          </p:cNvGrpSpPr>
          <p:nvPr/>
        </p:nvGrpSpPr>
        <p:grpSpPr bwMode="auto">
          <a:xfrm>
            <a:off x="4356100" y="3935413"/>
            <a:ext cx="385763" cy="320675"/>
            <a:chOff x="3787" y="2982"/>
            <a:chExt cx="341" cy="283"/>
          </a:xfrm>
        </p:grpSpPr>
        <p:sp>
          <p:nvSpPr>
            <p:cNvPr id="43333" name="Freeform 150"/>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w="9525">
              <a:solidFill>
                <a:schemeClr val="tx1"/>
              </a:solidFill>
              <a:round/>
              <a:headEnd/>
              <a:tailEnd/>
            </a:ln>
          </p:spPr>
          <p:txBody>
            <a:bodyPr/>
            <a:lstStyle/>
            <a:p>
              <a:endParaRPr lang="zh-CN" altLang="en-US"/>
            </a:p>
          </p:txBody>
        </p:sp>
        <p:sp>
          <p:nvSpPr>
            <p:cNvPr id="43334" name="Rectangle 151"/>
            <p:cNvSpPr>
              <a:spLocks noChangeArrowheads="1"/>
            </p:cNvSpPr>
            <p:nvPr/>
          </p:nvSpPr>
          <p:spPr bwMode="auto">
            <a:xfrm>
              <a:off x="3787" y="2982"/>
              <a:ext cx="341" cy="28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43031" name="Text Box 152"/>
          <p:cNvSpPr txBox="1">
            <a:spLocks noChangeArrowheads="1"/>
          </p:cNvSpPr>
          <p:nvPr/>
        </p:nvSpPr>
        <p:spPr bwMode="auto">
          <a:xfrm>
            <a:off x="4400550" y="3543300"/>
            <a:ext cx="4587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t>…</a:t>
            </a:r>
          </a:p>
        </p:txBody>
      </p:sp>
      <p:sp>
        <p:nvSpPr>
          <p:cNvPr id="295967" name="Rectangle 153"/>
          <p:cNvSpPr>
            <a:spLocks noChangeArrowheads="1"/>
          </p:cNvSpPr>
          <p:nvPr/>
        </p:nvSpPr>
        <p:spPr bwMode="auto">
          <a:xfrm>
            <a:off x="1476375" y="3359150"/>
            <a:ext cx="1871663"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lgn="ctr">
            <a:solidFill>
              <a:schemeClr val="bg2">
                <a:lumMod val="60000"/>
                <a:lumOff val="40000"/>
              </a:schemeClr>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latin typeface="Arial" charset="0"/>
              <a:ea typeface="黑体" pitchFamily="2" charset="-122"/>
            </a:endParaRPr>
          </a:p>
        </p:txBody>
      </p:sp>
      <p:sp>
        <p:nvSpPr>
          <p:cNvPr id="43035" name="Text Box 155"/>
          <p:cNvSpPr txBox="1">
            <a:spLocks noChangeArrowheads="1"/>
          </p:cNvSpPr>
          <p:nvPr/>
        </p:nvSpPr>
        <p:spPr bwMode="auto">
          <a:xfrm>
            <a:off x="1403350" y="3359150"/>
            <a:ext cx="574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43036" name="Rectangle 156"/>
          <p:cNvSpPr>
            <a:spLocks noChangeArrowheads="1"/>
          </p:cNvSpPr>
          <p:nvPr/>
        </p:nvSpPr>
        <p:spPr bwMode="auto">
          <a:xfrm>
            <a:off x="2051050" y="3860800"/>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t>NP</a:t>
            </a:r>
          </a:p>
        </p:txBody>
      </p:sp>
      <p:sp>
        <p:nvSpPr>
          <p:cNvPr id="43037" name="Rectangle 157"/>
          <p:cNvSpPr>
            <a:spLocks noChangeArrowheads="1"/>
          </p:cNvSpPr>
          <p:nvPr/>
        </p:nvSpPr>
        <p:spPr bwMode="auto">
          <a:xfrm>
            <a:off x="1979613" y="3430588"/>
            <a:ext cx="360362"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TCAM</a:t>
            </a:r>
          </a:p>
        </p:txBody>
      </p:sp>
      <p:sp>
        <p:nvSpPr>
          <p:cNvPr id="43038" name="AutoShape 158"/>
          <p:cNvSpPr>
            <a:spLocks noChangeArrowheads="1"/>
          </p:cNvSpPr>
          <p:nvPr/>
        </p:nvSpPr>
        <p:spPr bwMode="auto">
          <a:xfrm>
            <a:off x="2051050" y="371951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39" name="Rectangle 159"/>
          <p:cNvSpPr>
            <a:spLocks noChangeArrowheads="1"/>
          </p:cNvSpPr>
          <p:nvPr/>
        </p:nvSpPr>
        <p:spPr bwMode="auto">
          <a:xfrm>
            <a:off x="2162175" y="4421188"/>
            <a:ext cx="393700"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BUF</a:t>
            </a:r>
          </a:p>
        </p:txBody>
      </p:sp>
      <p:sp>
        <p:nvSpPr>
          <p:cNvPr id="43040" name="Rectangle 161"/>
          <p:cNvSpPr>
            <a:spLocks noChangeArrowheads="1"/>
          </p:cNvSpPr>
          <p:nvPr/>
        </p:nvSpPr>
        <p:spPr bwMode="auto">
          <a:xfrm>
            <a:off x="2411413" y="3430588"/>
            <a:ext cx="360362"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TM</a:t>
            </a:r>
          </a:p>
        </p:txBody>
      </p:sp>
      <p:sp>
        <p:nvSpPr>
          <p:cNvPr id="43041" name="AutoShape 162"/>
          <p:cNvSpPr>
            <a:spLocks noChangeArrowheads="1"/>
          </p:cNvSpPr>
          <p:nvPr/>
        </p:nvSpPr>
        <p:spPr bwMode="auto">
          <a:xfrm>
            <a:off x="2484438" y="371951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42" name="AutoShape 163"/>
          <p:cNvSpPr>
            <a:spLocks noChangeArrowheads="1"/>
          </p:cNvSpPr>
          <p:nvPr/>
        </p:nvSpPr>
        <p:spPr bwMode="auto">
          <a:xfrm>
            <a:off x="2233613" y="4295775"/>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43" name="AutoShape 164"/>
          <p:cNvSpPr>
            <a:spLocks noChangeArrowheads="1"/>
          </p:cNvSpPr>
          <p:nvPr/>
        </p:nvSpPr>
        <p:spPr bwMode="auto">
          <a:xfrm rot="5400000">
            <a:off x="2738438" y="4040187"/>
            <a:ext cx="211138" cy="14446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43044" name="Group 165"/>
          <p:cNvGrpSpPr>
            <a:grpSpLocks/>
          </p:cNvGrpSpPr>
          <p:nvPr/>
        </p:nvGrpSpPr>
        <p:grpSpPr bwMode="auto">
          <a:xfrm>
            <a:off x="2916238" y="3935413"/>
            <a:ext cx="385762" cy="320675"/>
            <a:chOff x="3787" y="2982"/>
            <a:chExt cx="341" cy="283"/>
          </a:xfrm>
        </p:grpSpPr>
        <p:sp>
          <p:nvSpPr>
            <p:cNvPr id="43331" name="Freeform 166"/>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332" name="Rectangle 167"/>
            <p:cNvSpPr>
              <a:spLocks noChangeArrowheads="1"/>
            </p:cNvSpPr>
            <p:nvPr/>
          </p:nvSpPr>
          <p:spPr bwMode="auto">
            <a:xfrm>
              <a:off x="3787" y="2982"/>
              <a:ext cx="341" cy="28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43045" name="Text Box 168"/>
          <p:cNvSpPr txBox="1">
            <a:spLocks noChangeArrowheads="1"/>
          </p:cNvSpPr>
          <p:nvPr/>
        </p:nvSpPr>
        <p:spPr bwMode="auto">
          <a:xfrm>
            <a:off x="2195513" y="3071813"/>
            <a:ext cx="4587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t>…</a:t>
            </a:r>
          </a:p>
        </p:txBody>
      </p:sp>
      <p:sp>
        <p:nvSpPr>
          <p:cNvPr id="43046" name="Text Box 169"/>
          <p:cNvSpPr txBox="1">
            <a:spLocks noChangeArrowheads="1"/>
          </p:cNvSpPr>
          <p:nvPr/>
        </p:nvSpPr>
        <p:spPr bwMode="auto">
          <a:xfrm>
            <a:off x="4400550" y="2711450"/>
            <a:ext cx="4587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t>…</a:t>
            </a:r>
          </a:p>
        </p:txBody>
      </p:sp>
      <p:sp>
        <p:nvSpPr>
          <p:cNvPr id="295982" name="Rectangle 170"/>
          <p:cNvSpPr>
            <a:spLocks noChangeArrowheads="1"/>
          </p:cNvSpPr>
          <p:nvPr/>
        </p:nvSpPr>
        <p:spPr bwMode="auto">
          <a:xfrm rot="10800000">
            <a:off x="5795963" y="1703388"/>
            <a:ext cx="1871662"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lgn="ctr">
            <a:solidFill>
              <a:schemeClr val="bg2">
                <a:lumMod val="60000"/>
                <a:lumOff val="40000"/>
              </a:schemeClr>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rot="10800000"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latin typeface="Arial" charset="0"/>
              <a:ea typeface="黑体" pitchFamily="2" charset="-122"/>
            </a:endParaRPr>
          </a:p>
        </p:txBody>
      </p:sp>
      <p:sp>
        <p:nvSpPr>
          <p:cNvPr id="43050" name="Text Box 172"/>
          <p:cNvSpPr txBox="1">
            <a:spLocks noChangeArrowheads="1"/>
          </p:cNvSpPr>
          <p:nvPr/>
        </p:nvSpPr>
        <p:spPr bwMode="auto">
          <a:xfrm>
            <a:off x="5795963" y="1703388"/>
            <a:ext cx="5746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43051" name="Rectangle 173"/>
          <p:cNvSpPr>
            <a:spLocks noChangeArrowheads="1"/>
          </p:cNvSpPr>
          <p:nvPr/>
        </p:nvSpPr>
        <p:spPr bwMode="auto">
          <a:xfrm>
            <a:off x="6372225" y="2195513"/>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t>NP</a:t>
            </a:r>
          </a:p>
        </p:txBody>
      </p:sp>
      <p:sp>
        <p:nvSpPr>
          <p:cNvPr id="43052" name="Rectangle 174"/>
          <p:cNvSpPr>
            <a:spLocks noChangeArrowheads="1"/>
          </p:cNvSpPr>
          <p:nvPr/>
        </p:nvSpPr>
        <p:spPr bwMode="auto">
          <a:xfrm>
            <a:off x="6397625" y="1774825"/>
            <a:ext cx="360363"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TCAM</a:t>
            </a:r>
          </a:p>
        </p:txBody>
      </p:sp>
      <p:sp>
        <p:nvSpPr>
          <p:cNvPr id="43053" name="AutoShape 175"/>
          <p:cNvSpPr>
            <a:spLocks noChangeArrowheads="1"/>
          </p:cNvSpPr>
          <p:nvPr/>
        </p:nvSpPr>
        <p:spPr bwMode="auto">
          <a:xfrm>
            <a:off x="6469063" y="206375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54" name="Rectangle 176"/>
          <p:cNvSpPr>
            <a:spLocks noChangeArrowheads="1"/>
          </p:cNvSpPr>
          <p:nvPr/>
        </p:nvSpPr>
        <p:spPr bwMode="auto">
          <a:xfrm>
            <a:off x="6580188" y="2765425"/>
            <a:ext cx="393700"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BUF</a:t>
            </a:r>
          </a:p>
        </p:txBody>
      </p:sp>
      <p:grpSp>
        <p:nvGrpSpPr>
          <p:cNvPr id="43055" name="Group 428"/>
          <p:cNvGrpSpPr>
            <a:grpSpLocks/>
          </p:cNvGrpSpPr>
          <p:nvPr/>
        </p:nvGrpSpPr>
        <p:grpSpPr bwMode="auto">
          <a:xfrm>
            <a:off x="7202488" y="2135188"/>
            <a:ext cx="538162" cy="244475"/>
            <a:chOff x="4537" y="981"/>
            <a:chExt cx="339" cy="154"/>
          </a:xfrm>
        </p:grpSpPr>
        <p:sp>
          <p:nvSpPr>
            <p:cNvPr id="43329" name="Text Box 171"/>
            <p:cNvSpPr txBox="1">
              <a:spLocks noChangeArrowheads="1"/>
            </p:cNvSpPr>
            <p:nvPr/>
          </p:nvSpPr>
          <p:spPr bwMode="auto">
            <a:xfrm>
              <a:off x="4558" y="981"/>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330" name="AutoShape 177"/>
            <p:cNvSpPr>
              <a:spLocks noChangeArrowheads="1"/>
            </p:cNvSpPr>
            <p:nvPr/>
          </p:nvSpPr>
          <p:spPr bwMode="auto">
            <a:xfrm rot="5400000">
              <a:off x="4504" y="1032"/>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43056" name="Rectangle 178"/>
          <p:cNvSpPr>
            <a:spLocks noChangeArrowheads="1"/>
          </p:cNvSpPr>
          <p:nvPr/>
        </p:nvSpPr>
        <p:spPr bwMode="auto">
          <a:xfrm>
            <a:off x="6829425" y="1774825"/>
            <a:ext cx="360363" cy="26511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TM</a:t>
            </a:r>
          </a:p>
        </p:txBody>
      </p:sp>
      <p:sp>
        <p:nvSpPr>
          <p:cNvPr id="43057" name="AutoShape 179"/>
          <p:cNvSpPr>
            <a:spLocks noChangeArrowheads="1"/>
          </p:cNvSpPr>
          <p:nvPr/>
        </p:nvSpPr>
        <p:spPr bwMode="auto">
          <a:xfrm>
            <a:off x="6902450" y="2063750"/>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58" name="AutoShape 180"/>
          <p:cNvSpPr>
            <a:spLocks noChangeArrowheads="1"/>
          </p:cNvSpPr>
          <p:nvPr/>
        </p:nvSpPr>
        <p:spPr bwMode="auto">
          <a:xfrm>
            <a:off x="6651625" y="264001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59" name="AutoShape 181"/>
          <p:cNvSpPr>
            <a:spLocks noChangeArrowheads="1"/>
          </p:cNvSpPr>
          <p:nvPr/>
        </p:nvSpPr>
        <p:spPr bwMode="auto">
          <a:xfrm rot="5400000">
            <a:off x="6194425" y="2384426"/>
            <a:ext cx="211137" cy="14446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43060" name="Group 182"/>
          <p:cNvGrpSpPr>
            <a:grpSpLocks/>
          </p:cNvGrpSpPr>
          <p:nvPr/>
        </p:nvGrpSpPr>
        <p:grpSpPr bwMode="auto">
          <a:xfrm>
            <a:off x="5842000" y="2279650"/>
            <a:ext cx="385763" cy="320675"/>
            <a:chOff x="3787" y="2982"/>
            <a:chExt cx="341" cy="283"/>
          </a:xfrm>
        </p:grpSpPr>
        <p:sp>
          <p:nvSpPr>
            <p:cNvPr id="43327" name="Freeform 183"/>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328" name="Rectangle 184"/>
            <p:cNvSpPr>
              <a:spLocks noChangeArrowheads="1"/>
            </p:cNvSpPr>
            <p:nvPr/>
          </p:nvSpPr>
          <p:spPr bwMode="auto">
            <a:xfrm>
              <a:off x="3787" y="2982"/>
              <a:ext cx="341" cy="28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43061" name="Text Box 185"/>
          <p:cNvSpPr txBox="1">
            <a:spLocks noChangeArrowheads="1"/>
          </p:cNvSpPr>
          <p:nvPr/>
        </p:nvSpPr>
        <p:spPr bwMode="auto">
          <a:xfrm>
            <a:off x="6634163" y="3071813"/>
            <a:ext cx="4587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t>…</a:t>
            </a:r>
          </a:p>
        </p:txBody>
      </p:sp>
      <p:sp>
        <p:nvSpPr>
          <p:cNvPr id="295999" name="Rectangle 186"/>
          <p:cNvSpPr>
            <a:spLocks noChangeArrowheads="1"/>
          </p:cNvSpPr>
          <p:nvPr/>
        </p:nvSpPr>
        <p:spPr bwMode="auto">
          <a:xfrm rot="10800000">
            <a:off x="5795963" y="3359150"/>
            <a:ext cx="1871662" cy="1368425"/>
          </a:xfrm>
          <a:prstGeom prst="rect">
            <a:avLst/>
          </a:prstGeom>
          <a:gradFill flip="none" rotWithShape="1">
            <a:gsLst>
              <a:gs pos="0">
                <a:schemeClr val="bg2">
                  <a:lumMod val="20000"/>
                  <a:lumOff val="80000"/>
                  <a:shade val="30000"/>
                  <a:satMod val="115000"/>
                </a:schemeClr>
              </a:gs>
              <a:gs pos="50000">
                <a:schemeClr val="bg2">
                  <a:lumMod val="20000"/>
                  <a:lumOff val="80000"/>
                  <a:shade val="67500"/>
                  <a:satMod val="115000"/>
                </a:schemeClr>
              </a:gs>
              <a:gs pos="100000">
                <a:schemeClr val="bg2">
                  <a:lumMod val="20000"/>
                  <a:lumOff val="80000"/>
                  <a:shade val="100000"/>
                  <a:satMod val="115000"/>
                </a:schemeClr>
              </a:gs>
            </a:gsLst>
            <a:path path="circle">
              <a:fillToRect l="100000" b="100000"/>
            </a:path>
            <a:tileRect t="-100000" r="-100000"/>
          </a:gradFill>
          <a:ln w="9525" algn="ctr">
            <a:solidFill>
              <a:schemeClr val="bg2">
                <a:lumMod val="60000"/>
                <a:lumOff val="40000"/>
              </a:schemeClr>
            </a:solidFill>
            <a:miter lim="800000"/>
            <a:headEnd/>
            <a:tailEnd/>
          </a:ln>
          <a:effectLst>
            <a:outerShdw blurRad="50800" dist="38100" dir="5400000" algn="t" rotWithShape="0">
              <a:prstClr val="black">
                <a:alpha val="40000"/>
              </a:prstClr>
            </a:outerShdw>
          </a:effectLst>
          <a:scene3d>
            <a:camera prst="orthographicFront"/>
            <a:lightRig rig="threePt" dir="t"/>
          </a:scene3d>
          <a:sp3d>
            <a:bevelT/>
          </a:sp3d>
        </p:spPr>
        <p:txBody>
          <a:bodyPr rot="10800000" lIns="154242" tIns="0" rIns="0" bIns="0" anchor="ctr"/>
          <a:lstStyle/>
          <a:p>
            <a:pPr defTabSz="784225">
              <a:lnSpc>
                <a:spcPct val="110000"/>
              </a:lnSpc>
              <a:spcBef>
                <a:spcPct val="20000"/>
              </a:spcBef>
              <a:buClr>
                <a:schemeClr val="accent2"/>
              </a:buClr>
              <a:buFont typeface="Symbol" pitchFamily="18" charset="2"/>
              <a:buNone/>
              <a:defRPr/>
            </a:pPr>
            <a:endParaRPr kumimoji="1" lang="zh-CN" altLang="zh-CN" sz="2500" b="1">
              <a:solidFill>
                <a:schemeClr val="bg1"/>
              </a:solidFill>
              <a:latin typeface="Arial" charset="0"/>
              <a:ea typeface="黑体" pitchFamily="2" charset="-122"/>
            </a:endParaRPr>
          </a:p>
        </p:txBody>
      </p:sp>
      <p:sp>
        <p:nvSpPr>
          <p:cNvPr id="43065" name="Text Box 188"/>
          <p:cNvSpPr txBox="1">
            <a:spLocks noChangeArrowheads="1"/>
          </p:cNvSpPr>
          <p:nvPr/>
        </p:nvSpPr>
        <p:spPr bwMode="auto">
          <a:xfrm>
            <a:off x="5795963" y="3359150"/>
            <a:ext cx="574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000" b="1">
                <a:ea typeface="华文细黑" panose="02010600040101010101" pitchFamily="2" charset="-122"/>
              </a:rPr>
              <a:t>业务板</a:t>
            </a:r>
          </a:p>
        </p:txBody>
      </p:sp>
      <p:sp>
        <p:nvSpPr>
          <p:cNvPr id="43066" name="Rectangle 189"/>
          <p:cNvSpPr>
            <a:spLocks noChangeArrowheads="1"/>
          </p:cNvSpPr>
          <p:nvPr/>
        </p:nvSpPr>
        <p:spPr bwMode="auto">
          <a:xfrm>
            <a:off x="6372225" y="3851275"/>
            <a:ext cx="817563" cy="4445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1200" b="1"/>
              <a:t>ASIC</a:t>
            </a:r>
          </a:p>
        </p:txBody>
      </p:sp>
      <p:sp>
        <p:nvSpPr>
          <p:cNvPr id="43067" name="Rectangle 190"/>
          <p:cNvSpPr>
            <a:spLocks noChangeArrowheads="1"/>
          </p:cNvSpPr>
          <p:nvPr/>
        </p:nvSpPr>
        <p:spPr bwMode="auto">
          <a:xfrm>
            <a:off x="6397625" y="3430588"/>
            <a:ext cx="360363"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TCAM</a:t>
            </a:r>
          </a:p>
        </p:txBody>
      </p:sp>
      <p:sp>
        <p:nvSpPr>
          <p:cNvPr id="43068" name="AutoShape 191"/>
          <p:cNvSpPr>
            <a:spLocks noChangeArrowheads="1"/>
          </p:cNvSpPr>
          <p:nvPr/>
        </p:nvSpPr>
        <p:spPr bwMode="auto">
          <a:xfrm>
            <a:off x="6469063" y="371951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69" name="Rectangle 192"/>
          <p:cNvSpPr>
            <a:spLocks noChangeArrowheads="1"/>
          </p:cNvSpPr>
          <p:nvPr/>
        </p:nvSpPr>
        <p:spPr bwMode="auto">
          <a:xfrm>
            <a:off x="6580188" y="4421188"/>
            <a:ext cx="393700"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BUF</a:t>
            </a:r>
          </a:p>
        </p:txBody>
      </p:sp>
      <p:sp>
        <p:nvSpPr>
          <p:cNvPr id="43070" name="Rectangle 194"/>
          <p:cNvSpPr>
            <a:spLocks noChangeArrowheads="1"/>
          </p:cNvSpPr>
          <p:nvPr/>
        </p:nvSpPr>
        <p:spPr bwMode="auto">
          <a:xfrm>
            <a:off x="6829425" y="3430588"/>
            <a:ext cx="360363" cy="26511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en-US" altLang="zh-CN" sz="800" b="1"/>
              <a:t>TM</a:t>
            </a:r>
          </a:p>
        </p:txBody>
      </p:sp>
      <p:sp>
        <p:nvSpPr>
          <p:cNvPr id="43071" name="AutoShape 195"/>
          <p:cNvSpPr>
            <a:spLocks noChangeArrowheads="1"/>
          </p:cNvSpPr>
          <p:nvPr/>
        </p:nvSpPr>
        <p:spPr bwMode="auto">
          <a:xfrm>
            <a:off x="6902450" y="3719513"/>
            <a:ext cx="212725" cy="12541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72" name="AutoShape 196"/>
          <p:cNvSpPr>
            <a:spLocks noChangeArrowheads="1"/>
          </p:cNvSpPr>
          <p:nvPr/>
        </p:nvSpPr>
        <p:spPr bwMode="auto">
          <a:xfrm>
            <a:off x="6651625" y="4295775"/>
            <a:ext cx="212725" cy="125413"/>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073" name="AutoShape 197"/>
          <p:cNvSpPr>
            <a:spLocks noChangeArrowheads="1"/>
          </p:cNvSpPr>
          <p:nvPr/>
        </p:nvSpPr>
        <p:spPr bwMode="auto">
          <a:xfrm rot="5400000">
            <a:off x="6194425" y="4040188"/>
            <a:ext cx="211138" cy="144462"/>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43074" name="Group 198"/>
          <p:cNvGrpSpPr>
            <a:grpSpLocks/>
          </p:cNvGrpSpPr>
          <p:nvPr/>
        </p:nvGrpSpPr>
        <p:grpSpPr bwMode="auto">
          <a:xfrm>
            <a:off x="5842000" y="3935413"/>
            <a:ext cx="385763" cy="320675"/>
            <a:chOff x="3787" y="2982"/>
            <a:chExt cx="341" cy="283"/>
          </a:xfrm>
        </p:grpSpPr>
        <p:sp>
          <p:nvSpPr>
            <p:cNvPr id="43325" name="Freeform 199"/>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326" name="Rectangle 200"/>
            <p:cNvSpPr>
              <a:spLocks noChangeArrowheads="1"/>
            </p:cNvSpPr>
            <p:nvPr/>
          </p:nvSpPr>
          <p:spPr bwMode="auto">
            <a:xfrm>
              <a:off x="3787" y="2982"/>
              <a:ext cx="341" cy="28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43075" name="Line 201"/>
          <p:cNvSpPr>
            <a:spLocks noChangeShapeType="1"/>
          </p:cNvSpPr>
          <p:nvPr/>
        </p:nvSpPr>
        <p:spPr bwMode="auto">
          <a:xfrm>
            <a:off x="3276600" y="2422525"/>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76" name="Line 202"/>
          <p:cNvSpPr>
            <a:spLocks noChangeShapeType="1"/>
          </p:cNvSpPr>
          <p:nvPr/>
        </p:nvSpPr>
        <p:spPr bwMode="auto">
          <a:xfrm>
            <a:off x="4787900" y="2422525"/>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77" name="Line 203"/>
          <p:cNvSpPr>
            <a:spLocks noChangeShapeType="1"/>
          </p:cNvSpPr>
          <p:nvPr/>
        </p:nvSpPr>
        <p:spPr bwMode="auto">
          <a:xfrm>
            <a:off x="3276600" y="2495550"/>
            <a:ext cx="1079500" cy="64770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78" name="Line 204"/>
          <p:cNvSpPr>
            <a:spLocks noChangeShapeType="1"/>
          </p:cNvSpPr>
          <p:nvPr/>
        </p:nvSpPr>
        <p:spPr bwMode="auto">
          <a:xfrm flipV="1">
            <a:off x="3276600" y="3359150"/>
            <a:ext cx="1079500" cy="7207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79" name="Line 205"/>
          <p:cNvSpPr>
            <a:spLocks noChangeShapeType="1"/>
          </p:cNvSpPr>
          <p:nvPr/>
        </p:nvSpPr>
        <p:spPr bwMode="auto">
          <a:xfrm>
            <a:off x="3276600" y="4151313"/>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80" name="Line 206"/>
          <p:cNvSpPr>
            <a:spLocks noChangeShapeType="1"/>
          </p:cNvSpPr>
          <p:nvPr/>
        </p:nvSpPr>
        <p:spPr bwMode="auto">
          <a:xfrm>
            <a:off x="4787900" y="4151313"/>
            <a:ext cx="10795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81" name="Line 207"/>
          <p:cNvSpPr>
            <a:spLocks noChangeShapeType="1"/>
          </p:cNvSpPr>
          <p:nvPr/>
        </p:nvSpPr>
        <p:spPr bwMode="auto">
          <a:xfrm flipV="1">
            <a:off x="4716463" y="2495550"/>
            <a:ext cx="1150937" cy="64770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82" name="Line 208"/>
          <p:cNvSpPr>
            <a:spLocks noChangeShapeType="1"/>
          </p:cNvSpPr>
          <p:nvPr/>
        </p:nvSpPr>
        <p:spPr bwMode="auto">
          <a:xfrm>
            <a:off x="4716463" y="3287713"/>
            <a:ext cx="1079500" cy="792162"/>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83" name="Line 209"/>
          <p:cNvSpPr>
            <a:spLocks noChangeShapeType="1"/>
          </p:cNvSpPr>
          <p:nvPr/>
        </p:nvSpPr>
        <p:spPr bwMode="auto">
          <a:xfrm flipV="1">
            <a:off x="3276600" y="2566988"/>
            <a:ext cx="1079500" cy="13684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84" name="Line 210"/>
          <p:cNvSpPr>
            <a:spLocks noChangeShapeType="1"/>
          </p:cNvSpPr>
          <p:nvPr/>
        </p:nvSpPr>
        <p:spPr bwMode="auto">
          <a:xfrm>
            <a:off x="3276600" y="2566988"/>
            <a:ext cx="1079500" cy="1439862"/>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85" name="Line 211"/>
          <p:cNvSpPr>
            <a:spLocks noChangeShapeType="1"/>
          </p:cNvSpPr>
          <p:nvPr/>
        </p:nvSpPr>
        <p:spPr bwMode="auto">
          <a:xfrm flipV="1">
            <a:off x="4787900" y="2566988"/>
            <a:ext cx="1008063" cy="1439862"/>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86" name="Line 212"/>
          <p:cNvSpPr>
            <a:spLocks noChangeShapeType="1"/>
          </p:cNvSpPr>
          <p:nvPr/>
        </p:nvSpPr>
        <p:spPr bwMode="auto">
          <a:xfrm flipH="1" flipV="1">
            <a:off x="4787900" y="2566988"/>
            <a:ext cx="1079500" cy="13684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1" name="Group 261"/>
          <p:cNvGrpSpPr>
            <a:grpSpLocks/>
          </p:cNvGrpSpPr>
          <p:nvPr/>
        </p:nvGrpSpPr>
        <p:grpSpPr bwMode="auto">
          <a:xfrm>
            <a:off x="541338" y="2135188"/>
            <a:ext cx="935037" cy="274637"/>
            <a:chOff x="295" y="935"/>
            <a:chExt cx="589" cy="173"/>
          </a:xfrm>
        </p:grpSpPr>
        <p:sp>
          <p:nvSpPr>
            <p:cNvPr id="43323" name="AutoShape 213"/>
            <p:cNvSpPr>
              <a:spLocks noChangeArrowheads="1"/>
            </p:cNvSpPr>
            <p:nvPr/>
          </p:nvSpPr>
          <p:spPr bwMode="auto">
            <a:xfrm>
              <a:off x="657" y="9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24" name="Text Box 214"/>
            <p:cNvSpPr txBox="1">
              <a:spLocks noChangeArrowheads="1"/>
            </p:cNvSpPr>
            <p:nvPr/>
          </p:nvSpPr>
          <p:spPr bwMode="auto">
            <a:xfrm>
              <a:off x="295" y="935"/>
              <a:ext cx="3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入流</a:t>
              </a:r>
            </a:p>
          </p:txBody>
        </p:sp>
      </p:grpSp>
      <p:grpSp>
        <p:nvGrpSpPr>
          <p:cNvPr id="12" name="Group 269"/>
          <p:cNvGrpSpPr>
            <a:grpSpLocks/>
          </p:cNvGrpSpPr>
          <p:nvPr/>
        </p:nvGrpSpPr>
        <p:grpSpPr bwMode="auto">
          <a:xfrm>
            <a:off x="1979613" y="1557338"/>
            <a:ext cx="431800" cy="288925"/>
            <a:chOff x="2093" y="2178"/>
            <a:chExt cx="334" cy="266"/>
          </a:xfrm>
        </p:grpSpPr>
        <p:grpSp>
          <p:nvGrpSpPr>
            <p:cNvPr id="43303" name="Group 270"/>
            <p:cNvGrpSpPr>
              <a:grpSpLocks/>
            </p:cNvGrpSpPr>
            <p:nvPr/>
          </p:nvGrpSpPr>
          <p:grpSpPr bwMode="auto">
            <a:xfrm>
              <a:off x="2093" y="2197"/>
              <a:ext cx="288" cy="247"/>
              <a:chOff x="960" y="3168"/>
              <a:chExt cx="432" cy="480"/>
            </a:xfrm>
          </p:grpSpPr>
          <p:grpSp>
            <p:nvGrpSpPr>
              <p:cNvPr id="43305" name="Group 271"/>
              <p:cNvGrpSpPr>
                <a:grpSpLocks/>
              </p:cNvGrpSpPr>
              <p:nvPr/>
            </p:nvGrpSpPr>
            <p:grpSpPr bwMode="auto">
              <a:xfrm>
                <a:off x="960" y="3408"/>
                <a:ext cx="432" cy="240"/>
                <a:chOff x="2214" y="306"/>
                <a:chExt cx="1488" cy="372"/>
              </a:xfrm>
            </p:grpSpPr>
            <p:sp>
              <p:nvSpPr>
                <p:cNvPr id="43321" name="Oval 272"/>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22" name="Oval 273"/>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306" name="Group 274"/>
              <p:cNvGrpSpPr>
                <a:grpSpLocks/>
              </p:cNvGrpSpPr>
              <p:nvPr/>
            </p:nvGrpSpPr>
            <p:grpSpPr bwMode="auto">
              <a:xfrm>
                <a:off x="960" y="3360"/>
                <a:ext cx="432" cy="240"/>
                <a:chOff x="2214" y="306"/>
                <a:chExt cx="1488" cy="372"/>
              </a:xfrm>
            </p:grpSpPr>
            <p:sp>
              <p:nvSpPr>
                <p:cNvPr id="43319" name="Oval 275"/>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20" name="Oval 276"/>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307" name="Group 277"/>
              <p:cNvGrpSpPr>
                <a:grpSpLocks/>
              </p:cNvGrpSpPr>
              <p:nvPr/>
            </p:nvGrpSpPr>
            <p:grpSpPr bwMode="auto">
              <a:xfrm>
                <a:off x="960" y="3312"/>
                <a:ext cx="432" cy="240"/>
                <a:chOff x="2214" y="306"/>
                <a:chExt cx="1488" cy="372"/>
              </a:xfrm>
            </p:grpSpPr>
            <p:sp>
              <p:nvSpPr>
                <p:cNvPr id="43317" name="Oval 278"/>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18" name="Oval 279"/>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308" name="Group 280"/>
              <p:cNvGrpSpPr>
                <a:grpSpLocks/>
              </p:cNvGrpSpPr>
              <p:nvPr/>
            </p:nvGrpSpPr>
            <p:grpSpPr bwMode="auto">
              <a:xfrm>
                <a:off x="960" y="3264"/>
                <a:ext cx="432" cy="240"/>
                <a:chOff x="2214" y="306"/>
                <a:chExt cx="1488" cy="372"/>
              </a:xfrm>
            </p:grpSpPr>
            <p:sp>
              <p:nvSpPr>
                <p:cNvPr id="43315" name="Oval 281"/>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16" name="Oval 282"/>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309" name="Group 283"/>
              <p:cNvGrpSpPr>
                <a:grpSpLocks/>
              </p:cNvGrpSpPr>
              <p:nvPr/>
            </p:nvGrpSpPr>
            <p:grpSpPr bwMode="auto">
              <a:xfrm>
                <a:off x="960" y="3216"/>
                <a:ext cx="432" cy="240"/>
                <a:chOff x="2214" y="306"/>
                <a:chExt cx="1488" cy="372"/>
              </a:xfrm>
            </p:grpSpPr>
            <p:sp>
              <p:nvSpPr>
                <p:cNvPr id="43313" name="Oval 284"/>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14" name="Oval 285"/>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310" name="Group 286"/>
              <p:cNvGrpSpPr>
                <a:grpSpLocks/>
              </p:cNvGrpSpPr>
              <p:nvPr/>
            </p:nvGrpSpPr>
            <p:grpSpPr bwMode="auto">
              <a:xfrm>
                <a:off x="960" y="3168"/>
                <a:ext cx="432" cy="240"/>
                <a:chOff x="2214" y="306"/>
                <a:chExt cx="1488" cy="372"/>
              </a:xfrm>
            </p:grpSpPr>
            <p:sp>
              <p:nvSpPr>
                <p:cNvPr id="43311" name="Oval 287"/>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12" name="Oval 288"/>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43304" name="Text Box 289"/>
            <p:cNvSpPr txBox="1">
              <a:spLocks noChangeArrowheads="1"/>
            </p:cNvSpPr>
            <p:nvPr/>
          </p:nvSpPr>
          <p:spPr bwMode="auto">
            <a:xfrm>
              <a:off x="2109" y="2178"/>
              <a:ext cx="31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MC</a:t>
              </a:r>
            </a:p>
          </p:txBody>
        </p:sp>
      </p:grpSp>
      <p:grpSp>
        <p:nvGrpSpPr>
          <p:cNvPr id="20" name="Group 290"/>
          <p:cNvGrpSpPr>
            <a:grpSpLocks/>
          </p:cNvGrpSpPr>
          <p:nvPr/>
        </p:nvGrpSpPr>
        <p:grpSpPr bwMode="auto">
          <a:xfrm>
            <a:off x="1979613" y="3213100"/>
            <a:ext cx="431800" cy="288925"/>
            <a:chOff x="2093" y="2178"/>
            <a:chExt cx="334" cy="266"/>
          </a:xfrm>
        </p:grpSpPr>
        <p:grpSp>
          <p:nvGrpSpPr>
            <p:cNvPr id="43283" name="Group 291"/>
            <p:cNvGrpSpPr>
              <a:grpSpLocks/>
            </p:cNvGrpSpPr>
            <p:nvPr/>
          </p:nvGrpSpPr>
          <p:grpSpPr bwMode="auto">
            <a:xfrm>
              <a:off x="2093" y="2197"/>
              <a:ext cx="288" cy="247"/>
              <a:chOff x="960" y="3168"/>
              <a:chExt cx="432" cy="480"/>
            </a:xfrm>
          </p:grpSpPr>
          <p:grpSp>
            <p:nvGrpSpPr>
              <p:cNvPr id="43285" name="Group 292"/>
              <p:cNvGrpSpPr>
                <a:grpSpLocks/>
              </p:cNvGrpSpPr>
              <p:nvPr/>
            </p:nvGrpSpPr>
            <p:grpSpPr bwMode="auto">
              <a:xfrm>
                <a:off x="960" y="3408"/>
                <a:ext cx="432" cy="240"/>
                <a:chOff x="2214" y="306"/>
                <a:chExt cx="1488" cy="372"/>
              </a:xfrm>
            </p:grpSpPr>
            <p:sp>
              <p:nvSpPr>
                <p:cNvPr id="43301" name="Oval 293"/>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02" name="Oval 294"/>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86" name="Group 295"/>
              <p:cNvGrpSpPr>
                <a:grpSpLocks/>
              </p:cNvGrpSpPr>
              <p:nvPr/>
            </p:nvGrpSpPr>
            <p:grpSpPr bwMode="auto">
              <a:xfrm>
                <a:off x="960" y="3360"/>
                <a:ext cx="432" cy="240"/>
                <a:chOff x="2214" y="306"/>
                <a:chExt cx="1488" cy="372"/>
              </a:xfrm>
            </p:grpSpPr>
            <p:sp>
              <p:nvSpPr>
                <p:cNvPr id="43299" name="Oval 296"/>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300" name="Oval 297"/>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87" name="Group 298"/>
              <p:cNvGrpSpPr>
                <a:grpSpLocks/>
              </p:cNvGrpSpPr>
              <p:nvPr/>
            </p:nvGrpSpPr>
            <p:grpSpPr bwMode="auto">
              <a:xfrm>
                <a:off x="960" y="3312"/>
                <a:ext cx="432" cy="240"/>
                <a:chOff x="2214" y="306"/>
                <a:chExt cx="1488" cy="372"/>
              </a:xfrm>
            </p:grpSpPr>
            <p:sp>
              <p:nvSpPr>
                <p:cNvPr id="43297" name="Oval 299"/>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98" name="Oval 300"/>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88" name="Group 301"/>
              <p:cNvGrpSpPr>
                <a:grpSpLocks/>
              </p:cNvGrpSpPr>
              <p:nvPr/>
            </p:nvGrpSpPr>
            <p:grpSpPr bwMode="auto">
              <a:xfrm>
                <a:off x="960" y="3264"/>
                <a:ext cx="432" cy="240"/>
                <a:chOff x="2214" y="306"/>
                <a:chExt cx="1488" cy="372"/>
              </a:xfrm>
            </p:grpSpPr>
            <p:sp>
              <p:nvSpPr>
                <p:cNvPr id="43295" name="Oval 302"/>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96" name="Oval 303"/>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89" name="Group 304"/>
              <p:cNvGrpSpPr>
                <a:grpSpLocks/>
              </p:cNvGrpSpPr>
              <p:nvPr/>
            </p:nvGrpSpPr>
            <p:grpSpPr bwMode="auto">
              <a:xfrm>
                <a:off x="960" y="3216"/>
                <a:ext cx="432" cy="240"/>
                <a:chOff x="2214" y="306"/>
                <a:chExt cx="1488" cy="372"/>
              </a:xfrm>
            </p:grpSpPr>
            <p:sp>
              <p:nvSpPr>
                <p:cNvPr id="43293" name="Oval 305"/>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94" name="Oval 306"/>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90" name="Group 307"/>
              <p:cNvGrpSpPr>
                <a:grpSpLocks/>
              </p:cNvGrpSpPr>
              <p:nvPr/>
            </p:nvGrpSpPr>
            <p:grpSpPr bwMode="auto">
              <a:xfrm>
                <a:off x="960" y="3168"/>
                <a:ext cx="432" cy="240"/>
                <a:chOff x="2214" y="306"/>
                <a:chExt cx="1488" cy="372"/>
              </a:xfrm>
            </p:grpSpPr>
            <p:sp>
              <p:nvSpPr>
                <p:cNvPr id="43291" name="Oval 308"/>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92" name="Oval 309"/>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43284" name="Text Box 310"/>
            <p:cNvSpPr txBox="1">
              <a:spLocks noChangeArrowheads="1"/>
            </p:cNvSpPr>
            <p:nvPr/>
          </p:nvSpPr>
          <p:spPr bwMode="auto">
            <a:xfrm>
              <a:off x="2109" y="2178"/>
              <a:ext cx="31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MC</a:t>
              </a:r>
            </a:p>
          </p:txBody>
        </p:sp>
      </p:grpSp>
      <p:grpSp>
        <p:nvGrpSpPr>
          <p:cNvPr id="28" name="Group 311"/>
          <p:cNvGrpSpPr>
            <a:grpSpLocks/>
          </p:cNvGrpSpPr>
          <p:nvPr/>
        </p:nvGrpSpPr>
        <p:grpSpPr bwMode="auto">
          <a:xfrm>
            <a:off x="4356100" y="2062163"/>
            <a:ext cx="431800" cy="288925"/>
            <a:chOff x="2093" y="2178"/>
            <a:chExt cx="334" cy="266"/>
          </a:xfrm>
        </p:grpSpPr>
        <p:grpSp>
          <p:nvGrpSpPr>
            <p:cNvPr id="43263" name="Group 312"/>
            <p:cNvGrpSpPr>
              <a:grpSpLocks/>
            </p:cNvGrpSpPr>
            <p:nvPr/>
          </p:nvGrpSpPr>
          <p:grpSpPr bwMode="auto">
            <a:xfrm>
              <a:off x="2093" y="2197"/>
              <a:ext cx="288" cy="247"/>
              <a:chOff x="960" y="3168"/>
              <a:chExt cx="432" cy="480"/>
            </a:xfrm>
          </p:grpSpPr>
          <p:grpSp>
            <p:nvGrpSpPr>
              <p:cNvPr id="43265" name="Group 313"/>
              <p:cNvGrpSpPr>
                <a:grpSpLocks/>
              </p:cNvGrpSpPr>
              <p:nvPr/>
            </p:nvGrpSpPr>
            <p:grpSpPr bwMode="auto">
              <a:xfrm>
                <a:off x="960" y="3408"/>
                <a:ext cx="432" cy="240"/>
                <a:chOff x="2214" y="306"/>
                <a:chExt cx="1488" cy="372"/>
              </a:xfrm>
            </p:grpSpPr>
            <p:sp>
              <p:nvSpPr>
                <p:cNvPr id="43281" name="Oval 314"/>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82" name="Oval 315"/>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66" name="Group 316"/>
              <p:cNvGrpSpPr>
                <a:grpSpLocks/>
              </p:cNvGrpSpPr>
              <p:nvPr/>
            </p:nvGrpSpPr>
            <p:grpSpPr bwMode="auto">
              <a:xfrm>
                <a:off x="960" y="3360"/>
                <a:ext cx="432" cy="240"/>
                <a:chOff x="2214" y="306"/>
                <a:chExt cx="1488" cy="372"/>
              </a:xfrm>
            </p:grpSpPr>
            <p:sp>
              <p:nvSpPr>
                <p:cNvPr id="43279" name="Oval 317"/>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80" name="Oval 318"/>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67" name="Group 319"/>
              <p:cNvGrpSpPr>
                <a:grpSpLocks/>
              </p:cNvGrpSpPr>
              <p:nvPr/>
            </p:nvGrpSpPr>
            <p:grpSpPr bwMode="auto">
              <a:xfrm>
                <a:off x="960" y="3312"/>
                <a:ext cx="432" cy="240"/>
                <a:chOff x="2214" y="306"/>
                <a:chExt cx="1488" cy="372"/>
              </a:xfrm>
            </p:grpSpPr>
            <p:sp>
              <p:nvSpPr>
                <p:cNvPr id="43277" name="Oval 320"/>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78" name="Oval 321"/>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68" name="Group 322"/>
              <p:cNvGrpSpPr>
                <a:grpSpLocks/>
              </p:cNvGrpSpPr>
              <p:nvPr/>
            </p:nvGrpSpPr>
            <p:grpSpPr bwMode="auto">
              <a:xfrm>
                <a:off x="960" y="3264"/>
                <a:ext cx="432" cy="240"/>
                <a:chOff x="2214" y="306"/>
                <a:chExt cx="1488" cy="372"/>
              </a:xfrm>
            </p:grpSpPr>
            <p:sp>
              <p:nvSpPr>
                <p:cNvPr id="43275" name="Oval 323"/>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76" name="Oval 324"/>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69" name="Group 325"/>
              <p:cNvGrpSpPr>
                <a:grpSpLocks/>
              </p:cNvGrpSpPr>
              <p:nvPr/>
            </p:nvGrpSpPr>
            <p:grpSpPr bwMode="auto">
              <a:xfrm>
                <a:off x="960" y="3216"/>
                <a:ext cx="432" cy="240"/>
                <a:chOff x="2214" y="306"/>
                <a:chExt cx="1488" cy="372"/>
              </a:xfrm>
            </p:grpSpPr>
            <p:sp>
              <p:nvSpPr>
                <p:cNvPr id="43273" name="Oval 326"/>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74" name="Oval 327"/>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70" name="Group 328"/>
              <p:cNvGrpSpPr>
                <a:grpSpLocks/>
              </p:cNvGrpSpPr>
              <p:nvPr/>
            </p:nvGrpSpPr>
            <p:grpSpPr bwMode="auto">
              <a:xfrm>
                <a:off x="960" y="3168"/>
                <a:ext cx="432" cy="240"/>
                <a:chOff x="2214" y="306"/>
                <a:chExt cx="1488" cy="372"/>
              </a:xfrm>
            </p:grpSpPr>
            <p:sp>
              <p:nvSpPr>
                <p:cNvPr id="43271" name="Oval 329"/>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72" name="Oval 330"/>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43264" name="Text Box 331"/>
            <p:cNvSpPr txBox="1">
              <a:spLocks noChangeArrowheads="1"/>
            </p:cNvSpPr>
            <p:nvPr/>
          </p:nvSpPr>
          <p:spPr bwMode="auto">
            <a:xfrm>
              <a:off x="2109" y="2178"/>
              <a:ext cx="31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MC</a:t>
              </a:r>
            </a:p>
          </p:txBody>
        </p:sp>
      </p:grpSp>
      <p:grpSp>
        <p:nvGrpSpPr>
          <p:cNvPr id="295940" name="Group 332"/>
          <p:cNvGrpSpPr>
            <a:grpSpLocks/>
          </p:cNvGrpSpPr>
          <p:nvPr/>
        </p:nvGrpSpPr>
        <p:grpSpPr bwMode="auto">
          <a:xfrm>
            <a:off x="4356100" y="2854325"/>
            <a:ext cx="431800" cy="288925"/>
            <a:chOff x="2093" y="2178"/>
            <a:chExt cx="334" cy="266"/>
          </a:xfrm>
        </p:grpSpPr>
        <p:grpSp>
          <p:nvGrpSpPr>
            <p:cNvPr id="43243" name="Group 333"/>
            <p:cNvGrpSpPr>
              <a:grpSpLocks/>
            </p:cNvGrpSpPr>
            <p:nvPr/>
          </p:nvGrpSpPr>
          <p:grpSpPr bwMode="auto">
            <a:xfrm>
              <a:off x="2093" y="2197"/>
              <a:ext cx="288" cy="247"/>
              <a:chOff x="960" y="3168"/>
              <a:chExt cx="432" cy="480"/>
            </a:xfrm>
          </p:grpSpPr>
          <p:grpSp>
            <p:nvGrpSpPr>
              <p:cNvPr id="43245" name="Group 334"/>
              <p:cNvGrpSpPr>
                <a:grpSpLocks/>
              </p:cNvGrpSpPr>
              <p:nvPr/>
            </p:nvGrpSpPr>
            <p:grpSpPr bwMode="auto">
              <a:xfrm>
                <a:off x="960" y="3408"/>
                <a:ext cx="432" cy="240"/>
                <a:chOff x="2214" y="306"/>
                <a:chExt cx="1488" cy="372"/>
              </a:xfrm>
            </p:grpSpPr>
            <p:sp>
              <p:nvSpPr>
                <p:cNvPr id="43261" name="Oval 335"/>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62" name="Oval 336"/>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46" name="Group 337"/>
              <p:cNvGrpSpPr>
                <a:grpSpLocks/>
              </p:cNvGrpSpPr>
              <p:nvPr/>
            </p:nvGrpSpPr>
            <p:grpSpPr bwMode="auto">
              <a:xfrm>
                <a:off x="960" y="3360"/>
                <a:ext cx="432" cy="240"/>
                <a:chOff x="2214" y="306"/>
                <a:chExt cx="1488" cy="372"/>
              </a:xfrm>
            </p:grpSpPr>
            <p:sp>
              <p:nvSpPr>
                <p:cNvPr id="43259" name="Oval 338"/>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60" name="Oval 339"/>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47" name="Group 340"/>
              <p:cNvGrpSpPr>
                <a:grpSpLocks/>
              </p:cNvGrpSpPr>
              <p:nvPr/>
            </p:nvGrpSpPr>
            <p:grpSpPr bwMode="auto">
              <a:xfrm>
                <a:off x="960" y="3312"/>
                <a:ext cx="432" cy="240"/>
                <a:chOff x="2214" y="306"/>
                <a:chExt cx="1488" cy="372"/>
              </a:xfrm>
            </p:grpSpPr>
            <p:sp>
              <p:nvSpPr>
                <p:cNvPr id="43257" name="Oval 341"/>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58" name="Oval 342"/>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48" name="Group 343"/>
              <p:cNvGrpSpPr>
                <a:grpSpLocks/>
              </p:cNvGrpSpPr>
              <p:nvPr/>
            </p:nvGrpSpPr>
            <p:grpSpPr bwMode="auto">
              <a:xfrm>
                <a:off x="960" y="3264"/>
                <a:ext cx="432" cy="240"/>
                <a:chOff x="2214" y="306"/>
                <a:chExt cx="1488" cy="372"/>
              </a:xfrm>
            </p:grpSpPr>
            <p:sp>
              <p:nvSpPr>
                <p:cNvPr id="43255" name="Oval 344"/>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56" name="Oval 345"/>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49" name="Group 346"/>
              <p:cNvGrpSpPr>
                <a:grpSpLocks/>
              </p:cNvGrpSpPr>
              <p:nvPr/>
            </p:nvGrpSpPr>
            <p:grpSpPr bwMode="auto">
              <a:xfrm>
                <a:off x="960" y="3216"/>
                <a:ext cx="432" cy="240"/>
                <a:chOff x="2214" y="306"/>
                <a:chExt cx="1488" cy="372"/>
              </a:xfrm>
            </p:grpSpPr>
            <p:sp>
              <p:nvSpPr>
                <p:cNvPr id="43253" name="Oval 347"/>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54" name="Oval 348"/>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50" name="Group 349"/>
              <p:cNvGrpSpPr>
                <a:grpSpLocks/>
              </p:cNvGrpSpPr>
              <p:nvPr/>
            </p:nvGrpSpPr>
            <p:grpSpPr bwMode="auto">
              <a:xfrm>
                <a:off x="960" y="3168"/>
                <a:ext cx="432" cy="240"/>
                <a:chOff x="2214" y="306"/>
                <a:chExt cx="1488" cy="372"/>
              </a:xfrm>
            </p:grpSpPr>
            <p:sp>
              <p:nvSpPr>
                <p:cNvPr id="43251" name="Oval 350"/>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52" name="Oval 351"/>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43244" name="Text Box 352"/>
            <p:cNvSpPr txBox="1">
              <a:spLocks noChangeArrowheads="1"/>
            </p:cNvSpPr>
            <p:nvPr/>
          </p:nvSpPr>
          <p:spPr bwMode="auto">
            <a:xfrm>
              <a:off x="2109" y="2178"/>
              <a:ext cx="31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MC</a:t>
              </a:r>
            </a:p>
          </p:txBody>
        </p:sp>
      </p:grpSp>
      <p:grpSp>
        <p:nvGrpSpPr>
          <p:cNvPr id="295949" name="Group 353"/>
          <p:cNvGrpSpPr>
            <a:grpSpLocks/>
          </p:cNvGrpSpPr>
          <p:nvPr/>
        </p:nvGrpSpPr>
        <p:grpSpPr bwMode="auto">
          <a:xfrm>
            <a:off x="4356100" y="3717925"/>
            <a:ext cx="431800" cy="288925"/>
            <a:chOff x="2093" y="2178"/>
            <a:chExt cx="334" cy="266"/>
          </a:xfrm>
        </p:grpSpPr>
        <p:grpSp>
          <p:nvGrpSpPr>
            <p:cNvPr id="43223" name="Group 354"/>
            <p:cNvGrpSpPr>
              <a:grpSpLocks/>
            </p:cNvGrpSpPr>
            <p:nvPr/>
          </p:nvGrpSpPr>
          <p:grpSpPr bwMode="auto">
            <a:xfrm>
              <a:off x="2093" y="2197"/>
              <a:ext cx="288" cy="247"/>
              <a:chOff x="960" y="3168"/>
              <a:chExt cx="432" cy="480"/>
            </a:xfrm>
          </p:grpSpPr>
          <p:grpSp>
            <p:nvGrpSpPr>
              <p:cNvPr id="43225" name="Group 355"/>
              <p:cNvGrpSpPr>
                <a:grpSpLocks/>
              </p:cNvGrpSpPr>
              <p:nvPr/>
            </p:nvGrpSpPr>
            <p:grpSpPr bwMode="auto">
              <a:xfrm>
                <a:off x="960" y="3408"/>
                <a:ext cx="432" cy="240"/>
                <a:chOff x="2214" y="306"/>
                <a:chExt cx="1488" cy="372"/>
              </a:xfrm>
            </p:grpSpPr>
            <p:sp>
              <p:nvSpPr>
                <p:cNvPr id="43241" name="Oval 356"/>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42" name="Oval 357"/>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26" name="Group 358"/>
              <p:cNvGrpSpPr>
                <a:grpSpLocks/>
              </p:cNvGrpSpPr>
              <p:nvPr/>
            </p:nvGrpSpPr>
            <p:grpSpPr bwMode="auto">
              <a:xfrm>
                <a:off x="960" y="3360"/>
                <a:ext cx="432" cy="240"/>
                <a:chOff x="2214" y="306"/>
                <a:chExt cx="1488" cy="372"/>
              </a:xfrm>
            </p:grpSpPr>
            <p:sp>
              <p:nvSpPr>
                <p:cNvPr id="43239" name="Oval 359"/>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40" name="Oval 360"/>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27" name="Group 361"/>
              <p:cNvGrpSpPr>
                <a:grpSpLocks/>
              </p:cNvGrpSpPr>
              <p:nvPr/>
            </p:nvGrpSpPr>
            <p:grpSpPr bwMode="auto">
              <a:xfrm>
                <a:off x="960" y="3312"/>
                <a:ext cx="432" cy="240"/>
                <a:chOff x="2214" y="306"/>
                <a:chExt cx="1488" cy="372"/>
              </a:xfrm>
            </p:grpSpPr>
            <p:sp>
              <p:nvSpPr>
                <p:cNvPr id="43237" name="Oval 362"/>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38" name="Oval 363"/>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28" name="Group 364"/>
              <p:cNvGrpSpPr>
                <a:grpSpLocks/>
              </p:cNvGrpSpPr>
              <p:nvPr/>
            </p:nvGrpSpPr>
            <p:grpSpPr bwMode="auto">
              <a:xfrm>
                <a:off x="960" y="3264"/>
                <a:ext cx="432" cy="240"/>
                <a:chOff x="2214" y="306"/>
                <a:chExt cx="1488" cy="372"/>
              </a:xfrm>
            </p:grpSpPr>
            <p:sp>
              <p:nvSpPr>
                <p:cNvPr id="43235" name="Oval 365"/>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36" name="Oval 366"/>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29" name="Group 367"/>
              <p:cNvGrpSpPr>
                <a:grpSpLocks/>
              </p:cNvGrpSpPr>
              <p:nvPr/>
            </p:nvGrpSpPr>
            <p:grpSpPr bwMode="auto">
              <a:xfrm>
                <a:off x="960" y="3216"/>
                <a:ext cx="432" cy="240"/>
                <a:chOff x="2214" y="306"/>
                <a:chExt cx="1488" cy="372"/>
              </a:xfrm>
            </p:grpSpPr>
            <p:sp>
              <p:nvSpPr>
                <p:cNvPr id="43233" name="Oval 368"/>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34" name="Oval 369"/>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30" name="Group 370"/>
              <p:cNvGrpSpPr>
                <a:grpSpLocks/>
              </p:cNvGrpSpPr>
              <p:nvPr/>
            </p:nvGrpSpPr>
            <p:grpSpPr bwMode="auto">
              <a:xfrm>
                <a:off x="960" y="3168"/>
                <a:ext cx="432" cy="240"/>
                <a:chOff x="2214" y="306"/>
                <a:chExt cx="1488" cy="372"/>
              </a:xfrm>
            </p:grpSpPr>
            <p:sp>
              <p:nvSpPr>
                <p:cNvPr id="43231" name="Oval 371"/>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32" name="Oval 372"/>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43224" name="Text Box 373"/>
            <p:cNvSpPr txBox="1">
              <a:spLocks noChangeArrowheads="1"/>
            </p:cNvSpPr>
            <p:nvPr/>
          </p:nvSpPr>
          <p:spPr bwMode="auto">
            <a:xfrm>
              <a:off x="2109" y="2178"/>
              <a:ext cx="31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MC</a:t>
              </a:r>
            </a:p>
          </p:txBody>
        </p:sp>
      </p:grpSp>
      <p:grpSp>
        <p:nvGrpSpPr>
          <p:cNvPr id="295957" name="Group 374"/>
          <p:cNvGrpSpPr>
            <a:grpSpLocks/>
          </p:cNvGrpSpPr>
          <p:nvPr/>
        </p:nvGrpSpPr>
        <p:grpSpPr bwMode="auto">
          <a:xfrm>
            <a:off x="6372225" y="1558925"/>
            <a:ext cx="431800" cy="288925"/>
            <a:chOff x="2093" y="2178"/>
            <a:chExt cx="334" cy="266"/>
          </a:xfrm>
        </p:grpSpPr>
        <p:grpSp>
          <p:nvGrpSpPr>
            <p:cNvPr id="43203" name="Group 375"/>
            <p:cNvGrpSpPr>
              <a:grpSpLocks/>
            </p:cNvGrpSpPr>
            <p:nvPr/>
          </p:nvGrpSpPr>
          <p:grpSpPr bwMode="auto">
            <a:xfrm>
              <a:off x="2093" y="2197"/>
              <a:ext cx="288" cy="247"/>
              <a:chOff x="960" y="3168"/>
              <a:chExt cx="432" cy="480"/>
            </a:xfrm>
          </p:grpSpPr>
          <p:grpSp>
            <p:nvGrpSpPr>
              <p:cNvPr id="43205" name="Group 376"/>
              <p:cNvGrpSpPr>
                <a:grpSpLocks/>
              </p:cNvGrpSpPr>
              <p:nvPr/>
            </p:nvGrpSpPr>
            <p:grpSpPr bwMode="auto">
              <a:xfrm>
                <a:off x="960" y="3408"/>
                <a:ext cx="432" cy="240"/>
                <a:chOff x="2214" y="306"/>
                <a:chExt cx="1488" cy="372"/>
              </a:xfrm>
            </p:grpSpPr>
            <p:sp>
              <p:nvSpPr>
                <p:cNvPr id="43221" name="Oval 377"/>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22" name="Oval 378"/>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06" name="Group 379"/>
              <p:cNvGrpSpPr>
                <a:grpSpLocks/>
              </p:cNvGrpSpPr>
              <p:nvPr/>
            </p:nvGrpSpPr>
            <p:grpSpPr bwMode="auto">
              <a:xfrm>
                <a:off x="960" y="3360"/>
                <a:ext cx="432" cy="240"/>
                <a:chOff x="2214" y="306"/>
                <a:chExt cx="1488" cy="372"/>
              </a:xfrm>
            </p:grpSpPr>
            <p:sp>
              <p:nvSpPr>
                <p:cNvPr id="43219" name="Oval 380"/>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20" name="Oval 381"/>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07" name="Group 382"/>
              <p:cNvGrpSpPr>
                <a:grpSpLocks/>
              </p:cNvGrpSpPr>
              <p:nvPr/>
            </p:nvGrpSpPr>
            <p:grpSpPr bwMode="auto">
              <a:xfrm>
                <a:off x="960" y="3312"/>
                <a:ext cx="432" cy="240"/>
                <a:chOff x="2214" y="306"/>
                <a:chExt cx="1488" cy="372"/>
              </a:xfrm>
            </p:grpSpPr>
            <p:sp>
              <p:nvSpPr>
                <p:cNvPr id="43217" name="Oval 383"/>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18" name="Oval 384"/>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08" name="Group 385"/>
              <p:cNvGrpSpPr>
                <a:grpSpLocks/>
              </p:cNvGrpSpPr>
              <p:nvPr/>
            </p:nvGrpSpPr>
            <p:grpSpPr bwMode="auto">
              <a:xfrm>
                <a:off x="960" y="3264"/>
                <a:ext cx="432" cy="240"/>
                <a:chOff x="2214" y="306"/>
                <a:chExt cx="1488" cy="372"/>
              </a:xfrm>
            </p:grpSpPr>
            <p:sp>
              <p:nvSpPr>
                <p:cNvPr id="43215" name="Oval 386"/>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16" name="Oval 387"/>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09" name="Group 388"/>
              <p:cNvGrpSpPr>
                <a:grpSpLocks/>
              </p:cNvGrpSpPr>
              <p:nvPr/>
            </p:nvGrpSpPr>
            <p:grpSpPr bwMode="auto">
              <a:xfrm>
                <a:off x="960" y="3216"/>
                <a:ext cx="432" cy="240"/>
                <a:chOff x="2214" y="306"/>
                <a:chExt cx="1488" cy="372"/>
              </a:xfrm>
            </p:grpSpPr>
            <p:sp>
              <p:nvSpPr>
                <p:cNvPr id="43213" name="Oval 389"/>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14" name="Oval 390"/>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210" name="Group 391"/>
              <p:cNvGrpSpPr>
                <a:grpSpLocks/>
              </p:cNvGrpSpPr>
              <p:nvPr/>
            </p:nvGrpSpPr>
            <p:grpSpPr bwMode="auto">
              <a:xfrm>
                <a:off x="960" y="3168"/>
                <a:ext cx="432" cy="240"/>
                <a:chOff x="2214" y="306"/>
                <a:chExt cx="1488" cy="372"/>
              </a:xfrm>
            </p:grpSpPr>
            <p:sp>
              <p:nvSpPr>
                <p:cNvPr id="43211" name="Oval 392"/>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12" name="Oval 393"/>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43204" name="Text Box 394"/>
            <p:cNvSpPr txBox="1">
              <a:spLocks noChangeArrowheads="1"/>
            </p:cNvSpPr>
            <p:nvPr/>
          </p:nvSpPr>
          <p:spPr bwMode="auto">
            <a:xfrm>
              <a:off x="2109" y="2178"/>
              <a:ext cx="31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MC</a:t>
              </a:r>
            </a:p>
          </p:txBody>
        </p:sp>
      </p:grpSp>
      <p:grpSp>
        <p:nvGrpSpPr>
          <p:cNvPr id="295965" name="Group 395"/>
          <p:cNvGrpSpPr>
            <a:grpSpLocks/>
          </p:cNvGrpSpPr>
          <p:nvPr/>
        </p:nvGrpSpPr>
        <p:grpSpPr bwMode="auto">
          <a:xfrm>
            <a:off x="6372225" y="3214688"/>
            <a:ext cx="431800" cy="288925"/>
            <a:chOff x="2093" y="2178"/>
            <a:chExt cx="334" cy="266"/>
          </a:xfrm>
        </p:grpSpPr>
        <p:grpSp>
          <p:nvGrpSpPr>
            <p:cNvPr id="43183" name="Group 396"/>
            <p:cNvGrpSpPr>
              <a:grpSpLocks/>
            </p:cNvGrpSpPr>
            <p:nvPr/>
          </p:nvGrpSpPr>
          <p:grpSpPr bwMode="auto">
            <a:xfrm>
              <a:off x="2093" y="2197"/>
              <a:ext cx="288" cy="247"/>
              <a:chOff x="960" y="3168"/>
              <a:chExt cx="432" cy="480"/>
            </a:xfrm>
          </p:grpSpPr>
          <p:grpSp>
            <p:nvGrpSpPr>
              <p:cNvPr id="43185" name="Group 397"/>
              <p:cNvGrpSpPr>
                <a:grpSpLocks/>
              </p:cNvGrpSpPr>
              <p:nvPr/>
            </p:nvGrpSpPr>
            <p:grpSpPr bwMode="auto">
              <a:xfrm>
                <a:off x="960" y="3408"/>
                <a:ext cx="432" cy="240"/>
                <a:chOff x="2214" y="306"/>
                <a:chExt cx="1488" cy="372"/>
              </a:xfrm>
            </p:grpSpPr>
            <p:sp>
              <p:nvSpPr>
                <p:cNvPr id="43201" name="Oval 398"/>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02" name="Oval 399"/>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186" name="Group 400"/>
              <p:cNvGrpSpPr>
                <a:grpSpLocks/>
              </p:cNvGrpSpPr>
              <p:nvPr/>
            </p:nvGrpSpPr>
            <p:grpSpPr bwMode="auto">
              <a:xfrm>
                <a:off x="960" y="3360"/>
                <a:ext cx="432" cy="240"/>
                <a:chOff x="2214" y="306"/>
                <a:chExt cx="1488" cy="372"/>
              </a:xfrm>
            </p:grpSpPr>
            <p:sp>
              <p:nvSpPr>
                <p:cNvPr id="43199" name="Oval 401"/>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200" name="Oval 402"/>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187" name="Group 403"/>
              <p:cNvGrpSpPr>
                <a:grpSpLocks/>
              </p:cNvGrpSpPr>
              <p:nvPr/>
            </p:nvGrpSpPr>
            <p:grpSpPr bwMode="auto">
              <a:xfrm>
                <a:off x="960" y="3312"/>
                <a:ext cx="432" cy="240"/>
                <a:chOff x="2214" y="306"/>
                <a:chExt cx="1488" cy="372"/>
              </a:xfrm>
            </p:grpSpPr>
            <p:sp>
              <p:nvSpPr>
                <p:cNvPr id="43197" name="Oval 404"/>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98" name="Oval 405"/>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188" name="Group 406"/>
              <p:cNvGrpSpPr>
                <a:grpSpLocks/>
              </p:cNvGrpSpPr>
              <p:nvPr/>
            </p:nvGrpSpPr>
            <p:grpSpPr bwMode="auto">
              <a:xfrm>
                <a:off x="960" y="3264"/>
                <a:ext cx="432" cy="240"/>
                <a:chOff x="2214" y="306"/>
                <a:chExt cx="1488" cy="372"/>
              </a:xfrm>
            </p:grpSpPr>
            <p:sp>
              <p:nvSpPr>
                <p:cNvPr id="43195" name="Oval 407"/>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96" name="Oval 408"/>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189" name="Group 409"/>
              <p:cNvGrpSpPr>
                <a:grpSpLocks/>
              </p:cNvGrpSpPr>
              <p:nvPr/>
            </p:nvGrpSpPr>
            <p:grpSpPr bwMode="auto">
              <a:xfrm>
                <a:off x="960" y="3216"/>
                <a:ext cx="432" cy="240"/>
                <a:chOff x="2214" y="306"/>
                <a:chExt cx="1488" cy="372"/>
              </a:xfrm>
            </p:grpSpPr>
            <p:sp>
              <p:nvSpPr>
                <p:cNvPr id="43193" name="Oval 410"/>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94" name="Oval 411"/>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190" name="Group 412"/>
              <p:cNvGrpSpPr>
                <a:grpSpLocks/>
              </p:cNvGrpSpPr>
              <p:nvPr/>
            </p:nvGrpSpPr>
            <p:grpSpPr bwMode="auto">
              <a:xfrm>
                <a:off x="960" y="3168"/>
                <a:ext cx="432" cy="240"/>
                <a:chOff x="2214" y="306"/>
                <a:chExt cx="1488" cy="372"/>
              </a:xfrm>
            </p:grpSpPr>
            <p:sp>
              <p:nvSpPr>
                <p:cNvPr id="43191" name="Oval 413"/>
                <p:cNvSpPr>
                  <a:spLocks noChangeArrowheads="1"/>
                </p:cNvSpPr>
                <p:nvPr/>
              </p:nvSpPr>
              <p:spPr bwMode="auto">
                <a:xfrm>
                  <a:off x="2214" y="342"/>
                  <a:ext cx="1488" cy="336"/>
                </a:xfrm>
                <a:prstGeom prst="ellipse">
                  <a:avLst/>
                </a:prstGeom>
                <a:solidFill>
                  <a:srgbClr val="CC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92" name="Oval 414"/>
                <p:cNvSpPr>
                  <a:spLocks noChangeArrowheads="1"/>
                </p:cNvSpPr>
                <p:nvPr/>
              </p:nvSpPr>
              <p:spPr bwMode="auto">
                <a:xfrm>
                  <a:off x="2214" y="306"/>
                  <a:ext cx="1488" cy="336"/>
                </a:xfrm>
                <a:prstGeom prst="ellipse">
                  <a:avLst/>
                </a:prstGeom>
                <a:gradFill rotWithShape="0">
                  <a:gsLst>
                    <a:gs pos="0">
                      <a:srgbClr val="CC9900"/>
                    </a:gs>
                    <a:gs pos="100000">
                      <a:srgbClr val="5E47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43184" name="Text Box 415"/>
            <p:cNvSpPr txBox="1">
              <a:spLocks noChangeArrowheads="1"/>
            </p:cNvSpPr>
            <p:nvPr/>
          </p:nvSpPr>
          <p:spPr bwMode="auto">
            <a:xfrm>
              <a:off x="2109" y="2178"/>
              <a:ext cx="318"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MC</a:t>
              </a:r>
            </a:p>
          </p:txBody>
        </p:sp>
      </p:grpSp>
      <p:grpSp>
        <p:nvGrpSpPr>
          <p:cNvPr id="43095" name="Group 417"/>
          <p:cNvGrpSpPr>
            <a:grpSpLocks/>
          </p:cNvGrpSpPr>
          <p:nvPr/>
        </p:nvGrpSpPr>
        <p:grpSpPr bwMode="auto">
          <a:xfrm>
            <a:off x="1403350" y="2393950"/>
            <a:ext cx="536575" cy="244475"/>
            <a:chOff x="884" y="1099"/>
            <a:chExt cx="338" cy="154"/>
          </a:xfrm>
        </p:grpSpPr>
        <p:sp>
          <p:nvSpPr>
            <p:cNvPr id="43181" name="Text Box 418"/>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182" name="AutoShape 419"/>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096" name="Group 420"/>
          <p:cNvGrpSpPr>
            <a:grpSpLocks/>
          </p:cNvGrpSpPr>
          <p:nvPr/>
        </p:nvGrpSpPr>
        <p:grpSpPr bwMode="auto">
          <a:xfrm>
            <a:off x="1403350" y="3790950"/>
            <a:ext cx="536575" cy="244475"/>
            <a:chOff x="884" y="1099"/>
            <a:chExt cx="338" cy="154"/>
          </a:xfrm>
        </p:grpSpPr>
        <p:sp>
          <p:nvSpPr>
            <p:cNvPr id="43179" name="Text Box 421"/>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180" name="AutoShape 422"/>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097" name="Group 423"/>
          <p:cNvGrpSpPr>
            <a:grpSpLocks/>
          </p:cNvGrpSpPr>
          <p:nvPr/>
        </p:nvGrpSpPr>
        <p:grpSpPr bwMode="auto">
          <a:xfrm>
            <a:off x="1403350" y="4049713"/>
            <a:ext cx="536575" cy="244475"/>
            <a:chOff x="884" y="1099"/>
            <a:chExt cx="338" cy="154"/>
          </a:xfrm>
        </p:grpSpPr>
        <p:sp>
          <p:nvSpPr>
            <p:cNvPr id="43177" name="Text Box 424"/>
            <p:cNvSpPr txBox="1">
              <a:spLocks noChangeArrowheads="1"/>
            </p:cNvSpPr>
            <p:nvPr/>
          </p:nvSpPr>
          <p:spPr bwMode="auto">
            <a:xfrm>
              <a:off x="884" y="1099"/>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178" name="AutoShape 425"/>
            <p:cNvSpPr>
              <a:spLocks noChangeArrowheads="1"/>
            </p:cNvSpPr>
            <p:nvPr/>
          </p:nvSpPr>
          <p:spPr bwMode="auto">
            <a:xfrm rot="5400000">
              <a:off x="1122" y="1150"/>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098" name="Group 429"/>
          <p:cNvGrpSpPr>
            <a:grpSpLocks/>
          </p:cNvGrpSpPr>
          <p:nvPr/>
        </p:nvGrpSpPr>
        <p:grpSpPr bwMode="auto">
          <a:xfrm>
            <a:off x="7202488" y="2393950"/>
            <a:ext cx="538162" cy="244475"/>
            <a:chOff x="4537" y="1144"/>
            <a:chExt cx="339" cy="154"/>
          </a:xfrm>
        </p:grpSpPr>
        <p:sp>
          <p:nvSpPr>
            <p:cNvPr id="43175" name="Text Box 426"/>
            <p:cNvSpPr txBox="1">
              <a:spLocks noChangeArrowheads="1"/>
            </p:cNvSpPr>
            <p:nvPr/>
          </p:nvSpPr>
          <p:spPr bwMode="auto">
            <a:xfrm>
              <a:off x="4558" y="1144"/>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176" name="AutoShape 427"/>
            <p:cNvSpPr>
              <a:spLocks noChangeArrowheads="1"/>
            </p:cNvSpPr>
            <p:nvPr/>
          </p:nvSpPr>
          <p:spPr bwMode="auto">
            <a:xfrm rot="5400000">
              <a:off x="4504" y="1195"/>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099" name="Group 430"/>
          <p:cNvGrpSpPr>
            <a:grpSpLocks/>
          </p:cNvGrpSpPr>
          <p:nvPr/>
        </p:nvGrpSpPr>
        <p:grpSpPr bwMode="auto">
          <a:xfrm>
            <a:off x="7202488" y="3790950"/>
            <a:ext cx="538162" cy="244475"/>
            <a:chOff x="4537" y="981"/>
            <a:chExt cx="339" cy="154"/>
          </a:xfrm>
        </p:grpSpPr>
        <p:sp>
          <p:nvSpPr>
            <p:cNvPr id="43173" name="Text Box 431"/>
            <p:cNvSpPr txBox="1">
              <a:spLocks noChangeArrowheads="1"/>
            </p:cNvSpPr>
            <p:nvPr/>
          </p:nvSpPr>
          <p:spPr bwMode="auto">
            <a:xfrm>
              <a:off x="4558" y="981"/>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174" name="AutoShape 432"/>
            <p:cNvSpPr>
              <a:spLocks noChangeArrowheads="1"/>
            </p:cNvSpPr>
            <p:nvPr/>
          </p:nvSpPr>
          <p:spPr bwMode="auto">
            <a:xfrm rot="5400000">
              <a:off x="4504" y="1032"/>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100" name="Group 433"/>
          <p:cNvGrpSpPr>
            <a:grpSpLocks/>
          </p:cNvGrpSpPr>
          <p:nvPr/>
        </p:nvGrpSpPr>
        <p:grpSpPr bwMode="auto">
          <a:xfrm>
            <a:off x="7202488" y="4078288"/>
            <a:ext cx="538162" cy="244475"/>
            <a:chOff x="4537" y="1144"/>
            <a:chExt cx="339" cy="154"/>
          </a:xfrm>
        </p:grpSpPr>
        <p:sp>
          <p:nvSpPr>
            <p:cNvPr id="43171" name="Text Box 434"/>
            <p:cNvSpPr txBox="1">
              <a:spLocks noChangeArrowheads="1"/>
            </p:cNvSpPr>
            <p:nvPr/>
          </p:nvSpPr>
          <p:spPr bwMode="auto">
            <a:xfrm>
              <a:off x="4558" y="1144"/>
              <a:ext cx="31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en-US" altLang="zh-CN" sz="1000" b="1"/>
                <a:t>Port</a:t>
              </a:r>
            </a:p>
          </p:txBody>
        </p:sp>
        <p:sp>
          <p:nvSpPr>
            <p:cNvPr id="43172" name="AutoShape 435"/>
            <p:cNvSpPr>
              <a:spLocks noChangeArrowheads="1"/>
            </p:cNvSpPr>
            <p:nvPr/>
          </p:nvSpPr>
          <p:spPr bwMode="auto">
            <a:xfrm rot="5400000">
              <a:off x="4504" y="1195"/>
              <a:ext cx="133" cy="67"/>
            </a:xfrm>
            <a:prstGeom prst="upDownArrow">
              <a:avLst>
                <a:gd name="adj1" fmla="val 50000"/>
                <a:gd name="adj2" fmla="val 20000"/>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95980" name="Group 456"/>
          <p:cNvGrpSpPr>
            <a:grpSpLocks/>
          </p:cNvGrpSpPr>
          <p:nvPr/>
        </p:nvGrpSpPr>
        <p:grpSpPr bwMode="auto">
          <a:xfrm>
            <a:off x="539750" y="2436813"/>
            <a:ext cx="935038" cy="274637"/>
            <a:chOff x="340" y="1535"/>
            <a:chExt cx="589" cy="173"/>
          </a:xfrm>
        </p:grpSpPr>
        <p:sp>
          <p:nvSpPr>
            <p:cNvPr id="43169" name="AutoShape 438"/>
            <p:cNvSpPr>
              <a:spLocks noChangeArrowheads="1"/>
            </p:cNvSpPr>
            <p:nvPr/>
          </p:nvSpPr>
          <p:spPr bwMode="auto">
            <a:xfrm rot="10800000">
              <a:off x="702" y="15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70" name="Text Box 439"/>
            <p:cNvSpPr txBox="1">
              <a:spLocks noChangeArrowheads="1"/>
            </p:cNvSpPr>
            <p:nvPr/>
          </p:nvSpPr>
          <p:spPr bwMode="auto">
            <a:xfrm>
              <a:off x="340" y="1535"/>
              <a:ext cx="3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出流</a:t>
              </a:r>
            </a:p>
          </p:txBody>
        </p:sp>
      </p:grpSp>
      <p:sp>
        <p:nvSpPr>
          <p:cNvPr id="503224" name="AutoShape 440"/>
          <p:cNvSpPr>
            <a:spLocks noChangeArrowheads="1"/>
          </p:cNvSpPr>
          <p:nvPr/>
        </p:nvSpPr>
        <p:spPr bwMode="auto">
          <a:xfrm>
            <a:off x="1979613" y="2278063"/>
            <a:ext cx="144462" cy="288925"/>
          </a:xfrm>
          <a:prstGeom prst="curvedLeftArrow">
            <a:avLst>
              <a:gd name="adj1" fmla="val 40000"/>
              <a:gd name="adj2" fmla="val 80000"/>
              <a:gd name="adj3" fmla="val 3333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nvGrpSpPr>
          <p:cNvPr id="295981" name="Group 461"/>
          <p:cNvGrpSpPr>
            <a:grpSpLocks/>
          </p:cNvGrpSpPr>
          <p:nvPr/>
        </p:nvGrpSpPr>
        <p:grpSpPr bwMode="auto">
          <a:xfrm>
            <a:off x="3276600" y="2206625"/>
            <a:ext cx="574675" cy="936625"/>
            <a:chOff x="2064" y="1390"/>
            <a:chExt cx="362" cy="590"/>
          </a:xfrm>
        </p:grpSpPr>
        <p:grpSp>
          <p:nvGrpSpPr>
            <p:cNvPr id="43162" name="Group 231"/>
            <p:cNvGrpSpPr>
              <a:grpSpLocks/>
            </p:cNvGrpSpPr>
            <p:nvPr/>
          </p:nvGrpSpPr>
          <p:grpSpPr bwMode="auto">
            <a:xfrm>
              <a:off x="2064" y="1390"/>
              <a:ext cx="254" cy="426"/>
              <a:chOff x="2064" y="1026"/>
              <a:chExt cx="254" cy="426"/>
            </a:xfrm>
          </p:grpSpPr>
          <p:sp>
            <p:nvSpPr>
              <p:cNvPr id="43166" name="Text Box 215"/>
              <p:cNvSpPr txBox="1">
                <a:spLocks noChangeArrowheads="1"/>
              </p:cNvSpPr>
              <p:nvPr/>
            </p:nvSpPr>
            <p:spPr bwMode="auto">
              <a:xfrm>
                <a:off x="2064" y="1026"/>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43167" name="Text Box 216"/>
              <p:cNvSpPr txBox="1">
                <a:spLocks noChangeArrowheads="1"/>
              </p:cNvSpPr>
              <p:nvPr/>
            </p:nvSpPr>
            <p:spPr bwMode="auto">
              <a:xfrm>
                <a:off x="2064" y="1162"/>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43168" name="Text Box 217"/>
              <p:cNvSpPr txBox="1">
                <a:spLocks noChangeArrowheads="1"/>
              </p:cNvSpPr>
              <p:nvPr/>
            </p:nvSpPr>
            <p:spPr bwMode="auto">
              <a:xfrm>
                <a:off x="2064" y="1298"/>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grpSp>
        <p:sp>
          <p:nvSpPr>
            <p:cNvPr id="43163" name="AutoShape 442"/>
            <p:cNvSpPr>
              <a:spLocks noChangeArrowheads="1"/>
            </p:cNvSpPr>
            <p:nvPr/>
          </p:nvSpPr>
          <p:spPr bwMode="auto">
            <a:xfrm>
              <a:off x="2290" y="1435"/>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64" name="AutoShape 443"/>
            <p:cNvSpPr>
              <a:spLocks noChangeArrowheads="1"/>
            </p:cNvSpPr>
            <p:nvPr/>
          </p:nvSpPr>
          <p:spPr bwMode="auto">
            <a:xfrm rot="2160000">
              <a:off x="2290" y="1662"/>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65" name="AutoShape 444"/>
            <p:cNvSpPr>
              <a:spLocks noChangeArrowheads="1"/>
            </p:cNvSpPr>
            <p:nvPr/>
          </p:nvSpPr>
          <p:spPr bwMode="auto">
            <a:xfrm rot="2940000">
              <a:off x="2290" y="1889"/>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95984" name="Group 462"/>
          <p:cNvGrpSpPr>
            <a:grpSpLocks/>
          </p:cNvGrpSpPr>
          <p:nvPr/>
        </p:nvGrpSpPr>
        <p:grpSpPr bwMode="auto">
          <a:xfrm>
            <a:off x="3276600" y="3359150"/>
            <a:ext cx="574675" cy="863600"/>
            <a:chOff x="2064" y="2116"/>
            <a:chExt cx="362" cy="544"/>
          </a:xfrm>
        </p:grpSpPr>
        <p:grpSp>
          <p:nvGrpSpPr>
            <p:cNvPr id="43155" name="Group 239"/>
            <p:cNvGrpSpPr>
              <a:grpSpLocks/>
            </p:cNvGrpSpPr>
            <p:nvPr/>
          </p:nvGrpSpPr>
          <p:grpSpPr bwMode="auto">
            <a:xfrm>
              <a:off x="2064" y="2234"/>
              <a:ext cx="254" cy="426"/>
              <a:chOff x="2064" y="1026"/>
              <a:chExt cx="254" cy="426"/>
            </a:xfrm>
          </p:grpSpPr>
          <p:sp>
            <p:nvSpPr>
              <p:cNvPr id="43159" name="Text Box 240"/>
              <p:cNvSpPr txBox="1">
                <a:spLocks noChangeArrowheads="1"/>
              </p:cNvSpPr>
              <p:nvPr/>
            </p:nvSpPr>
            <p:spPr bwMode="auto">
              <a:xfrm>
                <a:off x="2064" y="1026"/>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43160" name="Text Box 241"/>
              <p:cNvSpPr txBox="1">
                <a:spLocks noChangeArrowheads="1"/>
              </p:cNvSpPr>
              <p:nvPr/>
            </p:nvSpPr>
            <p:spPr bwMode="auto">
              <a:xfrm>
                <a:off x="2064" y="1162"/>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43161" name="Text Box 242"/>
              <p:cNvSpPr txBox="1">
                <a:spLocks noChangeArrowheads="1"/>
              </p:cNvSpPr>
              <p:nvPr/>
            </p:nvSpPr>
            <p:spPr bwMode="auto">
              <a:xfrm>
                <a:off x="2064" y="1298"/>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grpSp>
        <p:sp>
          <p:nvSpPr>
            <p:cNvPr id="43156" name="AutoShape 446"/>
            <p:cNvSpPr>
              <a:spLocks noChangeArrowheads="1"/>
            </p:cNvSpPr>
            <p:nvPr/>
          </p:nvSpPr>
          <p:spPr bwMode="auto">
            <a:xfrm rot="7200000">
              <a:off x="2155" y="2161"/>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57" name="AutoShape 447"/>
            <p:cNvSpPr>
              <a:spLocks noChangeArrowheads="1"/>
            </p:cNvSpPr>
            <p:nvPr/>
          </p:nvSpPr>
          <p:spPr bwMode="auto">
            <a:xfrm rot="8400000">
              <a:off x="2245" y="2342"/>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58" name="AutoShape 448"/>
            <p:cNvSpPr>
              <a:spLocks noChangeArrowheads="1"/>
            </p:cNvSpPr>
            <p:nvPr/>
          </p:nvSpPr>
          <p:spPr bwMode="auto">
            <a:xfrm rot="10800000">
              <a:off x="2290" y="2524"/>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295986" name="Group 463"/>
          <p:cNvGrpSpPr>
            <a:grpSpLocks/>
          </p:cNvGrpSpPr>
          <p:nvPr/>
        </p:nvGrpSpPr>
        <p:grpSpPr bwMode="auto">
          <a:xfrm>
            <a:off x="5219700" y="2206625"/>
            <a:ext cx="576263" cy="936625"/>
            <a:chOff x="3288" y="1390"/>
            <a:chExt cx="363" cy="590"/>
          </a:xfrm>
        </p:grpSpPr>
        <p:grpSp>
          <p:nvGrpSpPr>
            <p:cNvPr id="43148" name="Group 234"/>
            <p:cNvGrpSpPr>
              <a:grpSpLocks/>
            </p:cNvGrpSpPr>
            <p:nvPr/>
          </p:nvGrpSpPr>
          <p:grpSpPr bwMode="auto">
            <a:xfrm>
              <a:off x="3397" y="1390"/>
              <a:ext cx="254" cy="426"/>
              <a:chOff x="3397" y="1026"/>
              <a:chExt cx="254" cy="426"/>
            </a:xfrm>
          </p:grpSpPr>
          <p:sp>
            <p:nvSpPr>
              <p:cNvPr id="43152" name="Text Box 218"/>
              <p:cNvSpPr txBox="1">
                <a:spLocks noChangeArrowheads="1"/>
              </p:cNvSpPr>
              <p:nvPr/>
            </p:nvSpPr>
            <p:spPr bwMode="auto">
              <a:xfrm>
                <a:off x="3397" y="1026"/>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43153" name="Text Box 219"/>
              <p:cNvSpPr txBox="1">
                <a:spLocks noChangeArrowheads="1"/>
              </p:cNvSpPr>
              <p:nvPr/>
            </p:nvSpPr>
            <p:spPr bwMode="auto">
              <a:xfrm>
                <a:off x="3397" y="1162"/>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sp>
            <p:nvSpPr>
              <p:cNvPr id="43154" name="Text Box 220"/>
              <p:cNvSpPr txBox="1">
                <a:spLocks noChangeArrowheads="1"/>
              </p:cNvSpPr>
              <p:nvPr/>
            </p:nvSpPr>
            <p:spPr bwMode="auto">
              <a:xfrm>
                <a:off x="3397" y="1298"/>
                <a:ext cx="2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000" b="1">
                    <a:solidFill>
                      <a:srgbClr val="FF0000"/>
                    </a:solidFill>
                    <a:ea typeface="华文细黑" panose="02010600040101010101" pitchFamily="2" charset="-122"/>
                  </a:rPr>
                  <a:t>1/N</a:t>
                </a:r>
              </a:p>
            </p:txBody>
          </p:sp>
        </p:grpSp>
        <p:sp>
          <p:nvSpPr>
            <p:cNvPr id="43149" name="AutoShape 445"/>
            <p:cNvSpPr>
              <a:spLocks noChangeArrowheads="1"/>
            </p:cNvSpPr>
            <p:nvPr/>
          </p:nvSpPr>
          <p:spPr bwMode="auto">
            <a:xfrm>
              <a:off x="3288" y="1435"/>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50" name="AutoShape 449"/>
            <p:cNvSpPr>
              <a:spLocks noChangeArrowheads="1"/>
            </p:cNvSpPr>
            <p:nvPr/>
          </p:nvSpPr>
          <p:spPr bwMode="auto">
            <a:xfrm rot="-3600000">
              <a:off x="3333" y="1889"/>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51" name="AutoShape 450"/>
            <p:cNvSpPr>
              <a:spLocks noChangeArrowheads="1"/>
            </p:cNvSpPr>
            <p:nvPr/>
          </p:nvSpPr>
          <p:spPr bwMode="auto">
            <a:xfrm rot="-2400000">
              <a:off x="3288" y="1707"/>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503239" name="AutoShape 455"/>
          <p:cNvSpPr>
            <a:spLocks noChangeArrowheads="1"/>
          </p:cNvSpPr>
          <p:nvPr/>
        </p:nvSpPr>
        <p:spPr bwMode="auto">
          <a:xfrm>
            <a:off x="5076825" y="765175"/>
            <a:ext cx="914400" cy="431800"/>
          </a:xfrm>
          <a:prstGeom prst="wedgeRectCallout">
            <a:avLst>
              <a:gd name="adj1" fmla="val -103301"/>
              <a:gd name="adj2" fmla="val 245954"/>
            </a:avLst>
          </a:prstGeom>
          <a:noFill/>
          <a:ln w="9525">
            <a:solidFill>
              <a:schemeClr val="tx1"/>
            </a:solidFill>
            <a:miter lim="800000"/>
            <a:headEnd/>
            <a:tailEnd/>
          </a:ln>
        </p:spPr>
        <p:txBody>
          <a:bodyPr/>
          <a:lstStyle/>
          <a:p>
            <a:pPr algn="ctr">
              <a:defRPr/>
            </a:pPr>
            <a:r>
              <a:rPr lang="zh-CN" altLang="en-US" sz="1050" b="1" dirty="0">
                <a:latin typeface="Arial" charset="0"/>
                <a:ea typeface="华文细黑" pitchFamily="2" charset="-122"/>
              </a:rPr>
              <a:t>交换网学习组播表项</a:t>
            </a:r>
          </a:p>
        </p:txBody>
      </p:sp>
      <p:sp>
        <p:nvSpPr>
          <p:cNvPr id="503242" name="AutoShape 458"/>
          <p:cNvSpPr>
            <a:spLocks noChangeArrowheads="1"/>
          </p:cNvSpPr>
          <p:nvPr/>
        </p:nvSpPr>
        <p:spPr bwMode="auto">
          <a:xfrm>
            <a:off x="395288" y="836613"/>
            <a:ext cx="1104900" cy="234950"/>
          </a:xfrm>
          <a:prstGeom prst="wedgeRectCallout">
            <a:avLst>
              <a:gd name="adj1" fmla="val 80258"/>
              <a:gd name="adj2" fmla="val 472650"/>
            </a:avLst>
          </a:prstGeom>
          <a:noFill/>
          <a:ln w="9525">
            <a:solidFill>
              <a:schemeClr val="tx1"/>
            </a:solidFill>
            <a:miter lim="800000"/>
            <a:headEnd/>
            <a:tailEnd/>
          </a:ln>
        </p:spPr>
        <p:txBody>
          <a:bodyPr/>
          <a:lstStyle/>
          <a:p>
            <a:pPr algn="ctr">
              <a:defRPr/>
            </a:pPr>
            <a:r>
              <a:rPr lang="zh-CN" altLang="en-US" sz="1050" b="1" dirty="0">
                <a:latin typeface="Arial" charset="0"/>
                <a:ea typeface="华文细黑" pitchFamily="2" charset="-122"/>
              </a:rPr>
              <a:t>一级组播复制</a:t>
            </a:r>
          </a:p>
        </p:txBody>
      </p:sp>
      <p:sp>
        <p:nvSpPr>
          <p:cNvPr id="503243" name="AutoShape 459"/>
          <p:cNvSpPr>
            <a:spLocks noChangeArrowheads="1"/>
          </p:cNvSpPr>
          <p:nvPr/>
        </p:nvSpPr>
        <p:spPr bwMode="auto">
          <a:xfrm>
            <a:off x="2987675" y="836613"/>
            <a:ext cx="914400" cy="288925"/>
          </a:xfrm>
          <a:prstGeom prst="wedgeRectCallout">
            <a:avLst>
              <a:gd name="adj1" fmla="val -131426"/>
              <a:gd name="adj2" fmla="val 217583"/>
            </a:avLst>
          </a:prstGeom>
          <a:noFill/>
          <a:ln w="9525">
            <a:solidFill>
              <a:schemeClr val="tx1"/>
            </a:solidFill>
            <a:miter lim="800000"/>
            <a:headEnd/>
            <a:tailEnd/>
          </a:ln>
        </p:spPr>
        <p:txBody>
          <a:bodyPr/>
          <a:lstStyle/>
          <a:p>
            <a:pPr algn="ctr">
              <a:defRPr/>
            </a:pPr>
            <a:r>
              <a:rPr lang="en-US" altLang="zh-CN" sz="1050" b="1" dirty="0">
                <a:latin typeface="Arial" charset="0"/>
                <a:ea typeface="华文细黑" pitchFamily="2" charset="-122"/>
              </a:rPr>
              <a:t>32K</a:t>
            </a:r>
            <a:r>
              <a:rPr lang="zh-CN" altLang="en-US" sz="1050" b="1" dirty="0">
                <a:latin typeface="Arial" charset="0"/>
                <a:ea typeface="华文细黑" pitchFamily="2" charset="-122"/>
              </a:rPr>
              <a:t>组播组</a:t>
            </a:r>
          </a:p>
        </p:txBody>
      </p:sp>
      <p:sp>
        <p:nvSpPr>
          <p:cNvPr id="43109" name="Text Box 156"/>
          <p:cNvSpPr txBox="1">
            <a:spLocks noChangeArrowheads="1"/>
          </p:cNvSpPr>
          <p:nvPr/>
        </p:nvSpPr>
        <p:spPr bwMode="auto">
          <a:xfrm>
            <a:off x="468313" y="5516563"/>
            <a:ext cx="82804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274638" indent="-2746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32K</a:t>
            </a:r>
            <a:r>
              <a:rPr lang="zh-CN" altLang="en-US" sz="1600" b="1">
                <a:solidFill>
                  <a:srgbClr val="000000"/>
                </a:solidFill>
                <a:ea typeface="华文细黑" panose="02010600040101010101" pitchFamily="2" charset="-122"/>
              </a:rPr>
              <a:t>组播转发表规格，充分满足未来</a:t>
            </a:r>
            <a:r>
              <a:rPr lang="en-US" altLang="zh-CN" sz="1600" b="1">
                <a:solidFill>
                  <a:srgbClr val="000000"/>
                </a:solidFill>
                <a:ea typeface="华文细黑" panose="02010600040101010101" pitchFamily="2" charset="-122"/>
              </a:rPr>
              <a:t>Internet</a:t>
            </a:r>
            <a:r>
              <a:rPr lang="zh-CN" altLang="en-US" sz="1600" b="1">
                <a:solidFill>
                  <a:srgbClr val="000000"/>
                </a:solidFill>
                <a:ea typeface="华文细黑" panose="02010600040101010101" pitchFamily="2" charset="-122"/>
              </a:rPr>
              <a:t>网络视频业务的需求</a:t>
            </a:r>
          </a:p>
          <a:p>
            <a:pPr eaLnBrk="1" hangingPunct="1">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交换网学习组播表项按需组播复制到相关接口板，避免路由器内部带宽浪费</a:t>
            </a:r>
          </a:p>
          <a:p>
            <a:pPr eaLnBrk="1" hangingPunct="1">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三级组播复制架构，充分保障组播复制的高性能</a:t>
            </a:r>
          </a:p>
        </p:txBody>
      </p:sp>
      <p:grpSp>
        <p:nvGrpSpPr>
          <p:cNvPr id="295988" name="Group 474"/>
          <p:cNvGrpSpPr>
            <a:grpSpLocks/>
          </p:cNvGrpSpPr>
          <p:nvPr/>
        </p:nvGrpSpPr>
        <p:grpSpPr bwMode="auto">
          <a:xfrm>
            <a:off x="5219700" y="3357563"/>
            <a:ext cx="504825" cy="935037"/>
            <a:chOff x="3288" y="2115"/>
            <a:chExt cx="318" cy="589"/>
          </a:xfrm>
        </p:grpSpPr>
        <p:grpSp>
          <p:nvGrpSpPr>
            <p:cNvPr id="43139" name="Group 467"/>
            <p:cNvGrpSpPr>
              <a:grpSpLocks/>
            </p:cNvGrpSpPr>
            <p:nvPr/>
          </p:nvGrpSpPr>
          <p:grpSpPr bwMode="auto">
            <a:xfrm>
              <a:off x="3425" y="2115"/>
              <a:ext cx="181" cy="181"/>
              <a:chOff x="4830" y="3113"/>
              <a:chExt cx="181" cy="181"/>
            </a:xfrm>
          </p:grpSpPr>
          <p:sp>
            <p:nvSpPr>
              <p:cNvPr id="43146" name="Line 464"/>
              <p:cNvSpPr>
                <a:spLocks noChangeShapeType="1"/>
              </p:cNvSpPr>
              <p:nvPr/>
            </p:nvSpPr>
            <p:spPr bwMode="auto">
              <a:xfrm rot="2700000" flipH="1">
                <a:off x="4830" y="3203"/>
                <a:ext cx="181"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147" name="Line 466"/>
              <p:cNvSpPr>
                <a:spLocks noChangeShapeType="1"/>
              </p:cNvSpPr>
              <p:nvPr/>
            </p:nvSpPr>
            <p:spPr bwMode="auto">
              <a:xfrm rot="18900000" flipH="1">
                <a:off x="4830" y="3204"/>
                <a:ext cx="181"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43140" name="Group 468"/>
            <p:cNvGrpSpPr>
              <a:grpSpLocks/>
            </p:cNvGrpSpPr>
            <p:nvPr/>
          </p:nvGrpSpPr>
          <p:grpSpPr bwMode="auto">
            <a:xfrm>
              <a:off x="3334" y="2297"/>
              <a:ext cx="181" cy="181"/>
              <a:chOff x="4830" y="3113"/>
              <a:chExt cx="181" cy="181"/>
            </a:xfrm>
          </p:grpSpPr>
          <p:sp>
            <p:nvSpPr>
              <p:cNvPr id="43144" name="Line 469"/>
              <p:cNvSpPr>
                <a:spLocks noChangeShapeType="1"/>
              </p:cNvSpPr>
              <p:nvPr/>
            </p:nvSpPr>
            <p:spPr bwMode="auto">
              <a:xfrm rot="2700000" flipH="1">
                <a:off x="4830" y="3203"/>
                <a:ext cx="181"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145" name="Line 470"/>
              <p:cNvSpPr>
                <a:spLocks noChangeShapeType="1"/>
              </p:cNvSpPr>
              <p:nvPr/>
            </p:nvSpPr>
            <p:spPr bwMode="auto">
              <a:xfrm rot="18900000" flipH="1">
                <a:off x="4830" y="3204"/>
                <a:ext cx="181"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43141" name="Group 471"/>
            <p:cNvGrpSpPr>
              <a:grpSpLocks/>
            </p:cNvGrpSpPr>
            <p:nvPr/>
          </p:nvGrpSpPr>
          <p:grpSpPr bwMode="auto">
            <a:xfrm>
              <a:off x="3288" y="2523"/>
              <a:ext cx="181" cy="181"/>
              <a:chOff x="4830" y="3113"/>
              <a:chExt cx="181" cy="181"/>
            </a:xfrm>
          </p:grpSpPr>
          <p:sp>
            <p:nvSpPr>
              <p:cNvPr id="43142" name="Line 472"/>
              <p:cNvSpPr>
                <a:spLocks noChangeShapeType="1"/>
              </p:cNvSpPr>
              <p:nvPr/>
            </p:nvSpPr>
            <p:spPr bwMode="auto">
              <a:xfrm rot="2700000" flipH="1">
                <a:off x="4830" y="3203"/>
                <a:ext cx="181"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143" name="Line 473"/>
              <p:cNvSpPr>
                <a:spLocks noChangeShapeType="1"/>
              </p:cNvSpPr>
              <p:nvPr/>
            </p:nvSpPr>
            <p:spPr bwMode="auto">
              <a:xfrm rot="18900000" flipH="1">
                <a:off x="4830" y="3204"/>
                <a:ext cx="181"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295992" name="Group 478"/>
          <p:cNvGrpSpPr>
            <a:grpSpLocks/>
          </p:cNvGrpSpPr>
          <p:nvPr/>
        </p:nvGrpSpPr>
        <p:grpSpPr bwMode="auto">
          <a:xfrm>
            <a:off x="2987675" y="5011738"/>
            <a:ext cx="1008063" cy="290512"/>
            <a:chOff x="1882" y="3157"/>
            <a:chExt cx="635" cy="183"/>
          </a:xfrm>
        </p:grpSpPr>
        <p:sp>
          <p:nvSpPr>
            <p:cNvPr id="296235" name="AutoShape 475"/>
            <p:cNvSpPr>
              <a:spLocks noChangeArrowheads="1"/>
            </p:cNvSpPr>
            <p:nvPr/>
          </p:nvSpPr>
          <p:spPr bwMode="auto">
            <a:xfrm>
              <a:off x="1882" y="3157"/>
              <a:ext cx="635" cy="182"/>
            </a:xfrm>
            <a:prstGeom prst="wedgeRectCallout">
              <a:avLst>
                <a:gd name="adj1" fmla="val 94407"/>
                <a:gd name="adj2" fmla="val -405495"/>
              </a:avLst>
            </a:prstGeom>
            <a:noFill/>
            <a:ln w="9525">
              <a:solidFill>
                <a:schemeClr val="tx1"/>
              </a:solidFill>
              <a:miter lim="800000"/>
              <a:headEnd/>
              <a:tailEnd/>
            </a:ln>
          </p:spPr>
          <p:txBody>
            <a:bodyPr/>
            <a:lstStyle/>
            <a:p>
              <a:pPr algn="ctr">
                <a:defRPr/>
              </a:pPr>
              <a:r>
                <a:rPr lang="zh-CN" altLang="en-US" sz="1050" b="1" dirty="0">
                  <a:latin typeface="Arial" charset="0"/>
                  <a:ea typeface="华文细黑" pitchFamily="2" charset="-122"/>
                </a:rPr>
                <a:t>二级组播复制</a:t>
              </a:r>
            </a:p>
          </p:txBody>
        </p:sp>
        <p:sp>
          <p:nvSpPr>
            <p:cNvPr id="43137" name="AutoShape 476"/>
            <p:cNvSpPr>
              <a:spLocks noChangeArrowheads="1"/>
            </p:cNvSpPr>
            <p:nvPr/>
          </p:nvSpPr>
          <p:spPr bwMode="auto">
            <a:xfrm>
              <a:off x="1882" y="3158"/>
              <a:ext cx="635" cy="182"/>
            </a:xfrm>
            <a:prstGeom prst="wedgeRectCallout">
              <a:avLst>
                <a:gd name="adj1" fmla="val 90630"/>
                <a:gd name="adj2" fmla="val -715384"/>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000"/>
            </a:p>
          </p:txBody>
        </p:sp>
        <p:sp>
          <p:nvSpPr>
            <p:cNvPr id="43138" name="AutoShape 477"/>
            <p:cNvSpPr>
              <a:spLocks noChangeArrowheads="1"/>
            </p:cNvSpPr>
            <p:nvPr/>
          </p:nvSpPr>
          <p:spPr bwMode="auto">
            <a:xfrm>
              <a:off x="1882" y="3158"/>
              <a:ext cx="635" cy="182"/>
            </a:xfrm>
            <a:prstGeom prst="wedgeRectCallout">
              <a:avLst>
                <a:gd name="adj1" fmla="val 89685"/>
                <a:gd name="adj2" fmla="val -1005495"/>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000"/>
            </a:p>
          </p:txBody>
        </p:sp>
      </p:grpSp>
      <p:grpSp>
        <p:nvGrpSpPr>
          <p:cNvPr id="295993" name="Group 493"/>
          <p:cNvGrpSpPr>
            <a:grpSpLocks/>
          </p:cNvGrpSpPr>
          <p:nvPr/>
        </p:nvGrpSpPr>
        <p:grpSpPr bwMode="auto">
          <a:xfrm>
            <a:off x="539750" y="2147888"/>
            <a:ext cx="8051800" cy="2203450"/>
            <a:chOff x="340" y="1353"/>
            <a:chExt cx="5072" cy="1388"/>
          </a:xfrm>
        </p:grpSpPr>
        <p:grpSp>
          <p:nvGrpSpPr>
            <p:cNvPr id="43116" name="Group 489"/>
            <p:cNvGrpSpPr>
              <a:grpSpLocks/>
            </p:cNvGrpSpPr>
            <p:nvPr/>
          </p:nvGrpSpPr>
          <p:grpSpPr bwMode="auto">
            <a:xfrm>
              <a:off x="4875" y="1353"/>
              <a:ext cx="537" cy="353"/>
              <a:chOff x="4875" y="1353"/>
              <a:chExt cx="537" cy="353"/>
            </a:xfrm>
          </p:grpSpPr>
          <p:grpSp>
            <p:nvGrpSpPr>
              <p:cNvPr id="43130" name="Group 268"/>
              <p:cNvGrpSpPr>
                <a:grpSpLocks/>
              </p:cNvGrpSpPr>
              <p:nvPr/>
            </p:nvGrpSpPr>
            <p:grpSpPr bwMode="auto">
              <a:xfrm>
                <a:off x="4875" y="1353"/>
                <a:ext cx="536" cy="173"/>
                <a:chOff x="4875" y="935"/>
                <a:chExt cx="536" cy="173"/>
              </a:xfrm>
            </p:grpSpPr>
            <p:sp>
              <p:nvSpPr>
                <p:cNvPr id="43134" name="AutoShape 221"/>
                <p:cNvSpPr>
                  <a:spLocks noChangeArrowheads="1"/>
                </p:cNvSpPr>
                <p:nvPr/>
              </p:nvSpPr>
              <p:spPr bwMode="auto">
                <a:xfrm>
                  <a:off x="4875" y="9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35" name="Text Box 222"/>
                <p:cNvSpPr txBox="1">
                  <a:spLocks noChangeArrowheads="1"/>
                </p:cNvSpPr>
                <p:nvPr/>
              </p:nvSpPr>
              <p:spPr bwMode="auto">
                <a:xfrm>
                  <a:off x="5103" y="935"/>
                  <a:ext cx="3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出流</a:t>
                  </a:r>
                </a:p>
              </p:txBody>
            </p:sp>
          </p:grpSp>
          <p:grpSp>
            <p:nvGrpSpPr>
              <p:cNvPr id="43131" name="Group 479"/>
              <p:cNvGrpSpPr>
                <a:grpSpLocks/>
              </p:cNvGrpSpPr>
              <p:nvPr/>
            </p:nvGrpSpPr>
            <p:grpSpPr bwMode="auto">
              <a:xfrm>
                <a:off x="4876" y="1533"/>
                <a:ext cx="536" cy="173"/>
                <a:chOff x="4875" y="935"/>
                <a:chExt cx="536" cy="173"/>
              </a:xfrm>
            </p:grpSpPr>
            <p:sp>
              <p:nvSpPr>
                <p:cNvPr id="43132" name="AutoShape 480"/>
                <p:cNvSpPr>
                  <a:spLocks noChangeArrowheads="1"/>
                </p:cNvSpPr>
                <p:nvPr/>
              </p:nvSpPr>
              <p:spPr bwMode="auto">
                <a:xfrm>
                  <a:off x="4875" y="972"/>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33" name="Text Box 481"/>
                <p:cNvSpPr txBox="1">
                  <a:spLocks noChangeArrowheads="1"/>
                </p:cNvSpPr>
                <p:nvPr/>
              </p:nvSpPr>
              <p:spPr bwMode="auto">
                <a:xfrm>
                  <a:off x="5103" y="935"/>
                  <a:ext cx="3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出流</a:t>
                  </a:r>
                </a:p>
              </p:txBody>
            </p:sp>
          </p:grpSp>
        </p:grpSp>
        <p:grpSp>
          <p:nvGrpSpPr>
            <p:cNvPr id="43117" name="Group 490"/>
            <p:cNvGrpSpPr>
              <a:grpSpLocks/>
            </p:cNvGrpSpPr>
            <p:nvPr/>
          </p:nvGrpSpPr>
          <p:grpSpPr bwMode="auto">
            <a:xfrm>
              <a:off x="340" y="2388"/>
              <a:ext cx="589" cy="353"/>
              <a:chOff x="340" y="2388"/>
              <a:chExt cx="589" cy="353"/>
            </a:xfrm>
          </p:grpSpPr>
          <p:grpSp>
            <p:nvGrpSpPr>
              <p:cNvPr id="43124" name="Group 457"/>
              <p:cNvGrpSpPr>
                <a:grpSpLocks/>
              </p:cNvGrpSpPr>
              <p:nvPr/>
            </p:nvGrpSpPr>
            <p:grpSpPr bwMode="auto">
              <a:xfrm>
                <a:off x="340" y="2388"/>
                <a:ext cx="589" cy="173"/>
                <a:chOff x="340" y="2388"/>
                <a:chExt cx="589" cy="173"/>
              </a:xfrm>
            </p:grpSpPr>
            <p:sp>
              <p:nvSpPr>
                <p:cNvPr id="43128" name="AutoShape 453"/>
                <p:cNvSpPr>
                  <a:spLocks noChangeArrowheads="1"/>
                </p:cNvSpPr>
                <p:nvPr/>
              </p:nvSpPr>
              <p:spPr bwMode="auto">
                <a:xfrm rot="10800000">
                  <a:off x="702" y="2425"/>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29" name="Text Box 454"/>
                <p:cNvSpPr txBox="1">
                  <a:spLocks noChangeArrowheads="1"/>
                </p:cNvSpPr>
                <p:nvPr/>
              </p:nvSpPr>
              <p:spPr bwMode="auto">
                <a:xfrm>
                  <a:off x="340" y="2388"/>
                  <a:ext cx="3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出流</a:t>
                  </a:r>
                </a:p>
              </p:txBody>
            </p:sp>
          </p:grpSp>
          <p:grpSp>
            <p:nvGrpSpPr>
              <p:cNvPr id="43125" name="Group 482"/>
              <p:cNvGrpSpPr>
                <a:grpSpLocks/>
              </p:cNvGrpSpPr>
              <p:nvPr/>
            </p:nvGrpSpPr>
            <p:grpSpPr bwMode="auto">
              <a:xfrm>
                <a:off x="340" y="2568"/>
                <a:ext cx="589" cy="173"/>
                <a:chOff x="340" y="2388"/>
                <a:chExt cx="589" cy="173"/>
              </a:xfrm>
            </p:grpSpPr>
            <p:sp>
              <p:nvSpPr>
                <p:cNvPr id="43126" name="AutoShape 483"/>
                <p:cNvSpPr>
                  <a:spLocks noChangeArrowheads="1"/>
                </p:cNvSpPr>
                <p:nvPr/>
              </p:nvSpPr>
              <p:spPr bwMode="auto">
                <a:xfrm rot="10800000">
                  <a:off x="702" y="2425"/>
                  <a:ext cx="227" cy="90"/>
                </a:xfrm>
                <a:prstGeom prst="rightArrow">
                  <a:avLst>
                    <a:gd name="adj1" fmla="val 50000"/>
                    <a:gd name="adj2" fmla="val 6305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27" name="Text Box 484"/>
                <p:cNvSpPr txBox="1">
                  <a:spLocks noChangeArrowheads="1"/>
                </p:cNvSpPr>
                <p:nvPr/>
              </p:nvSpPr>
              <p:spPr bwMode="auto">
                <a:xfrm>
                  <a:off x="340" y="2388"/>
                  <a:ext cx="3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b="1">
                      <a:solidFill>
                        <a:srgbClr val="FF0000"/>
                      </a:solidFill>
                      <a:ea typeface="华文细黑" panose="02010600040101010101" pitchFamily="2" charset="-122"/>
                    </a:rPr>
                    <a:t>出流</a:t>
                  </a:r>
                </a:p>
              </p:txBody>
            </p:sp>
          </p:grpSp>
        </p:grpSp>
        <p:grpSp>
          <p:nvGrpSpPr>
            <p:cNvPr id="43118" name="Group 487"/>
            <p:cNvGrpSpPr>
              <a:grpSpLocks/>
            </p:cNvGrpSpPr>
            <p:nvPr/>
          </p:nvGrpSpPr>
          <p:grpSpPr bwMode="auto">
            <a:xfrm>
              <a:off x="1247" y="2433"/>
              <a:ext cx="136" cy="226"/>
              <a:chOff x="1247" y="2433"/>
              <a:chExt cx="136" cy="226"/>
            </a:xfrm>
          </p:grpSpPr>
          <p:sp>
            <p:nvSpPr>
              <p:cNvPr id="43122" name="AutoShape 451"/>
              <p:cNvSpPr>
                <a:spLocks noChangeArrowheads="1"/>
              </p:cNvSpPr>
              <p:nvPr/>
            </p:nvSpPr>
            <p:spPr bwMode="auto">
              <a:xfrm rot="10800000">
                <a:off x="1247" y="2433"/>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23" name="AutoShape 485"/>
              <p:cNvSpPr>
                <a:spLocks noChangeArrowheads="1"/>
              </p:cNvSpPr>
              <p:nvPr/>
            </p:nvSpPr>
            <p:spPr bwMode="auto">
              <a:xfrm rot="10800000">
                <a:off x="1247" y="2613"/>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nvGrpSpPr>
            <p:cNvPr id="43119" name="Group 488"/>
            <p:cNvGrpSpPr>
              <a:grpSpLocks/>
            </p:cNvGrpSpPr>
            <p:nvPr/>
          </p:nvGrpSpPr>
          <p:grpSpPr bwMode="auto">
            <a:xfrm>
              <a:off x="4377" y="1390"/>
              <a:ext cx="136" cy="226"/>
              <a:chOff x="4377" y="1390"/>
              <a:chExt cx="136" cy="226"/>
            </a:xfrm>
          </p:grpSpPr>
          <p:sp>
            <p:nvSpPr>
              <p:cNvPr id="43120" name="AutoShape 452"/>
              <p:cNvSpPr>
                <a:spLocks noChangeArrowheads="1"/>
              </p:cNvSpPr>
              <p:nvPr/>
            </p:nvSpPr>
            <p:spPr bwMode="auto">
              <a:xfrm>
                <a:off x="4377" y="1390"/>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3121" name="AutoShape 486"/>
              <p:cNvSpPr>
                <a:spLocks noChangeArrowheads="1"/>
              </p:cNvSpPr>
              <p:nvPr/>
            </p:nvSpPr>
            <p:spPr bwMode="auto">
              <a:xfrm>
                <a:off x="4377" y="1570"/>
                <a:ext cx="136" cy="46"/>
              </a:xfrm>
              <a:prstGeom prst="rightArrow">
                <a:avLst>
                  <a:gd name="adj1" fmla="val 50000"/>
                  <a:gd name="adj2" fmla="val 7391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grpSp>
      <p:sp>
        <p:nvSpPr>
          <p:cNvPr id="503275" name="AutoShape 491"/>
          <p:cNvSpPr>
            <a:spLocks noChangeArrowheads="1"/>
          </p:cNvSpPr>
          <p:nvPr/>
        </p:nvSpPr>
        <p:spPr bwMode="auto">
          <a:xfrm>
            <a:off x="395288" y="5084763"/>
            <a:ext cx="1008062" cy="288925"/>
          </a:xfrm>
          <a:prstGeom prst="wedgeRectCallout">
            <a:avLst>
              <a:gd name="adj1" fmla="val 122755"/>
              <a:gd name="adj2" fmla="val -415384"/>
            </a:avLst>
          </a:prstGeom>
          <a:noFill/>
          <a:ln w="9525">
            <a:solidFill>
              <a:schemeClr val="tx1"/>
            </a:solidFill>
            <a:miter lim="800000"/>
            <a:headEnd/>
            <a:tailEnd/>
          </a:ln>
        </p:spPr>
        <p:txBody>
          <a:bodyPr/>
          <a:lstStyle/>
          <a:p>
            <a:pPr algn="ctr">
              <a:defRPr/>
            </a:pPr>
            <a:r>
              <a:rPr lang="zh-CN" altLang="en-US" sz="1050" b="1" dirty="0">
                <a:latin typeface="Arial" charset="0"/>
                <a:ea typeface="华文细黑" pitchFamily="2" charset="-122"/>
              </a:rPr>
              <a:t>三级组播复制</a:t>
            </a:r>
          </a:p>
        </p:txBody>
      </p:sp>
      <p:sp>
        <p:nvSpPr>
          <p:cNvPr id="503276" name="AutoShape 492"/>
          <p:cNvSpPr>
            <a:spLocks noChangeArrowheads="1"/>
          </p:cNvSpPr>
          <p:nvPr/>
        </p:nvSpPr>
        <p:spPr bwMode="auto">
          <a:xfrm>
            <a:off x="7667625" y="836613"/>
            <a:ext cx="1008063" cy="288925"/>
          </a:xfrm>
          <a:prstGeom prst="wedgeRectCallout">
            <a:avLst>
              <a:gd name="adj1" fmla="val -106852"/>
              <a:gd name="adj2" fmla="val 445056"/>
            </a:avLst>
          </a:prstGeom>
          <a:noFill/>
          <a:ln w="9525">
            <a:solidFill>
              <a:schemeClr val="tx1"/>
            </a:solidFill>
            <a:miter lim="800000"/>
            <a:headEnd/>
            <a:tailEnd/>
          </a:ln>
        </p:spPr>
        <p:txBody>
          <a:bodyPr/>
          <a:lstStyle/>
          <a:p>
            <a:pPr algn="ctr">
              <a:defRPr/>
            </a:pPr>
            <a:r>
              <a:rPr lang="zh-CN" altLang="en-US" sz="1050" b="1" dirty="0">
                <a:latin typeface="Arial" charset="0"/>
                <a:ea typeface="华文细黑" pitchFamily="2" charset="-122"/>
              </a:rPr>
              <a:t>三级组播复制</a:t>
            </a:r>
          </a:p>
        </p:txBody>
      </p:sp>
      <p:sp>
        <p:nvSpPr>
          <p:cNvPr id="43115" name="标题 324"/>
          <p:cNvSpPr>
            <a:spLocks noGrp="1"/>
          </p:cNvSpPr>
          <p:nvPr>
            <p:ph type="title"/>
          </p:nvPr>
        </p:nvSpPr>
        <p:spPr/>
        <p:txBody>
          <a:bodyPr/>
          <a:lstStyle/>
          <a:p>
            <a:pPr eaLnBrk="1" hangingPunct="1"/>
            <a:r>
              <a:rPr lang="zh-CN" altLang="en-US" sz="2800" smtClean="0">
                <a:cs typeface="Arial" panose="020B0604020202020204" pitchFamily="34" charset="0"/>
              </a:rPr>
              <a:t>强劲的多媒体业务支撑</a:t>
            </a:r>
            <a:r>
              <a:rPr lang="en-US" altLang="zh-CN" sz="2800" smtClean="0">
                <a:cs typeface="Arial" panose="020B0604020202020204" pitchFamily="34" charset="0"/>
              </a:rPr>
              <a:t>-</a:t>
            </a:r>
            <a:r>
              <a:rPr lang="zh-CN" altLang="en-US" sz="2800" smtClean="0">
                <a:cs typeface="Arial" panose="020B0604020202020204" pitchFamily="34" charset="0"/>
              </a:rPr>
              <a:t>多级组播复制能力</a:t>
            </a:r>
            <a:endParaRPr lang="zh-CN" alt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par>
                                <p:cTn id="11" presetID="3" presetClass="entr" presetSubtype="10" fill="hold" nodeType="withEffect">
                                  <p:stCondLst>
                                    <p:cond delay="0"/>
                                  </p:stCondLst>
                                  <p:childTnLst>
                                    <p:set>
                                      <p:cBhvr>
                                        <p:cTn id="12" dur="1" fill="hold">
                                          <p:stCondLst>
                                            <p:cond delay="0"/>
                                          </p:stCondLst>
                                        </p:cTn>
                                        <p:tgtEl>
                                          <p:spTgt spid="295957"/>
                                        </p:tgtEl>
                                        <p:attrNameLst>
                                          <p:attrName>style.visibility</p:attrName>
                                        </p:attrNameLst>
                                      </p:cBhvr>
                                      <p:to>
                                        <p:strVal val="visible"/>
                                      </p:to>
                                    </p:set>
                                    <p:animEffect transition="in" filter="blinds(horizontal)">
                                      <p:cBhvr>
                                        <p:cTn id="13" dur="500"/>
                                        <p:tgtEl>
                                          <p:spTgt spid="295957"/>
                                        </p:tgtEl>
                                      </p:cBhvr>
                                    </p:animEffect>
                                  </p:childTnLst>
                                </p:cTn>
                              </p:par>
                              <p:par>
                                <p:cTn id="14" presetID="3" presetClass="entr" presetSubtype="10" fill="hold" nodeType="withEffect">
                                  <p:stCondLst>
                                    <p:cond delay="0"/>
                                  </p:stCondLst>
                                  <p:childTnLst>
                                    <p:set>
                                      <p:cBhvr>
                                        <p:cTn id="15" dur="1" fill="hold">
                                          <p:stCondLst>
                                            <p:cond delay="0"/>
                                          </p:stCondLst>
                                        </p:cTn>
                                        <p:tgtEl>
                                          <p:spTgt spid="295965"/>
                                        </p:tgtEl>
                                        <p:attrNameLst>
                                          <p:attrName>style.visibility</p:attrName>
                                        </p:attrNameLst>
                                      </p:cBhvr>
                                      <p:to>
                                        <p:strVal val="visible"/>
                                      </p:to>
                                    </p:set>
                                    <p:animEffect transition="in" filter="blinds(horizontal)">
                                      <p:cBhvr>
                                        <p:cTn id="16" dur="500"/>
                                        <p:tgtEl>
                                          <p:spTgt spid="295965"/>
                                        </p:tgtEl>
                                      </p:cBhvr>
                                    </p:animEffect>
                                  </p:childTnLst>
                                </p:cTn>
                              </p:par>
                            </p:childTnLst>
                          </p:cTn>
                        </p:par>
                        <p:par>
                          <p:cTn id="17" fill="hold" nodeType="afterGroup">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503243"/>
                                        </p:tgtEl>
                                        <p:attrNameLst>
                                          <p:attrName>style.visibility</p:attrName>
                                        </p:attrNameLst>
                                      </p:cBhvr>
                                      <p:to>
                                        <p:strVal val="visible"/>
                                      </p:to>
                                    </p:set>
                                    <p:animEffect transition="in" filter="blinds(horizontal)">
                                      <p:cBhvr>
                                        <p:cTn id="20" dur="500"/>
                                        <p:tgtEl>
                                          <p:spTgt spid="50324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linds(horizontal)">
                                      <p:cBhvr>
                                        <p:cTn id="25" dur="500"/>
                                        <p:tgtEl>
                                          <p:spTgt spid="28"/>
                                        </p:tgtEl>
                                      </p:cBhvr>
                                    </p:animEffect>
                                  </p:childTnLst>
                                </p:cTn>
                              </p:par>
                              <p:par>
                                <p:cTn id="26" presetID="3" presetClass="entr" presetSubtype="10" fill="hold" nodeType="withEffect">
                                  <p:stCondLst>
                                    <p:cond delay="0"/>
                                  </p:stCondLst>
                                  <p:childTnLst>
                                    <p:set>
                                      <p:cBhvr>
                                        <p:cTn id="27" dur="1" fill="hold">
                                          <p:stCondLst>
                                            <p:cond delay="0"/>
                                          </p:stCondLst>
                                        </p:cTn>
                                        <p:tgtEl>
                                          <p:spTgt spid="295940"/>
                                        </p:tgtEl>
                                        <p:attrNameLst>
                                          <p:attrName>style.visibility</p:attrName>
                                        </p:attrNameLst>
                                      </p:cBhvr>
                                      <p:to>
                                        <p:strVal val="visible"/>
                                      </p:to>
                                    </p:set>
                                    <p:animEffect transition="in" filter="blinds(horizontal)">
                                      <p:cBhvr>
                                        <p:cTn id="28" dur="500"/>
                                        <p:tgtEl>
                                          <p:spTgt spid="295940"/>
                                        </p:tgtEl>
                                      </p:cBhvr>
                                    </p:animEffect>
                                  </p:childTnLst>
                                </p:cTn>
                              </p:par>
                              <p:par>
                                <p:cTn id="29" presetID="3" presetClass="entr" presetSubtype="10" fill="hold" nodeType="withEffect">
                                  <p:stCondLst>
                                    <p:cond delay="0"/>
                                  </p:stCondLst>
                                  <p:childTnLst>
                                    <p:set>
                                      <p:cBhvr>
                                        <p:cTn id="30" dur="1" fill="hold">
                                          <p:stCondLst>
                                            <p:cond delay="0"/>
                                          </p:stCondLst>
                                        </p:cTn>
                                        <p:tgtEl>
                                          <p:spTgt spid="295949"/>
                                        </p:tgtEl>
                                        <p:attrNameLst>
                                          <p:attrName>style.visibility</p:attrName>
                                        </p:attrNameLst>
                                      </p:cBhvr>
                                      <p:to>
                                        <p:strVal val="visible"/>
                                      </p:to>
                                    </p:set>
                                    <p:animEffect transition="in" filter="blinds(horizontal)">
                                      <p:cBhvr>
                                        <p:cTn id="31" dur="500"/>
                                        <p:tgtEl>
                                          <p:spTgt spid="295949"/>
                                        </p:tgtEl>
                                      </p:cBhvr>
                                    </p:animEffect>
                                  </p:childTnLst>
                                </p:cTn>
                              </p:par>
                            </p:childTnLst>
                          </p:cTn>
                        </p:par>
                        <p:par>
                          <p:cTn id="32" fill="hold" nodeType="afterGroup">
                            <p:stCondLst>
                              <p:cond delay="500"/>
                            </p:stCondLst>
                            <p:childTnLst>
                              <p:par>
                                <p:cTn id="33" presetID="3" presetClass="entr" presetSubtype="10" fill="hold" grpId="0" nodeType="afterEffect">
                                  <p:stCondLst>
                                    <p:cond delay="0"/>
                                  </p:stCondLst>
                                  <p:childTnLst>
                                    <p:set>
                                      <p:cBhvr>
                                        <p:cTn id="34" dur="1" fill="hold">
                                          <p:stCondLst>
                                            <p:cond delay="0"/>
                                          </p:stCondLst>
                                        </p:cTn>
                                        <p:tgtEl>
                                          <p:spTgt spid="503239"/>
                                        </p:tgtEl>
                                        <p:attrNameLst>
                                          <p:attrName>style.visibility</p:attrName>
                                        </p:attrNameLst>
                                      </p:cBhvr>
                                      <p:to>
                                        <p:strVal val="visible"/>
                                      </p:to>
                                    </p:set>
                                    <p:animEffect transition="in" filter="blinds(horizontal)">
                                      <p:cBhvr>
                                        <p:cTn id="35" dur="500"/>
                                        <p:tgtEl>
                                          <p:spTgt spid="50323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par>
                          <p:cTn id="41" fill="hold" nodeType="afterGroup">
                            <p:stCondLst>
                              <p:cond delay="500"/>
                            </p:stCondLst>
                            <p:childTnLst>
                              <p:par>
                                <p:cTn id="42" presetID="3" presetClass="entr" presetSubtype="10" fill="hold" grpId="0" nodeType="afterEffect">
                                  <p:stCondLst>
                                    <p:cond delay="0"/>
                                  </p:stCondLst>
                                  <p:childTnLst>
                                    <p:set>
                                      <p:cBhvr>
                                        <p:cTn id="43" dur="1" fill="hold">
                                          <p:stCondLst>
                                            <p:cond delay="0"/>
                                          </p:stCondLst>
                                        </p:cTn>
                                        <p:tgtEl>
                                          <p:spTgt spid="503224"/>
                                        </p:tgtEl>
                                        <p:attrNameLst>
                                          <p:attrName>style.visibility</p:attrName>
                                        </p:attrNameLst>
                                      </p:cBhvr>
                                      <p:to>
                                        <p:strVal val="visible"/>
                                      </p:to>
                                    </p:set>
                                    <p:animEffect transition="in" filter="blinds(horizontal)">
                                      <p:cBhvr>
                                        <p:cTn id="44" dur="500"/>
                                        <p:tgtEl>
                                          <p:spTgt spid="503224"/>
                                        </p:tgtEl>
                                      </p:cBhvr>
                                    </p:animEffect>
                                  </p:childTnLst>
                                </p:cTn>
                              </p:par>
                            </p:childTnLst>
                          </p:cTn>
                        </p:par>
                        <p:par>
                          <p:cTn id="45" fill="hold" nodeType="afterGroup">
                            <p:stCondLst>
                              <p:cond delay="1000"/>
                            </p:stCondLst>
                            <p:childTnLst>
                              <p:par>
                                <p:cTn id="46" presetID="3" presetClass="entr" presetSubtype="10" fill="hold" nodeType="afterEffect">
                                  <p:stCondLst>
                                    <p:cond delay="0"/>
                                  </p:stCondLst>
                                  <p:childTnLst>
                                    <p:set>
                                      <p:cBhvr>
                                        <p:cTn id="47" dur="1" fill="hold">
                                          <p:stCondLst>
                                            <p:cond delay="0"/>
                                          </p:stCondLst>
                                        </p:cTn>
                                        <p:tgtEl>
                                          <p:spTgt spid="295980"/>
                                        </p:tgtEl>
                                        <p:attrNameLst>
                                          <p:attrName>style.visibility</p:attrName>
                                        </p:attrNameLst>
                                      </p:cBhvr>
                                      <p:to>
                                        <p:strVal val="visible"/>
                                      </p:to>
                                    </p:set>
                                    <p:animEffect transition="in" filter="blinds(horizontal)">
                                      <p:cBhvr>
                                        <p:cTn id="48" dur="500"/>
                                        <p:tgtEl>
                                          <p:spTgt spid="295980"/>
                                        </p:tgtEl>
                                      </p:cBhvr>
                                    </p:animEffect>
                                  </p:childTnLst>
                                </p:cTn>
                              </p:par>
                            </p:childTnLst>
                          </p:cTn>
                        </p:par>
                        <p:par>
                          <p:cTn id="49" fill="hold" nodeType="afterGroup">
                            <p:stCondLst>
                              <p:cond delay="1500"/>
                            </p:stCondLst>
                            <p:childTnLst>
                              <p:par>
                                <p:cTn id="50" presetID="3" presetClass="entr" presetSubtype="10" fill="hold" grpId="0" nodeType="afterEffect">
                                  <p:stCondLst>
                                    <p:cond delay="0"/>
                                  </p:stCondLst>
                                  <p:childTnLst>
                                    <p:set>
                                      <p:cBhvr>
                                        <p:cTn id="51" dur="1" fill="hold">
                                          <p:stCondLst>
                                            <p:cond delay="0"/>
                                          </p:stCondLst>
                                        </p:cTn>
                                        <p:tgtEl>
                                          <p:spTgt spid="503242"/>
                                        </p:tgtEl>
                                        <p:attrNameLst>
                                          <p:attrName>style.visibility</p:attrName>
                                        </p:attrNameLst>
                                      </p:cBhvr>
                                      <p:to>
                                        <p:strVal val="visible"/>
                                      </p:to>
                                    </p:set>
                                    <p:animEffect transition="in" filter="blinds(horizontal)">
                                      <p:cBhvr>
                                        <p:cTn id="52" dur="500"/>
                                        <p:tgtEl>
                                          <p:spTgt spid="50324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295981"/>
                                        </p:tgtEl>
                                        <p:attrNameLst>
                                          <p:attrName>style.visibility</p:attrName>
                                        </p:attrNameLst>
                                      </p:cBhvr>
                                      <p:to>
                                        <p:strVal val="visible"/>
                                      </p:to>
                                    </p:set>
                                    <p:animEffect transition="in" filter="blinds(horizontal)">
                                      <p:cBhvr>
                                        <p:cTn id="57" dur="500"/>
                                        <p:tgtEl>
                                          <p:spTgt spid="295981"/>
                                        </p:tgtEl>
                                      </p:cBhvr>
                                    </p:animEffect>
                                  </p:childTnLst>
                                </p:cTn>
                              </p:par>
                            </p:childTnLst>
                          </p:cTn>
                        </p:par>
                        <p:par>
                          <p:cTn id="58" fill="hold" nodeType="afterGroup">
                            <p:stCondLst>
                              <p:cond delay="500"/>
                            </p:stCondLst>
                            <p:childTnLst>
                              <p:par>
                                <p:cTn id="59" presetID="3" presetClass="entr" presetSubtype="10" fill="hold" nodeType="afterEffect">
                                  <p:stCondLst>
                                    <p:cond delay="0"/>
                                  </p:stCondLst>
                                  <p:childTnLst>
                                    <p:set>
                                      <p:cBhvr>
                                        <p:cTn id="60" dur="1" fill="hold">
                                          <p:stCondLst>
                                            <p:cond delay="0"/>
                                          </p:stCondLst>
                                        </p:cTn>
                                        <p:tgtEl>
                                          <p:spTgt spid="295986"/>
                                        </p:tgtEl>
                                        <p:attrNameLst>
                                          <p:attrName>style.visibility</p:attrName>
                                        </p:attrNameLst>
                                      </p:cBhvr>
                                      <p:to>
                                        <p:strVal val="visible"/>
                                      </p:to>
                                    </p:set>
                                    <p:animEffect transition="in" filter="blinds(horizontal)">
                                      <p:cBhvr>
                                        <p:cTn id="61" dur="500"/>
                                        <p:tgtEl>
                                          <p:spTgt spid="295986"/>
                                        </p:tgtEl>
                                      </p:cBhvr>
                                    </p:animEffect>
                                  </p:childTnLst>
                                </p:cTn>
                              </p:par>
                              <p:par>
                                <p:cTn id="62" presetID="3" presetClass="entr" presetSubtype="10" fill="hold" nodeType="withEffect">
                                  <p:stCondLst>
                                    <p:cond delay="0"/>
                                  </p:stCondLst>
                                  <p:childTnLst>
                                    <p:set>
                                      <p:cBhvr>
                                        <p:cTn id="63" dur="1" fill="hold">
                                          <p:stCondLst>
                                            <p:cond delay="0"/>
                                          </p:stCondLst>
                                        </p:cTn>
                                        <p:tgtEl>
                                          <p:spTgt spid="295984"/>
                                        </p:tgtEl>
                                        <p:attrNameLst>
                                          <p:attrName>style.visibility</p:attrName>
                                        </p:attrNameLst>
                                      </p:cBhvr>
                                      <p:to>
                                        <p:strVal val="visible"/>
                                      </p:to>
                                    </p:set>
                                    <p:animEffect transition="in" filter="blinds(horizontal)">
                                      <p:cBhvr>
                                        <p:cTn id="64" dur="500"/>
                                        <p:tgtEl>
                                          <p:spTgt spid="295984"/>
                                        </p:tgtEl>
                                      </p:cBhvr>
                                    </p:animEffect>
                                  </p:childTnLst>
                                </p:cTn>
                              </p:par>
                            </p:childTnLst>
                          </p:cTn>
                        </p:par>
                        <p:par>
                          <p:cTn id="65" fill="hold" nodeType="afterGroup">
                            <p:stCondLst>
                              <p:cond delay="1000"/>
                            </p:stCondLst>
                            <p:childTnLst>
                              <p:par>
                                <p:cTn id="66" presetID="3" presetClass="entr" presetSubtype="10" fill="hold" nodeType="afterEffect">
                                  <p:stCondLst>
                                    <p:cond delay="0"/>
                                  </p:stCondLst>
                                  <p:childTnLst>
                                    <p:set>
                                      <p:cBhvr>
                                        <p:cTn id="67" dur="1" fill="hold">
                                          <p:stCondLst>
                                            <p:cond delay="0"/>
                                          </p:stCondLst>
                                        </p:cTn>
                                        <p:tgtEl>
                                          <p:spTgt spid="295988"/>
                                        </p:tgtEl>
                                        <p:attrNameLst>
                                          <p:attrName>style.visibility</p:attrName>
                                        </p:attrNameLst>
                                      </p:cBhvr>
                                      <p:to>
                                        <p:strVal val="visible"/>
                                      </p:to>
                                    </p:set>
                                    <p:animEffect transition="in" filter="blinds(horizontal)">
                                      <p:cBhvr>
                                        <p:cTn id="68" dur="500"/>
                                        <p:tgtEl>
                                          <p:spTgt spid="295988"/>
                                        </p:tgtEl>
                                      </p:cBhvr>
                                    </p:animEffect>
                                  </p:childTnLst>
                                </p:cTn>
                              </p:par>
                            </p:childTnLst>
                          </p:cTn>
                        </p:par>
                        <p:par>
                          <p:cTn id="69" fill="hold" nodeType="afterGroup">
                            <p:stCondLst>
                              <p:cond delay="1500"/>
                            </p:stCondLst>
                            <p:childTnLst>
                              <p:par>
                                <p:cTn id="70" presetID="3" presetClass="entr" presetSubtype="10" fill="hold" nodeType="afterEffect">
                                  <p:stCondLst>
                                    <p:cond delay="0"/>
                                  </p:stCondLst>
                                  <p:childTnLst>
                                    <p:set>
                                      <p:cBhvr>
                                        <p:cTn id="71" dur="1" fill="hold">
                                          <p:stCondLst>
                                            <p:cond delay="0"/>
                                          </p:stCondLst>
                                        </p:cTn>
                                        <p:tgtEl>
                                          <p:spTgt spid="295992"/>
                                        </p:tgtEl>
                                        <p:attrNameLst>
                                          <p:attrName>style.visibility</p:attrName>
                                        </p:attrNameLst>
                                      </p:cBhvr>
                                      <p:to>
                                        <p:strVal val="visible"/>
                                      </p:to>
                                    </p:set>
                                    <p:animEffect transition="in" filter="blinds(horizontal)">
                                      <p:cBhvr>
                                        <p:cTn id="72" dur="500"/>
                                        <p:tgtEl>
                                          <p:spTgt spid="295992"/>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295993"/>
                                        </p:tgtEl>
                                        <p:attrNameLst>
                                          <p:attrName>style.visibility</p:attrName>
                                        </p:attrNameLst>
                                      </p:cBhvr>
                                      <p:to>
                                        <p:strVal val="visible"/>
                                      </p:to>
                                    </p:set>
                                    <p:animEffect transition="in" filter="blinds(horizontal)">
                                      <p:cBhvr>
                                        <p:cTn id="77" dur="500"/>
                                        <p:tgtEl>
                                          <p:spTgt spid="295993"/>
                                        </p:tgtEl>
                                      </p:cBhvr>
                                    </p:animEffect>
                                  </p:childTnLst>
                                </p:cTn>
                              </p:par>
                            </p:childTnLst>
                          </p:cTn>
                        </p:par>
                        <p:par>
                          <p:cTn id="78" fill="hold" nodeType="afterGroup">
                            <p:stCondLst>
                              <p:cond delay="500"/>
                            </p:stCondLst>
                            <p:childTnLst>
                              <p:par>
                                <p:cTn id="79" presetID="3" presetClass="entr" presetSubtype="10" fill="hold" grpId="0" nodeType="afterEffect">
                                  <p:stCondLst>
                                    <p:cond delay="0"/>
                                  </p:stCondLst>
                                  <p:childTnLst>
                                    <p:set>
                                      <p:cBhvr>
                                        <p:cTn id="80" dur="1" fill="hold">
                                          <p:stCondLst>
                                            <p:cond delay="0"/>
                                          </p:stCondLst>
                                        </p:cTn>
                                        <p:tgtEl>
                                          <p:spTgt spid="503275"/>
                                        </p:tgtEl>
                                        <p:attrNameLst>
                                          <p:attrName>style.visibility</p:attrName>
                                        </p:attrNameLst>
                                      </p:cBhvr>
                                      <p:to>
                                        <p:strVal val="visible"/>
                                      </p:to>
                                    </p:set>
                                    <p:animEffect transition="in" filter="blinds(horizontal)">
                                      <p:cBhvr>
                                        <p:cTn id="81" dur="500"/>
                                        <p:tgtEl>
                                          <p:spTgt spid="503275"/>
                                        </p:tgtEl>
                                      </p:cBhvr>
                                    </p:animEffect>
                                  </p:childTnLst>
                                </p:cTn>
                              </p:par>
                            </p:childTnLst>
                          </p:cTn>
                        </p:par>
                        <p:par>
                          <p:cTn id="82" fill="hold" nodeType="afterGroup">
                            <p:stCondLst>
                              <p:cond delay="1000"/>
                            </p:stCondLst>
                            <p:childTnLst>
                              <p:par>
                                <p:cTn id="83" presetID="3" presetClass="entr" presetSubtype="10" fill="hold" grpId="0" nodeType="afterEffect">
                                  <p:stCondLst>
                                    <p:cond delay="0"/>
                                  </p:stCondLst>
                                  <p:childTnLst>
                                    <p:set>
                                      <p:cBhvr>
                                        <p:cTn id="84" dur="1" fill="hold">
                                          <p:stCondLst>
                                            <p:cond delay="0"/>
                                          </p:stCondLst>
                                        </p:cTn>
                                        <p:tgtEl>
                                          <p:spTgt spid="503276"/>
                                        </p:tgtEl>
                                        <p:attrNameLst>
                                          <p:attrName>style.visibility</p:attrName>
                                        </p:attrNameLst>
                                      </p:cBhvr>
                                      <p:to>
                                        <p:strVal val="visible"/>
                                      </p:to>
                                    </p:set>
                                    <p:animEffect transition="in" filter="blinds(horizontal)">
                                      <p:cBhvr>
                                        <p:cTn id="85" dur="500"/>
                                        <p:tgtEl>
                                          <p:spTgt spid="503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224" grpId="0" animBg="1"/>
      <p:bldP spid="503239" grpId="0" animBg="1"/>
      <p:bldP spid="503242" grpId="0" animBg="1"/>
      <p:bldP spid="503243" grpId="0" animBg="1"/>
      <p:bldP spid="503275" grpId="0" animBg="1"/>
      <p:bldP spid="50327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组合 40"/>
          <p:cNvGrpSpPr>
            <a:grpSpLocks/>
          </p:cNvGrpSpPr>
          <p:nvPr/>
        </p:nvGrpSpPr>
        <p:grpSpPr bwMode="auto">
          <a:xfrm>
            <a:off x="3492500" y="908050"/>
            <a:ext cx="5183188" cy="3529013"/>
            <a:chOff x="5076056" y="1772816"/>
            <a:chExt cx="2750159" cy="3312368"/>
          </a:xfrm>
        </p:grpSpPr>
        <p:grpSp>
          <p:nvGrpSpPr>
            <p:cNvPr id="44057" name="组合 38"/>
            <p:cNvGrpSpPr>
              <a:grpSpLocks/>
            </p:cNvGrpSpPr>
            <p:nvPr/>
          </p:nvGrpSpPr>
          <p:grpSpPr bwMode="auto">
            <a:xfrm>
              <a:off x="5076056" y="1772816"/>
              <a:ext cx="2750159" cy="3240360"/>
              <a:chOff x="5494249" y="476672"/>
              <a:chExt cx="4134899" cy="3886488"/>
            </a:xfrm>
          </p:grpSpPr>
          <p:pic>
            <p:nvPicPr>
              <p:cNvPr id="44059" name="Picture 18" descr="\\h3c-infoserver\09-02-H3C产品图片库\产品图片库\路由器\H3C CR系列\CR-SFC-18\gif-用于胶片或网站\CR16018_F_10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6860" y="476672"/>
                <a:ext cx="2592288" cy="38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0" name="Picture 19" descr="\\h3c-infoserver\09-02-H3C产品图片库\产品图片库\路由器\H3C CR系列\CR-SFC-08\gif-用于胶片或网站\CR16008_F_101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6855" y="1764224"/>
                <a:ext cx="1733490" cy="259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1" name="Picture 20" descr="\\h3c-infoserver\09-02-H3C产品图片库\产品图片库\路由器\H3C CR系列\CR-SFC-04\gif-用于胶片或网站\CR16004_F_101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4249" y="3062312"/>
                <a:ext cx="1738164" cy="1158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58" name="矩形 39"/>
            <p:cNvSpPr>
              <a:spLocks noChangeArrowheads="1"/>
            </p:cNvSpPr>
            <p:nvPr/>
          </p:nvSpPr>
          <p:spPr bwMode="auto">
            <a:xfrm>
              <a:off x="5148064" y="1844824"/>
              <a:ext cx="2448272" cy="3240360"/>
            </a:xfrm>
            <a:prstGeom prst="rect">
              <a:avLst/>
            </a:prstGeom>
            <a:solidFill>
              <a:srgbClr val="FFFFFF">
                <a:alpha val="59999"/>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30" name="右箭头 29"/>
          <p:cNvSpPr/>
          <p:nvPr/>
        </p:nvSpPr>
        <p:spPr bwMode="auto">
          <a:xfrm>
            <a:off x="-107504" y="3910285"/>
            <a:ext cx="9144000" cy="2759075"/>
          </a:xfrm>
          <a:prstGeom prst="rightArrow">
            <a:avLst>
              <a:gd name="adj1" fmla="val 50000"/>
              <a:gd name="adj2" fmla="val 36145"/>
            </a:avLst>
          </a:prstGeom>
          <a:gradFill flip="none" rotWithShape="1">
            <a:gsLst>
              <a:gs pos="0">
                <a:srgbClr val="F93D17">
                  <a:shade val="30000"/>
                  <a:satMod val="115000"/>
                  <a:alpha val="0"/>
                </a:srgbClr>
              </a:gs>
              <a:gs pos="50000">
                <a:srgbClr val="F93D17">
                  <a:shade val="67500"/>
                  <a:satMod val="115000"/>
                  <a:alpha val="49000"/>
                </a:srgbClr>
              </a:gs>
              <a:gs pos="100000">
                <a:srgbClr val="F93D17">
                  <a:shade val="100000"/>
                  <a:satMod val="115000"/>
                </a:srgbClr>
              </a:gs>
            </a:gsLst>
            <a:lin ang="0" scaled="1"/>
            <a:tileRect/>
          </a:gradFill>
          <a:ln w="25400" cap="flat" cmpd="sng" algn="ctr">
            <a:noFill/>
            <a:prstDash val="solid"/>
          </a:ln>
          <a:effectLst/>
        </p:spPr>
        <p:txBody>
          <a:bodyPr anchor="ctr"/>
          <a:lstStyle/>
          <a:p>
            <a:pPr algn="ctr" fontAlgn="auto">
              <a:spcBef>
                <a:spcPts val="0"/>
              </a:spcBef>
              <a:spcAft>
                <a:spcPts val="0"/>
              </a:spcAft>
              <a:defRPr/>
            </a:pPr>
            <a:endParaRPr lang="zh-CN" altLang="en-US" sz="2800" kern="0">
              <a:solidFill>
                <a:srgbClr val="FFFFFF"/>
              </a:solidFill>
              <a:ea typeface="华文细黑" pitchFamily="2" charset="-122"/>
            </a:endParaRPr>
          </a:p>
        </p:txBody>
      </p:sp>
      <p:sp>
        <p:nvSpPr>
          <p:cNvPr id="44038" name="标题 25"/>
          <p:cNvSpPr>
            <a:spLocks noGrp="1"/>
          </p:cNvSpPr>
          <p:nvPr>
            <p:ph type="title"/>
          </p:nvPr>
        </p:nvSpPr>
        <p:spPr/>
        <p:txBody>
          <a:bodyPr/>
          <a:lstStyle/>
          <a:p>
            <a:pPr eaLnBrk="1" hangingPunct="1"/>
            <a:r>
              <a:rPr lang="zh-CN" altLang="en-US" smtClean="0"/>
              <a:t>开放的业务扩展能力</a:t>
            </a:r>
          </a:p>
        </p:txBody>
      </p:sp>
      <p:sp>
        <p:nvSpPr>
          <p:cNvPr id="31" name="右箭头 30"/>
          <p:cNvSpPr/>
          <p:nvPr/>
        </p:nvSpPr>
        <p:spPr bwMode="auto">
          <a:xfrm rot="16200000">
            <a:off x="-1248753" y="2336987"/>
            <a:ext cx="5759622" cy="2759075"/>
          </a:xfrm>
          <a:prstGeom prst="rightArrow">
            <a:avLst>
              <a:gd name="adj1" fmla="val 50000"/>
              <a:gd name="adj2" fmla="val 36145"/>
            </a:avLst>
          </a:prstGeom>
          <a:gradFill flip="none" rotWithShape="1">
            <a:gsLst>
              <a:gs pos="0">
                <a:srgbClr val="F93D17">
                  <a:shade val="30000"/>
                  <a:satMod val="115000"/>
                  <a:alpha val="0"/>
                </a:srgbClr>
              </a:gs>
              <a:gs pos="50000">
                <a:srgbClr val="F93D17">
                  <a:shade val="67500"/>
                  <a:satMod val="115000"/>
                  <a:alpha val="49000"/>
                </a:srgbClr>
              </a:gs>
              <a:gs pos="100000">
                <a:srgbClr val="F93D17">
                  <a:shade val="100000"/>
                  <a:satMod val="115000"/>
                </a:srgbClr>
              </a:gs>
            </a:gsLst>
            <a:lin ang="0" scaled="1"/>
            <a:tileRect/>
          </a:gradFill>
          <a:ln w="25400" cap="flat" cmpd="sng" algn="ctr">
            <a:noFill/>
            <a:prstDash val="solid"/>
          </a:ln>
          <a:effectLst/>
        </p:spPr>
        <p:txBody>
          <a:bodyPr anchor="ctr"/>
          <a:lstStyle/>
          <a:p>
            <a:pPr algn="ctr" fontAlgn="auto">
              <a:spcBef>
                <a:spcPts val="0"/>
              </a:spcBef>
              <a:spcAft>
                <a:spcPts val="0"/>
              </a:spcAft>
              <a:defRPr/>
            </a:pPr>
            <a:endParaRPr lang="zh-CN" altLang="en-US" sz="2800" kern="0">
              <a:solidFill>
                <a:srgbClr val="FFFFFF"/>
              </a:solidFill>
              <a:ea typeface="华文细黑" pitchFamily="2" charset="-122"/>
            </a:endParaRPr>
          </a:p>
        </p:txBody>
      </p:sp>
      <p:grpSp>
        <p:nvGrpSpPr>
          <p:cNvPr id="44042" name="组合 42"/>
          <p:cNvGrpSpPr>
            <a:grpSpLocks/>
          </p:cNvGrpSpPr>
          <p:nvPr/>
        </p:nvGrpSpPr>
        <p:grpSpPr bwMode="auto">
          <a:xfrm>
            <a:off x="2916238" y="1196975"/>
            <a:ext cx="5040312" cy="3600450"/>
            <a:chOff x="5436096" y="2484185"/>
            <a:chExt cx="2627264" cy="2240959"/>
          </a:xfrm>
        </p:grpSpPr>
        <p:grpSp>
          <p:nvGrpSpPr>
            <p:cNvPr id="44053" name="组合 37"/>
            <p:cNvGrpSpPr>
              <a:grpSpLocks/>
            </p:cNvGrpSpPr>
            <p:nvPr/>
          </p:nvGrpSpPr>
          <p:grpSpPr bwMode="auto">
            <a:xfrm>
              <a:off x="5436096" y="2492896"/>
              <a:ext cx="2627264" cy="2232248"/>
              <a:chOff x="3491880" y="2132856"/>
              <a:chExt cx="2627264" cy="2232248"/>
            </a:xfrm>
          </p:grpSpPr>
          <p:sp>
            <p:nvSpPr>
              <p:cNvPr id="34" name="圆角矩形 33"/>
              <p:cNvSpPr/>
              <p:nvPr/>
            </p:nvSpPr>
            <p:spPr bwMode="auto">
              <a:xfrm>
                <a:off x="3491880" y="2133038"/>
                <a:ext cx="2591682" cy="1944536"/>
              </a:xfrm>
              <a:prstGeom prst="roundRect">
                <a:avLst/>
              </a:prstGeom>
              <a:solidFill>
                <a:schemeClr val="tx1">
                  <a:lumMod val="85000"/>
                  <a:lumOff val="15000"/>
                  <a:alpha val="7843"/>
                </a:schemeClr>
              </a:solidFill>
              <a:ln w="28575" cap="flat" cmpd="thickThin" algn="ctr">
                <a:solidFill>
                  <a:schemeClr val="tx1">
                    <a:lumMod val="75000"/>
                    <a:lumOff val="25000"/>
                  </a:schemeClr>
                </a:solidFill>
                <a:prstDash val="lgDash"/>
              </a:ln>
              <a:effectLst/>
            </p:spPr>
            <p:txBody>
              <a:bodyPr anchor="ctr"/>
              <a:lstStyle/>
              <a:p>
                <a:pPr algn="ctr" eaLnBrk="0" fontAlgn="auto" hangingPunct="0">
                  <a:spcBef>
                    <a:spcPts val="0"/>
                  </a:spcBef>
                  <a:spcAft>
                    <a:spcPts val="0"/>
                  </a:spcAft>
                  <a:defRPr/>
                </a:pPr>
                <a:endParaRPr lang="zh-CN" altLang="en-US" b="1" kern="0">
                  <a:solidFill>
                    <a:sysClr val="window" lastClr="FFFFFF"/>
                  </a:solidFill>
                  <a:ea typeface="华文细黑" pitchFamily="2" charset="-122"/>
                </a:endParaRPr>
              </a:p>
            </p:txBody>
          </p:sp>
          <p:pic>
            <p:nvPicPr>
              <p:cNvPr id="1027" name="Picture 3"/>
              <p:cNvPicPr>
                <a:picLocks noChangeAspect="1" noChangeArrowheads="1"/>
              </p:cNvPicPr>
              <p:nvPr/>
            </p:nvPicPr>
            <p:blipFill>
              <a:blip r:embed="rId5"/>
              <a:srcRect/>
              <a:stretch>
                <a:fillRect/>
              </a:stretch>
            </p:blipFill>
            <p:spPr bwMode="auto">
              <a:xfrm>
                <a:off x="3563871" y="2709086"/>
                <a:ext cx="2555273" cy="1656018"/>
              </a:xfrm>
              <a:prstGeom prst="rect">
                <a:avLst/>
              </a:prstGeom>
              <a:ln>
                <a:noFill/>
              </a:ln>
              <a:effectLst>
                <a:outerShdw blurRad="190500" algn="tl" rotWithShape="0">
                  <a:srgbClr val="000000">
                    <a:alpha val="70000"/>
                  </a:srgbClr>
                </a:outerShdw>
              </a:effectLst>
            </p:spPr>
          </p:pic>
        </p:grpSp>
        <p:sp>
          <p:nvSpPr>
            <p:cNvPr id="44054" name="TextBox 41"/>
            <p:cNvSpPr txBox="1">
              <a:spLocks noChangeArrowheads="1"/>
            </p:cNvSpPr>
            <p:nvPr/>
          </p:nvSpPr>
          <p:spPr bwMode="auto">
            <a:xfrm>
              <a:off x="5847356" y="2484185"/>
              <a:ext cx="943332" cy="361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600" b="1">
                  <a:ea typeface="华文细黑" panose="02010600040101010101" pitchFamily="2" charset="-122"/>
                </a:rPr>
                <a:t>OAA</a:t>
              </a:r>
            </a:p>
            <a:p>
              <a:pPr algn="ctr" eaLnBrk="1" hangingPunct="1"/>
              <a:r>
                <a:rPr lang="zh-CN" altLang="en-US" sz="1600" b="1">
                  <a:ea typeface="华文细黑" panose="02010600040101010101" pitchFamily="2" charset="-122"/>
                </a:rPr>
                <a:t>多业务可扩展架构</a:t>
              </a:r>
            </a:p>
          </p:txBody>
        </p:sp>
      </p:grpSp>
      <p:pic>
        <p:nvPicPr>
          <p:cNvPr id="44043" name="Picture 137" descr="IM-LB_FL_1011"/>
          <p:cNvPicPr>
            <a:picLocks noChangeAspect="1" noChangeArrowheads="1"/>
          </p:cNvPicPr>
          <p:nvPr/>
        </p:nvPicPr>
        <p:blipFill>
          <a:blip r:embed="rId6" cstate="print">
            <a:extLst>
              <a:ext uri="{28A0092B-C50C-407E-A947-70E740481C1C}">
                <a14:useLocalDpi xmlns:a14="http://schemas.microsoft.com/office/drawing/2010/main" val="0"/>
              </a:ext>
            </a:extLst>
          </a:blip>
          <a:srcRect l="5573" r="2756" b="21417"/>
          <a:stretch>
            <a:fillRect/>
          </a:stretch>
        </p:blipFill>
        <p:spPr bwMode="auto">
          <a:xfrm>
            <a:off x="3132138" y="4868863"/>
            <a:ext cx="237648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4" name="TextBox 48"/>
          <p:cNvSpPr txBox="1">
            <a:spLocks noChangeArrowheads="1"/>
          </p:cNvSpPr>
          <p:nvPr/>
        </p:nvSpPr>
        <p:spPr bwMode="auto">
          <a:xfrm>
            <a:off x="1331913" y="1830388"/>
            <a:ext cx="661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ea typeface="华文细黑" panose="02010600040101010101" pitchFamily="2" charset="-122"/>
              </a:rPr>
              <a:t>FW</a:t>
            </a:r>
            <a:endParaRPr lang="zh-CN" altLang="en-US" sz="2400" b="1">
              <a:solidFill>
                <a:schemeClr val="bg1"/>
              </a:solidFill>
              <a:ea typeface="华文细黑" panose="02010600040101010101" pitchFamily="2" charset="-122"/>
            </a:endParaRPr>
          </a:p>
        </p:txBody>
      </p:sp>
      <p:sp>
        <p:nvSpPr>
          <p:cNvPr id="44045" name="TextBox 49"/>
          <p:cNvSpPr txBox="1">
            <a:spLocks noChangeArrowheads="1"/>
          </p:cNvSpPr>
          <p:nvPr/>
        </p:nvSpPr>
        <p:spPr bwMode="auto">
          <a:xfrm>
            <a:off x="4211638" y="4652963"/>
            <a:ext cx="5953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ea typeface="华文细黑" panose="02010600040101010101" pitchFamily="2" charset="-122"/>
              </a:rPr>
              <a:t>LB</a:t>
            </a:r>
            <a:endParaRPr lang="zh-CN" altLang="en-US" sz="2400" b="1">
              <a:solidFill>
                <a:schemeClr val="bg1"/>
              </a:solidFill>
              <a:ea typeface="华文细黑" panose="02010600040101010101" pitchFamily="2" charset="-122"/>
            </a:endParaRPr>
          </a:p>
        </p:txBody>
      </p:sp>
      <p:sp>
        <p:nvSpPr>
          <p:cNvPr id="44046" name="TextBox 50"/>
          <p:cNvSpPr txBox="1">
            <a:spLocks noChangeArrowheads="1"/>
          </p:cNvSpPr>
          <p:nvPr/>
        </p:nvSpPr>
        <p:spPr bwMode="auto">
          <a:xfrm>
            <a:off x="6448425" y="4724400"/>
            <a:ext cx="612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ea typeface="华文细黑" panose="02010600040101010101" pitchFamily="2" charset="-122"/>
              </a:rPr>
              <a:t>NS</a:t>
            </a:r>
            <a:endParaRPr lang="zh-CN" altLang="en-US" sz="2400" b="1">
              <a:solidFill>
                <a:schemeClr val="bg1"/>
              </a:solidFill>
              <a:ea typeface="华文细黑" panose="02010600040101010101" pitchFamily="2" charset="-122"/>
            </a:endParaRPr>
          </a:p>
        </p:txBody>
      </p:sp>
      <p:pic>
        <p:nvPicPr>
          <p:cNvPr id="44047" name="Picture 32" descr="CR-IM-FW1A_FL_02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0988" y="1778000"/>
            <a:ext cx="3529013"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8" name="Picture 33" descr="CR-IM-NAM1A_FL_02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86313" y="4592638"/>
            <a:ext cx="3424237"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9" name="Picture 33" descr="CR-IM-NAM1A_FL_02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6213" y="3219450"/>
            <a:ext cx="3424238"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0" name="TextBox 49"/>
          <p:cNvSpPr txBox="1">
            <a:spLocks noChangeArrowheads="1"/>
          </p:cNvSpPr>
          <p:nvPr/>
        </p:nvSpPr>
        <p:spPr bwMode="auto">
          <a:xfrm>
            <a:off x="1228725" y="3205163"/>
            <a:ext cx="885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ea typeface="华文细黑" panose="02010600040101010101" pitchFamily="2" charset="-122"/>
              </a:rPr>
              <a:t>MAC</a:t>
            </a:r>
            <a:endParaRPr lang="zh-CN" altLang="en-US" sz="2400" b="1">
              <a:solidFill>
                <a:schemeClr val="bg1"/>
              </a:solidFill>
              <a:ea typeface="华文细黑" panose="02010600040101010101" pitchFamily="2" charset="-122"/>
            </a:endParaRPr>
          </a:p>
        </p:txBody>
      </p:sp>
      <p:sp>
        <p:nvSpPr>
          <p:cNvPr id="44051" name="TextBox 32"/>
          <p:cNvSpPr txBox="1">
            <a:spLocks noChangeArrowheads="1"/>
          </p:cNvSpPr>
          <p:nvPr/>
        </p:nvSpPr>
        <p:spPr bwMode="auto">
          <a:xfrm>
            <a:off x="7948613" y="4868863"/>
            <a:ext cx="800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bg1"/>
                </a:solidFill>
                <a:ea typeface="华文细黑" panose="02010600040101010101" pitchFamily="2" charset="-122"/>
              </a:rPr>
              <a:t>业务</a:t>
            </a:r>
            <a:endParaRPr lang="en-US" altLang="zh-CN" sz="2400" b="1">
              <a:solidFill>
                <a:schemeClr val="bg1"/>
              </a:solidFill>
              <a:ea typeface="华文细黑" panose="02010600040101010101" pitchFamily="2" charset="-122"/>
            </a:endParaRPr>
          </a:p>
          <a:p>
            <a:pPr eaLnBrk="1" hangingPunct="1"/>
            <a:r>
              <a:rPr lang="zh-CN" altLang="en-US" sz="2400" b="1">
                <a:solidFill>
                  <a:schemeClr val="bg1"/>
                </a:solidFill>
                <a:ea typeface="华文细黑" panose="02010600040101010101" pitchFamily="2" charset="-122"/>
              </a:rPr>
              <a:t>优化</a:t>
            </a:r>
          </a:p>
        </p:txBody>
      </p:sp>
      <p:sp>
        <p:nvSpPr>
          <p:cNvPr id="44052" name="TextBox 32"/>
          <p:cNvSpPr txBox="1">
            <a:spLocks noChangeArrowheads="1"/>
          </p:cNvSpPr>
          <p:nvPr/>
        </p:nvSpPr>
        <p:spPr bwMode="auto">
          <a:xfrm>
            <a:off x="900113" y="1166813"/>
            <a:ext cx="14398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bg1"/>
                </a:solidFill>
                <a:ea typeface="华文细黑" panose="02010600040101010101" pitchFamily="2" charset="-122"/>
              </a:rPr>
              <a:t>业务扩展</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Line 2"/>
          <p:cNvSpPr>
            <a:spLocks noChangeShapeType="1"/>
          </p:cNvSpPr>
          <p:nvPr/>
        </p:nvSpPr>
        <p:spPr bwMode="auto">
          <a:xfrm>
            <a:off x="685800" y="2133600"/>
            <a:ext cx="0" cy="35052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59" name="Line 3"/>
          <p:cNvSpPr>
            <a:spLocks noChangeShapeType="1"/>
          </p:cNvSpPr>
          <p:nvPr/>
        </p:nvSpPr>
        <p:spPr bwMode="auto">
          <a:xfrm>
            <a:off x="8458200" y="1752600"/>
            <a:ext cx="0" cy="43434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60" name="Line 4"/>
          <p:cNvSpPr>
            <a:spLocks noChangeShapeType="1"/>
          </p:cNvSpPr>
          <p:nvPr/>
        </p:nvSpPr>
        <p:spPr bwMode="auto">
          <a:xfrm>
            <a:off x="685800" y="5486400"/>
            <a:ext cx="82296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61" name="Line 5"/>
          <p:cNvSpPr>
            <a:spLocks noChangeShapeType="1"/>
          </p:cNvSpPr>
          <p:nvPr/>
        </p:nvSpPr>
        <p:spPr bwMode="auto">
          <a:xfrm>
            <a:off x="228600" y="2133600"/>
            <a:ext cx="41910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5062" name="标题 8"/>
          <p:cNvSpPr>
            <a:spLocks noGrp="1"/>
          </p:cNvSpPr>
          <p:nvPr>
            <p:ph type="title"/>
          </p:nvPr>
        </p:nvSpPr>
        <p:spPr/>
        <p:txBody>
          <a:bodyPr/>
          <a:lstStyle/>
          <a:p>
            <a:pPr eaLnBrk="1" hangingPunct="1"/>
            <a:r>
              <a:rPr lang="en-US" altLang="zh-CN" smtClean="0"/>
              <a:t>CR16000</a:t>
            </a:r>
            <a:r>
              <a:rPr lang="zh-CN" altLang="en-US" smtClean="0"/>
              <a:t>系列路由器业务特性</a:t>
            </a:r>
          </a:p>
        </p:txBody>
      </p:sp>
      <p:sp>
        <p:nvSpPr>
          <p:cNvPr id="45063" name="Rectangle 7"/>
          <p:cNvSpPr>
            <a:spLocks noChangeArrowheads="1"/>
          </p:cNvSpPr>
          <p:nvPr/>
        </p:nvSpPr>
        <p:spPr bwMode="auto">
          <a:xfrm>
            <a:off x="4645025" y="2276475"/>
            <a:ext cx="43195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2800" b="1">
                <a:ea typeface="华文细黑" panose="02010600040101010101" pitchFamily="2" charset="-122"/>
              </a:rPr>
              <a:t> </a:t>
            </a:r>
            <a:r>
              <a:rPr lang="zh-CN" altLang="en-US" sz="2800" b="1">
                <a:ea typeface="华文细黑" panose="02010600040101010101" pitchFamily="2" charset="-122"/>
              </a:rPr>
              <a:t>业务能力</a:t>
            </a:r>
          </a:p>
          <a:p>
            <a:pPr eaLnBrk="1" hangingPunct="1">
              <a:lnSpc>
                <a:spcPct val="110000"/>
              </a:lnSpc>
              <a:buClr>
                <a:srgbClr val="CC0000"/>
              </a:buClr>
              <a:buFont typeface="Wingdings" panose="05000000000000000000" pitchFamily="2" charset="2"/>
              <a:buChar char="l"/>
            </a:pPr>
            <a:r>
              <a:rPr lang="zh-CN" altLang="en-US" sz="2800" b="1">
                <a:solidFill>
                  <a:srgbClr val="CC0000"/>
                </a:solidFill>
                <a:ea typeface="华文细黑" panose="02010600040101010101" pitchFamily="2" charset="-122"/>
              </a:rPr>
              <a:t> 虚拟化</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高可靠性</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高安全性</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高可维护性</a:t>
            </a:r>
          </a:p>
        </p:txBody>
      </p:sp>
      <p:pic>
        <p:nvPicPr>
          <p:cNvPr id="45064" name="Picture 8" descr="BS0067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048000"/>
            <a:ext cx="35814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圆角矩形 277"/>
          <p:cNvSpPr/>
          <p:nvPr/>
        </p:nvSpPr>
        <p:spPr>
          <a:xfrm>
            <a:off x="684213" y="836613"/>
            <a:ext cx="3240087" cy="5545137"/>
          </a:xfrm>
          <a:prstGeom prst="roundRect">
            <a:avLst>
              <a:gd name="adj" fmla="val 8317"/>
            </a:avLst>
          </a:prstGeom>
          <a:solidFill>
            <a:schemeClr val="tx1">
              <a:lumMod val="85000"/>
              <a:lumOff val="15000"/>
              <a:alpha val="7843"/>
            </a:schemeClr>
          </a:solidFill>
          <a:ln w="28575" cap="flat" cmpd="thickThin" algn="ctr">
            <a:solidFill>
              <a:schemeClr val="tx1">
                <a:lumMod val="75000"/>
                <a:lumOff val="25000"/>
              </a:schemeClr>
            </a:solidFill>
            <a:prstDash val="lgDash"/>
          </a:ln>
          <a:effectLst/>
        </p:spPr>
        <p:txBody>
          <a:bodyPr anchor="ctr"/>
          <a:lstStyle/>
          <a:p>
            <a:pPr algn="ctr" fontAlgn="auto">
              <a:spcBef>
                <a:spcPts val="0"/>
              </a:spcBef>
              <a:spcAft>
                <a:spcPts val="0"/>
              </a:spcAft>
              <a:defRPr/>
            </a:pPr>
            <a:endParaRPr lang="zh-CN" altLang="en-US" b="1" kern="0">
              <a:solidFill>
                <a:sysClr val="window" lastClr="FFFFFF"/>
              </a:solidFill>
              <a:ea typeface="华文细黑" pitchFamily="2" charset="-122"/>
            </a:endParaRPr>
          </a:p>
        </p:txBody>
      </p:sp>
      <p:sp>
        <p:nvSpPr>
          <p:cNvPr id="279" name="圆角矩形 278"/>
          <p:cNvSpPr/>
          <p:nvPr/>
        </p:nvSpPr>
        <p:spPr>
          <a:xfrm>
            <a:off x="5076825" y="836613"/>
            <a:ext cx="3240088" cy="5545137"/>
          </a:xfrm>
          <a:prstGeom prst="roundRect">
            <a:avLst>
              <a:gd name="adj" fmla="val 8317"/>
            </a:avLst>
          </a:prstGeom>
          <a:solidFill>
            <a:schemeClr val="tx1">
              <a:lumMod val="85000"/>
              <a:lumOff val="15000"/>
              <a:alpha val="7843"/>
            </a:schemeClr>
          </a:solidFill>
          <a:ln w="28575" cap="flat" cmpd="thickThin" algn="ctr">
            <a:solidFill>
              <a:schemeClr val="tx1">
                <a:lumMod val="75000"/>
                <a:lumOff val="25000"/>
              </a:schemeClr>
            </a:solidFill>
            <a:prstDash val="lgDash"/>
          </a:ln>
          <a:effectLst/>
        </p:spPr>
        <p:txBody>
          <a:bodyPr anchor="ctr"/>
          <a:lstStyle/>
          <a:p>
            <a:pPr algn="ctr" fontAlgn="auto">
              <a:spcBef>
                <a:spcPts val="0"/>
              </a:spcBef>
              <a:spcAft>
                <a:spcPts val="0"/>
              </a:spcAft>
              <a:defRPr/>
            </a:pPr>
            <a:endParaRPr lang="zh-CN" altLang="en-US" b="1" kern="0">
              <a:solidFill>
                <a:sysClr val="window" lastClr="FFFFFF"/>
              </a:solidFill>
              <a:ea typeface="华文细黑" pitchFamily="2" charset="-122"/>
            </a:endParaRPr>
          </a:p>
        </p:txBody>
      </p:sp>
      <p:sp>
        <p:nvSpPr>
          <p:cNvPr id="224" name="Cloud 45"/>
          <p:cNvSpPr/>
          <p:nvPr/>
        </p:nvSpPr>
        <p:spPr>
          <a:xfrm>
            <a:off x="5495925" y="2554288"/>
            <a:ext cx="2493963" cy="1322387"/>
          </a:xfrm>
          <a:prstGeom prst="cloud">
            <a:avLst/>
          </a:prstGeom>
          <a:solidFill>
            <a:srgbClr val="0183B7">
              <a:lumMod val="20000"/>
              <a:lumOff val="80000"/>
              <a:alpha val="63000"/>
            </a:srgb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en-US" kern="0">
              <a:solidFill>
                <a:sysClr val="window" lastClr="FFFFFF"/>
              </a:solidFill>
              <a:ea typeface="华文细黑" pitchFamily="2" charset="-122"/>
            </a:endParaRPr>
          </a:p>
        </p:txBody>
      </p:sp>
      <p:sp>
        <p:nvSpPr>
          <p:cNvPr id="46085" name="标题 59"/>
          <p:cNvSpPr>
            <a:spLocks noGrp="1"/>
          </p:cNvSpPr>
          <p:nvPr>
            <p:ph type="title"/>
          </p:nvPr>
        </p:nvSpPr>
        <p:spPr/>
        <p:txBody>
          <a:bodyPr/>
          <a:lstStyle/>
          <a:p>
            <a:pPr eaLnBrk="1" hangingPunct="1"/>
            <a:r>
              <a:rPr lang="zh-CN" altLang="en-US" smtClean="0"/>
              <a:t>面向云互联的核心虚拟化</a:t>
            </a:r>
          </a:p>
        </p:txBody>
      </p:sp>
      <p:sp>
        <p:nvSpPr>
          <p:cNvPr id="179" name="Cloud 45"/>
          <p:cNvSpPr/>
          <p:nvPr/>
        </p:nvSpPr>
        <p:spPr>
          <a:xfrm>
            <a:off x="1031875" y="2349500"/>
            <a:ext cx="2493963" cy="1455738"/>
          </a:xfrm>
          <a:prstGeom prst="cloud">
            <a:avLst/>
          </a:prstGeom>
          <a:solidFill>
            <a:srgbClr val="0183B7">
              <a:lumMod val="20000"/>
              <a:lumOff val="80000"/>
              <a:alpha val="63000"/>
            </a:srgb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en-US" kern="0">
              <a:solidFill>
                <a:sysClr val="window" lastClr="FFFFFF"/>
              </a:solidFill>
              <a:ea typeface="华文细黑" pitchFamily="2" charset="-122"/>
            </a:endParaRPr>
          </a:p>
        </p:txBody>
      </p:sp>
      <p:pic>
        <p:nvPicPr>
          <p:cNvPr id="46087" name="Picture 156" descr="通用大楼06"/>
          <p:cNvPicPr>
            <a:picLocks noChangeAspect="1" noChangeArrowheads="1"/>
          </p:cNvPicPr>
          <p:nvPr/>
        </p:nvPicPr>
        <p:blipFill>
          <a:blip r:embed="rId2">
            <a:lum bright="34000" contrast="-42000"/>
            <a:extLst>
              <a:ext uri="{28A0092B-C50C-407E-A947-70E740481C1C}">
                <a14:useLocalDpi xmlns:a14="http://schemas.microsoft.com/office/drawing/2010/main" val="0"/>
              </a:ext>
            </a:extLst>
          </a:blip>
          <a:srcRect/>
          <a:stretch>
            <a:fillRect/>
          </a:stretch>
        </p:blipFill>
        <p:spPr bwMode="auto">
          <a:xfrm>
            <a:off x="611188" y="1506538"/>
            <a:ext cx="12192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8" name="Text Box 160"/>
          <p:cNvSpPr txBox="1">
            <a:spLocks noChangeArrowheads="1"/>
          </p:cNvSpPr>
          <p:nvPr/>
        </p:nvSpPr>
        <p:spPr bwMode="auto">
          <a:xfrm>
            <a:off x="928688" y="1311275"/>
            <a:ext cx="546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000" b="1">
                <a:solidFill>
                  <a:srgbClr val="0000FF"/>
                </a:solidFill>
                <a:ea typeface="华文细黑" panose="02010600040101010101" pitchFamily="2" charset="-122"/>
              </a:rPr>
              <a:t>A</a:t>
            </a:r>
            <a:r>
              <a:rPr lang="zh-CN" altLang="en-US" sz="1000" b="1">
                <a:solidFill>
                  <a:srgbClr val="0000FF"/>
                </a:solidFill>
                <a:ea typeface="华文细黑" panose="02010600040101010101" pitchFamily="2" charset="-122"/>
              </a:rPr>
              <a:t>中心</a:t>
            </a:r>
          </a:p>
        </p:txBody>
      </p:sp>
      <p:sp>
        <p:nvSpPr>
          <p:cNvPr id="46089" name="Text Box 161"/>
          <p:cNvSpPr txBox="1">
            <a:spLocks noChangeArrowheads="1"/>
          </p:cNvSpPr>
          <p:nvPr/>
        </p:nvSpPr>
        <p:spPr bwMode="auto">
          <a:xfrm>
            <a:off x="3073400" y="1333500"/>
            <a:ext cx="5619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000" b="1">
                <a:solidFill>
                  <a:srgbClr val="0000FF"/>
                </a:solidFill>
                <a:ea typeface="华文细黑" panose="02010600040101010101" pitchFamily="2" charset="-122"/>
              </a:rPr>
              <a:t>B</a:t>
            </a:r>
            <a:r>
              <a:rPr lang="zh-CN" altLang="en-US" sz="1000" b="1">
                <a:solidFill>
                  <a:srgbClr val="0000FF"/>
                </a:solidFill>
                <a:ea typeface="华文细黑" panose="02010600040101010101" pitchFamily="2" charset="-122"/>
              </a:rPr>
              <a:t>中心</a:t>
            </a:r>
          </a:p>
        </p:txBody>
      </p:sp>
      <p:sp>
        <p:nvSpPr>
          <p:cNvPr id="46090" name="Text Box 162"/>
          <p:cNvSpPr txBox="1">
            <a:spLocks noChangeArrowheads="1"/>
          </p:cNvSpPr>
          <p:nvPr/>
        </p:nvSpPr>
        <p:spPr bwMode="auto">
          <a:xfrm>
            <a:off x="2074863" y="4767263"/>
            <a:ext cx="5524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000" b="1">
                <a:solidFill>
                  <a:srgbClr val="0000FF"/>
                </a:solidFill>
                <a:ea typeface="华文细黑" panose="02010600040101010101" pitchFamily="2" charset="-122"/>
              </a:rPr>
              <a:t>C</a:t>
            </a:r>
            <a:r>
              <a:rPr lang="zh-CN" altLang="en-US" sz="1000" b="1">
                <a:solidFill>
                  <a:srgbClr val="0000FF"/>
                </a:solidFill>
                <a:ea typeface="华文细黑" panose="02010600040101010101" pitchFamily="2" charset="-122"/>
              </a:rPr>
              <a:t>中心</a:t>
            </a:r>
          </a:p>
        </p:txBody>
      </p:sp>
      <p:pic>
        <p:nvPicPr>
          <p:cNvPr id="46091"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925" y="2319338"/>
            <a:ext cx="300038"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092" name="Picture 586"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598738"/>
            <a:ext cx="3000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093" name="Picture 156" descr="通用大楼06"/>
          <p:cNvPicPr>
            <a:picLocks noChangeAspect="1" noChangeArrowheads="1"/>
          </p:cNvPicPr>
          <p:nvPr/>
        </p:nvPicPr>
        <p:blipFill>
          <a:blip r:embed="rId2">
            <a:lum bright="34000" contrast="-42000"/>
            <a:extLst>
              <a:ext uri="{28A0092B-C50C-407E-A947-70E740481C1C}">
                <a14:useLocalDpi xmlns:a14="http://schemas.microsoft.com/office/drawing/2010/main" val="0"/>
              </a:ext>
            </a:extLst>
          </a:blip>
          <a:srcRect/>
          <a:stretch>
            <a:fillRect/>
          </a:stretch>
        </p:blipFill>
        <p:spPr bwMode="auto">
          <a:xfrm>
            <a:off x="2776538" y="1563688"/>
            <a:ext cx="12192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4"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4350" y="2655888"/>
            <a:ext cx="3000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095" name="Picture 586"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113" y="2374900"/>
            <a:ext cx="3000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096" name="Picture 156" descr="通用大楼06"/>
          <p:cNvPicPr>
            <a:picLocks noChangeAspect="1" noChangeArrowheads="1"/>
          </p:cNvPicPr>
          <p:nvPr/>
        </p:nvPicPr>
        <p:blipFill>
          <a:blip r:embed="rId2">
            <a:lum bright="34000" contrast="-42000"/>
            <a:extLst>
              <a:ext uri="{28A0092B-C50C-407E-A947-70E740481C1C}">
                <a14:useLocalDpi xmlns:a14="http://schemas.microsoft.com/office/drawing/2010/main" val="0"/>
              </a:ext>
            </a:extLst>
          </a:blip>
          <a:srcRect/>
          <a:stretch>
            <a:fillRect/>
          </a:stretch>
        </p:blipFill>
        <p:spPr bwMode="auto">
          <a:xfrm>
            <a:off x="1685925" y="3575050"/>
            <a:ext cx="12192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7"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5838" y="3344863"/>
            <a:ext cx="3000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195" name="直接连接符 194"/>
          <p:cNvCxnSpPr/>
          <p:nvPr/>
        </p:nvCxnSpPr>
        <p:spPr bwMode="auto">
          <a:xfrm>
            <a:off x="1858963" y="2479675"/>
            <a:ext cx="946150" cy="55563"/>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8" name="直接连接符 197"/>
          <p:cNvCxnSpPr/>
          <p:nvPr/>
        </p:nvCxnSpPr>
        <p:spPr bwMode="auto">
          <a:xfrm>
            <a:off x="1547813" y="2781300"/>
            <a:ext cx="1495425" cy="5715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7" name="直接连接符 206"/>
          <p:cNvCxnSpPr/>
          <p:nvPr/>
        </p:nvCxnSpPr>
        <p:spPr bwMode="auto">
          <a:xfrm>
            <a:off x="1558925" y="2759075"/>
            <a:ext cx="449263" cy="585788"/>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0" name="直接连接符 209"/>
          <p:cNvCxnSpPr/>
          <p:nvPr/>
        </p:nvCxnSpPr>
        <p:spPr bwMode="auto">
          <a:xfrm rot="16200000" flipH="1">
            <a:off x="1731169" y="2669382"/>
            <a:ext cx="708025" cy="642937"/>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3" name="直接连接符 212"/>
          <p:cNvCxnSpPr/>
          <p:nvPr/>
        </p:nvCxnSpPr>
        <p:spPr bwMode="auto">
          <a:xfrm rot="5400000">
            <a:off x="2486819" y="2772569"/>
            <a:ext cx="492125" cy="652463"/>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9" name="直接连接符 218"/>
          <p:cNvCxnSpPr/>
          <p:nvPr/>
        </p:nvCxnSpPr>
        <p:spPr bwMode="auto">
          <a:xfrm rot="5400000">
            <a:off x="2108200" y="2536826"/>
            <a:ext cx="708025" cy="90805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46104" name="Picture 156" descr="通用大楼06"/>
          <p:cNvPicPr>
            <a:picLocks noChangeAspect="1" noChangeArrowheads="1"/>
          </p:cNvPicPr>
          <p:nvPr/>
        </p:nvPicPr>
        <p:blipFill>
          <a:blip r:embed="rId2">
            <a:lum bright="34000" contrast="-42000"/>
            <a:extLst>
              <a:ext uri="{28A0092B-C50C-407E-A947-70E740481C1C}">
                <a14:useLocalDpi xmlns:a14="http://schemas.microsoft.com/office/drawing/2010/main" val="0"/>
              </a:ext>
            </a:extLst>
          </a:blip>
          <a:srcRect/>
          <a:stretch>
            <a:fillRect/>
          </a:stretch>
        </p:blipFill>
        <p:spPr bwMode="auto">
          <a:xfrm>
            <a:off x="5076825" y="1577975"/>
            <a:ext cx="1217613"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5" name="Text Box 160"/>
          <p:cNvSpPr txBox="1">
            <a:spLocks noChangeArrowheads="1"/>
          </p:cNvSpPr>
          <p:nvPr/>
        </p:nvSpPr>
        <p:spPr bwMode="auto">
          <a:xfrm>
            <a:off x="5392738" y="1382713"/>
            <a:ext cx="6921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000" b="1">
                <a:solidFill>
                  <a:srgbClr val="0000FF"/>
                </a:solidFill>
                <a:ea typeface="华文细黑" panose="02010600040101010101" pitchFamily="2" charset="-122"/>
              </a:rPr>
              <a:t>A</a:t>
            </a:r>
            <a:r>
              <a:rPr lang="zh-CN" altLang="en-US" sz="1000" b="1">
                <a:solidFill>
                  <a:srgbClr val="0000FF"/>
                </a:solidFill>
                <a:ea typeface="华文细黑" panose="02010600040101010101" pitchFamily="2" charset="-122"/>
              </a:rPr>
              <a:t>中心</a:t>
            </a:r>
          </a:p>
        </p:txBody>
      </p:sp>
      <p:sp>
        <p:nvSpPr>
          <p:cNvPr id="46106" name="Text Box 161"/>
          <p:cNvSpPr txBox="1">
            <a:spLocks noChangeArrowheads="1"/>
          </p:cNvSpPr>
          <p:nvPr/>
        </p:nvSpPr>
        <p:spPr bwMode="auto">
          <a:xfrm>
            <a:off x="7537450" y="1404938"/>
            <a:ext cx="635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000" b="1">
                <a:solidFill>
                  <a:srgbClr val="0000FF"/>
                </a:solidFill>
                <a:ea typeface="华文细黑" panose="02010600040101010101" pitchFamily="2" charset="-122"/>
              </a:rPr>
              <a:t>B</a:t>
            </a:r>
            <a:r>
              <a:rPr lang="zh-CN" altLang="en-US" sz="1000" b="1">
                <a:solidFill>
                  <a:srgbClr val="0000FF"/>
                </a:solidFill>
                <a:ea typeface="华文细黑" panose="02010600040101010101" pitchFamily="2" charset="-122"/>
              </a:rPr>
              <a:t>中心</a:t>
            </a:r>
          </a:p>
        </p:txBody>
      </p:sp>
      <p:pic>
        <p:nvPicPr>
          <p:cNvPr id="46107" name="Picture 156" descr="通用大楼06"/>
          <p:cNvPicPr>
            <a:picLocks noChangeAspect="1" noChangeArrowheads="1"/>
          </p:cNvPicPr>
          <p:nvPr/>
        </p:nvPicPr>
        <p:blipFill>
          <a:blip r:embed="rId2">
            <a:lum bright="34000" contrast="-42000"/>
            <a:extLst>
              <a:ext uri="{28A0092B-C50C-407E-A947-70E740481C1C}">
                <a14:useLocalDpi xmlns:a14="http://schemas.microsoft.com/office/drawing/2010/main" val="0"/>
              </a:ext>
            </a:extLst>
          </a:blip>
          <a:srcRect/>
          <a:stretch>
            <a:fillRect/>
          </a:stretch>
        </p:blipFill>
        <p:spPr bwMode="auto">
          <a:xfrm>
            <a:off x="7242175" y="1635125"/>
            <a:ext cx="1217613"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8" name="Picture 156" descr="通用大楼06"/>
          <p:cNvPicPr>
            <a:picLocks noChangeAspect="1" noChangeArrowheads="1"/>
          </p:cNvPicPr>
          <p:nvPr/>
        </p:nvPicPr>
        <p:blipFill>
          <a:blip r:embed="rId2">
            <a:lum bright="34000" contrast="-42000"/>
            <a:extLst>
              <a:ext uri="{28A0092B-C50C-407E-A947-70E740481C1C}">
                <a14:useLocalDpi xmlns:a14="http://schemas.microsoft.com/office/drawing/2010/main" val="0"/>
              </a:ext>
            </a:extLst>
          </a:blip>
          <a:srcRect/>
          <a:stretch>
            <a:fillRect/>
          </a:stretch>
        </p:blipFill>
        <p:spPr bwMode="auto">
          <a:xfrm>
            <a:off x="6151563" y="3646488"/>
            <a:ext cx="1217612"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7" name="直接连接符 236"/>
          <p:cNvCxnSpPr/>
          <p:nvPr/>
        </p:nvCxnSpPr>
        <p:spPr bwMode="auto">
          <a:xfrm>
            <a:off x="6324600" y="2659063"/>
            <a:ext cx="946150" cy="55562"/>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8" name="直接连接符 237"/>
          <p:cNvCxnSpPr/>
          <p:nvPr/>
        </p:nvCxnSpPr>
        <p:spPr bwMode="auto">
          <a:xfrm>
            <a:off x="6024563" y="2830513"/>
            <a:ext cx="1495425" cy="57150"/>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9" name="直接连接符 238"/>
          <p:cNvCxnSpPr/>
          <p:nvPr/>
        </p:nvCxnSpPr>
        <p:spPr bwMode="auto">
          <a:xfrm>
            <a:off x="6024563" y="2830513"/>
            <a:ext cx="447675" cy="585787"/>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0" name="直接连接符 239"/>
          <p:cNvCxnSpPr/>
          <p:nvPr/>
        </p:nvCxnSpPr>
        <p:spPr bwMode="auto">
          <a:xfrm rot="16200000" flipH="1">
            <a:off x="6223000" y="2768601"/>
            <a:ext cx="598487" cy="696912"/>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1" name="直接连接符 240"/>
          <p:cNvCxnSpPr/>
          <p:nvPr/>
        </p:nvCxnSpPr>
        <p:spPr bwMode="auto">
          <a:xfrm rot="5400000">
            <a:off x="7085807" y="2832893"/>
            <a:ext cx="368300" cy="798513"/>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2" name="直接连接符 241"/>
          <p:cNvCxnSpPr/>
          <p:nvPr/>
        </p:nvCxnSpPr>
        <p:spPr bwMode="auto">
          <a:xfrm rot="5400000">
            <a:off x="6675438" y="2671763"/>
            <a:ext cx="541337" cy="947737"/>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46115" name="组合 262"/>
          <p:cNvGrpSpPr>
            <a:grpSpLocks/>
          </p:cNvGrpSpPr>
          <p:nvPr/>
        </p:nvGrpSpPr>
        <p:grpSpPr bwMode="auto">
          <a:xfrm>
            <a:off x="6227763" y="3327400"/>
            <a:ext cx="936625" cy="438150"/>
            <a:chOff x="960025" y="5661248"/>
            <a:chExt cx="936104" cy="438167"/>
          </a:xfrm>
        </p:grpSpPr>
        <p:pic>
          <p:nvPicPr>
            <p:cNvPr id="46136" name="Picture 598" descr="核心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5661248"/>
              <a:ext cx="766489" cy="43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5" name="圆角矩形 254"/>
            <p:cNvSpPr/>
            <p:nvPr/>
          </p:nvSpPr>
          <p:spPr bwMode="auto">
            <a:xfrm>
              <a:off x="960025" y="5661248"/>
              <a:ext cx="936104" cy="431817"/>
            </a:xfrm>
            <a:prstGeom prst="roundRect">
              <a:avLst/>
            </a:prstGeom>
            <a:solidFill>
              <a:srgbClr val="4F81BD">
                <a:alpha val="30980"/>
              </a:srgbClr>
            </a:solidFill>
            <a:ln w="25400" cap="flat" cmpd="sng" algn="ctr">
              <a:solidFill>
                <a:srgbClr val="4F81BD">
                  <a:shade val="50000"/>
                </a:srgbClr>
              </a:solidFill>
              <a:prstDash val="sysDash"/>
            </a:ln>
            <a:effectLst/>
          </p:spPr>
          <p:txBody>
            <a:bodyPr anchor="ctr"/>
            <a:lstStyle/>
            <a:p>
              <a:pPr algn="ctr" fontAlgn="auto">
                <a:spcBef>
                  <a:spcPts val="0"/>
                </a:spcBef>
                <a:spcAft>
                  <a:spcPts val="0"/>
                </a:spcAft>
                <a:defRPr/>
              </a:pPr>
              <a:r>
                <a:rPr lang="en-US" altLang="zh-CN" kern="0" dirty="0">
                  <a:solidFill>
                    <a:sysClr val="window" lastClr="FFFFFF"/>
                  </a:solidFill>
                  <a:ea typeface="华文细黑" pitchFamily="2" charset="-122"/>
                </a:rPr>
                <a:t>      </a:t>
              </a:r>
              <a:endParaRPr lang="zh-CN" altLang="en-US" kern="0" dirty="0">
                <a:solidFill>
                  <a:sysClr val="window" lastClr="FFFFFF"/>
                </a:solidFill>
                <a:ea typeface="华文细黑" pitchFamily="2" charset="-122"/>
              </a:endParaRPr>
            </a:p>
          </p:txBody>
        </p:sp>
        <p:pic>
          <p:nvPicPr>
            <p:cNvPr id="46138"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652" y="5733256"/>
              <a:ext cx="300126" cy="32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139"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5733256"/>
              <a:ext cx="300126" cy="32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46116" name="组合 263"/>
          <p:cNvGrpSpPr>
            <a:grpSpLocks/>
          </p:cNvGrpSpPr>
          <p:nvPr/>
        </p:nvGrpSpPr>
        <p:grpSpPr bwMode="auto">
          <a:xfrm rot="-2284116">
            <a:off x="5688013" y="2560638"/>
            <a:ext cx="935037" cy="438150"/>
            <a:chOff x="960025" y="5661248"/>
            <a:chExt cx="936104" cy="438167"/>
          </a:xfrm>
        </p:grpSpPr>
        <p:pic>
          <p:nvPicPr>
            <p:cNvPr id="46132" name="Picture 598" descr="核心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5661248"/>
              <a:ext cx="766489" cy="43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 name="圆角矩形 265"/>
            <p:cNvSpPr/>
            <p:nvPr/>
          </p:nvSpPr>
          <p:spPr bwMode="auto">
            <a:xfrm>
              <a:off x="953121" y="5644906"/>
              <a:ext cx="936105" cy="431817"/>
            </a:xfrm>
            <a:prstGeom prst="roundRect">
              <a:avLst/>
            </a:prstGeom>
            <a:solidFill>
              <a:srgbClr val="4F81BD">
                <a:alpha val="30980"/>
              </a:srgbClr>
            </a:solidFill>
            <a:ln w="25400" cap="flat" cmpd="sng" algn="ctr">
              <a:solidFill>
                <a:srgbClr val="4F81BD">
                  <a:shade val="50000"/>
                </a:srgbClr>
              </a:solidFill>
              <a:prstDash val="sysDash"/>
            </a:ln>
            <a:effectLst/>
          </p:spPr>
          <p:txBody>
            <a:bodyPr anchor="ctr"/>
            <a:lstStyle/>
            <a:p>
              <a:pPr algn="ctr" fontAlgn="auto">
                <a:spcBef>
                  <a:spcPts val="0"/>
                </a:spcBef>
                <a:spcAft>
                  <a:spcPts val="0"/>
                </a:spcAft>
                <a:defRPr/>
              </a:pPr>
              <a:r>
                <a:rPr lang="en-US" altLang="zh-CN" kern="0" dirty="0">
                  <a:solidFill>
                    <a:sysClr val="window" lastClr="FFFFFF"/>
                  </a:solidFill>
                  <a:ea typeface="华文细黑" pitchFamily="2" charset="-122"/>
                </a:rPr>
                <a:t>      </a:t>
              </a:r>
              <a:endParaRPr lang="zh-CN" altLang="en-US" kern="0" dirty="0">
                <a:solidFill>
                  <a:sysClr val="window" lastClr="FFFFFF"/>
                </a:solidFill>
                <a:ea typeface="华文细黑" pitchFamily="2" charset="-122"/>
              </a:endParaRPr>
            </a:p>
          </p:txBody>
        </p:sp>
        <p:pic>
          <p:nvPicPr>
            <p:cNvPr id="46134"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652" y="5733256"/>
              <a:ext cx="300126" cy="32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135"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5733256"/>
              <a:ext cx="300126" cy="32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grpSp>
        <p:nvGrpSpPr>
          <p:cNvPr id="46117" name="组合 268"/>
          <p:cNvGrpSpPr>
            <a:grpSpLocks/>
          </p:cNvGrpSpPr>
          <p:nvPr/>
        </p:nvGrpSpPr>
        <p:grpSpPr bwMode="auto">
          <a:xfrm rot="1800338">
            <a:off x="6994525" y="2595563"/>
            <a:ext cx="936625" cy="438150"/>
            <a:chOff x="960025" y="5661248"/>
            <a:chExt cx="936104" cy="438167"/>
          </a:xfrm>
        </p:grpSpPr>
        <p:pic>
          <p:nvPicPr>
            <p:cNvPr id="46128" name="Picture 598" descr="核心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5661248"/>
              <a:ext cx="766489" cy="43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1" name="圆角矩形 270"/>
            <p:cNvSpPr/>
            <p:nvPr/>
          </p:nvSpPr>
          <p:spPr bwMode="auto">
            <a:xfrm>
              <a:off x="959813" y="5660879"/>
              <a:ext cx="936104" cy="431817"/>
            </a:xfrm>
            <a:prstGeom prst="roundRect">
              <a:avLst/>
            </a:prstGeom>
            <a:solidFill>
              <a:srgbClr val="4F81BD">
                <a:alpha val="30980"/>
              </a:srgbClr>
            </a:solidFill>
            <a:ln w="25400" cap="flat" cmpd="sng" algn="ctr">
              <a:solidFill>
                <a:srgbClr val="4F81BD">
                  <a:shade val="50000"/>
                </a:srgbClr>
              </a:solidFill>
              <a:prstDash val="sysDash"/>
            </a:ln>
            <a:effectLst/>
          </p:spPr>
          <p:txBody>
            <a:bodyPr anchor="ctr"/>
            <a:lstStyle/>
            <a:p>
              <a:pPr algn="ctr" fontAlgn="auto">
                <a:spcBef>
                  <a:spcPts val="0"/>
                </a:spcBef>
                <a:spcAft>
                  <a:spcPts val="0"/>
                </a:spcAft>
                <a:defRPr/>
              </a:pPr>
              <a:r>
                <a:rPr lang="en-US" altLang="zh-CN" kern="0" dirty="0">
                  <a:solidFill>
                    <a:sysClr val="window" lastClr="FFFFFF"/>
                  </a:solidFill>
                  <a:ea typeface="华文细黑" pitchFamily="2" charset="-122"/>
                </a:rPr>
                <a:t>      </a:t>
              </a:r>
              <a:endParaRPr lang="zh-CN" altLang="en-US" kern="0" dirty="0">
                <a:solidFill>
                  <a:sysClr val="window" lastClr="FFFFFF"/>
                </a:solidFill>
                <a:ea typeface="华文细黑" pitchFamily="2" charset="-122"/>
              </a:endParaRPr>
            </a:p>
          </p:txBody>
        </p:sp>
        <p:pic>
          <p:nvPicPr>
            <p:cNvPr id="46130"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652" y="5733256"/>
              <a:ext cx="300126" cy="32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131"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5733256"/>
              <a:ext cx="300126" cy="32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sp>
        <p:nvSpPr>
          <p:cNvPr id="274" name="虚尾箭头 273"/>
          <p:cNvSpPr/>
          <p:nvPr/>
        </p:nvSpPr>
        <p:spPr>
          <a:xfrm>
            <a:off x="3924300" y="2636838"/>
            <a:ext cx="1223963" cy="936625"/>
          </a:xfrm>
          <a:prstGeom prst="stripedRightArrow">
            <a:avLst/>
          </a:prstGeom>
          <a:solidFill>
            <a:schemeClr val="tx2">
              <a:lumMod val="60000"/>
              <a:lumOff val="40000"/>
            </a:schemeClr>
          </a:solidFill>
          <a:ln w="28575" cap="flat" cmpd="thickThin" algn="ctr">
            <a:noFill/>
            <a:prstDash val="solid"/>
          </a:ln>
          <a:effectLst/>
        </p:spPr>
        <p:txBody>
          <a:bodyPr anchor="ctr"/>
          <a:lstStyle/>
          <a:p>
            <a:pPr algn="ctr" fontAlgn="auto">
              <a:spcBef>
                <a:spcPts val="0"/>
              </a:spcBef>
              <a:spcAft>
                <a:spcPts val="0"/>
              </a:spcAft>
              <a:defRPr/>
            </a:pPr>
            <a:endParaRPr lang="zh-CN" altLang="en-US" b="1" kern="0">
              <a:solidFill>
                <a:sysClr val="window" lastClr="FFFFFF"/>
              </a:solidFill>
              <a:ea typeface="华文细黑" pitchFamily="2" charset="-122"/>
            </a:endParaRPr>
          </a:p>
        </p:txBody>
      </p:sp>
      <p:sp>
        <p:nvSpPr>
          <p:cNvPr id="46119" name="TextBox 279"/>
          <p:cNvSpPr txBox="1">
            <a:spLocks noChangeArrowheads="1"/>
          </p:cNvSpPr>
          <p:nvPr/>
        </p:nvSpPr>
        <p:spPr bwMode="auto">
          <a:xfrm>
            <a:off x="1547813" y="836613"/>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ea typeface="华文细黑" panose="02010600040101010101" pitchFamily="2" charset="-122"/>
              </a:rPr>
              <a:t>普通互联</a:t>
            </a:r>
          </a:p>
        </p:txBody>
      </p:sp>
      <p:sp>
        <p:nvSpPr>
          <p:cNvPr id="46120" name="TextBox 280"/>
          <p:cNvSpPr txBox="1">
            <a:spLocks noChangeArrowheads="1"/>
          </p:cNvSpPr>
          <p:nvPr/>
        </p:nvSpPr>
        <p:spPr bwMode="auto">
          <a:xfrm>
            <a:off x="5964238" y="836613"/>
            <a:ext cx="18081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ea typeface="华文细黑" panose="02010600040101010101" pitchFamily="2" charset="-122"/>
              </a:rPr>
              <a:t>虚拟化 互联</a:t>
            </a:r>
          </a:p>
        </p:txBody>
      </p:sp>
      <p:sp>
        <p:nvSpPr>
          <p:cNvPr id="282" name="TextBox 281"/>
          <p:cNvSpPr txBox="1"/>
          <p:nvPr/>
        </p:nvSpPr>
        <p:spPr>
          <a:xfrm>
            <a:off x="899592" y="4797152"/>
            <a:ext cx="2698175" cy="1477328"/>
          </a:xfrm>
          <a:prstGeom prst="rect">
            <a:avLst/>
          </a:prstGeom>
          <a:noFill/>
        </p:spPr>
        <p:txBody>
          <a:bodyPr wrap="none">
            <a:spAutoFit/>
          </a:bodyPr>
          <a:lstStyle/>
          <a:p>
            <a:pPr marL="457200" indent="-457200">
              <a:lnSpc>
                <a:spcPct val="150000"/>
              </a:lnSpc>
              <a:buFont typeface="+mj-lt"/>
              <a:buAutoNum type="arabicPeriod"/>
              <a:defRPr/>
            </a:pPr>
            <a:r>
              <a:rPr lang="zh-CN" altLang="en-US" sz="2000" dirty="0">
                <a:ln w="18415" cmpd="sng">
                  <a:solidFill>
                    <a:schemeClr val="tx2">
                      <a:lumMod val="75000"/>
                    </a:schemeClr>
                  </a:solidFill>
                  <a:prstDash val="solid"/>
                </a:ln>
                <a:solidFill>
                  <a:srgbClr val="FFC000"/>
                </a:solidFill>
                <a:ea typeface="华文细黑" pitchFamily="2" charset="-122"/>
              </a:rPr>
              <a:t>路由策略部署复杂</a:t>
            </a:r>
            <a:endParaRPr lang="en-US" altLang="zh-CN" sz="2000" dirty="0">
              <a:ln w="18415" cmpd="sng">
                <a:solidFill>
                  <a:schemeClr val="tx2">
                    <a:lumMod val="75000"/>
                  </a:schemeClr>
                </a:solidFill>
                <a:prstDash val="solid"/>
              </a:ln>
              <a:solidFill>
                <a:srgbClr val="FFC000"/>
              </a:solidFill>
              <a:ea typeface="华文细黑" pitchFamily="2" charset="-122"/>
            </a:endParaRPr>
          </a:p>
          <a:p>
            <a:pPr marL="457200" indent="-457200">
              <a:lnSpc>
                <a:spcPct val="150000"/>
              </a:lnSpc>
              <a:buFont typeface="+mj-lt"/>
              <a:buAutoNum type="arabicPeriod"/>
              <a:defRPr/>
            </a:pPr>
            <a:r>
              <a:rPr lang="zh-CN" altLang="en-US" sz="2000" dirty="0">
                <a:ln w="18415" cmpd="sng">
                  <a:solidFill>
                    <a:schemeClr val="tx2">
                      <a:lumMod val="75000"/>
                    </a:schemeClr>
                  </a:solidFill>
                  <a:prstDash val="solid"/>
                </a:ln>
                <a:solidFill>
                  <a:srgbClr val="FFC000"/>
                </a:solidFill>
                <a:ea typeface="华文细黑" pitchFamily="2" charset="-122"/>
              </a:rPr>
              <a:t>负载均衡部署负责</a:t>
            </a:r>
            <a:endParaRPr lang="en-US" altLang="zh-CN" sz="2000" dirty="0">
              <a:ln w="18415" cmpd="sng">
                <a:solidFill>
                  <a:schemeClr val="tx2">
                    <a:lumMod val="75000"/>
                  </a:schemeClr>
                </a:solidFill>
                <a:prstDash val="solid"/>
              </a:ln>
              <a:solidFill>
                <a:srgbClr val="FFC000"/>
              </a:solidFill>
              <a:ea typeface="华文细黑" pitchFamily="2" charset="-122"/>
            </a:endParaRPr>
          </a:p>
          <a:p>
            <a:pPr marL="457200" indent="-457200">
              <a:lnSpc>
                <a:spcPct val="150000"/>
              </a:lnSpc>
              <a:buFont typeface="+mj-lt"/>
              <a:buAutoNum type="arabicPeriod"/>
              <a:defRPr/>
            </a:pPr>
            <a:r>
              <a:rPr lang="zh-CN" altLang="en-US" sz="2000" dirty="0">
                <a:ln w="18415" cmpd="sng">
                  <a:solidFill>
                    <a:schemeClr val="tx2">
                      <a:lumMod val="75000"/>
                    </a:schemeClr>
                  </a:solidFill>
                  <a:prstDash val="solid"/>
                </a:ln>
                <a:solidFill>
                  <a:srgbClr val="FFC000"/>
                </a:solidFill>
                <a:ea typeface="华文细黑" pitchFamily="2" charset="-122"/>
              </a:rPr>
              <a:t>维护节点数量较多</a:t>
            </a:r>
          </a:p>
        </p:txBody>
      </p:sp>
      <p:sp>
        <p:nvSpPr>
          <p:cNvPr id="283" name="TextBox 282"/>
          <p:cNvSpPr txBox="1"/>
          <p:nvPr/>
        </p:nvSpPr>
        <p:spPr>
          <a:xfrm>
            <a:off x="5330209" y="4869160"/>
            <a:ext cx="2954655" cy="1477328"/>
          </a:xfrm>
          <a:prstGeom prst="rect">
            <a:avLst/>
          </a:prstGeom>
          <a:noFill/>
        </p:spPr>
        <p:txBody>
          <a:bodyPr wrap="none">
            <a:spAutoFit/>
          </a:bodyPr>
          <a:lstStyle/>
          <a:p>
            <a:pPr marL="457200" indent="-457200">
              <a:lnSpc>
                <a:spcPct val="150000"/>
              </a:lnSpc>
              <a:buFont typeface="+mj-lt"/>
              <a:buAutoNum type="arabicPeriod"/>
              <a:defRPr/>
            </a:pPr>
            <a:r>
              <a:rPr lang="zh-CN" altLang="en-US" sz="2000" dirty="0">
                <a:ln w="18415" cmpd="sng">
                  <a:solidFill>
                    <a:srgbClr val="C00000"/>
                  </a:solidFill>
                  <a:prstDash val="solid"/>
                </a:ln>
                <a:solidFill>
                  <a:srgbClr val="C00000"/>
                </a:solidFill>
                <a:ea typeface="华文细黑" pitchFamily="2" charset="-122"/>
              </a:rPr>
              <a:t>逻辑单节点互联</a:t>
            </a:r>
            <a:endParaRPr lang="en-US" altLang="zh-CN" sz="2000" dirty="0">
              <a:ln w="18415" cmpd="sng">
                <a:solidFill>
                  <a:srgbClr val="C00000"/>
                </a:solidFill>
                <a:prstDash val="solid"/>
              </a:ln>
              <a:solidFill>
                <a:srgbClr val="C00000"/>
              </a:solidFill>
              <a:ea typeface="华文细黑" pitchFamily="2" charset="-122"/>
            </a:endParaRPr>
          </a:p>
          <a:p>
            <a:pPr marL="457200" indent="-457200">
              <a:lnSpc>
                <a:spcPct val="150000"/>
              </a:lnSpc>
              <a:buFont typeface="+mj-lt"/>
              <a:buAutoNum type="arabicPeriod"/>
              <a:defRPr/>
            </a:pPr>
            <a:r>
              <a:rPr lang="zh-CN" altLang="en-US" sz="2000" dirty="0">
                <a:ln w="18415" cmpd="sng">
                  <a:solidFill>
                    <a:srgbClr val="C00000"/>
                  </a:solidFill>
                  <a:prstDash val="solid"/>
                </a:ln>
                <a:solidFill>
                  <a:srgbClr val="C00000"/>
                </a:solidFill>
                <a:ea typeface="华文细黑" pitchFamily="2" charset="-122"/>
              </a:rPr>
              <a:t>灵活的流量调度策略</a:t>
            </a:r>
            <a:endParaRPr lang="en-US" altLang="zh-CN" sz="2000" dirty="0">
              <a:ln w="18415" cmpd="sng">
                <a:solidFill>
                  <a:srgbClr val="C00000"/>
                </a:solidFill>
                <a:prstDash val="solid"/>
              </a:ln>
              <a:solidFill>
                <a:srgbClr val="C00000"/>
              </a:solidFill>
              <a:ea typeface="华文细黑" pitchFamily="2" charset="-122"/>
            </a:endParaRPr>
          </a:p>
          <a:p>
            <a:pPr marL="457200" indent="-457200">
              <a:lnSpc>
                <a:spcPct val="150000"/>
              </a:lnSpc>
              <a:buFont typeface="+mj-lt"/>
              <a:buAutoNum type="arabicPeriod"/>
              <a:defRPr/>
            </a:pPr>
            <a:r>
              <a:rPr lang="zh-CN" altLang="en-US" sz="2000" dirty="0">
                <a:ln w="18415" cmpd="sng">
                  <a:solidFill>
                    <a:srgbClr val="C00000"/>
                  </a:solidFill>
                  <a:prstDash val="solid"/>
                </a:ln>
                <a:solidFill>
                  <a:srgbClr val="C00000"/>
                </a:solidFill>
                <a:ea typeface="华文细黑" pitchFamily="2" charset="-122"/>
              </a:rPr>
              <a:t>维护节点数量少</a:t>
            </a:r>
          </a:p>
        </p:txBody>
      </p:sp>
      <p:sp>
        <p:nvSpPr>
          <p:cNvPr id="46123" name="Text Box 162"/>
          <p:cNvSpPr txBox="1">
            <a:spLocks noChangeArrowheads="1"/>
          </p:cNvSpPr>
          <p:nvPr/>
        </p:nvSpPr>
        <p:spPr bwMode="auto">
          <a:xfrm>
            <a:off x="6540500" y="4797425"/>
            <a:ext cx="5524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000" b="1">
                <a:solidFill>
                  <a:srgbClr val="0000FF"/>
                </a:solidFill>
                <a:ea typeface="华文细黑" panose="02010600040101010101" pitchFamily="2" charset="-122"/>
              </a:rPr>
              <a:t>C</a:t>
            </a:r>
            <a:r>
              <a:rPr lang="zh-CN" altLang="en-US" sz="1000" b="1">
                <a:solidFill>
                  <a:srgbClr val="0000FF"/>
                </a:solidFill>
                <a:ea typeface="华文细黑" panose="02010600040101010101" pitchFamily="2" charset="-122"/>
              </a:rPr>
              <a:t>中心</a:t>
            </a:r>
          </a:p>
        </p:txBody>
      </p:sp>
      <p:sp>
        <p:nvSpPr>
          <p:cNvPr id="46124" name="Line 58"/>
          <p:cNvSpPr>
            <a:spLocks noChangeShapeType="1"/>
          </p:cNvSpPr>
          <p:nvPr/>
        </p:nvSpPr>
        <p:spPr bwMode="auto">
          <a:xfrm>
            <a:off x="2051050" y="3500438"/>
            <a:ext cx="217488" cy="0"/>
          </a:xfrm>
          <a:prstGeom prst="line">
            <a:avLst/>
          </a:prstGeom>
          <a:noFill/>
          <a:ln w="25400">
            <a:solidFill>
              <a:schemeClr val="accent1"/>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endParaRPr lang="zh-CN" altLang="en-US"/>
          </a:p>
        </p:txBody>
      </p:sp>
      <p:pic>
        <p:nvPicPr>
          <p:cNvPr id="46125" name="Picture 575" descr="高端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75" y="3344863"/>
            <a:ext cx="3000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6126" name="Line 59"/>
          <p:cNvSpPr>
            <a:spLocks noChangeShapeType="1"/>
          </p:cNvSpPr>
          <p:nvPr/>
        </p:nvSpPr>
        <p:spPr bwMode="auto">
          <a:xfrm flipH="1">
            <a:off x="1476375" y="2492375"/>
            <a:ext cx="142875" cy="142875"/>
          </a:xfrm>
          <a:prstGeom prst="line">
            <a:avLst/>
          </a:prstGeom>
          <a:noFill/>
          <a:ln w="25400">
            <a:solidFill>
              <a:schemeClr val="accent1"/>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endParaRPr lang="zh-CN" altLang="en-US"/>
          </a:p>
        </p:txBody>
      </p:sp>
      <p:sp>
        <p:nvSpPr>
          <p:cNvPr id="46127" name="Line 60"/>
          <p:cNvSpPr>
            <a:spLocks noChangeShapeType="1"/>
          </p:cNvSpPr>
          <p:nvPr/>
        </p:nvSpPr>
        <p:spPr bwMode="auto">
          <a:xfrm>
            <a:off x="3059113" y="2565400"/>
            <a:ext cx="73025" cy="71438"/>
          </a:xfrm>
          <a:prstGeom prst="line">
            <a:avLst/>
          </a:prstGeom>
          <a:noFill/>
          <a:ln w="25400">
            <a:solidFill>
              <a:schemeClr val="accent1"/>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23"/>
          <p:cNvSpPr>
            <a:spLocks noGrp="1"/>
          </p:cNvSpPr>
          <p:nvPr>
            <p:ph type="title"/>
          </p:nvPr>
        </p:nvSpPr>
        <p:spPr/>
        <p:txBody>
          <a:bodyPr/>
          <a:lstStyle/>
          <a:p>
            <a:pPr eaLnBrk="1" hangingPunct="1"/>
            <a:r>
              <a:rPr lang="zh-CN" altLang="en-US" smtClean="0"/>
              <a:t>自主研发虚拟化技术</a:t>
            </a:r>
            <a:r>
              <a:rPr lang="en-US" altLang="zh-CN" smtClean="0"/>
              <a:t>-IRF2</a:t>
            </a:r>
            <a:endParaRPr lang="zh-CN" altLang="en-US" smtClean="0"/>
          </a:p>
        </p:txBody>
      </p:sp>
      <p:sp>
        <p:nvSpPr>
          <p:cNvPr id="47107" name="AutoShape 156"/>
          <p:cNvSpPr>
            <a:spLocks noChangeArrowheads="1"/>
          </p:cNvSpPr>
          <p:nvPr/>
        </p:nvSpPr>
        <p:spPr bwMode="auto">
          <a:xfrm>
            <a:off x="1116013" y="1898650"/>
            <a:ext cx="3384550" cy="647700"/>
          </a:xfrm>
          <a:prstGeom prst="roundRect">
            <a:avLst>
              <a:gd name="adj" fmla="val 16667"/>
            </a:avLst>
          </a:prstGeom>
          <a:solidFill>
            <a:srgbClr val="FFFFCC"/>
          </a:solidFill>
          <a:ln w="317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47108" name="Rectangle 3"/>
          <p:cNvSpPr>
            <a:spLocks noChangeArrowheads="1"/>
          </p:cNvSpPr>
          <p:nvPr/>
        </p:nvSpPr>
        <p:spPr bwMode="auto">
          <a:xfrm>
            <a:off x="900113" y="3930650"/>
            <a:ext cx="734377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Char char="l"/>
            </a:pPr>
            <a:endParaRPr lang="zh-CN" altLang="en-US" b="1">
              <a:solidFill>
                <a:srgbClr val="000000"/>
              </a:solidFill>
              <a:ea typeface="华文细黑" panose="02010600040101010101" pitchFamily="2" charset="-122"/>
            </a:endParaRPr>
          </a:p>
        </p:txBody>
      </p:sp>
      <p:sp>
        <p:nvSpPr>
          <p:cNvPr id="47109" name="Line 71"/>
          <p:cNvSpPr>
            <a:spLocks noChangeShapeType="1"/>
          </p:cNvSpPr>
          <p:nvPr/>
        </p:nvSpPr>
        <p:spPr bwMode="auto">
          <a:xfrm>
            <a:off x="3708400" y="1323975"/>
            <a:ext cx="149225" cy="79851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0" name="Line 72"/>
          <p:cNvSpPr>
            <a:spLocks noChangeShapeType="1"/>
          </p:cNvSpPr>
          <p:nvPr/>
        </p:nvSpPr>
        <p:spPr bwMode="auto">
          <a:xfrm flipH="1">
            <a:off x="1762125" y="1323975"/>
            <a:ext cx="144463" cy="7207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1" name="Line 73"/>
          <p:cNvSpPr>
            <a:spLocks noChangeShapeType="1"/>
          </p:cNvSpPr>
          <p:nvPr/>
        </p:nvSpPr>
        <p:spPr bwMode="auto">
          <a:xfrm>
            <a:off x="2411413" y="1252538"/>
            <a:ext cx="303212" cy="869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2" name="Line 74"/>
          <p:cNvSpPr>
            <a:spLocks noChangeShapeType="1"/>
          </p:cNvSpPr>
          <p:nvPr/>
        </p:nvSpPr>
        <p:spPr bwMode="auto">
          <a:xfrm flipH="1">
            <a:off x="3000375" y="1323975"/>
            <a:ext cx="274638" cy="8699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3" name="Line 75"/>
          <p:cNvSpPr>
            <a:spLocks noChangeShapeType="1"/>
          </p:cNvSpPr>
          <p:nvPr/>
        </p:nvSpPr>
        <p:spPr bwMode="auto">
          <a:xfrm flipH="1">
            <a:off x="1330325" y="2408238"/>
            <a:ext cx="312738" cy="5000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4" name="Line 77"/>
          <p:cNvSpPr>
            <a:spLocks noChangeShapeType="1"/>
          </p:cNvSpPr>
          <p:nvPr/>
        </p:nvSpPr>
        <p:spPr bwMode="auto">
          <a:xfrm>
            <a:off x="4067175" y="2476500"/>
            <a:ext cx="0" cy="431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5" name="Line 78"/>
          <p:cNvSpPr>
            <a:spLocks noChangeShapeType="1"/>
          </p:cNvSpPr>
          <p:nvPr/>
        </p:nvSpPr>
        <p:spPr bwMode="auto">
          <a:xfrm flipH="1">
            <a:off x="2627313" y="2408238"/>
            <a:ext cx="87312" cy="5000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6" name="Line 148"/>
          <p:cNvSpPr>
            <a:spLocks noChangeShapeType="1"/>
          </p:cNvSpPr>
          <p:nvPr/>
        </p:nvSpPr>
        <p:spPr bwMode="auto">
          <a:xfrm>
            <a:off x="7740650" y="1252538"/>
            <a:ext cx="142875" cy="7921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7" name="Line 149"/>
          <p:cNvSpPr>
            <a:spLocks noChangeShapeType="1"/>
          </p:cNvSpPr>
          <p:nvPr/>
        </p:nvSpPr>
        <p:spPr bwMode="auto">
          <a:xfrm flipH="1">
            <a:off x="5794375" y="1323975"/>
            <a:ext cx="144463" cy="7207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8" name="Line 150"/>
          <p:cNvSpPr>
            <a:spLocks noChangeShapeType="1"/>
          </p:cNvSpPr>
          <p:nvPr/>
        </p:nvSpPr>
        <p:spPr bwMode="auto">
          <a:xfrm>
            <a:off x="6443663" y="1252538"/>
            <a:ext cx="215900" cy="7921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19" name="Line 151"/>
          <p:cNvSpPr>
            <a:spLocks noChangeShapeType="1"/>
          </p:cNvSpPr>
          <p:nvPr/>
        </p:nvSpPr>
        <p:spPr bwMode="auto">
          <a:xfrm flipH="1">
            <a:off x="7091363" y="1323975"/>
            <a:ext cx="215900" cy="7207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20" name="Line 152"/>
          <p:cNvSpPr>
            <a:spLocks noChangeShapeType="1"/>
          </p:cNvSpPr>
          <p:nvPr/>
        </p:nvSpPr>
        <p:spPr bwMode="auto">
          <a:xfrm flipH="1">
            <a:off x="5362575" y="2549525"/>
            <a:ext cx="215900" cy="3587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21" name="Line 154"/>
          <p:cNvSpPr>
            <a:spLocks noChangeShapeType="1"/>
          </p:cNvSpPr>
          <p:nvPr/>
        </p:nvSpPr>
        <p:spPr bwMode="auto">
          <a:xfrm>
            <a:off x="8099425" y="2476500"/>
            <a:ext cx="0" cy="431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22" name="Line 155"/>
          <p:cNvSpPr>
            <a:spLocks noChangeShapeType="1"/>
          </p:cNvSpPr>
          <p:nvPr/>
        </p:nvSpPr>
        <p:spPr bwMode="auto">
          <a:xfrm flipH="1">
            <a:off x="6659563" y="2476500"/>
            <a:ext cx="71437" cy="431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59" name="AutoShape 156"/>
          <p:cNvSpPr>
            <a:spLocks noChangeArrowheads="1"/>
          </p:cNvSpPr>
          <p:nvPr/>
        </p:nvSpPr>
        <p:spPr bwMode="auto">
          <a:xfrm>
            <a:off x="5219700" y="1901825"/>
            <a:ext cx="3384550" cy="647700"/>
          </a:xfrm>
          <a:prstGeom prst="roundRect">
            <a:avLst>
              <a:gd name="adj" fmla="val 16667"/>
            </a:avLst>
          </a:prstGeom>
          <a:solidFill>
            <a:schemeClr val="bg1">
              <a:lumMod val="85000"/>
            </a:schemeClr>
          </a:solidFill>
          <a:ln w="3175">
            <a:solidFill>
              <a:schemeClr val="tx1"/>
            </a:solidFill>
            <a:round/>
            <a:headEnd/>
            <a:tailEnd/>
          </a:ln>
        </p:spPr>
        <p:txBody>
          <a:bodyPr wrap="none" anchor="ctr"/>
          <a:lstStyle/>
          <a:p>
            <a:pPr>
              <a:defRPr/>
            </a:pPr>
            <a:endParaRPr lang="zh-CN" altLang="en-US">
              <a:ea typeface="华文细黑" pitchFamily="2" charset="-122"/>
            </a:endParaRPr>
          </a:p>
        </p:txBody>
      </p:sp>
      <p:sp>
        <p:nvSpPr>
          <p:cNvPr id="47124" name="Line 157"/>
          <p:cNvSpPr>
            <a:spLocks noChangeShapeType="1"/>
          </p:cNvSpPr>
          <p:nvPr/>
        </p:nvSpPr>
        <p:spPr bwMode="auto">
          <a:xfrm flipH="1" flipV="1">
            <a:off x="1979613" y="2260600"/>
            <a:ext cx="431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25" name="Line 158"/>
          <p:cNvSpPr>
            <a:spLocks noChangeShapeType="1"/>
          </p:cNvSpPr>
          <p:nvPr/>
        </p:nvSpPr>
        <p:spPr bwMode="auto">
          <a:xfrm flipH="1" flipV="1">
            <a:off x="3203575" y="2260600"/>
            <a:ext cx="50482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126" name="Line 163"/>
          <p:cNvSpPr>
            <a:spLocks noChangeShapeType="1"/>
          </p:cNvSpPr>
          <p:nvPr/>
        </p:nvSpPr>
        <p:spPr bwMode="auto">
          <a:xfrm>
            <a:off x="4572000" y="2260600"/>
            <a:ext cx="57626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7127" name="Rectangle 164"/>
          <p:cNvSpPr>
            <a:spLocks noChangeArrowheads="1"/>
          </p:cNvSpPr>
          <p:nvPr/>
        </p:nvSpPr>
        <p:spPr bwMode="auto">
          <a:xfrm>
            <a:off x="4513263" y="1973263"/>
            <a:ext cx="6842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ea typeface="华文细黑" panose="02010600040101010101" pitchFamily="2" charset="-122"/>
              </a:rPr>
              <a:t>等效于 </a:t>
            </a:r>
          </a:p>
        </p:txBody>
      </p:sp>
      <p:sp>
        <p:nvSpPr>
          <p:cNvPr id="47128" name="Rectangle 165"/>
          <p:cNvSpPr>
            <a:spLocks noChangeArrowheads="1"/>
          </p:cNvSpPr>
          <p:nvPr/>
        </p:nvSpPr>
        <p:spPr bwMode="auto">
          <a:xfrm>
            <a:off x="6429375" y="2062163"/>
            <a:ext cx="944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ea typeface="华文细黑" panose="02010600040101010101" pitchFamily="2" charset="-122"/>
              </a:rPr>
              <a:t>虚拟设备 </a:t>
            </a:r>
          </a:p>
        </p:txBody>
      </p:sp>
      <p:grpSp>
        <p:nvGrpSpPr>
          <p:cNvPr id="47129" name="Group 52"/>
          <p:cNvGrpSpPr>
            <a:grpSpLocks noChangeAspect="1"/>
          </p:cNvGrpSpPr>
          <p:nvPr/>
        </p:nvGrpSpPr>
        <p:grpSpPr bwMode="auto">
          <a:xfrm>
            <a:off x="1751013" y="908050"/>
            <a:ext cx="828675" cy="600075"/>
            <a:chOff x="470" y="447"/>
            <a:chExt cx="576" cy="417"/>
          </a:xfrm>
        </p:grpSpPr>
        <p:sp>
          <p:nvSpPr>
            <p:cNvPr id="47216" name="AutoShape 53"/>
            <p:cNvSpPr>
              <a:spLocks noChangeAspect="1" noChangeArrowheads="1" noTextEdit="1"/>
            </p:cNvSpPr>
            <p:nvPr/>
          </p:nvSpPr>
          <p:spPr bwMode="auto">
            <a:xfrm>
              <a:off x="470" y="447"/>
              <a:ext cx="57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217" name="Freeform 54"/>
            <p:cNvSpPr>
              <a:spLocks/>
            </p:cNvSpPr>
            <p:nvPr/>
          </p:nvSpPr>
          <p:spPr bwMode="auto">
            <a:xfrm>
              <a:off x="759" y="613"/>
              <a:ext cx="286" cy="252"/>
            </a:xfrm>
            <a:custGeom>
              <a:avLst/>
              <a:gdLst>
                <a:gd name="T0" fmla="*/ 286 w 286"/>
                <a:gd name="T1" fmla="*/ 0 h 252"/>
                <a:gd name="T2" fmla="*/ 286 w 286"/>
                <a:gd name="T3" fmla="*/ 85 h 252"/>
                <a:gd name="T4" fmla="*/ 0 w 286"/>
                <a:gd name="T5" fmla="*/ 252 h 252"/>
                <a:gd name="T6" fmla="*/ 0 w 286"/>
                <a:gd name="T7" fmla="*/ 166 h 252"/>
                <a:gd name="T8" fmla="*/ 286 w 286"/>
                <a:gd name="T9" fmla="*/ 0 h 252"/>
                <a:gd name="T10" fmla="*/ 286 w 286"/>
                <a:gd name="T11" fmla="*/ 0 h 252"/>
                <a:gd name="T12" fmla="*/ 286 w 286"/>
                <a:gd name="T13" fmla="*/ 0 h 252"/>
                <a:gd name="T14" fmla="*/ 286 w 286"/>
                <a:gd name="T15" fmla="*/ 0 h 252"/>
                <a:gd name="T16" fmla="*/ 286 w 286"/>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252"/>
                <a:gd name="T29" fmla="*/ 286 w 286"/>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252">
                  <a:moveTo>
                    <a:pt x="286" y="0"/>
                  </a:moveTo>
                  <a:lnTo>
                    <a:pt x="286" y="85"/>
                  </a:lnTo>
                  <a:lnTo>
                    <a:pt x="0" y="252"/>
                  </a:lnTo>
                  <a:lnTo>
                    <a:pt x="0" y="166"/>
                  </a:lnTo>
                  <a:lnTo>
                    <a:pt x="286"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8" name="Freeform 55"/>
            <p:cNvSpPr>
              <a:spLocks/>
            </p:cNvSpPr>
            <p:nvPr/>
          </p:nvSpPr>
          <p:spPr bwMode="auto">
            <a:xfrm>
              <a:off x="471" y="613"/>
              <a:ext cx="288" cy="252"/>
            </a:xfrm>
            <a:custGeom>
              <a:avLst/>
              <a:gdLst>
                <a:gd name="T0" fmla="*/ 288 w 288"/>
                <a:gd name="T1" fmla="*/ 166 h 252"/>
                <a:gd name="T2" fmla="*/ 288 w 288"/>
                <a:gd name="T3" fmla="*/ 252 h 252"/>
                <a:gd name="T4" fmla="*/ 0 w 288"/>
                <a:gd name="T5" fmla="*/ 85 h 252"/>
                <a:gd name="T6" fmla="*/ 0 w 288"/>
                <a:gd name="T7" fmla="*/ 0 h 252"/>
                <a:gd name="T8" fmla="*/ 288 w 288"/>
                <a:gd name="T9" fmla="*/ 166 h 252"/>
                <a:gd name="T10" fmla="*/ 288 w 288"/>
                <a:gd name="T11" fmla="*/ 166 h 252"/>
                <a:gd name="T12" fmla="*/ 288 w 288"/>
                <a:gd name="T13" fmla="*/ 166 h 252"/>
                <a:gd name="T14" fmla="*/ 288 w 288"/>
                <a:gd name="T15" fmla="*/ 166 h 252"/>
                <a:gd name="T16" fmla="*/ 288 w 288"/>
                <a:gd name="T17" fmla="*/ 166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52"/>
                <a:gd name="T29" fmla="*/ 288 w 288"/>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52">
                  <a:moveTo>
                    <a:pt x="288" y="166"/>
                  </a:moveTo>
                  <a:lnTo>
                    <a:pt x="288" y="252"/>
                  </a:lnTo>
                  <a:lnTo>
                    <a:pt x="0" y="85"/>
                  </a:lnTo>
                  <a:lnTo>
                    <a:pt x="0" y="0"/>
                  </a:lnTo>
                  <a:lnTo>
                    <a:pt x="288" y="166"/>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9" name="Freeform 56"/>
            <p:cNvSpPr>
              <a:spLocks/>
            </p:cNvSpPr>
            <p:nvPr/>
          </p:nvSpPr>
          <p:spPr bwMode="auto">
            <a:xfrm>
              <a:off x="471" y="447"/>
              <a:ext cx="574" cy="332"/>
            </a:xfrm>
            <a:custGeom>
              <a:avLst/>
              <a:gdLst>
                <a:gd name="T0" fmla="*/ 574 w 574"/>
                <a:gd name="T1" fmla="*/ 166 h 332"/>
                <a:gd name="T2" fmla="*/ 288 w 574"/>
                <a:gd name="T3" fmla="*/ 332 h 332"/>
                <a:gd name="T4" fmla="*/ 0 w 574"/>
                <a:gd name="T5" fmla="*/ 166 h 332"/>
                <a:gd name="T6" fmla="*/ 286 w 574"/>
                <a:gd name="T7" fmla="*/ 0 h 332"/>
                <a:gd name="T8" fmla="*/ 574 w 574"/>
                <a:gd name="T9" fmla="*/ 166 h 332"/>
                <a:gd name="T10" fmla="*/ 574 w 574"/>
                <a:gd name="T11" fmla="*/ 166 h 332"/>
                <a:gd name="T12" fmla="*/ 574 w 574"/>
                <a:gd name="T13" fmla="*/ 166 h 332"/>
                <a:gd name="T14" fmla="*/ 574 w 574"/>
                <a:gd name="T15" fmla="*/ 166 h 332"/>
                <a:gd name="T16" fmla="*/ 574 w 574"/>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4"/>
                <a:gd name="T28" fmla="*/ 0 h 332"/>
                <a:gd name="T29" fmla="*/ 574 w 574"/>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4" h="332">
                  <a:moveTo>
                    <a:pt x="574" y="166"/>
                  </a:moveTo>
                  <a:lnTo>
                    <a:pt x="288" y="332"/>
                  </a:lnTo>
                  <a:lnTo>
                    <a:pt x="0" y="166"/>
                  </a:lnTo>
                  <a:lnTo>
                    <a:pt x="286" y="0"/>
                  </a:lnTo>
                  <a:lnTo>
                    <a:pt x="574" y="166"/>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0" name="Freeform 57"/>
            <p:cNvSpPr>
              <a:spLocks noEditPoints="1"/>
            </p:cNvSpPr>
            <p:nvPr/>
          </p:nvSpPr>
          <p:spPr bwMode="auto">
            <a:xfrm>
              <a:off x="550" y="495"/>
              <a:ext cx="416" cy="241"/>
            </a:xfrm>
            <a:custGeom>
              <a:avLst/>
              <a:gdLst>
                <a:gd name="T0" fmla="*/ 1 w 785"/>
                <a:gd name="T1" fmla="*/ 1 h 457"/>
                <a:gd name="T2" fmla="*/ 1 w 785"/>
                <a:gd name="T3" fmla="*/ 1 h 457"/>
                <a:gd name="T4" fmla="*/ 1 w 785"/>
                <a:gd name="T5" fmla="*/ 1 h 457"/>
                <a:gd name="T6" fmla="*/ 1 w 785"/>
                <a:gd name="T7" fmla="*/ 1 h 457"/>
                <a:gd name="T8" fmla="*/ 1 w 785"/>
                <a:gd name="T9" fmla="*/ 1 h 457"/>
                <a:gd name="T10" fmla="*/ 1 w 785"/>
                <a:gd name="T11" fmla="*/ 1 h 457"/>
                <a:gd name="T12" fmla="*/ 1 w 785"/>
                <a:gd name="T13" fmla="*/ 1 h 457"/>
                <a:gd name="T14" fmla="*/ 1 w 785"/>
                <a:gd name="T15" fmla="*/ 1 h 457"/>
                <a:gd name="T16" fmla="*/ 1 w 785"/>
                <a:gd name="T17" fmla="*/ 1 h 457"/>
                <a:gd name="T18" fmla="*/ 1 w 785"/>
                <a:gd name="T19" fmla="*/ 1 h 457"/>
                <a:gd name="T20" fmla="*/ 1 w 785"/>
                <a:gd name="T21" fmla="*/ 1 h 457"/>
                <a:gd name="T22" fmla="*/ 1 w 785"/>
                <a:gd name="T23" fmla="*/ 1 h 457"/>
                <a:gd name="T24" fmla="*/ 0 w 785"/>
                <a:gd name="T25" fmla="*/ 1 h 457"/>
                <a:gd name="T26" fmla="*/ 1 w 785"/>
                <a:gd name="T27" fmla="*/ 1 h 457"/>
                <a:gd name="T28" fmla="*/ 1 w 785"/>
                <a:gd name="T29" fmla="*/ 1 h 457"/>
                <a:gd name="T30" fmla="*/ 1 w 785"/>
                <a:gd name="T31" fmla="*/ 1 h 457"/>
                <a:gd name="T32" fmla="*/ 1 w 785"/>
                <a:gd name="T33" fmla="*/ 1 h 457"/>
                <a:gd name="T34" fmla="*/ 1 w 785"/>
                <a:gd name="T35" fmla="*/ 1 h 457"/>
                <a:gd name="T36" fmla="*/ 1 w 785"/>
                <a:gd name="T37" fmla="*/ 1 h 457"/>
                <a:gd name="T38" fmla="*/ 1 w 785"/>
                <a:gd name="T39" fmla="*/ 1 h 457"/>
                <a:gd name="T40" fmla="*/ 1 w 785"/>
                <a:gd name="T41" fmla="*/ 1 h 457"/>
                <a:gd name="T42" fmla="*/ 1 w 785"/>
                <a:gd name="T43" fmla="*/ 1 h 457"/>
                <a:gd name="T44" fmla="*/ 1 w 785"/>
                <a:gd name="T45" fmla="*/ 0 h 457"/>
                <a:gd name="T46" fmla="*/ 1 w 785"/>
                <a:gd name="T47" fmla="*/ 1 h 457"/>
                <a:gd name="T48" fmla="*/ 1 w 785"/>
                <a:gd name="T49" fmla="*/ 1 h 457"/>
                <a:gd name="T50" fmla="*/ 1 w 785"/>
                <a:gd name="T51" fmla="*/ 1 h 457"/>
                <a:gd name="T52" fmla="*/ 1 w 785"/>
                <a:gd name="T53" fmla="*/ 1 h 457"/>
                <a:gd name="T54" fmla="*/ 1 w 785"/>
                <a:gd name="T55" fmla="*/ 1 h 457"/>
                <a:gd name="T56" fmla="*/ 1 w 785"/>
                <a:gd name="T57" fmla="*/ 1 h 457"/>
                <a:gd name="T58" fmla="*/ 1 w 785"/>
                <a:gd name="T59" fmla="*/ 1 h 457"/>
                <a:gd name="T60" fmla="*/ 1 w 785"/>
                <a:gd name="T61" fmla="*/ 1 h 457"/>
                <a:gd name="T62" fmla="*/ 1 w 785"/>
                <a:gd name="T63" fmla="*/ 1 h 457"/>
                <a:gd name="T64" fmla="*/ 1 w 785"/>
                <a:gd name="T65" fmla="*/ 1 h 457"/>
                <a:gd name="T66" fmla="*/ 1 w 785"/>
                <a:gd name="T67" fmla="*/ 1 h 457"/>
                <a:gd name="T68" fmla="*/ 1 w 785"/>
                <a:gd name="T69" fmla="*/ 1 h 457"/>
                <a:gd name="T70" fmla="*/ 1 w 785"/>
                <a:gd name="T71" fmla="*/ 1 h 457"/>
                <a:gd name="T72" fmla="*/ 1 w 785"/>
                <a:gd name="T73" fmla="*/ 1 h 457"/>
                <a:gd name="T74" fmla="*/ 1 w 785"/>
                <a:gd name="T75" fmla="*/ 1 h 457"/>
                <a:gd name="T76" fmla="*/ 1 w 785"/>
                <a:gd name="T77" fmla="*/ 1 h 457"/>
                <a:gd name="T78" fmla="*/ 1 w 785"/>
                <a:gd name="T79" fmla="*/ 1 h 457"/>
                <a:gd name="T80" fmla="*/ 1 w 785"/>
                <a:gd name="T81" fmla="*/ 1 h 457"/>
                <a:gd name="T82" fmla="*/ 1 w 785"/>
                <a:gd name="T83" fmla="*/ 1 h 457"/>
                <a:gd name="T84" fmla="*/ 1 w 785"/>
                <a:gd name="T85" fmla="*/ 1 h 457"/>
                <a:gd name="T86" fmla="*/ 1 w 785"/>
                <a:gd name="T87" fmla="*/ 1 h 457"/>
                <a:gd name="T88" fmla="*/ 1 w 785"/>
                <a:gd name="T89" fmla="*/ 1 h 457"/>
                <a:gd name="T90" fmla="*/ 1 w 785"/>
                <a:gd name="T91" fmla="*/ 1 h 457"/>
                <a:gd name="T92" fmla="*/ 1 w 785"/>
                <a:gd name="T93" fmla="*/ 1 h 457"/>
                <a:gd name="T94" fmla="*/ 1 w 785"/>
                <a:gd name="T95" fmla="*/ 1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7"/>
                <a:gd name="T146" fmla="*/ 785 w 7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7">
                  <a:moveTo>
                    <a:pt x="483" y="356"/>
                  </a:moveTo>
                  <a:cubicBezTo>
                    <a:pt x="523" y="379"/>
                    <a:pt x="523" y="379"/>
                    <a:pt x="523" y="379"/>
                  </a:cubicBezTo>
                  <a:cubicBezTo>
                    <a:pt x="389" y="457"/>
                    <a:pt x="389" y="457"/>
                    <a:pt x="389" y="457"/>
                  </a:cubicBezTo>
                  <a:cubicBezTo>
                    <a:pt x="255" y="379"/>
                    <a:pt x="255" y="379"/>
                    <a:pt x="255" y="379"/>
                  </a:cubicBezTo>
                  <a:cubicBezTo>
                    <a:pt x="295" y="356"/>
                    <a:pt x="295" y="356"/>
                    <a:pt x="295" y="356"/>
                  </a:cubicBezTo>
                  <a:cubicBezTo>
                    <a:pt x="356" y="391"/>
                    <a:pt x="356" y="391"/>
                    <a:pt x="356" y="391"/>
                  </a:cubicBezTo>
                  <a:cubicBezTo>
                    <a:pt x="356" y="313"/>
                    <a:pt x="356" y="313"/>
                    <a:pt x="356" y="313"/>
                  </a:cubicBezTo>
                  <a:cubicBezTo>
                    <a:pt x="330" y="309"/>
                    <a:pt x="306" y="302"/>
                    <a:pt x="286" y="290"/>
                  </a:cubicBezTo>
                  <a:cubicBezTo>
                    <a:pt x="266" y="279"/>
                    <a:pt x="253" y="264"/>
                    <a:pt x="246" y="249"/>
                  </a:cubicBezTo>
                  <a:cubicBezTo>
                    <a:pt x="113" y="249"/>
                    <a:pt x="113" y="249"/>
                    <a:pt x="113" y="249"/>
                  </a:cubicBezTo>
                  <a:cubicBezTo>
                    <a:pt x="174" y="285"/>
                    <a:pt x="174" y="285"/>
                    <a:pt x="174" y="285"/>
                  </a:cubicBezTo>
                  <a:cubicBezTo>
                    <a:pt x="134" y="308"/>
                    <a:pt x="134" y="308"/>
                    <a:pt x="134" y="308"/>
                  </a:cubicBezTo>
                  <a:cubicBezTo>
                    <a:pt x="0" y="230"/>
                    <a:pt x="0" y="230"/>
                    <a:pt x="0" y="230"/>
                  </a:cubicBezTo>
                  <a:cubicBezTo>
                    <a:pt x="134" y="153"/>
                    <a:pt x="134" y="153"/>
                    <a:pt x="134" y="153"/>
                  </a:cubicBezTo>
                  <a:cubicBezTo>
                    <a:pt x="174" y="176"/>
                    <a:pt x="174" y="176"/>
                    <a:pt x="174" y="176"/>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6"/>
                    <a:pt x="369" y="66"/>
                    <a:pt x="369" y="66"/>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6"/>
                    <a:pt x="435" y="66"/>
                    <a:pt x="435" y="66"/>
                  </a:cubicBezTo>
                  <a:cubicBezTo>
                    <a:pt x="435" y="87"/>
                    <a:pt x="435" y="117"/>
                    <a:pt x="435" y="142"/>
                  </a:cubicBezTo>
                  <a:cubicBezTo>
                    <a:pt x="460" y="146"/>
                    <a:pt x="483" y="154"/>
                    <a:pt x="502" y="165"/>
                  </a:cubicBezTo>
                  <a:cubicBezTo>
                    <a:pt x="521" y="176"/>
                    <a:pt x="534" y="190"/>
                    <a:pt x="541" y="204"/>
                  </a:cubicBezTo>
                  <a:cubicBezTo>
                    <a:pt x="672" y="204"/>
                    <a:pt x="672" y="204"/>
                    <a:pt x="672" y="204"/>
                  </a:cubicBezTo>
                  <a:cubicBezTo>
                    <a:pt x="611" y="169"/>
                    <a:pt x="611" y="169"/>
                    <a:pt x="611" y="169"/>
                  </a:cubicBezTo>
                  <a:cubicBezTo>
                    <a:pt x="650" y="145"/>
                    <a:pt x="650" y="145"/>
                    <a:pt x="650" y="145"/>
                  </a:cubicBezTo>
                  <a:cubicBezTo>
                    <a:pt x="785" y="223"/>
                    <a:pt x="785" y="223"/>
                    <a:pt x="785" y="223"/>
                  </a:cubicBezTo>
                  <a:cubicBezTo>
                    <a:pt x="651" y="301"/>
                    <a:pt x="651" y="301"/>
                    <a:pt x="651" y="301"/>
                  </a:cubicBezTo>
                  <a:cubicBezTo>
                    <a:pt x="611" y="278"/>
                    <a:pt x="611" y="278"/>
                    <a:pt x="611" y="278"/>
                  </a:cubicBezTo>
                  <a:cubicBezTo>
                    <a:pt x="672" y="242"/>
                    <a:pt x="672" y="242"/>
                    <a:pt x="672" y="242"/>
                  </a:cubicBezTo>
                  <a:cubicBezTo>
                    <a:pt x="637" y="242"/>
                    <a:pt x="587" y="242"/>
                    <a:pt x="545" y="242"/>
                  </a:cubicBezTo>
                  <a:cubicBezTo>
                    <a:pt x="540" y="260"/>
                    <a:pt x="526" y="277"/>
                    <a:pt x="502" y="290"/>
                  </a:cubicBezTo>
                  <a:cubicBezTo>
                    <a:pt x="480" y="303"/>
                    <a:pt x="451" y="312"/>
                    <a:pt x="422" y="315"/>
                  </a:cubicBezTo>
                  <a:cubicBezTo>
                    <a:pt x="422" y="391"/>
                    <a:pt x="422" y="391"/>
                    <a:pt x="422" y="391"/>
                  </a:cubicBezTo>
                  <a:cubicBezTo>
                    <a:pt x="483" y="356"/>
                    <a:pt x="483" y="356"/>
                    <a:pt x="483" y="356"/>
                  </a:cubicBezTo>
                  <a:cubicBezTo>
                    <a:pt x="483" y="356"/>
                    <a:pt x="483" y="356"/>
                    <a:pt x="483" y="356"/>
                  </a:cubicBezTo>
                  <a:cubicBezTo>
                    <a:pt x="483" y="356"/>
                    <a:pt x="483" y="356"/>
                    <a:pt x="483" y="356"/>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1" name="Freeform 58"/>
            <p:cNvSpPr>
              <a:spLocks noEditPoints="1"/>
            </p:cNvSpPr>
            <p:nvPr/>
          </p:nvSpPr>
          <p:spPr bwMode="auto">
            <a:xfrm>
              <a:off x="550" y="489"/>
              <a:ext cx="416" cy="241"/>
            </a:xfrm>
            <a:custGeom>
              <a:avLst/>
              <a:gdLst>
                <a:gd name="T0" fmla="*/ 1 w 785"/>
                <a:gd name="T1" fmla="*/ 1 h 456"/>
                <a:gd name="T2" fmla="*/ 1 w 785"/>
                <a:gd name="T3" fmla="*/ 1 h 456"/>
                <a:gd name="T4" fmla="*/ 1 w 785"/>
                <a:gd name="T5" fmla="*/ 1 h 456"/>
                <a:gd name="T6" fmla="*/ 1 w 785"/>
                <a:gd name="T7" fmla="*/ 1 h 456"/>
                <a:gd name="T8" fmla="*/ 1 w 785"/>
                <a:gd name="T9" fmla="*/ 1 h 456"/>
                <a:gd name="T10" fmla="*/ 1 w 785"/>
                <a:gd name="T11" fmla="*/ 1 h 456"/>
                <a:gd name="T12" fmla="*/ 1 w 785"/>
                <a:gd name="T13" fmla="*/ 1 h 456"/>
                <a:gd name="T14" fmla="*/ 1 w 785"/>
                <a:gd name="T15" fmla="*/ 1 h 456"/>
                <a:gd name="T16" fmla="*/ 1 w 785"/>
                <a:gd name="T17" fmla="*/ 1 h 456"/>
                <a:gd name="T18" fmla="*/ 1 w 785"/>
                <a:gd name="T19" fmla="*/ 1 h 456"/>
                <a:gd name="T20" fmla="*/ 1 w 785"/>
                <a:gd name="T21" fmla="*/ 1 h 456"/>
                <a:gd name="T22" fmla="*/ 1 w 785"/>
                <a:gd name="T23" fmla="*/ 1 h 456"/>
                <a:gd name="T24" fmla="*/ 0 w 785"/>
                <a:gd name="T25" fmla="*/ 1 h 456"/>
                <a:gd name="T26" fmla="*/ 1 w 785"/>
                <a:gd name="T27" fmla="*/ 1 h 456"/>
                <a:gd name="T28" fmla="*/ 1 w 785"/>
                <a:gd name="T29" fmla="*/ 1 h 456"/>
                <a:gd name="T30" fmla="*/ 1 w 785"/>
                <a:gd name="T31" fmla="*/ 1 h 456"/>
                <a:gd name="T32" fmla="*/ 1 w 785"/>
                <a:gd name="T33" fmla="*/ 1 h 456"/>
                <a:gd name="T34" fmla="*/ 1 w 785"/>
                <a:gd name="T35" fmla="*/ 1 h 456"/>
                <a:gd name="T36" fmla="*/ 1 w 785"/>
                <a:gd name="T37" fmla="*/ 1 h 456"/>
                <a:gd name="T38" fmla="*/ 1 w 785"/>
                <a:gd name="T39" fmla="*/ 1 h 456"/>
                <a:gd name="T40" fmla="*/ 1 w 785"/>
                <a:gd name="T41" fmla="*/ 1 h 456"/>
                <a:gd name="T42" fmla="*/ 1 w 785"/>
                <a:gd name="T43" fmla="*/ 1 h 456"/>
                <a:gd name="T44" fmla="*/ 1 w 785"/>
                <a:gd name="T45" fmla="*/ 0 h 456"/>
                <a:gd name="T46" fmla="*/ 1 w 785"/>
                <a:gd name="T47" fmla="*/ 1 h 456"/>
                <a:gd name="T48" fmla="*/ 1 w 785"/>
                <a:gd name="T49" fmla="*/ 1 h 456"/>
                <a:gd name="T50" fmla="*/ 1 w 785"/>
                <a:gd name="T51" fmla="*/ 1 h 456"/>
                <a:gd name="T52" fmla="*/ 1 w 785"/>
                <a:gd name="T53" fmla="*/ 1 h 456"/>
                <a:gd name="T54" fmla="*/ 1 w 785"/>
                <a:gd name="T55" fmla="*/ 1 h 456"/>
                <a:gd name="T56" fmla="*/ 1 w 785"/>
                <a:gd name="T57" fmla="*/ 1 h 456"/>
                <a:gd name="T58" fmla="*/ 1 w 785"/>
                <a:gd name="T59" fmla="*/ 1 h 456"/>
                <a:gd name="T60" fmla="*/ 1 w 785"/>
                <a:gd name="T61" fmla="*/ 1 h 456"/>
                <a:gd name="T62" fmla="*/ 1 w 785"/>
                <a:gd name="T63" fmla="*/ 1 h 456"/>
                <a:gd name="T64" fmla="*/ 1 w 785"/>
                <a:gd name="T65" fmla="*/ 1 h 456"/>
                <a:gd name="T66" fmla="*/ 1 w 785"/>
                <a:gd name="T67" fmla="*/ 1 h 456"/>
                <a:gd name="T68" fmla="*/ 1 w 785"/>
                <a:gd name="T69" fmla="*/ 1 h 456"/>
                <a:gd name="T70" fmla="*/ 1 w 785"/>
                <a:gd name="T71" fmla="*/ 1 h 456"/>
                <a:gd name="T72" fmla="*/ 1 w 785"/>
                <a:gd name="T73" fmla="*/ 1 h 456"/>
                <a:gd name="T74" fmla="*/ 1 w 785"/>
                <a:gd name="T75" fmla="*/ 1 h 456"/>
                <a:gd name="T76" fmla="*/ 1 w 785"/>
                <a:gd name="T77" fmla="*/ 1 h 456"/>
                <a:gd name="T78" fmla="*/ 1 w 785"/>
                <a:gd name="T79" fmla="*/ 1 h 456"/>
                <a:gd name="T80" fmla="*/ 1 w 785"/>
                <a:gd name="T81" fmla="*/ 1 h 456"/>
                <a:gd name="T82" fmla="*/ 1 w 785"/>
                <a:gd name="T83" fmla="*/ 1 h 456"/>
                <a:gd name="T84" fmla="*/ 1 w 785"/>
                <a:gd name="T85" fmla="*/ 1 h 456"/>
                <a:gd name="T86" fmla="*/ 1 w 785"/>
                <a:gd name="T87" fmla="*/ 1 h 456"/>
                <a:gd name="T88" fmla="*/ 1 w 785"/>
                <a:gd name="T89" fmla="*/ 1 h 456"/>
                <a:gd name="T90" fmla="*/ 1 w 785"/>
                <a:gd name="T91" fmla="*/ 1 h 456"/>
                <a:gd name="T92" fmla="*/ 1 w 785"/>
                <a:gd name="T93" fmla="*/ 1 h 456"/>
                <a:gd name="T94" fmla="*/ 1 w 785"/>
                <a:gd name="T95" fmla="*/ 1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6"/>
                <a:gd name="T146" fmla="*/ 785 w 785"/>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6">
                  <a:moveTo>
                    <a:pt x="483" y="355"/>
                  </a:moveTo>
                  <a:cubicBezTo>
                    <a:pt x="523" y="379"/>
                    <a:pt x="523" y="379"/>
                    <a:pt x="523" y="379"/>
                  </a:cubicBezTo>
                  <a:cubicBezTo>
                    <a:pt x="389" y="456"/>
                    <a:pt x="389" y="456"/>
                    <a:pt x="389" y="456"/>
                  </a:cubicBezTo>
                  <a:cubicBezTo>
                    <a:pt x="255" y="379"/>
                    <a:pt x="255" y="379"/>
                    <a:pt x="255" y="379"/>
                  </a:cubicBezTo>
                  <a:cubicBezTo>
                    <a:pt x="295" y="355"/>
                    <a:pt x="295" y="355"/>
                    <a:pt x="295" y="355"/>
                  </a:cubicBezTo>
                  <a:cubicBezTo>
                    <a:pt x="356" y="391"/>
                    <a:pt x="356" y="391"/>
                    <a:pt x="356" y="391"/>
                  </a:cubicBezTo>
                  <a:cubicBezTo>
                    <a:pt x="356" y="313"/>
                    <a:pt x="356" y="313"/>
                    <a:pt x="356" y="313"/>
                  </a:cubicBezTo>
                  <a:cubicBezTo>
                    <a:pt x="330" y="309"/>
                    <a:pt x="306" y="301"/>
                    <a:pt x="286" y="290"/>
                  </a:cubicBezTo>
                  <a:cubicBezTo>
                    <a:pt x="266" y="278"/>
                    <a:pt x="253" y="264"/>
                    <a:pt x="246" y="249"/>
                  </a:cubicBezTo>
                  <a:cubicBezTo>
                    <a:pt x="113" y="249"/>
                    <a:pt x="113" y="249"/>
                    <a:pt x="113" y="249"/>
                  </a:cubicBezTo>
                  <a:cubicBezTo>
                    <a:pt x="174" y="284"/>
                    <a:pt x="174" y="284"/>
                    <a:pt x="174" y="284"/>
                  </a:cubicBezTo>
                  <a:cubicBezTo>
                    <a:pt x="134" y="308"/>
                    <a:pt x="134" y="308"/>
                    <a:pt x="134" y="308"/>
                  </a:cubicBezTo>
                  <a:cubicBezTo>
                    <a:pt x="0" y="230"/>
                    <a:pt x="0" y="230"/>
                    <a:pt x="0" y="230"/>
                  </a:cubicBezTo>
                  <a:cubicBezTo>
                    <a:pt x="134" y="152"/>
                    <a:pt x="134" y="152"/>
                    <a:pt x="134" y="152"/>
                  </a:cubicBezTo>
                  <a:cubicBezTo>
                    <a:pt x="174" y="175"/>
                    <a:pt x="174" y="175"/>
                    <a:pt x="174" y="175"/>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5"/>
                    <a:pt x="369" y="65"/>
                    <a:pt x="369" y="65"/>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5"/>
                    <a:pt x="435" y="65"/>
                    <a:pt x="435" y="65"/>
                  </a:cubicBezTo>
                  <a:cubicBezTo>
                    <a:pt x="435" y="87"/>
                    <a:pt x="435" y="117"/>
                    <a:pt x="435" y="142"/>
                  </a:cubicBezTo>
                  <a:cubicBezTo>
                    <a:pt x="460" y="146"/>
                    <a:pt x="483" y="154"/>
                    <a:pt x="502" y="165"/>
                  </a:cubicBezTo>
                  <a:cubicBezTo>
                    <a:pt x="521" y="176"/>
                    <a:pt x="534" y="189"/>
                    <a:pt x="541" y="204"/>
                  </a:cubicBezTo>
                  <a:cubicBezTo>
                    <a:pt x="672" y="204"/>
                    <a:pt x="672" y="204"/>
                    <a:pt x="672" y="204"/>
                  </a:cubicBezTo>
                  <a:cubicBezTo>
                    <a:pt x="611" y="168"/>
                    <a:pt x="611" y="168"/>
                    <a:pt x="611" y="168"/>
                  </a:cubicBezTo>
                  <a:cubicBezTo>
                    <a:pt x="650" y="145"/>
                    <a:pt x="650" y="145"/>
                    <a:pt x="650" y="145"/>
                  </a:cubicBezTo>
                  <a:cubicBezTo>
                    <a:pt x="785" y="223"/>
                    <a:pt x="785" y="223"/>
                    <a:pt x="785" y="223"/>
                  </a:cubicBezTo>
                  <a:cubicBezTo>
                    <a:pt x="651" y="300"/>
                    <a:pt x="651" y="300"/>
                    <a:pt x="651" y="300"/>
                  </a:cubicBezTo>
                  <a:cubicBezTo>
                    <a:pt x="611" y="277"/>
                    <a:pt x="611" y="277"/>
                    <a:pt x="611" y="277"/>
                  </a:cubicBezTo>
                  <a:cubicBezTo>
                    <a:pt x="672" y="242"/>
                    <a:pt x="672" y="242"/>
                    <a:pt x="672" y="242"/>
                  </a:cubicBezTo>
                  <a:cubicBezTo>
                    <a:pt x="637" y="242"/>
                    <a:pt x="587" y="242"/>
                    <a:pt x="545" y="242"/>
                  </a:cubicBezTo>
                  <a:cubicBezTo>
                    <a:pt x="540" y="259"/>
                    <a:pt x="526" y="276"/>
                    <a:pt x="502" y="290"/>
                  </a:cubicBezTo>
                  <a:cubicBezTo>
                    <a:pt x="480" y="303"/>
                    <a:pt x="451" y="311"/>
                    <a:pt x="422" y="314"/>
                  </a:cubicBezTo>
                  <a:cubicBezTo>
                    <a:pt x="422" y="391"/>
                    <a:pt x="422" y="391"/>
                    <a:pt x="422" y="391"/>
                  </a:cubicBezTo>
                  <a:cubicBezTo>
                    <a:pt x="483" y="355"/>
                    <a:pt x="483" y="355"/>
                    <a:pt x="483" y="355"/>
                  </a:cubicBezTo>
                  <a:cubicBezTo>
                    <a:pt x="483" y="355"/>
                    <a:pt x="483" y="355"/>
                    <a:pt x="483" y="355"/>
                  </a:cubicBezTo>
                  <a:cubicBezTo>
                    <a:pt x="483" y="355"/>
                    <a:pt x="483" y="355"/>
                    <a:pt x="483" y="355"/>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2" name="Freeform 59"/>
            <p:cNvSpPr>
              <a:spLocks/>
            </p:cNvSpPr>
            <p:nvPr/>
          </p:nvSpPr>
          <p:spPr bwMode="auto">
            <a:xfrm>
              <a:off x="519" y="673"/>
              <a:ext cx="30" cy="48"/>
            </a:xfrm>
            <a:custGeom>
              <a:avLst/>
              <a:gdLst>
                <a:gd name="T0" fmla="*/ 1 w 56"/>
                <a:gd name="T1" fmla="*/ 1 h 92"/>
                <a:gd name="T2" fmla="*/ 1 w 56"/>
                <a:gd name="T3" fmla="*/ 1 h 92"/>
                <a:gd name="T4" fmla="*/ 1 w 56"/>
                <a:gd name="T5" fmla="*/ 1 h 92"/>
                <a:gd name="T6" fmla="*/ 1 w 56"/>
                <a:gd name="T7" fmla="*/ 1 h 92"/>
                <a:gd name="T8" fmla="*/ 1 w 56"/>
                <a:gd name="T9" fmla="*/ 1 h 92"/>
                <a:gd name="T10" fmla="*/ 1 w 56"/>
                <a:gd name="T11" fmla="*/ 1 h 92"/>
                <a:gd name="T12" fmla="*/ 1 w 56"/>
                <a:gd name="T13" fmla="*/ 1 h 92"/>
                <a:gd name="T14" fmla="*/ 1 w 56"/>
                <a:gd name="T15" fmla="*/ 1 h 92"/>
                <a:gd name="T16" fmla="*/ 1 w 56"/>
                <a:gd name="T17" fmla="*/ 1 h 92"/>
                <a:gd name="T18" fmla="*/ 1 w 56"/>
                <a:gd name="T19" fmla="*/ 1 h 92"/>
                <a:gd name="T20" fmla="*/ 1 w 56"/>
                <a:gd name="T21" fmla="*/ 1 h 92"/>
                <a:gd name="T22" fmla="*/ 1 w 56"/>
                <a:gd name="T23" fmla="*/ 1 h 92"/>
                <a:gd name="T24" fmla="*/ 1 w 56"/>
                <a:gd name="T25" fmla="*/ 1 h 92"/>
                <a:gd name="T26" fmla="*/ 1 w 56"/>
                <a:gd name="T27" fmla="*/ 1 h 92"/>
                <a:gd name="T28" fmla="*/ 0 w 56"/>
                <a:gd name="T29" fmla="*/ 1 h 92"/>
                <a:gd name="T30" fmla="*/ 1 w 56"/>
                <a:gd name="T31" fmla="*/ 1 h 92"/>
                <a:gd name="T32" fmla="*/ 1 w 56"/>
                <a:gd name="T33" fmla="*/ 1 h 92"/>
                <a:gd name="T34" fmla="*/ 1 w 56"/>
                <a:gd name="T35" fmla="*/ 1 h 92"/>
                <a:gd name="T36" fmla="*/ 1 w 56"/>
                <a:gd name="T37" fmla="*/ 1 h 92"/>
                <a:gd name="T38" fmla="*/ 1 w 56"/>
                <a:gd name="T39" fmla="*/ 1 h 92"/>
                <a:gd name="T40" fmla="*/ 1 w 56"/>
                <a:gd name="T41" fmla="*/ 1 h 92"/>
                <a:gd name="T42" fmla="*/ 1 w 56"/>
                <a:gd name="T43" fmla="*/ 1 h 92"/>
                <a:gd name="T44" fmla="*/ 1 w 56"/>
                <a:gd name="T45" fmla="*/ 1 h 92"/>
                <a:gd name="T46" fmla="*/ 1 w 56"/>
                <a:gd name="T47" fmla="*/ 1 h 92"/>
                <a:gd name="T48" fmla="*/ 1 w 56"/>
                <a:gd name="T49" fmla="*/ 1 h 92"/>
                <a:gd name="T50" fmla="*/ 1 w 56"/>
                <a:gd name="T51" fmla="*/ 1 h 92"/>
                <a:gd name="T52" fmla="*/ 1 w 56"/>
                <a:gd name="T53" fmla="*/ 1 h 92"/>
                <a:gd name="T54" fmla="*/ 1 w 56"/>
                <a:gd name="T55" fmla="*/ 1 h 92"/>
                <a:gd name="T56" fmla="*/ 1 w 56"/>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92"/>
                <a:gd name="T89" fmla="*/ 56 w 56"/>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92">
                  <a:moveTo>
                    <a:pt x="27" y="5"/>
                  </a:moveTo>
                  <a:cubicBezTo>
                    <a:pt x="35" y="9"/>
                    <a:pt x="41" y="15"/>
                    <a:pt x="46" y="21"/>
                  </a:cubicBezTo>
                  <a:cubicBezTo>
                    <a:pt x="51" y="28"/>
                    <a:pt x="54" y="36"/>
                    <a:pt x="54" y="45"/>
                  </a:cubicBezTo>
                  <a:cubicBezTo>
                    <a:pt x="40" y="36"/>
                    <a:pt x="40" y="36"/>
                    <a:pt x="40" y="36"/>
                  </a:cubicBezTo>
                  <a:cubicBezTo>
                    <a:pt x="39" y="29"/>
                    <a:pt x="35" y="22"/>
                    <a:pt x="27" y="17"/>
                  </a:cubicBezTo>
                  <a:cubicBezTo>
                    <a:pt x="24" y="16"/>
                    <a:pt x="22" y="15"/>
                    <a:pt x="20" y="15"/>
                  </a:cubicBezTo>
                  <a:cubicBezTo>
                    <a:pt x="18" y="16"/>
                    <a:pt x="17" y="17"/>
                    <a:pt x="17" y="20"/>
                  </a:cubicBezTo>
                  <a:cubicBezTo>
                    <a:pt x="17" y="23"/>
                    <a:pt x="18" y="26"/>
                    <a:pt x="20" y="28"/>
                  </a:cubicBezTo>
                  <a:cubicBezTo>
                    <a:pt x="22" y="30"/>
                    <a:pt x="27" y="35"/>
                    <a:pt x="36" y="43"/>
                  </a:cubicBezTo>
                  <a:cubicBezTo>
                    <a:pt x="42" y="48"/>
                    <a:pt x="45" y="52"/>
                    <a:pt x="48" y="55"/>
                  </a:cubicBezTo>
                  <a:cubicBezTo>
                    <a:pt x="53" y="62"/>
                    <a:pt x="56" y="69"/>
                    <a:pt x="56" y="77"/>
                  </a:cubicBezTo>
                  <a:cubicBezTo>
                    <a:pt x="56" y="84"/>
                    <a:pt x="54" y="88"/>
                    <a:pt x="49" y="90"/>
                  </a:cubicBezTo>
                  <a:cubicBezTo>
                    <a:pt x="44" y="92"/>
                    <a:pt x="37" y="90"/>
                    <a:pt x="28" y="85"/>
                  </a:cubicBezTo>
                  <a:cubicBezTo>
                    <a:pt x="20" y="81"/>
                    <a:pt x="14" y="75"/>
                    <a:pt x="9" y="67"/>
                  </a:cubicBezTo>
                  <a:cubicBezTo>
                    <a:pt x="3" y="59"/>
                    <a:pt x="0" y="51"/>
                    <a:pt x="0" y="42"/>
                  </a:cubicBezTo>
                  <a:cubicBezTo>
                    <a:pt x="14" y="50"/>
                    <a:pt x="14" y="50"/>
                    <a:pt x="14" y="50"/>
                  </a:cubicBezTo>
                  <a:cubicBezTo>
                    <a:pt x="14" y="55"/>
                    <a:pt x="16" y="59"/>
                    <a:pt x="19" y="63"/>
                  </a:cubicBezTo>
                  <a:cubicBezTo>
                    <a:pt x="21" y="67"/>
                    <a:pt x="25" y="70"/>
                    <a:pt x="29" y="72"/>
                  </a:cubicBezTo>
                  <a:cubicBezTo>
                    <a:pt x="32" y="74"/>
                    <a:pt x="35" y="75"/>
                    <a:pt x="37" y="75"/>
                  </a:cubicBezTo>
                  <a:cubicBezTo>
                    <a:pt x="40" y="76"/>
                    <a:pt x="42" y="74"/>
                    <a:pt x="42" y="70"/>
                  </a:cubicBezTo>
                  <a:cubicBezTo>
                    <a:pt x="42" y="66"/>
                    <a:pt x="38" y="61"/>
                    <a:pt x="32" y="55"/>
                  </a:cubicBezTo>
                  <a:cubicBezTo>
                    <a:pt x="20" y="44"/>
                    <a:pt x="14" y="38"/>
                    <a:pt x="13" y="37"/>
                  </a:cubicBezTo>
                  <a:cubicBezTo>
                    <a:pt x="6" y="29"/>
                    <a:pt x="2" y="22"/>
                    <a:pt x="2" y="13"/>
                  </a:cubicBezTo>
                  <a:cubicBezTo>
                    <a:pt x="2" y="6"/>
                    <a:pt x="5" y="2"/>
                    <a:pt x="10" y="1"/>
                  </a:cubicBezTo>
                  <a:cubicBezTo>
                    <a:pt x="15" y="0"/>
                    <a:pt x="21" y="1"/>
                    <a:pt x="27" y="5"/>
                  </a:cubicBezTo>
                  <a:cubicBezTo>
                    <a:pt x="27" y="5"/>
                    <a:pt x="27" y="5"/>
                    <a:pt x="27" y="5"/>
                  </a:cubicBezTo>
                  <a:cubicBezTo>
                    <a:pt x="27" y="5"/>
                    <a:pt x="27" y="5"/>
                    <a:pt x="27" y="5"/>
                  </a:cubicBezTo>
                  <a:cubicBezTo>
                    <a:pt x="27" y="5"/>
                    <a:pt x="27" y="5"/>
                    <a:pt x="27" y="5"/>
                  </a:cubicBezTo>
                  <a:cubicBezTo>
                    <a:pt x="27" y="5"/>
                    <a:pt x="27" y="5"/>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3" name="Freeform 60"/>
            <p:cNvSpPr>
              <a:spLocks/>
            </p:cNvSpPr>
            <p:nvPr/>
          </p:nvSpPr>
          <p:spPr bwMode="auto">
            <a:xfrm>
              <a:off x="550" y="685"/>
              <a:ext cx="46" cy="62"/>
            </a:xfrm>
            <a:custGeom>
              <a:avLst/>
              <a:gdLst>
                <a:gd name="T0" fmla="*/ 46 w 46"/>
                <a:gd name="T1" fmla="*/ 27 h 62"/>
                <a:gd name="T2" fmla="*/ 36 w 46"/>
                <a:gd name="T3" fmla="*/ 62 h 62"/>
                <a:gd name="T4" fmla="*/ 29 w 46"/>
                <a:gd name="T5" fmla="*/ 57 h 62"/>
                <a:gd name="T6" fmla="*/ 23 w 46"/>
                <a:gd name="T7" fmla="*/ 27 h 62"/>
                <a:gd name="T8" fmla="*/ 17 w 46"/>
                <a:gd name="T9" fmla="*/ 51 h 62"/>
                <a:gd name="T10" fmla="*/ 9 w 46"/>
                <a:gd name="T11" fmla="*/ 46 h 62"/>
                <a:gd name="T12" fmla="*/ 0 w 46"/>
                <a:gd name="T13" fmla="*/ 0 h 62"/>
                <a:gd name="T14" fmla="*/ 8 w 46"/>
                <a:gd name="T15" fmla="*/ 5 h 62"/>
                <a:gd name="T16" fmla="*/ 13 w 46"/>
                <a:gd name="T17" fmla="*/ 36 h 62"/>
                <a:gd name="T18" fmla="*/ 19 w 46"/>
                <a:gd name="T19" fmla="*/ 12 h 62"/>
                <a:gd name="T20" fmla="*/ 27 w 46"/>
                <a:gd name="T21" fmla="*/ 16 h 62"/>
                <a:gd name="T22" fmla="*/ 33 w 46"/>
                <a:gd name="T23" fmla="*/ 47 h 62"/>
                <a:gd name="T24" fmla="*/ 38 w 46"/>
                <a:gd name="T25" fmla="*/ 23 h 62"/>
                <a:gd name="T26" fmla="*/ 46 w 46"/>
                <a:gd name="T27" fmla="*/ 27 h 62"/>
                <a:gd name="T28" fmla="*/ 46 w 46"/>
                <a:gd name="T29" fmla="*/ 27 h 62"/>
                <a:gd name="T30" fmla="*/ 46 w 46"/>
                <a:gd name="T31" fmla="*/ 27 h 62"/>
                <a:gd name="T32" fmla="*/ 46 w 46"/>
                <a:gd name="T33" fmla="*/ 27 h 62"/>
                <a:gd name="T34" fmla="*/ 46 w 46"/>
                <a:gd name="T35" fmla="*/ 27 h 62"/>
                <a:gd name="T36" fmla="*/ 46 w 46"/>
                <a:gd name="T37" fmla="*/ 2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2"/>
                <a:gd name="T59" fmla="*/ 46 w 46"/>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2">
                  <a:moveTo>
                    <a:pt x="46" y="27"/>
                  </a:moveTo>
                  <a:lnTo>
                    <a:pt x="36" y="62"/>
                  </a:lnTo>
                  <a:lnTo>
                    <a:pt x="29" y="57"/>
                  </a:lnTo>
                  <a:lnTo>
                    <a:pt x="23" y="27"/>
                  </a:lnTo>
                  <a:lnTo>
                    <a:pt x="17" y="51"/>
                  </a:lnTo>
                  <a:lnTo>
                    <a:pt x="9" y="46"/>
                  </a:lnTo>
                  <a:lnTo>
                    <a:pt x="0" y="0"/>
                  </a:lnTo>
                  <a:lnTo>
                    <a:pt x="8" y="5"/>
                  </a:lnTo>
                  <a:lnTo>
                    <a:pt x="13" y="36"/>
                  </a:lnTo>
                  <a:lnTo>
                    <a:pt x="19" y="12"/>
                  </a:lnTo>
                  <a:lnTo>
                    <a:pt x="27" y="16"/>
                  </a:lnTo>
                  <a:lnTo>
                    <a:pt x="33" y="47"/>
                  </a:lnTo>
                  <a:lnTo>
                    <a:pt x="38" y="23"/>
                  </a:lnTo>
                  <a:lnTo>
                    <a:pt x="4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4" name="Freeform 61"/>
            <p:cNvSpPr>
              <a:spLocks/>
            </p:cNvSpPr>
            <p:nvPr/>
          </p:nvSpPr>
          <p:spPr bwMode="auto">
            <a:xfrm>
              <a:off x="600" y="714"/>
              <a:ext cx="7" cy="45"/>
            </a:xfrm>
            <a:custGeom>
              <a:avLst/>
              <a:gdLst>
                <a:gd name="T0" fmla="*/ 7 w 7"/>
                <a:gd name="T1" fmla="*/ 5 h 45"/>
                <a:gd name="T2" fmla="*/ 7 w 7"/>
                <a:gd name="T3" fmla="*/ 45 h 45"/>
                <a:gd name="T4" fmla="*/ 0 w 7"/>
                <a:gd name="T5" fmla="*/ 41 h 45"/>
                <a:gd name="T6" fmla="*/ 0 w 7"/>
                <a:gd name="T7" fmla="*/ 0 h 45"/>
                <a:gd name="T8" fmla="*/ 7 w 7"/>
                <a:gd name="T9" fmla="*/ 5 h 45"/>
                <a:gd name="T10" fmla="*/ 7 w 7"/>
                <a:gd name="T11" fmla="*/ 5 h 45"/>
                <a:gd name="T12" fmla="*/ 7 w 7"/>
                <a:gd name="T13" fmla="*/ 5 h 45"/>
                <a:gd name="T14" fmla="*/ 7 w 7"/>
                <a:gd name="T15" fmla="*/ 5 h 45"/>
                <a:gd name="T16" fmla="*/ 7 w 7"/>
                <a:gd name="T17" fmla="*/ 5 h 45"/>
                <a:gd name="T18" fmla="*/ 7 w 7"/>
                <a:gd name="T19" fmla="*/ 5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5"/>
                <a:gd name="T32" fmla="*/ 7 w 7"/>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5">
                  <a:moveTo>
                    <a:pt x="7" y="5"/>
                  </a:moveTo>
                  <a:lnTo>
                    <a:pt x="7" y="45"/>
                  </a:lnTo>
                  <a:lnTo>
                    <a:pt x="0" y="41"/>
                  </a:lnTo>
                  <a:lnTo>
                    <a:pt x="0" y="0"/>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5" name="Freeform 62"/>
            <p:cNvSpPr>
              <a:spLocks/>
            </p:cNvSpPr>
            <p:nvPr/>
          </p:nvSpPr>
          <p:spPr bwMode="auto">
            <a:xfrm>
              <a:off x="611" y="721"/>
              <a:ext cx="29" cy="51"/>
            </a:xfrm>
            <a:custGeom>
              <a:avLst/>
              <a:gdLst>
                <a:gd name="T0" fmla="*/ 29 w 29"/>
                <a:gd name="T1" fmla="*/ 17 h 51"/>
                <a:gd name="T2" fmla="*/ 29 w 29"/>
                <a:gd name="T3" fmla="*/ 24 h 51"/>
                <a:gd name="T4" fmla="*/ 19 w 29"/>
                <a:gd name="T5" fmla="*/ 18 h 51"/>
                <a:gd name="T6" fmla="*/ 19 w 29"/>
                <a:gd name="T7" fmla="*/ 51 h 51"/>
                <a:gd name="T8" fmla="*/ 11 w 29"/>
                <a:gd name="T9" fmla="*/ 46 h 51"/>
                <a:gd name="T10" fmla="*/ 11 w 29"/>
                <a:gd name="T11" fmla="*/ 14 h 51"/>
                <a:gd name="T12" fmla="*/ 0 w 29"/>
                <a:gd name="T13" fmla="*/ 7 h 51"/>
                <a:gd name="T14" fmla="*/ 0 w 29"/>
                <a:gd name="T15" fmla="*/ 0 h 51"/>
                <a:gd name="T16" fmla="*/ 29 w 29"/>
                <a:gd name="T17" fmla="*/ 17 h 51"/>
                <a:gd name="T18" fmla="*/ 29 w 29"/>
                <a:gd name="T19" fmla="*/ 17 h 51"/>
                <a:gd name="T20" fmla="*/ 29 w 29"/>
                <a:gd name="T21" fmla="*/ 17 h 51"/>
                <a:gd name="T22" fmla="*/ 29 w 29"/>
                <a:gd name="T23" fmla="*/ 17 h 51"/>
                <a:gd name="T24" fmla="*/ 29 w 29"/>
                <a:gd name="T25" fmla="*/ 17 h 51"/>
                <a:gd name="T26" fmla="*/ 29 w 29"/>
                <a:gd name="T27" fmla="*/ 17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51"/>
                <a:gd name="T44" fmla="*/ 29 w 29"/>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51">
                  <a:moveTo>
                    <a:pt x="29" y="17"/>
                  </a:moveTo>
                  <a:lnTo>
                    <a:pt x="29" y="24"/>
                  </a:lnTo>
                  <a:lnTo>
                    <a:pt x="19" y="18"/>
                  </a:lnTo>
                  <a:lnTo>
                    <a:pt x="19" y="51"/>
                  </a:lnTo>
                  <a:lnTo>
                    <a:pt x="11" y="46"/>
                  </a:lnTo>
                  <a:lnTo>
                    <a:pt x="11" y="14"/>
                  </a:lnTo>
                  <a:lnTo>
                    <a:pt x="0" y="7"/>
                  </a:lnTo>
                  <a:lnTo>
                    <a:pt x="0" y="0"/>
                  </a:lnTo>
                  <a:lnTo>
                    <a:pt x="2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6" name="Freeform 63"/>
            <p:cNvSpPr>
              <a:spLocks/>
            </p:cNvSpPr>
            <p:nvPr/>
          </p:nvSpPr>
          <p:spPr bwMode="auto">
            <a:xfrm>
              <a:off x="642" y="745"/>
              <a:ext cx="33" cy="48"/>
            </a:xfrm>
            <a:custGeom>
              <a:avLst/>
              <a:gdLst>
                <a:gd name="T0" fmla="*/ 1 w 62"/>
                <a:gd name="T1" fmla="*/ 1 h 92"/>
                <a:gd name="T2" fmla="*/ 1 w 62"/>
                <a:gd name="T3" fmla="*/ 1 h 92"/>
                <a:gd name="T4" fmla="*/ 1 w 62"/>
                <a:gd name="T5" fmla="*/ 1 h 92"/>
                <a:gd name="T6" fmla="*/ 1 w 62"/>
                <a:gd name="T7" fmla="*/ 1 h 92"/>
                <a:gd name="T8" fmla="*/ 1 w 62"/>
                <a:gd name="T9" fmla="*/ 1 h 92"/>
                <a:gd name="T10" fmla="*/ 1 w 62"/>
                <a:gd name="T11" fmla="*/ 1 h 92"/>
                <a:gd name="T12" fmla="*/ 1 w 62"/>
                <a:gd name="T13" fmla="*/ 1 h 92"/>
                <a:gd name="T14" fmla="*/ 1 w 62"/>
                <a:gd name="T15" fmla="*/ 1 h 92"/>
                <a:gd name="T16" fmla="*/ 1 w 62"/>
                <a:gd name="T17" fmla="*/ 1 h 92"/>
                <a:gd name="T18" fmla="*/ 1 w 62"/>
                <a:gd name="T19" fmla="*/ 1 h 92"/>
                <a:gd name="T20" fmla="*/ 1 w 62"/>
                <a:gd name="T21" fmla="*/ 1 h 92"/>
                <a:gd name="T22" fmla="*/ 1 w 62"/>
                <a:gd name="T23" fmla="*/ 1 h 92"/>
                <a:gd name="T24" fmla="*/ 1 w 62"/>
                <a:gd name="T25" fmla="*/ 1 h 92"/>
                <a:gd name="T26" fmla="*/ 1 w 62"/>
                <a:gd name="T27" fmla="*/ 1 h 92"/>
                <a:gd name="T28" fmla="*/ 1 w 62"/>
                <a:gd name="T29" fmla="*/ 1 h 92"/>
                <a:gd name="T30" fmla="*/ 1 w 62"/>
                <a:gd name="T31" fmla="*/ 1 h 92"/>
                <a:gd name="T32" fmla="*/ 0 w 62"/>
                <a:gd name="T33" fmla="*/ 1 h 92"/>
                <a:gd name="T34" fmla="*/ 1 w 62"/>
                <a:gd name="T35" fmla="*/ 1 h 92"/>
                <a:gd name="T36" fmla="*/ 1 w 62"/>
                <a:gd name="T37" fmla="*/ 1 h 92"/>
                <a:gd name="T38" fmla="*/ 1 w 62"/>
                <a:gd name="T39" fmla="*/ 1 h 92"/>
                <a:gd name="T40" fmla="*/ 1 w 62"/>
                <a:gd name="T41" fmla="*/ 1 h 92"/>
                <a:gd name="T42" fmla="*/ 1 w 62"/>
                <a:gd name="T43" fmla="*/ 1 h 92"/>
                <a:gd name="T44" fmla="*/ 1 w 62"/>
                <a:gd name="T45" fmla="*/ 1 h 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2"/>
                <a:gd name="T71" fmla="*/ 62 w 62"/>
                <a:gd name="T72" fmla="*/ 92 h 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2">
                  <a:moveTo>
                    <a:pt x="33" y="7"/>
                  </a:moveTo>
                  <a:cubicBezTo>
                    <a:pt x="41" y="11"/>
                    <a:pt x="47" y="17"/>
                    <a:pt x="52" y="25"/>
                  </a:cubicBezTo>
                  <a:cubicBezTo>
                    <a:pt x="58" y="33"/>
                    <a:pt x="61" y="41"/>
                    <a:pt x="62" y="50"/>
                  </a:cubicBezTo>
                  <a:cubicBezTo>
                    <a:pt x="48" y="42"/>
                    <a:pt x="48" y="42"/>
                    <a:pt x="48" y="42"/>
                  </a:cubicBezTo>
                  <a:cubicBezTo>
                    <a:pt x="47" y="38"/>
                    <a:pt x="46" y="34"/>
                    <a:pt x="43" y="30"/>
                  </a:cubicBezTo>
                  <a:cubicBezTo>
                    <a:pt x="40" y="26"/>
                    <a:pt x="37" y="23"/>
                    <a:pt x="33" y="21"/>
                  </a:cubicBezTo>
                  <a:cubicBezTo>
                    <a:pt x="27" y="17"/>
                    <a:pt x="22" y="17"/>
                    <a:pt x="19" y="21"/>
                  </a:cubicBezTo>
                  <a:cubicBezTo>
                    <a:pt x="16" y="24"/>
                    <a:pt x="15" y="29"/>
                    <a:pt x="15" y="36"/>
                  </a:cubicBezTo>
                  <a:cubicBezTo>
                    <a:pt x="15" y="44"/>
                    <a:pt x="16" y="50"/>
                    <a:pt x="19" y="56"/>
                  </a:cubicBezTo>
                  <a:cubicBezTo>
                    <a:pt x="22" y="63"/>
                    <a:pt x="27" y="69"/>
                    <a:pt x="33" y="72"/>
                  </a:cubicBezTo>
                  <a:cubicBezTo>
                    <a:pt x="37" y="75"/>
                    <a:pt x="41" y="75"/>
                    <a:pt x="43" y="74"/>
                  </a:cubicBezTo>
                  <a:cubicBezTo>
                    <a:pt x="46" y="72"/>
                    <a:pt x="47" y="69"/>
                    <a:pt x="48" y="64"/>
                  </a:cubicBezTo>
                  <a:cubicBezTo>
                    <a:pt x="62" y="72"/>
                    <a:pt x="62" y="72"/>
                    <a:pt x="62" y="72"/>
                  </a:cubicBezTo>
                  <a:cubicBezTo>
                    <a:pt x="61" y="81"/>
                    <a:pt x="58" y="87"/>
                    <a:pt x="53" y="90"/>
                  </a:cubicBezTo>
                  <a:cubicBezTo>
                    <a:pt x="48" y="92"/>
                    <a:pt x="41" y="91"/>
                    <a:pt x="33" y="86"/>
                  </a:cubicBezTo>
                  <a:cubicBezTo>
                    <a:pt x="23" y="81"/>
                    <a:pt x="15" y="72"/>
                    <a:pt x="9" y="61"/>
                  </a:cubicBezTo>
                  <a:cubicBezTo>
                    <a:pt x="3" y="50"/>
                    <a:pt x="0" y="39"/>
                    <a:pt x="0" y="28"/>
                  </a:cubicBezTo>
                  <a:cubicBezTo>
                    <a:pt x="0" y="16"/>
                    <a:pt x="3" y="8"/>
                    <a:pt x="9" y="4"/>
                  </a:cubicBezTo>
                  <a:cubicBezTo>
                    <a:pt x="15" y="0"/>
                    <a:pt x="23" y="1"/>
                    <a:pt x="33" y="7"/>
                  </a:cubicBezTo>
                  <a:cubicBezTo>
                    <a:pt x="33" y="7"/>
                    <a:pt x="33" y="7"/>
                    <a:pt x="33" y="7"/>
                  </a:cubicBezTo>
                  <a:cubicBezTo>
                    <a:pt x="33" y="7"/>
                    <a:pt x="33" y="7"/>
                    <a:pt x="33" y="7"/>
                  </a:cubicBezTo>
                  <a:cubicBezTo>
                    <a:pt x="33" y="7"/>
                    <a:pt x="33" y="7"/>
                    <a:pt x="33" y="7"/>
                  </a:cubicBezTo>
                  <a:cubicBezTo>
                    <a:pt x="33" y="7"/>
                    <a:pt x="33" y="7"/>
                    <a:pt x="3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27" name="Freeform 64"/>
            <p:cNvSpPr>
              <a:spLocks/>
            </p:cNvSpPr>
            <p:nvPr/>
          </p:nvSpPr>
          <p:spPr bwMode="auto">
            <a:xfrm>
              <a:off x="680" y="761"/>
              <a:ext cx="30" cy="57"/>
            </a:xfrm>
            <a:custGeom>
              <a:avLst/>
              <a:gdLst>
                <a:gd name="T0" fmla="*/ 30 w 30"/>
                <a:gd name="T1" fmla="*/ 17 h 57"/>
                <a:gd name="T2" fmla="*/ 30 w 30"/>
                <a:gd name="T3" fmla="*/ 57 h 57"/>
                <a:gd name="T4" fmla="*/ 22 w 30"/>
                <a:gd name="T5" fmla="*/ 53 h 57"/>
                <a:gd name="T6" fmla="*/ 22 w 30"/>
                <a:gd name="T7" fmla="*/ 35 h 57"/>
                <a:gd name="T8" fmla="*/ 8 w 30"/>
                <a:gd name="T9" fmla="*/ 27 h 57"/>
                <a:gd name="T10" fmla="*/ 8 w 30"/>
                <a:gd name="T11" fmla="*/ 45 h 57"/>
                <a:gd name="T12" fmla="*/ 0 w 30"/>
                <a:gd name="T13" fmla="*/ 40 h 57"/>
                <a:gd name="T14" fmla="*/ 0 w 30"/>
                <a:gd name="T15" fmla="*/ 0 h 57"/>
                <a:gd name="T16" fmla="*/ 8 w 30"/>
                <a:gd name="T17" fmla="*/ 4 h 57"/>
                <a:gd name="T18" fmla="*/ 8 w 30"/>
                <a:gd name="T19" fmla="*/ 20 h 57"/>
                <a:gd name="T20" fmla="*/ 22 w 30"/>
                <a:gd name="T21" fmla="*/ 28 h 57"/>
                <a:gd name="T22" fmla="*/ 23 w 30"/>
                <a:gd name="T23" fmla="*/ 13 h 57"/>
                <a:gd name="T24" fmla="*/ 30 w 30"/>
                <a:gd name="T25" fmla="*/ 17 h 57"/>
                <a:gd name="T26" fmla="*/ 30 w 30"/>
                <a:gd name="T27" fmla="*/ 17 h 57"/>
                <a:gd name="T28" fmla="*/ 30 w 30"/>
                <a:gd name="T29" fmla="*/ 17 h 57"/>
                <a:gd name="T30" fmla="*/ 30 w 30"/>
                <a:gd name="T31" fmla="*/ 17 h 57"/>
                <a:gd name="T32" fmla="*/ 30 w 30"/>
                <a:gd name="T33" fmla="*/ 17 h 57"/>
                <a:gd name="T34" fmla="*/ 30 w 30"/>
                <a:gd name="T35" fmla="*/ 17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57"/>
                <a:gd name="T56" fmla="*/ 30 w 30"/>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57">
                  <a:moveTo>
                    <a:pt x="30" y="17"/>
                  </a:moveTo>
                  <a:lnTo>
                    <a:pt x="30" y="57"/>
                  </a:lnTo>
                  <a:lnTo>
                    <a:pt x="22" y="53"/>
                  </a:lnTo>
                  <a:lnTo>
                    <a:pt x="22" y="35"/>
                  </a:lnTo>
                  <a:lnTo>
                    <a:pt x="8" y="27"/>
                  </a:lnTo>
                  <a:lnTo>
                    <a:pt x="8" y="45"/>
                  </a:lnTo>
                  <a:lnTo>
                    <a:pt x="0" y="40"/>
                  </a:lnTo>
                  <a:lnTo>
                    <a:pt x="0" y="0"/>
                  </a:lnTo>
                  <a:lnTo>
                    <a:pt x="8" y="4"/>
                  </a:lnTo>
                  <a:lnTo>
                    <a:pt x="8" y="20"/>
                  </a:lnTo>
                  <a:lnTo>
                    <a:pt x="22" y="28"/>
                  </a:lnTo>
                  <a:lnTo>
                    <a:pt x="23" y="13"/>
                  </a:lnTo>
                  <a:lnTo>
                    <a:pt x="3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7130" name="Group 13"/>
          <p:cNvGrpSpPr>
            <a:grpSpLocks noChangeAspect="1"/>
          </p:cNvGrpSpPr>
          <p:nvPr/>
        </p:nvGrpSpPr>
        <p:grpSpPr bwMode="auto">
          <a:xfrm>
            <a:off x="3140075" y="908050"/>
            <a:ext cx="828675" cy="600075"/>
            <a:chOff x="470" y="447"/>
            <a:chExt cx="576" cy="417"/>
          </a:xfrm>
        </p:grpSpPr>
        <p:sp>
          <p:nvSpPr>
            <p:cNvPr id="47204" name="AutoShape 14"/>
            <p:cNvSpPr>
              <a:spLocks noChangeAspect="1" noChangeArrowheads="1" noTextEdit="1"/>
            </p:cNvSpPr>
            <p:nvPr/>
          </p:nvSpPr>
          <p:spPr bwMode="auto">
            <a:xfrm>
              <a:off x="470" y="447"/>
              <a:ext cx="57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205" name="Freeform 15"/>
            <p:cNvSpPr>
              <a:spLocks/>
            </p:cNvSpPr>
            <p:nvPr/>
          </p:nvSpPr>
          <p:spPr bwMode="auto">
            <a:xfrm>
              <a:off x="759" y="613"/>
              <a:ext cx="286" cy="252"/>
            </a:xfrm>
            <a:custGeom>
              <a:avLst/>
              <a:gdLst>
                <a:gd name="T0" fmla="*/ 286 w 286"/>
                <a:gd name="T1" fmla="*/ 0 h 252"/>
                <a:gd name="T2" fmla="*/ 286 w 286"/>
                <a:gd name="T3" fmla="*/ 85 h 252"/>
                <a:gd name="T4" fmla="*/ 0 w 286"/>
                <a:gd name="T5" fmla="*/ 252 h 252"/>
                <a:gd name="T6" fmla="*/ 0 w 286"/>
                <a:gd name="T7" fmla="*/ 166 h 252"/>
                <a:gd name="T8" fmla="*/ 286 w 286"/>
                <a:gd name="T9" fmla="*/ 0 h 252"/>
                <a:gd name="T10" fmla="*/ 286 w 286"/>
                <a:gd name="T11" fmla="*/ 0 h 252"/>
                <a:gd name="T12" fmla="*/ 286 w 286"/>
                <a:gd name="T13" fmla="*/ 0 h 252"/>
                <a:gd name="T14" fmla="*/ 286 w 286"/>
                <a:gd name="T15" fmla="*/ 0 h 252"/>
                <a:gd name="T16" fmla="*/ 286 w 286"/>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252"/>
                <a:gd name="T29" fmla="*/ 286 w 286"/>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252">
                  <a:moveTo>
                    <a:pt x="286" y="0"/>
                  </a:moveTo>
                  <a:lnTo>
                    <a:pt x="286" y="85"/>
                  </a:lnTo>
                  <a:lnTo>
                    <a:pt x="0" y="252"/>
                  </a:lnTo>
                  <a:lnTo>
                    <a:pt x="0" y="166"/>
                  </a:lnTo>
                  <a:lnTo>
                    <a:pt x="286"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6" name="Freeform 16"/>
            <p:cNvSpPr>
              <a:spLocks/>
            </p:cNvSpPr>
            <p:nvPr/>
          </p:nvSpPr>
          <p:spPr bwMode="auto">
            <a:xfrm>
              <a:off x="471" y="613"/>
              <a:ext cx="288" cy="252"/>
            </a:xfrm>
            <a:custGeom>
              <a:avLst/>
              <a:gdLst>
                <a:gd name="T0" fmla="*/ 288 w 288"/>
                <a:gd name="T1" fmla="*/ 166 h 252"/>
                <a:gd name="T2" fmla="*/ 288 w 288"/>
                <a:gd name="T3" fmla="*/ 252 h 252"/>
                <a:gd name="T4" fmla="*/ 0 w 288"/>
                <a:gd name="T5" fmla="*/ 85 h 252"/>
                <a:gd name="T6" fmla="*/ 0 w 288"/>
                <a:gd name="T7" fmla="*/ 0 h 252"/>
                <a:gd name="T8" fmla="*/ 288 w 288"/>
                <a:gd name="T9" fmla="*/ 166 h 252"/>
                <a:gd name="T10" fmla="*/ 288 w 288"/>
                <a:gd name="T11" fmla="*/ 166 h 252"/>
                <a:gd name="T12" fmla="*/ 288 w 288"/>
                <a:gd name="T13" fmla="*/ 166 h 252"/>
                <a:gd name="T14" fmla="*/ 288 w 288"/>
                <a:gd name="T15" fmla="*/ 166 h 252"/>
                <a:gd name="T16" fmla="*/ 288 w 288"/>
                <a:gd name="T17" fmla="*/ 166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52"/>
                <a:gd name="T29" fmla="*/ 288 w 288"/>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52">
                  <a:moveTo>
                    <a:pt x="288" y="166"/>
                  </a:moveTo>
                  <a:lnTo>
                    <a:pt x="288" y="252"/>
                  </a:lnTo>
                  <a:lnTo>
                    <a:pt x="0" y="85"/>
                  </a:lnTo>
                  <a:lnTo>
                    <a:pt x="0" y="0"/>
                  </a:lnTo>
                  <a:lnTo>
                    <a:pt x="288" y="166"/>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7" name="Freeform 17"/>
            <p:cNvSpPr>
              <a:spLocks/>
            </p:cNvSpPr>
            <p:nvPr/>
          </p:nvSpPr>
          <p:spPr bwMode="auto">
            <a:xfrm>
              <a:off x="471" y="447"/>
              <a:ext cx="574" cy="332"/>
            </a:xfrm>
            <a:custGeom>
              <a:avLst/>
              <a:gdLst>
                <a:gd name="T0" fmla="*/ 574 w 574"/>
                <a:gd name="T1" fmla="*/ 166 h 332"/>
                <a:gd name="T2" fmla="*/ 288 w 574"/>
                <a:gd name="T3" fmla="*/ 332 h 332"/>
                <a:gd name="T4" fmla="*/ 0 w 574"/>
                <a:gd name="T5" fmla="*/ 166 h 332"/>
                <a:gd name="T6" fmla="*/ 286 w 574"/>
                <a:gd name="T7" fmla="*/ 0 h 332"/>
                <a:gd name="T8" fmla="*/ 574 w 574"/>
                <a:gd name="T9" fmla="*/ 166 h 332"/>
                <a:gd name="T10" fmla="*/ 574 w 574"/>
                <a:gd name="T11" fmla="*/ 166 h 332"/>
                <a:gd name="T12" fmla="*/ 574 w 574"/>
                <a:gd name="T13" fmla="*/ 166 h 332"/>
                <a:gd name="T14" fmla="*/ 574 w 574"/>
                <a:gd name="T15" fmla="*/ 166 h 332"/>
                <a:gd name="T16" fmla="*/ 574 w 574"/>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4"/>
                <a:gd name="T28" fmla="*/ 0 h 332"/>
                <a:gd name="T29" fmla="*/ 574 w 574"/>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4" h="332">
                  <a:moveTo>
                    <a:pt x="574" y="166"/>
                  </a:moveTo>
                  <a:lnTo>
                    <a:pt x="288" y="332"/>
                  </a:lnTo>
                  <a:lnTo>
                    <a:pt x="0" y="166"/>
                  </a:lnTo>
                  <a:lnTo>
                    <a:pt x="286" y="0"/>
                  </a:lnTo>
                  <a:lnTo>
                    <a:pt x="574" y="166"/>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8" name="Freeform 18"/>
            <p:cNvSpPr>
              <a:spLocks noEditPoints="1"/>
            </p:cNvSpPr>
            <p:nvPr/>
          </p:nvSpPr>
          <p:spPr bwMode="auto">
            <a:xfrm>
              <a:off x="550" y="495"/>
              <a:ext cx="416" cy="241"/>
            </a:xfrm>
            <a:custGeom>
              <a:avLst/>
              <a:gdLst>
                <a:gd name="T0" fmla="*/ 1 w 785"/>
                <a:gd name="T1" fmla="*/ 1 h 457"/>
                <a:gd name="T2" fmla="*/ 1 w 785"/>
                <a:gd name="T3" fmla="*/ 1 h 457"/>
                <a:gd name="T4" fmla="*/ 1 w 785"/>
                <a:gd name="T5" fmla="*/ 1 h 457"/>
                <a:gd name="T6" fmla="*/ 1 w 785"/>
                <a:gd name="T7" fmla="*/ 1 h 457"/>
                <a:gd name="T8" fmla="*/ 1 w 785"/>
                <a:gd name="T9" fmla="*/ 1 h 457"/>
                <a:gd name="T10" fmla="*/ 1 w 785"/>
                <a:gd name="T11" fmla="*/ 1 h 457"/>
                <a:gd name="T12" fmla="*/ 1 w 785"/>
                <a:gd name="T13" fmla="*/ 1 h 457"/>
                <a:gd name="T14" fmla="*/ 1 w 785"/>
                <a:gd name="T15" fmla="*/ 1 h 457"/>
                <a:gd name="T16" fmla="*/ 1 w 785"/>
                <a:gd name="T17" fmla="*/ 1 h 457"/>
                <a:gd name="T18" fmla="*/ 1 w 785"/>
                <a:gd name="T19" fmla="*/ 1 h 457"/>
                <a:gd name="T20" fmla="*/ 1 w 785"/>
                <a:gd name="T21" fmla="*/ 1 h 457"/>
                <a:gd name="T22" fmla="*/ 1 w 785"/>
                <a:gd name="T23" fmla="*/ 1 h 457"/>
                <a:gd name="T24" fmla="*/ 0 w 785"/>
                <a:gd name="T25" fmla="*/ 1 h 457"/>
                <a:gd name="T26" fmla="*/ 1 w 785"/>
                <a:gd name="T27" fmla="*/ 1 h 457"/>
                <a:gd name="T28" fmla="*/ 1 w 785"/>
                <a:gd name="T29" fmla="*/ 1 h 457"/>
                <a:gd name="T30" fmla="*/ 1 w 785"/>
                <a:gd name="T31" fmla="*/ 1 h 457"/>
                <a:gd name="T32" fmla="*/ 1 w 785"/>
                <a:gd name="T33" fmla="*/ 1 h 457"/>
                <a:gd name="T34" fmla="*/ 1 w 785"/>
                <a:gd name="T35" fmla="*/ 1 h 457"/>
                <a:gd name="T36" fmla="*/ 1 w 785"/>
                <a:gd name="T37" fmla="*/ 1 h 457"/>
                <a:gd name="T38" fmla="*/ 1 w 785"/>
                <a:gd name="T39" fmla="*/ 1 h 457"/>
                <a:gd name="T40" fmla="*/ 1 w 785"/>
                <a:gd name="T41" fmla="*/ 1 h 457"/>
                <a:gd name="T42" fmla="*/ 1 w 785"/>
                <a:gd name="T43" fmla="*/ 1 h 457"/>
                <a:gd name="T44" fmla="*/ 1 w 785"/>
                <a:gd name="T45" fmla="*/ 0 h 457"/>
                <a:gd name="T46" fmla="*/ 1 w 785"/>
                <a:gd name="T47" fmla="*/ 1 h 457"/>
                <a:gd name="T48" fmla="*/ 1 w 785"/>
                <a:gd name="T49" fmla="*/ 1 h 457"/>
                <a:gd name="T50" fmla="*/ 1 w 785"/>
                <a:gd name="T51" fmla="*/ 1 h 457"/>
                <a:gd name="T52" fmla="*/ 1 w 785"/>
                <a:gd name="T53" fmla="*/ 1 h 457"/>
                <a:gd name="T54" fmla="*/ 1 w 785"/>
                <a:gd name="T55" fmla="*/ 1 h 457"/>
                <a:gd name="T56" fmla="*/ 1 w 785"/>
                <a:gd name="T57" fmla="*/ 1 h 457"/>
                <a:gd name="T58" fmla="*/ 1 w 785"/>
                <a:gd name="T59" fmla="*/ 1 h 457"/>
                <a:gd name="T60" fmla="*/ 1 w 785"/>
                <a:gd name="T61" fmla="*/ 1 h 457"/>
                <a:gd name="T62" fmla="*/ 1 w 785"/>
                <a:gd name="T63" fmla="*/ 1 h 457"/>
                <a:gd name="T64" fmla="*/ 1 w 785"/>
                <a:gd name="T65" fmla="*/ 1 h 457"/>
                <a:gd name="T66" fmla="*/ 1 w 785"/>
                <a:gd name="T67" fmla="*/ 1 h 457"/>
                <a:gd name="T68" fmla="*/ 1 w 785"/>
                <a:gd name="T69" fmla="*/ 1 h 457"/>
                <a:gd name="T70" fmla="*/ 1 w 785"/>
                <a:gd name="T71" fmla="*/ 1 h 457"/>
                <a:gd name="T72" fmla="*/ 1 w 785"/>
                <a:gd name="T73" fmla="*/ 1 h 457"/>
                <a:gd name="T74" fmla="*/ 1 w 785"/>
                <a:gd name="T75" fmla="*/ 1 h 457"/>
                <a:gd name="T76" fmla="*/ 1 w 785"/>
                <a:gd name="T77" fmla="*/ 1 h 457"/>
                <a:gd name="T78" fmla="*/ 1 w 785"/>
                <a:gd name="T79" fmla="*/ 1 h 457"/>
                <a:gd name="T80" fmla="*/ 1 w 785"/>
                <a:gd name="T81" fmla="*/ 1 h 457"/>
                <a:gd name="T82" fmla="*/ 1 w 785"/>
                <a:gd name="T83" fmla="*/ 1 h 457"/>
                <a:gd name="T84" fmla="*/ 1 w 785"/>
                <a:gd name="T85" fmla="*/ 1 h 457"/>
                <a:gd name="T86" fmla="*/ 1 w 785"/>
                <a:gd name="T87" fmla="*/ 1 h 457"/>
                <a:gd name="T88" fmla="*/ 1 w 785"/>
                <a:gd name="T89" fmla="*/ 1 h 457"/>
                <a:gd name="T90" fmla="*/ 1 w 785"/>
                <a:gd name="T91" fmla="*/ 1 h 457"/>
                <a:gd name="T92" fmla="*/ 1 w 785"/>
                <a:gd name="T93" fmla="*/ 1 h 457"/>
                <a:gd name="T94" fmla="*/ 1 w 785"/>
                <a:gd name="T95" fmla="*/ 1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7"/>
                <a:gd name="T146" fmla="*/ 785 w 7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7">
                  <a:moveTo>
                    <a:pt x="483" y="356"/>
                  </a:moveTo>
                  <a:cubicBezTo>
                    <a:pt x="523" y="379"/>
                    <a:pt x="523" y="379"/>
                    <a:pt x="523" y="379"/>
                  </a:cubicBezTo>
                  <a:cubicBezTo>
                    <a:pt x="389" y="457"/>
                    <a:pt x="389" y="457"/>
                    <a:pt x="389" y="457"/>
                  </a:cubicBezTo>
                  <a:cubicBezTo>
                    <a:pt x="255" y="379"/>
                    <a:pt x="255" y="379"/>
                    <a:pt x="255" y="379"/>
                  </a:cubicBezTo>
                  <a:cubicBezTo>
                    <a:pt x="295" y="356"/>
                    <a:pt x="295" y="356"/>
                    <a:pt x="295" y="356"/>
                  </a:cubicBezTo>
                  <a:cubicBezTo>
                    <a:pt x="356" y="391"/>
                    <a:pt x="356" y="391"/>
                    <a:pt x="356" y="391"/>
                  </a:cubicBezTo>
                  <a:cubicBezTo>
                    <a:pt x="356" y="313"/>
                    <a:pt x="356" y="313"/>
                    <a:pt x="356" y="313"/>
                  </a:cubicBezTo>
                  <a:cubicBezTo>
                    <a:pt x="330" y="309"/>
                    <a:pt x="306" y="302"/>
                    <a:pt x="286" y="290"/>
                  </a:cubicBezTo>
                  <a:cubicBezTo>
                    <a:pt x="266" y="279"/>
                    <a:pt x="253" y="264"/>
                    <a:pt x="246" y="249"/>
                  </a:cubicBezTo>
                  <a:cubicBezTo>
                    <a:pt x="113" y="249"/>
                    <a:pt x="113" y="249"/>
                    <a:pt x="113" y="249"/>
                  </a:cubicBezTo>
                  <a:cubicBezTo>
                    <a:pt x="174" y="285"/>
                    <a:pt x="174" y="285"/>
                    <a:pt x="174" y="285"/>
                  </a:cubicBezTo>
                  <a:cubicBezTo>
                    <a:pt x="134" y="308"/>
                    <a:pt x="134" y="308"/>
                    <a:pt x="134" y="308"/>
                  </a:cubicBezTo>
                  <a:cubicBezTo>
                    <a:pt x="0" y="230"/>
                    <a:pt x="0" y="230"/>
                    <a:pt x="0" y="230"/>
                  </a:cubicBezTo>
                  <a:cubicBezTo>
                    <a:pt x="134" y="153"/>
                    <a:pt x="134" y="153"/>
                    <a:pt x="134" y="153"/>
                  </a:cubicBezTo>
                  <a:cubicBezTo>
                    <a:pt x="174" y="176"/>
                    <a:pt x="174" y="176"/>
                    <a:pt x="174" y="176"/>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6"/>
                    <a:pt x="369" y="66"/>
                    <a:pt x="369" y="66"/>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6"/>
                    <a:pt x="435" y="66"/>
                    <a:pt x="435" y="66"/>
                  </a:cubicBezTo>
                  <a:cubicBezTo>
                    <a:pt x="435" y="87"/>
                    <a:pt x="435" y="117"/>
                    <a:pt x="435" y="142"/>
                  </a:cubicBezTo>
                  <a:cubicBezTo>
                    <a:pt x="460" y="146"/>
                    <a:pt x="483" y="154"/>
                    <a:pt x="502" y="165"/>
                  </a:cubicBezTo>
                  <a:cubicBezTo>
                    <a:pt x="521" y="176"/>
                    <a:pt x="534" y="190"/>
                    <a:pt x="541" y="204"/>
                  </a:cubicBezTo>
                  <a:cubicBezTo>
                    <a:pt x="672" y="204"/>
                    <a:pt x="672" y="204"/>
                    <a:pt x="672" y="204"/>
                  </a:cubicBezTo>
                  <a:cubicBezTo>
                    <a:pt x="611" y="169"/>
                    <a:pt x="611" y="169"/>
                    <a:pt x="611" y="169"/>
                  </a:cubicBezTo>
                  <a:cubicBezTo>
                    <a:pt x="650" y="145"/>
                    <a:pt x="650" y="145"/>
                    <a:pt x="650" y="145"/>
                  </a:cubicBezTo>
                  <a:cubicBezTo>
                    <a:pt x="785" y="223"/>
                    <a:pt x="785" y="223"/>
                    <a:pt x="785" y="223"/>
                  </a:cubicBezTo>
                  <a:cubicBezTo>
                    <a:pt x="651" y="301"/>
                    <a:pt x="651" y="301"/>
                    <a:pt x="651" y="301"/>
                  </a:cubicBezTo>
                  <a:cubicBezTo>
                    <a:pt x="611" y="278"/>
                    <a:pt x="611" y="278"/>
                    <a:pt x="611" y="278"/>
                  </a:cubicBezTo>
                  <a:cubicBezTo>
                    <a:pt x="672" y="242"/>
                    <a:pt x="672" y="242"/>
                    <a:pt x="672" y="242"/>
                  </a:cubicBezTo>
                  <a:cubicBezTo>
                    <a:pt x="637" y="242"/>
                    <a:pt x="587" y="242"/>
                    <a:pt x="545" y="242"/>
                  </a:cubicBezTo>
                  <a:cubicBezTo>
                    <a:pt x="540" y="260"/>
                    <a:pt x="526" y="277"/>
                    <a:pt x="502" y="290"/>
                  </a:cubicBezTo>
                  <a:cubicBezTo>
                    <a:pt x="480" y="303"/>
                    <a:pt x="451" y="312"/>
                    <a:pt x="422" y="315"/>
                  </a:cubicBezTo>
                  <a:cubicBezTo>
                    <a:pt x="422" y="391"/>
                    <a:pt x="422" y="391"/>
                    <a:pt x="422" y="391"/>
                  </a:cubicBezTo>
                  <a:cubicBezTo>
                    <a:pt x="483" y="356"/>
                    <a:pt x="483" y="356"/>
                    <a:pt x="483" y="356"/>
                  </a:cubicBezTo>
                  <a:cubicBezTo>
                    <a:pt x="483" y="356"/>
                    <a:pt x="483" y="356"/>
                    <a:pt x="483" y="356"/>
                  </a:cubicBezTo>
                  <a:cubicBezTo>
                    <a:pt x="483" y="356"/>
                    <a:pt x="483" y="356"/>
                    <a:pt x="483" y="356"/>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9" name="Freeform 19"/>
            <p:cNvSpPr>
              <a:spLocks noEditPoints="1"/>
            </p:cNvSpPr>
            <p:nvPr/>
          </p:nvSpPr>
          <p:spPr bwMode="auto">
            <a:xfrm>
              <a:off x="550" y="489"/>
              <a:ext cx="416" cy="241"/>
            </a:xfrm>
            <a:custGeom>
              <a:avLst/>
              <a:gdLst>
                <a:gd name="T0" fmla="*/ 1 w 785"/>
                <a:gd name="T1" fmla="*/ 1 h 456"/>
                <a:gd name="T2" fmla="*/ 1 w 785"/>
                <a:gd name="T3" fmla="*/ 1 h 456"/>
                <a:gd name="T4" fmla="*/ 1 w 785"/>
                <a:gd name="T5" fmla="*/ 1 h 456"/>
                <a:gd name="T6" fmla="*/ 1 w 785"/>
                <a:gd name="T7" fmla="*/ 1 h 456"/>
                <a:gd name="T8" fmla="*/ 1 w 785"/>
                <a:gd name="T9" fmla="*/ 1 h 456"/>
                <a:gd name="T10" fmla="*/ 1 w 785"/>
                <a:gd name="T11" fmla="*/ 1 h 456"/>
                <a:gd name="T12" fmla="*/ 1 w 785"/>
                <a:gd name="T13" fmla="*/ 1 h 456"/>
                <a:gd name="T14" fmla="*/ 1 w 785"/>
                <a:gd name="T15" fmla="*/ 1 h 456"/>
                <a:gd name="T16" fmla="*/ 1 w 785"/>
                <a:gd name="T17" fmla="*/ 1 h 456"/>
                <a:gd name="T18" fmla="*/ 1 w 785"/>
                <a:gd name="T19" fmla="*/ 1 h 456"/>
                <a:gd name="T20" fmla="*/ 1 w 785"/>
                <a:gd name="T21" fmla="*/ 1 h 456"/>
                <a:gd name="T22" fmla="*/ 1 w 785"/>
                <a:gd name="T23" fmla="*/ 1 h 456"/>
                <a:gd name="T24" fmla="*/ 0 w 785"/>
                <a:gd name="T25" fmla="*/ 1 h 456"/>
                <a:gd name="T26" fmla="*/ 1 w 785"/>
                <a:gd name="T27" fmla="*/ 1 h 456"/>
                <a:gd name="T28" fmla="*/ 1 w 785"/>
                <a:gd name="T29" fmla="*/ 1 h 456"/>
                <a:gd name="T30" fmla="*/ 1 w 785"/>
                <a:gd name="T31" fmla="*/ 1 h 456"/>
                <a:gd name="T32" fmla="*/ 1 w 785"/>
                <a:gd name="T33" fmla="*/ 1 h 456"/>
                <a:gd name="T34" fmla="*/ 1 w 785"/>
                <a:gd name="T35" fmla="*/ 1 h 456"/>
                <a:gd name="T36" fmla="*/ 1 w 785"/>
                <a:gd name="T37" fmla="*/ 1 h 456"/>
                <a:gd name="T38" fmla="*/ 1 w 785"/>
                <a:gd name="T39" fmla="*/ 1 h 456"/>
                <a:gd name="T40" fmla="*/ 1 w 785"/>
                <a:gd name="T41" fmla="*/ 1 h 456"/>
                <a:gd name="T42" fmla="*/ 1 w 785"/>
                <a:gd name="T43" fmla="*/ 1 h 456"/>
                <a:gd name="T44" fmla="*/ 1 w 785"/>
                <a:gd name="T45" fmla="*/ 0 h 456"/>
                <a:gd name="T46" fmla="*/ 1 w 785"/>
                <a:gd name="T47" fmla="*/ 1 h 456"/>
                <a:gd name="T48" fmla="*/ 1 w 785"/>
                <a:gd name="T49" fmla="*/ 1 h 456"/>
                <a:gd name="T50" fmla="*/ 1 w 785"/>
                <a:gd name="T51" fmla="*/ 1 h 456"/>
                <a:gd name="T52" fmla="*/ 1 w 785"/>
                <a:gd name="T53" fmla="*/ 1 h 456"/>
                <a:gd name="T54" fmla="*/ 1 w 785"/>
                <a:gd name="T55" fmla="*/ 1 h 456"/>
                <a:gd name="T56" fmla="*/ 1 w 785"/>
                <a:gd name="T57" fmla="*/ 1 h 456"/>
                <a:gd name="T58" fmla="*/ 1 w 785"/>
                <a:gd name="T59" fmla="*/ 1 h 456"/>
                <a:gd name="T60" fmla="*/ 1 w 785"/>
                <a:gd name="T61" fmla="*/ 1 h 456"/>
                <a:gd name="T62" fmla="*/ 1 w 785"/>
                <a:gd name="T63" fmla="*/ 1 h 456"/>
                <a:gd name="T64" fmla="*/ 1 w 785"/>
                <a:gd name="T65" fmla="*/ 1 h 456"/>
                <a:gd name="T66" fmla="*/ 1 w 785"/>
                <a:gd name="T67" fmla="*/ 1 h 456"/>
                <a:gd name="T68" fmla="*/ 1 w 785"/>
                <a:gd name="T69" fmla="*/ 1 h 456"/>
                <a:gd name="T70" fmla="*/ 1 w 785"/>
                <a:gd name="T71" fmla="*/ 1 h 456"/>
                <a:gd name="T72" fmla="*/ 1 w 785"/>
                <a:gd name="T73" fmla="*/ 1 h 456"/>
                <a:gd name="T74" fmla="*/ 1 w 785"/>
                <a:gd name="T75" fmla="*/ 1 h 456"/>
                <a:gd name="T76" fmla="*/ 1 w 785"/>
                <a:gd name="T77" fmla="*/ 1 h 456"/>
                <a:gd name="T78" fmla="*/ 1 w 785"/>
                <a:gd name="T79" fmla="*/ 1 h 456"/>
                <a:gd name="T80" fmla="*/ 1 w 785"/>
                <a:gd name="T81" fmla="*/ 1 h 456"/>
                <a:gd name="T82" fmla="*/ 1 w 785"/>
                <a:gd name="T83" fmla="*/ 1 h 456"/>
                <a:gd name="T84" fmla="*/ 1 w 785"/>
                <a:gd name="T85" fmla="*/ 1 h 456"/>
                <a:gd name="T86" fmla="*/ 1 w 785"/>
                <a:gd name="T87" fmla="*/ 1 h 456"/>
                <a:gd name="T88" fmla="*/ 1 w 785"/>
                <a:gd name="T89" fmla="*/ 1 h 456"/>
                <a:gd name="T90" fmla="*/ 1 w 785"/>
                <a:gd name="T91" fmla="*/ 1 h 456"/>
                <a:gd name="T92" fmla="*/ 1 w 785"/>
                <a:gd name="T93" fmla="*/ 1 h 456"/>
                <a:gd name="T94" fmla="*/ 1 w 785"/>
                <a:gd name="T95" fmla="*/ 1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6"/>
                <a:gd name="T146" fmla="*/ 785 w 785"/>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6">
                  <a:moveTo>
                    <a:pt x="483" y="355"/>
                  </a:moveTo>
                  <a:cubicBezTo>
                    <a:pt x="523" y="379"/>
                    <a:pt x="523" y="379"/>
                    <a:pt x="523" y="379"/>
                  </a:cubicBezTo>
                  <a:cubicBezTo>
                    <a:pt x="389" y="456"/>
                    <a:pt x="389" y="456"/>
                    <a:pt x="389" y="456"/>
                  </a:cubicBezTo>
                  <a:cubicBezTo>
                    <a:pt x="255" y="379"/>
                    <a:pt x="255" y="379"/>
                    <a:pt x="255" y="379"/>
                  </a:cubicBezTo>
                  <a:cubicBezTo>
                    <a:pt x="295" y="355"/>
                    <a:pt x="295" y="355"/>
                    <a:pt x="295" y="355"/>
                  </a:cubicBezTo>
                  <a:cubicBezTo>
                    <a:pt x="356" y="391"/>
                    <a:pt x="356" y="391"/>
                    <a:pt x="356" y="391"/>
                  </a:cubicBezTo>
                  <a:cubicBezTo>
                    <a:pt x="356" y="313"/>
                    <a:pt x="356" y="313"/>
                    <a:pt x="356" y="313"/>
                  </a:cubicBezTo>
                  <a:cubicBezTo>
                    <a:pt x="330" y="309"/>
                    <a:pt x="306" y="301"/>
                    <a:pt x="286" y="290"/>
                  </a:cubicBezTo>
                  <a:cubicBezTo>
                    <a:pt x="266" y="278"/>
                    <a:pt x="253" y="264"/>
                    <a:pt x="246" y="249"/>
                  </a:cubicBezTo>
                  <a:cubicBezTo>
                    <a:pt x="113" y="249"/>
                    <a:pt x="113" y="249"/>
                    <a:pt x="113" y="249"/>
                  </a:cubicBezTo>
                  <a:cubicBezTo>
                    <a:pt x="174" y="284"/>
                    <a:pt x="174" y="284"/>
                    <a:pt x="174" y="284"/>
                  </a:cubicBezTo>
                  <a:cubicBezTo>
                    <a:pt x="134" y="308"/>
                    <a:pt x="134" y="308"/>
                    <a:pt x="134" y="308"/>
                  </a:cubicBezTo>
                  <a:cubicBezTo>
                    <a:pt x="0" y="230"/>
                    <a:pt x="0" y="230"/>
                    <a:pt x="0" y="230"/>
                  </a:cubicBezTo>
                  <a:cubicBezTo>
                    <a:pt x="134" y="152"/>
                    <a:pt x="134" y="152"/>
                    <a:pt x="134" y="152"/>
                  </a:cubicBezTo>
                  <a:cubicBezTo>
                    <a:pt x="174" y="175"/>
                    <a:pt x="174" y="175"/>
                    <a:pt x="174" y="175"/>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5"/>
                    <a:pt x="369" y="65"/>
                    <a:pt x="369" y="65"/>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5"/>
                    <a:pt x="435" y="65"/>
                    <a:pt x="435" y="65"/>
                  </a:cubicBezTo>
                  <a:cubicBezTo>
                    <a:pt x="435" y="87"/>
                    <a:pt x="435" y="117"/>
                    <a:pt x="435" y="142"/>
                  </a:cubicBezTo>
                  <a:cubicBezTo>
                    <a:pt x="460" y="146"/>
                    <a:pt x="483" y="154"/>
                    <a:pt x="502" y="165"/>
                  </a:cubicBezTo>
                  <a:cubicBezTo>
                    <a:pt x="521" y="176"/>
                    <a:pt x="534" y="189"/>
                    <a:pt x="541" y="204"/>
                  </a:cubicBezTo>
                  <a:cubicBezTo>
                    <a:pt x="672" y="204"/>
                    <a:pt x="672" y="204"/>
                    <a:pt x="672" y="204"/>
                  </a:cubicBezTo>
                  <a:cubicBezTo>
                    <a:pt x="611" y="168"/>
                    <a:pt x="611" y="168"/>
                    <a:pt x="611" y="168"/>
                  </a:cubicBezTo>
                  <a:cubicBezTo>
                    <a:pt x="650" y="145"/>
                    <a:pt x="650" y="145"/>
                    <a:pt x="650" y="145"/>
                  </a:cubicBezTo>
                  <a:cubicBezTo>
                    <a:pt x="785" y="223"/>
                    <a:pt x="785" y="223"/>
                    <a:pt x="785" y="223"/>
                  </a:cubicBezTo>
                  <a:cubicBezTo>
                    <a:pt x="651" y="300"/>
                    <a:pt x="651" y="300"/>
                    <a:pt x="651" y="300"/>
                  </a:cubicBezTo>
                  <a:cubicBezTo>
                    <a:pt x="611" y="277"/>
                    <a:pt x="611" y="277"/>
                    <a:pt x="611" y="277"/>
                  </a:cubicBezTo>
                  <a:cubicBezTo>
                    <a:pt x="672" y="242"/>
                    <a:pt x="672" y="242"/>
                    <a:pt x="672" y="242"/>
                  </a:cubicBezTo>
                  <a:cubicBezTo>
                    <a:pt x="637" y="242"/>
                    <a:pt x="587" y="242"/>
                    <a:pt x="545" y="242"/>
                  </a:cubicBezTo>
                  <a:cubicBezTo>
                    <a:pt x="540" y="259"/>
                    <a:pt x="526" y="276"/>
                    <a:pt x="502" y="290"/>
                  </a:cubicBezTo>
                  <a:cubicBezTo>
                    <a:pt x="480" y="303"/>
                    <a:pt x="451" y="311"/>
                    <a:pt x="422" y="314"/>
                  </a:cubicBezTo>
                  <a:cubicBezTo>
                    <a:pt x="422" y="391"/>
                    <a:pt x="422" y="391"/>
                    <a:pt x="422" y="391"/>
                  </a:cubicBezTo>
                  <a:cubicBezTo>
                    <a:pt x="483" y="355"/>
                    <a:pt x="483" y="355"/>
                    <a:pt x="483" y="355"/>
                  </a:cubicBezTo>
                  <a:cubicBezTo>
                    <a:pt x="483" y="355"/>
                    <a:pt x="483" y="355"/>
                    <a:pt x="483" y="355"/>
                  </a:cubicBezTo>
                  <a:cubicBezTo>
                    <a:pt x="483" y="355"/>
                    <a:pt x="483" y="355"/>
                    <a:pt x="483" y="355"/>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0" name="Freeform 20"/>
            <p:cNvSpPr>
              <a:spLocks/>
            </p:cNvSpPr>
            <p:nvPr/>
          </p:nvSpPr>
          <p:spPr bwMode="auto">
            <a:xfrm>
              <a:off x="519" y="673"/>
              <a:ext cx="30" cy="48"/>
            </a:xfrm>
            <a:custGeom>
              <a:avLst/>
              <a:gdLst>
                <a:gd name="T0" fmla="*/ 1 w 56"/>
                <a:gd name="T1" fmla="*/ 1 h 92"/>
                <a:gd name="T2" fmla="*/ 1 w 56"/>
                <a:gd name="T3" fmla="*/ 1 h 92"/>
                <a:gd name="T4" fmla="*/ 1 w 56"/>
                <a:gd name="T5" fmla="*/ 1 h 92"/>
                <a:gd name="T6" fmla="*/ 1 w 56"/>
                <a:gd name="T7" fmla="*/ 1 h 92"/>
                <a:gd name="T8" fmla="*/ 1 w 56"/>
                <a:gd name="T9" fmla="*/ 1 h 92"/>
                <a:gd name="T10" fmla="*/ 1 w 56"/>
                <a:gd name="T11" fmla="*/ 1 h 92"/>
                <a:gd name="T12" fmla="*/ 1 w 56"/>
                <a:gd name="T13" fmla="*/ 1 h 92"/>
                <a:gd name="T14" fmla="*/ 1 w 56"/>
                <a:gd name="T15" fmla="*/ 1 h 92"/>
                <a:gd name="T16" fmla="*/ 1 w 56"/>
                <a:gd name="T17" fmla="*/ 1 h 92"/>
                <a:gd name="T18" fmla="*/ 1 w 56"/>
                <a:gd name="T19" fmla="*/ 1 h 92"/>
                <a:gd name="T20" fmla="*/ 1 w 56"/>
                <a:gd name="T21" fmla="*/ 1 h 92"/>
                <a:gd name="T22" fmla="*/ 1 w 56"/>
                <a:gd name="T23" fmla="*/ 1 h 92"/>
                <a:gd name="T24" fmla="*/ 1 w 56"/>
                <a:gd name="T25" fmla="*/ 1 h 92"/>
                <a:gd name="T26" fmla="*/ 1 w 56"/>
                <a:gd name="T27" fmla="*/ 1 h 92"/>
                <a:gd name="T28" fmla="*/ 0 w 56"/>
                <a:gd name="T29" fmla="*/ 1 h 92"/>
                <a:gd name="T30" fmla="*/ 1 w 56"/>
                <a:gd name="T31" fmla="*/ 1 h 92"/>
                <a:gd name="T32" fmla="*/ 1 w 56"/>
                <a:gd name="T33" fmla="*/ 1 h 92"/>
                <a:gd name="T34" fmla="*/ 1 w 56"/>
                <a:gd name="T35" fmla="*/ 1 h 92"/>
                <a:gd name="T36" fmla="*/ 1 w 56"/>
                <a:gd name="T37" fmla="*/ 1 h 92"/>
                <a:gd name="T38" fmla="*/ 1 w 56"/>
                <a:gd name="T39" fmla="*/ 1 h 92"/>
                <a:gd name="T40" fmla="*/ 1 w 56"/>
                <a:gd name="T41" fmla="*/ 1 h 92"/>
                <a:gd name="T42" fmla="*/ 1 w 56"/>
                <a:gd name="T43" fmla="*/ 1 h 92"/>
                <a:gd name="T44" fmla="*/ 1 w 56"/>
                <a:gd name="T45" fmla="*/ 1 h 92"/>
                <a:gd name="T46" fmla="*/ 1 w 56"/>
                <a:gd name="T47" fmla="*/ 1 h 92"/>
                <a:gd name="T48" fmla="*/ 1 w 56"/>
                <a:gd name="T49" fmla="*/ 1 h 92"/>
                <a:gd name="T50" fmla="*/ 1 w 56"/>
                <a:gd name="T51" fmla="*/ 1 h 92"/>
                <a:gd name="T52" fmla="*/ 1 w 56"/>
                <a:gd name="T53" fmla="*/ 1 h 92"/>
                <a:gd name="T54" fmla="*/ 1 w 56"/>
                <a:gd name="T55" fmla="*/ 1 h 92"/>
                <a:gd name="T56" fmla="*/ 1 w 56"/>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92"/>
                <a:gd name="T89" fmla="*/ 56 w 56"/>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92">
                  <a:moveTo>
                    <a:pt x="27" y="5"/>
                  </a:moveTo>
                  <a:cubicBezTo>
                    <a:pt x="35" y="9"/>
                    <a:pt x="41" y="15"/>
                    <a:pt x="46" y="21"/>
                  </a:cubicBezTo>
                  <a:cubicBezTo>
                    <a:pt x="51" y="28"/>
                    <a:pt x="54" y="36"/>
                    <a:pt x="54" y="45"/>
                  </a:cubicBezTo>
                  <a:cubicBezTo>
                    <a:pt x="40" y="36"/>
                    <a:pt x="40" y="36"/>
                    <a:pt x="40" y="36"/>
                  </a:cubicBezTo>
                  <a:cubicBezTo>
                    <a:pt x="39" y="29"/>
                    <a:pt x="35" y="22"/>
                    <a:pt x="27" y="17"/>
                  </a:cubicBezTo>
                  <a:cubicBezTo>
                    <a:pt x="24" y="16"/>
                    <a:pt x="22" y="15"/>
                    <a:pt x="20" y="15"/>
                  </a:cubicBezTo>
                  <a:cubicBezTo>
                    <a:pt x="18" y="16"/>
                    <a:pt x="17" y="17"/>
                    <a:pt x="17" y="20"/>
                  </a:cubicBezTo>
                  <a:cubicBezTo>
                    <a:pt x="17" y="23"/>
                    <a:pt x="18" y="26"/>
                    <a:pt x="20" y="28"/>
                  </a:cubicBezTo>
                  <a:cubicBezTo>
                    <a:pt x="22" y="30"/>
                    <a:pt x="27" y="35"/>
                    <a:pt x="36" y="43"/>
                  </a:cubicBezTo>
                  <a:cubicBezTo>
                    <a:pt x="42" y="48"/>
                    <a:pt x="45" y="52"/>
                    <a:pt x="48" y="55"/>
                  </a:cubicBezTo>
                  <a:cubicBezTo>
                    <a:pt x="53" y="62"/>
                    <a:pt x="56" y="69"/>
                    <a:pt x="56" y="77"/>
                  </a:cubicBezTo>
                  <a:cubicBezTo>
                    <a:pt x="56" y="84"/>
                    <a:pt x="54" y="88"/>
                    <a:pt x="49" y="90"/>
                  </a:cubicBezTo>
                  <a:cubicBezTo>
                    <a:pt x="44" y="92"/>
                    <a:pt x="37" y="90"/>
                    <a:pt x="28" y="85"/>
                  </a:cubicBezTo>
                  <a:cubicBezTo>
                    <a:pt x="20" y="81"/>
                    <a:pt x="14" y="75"/>
                    <a:pt x="9" y="67"/>
                  </a:cubicBezTo>
                  <a:cubicBezTo>
                    <a:pt x="3" y="59"/>
                    <a:pt x="0" y="51"/>
                    <a:pt x="0" y="42"/>
                  </a:cubicBezTo>
                  <a:cubicBezTo>
                    <a:pt x="14" y="50"/>
                    <a:pt x="14" y="50"/>
                    <a:pt x="14" y="50"/>
                  </a:cubicBezTo>
                  <a:cubicBezTo>
                    <a:pt x="14" y="55"/>
                    <a:pt x="16" y="59"/>
                    <a:pt x="19" y="63"/>
                  </a:cubicBezTo>
                  <a:cubicBezTo>
                    <a:pt x="21" y="67"/>
                    <a:pt x="25" y="70"/>
                    <a:pt x="29" y="72"/>
                  </a:cubicBezTo>
                  <a:cubicBezTo>
                    <a:pt x="32" y="74"/>
                    <a:pt x="35" y="75"/>
                    <a:pt x="37" y="75"/>
                  </a:cubicBezTo>
                  <a:cubicBezTo>
                    <a:pt x="40" y="76"/>
                    <a:pt x="42" y="74"/>
                    <a:pt x="42" y="70"/>
                  </a:cubicBezTo>
                  <a:cubicBezTo>
                    <a:pt x="42" y="66"/>
                    <a:pt x="38" y="61"/>
                    <a:pt x="32" y="55"/>
                  </a:cubicBezTo>
                  <a:cubicBezTo>
                    <a:pt x="20" y="44"/>
                    <a:pt x="14" y="38"/>
                    <a:pt x="13" y="37"/>
                  </a:cubicBezTo>
                  <a:cubicBezTo>
                    <a:pt x="6" y="29"/>
                    <a:pt x="2" y="22"/>
                    <a:pt x="2" y="13"/>
                  </a:cubicBezTo>
                  <a:cubicBezTo>
                    <a:pt x="2" y="6"/>
                    <a:pt x="5" y="2"/>
                    <a:pt x="10" y="1"/>
                  </a:cubicBezTo>
                  <a:cubicBezTo>
                    <a:pt x="15" y="0"/>
                    <a:pt x="21" y="1"/>
                    <a:pt x="27" y="5"/>
                  </a:cubicBezTo>
                  <a:cubicBezTo>
                    <a:pt x="27" y="5"/>
                    <a:pt x="27" y="5"/>
                    <a:pt x="27" y="5"/>
                  </a:cubicBezTo>
                  <a:cubicBezTo>
                    <a:pt x="27" y="5"/>
                    <a:pt x="27" y="5"/>
                    <a:pt x="27" y="5"/>
                  </a:cubicBezTo>
                  <a:cubicBezTo>
                    <a:pt x="27" y="5"/>
                    <a:pt x="27" y="5"/>
                    <a:pt x="27" y="5"/>
                  </a:cubicBezTo>
                  <a:cubicBezTo>
                    <a:pt x="27" y="5"/>
                    <a:pt x="27" y="5"/>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1" name="Freeform 21"/>
            <p:cNvSpPr>
              <a:spLocks/>
            </p:cNvSpPr>
            <p:nvPr/>
          </p:nvSpPr>
          <p:spPr bwMode="auto">
            <a:xfrm>
              <a:off x="550" y="685"/>
              <a:ext cx="46" cy="62"/>
            </a:xfrm>
            <a:custGeom>
              <a:avLst/>
              <a:gdLst>
                <a:gd name="T0" fmla="*/ 46 w 46"/>
                <a:gd name="T1" fmla="*/ 27 h 62"/>
                <a:gd name="T2" fmla="*/ 36 w 46"/>
                <a:gd name="T3" fmla="*/ 62 h 62"/>
                <a:gd name="T4" fmla="*/ 29 w 46"/>
                <a:gd name="T5" fmla="*/ 57 h 62"/>
                <a:gd name="T6" fmla="*/ 23 w 46"/>
                <a:gd name="T7" fmla="*/ 27 h 62"/>
                <a:gd name="T8" fmla="*/ 17 w 46"/>
                <a:gd name="T9" fmla="*/ 51 h 62"/>
                <a:gd name="T10" fmla="*/ 9 w 46"/>
                <a:gd name="T11" fmla="*/ 46 h 62"/>
                <a:gd name="T12" fmla="*/ 0 w 46"/>
                <a:gd name="T13" fmla="*/ 0 h 62"/>
                <a:gd name="T14" fmla="*/ 8 w 46"/>
                <a:gd name="T15" fmla="*/ 5 h 62"/>
                <a:gd name="T16" fmla="*/ 13 w 46"/>
                <a:gd name="T17" fmla="*/ 36 h 62"/>
                <a:gd name="T18" fmla="*/ 19 w 46"/>
                <a:gd name="T19" fmla="*/ 12 h 62"/>
                <a:gd name="T20" fmla="*/ 27 w 46"/>
                <a:gd name="T21" fmla="*/ 16 h 62"/>
                <a:gd name="T22" fmla="*/ 33 w 46"/>
                <a:gd name="T23" fmla="*/ 47 h 62"/>
                <a:gd name="T24" fmla="*/ 38 w 46"/>
                <a:gd name="T25" fmla="*/ 23 h 62"/>
                <a:gd name="T26" fmla="*/ 46 w 46"/>
                <a:gd name="T27" fmla="*/ 27 h 62"/>
                <a:gd name="T28" fmla="*/ 46 w 46"/>
                <a:gd name="T29" fmla="*/ 27 h 62"/>
                <a:gd name="T30" fmla="*/ 46 w 46"/>
                <a:gd name="T31" fmla="*/ 27 h 62"/>
                <a:gd name="T32" fmla="*/ 46 w 46"/>
                <a:gd name="T33" fmla="*/ 27 h 62"/>
                <a:gd name="T34" fmla="*/ 46 w 46"/>
                <a:gd name="T35" fmla="*/ 27 h 62"/>
                <a:gd name="T36" fmla="*/ 46 w 46"/>
                <a:gd name="T37" fmla="*/ 2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2"/>
                <a:gd name="T59" fmla="*/ 46 w 46"/>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2">
                  <a:moveTo>
                    <a:pt x="46" y="27"/>
                  </a:moveTo>
                  <a:lnTo>
                    <a:pt x="36" y="62"/>
                  </a:lnTo>
                  <a:lnTo>
                    <a:pt x="29" y="57"/>
                  </a:lnTo>
                  <a:lnTo>
                    <a:pt x="23" y="27"/>
                  </a:lnTo>
                  <a:lnTo>
                    <a:pt x="17" y="51"/>
                  </a:lnTo>
                  <a:lnTo>
                    <a:pt x="9" y="46"/>
                  </a:lnTo>
                  <a:lnTo>
                    <a:pt x="0" y="0"/>
                  </a:lnTo>
                  <a:lnTo>
                    <a:pt x="8" y="5"/>
                  </a:lnTo>
                  <a:lnTo>
                    <a:pt x="13" y="36"/>
                  </a:lnTo>
                  <a:lnTo>
                    <a:pt x="19" y="12"/>
                  </a:lnTo>
                  <a:lnTo>
                    <a:pt x="27" y="16"/>
                  </a:lnTo>
                  <a:lnTo>
                    <a:pt x="33" y="47"/>
                  </a:lnTo>
                  <a:lnTo>
                    <a:pt x="38" y="23"/>
                  </a:lnTo>
                  <a:lnTo>
                    <a:pt x="4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2" name="Freeform 22"/>
            <p:cNvSpPr>
              <a:spLocks/>
            </p:cNvSpPr>
            <p:nvPr/>
          </p:nvSpPr>
          <p:spPr bwMode="auto">
            <a:xfrm>
              <a:off x="600" y="714"/>
              <a:ext cx="7" cy="45"/>
            </a:xfrm>
            <a:custGeom>
              <a:avLst/>
              <a:gdLst>
                <a:gd name="T0" fmla="*/ 7 w 7"/>
                <a:gd name="T1" fmla="*/ 5 h 45"/>
                <a:gd name="T2" fmla="*/ 7 w 7"/>
                <a:gd name="T3" fmla="*/ 45 h 45"/>
                <a:gd name="T4" fmla="*/ 0 w 7"/>
                <a:gd name="T5" fmla="*/ 41 h 45"/>
                <a:gd name="T6" fmla="*/ 0 w 7"/>
                <a:gd name="T7" fmla="*/ 0 h 45"/>
                <a:gd name="T8" fmla="*/ 7 w 7"/>
                <a:gd name="T9" fmla="*/ 5 h 45"/>
                <a:gd name="T10" fmla="*/ 7 w 7"/>
                <a:gd name="T11" fmla="*/ 5 h 45"/>
                <a:gd name="T12" fmla="*/ 7 w 7"/>
                <a:gd name="T13" fmla="*/ 5 h 45"/>
                <a:gd name="T14" fmla="*/ 7 w 7"/>
                <a:gd name="T15" fmla="*/ 5 h 45"/>
                <a:gd name="T16" fmla="*/ 7 w 7"/>
                <a:gd name="T17" fmla="*/ 5 h 45"/>
                <a:gd name="T18" fmla="*/ 7 w 7"/>
                <a:gd name="T19" fmla="*/ 5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5"/>
                <a:gd name="T32" fmla="*/ 7 w 7"/>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5">
                  <a:moveTo>
                    <a:pt x="7" y="5"/>
                  </a:moveTo>
                  <a:lnTo>
                    <a:pt x="7" y="45"/>
                  </a:lnTo>
                  <a:lnTo>
                    <a:pt x="0" y="41"/>
                  </a:lnTo>
                  <a:lnTo>
                    <a:pt x="0" y="0"/>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3" name="Freeform 23"/>
            <p:cNvSpPr>
              <a:spLocks/>
            </p:cNvSpPr>
            <p:nvPr/>
          </p:nvSpPr>
          <p:spPr bwMode="auto">
            <a:xfrm>
              <a:off x="611" y="721"/>
              <a:ext cx="29" cy="51"/>
            </a:xfrm>
            <a:custGeom>
              <a:avLst/>
              <a:gdLst>
                <a:gd name="T0" fmla="*/ 29 w 29"/>
                <a:gd name="T1" fmla="*/ 17 h 51"/>
                <a:gd name="T2" fmla="*/ 29 w 29"/>
                <a:gd name="T3" fmla="*/ 24 h 51"/>
                <a:gd name="T4" fmla="*/ 19 w 29"/>
                <a:gd name="T5" fmla="*/ 18 h 51"/>
                <a:gd name="T6" fmla="*/ 19 w 29"/>
                <a:gd name="T7" fmla="*/ 51 h 51"/>
                <a:gd name="T8" fmla="*/ 11 w 29"/>
                <a:gd name="T9" fmla="*/ 46 h 51"/>
                <a:gd name="T10" fmla="*/ 11 w 29"/>
                <a:gd name="T11" fmla="*/ 14 h 51"/>
                <a:gd name="T12" fmla="*/ 0 w 29"/>
                <a:gd name="T13" fmla="*/ 7 h 51"/>
                <a:gd name="T14" fmla="*/ 0 w 29"/>
                <a:gd name="T15" fmla="*/ 0 h 51"/>
                <a:gd name="T16" fmla="*/ 29 w 29"/>
                <a:gd name="T17" fmla="*/ 17 h 51"/>
                <a:gd name="T18" fmla="*/ 29 w 29"/>
                <a:gd name="T19" fmla="*/ 17 h 51"/>
                <a:gd name="T20" fmla="*/ 29 w 29"/>
                <a:gd name="T21" fmla="*/ 17 h 51"/>
                <a:gd name="T22" fmla="*/ 29 w 29"/>
                <a:gd name="T23" fmla="*/ 17 h 51"/>
                <a:gd name="T24" fmla="*/ 29 w 29"/>
                <a:gd name="T25" fmla="*/ 17 h 51"/>
                <a:gd name="T26" fmla="*/ 29 w 29"/>
                <a:gd name="T27" fmla="*/ 17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51"/>
                <a:gd name="T44" fmla="*/ 29 w 29"/>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51">
                  <a:moveTo>
                    <a:pt x="29" y="17"/>
                  </a:moveTo>
                  <a:lnTo>
                    <a:pt x="29" y="24"/>
                  </a:lnTo>
                  <a:lnTo>
                    <a:pt x="19" y="18"/>
                  </a:lnTo>
                  <a:lnTo>
                    <a:pt x="19" y="51"/>
                  </a:lnTo>
                  <a:lnTo>
                    <a:pt x="11" y="46"/>
                  </a:lnTo>
                  <a:lnTo>
                    <a:pt x="11" y="14"/>
                  </a:lnTo>
                  <a:lnTo>
                    <a:pt x="0" y="7"/>
                  </a:lnTo>
                  <a:lnTo>
                    <a:pt x="0" y="0"/>
                  </a:lnTo>
                  <a:lnTo>
                    <a:pt x="2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4" name="Freeform 24"/>
            <p:cNvSpPr>
              <a:spLocks/>
            </p:cNvSpPr>
            <p:nvPr/>
          </p:nvSpPr>
          <p:spPr bwMode="auto">
            <a:xfrm>
              <a:off x="642" y="745"/>
              <a:ext cx="33" cy="48"/>
            </a:xfrm>
            <a:custGeom>
              <a:avLst/>
              <a:gdLst>
                <a:gd name="T0" fmla="*/ 1 w 62"/>
                <a:gd name="T1" fmla="*/ 1 h 92"/>
                <a:gd name="T2" fmla="*/ 1 w 62"/>
                <a:gd name="T3" fmla="*/ 1 h 92"/>
                <a:gd name="T4" fmla="*/ 1 w 62"/>
                <a:gd name="T5" fmla="*/ 1 h 92"/>
                <a:gd name="T6" fmla="*/ 1 w 62"/>
                <a:gd name="T7" fmla="*/ 1 h 92"/>
                <a:gd name="T8" fmla="*/ 1 w 62"/>
                <a:gd name="T9" fmla="*/ 1 h 92"/>
                <a:gd name="T10" fmla="*/ 1 w 62"/>
                <a:gd name="T11" fmla="*/ 1 h 92"/>
                <a:gd name="T12" fmla="*/ 1 w 62"/>
                <a:gd name="T13" fmla="*/ 1 h 92"/>
                <a:gd name="T14" fmla="*/ 1 w 62"/>
                <a:gd name="T15" fmla="*/ 1 h 92"/>
                <a:gd name="T16" fmla="*/ 1 w 62"/>
                <a:gd name="T17" fmla="*/ 1 h 92"/>
                <a:gd name="T18" fmla="*/ 1 w 62"/>
                <a:gd name="T19" fmla="*/ 1 h 92"/>
                <a:gd name="T20" fmla="*/ 1 w 62"/>
                <a:gd name="T21" fmla="*/ 1 h 92"/>
                <a:gd name="T22" fmla="*/ 1 w 62"/>
                <a:gd name="T23" fmla="*/ 1 h 92"/>
                <a:gd name="T24" fmla="*/ 1 w 62"/>
                <a:gd name="T25" fmla="*/ 1 h 92"/>
                <a:gd name="T26" fmla="*/ 1 w 62"/>
                <a:gd name="T27" fmla="*/ 1 h 92"/>
                <a:gd name="T28" fmla="*/ 1 w 62"/>
                <a:gd name="T29" fmla="*/ 1 h 92"/>
                <a:gd name="T30" fmla="*/ 1 w 62"/>
                <a:gd name="T31" fmla="*/ 1 h 92"/>
                <a:gd name="T32" fmla="*/ 0 w 62"/>
                <a:gd name="T33" fmla="*/ 1 h 92"/>
                <a:gd name="T34" fmla="*/ 1 w 62"/>
                <a:gd name="T35" fmla="*/ 1 h 92"/>
                <a:gd name="T36" fmla="*/ 1 w 62"/>
                <a:gd name="T37" fmla="*/ 1 h 92"/>
                <a:gd name="T38" fmla="*/ 1 w 62"/>
                <a:gd name="T39" fmla="*/ 1 h 92"/>
                <a:gd name="T40" fmla="*/ 1 w 62"/>
                <a:gd name="T41" fmla="*/ 1 h 92"/>
                <a:gd name="T42" fmla="*/ 1 w 62"/>
                <a:gd name="T43" fmla="*/ 1 h 92"/>
                <a:gd name="T44" fmla="*/ 1 w 62"/>
                <a:gd name="T45" fmla="*/ 1 h 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2"/>
                <a:gd name="T71" fmla="*/ 62 w 62"/>
                <a:gd name="T72" fmla="*/ 92 h 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2">
                  <a:moveTo>
                    <a:pt x="33" y="7"/>
                  </a:moveTo>
                  <a:cubicBezTo>
                    <a:pt x="41" y="11"/>
                    <a:pt x="47" y="17"/>
                    <a:pt x="52" y="25"/>
                  </a:cubicBezTo>
                  <a:cubicBezTo>
                    <a:pt x="58" y="33"/>
                    <a:pt x="61" y="41"/>
                    <a:pt x="62" y="50"/>
                  </a:cubicBezTo>
                  <a:cubicBezTo>
                    <a:pt x="48" y="42"/>
                    <a:pt x="48" y="42"/>
                    <a:pt x="48" y="42"/>
                  </a:cubicBezTo>
                  <a:cubicBezTo>
                    <a:pt x="47" y="38"/>
                    <a:pt x="46" y="34"/>
                    <a:pt x="43" y="30"/>
                  </a:cubicBezTo>
                  <a:cubicBezTo>
                    <a:pt x="40" y="26"/>
                    <a:pt x="37" y="23"/>
                    <a:pt x="33" y="21"/>
                  </a:cubicBezTo>
                  <a:cubicBezTo>
                    <a:pt x="27" y="17"/>
                    <a:pt x="22" y="17"/>
                    <a:pt x="19" y="21"/>
                  </a:cubicBezTo>
                  <a:cubicBezTo>
                    <a:pt x="16" y="24"/>
                    <a:pt x="15" y="29"/>
                    <a:pt x="15" y="36"/>
                  </a:cubicBezTo>
                  <a:cubicBezTo>
                    <a:pt x="15" y="44"/>
                    <a:pt x="16" y="50"/>
                    <a:pt x="19" y="56"/>
                  </a:cubicBezTo>
                  <a:cubicBezTo>
                    <a:pt x="22" y="63"/>
                    <a:pt x="27" y="69"/>
                    <a:pt x="33" y="72"/>
                  </a:cubicBezTo>
                  <a:cubicBezTo>
                    <a:pt x="37" y="75"/>
                    <a:pt x="41" y="75"/>
                    <a:pt x="43" y="74"/>
                  </a:cubicBezTo>
                  <a:cubicBezTo>
                    <a:pt x="46" y="72"/>
                    <a:pt x="47" y="69"/>
                    <a:pt x="48" y="64"/>
                  </a:cubicBezTo>
                  <a:cubicBezTo>
                    <a:pt x="62" y="72"/>
                    <a:pt x="62" y="72"/>
                    <a:pt x="62" y="72"/>
                  </a:cubicBezTo>
                  <a:cubicBezTo>
                    <a:pt x="61" y="81"/>
                    <a:pt x="58" y="87"/>
                    <a:pt x="53" y="90"/>
                  </a:cubicBezTo>
                  <a:cubicBezTo>
                    <a:pt x="48" y="92"/>
                    <a:pt x="41" y="91"/>
                    <a:pt x="33" y="86"/>
                  </a:cubicBezTo>
                  <a:cubicBezTo>
                    <a:pt x="23" y="81"/>
                    <a:pt x="15" y="72"/>
                    <a:pt x="9" y="61"/>
                  </a:cubicBezTo>
                  <a:cubicBezTo>
                    <a:pt x="3" y="50"/>
                    <a:pt x="0" y="39"/>
                    <a:pt x="0" y="28"/>
                  </a:cubicBezTo>
                  <a:cubicBezTo>
                    <a:pt x="0" y="16"/>
                    <a:pt x="3" y="8"/>
                    <a:pt x="9" y="4"/>
                  </a:cubicBezTo>
                  <a:cubicBezTo>
                    <a:pt x="15" y="0"/>
                    <a:pt x="23" y="1"/>
                    <a:pt x="33" y="7"/>
                  </a:cubicBezTo>
                  <a:cubicBezTo>
                    <a:pt x="33" y="7"/>
                    <a:pt x="33" y="7"/>
                    <a:pt x="33" y="7"/>
                  </a:cubicBezTo>
                  <a:cubicBezTo>
                    <a:pt x="33" y="7"/>
                    <a:pt x="33" y="7"/>
                    <a:pt x="33" y="7"/>
                  </a:cubicBezTo>
                  <a:cubicBezTo>
                    <a:pt x="33" y="7"/>
                    <a:pt x="33" y="7"/>
                    <a:pt x="33" y="7"/>
                  </a:cubicBezTo>
                  <a:cubicBezTo>
                    <a:pt x="33" y="7"/>
                    <a:pt x="33" y="7"/>
                    <a:pt x="3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15" name="Freeform 25"/>
            <p:cNvSpPr>
              <a:spLocks/>
            </p:cNvSpPr>
            <p:nvPr/>
          </p:nvSpPr>
          <p:spPr bwMode="auto">
            <a:xfrm>
              <a:off x="680" y="761"/>
              <a:ext cx="30" cy="57"/>
            </a:xfrm>
            <a:custGeom>
              <a:avLst/>
              <a:gdLst>
                <a:gd name="T0" fmla="*/ 30 w 30"/>
                <a:gd name="T1" fmla="*/ 17 h 57"/>
                <a:gd name="T2" fmla="*/ 30 w 30"/>
                <a:gd name="T3" fmla="*/ 57 h 57"/>
                <a:gd name="T4" fmla="*/ 22 w 30"/>
                <a:gd name="T5" fmla="*/ 53 h 57"/>
                <a:gd name="T6" fmla="*/ 22 w 30"/>
                <a:gd name="T7" fmla="*/ 35 h 57"/>
                <a:gd name="T8" fmla="*/ 8 w 30"/>
                <a:gd name="T9" fmla="*/ 27 h 57"/>
                <a:gd name="T10" fmla="*/ 8 w 30"/>
                <a:gd name="T11" fmla="*/ 45 h 57"/>
                <a:gd name="T12" fmla="*/ 0 w 30"/>
                <a:gd name="T13" fmla="*/ 40 h 57"/>
                <a:gd name="T14" fmla="*/ 0 w 30"/>
                <a:gd name="T15" fmla="*/ 0 h 57"/>
                <a:gd name="T16" fmla="*/ 8 w 30"/>
                <a:gd name="T17" fmla="*/ 4 h 57"/>
                <a:gd name="T18" fmla="*/ 8 w 30"/>
                <a:gd name="T19" fmla="*/ 20 h 57"/>
                <a:gd name="T20" fmla="*/ 22 w 30"/>
                <a:gd name="T21" fmla="*/ 28 h 57"/>
                <a:gd name="T22" fmla="*/ 23 w 30"/>
                <a:gd name="T23" fmla="*/ 13 h 57"/>
                <a:gd name="T24" fmla="*/ 30 w 30"/>
                <a:gd name="T25" fmla="*/ 17 h 57"/>
                <a:gd name="T26" fmla="*/ 30 w 30"/>
                <a:gd name="T27" fmla="*/ 17 h 57"/>
                <a:gd name="T28" fmla="*/ 30 w 30"/>
                <a:gd name="T29" fmla="*/ 17 h 57"/>
                <a:gd name="T30" fmla="*/ 30 w 30"/>
                <a:gd name="T31" fmla="*/ 17 h 57"/>
                <a:gd name="T32" fmla="*/ 30 w 30"/>
                <a:gd name="T33" fmla="*/ 17 h 57"/>
                <a:gd name="T34" fmla="*/ 30 w 30"/>
                <a:gd name="T35" fmla="*/ 17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57"/>
                <a:gd name="T56" fmla="*/ 30 w 30"/>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57">
                  <a:moveTo>
                    <a:pt x="30" y="17"/>
                  </a:moveTo>
                  <a:lnTo>
                    <a:pt x="30" y="57"/>
                  </a:lnTo>
                  <a:lnTo>
                    <a:pt x="22" y="53"/>
                  </a:lnTo>
                  <a:lnTo>
                    <a:pt x="22" y="35"/>
                  </a:lnTo>
                  <a:lnTo>
                    <a:pt x="8" y="27"/>
                  </a:lnTo>
                  <a:lnTo>
                    <a:pt x="8" y="45"/>
                  </a:lnTo>
                  <a:lnTo>
                    <a:pt x="0" y="40"/>
                  </a:lnTo>
                  <a:lnTo>
                    <a:pt x="0" y="0"/>
                  </a:lnTo>
                  <a:lnTo>
                    <a:pt x="8" y="4"/>
                  </a:lnTo>
                  <a:lnTo>
                    <a:pt x="8" y="20"/>
                  </a:lnTo>
                  <a:lnTo>
                    <a:pt x="22" y="28"/>
                  </a:lnTo>
                  <a:lnTo>
                    <a:pt x="23" y="13"/>
                  </a:lnTo>
                  <a:lnTo>
                    <a:pt x="3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7131" name="Group 39"/>
          <p:cNvGrpSpPr>
            <a:grpSpLocks noChangeAspect="1"/>
          </p:cNvGrpSpPr>
          <p:nvPr/>
        </p:nvGrpSpPr>
        <p:grpSpPr bwMode="auto">
          <a:xfrm>
            <a:off x="1174750" y="1925638"/>
            <a:ext cx="828675" cy="600075"/>
            <a:chOff x="470" y="447"/>
            <a:chExt cx="576" cy="417"/>
          </a:xfrm>
        </p:grpSpPr>
        <p:sp>
          <p:nvSpPr>
            <p:cNvPr id="47192" name="AutoShape 40"/>
            <p:cNvSpPr>
              <a:spLocks noChangeAspect="1" noChangeArrowheads="1" noTextEdit="1"/>
            </p:cNvSpPr>
            <p:nvPr/>
          </p:nvSpPr>
          <p:spPr bwMode="auto">
            <a:xfrm>
              <a:off x="470" y="447"/>
              <a:ext cx="57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93" name="Freeform 41"/>
            <p:cNvSpPr>
              <a:spLocks/>
            </p:cNvSpPr>
            <p:nvPr/>
          </p:nvSpPr>
          <p:spPr bwMode="auto">
            <a:xfrm>
              <a:off x="759" y="613"/>
              <a:ext cx="286" cy="252"/>
            </a:xfrm>
            <a:custGeom>
              <a:avLst/>
              <a:gdLst>
                <a:gd name="T0" fmla="*/ 286 w 286"/>
                <a:gd name="T1" fmla="*/ 0 h 252"/>
                <a:gd name="T2" fmla="*/ 286 w 286"/>
                <a:gd name="T3" fmla="*/ 85 h 252"/>
                <a:gd name="T4" fmla="*/ 0 w 286"/>
                <a:gd name="T5" fmla="*/ 252 h 252"/>
                <a:gd name="T6" fmla="*/ 0 w 286"/>
                <a:gd name="T7" fmla="*/ 166 h 252"/>
                <a:gd name="T8" fmla="*/ 286 w 286"/>
                <a:gd name="T9" fmla="*/ 0 h 252"/>
                <a:gd name="T10" fmla="*/ 286 w 286"/>
                <a:gd name="T11" fmla="*/ 0 h 252"/>
                <a:gd name="T12" fmla="*/ 286 w 286"/>
                <a:gd name="T13" fmla="*/ 0 h 252"/>
                <a:gd name="T14" fmla="*/ 286 w 286"/>
                <a:gd name="T15" fmla="*/ 0 h 252"/>
                <a:gd name="T16" fmla="*/ 286 w 286"/>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252"/>
                <a:gd name="T29" fmla="*/ 286 w 286"/>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252">
                  <a:moveTo>
                    <a:pt x="286" y="0"/>
                  </a:moveTo>
                  <a:lnTo>
                    <a:pt x="286" y="85"/>
                  </a:lnTo>
                  <a:lnTo>
                    <a:pt x="0" y="252"/>
                  </a:lnTo>
                  <a:lnTo>
                    <a:pt x="0" y="166"/>
                  </a:lnTo>
                  <a:lnTo>
                    <a:pt x="286"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4" name="Freeform 42"/>
            <p:cNvSpPr>
              <a:spLocks/>
            </p:cNvSpPr>
            <p:nvPr/>
          </p:nvSpPr>
          <p:spPr bwMode="auto">
            <a:xfrm>
              <a:off x="471" y="613"/>
              <a:ext cx="288" cy="252"/>
            </a:xfrm>
            <a:custGeom>
              <a:avLst/>
              <a:gdLst>
                <a:gd name="T0" fmla="*/ 288 w 288"/>
                <a:gd name="T1" fmla="*/ 166 h 252"/>
                <a:gd name="T2" fmla="*/ 288 w 288"/>
                <a:gd name="T3" fmla="*/ 252 h 252"/>
                <a:gd name="T4" fmla="*/ 0 w 288"/>
                <a:gd name="T5" fmla="*/ 85 h 252"/>
                <a:gd name="T6" fmla="*/ 0 w 288"/>
                <a:gd name="T7" fmla="*/ 0 h 252"/>
                <a:gd name="T8" fmla="*/ 288 w 288"/>
                <a:gd name="T9" fmla="*/ 166 h 252"/>
                <a:gd name="T10" fmla="*/ 288 w 288"/>
                <a:gd name="T11" fmla="*/ 166 h 252"/>
                <a:gd name="T12" fmla="*/ 288 w 288"/>
                <a:gd name="T13" fmla="*/ 166 h 252"/>
                <a:gd name="T14" fmla="*/ 288 w 288"/>
                <a:gd name="T15" fmla="*/ 166 h 252"/>
                <a:gd name="T16" fmla="*/ 288 w 288"/>
                <a:gd name="T17" fmla="*/ 166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52"/>
                <a:gd name="T29" fmla="*/ 288 w 288"/>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52">
                  <a:moveTo>
                    <a:pt x="288" y="166"/>
                  </a:moveTo>
                  <a:lnTo>
                    <a:pt x="288" y="252"/>
                  </a:lnTo>
                  <a:lnTo>
                    <a:pt x="0" y="85"/>
                  </a:lnTo>
                  <a:lnTo>
                    <a:pt x="0" y="0"/>
                  </a:lnTo>
                  <a:lnTo>
                    <a:pt x="288" y="166"/>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5" name="Freeform 43"/>
            <p:cNvSpPr>
              <a:spLocks/>
            </p:cNvSpPr>
            <p:nvPr/>
          </p:nvSpPr>
          <p:spPr bwMode="auto">
            <a:xfrm>
              <a:off x="471" y="447"/>
              <a:ext cx="574" cy="332"/>
            </a:xfrm>
            <a:custGeom>
              <a:avLst/>
              <a:gdLst>
                <a:gd name="T0" fmla="*/ 574 w 574"/>
                <a:gd name="T1" fmla="*/ 166 h 332"/>
                <a:gd name="T2" fmla="*/ 288 w 574"/>
                <a:gd name="T3" fmla="*/ 332 h 332"/>
                <a:gd name="T4" fmla="*/ 0 w 574"/>
                <a:gd name="T5" fmla="*/ 166 h 332"/>
                <a:gd name="T6" fmla="*/ 286 w 574"/>
                <a:gd name="T7" fmla="*/ 0 h 332"/>
                <a:gd name="T8" fmla="*/ 574 w 574"/>
                <a:gd name="T9" fmla="*/ 166 h 332"/>
                <a:gd name="T10" fmla="*/ 574 w 574"/>
                <a:gd name="T11" fmla="*/ 166 h 332"/>
                <a:gd name="T12" fmla="*/ 574 w 574"/>
                <a:gd name="T13" fmla="*/ 166 h 332"/>
                <a:gd name="T14" fmla="*/ 574 w 574"/>
                <a:gd name="T15" fmla="*/ 166 h 332"/>
                <a:gd name="T16" fmla="*/ 574 w 574"/>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4"/>
                <a:gd name="T28" fmla="*/ 0 h 332"/>
                <a:gd name="T29" fmla="*/ 574 w 574"/>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4" h="332">
                  <a:moveTo>
                    <a:pt x="574" y="166"/>
                  </a:moveTo>
                  <a:lnTo>
                    <a:pt x="288" y="332"/>
                  </a:lnTo>
                  <a:lnTo>
                    <a:pt x="0" y="166"/>
                  </a:lnTo>
                  <a:lnTo>
                    <a:pt x="286" y="0"/>
                  </a:lnTo>
                  <a:lnTo>
                    <a:pt x="574" y="166"/>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6" name="Freeform 44"/>
            <p:cNvSpPr>
              <a:spLocks noEditPoints="1"/>
            </p:cNvSpPr>
            <p:nvPr/>
          </p:nvSpPr>
          <p:spPr bwMode="auto">
            <a:xfrm>
              <a:off x="550" y="495"/>
              <a:ext cx="416" cy="241"/>
            </a:xfrm>
            <a:custGeom>
              <a:avLst/>
              <a:gdLst>
                <a:gd name="T0" fmla="*/ 1 w 785"/>
                <a:gd name="T1" fmla="*/ 1 h 457"/>
                <a:gd name="T2" fmla="*/ 1 w 785"/>
                <a:gd name="T3" fmla="*/ 1 h 457"/>
                <a:gd name="T4" fmla="*/ 1 w 785"/>
                <a:gd name="T5" fmla="*/ 1 h 457"/>
                <a:gd name="T6" fmla="*/ 1 w 785"/>
                <a:gd name="T7" fmla="*/ 1 h 457"/>
                <a:gd name="T8" fmla="*/ 1 w 785"/>
                <a:gd name="T9" fmla="*/ 1 h 457"/>
                <a:gd name="T10" fmla="*/ 1 w 785"/>
                <a:gd name="T11" fmla="*/ 1 h 457"/>
                <a:gd name="T12" fmla="*/ 1 w 785"/>
                <a:gd name="T13" fmla="*/ 1 h 457"/>
                <a:gd name="T14" fmla="*/ 1 w 785"/>
                <a:gd name="T15" fmla="*/ 1 h 457"/>
                <a:gd name="T16" fmla="*/ 1 w 785"/>
                <a:gd name="T17" fmla="*/ 1 h 457"/>
                <a:gd name="T18" fmla="*/ 1 w 785"/>
                <a:gd name="T19" fmla="*/ 1 h 457"/>
                <a:gd name="T20" fmla="*/ 1 w 785"/>
                <a:gd name="T21" fmla="*/ 1 h 457"/>
                <a:gd name="T22" fmla="*/ 1 w 785"/>
                <a:gd name="T23" fmla="*/ 1 h 457"/>
                <a:gd name="T24" fmla="*/ 0 w 785"/>
                <a:gd name="T25" fmla="*/ 1 h 457"/>
                <a:gd name="T26" fmla="*/ 1 w 785"/>
                <a:gd name="T27" fmla="*/ 1 h 457"/>
                <a:gd name="T28" fmla="*/ 1 w 785"/>
                <a:gd name="T29" fmla="*/ 1 h 457"/>
                <a:gd name="T30" fmla="*/ 1 w 785"/>
                <a:gd name="T31" fmla="*/ 1 h 457"/>
                <a:gd name="T32" fmla="*/ 1 w 785"/>
                <a:gd name="T33" fmla="*/ 1 h 457"/>
                <a:gd name="T34" fmla="*/ 1 w 785"/>
                <a:gd name="T35" fmla="*/ 1 h 457"/>
                <a:gd name="T36" fmla="*/ 1 w 785"/>
                <a:gd name="T37" fmla="*/ 1 h 457"/>
                <a:gd name="T38" fmla="*/ 1 w 785"/>
                <a:gd name="T39" fmla="*/ 1 h 457"/>
                <a:gd name="T40" fmla="*/ 1 w 785"/>
                <a:gd name="T41" fmla="*/ 1 h 457"/>
                <a:gd name="T42" fmla="*/ 1 w 785"/>
                <a:gd name="T43" fmla="*/ 1 h 457"/>
                <a:gd name="T44" fmla="*/ 1 w 785"/>
                <a:gd name="T45" fmla="*/ 0 h 457"/>
                <a:gd name="T46" fmla="*/ 1 w 785"/>
                <a:gd name="T47" fmla="*/ 1 h 457"/>
                <a:gd name="T48" fmla="*/ 1 w 785"/>
                <a:gd name="T49" fmla="*/ 1 h 457"/>
                <a:gd name="T50" fmla="*/ 1 w 785"/>
                <a:gd name="T51" fmla="*/ 1 h 457"/>
                <a:gd name="T52" fmla="*/ 1 w 785"/>
                <a:gd name="T53" fmla="*/ 1 h 457"/>
                <a:gd name="T54" fmla="*/ 1 w 785"/>
                <a:gd name="T55" fmla="*/ 1 h 457"/>
                <a:gd name="T56" fmla="*/ 1 w 785"/>
                <a:gd name="T57" fmla="*/ 1 h 457"/>
                <a:gd name="T58" fmla="*/ 1 w 785"/>
                <a:gd name="T59" fmla="*/ 1 h 457"/>
                <a:gd name="T60" fmla="*/ 1 w 785"/>
                <a:gd name="T61" fmla="*/ 1 h 457"/>
                <a:gd name="T62" fmla="*/ 1 w 785"/>
                <a:gd name="T63" fmla="*/ 1 h 457"/>
                <a:gd name="T64" fmla="*/ 1 w 785"/>
                <a:gd name="T65" fmla="*/ 1 h 457"/>
                <a:gd name="T66" fmla="*/ 1 w 785"/>
                <a:gd name="T67" fmla="*/ 1 h 457"/>
                <a:gd name="T68" fmla="*/ 1 w 785"/>
                <a:gd name="T69" fmla="*/ 1 h 457"/>
                <a:gd name="T70" fmla="*/ 1 w 785"/>
                <a:gd name="T71" fmla="*/ 1 h 457"/>
                <a:gd name="T72" fmla="*/ 1 w 785"/>
                <a:gd name="T73" fmla="*/ 1 h 457"/>
                <a:gd name="T74" fmla="*/ 1 w 785"/>
                <a:gd name="T75" fmla="*/ 1 h 457"/>
                <a:gd name="T76" fmla="*/ 1 w 785"/>
                <a:gd name="T77" fmla="*/ 1 h 457"/>
                <a:gd name="T78" fmla="*/ 1 w 785"/>
                <a:gd name="T79" fmla="*/ 1 h 457"/>
                <a:gd name="T80" fmla="*/ 1 w 785"/>
                <a:gd name="T81" fmla="*/ 1 h 457"/>
                <a:gd name="T82" fmla="*/ 1 w 785"/>
                <a:gd name="T83" fmla="*/ 1 h 457"/>
                <a:gd name="T84" fmla="*/ 1 w 785"/>
                <a:gd name="T85" fmla="*/ 1 h 457"/>
                <a:gd name="T86" fmla="*/ 1 w 785"/>
                <a:gd name="T87" fmla="*/ 1 h 457"/>
                <a:gd name="T88" fmla="*/ 1 w 785"/>
                <a:gd name="T89" fmla="*/ 1 h 457"/>
                <a:gd name="T90" fmla="*/ 1 w 785"/>
                <a:gd name="T91" fmla="*/ 1 h 457"/>
                <a:gd name="T92" fmla="*/ 1 w 785"/>
                <a:gd name="T93" fmla="*/ 1 h 457"/>
                <a:gd name="T94" fmla="*/ 1 w 785"/>
                <a:gd name="T95" fmla="*/ 1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7"/>
                <a:gd name="T146" fmla="*/ 785 w 7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7">
                  <a:moveTo>
                    <a:pt x="483" y="356"/>
                  </a:moveTo>
                  <a:cubicBezTo>
                    <a:pt x="523" y="379"/>
                    <a:pt x="523" y="379"/>
                    <a:pt x="523" y="379"/>
                  </a:cubicBezTo>
                  <a:cubicBezTo>
                    <a:pt x="389" y="457"/>
                    <a:pt x="389" y="457"/>
                    <a:pt x="389" y="457"/>
                  </a:cubicBezTo>
                  <a:cubicBezTo>
                    <a:pt x="255" y="379"/>
                    <a:pt x="255" y="379"/>
                    <a:pt x="255" y="379"/>
                  </a:cubicBezTo>
                  <a:cubicBezTo>
                    <a:pt x="295" y="356"/>
                    <a:pt x="295" y="356"/>
                    <a:pt x="295" y="356"/>
                  </a:cubicBezTo>
                  <a:cubicBezTo>
                    <a:pt x="356" y="391"/>
                    <a:pt x="356" y="391"/>
                    <a:pt x="356" y="391"/>
                  </a:cubicBezTo>
                  <a:cubicBezTo>
                    <a:pt x="356" y="313"/>
                    <a:pt x="356" y="313"/>
                    <a:pt x="356" y="313"/>
                  </a:cubicBezTo>
                  <a:cubicBezTo>
                    <a:pt x="330" y="309"/>
                    <a:pt x="306" y="302"/>
                    <a:pt x="286" y="290"/>
                  </a:cubicBezTo>
                  <a:cubicBezTo>
                    <a:pt x="266" y="279"/>
                    <a:pt x="253" y="264"/>
                    <a:pt x="246" y="249"/>
                  </a:cubicBezTo>
                  <a:cubicBezTo>
                    <a:pt x="113" y="249"/>
                    <a:pt x="113" y="249"/>
                    <a:pt x="113" y="249"/>
                  </a:cubicBezTo>
                  <a:cubicBezTo>
                    <a:pt x="174" y="285"/>
                    <a:pt x="174" y="285"/>
                    <a:pt x="174" y="285"/>
                  </a:cubicBezTo>
                  <a:cubicBezTo>
                    <a:pt x="134" y="308"/>
                    <a:pt x="134" y="308"/>
                    <a:pt x="134" y="308"/>
                  </a:cubicBezTo>
                  <a:cubicBezTo>
                    <a:pt x="0" y="230"/>
                    <a:pt x="0" y="230"/>
                    <a:pt x="0" y="230"/>
                  </a:cubicBezTo>
                  <a:cubicBezTo>
                    <a:pt x="134" y="153"/>
                    <a:pt x="134" y="153"/>
                    <a:pt x="134" y="153"/>
                  </a:cubicBezTo>
                  <a:cubicBezTo>
                    <a:pt x="174" y="176"/>
                    <a:pt x="174" y="176"/>
                    <a:pt x="174" y="176"/>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6"/>
                    <a:pt x="369" y="66"/>
                    <a:pt x="369" y="66"/>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6"/>
                    <a:pt x="435" y="66"/>
                    <a:pt x="435" y="66"/>
                  </a:cubicBezTo>
                  <a:cubicBezTo>
                    <a:pt x="435" y="87"/>
                    <a:pt x="435" y="117"/>
                    <a:pt x="435" y="142"/>
                  </a:cubicBezTo>
                  <a:cubicBezTo>
                    <a:pt x="460" y="146"/>
                    <a:pt x="483" y="154"/>
                    <a:pt x="502" y="165"/>
                  </a:cubicBezTo>
                  <a:cubicBezTo>
                    <a:pt x="521" y="176"/>
                    <a:pt x="534" y="190"/>
                    <a:pt x="541" y="204"/>
                  </a:cubicBezTo>
                  <a:cubicBezTo>
                    <a:pt x="672" y="204"/>
                    <a:pt x="672" y="204"/>
                    <a:pt x="672" y="204"/>
                  </a:cubicBezTo>
                  <a:cubicBezTo>
                    <a:pt x="611" y="169"/>
                    <a:pt x="611" y="169"/>
                    <a:pt x="611" y="169"/>
                  </a:cubicBezTo>
                  <a:cubicBezTo>
                    <a:pt x="650" y="145"/>
                    <a:pt x="650" y="145"/>
                    <a:pt x="650" y="145"/>
                  </a:cubicBezTo>
                  <a:cubicBezTo>
                    <a:pt x="785" y="223"/>
                    <a:pt x="785" y="223"/>
                    <a:pt x="785" y="223"/>
                  </a:cubicBezTo>
                  <a:cubicBezTo>
                    <a:pt x="651" y="301"/>
                    <a:pt x="651" y="301"/>
                    <a:pt x="651" y="301"/>
                  </a:cubicBezTo>
                  <a:cubicBezTo>
                    <a:pt x="611" y="278"/>
                    <a:pt x="611" y="278"/>
                    <a:pt x="611" y="278"/>
                  </a:cubicBezTo>
                  <a:cubicBezTo>
                    <a:pt x="672" y="242"/>
                    <a:pt x="672" y="242"/>
                    <a:pt x="672" y="242"/>
                  </a:cubicBezTo>
                  <a:cubicBezTo>
                    <a:pt x="637" y="242"/>
                    <a:pt x="587" y="242"/>
                    <a:pt x="545" y="242"/>
                  </a:cubicBezTo>
                  <a:cubicBezTo>
                    <a:pt x="540" y="260"/>
                    <a:pt x="526" y="277"/>
                    <a:pt x="502" y="290"/>
                  </a:cubicBezTo>
                  <a:cubicBezTo>
                    <a:pt x="480" y="303"/>
                    <a:pt x="451" y="312"/>
                    <a:pt x="422" y="315"/>
                  </a:cubicBezTo>
                  <a:cubicBezTo>
                    <a:pt x="422" y="391"/>
                    <a:pt x="422" y="391"/>
                    <a:pt x="422" y="391"/>
                  </a:cubicBezTo>
                  <a:cubicBezTo>
                    <a:pt x="483" y="356"/>
                    <a:pt x="483" y="356"/>
                    <a:pt x="483" y="356"/>
                  </a:cubicBezTo>
                  <a:cubicBezTo>
                    <a:pt x="483" y="356"/>
                    <a:pt x="483" y="356"/>
                    <a:pt x="483" y="356"/>
                  </a:cubicBezTo>
                  <a:cubicBezTo>
                    <a:pt x="483" y="356"/>
                    <a:pt x="483" y="356"/>
                    <a:pt x="483" y="356"/>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7" name="Freeform 45"/>
            <p:cNvSpPr>
              <a:spLocks noEditPoints="1"/>
            </p:cNvSpPr>
            <p:nvPr/>
          </p:nvSpPr>
          <p:spPr bwMode="auto">
            <a:xfrm>
              <a:off x="550" y="489"/>
              <a:ext cx="416" cy="241"/>
            </a:xfrm>
            <a:custGeom>
              <a:avLst/>
              <a:gdLst>
                <a:gd name="T0" fmla="*/ 1 w 785"/>
                <a:gd name="T1" fmla="*/ 1 h 456"/>
                <a:gd name="T2" fmla="*/ 1 w 785"/>
                <a:gd name="T3" fmla="*/ 1 h 456"/>
                <a:gd name="T4" fmla="*/ 1 w 785"/>
                <a:gd name="T5" fmla="*/ 1 h 456"/>
                <a:gd name="T6" fmla="*/ 1 w 785"/>
                <a:gd name="T7" fmla="*/ 1 h 456"/>
                <a:gd name="T8" fmla="*/ 1 w 785"/>
                <a:gd name="T9" fmla="*/ 1 h 456"/>
                <a:gd name="T10" fmla="*/ 1 w 785"/>
                <a:gd name="T11" fmla="*/ 1 h 456"/>
                <a:gd name="T12" fmla="*/ 1 w 785"/>
                <a:gd name="T13" fmla="*/ 1 h 456"/>
                <a:gd name="T14" fmla="*/ 1 w 785"/>
                <a:gd name="T15" fmla="*/ 1 h 456"/>
                <a:gd name="T16" fmla="*/ 1 w 785"/>
                <a:gd name="T17" fmla="*/ 1 h 456"/>
                <a:gd name="T18" fmla="*/ 1 w 785"/>
                <a:gd name="T19" fmla="*/ 1 h 456"/>
                <a:gd name="T20" fmla="*/ 1 w 785"/>
                <a:gd name="T21" fmla="*/ 1 h 456"/>
                <a:gd name="T22" fmla="*/ 1 w 785"/>
                <a:gd name="T23" fmla="*/ 1 h 456"/>
                <a:gd name="T24" fmla="*/ 0 w 785"/>
                <a:gd name="T25" fmla="*/ 1 h 456"/>
                <a:gd name="T26" fmla="*/ 1 w 785"/>
                <a:gd name="T27" fmla="*/ 1 h 456"/>
                <a:gd name="T28" fmla="*/ 1 w 785"/>
                <a:gd name="T29" fmla="*/ 1 h 456"/>
                <a:gd name="T30" fmla="*/ 1 w 785"/>
                <a:gd name="T31" fmla="*/ 1 h 456"/>
                <a:gd name="T32" fmla="*/ 1 w 785"/>
                <a:gd name="T33" fmla="*/ 1 h 456"/>
                <a:gd name="T34" fmla="*/ 1 w 785"/>
                <a:gd name="T35" fmla="*/ 1 h 456"/>
                <a:gd name="T36" fmla="*/ 1 w 785"/>
                <a:gd name="T37" fmla="*/ 1 h 456"/>
                <a:gd name="T38" fmla="*/ 1 w 785"/>
                <a:gd name="T39" fmla="*/ 1 h 456"/>
                <a:gd name="T40" fmla="*/ 1 w 785"/>
                <a:gd name="T41" fmla="*/ 1 h 456"/>
                <a:gd name="T42" fmla="*/ 1 w 785"/>
                <a:gd name="T43" fmla="*/ 1 h 456"/>
                <a:gd name="T44" fmla="*/ 1 w 785"/>
                <a:gd name="T45" fmla="*/ 0 h 456"/>
                <a:gd name="T46" fmla="*/ 1 w 785"/>
                <a:gd name="T47" fmla="*/ 1 h 456"/>
                <a:gd name="T48" fmla="*/ 1 w 785"/>
                <a:gd name="T49" fmla="*/ 1 h 456"/>
                <a:gd name="T50" fmla="*/ 1 w 785"/>
                <a:gd name="T51" fmla="*/ 1 h 456"/>
                <a:gd name="T52" fmla="*/ 1 w 785"/>
                <a:gd name="T53" fmla="*/ 1 h 456"/>
                <a:gd name="T54" fmla="*/ 1 w 785"/>
                <a:gd name="T55" fmla="*/ 1 h 456"/>
                <a:gd name="T56" fmla="*/ 1 w 785"/>
                <a:gd name="T57" fmla="*/ 1 h 456"/>
                <a:gd name="T58" fmla="*/ 1 w 785"/>
                <a:gd name="T59" fmla="*/ 1 h 456"/>
                <a:gd name="T60" fmla="*/ 1 w 785"/>
                <a:gd name="T61" fmla="*/ 1 h 456"/>
                <a:gd name="T62" fmla="*/ 1 w 785"/>
                <a:gd name="T63" fmla="*/ 1 h 456"/>
                <a:gd name="T64" fmla="*/ 1 w 785"/>
                <a:gd name="T65" fmla="*/ 1 h 456"/>
                <a:gd name="T66" fmla="*/ 1 w 785"/>
                <a:gd name="T67" fmla="*/ 1 h 456"/>
                <a:gd name="T68" fmla="*/ 1 w 785"/>
                <a:gd name="T69" fmla="*/ 1 h 456"/>
                <a:gd name="T70" fmla="*/ 1 w 785"/>
                <a:gd name="T71" fmla="*/ 1 h 456"/>
                <a:gd name="T72" fmla="*/ 1 w 785"/>
                <a:gd name="T73" fmla="*/ 1 h 456"/>
                <a:gd name="T74" fmla="*/ 1 w 785"/>
                <a:gd name="T75" fmla="*/ 1 h 456"/>
                <a:gd name="T76" fmla="*/ 1 w 785"/>
                <a:gd name="T77" fmla="*/ 1 h 456"/>
                <a:gd name="T78" fmla="*/ 1 w 785"/>
                <a:gd name="T79" fmla="*/ 1 h 456"/>
                <a:gd name="T80" fmla="*/ 1 w 785"/>
                <a:gd name="T81" fmla="*/ 1 h 456"/>
                <a:gd name="T82" fmla="*/ 1 w 785"/>
                <a:gd name="T83" fmla="*/ 1 h 456"/>
                <a:gd name="T84" fmla="*/ 1 w 785"/>
                <a:gd name="T85" fmla="*/ 1 h 456"/>
                <a:gd name="T86" fmla="*/ 1 w 785"/>
                <a:gd name="T87" fmla="*/ 1 h 456"/>
                <a:gd name="T88" fmla="*/ 1 w 785"/>
                <a:gd name="T89" fmla="*/ 1 h 456"/>
                <a:gd name="T90" fmla="*/ 1 w 785"/>
                <a:gd name="T91" fmla="*/ 1 h 456"/>
                <a:gd name="T92" fmla="*/ 1 w 785"/>
                <a:gd name="T93" fmla="*/ 1 h 456"/>
                <a:gd name="T94" fmla="*/ 1 w 785"/>
                <a:gd name="T95" fmla="*/ 1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6"/>
                <a:gd name="T146" fmla="*/ 785 w 785"/>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6">
                  <a:moveTo>
                    <a:pt x="483" y="355"/>
                  </a:moveTo>
                  <a:cubicBezTo>
                    <a:pt x="523" y="379"/>
                    <a:pt x="523" y="379"/>
                    <a:pt x="523" y="379"/>
                  </a:cubicBezTo>
                  <a:cubicBezTo>
                    <a:pt x="389" y="456"/>
                    <a:pt x="389" y="456"/>
                    <a:pt x="389" y="456"/>
                  </a:cubicBezTo>
                  <a:cubicBezTo>
                    <a:pt x="255" y="379"/>
                    <a:pt x="255" y="379"/>
                    <a:pt x="255" y="379"/>
                  </a:cubicBezTo>
                  <a:cubicBezTo>
                    <a:pt x="295" y="355"/>
                    <a:pt x="295" y="355"/>
                    <a:pt x="295" y="355"/>
                  </a:cubicBezTo>
                  <a:cubicBezTo>
                    <a:pt x="356" y="391"/>
                    <a:pt x="356" y="391"/>
                    <a:pt x="356" y="391"/>
                  </a:cubicBezTo>
                  <a:cubicBezTo>
                    <a:pt x="356" y="313"/>
                    <a:pt x="356" y="313"/>
                    <a:pt x="356" y="313"/>
                  </a:cubicBezTo>
                  <a:cubicBezTo>
                    <a:pt x="330" y="309"/>
                    <a:pt x="306" y="301"/>
                    <a:pt x="286" y="290"/>
                  </a:cubicBezTo>
                  <a:cubicBezTo>
                    <a:pt x="266" y="278"/>
                    <a:pt x="253" y="264"/>
                    <a:pt x="246" y="249"/>
                  </a:cubicBezTo>
                  <a:cubicBezTo>
                    <a:pt x="113" y="249"/>
                    <a:pt x="113" y="249"/>
                    <a:pt x="113" y="249"/>
                  </a:cubicBezTo>
                  <a:cubicBezTo>
                    <a:pt x="174" y="284"/>
                    <a:pt x="174" y="284"/>
                    <a:pt x="174" y="284"/>
                  </a:cubicBezTo>
                  <a:cubicBezTo>
                    <a:pt x="134" y="308"/>
                    <a:pt x="134" y="308"/>
                    <a:pt x="134" y="308"/>
                  </a:cubicBezTo>
                  <a:cubicBezTo>
                    <a:pt x="0" y="230"/>
                    <a:pt x="0" y="230"/>
                    <a:pt x="0" y="230"/>
                  </a:cubicBezTo>
                  <a:cubicBezTo>
                    <a:pt x="134" y="152"/>
                    <a:pt x="134" y="152"/>
                    <a:pt x="134" y="152"/>
                  </a:cubicBezTo>
                  <a:cubicBezTo>
                    <a:pt x="174" y="175"/>
                    <a:pt x="174" y="175"/>
                    <a:pt x="174" y="175"/>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5"/>
                    <a:pt x="369" y="65"/>
                    <a:pt x="369" y="65"/>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5"/>
                    <a:pt x="435" y="65"/>
                    <a:pt x="435" y="65"/>
                  </a:cubicBezTo>
                  <a:cubicBezTo>
                    <a:pt x="435" y="87"/>
                    <a:pt x="435" y="117"/>
                    <a:pt x="435" y="142"/>
                  </a:cubicBezTo>
                  <a:cubicBezTo>
                    <a:pt x="460" y="146"/>
                    <a:pt x="483" y="154"/>
                    <a:pt x="502" y="165"/>
                  </a:cubicBezTo>
                  <a:cubicBezTo>
                    <a:pt x="521" y="176"/>
                    <a:pt x="534" y="189"/>
                    <a:pt x="541" y="204"/>
                  </a:cubicBezTo>
                  <a:cubicBezTo>
                    <a:pt x="672" y="204"/>
                    <a:pt x="672" y="204"/>
                    <a:pt x="672" y="204"/>
                  </a:cubicBezTo>
                  <a:cubicBezTo>
                    <a:pt x="611" y="168"/>
                    <a:pt x="611" y="168"/>
                    <a:pt x="611" y="168"/>
                  </a:cubicBezTo>
                  <a:cubicBezTo>
                    <a:pt x="650" y="145"/>
                    <a:pt x="650" y="145"/>
                    <a:pt x="650" y="145"/>
                  </a:cubicBezTo>
                  <a:cubicBezTo>
                    <a:pt x="785" y="223"/>
                    <a:pt x="785" y="223"/>
                    <a:pt x="785" y="223"/>
                  </a:cubicBezTo>
                  <a:cubicBezTo>
                    <a:pt x="651" y="300"/>
                    <a:pt x="651" y="300"/>
                    <a:pt x="651" y="300"/>
                  </a:cubicBezTo>
                  <a:cubicBezTo>
                    <a:pt x="611" y="277"/>
                    <a:pt x="611" y="277"/>
                    <a:pt x="611" y="277"/>
                  </a:cubicBezTo>
                  <a:cubicBezTo>
                    <a:pt x="672" y="242"/>
                    <a:pt x="672" y="242"/>
                    <a:pt x="672" y="242"/>
                  </a:cubicBezTo>
                  <a:cubicBezTo>
                    <a:pt x="637" y="242"/>
                    <a:pt x="587" y="242"/>
                    <a:pt x="545" y="242"/>
                  </a:cubicBezTo>
                  <a:cubicBezTo>
                    <a:pt x="540" y="259"/>
                    <a:pt x="526" y="276"/>
                    <a:pt x="502" y="290"/>
                  </a:cubicBezTo>
                  <a:cubicBezTo>
                    <a:pt x="480" y="303"/>
                    <a:pt x="451" y="311"/>
                    <a:pt x="422" y="314"/>
                  </a:cubicBezTo>
                  <a:cubicBezTo>
                    <a:pt x="422" y="391"/>
                    <a:pt x="422" y="391"/>
                    <a:pt x="422" y="391"/>
                  </a:cubicBezTo>
                  <a:cubicBezTo>
                    <a:pt x="483" y="355"/>
                    <a:pt x="483" y="355"/>
                    <a:pt x="483" y="355"/>
                  </a:cubicBezTo>
                  <a:cubicBezTo>
                    <a:pt x="483" y="355"/>
                    <a:pt x="483" y="355"/>
                    <a:pt x="483" y="355"/>
                  </a:cubicBezTo>
                  <a:cubicBezTo>
                    <a:pt x="483" y="355"/>
                    <a:pt x="483" y="355"/>
                    <a:pt x="483" y="355"/>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8" name="Freeform 46"/>
            <p:cNvSpPr>
              <a:spLocks/>
            </p:cNvSpPr>
            <p:nvPr/>
          </p:nvSpPr>
          <p:spPr bwMode="auto">
            <a:xfrm>
              <a:off x="519" y="673"/>
              <a:ext cx="30" cy="48"/>
            </a:xfrm>
            <a:custGeom>
              <a:avLst/>
              <a:gdLst>
                <a:gd name="T0" fmla="*/ 1 w 56"/>
                <a:gd name="T1" fmla="*/ 1 h 92"/>
                <a:gd name="T2" fmla="*/ 1 w 56"/>
                <a:gd name="T3" fmla="*/ 1 h 92"/>
                <a:gd name="T4" fmla="*/ 1 w 56"/>
                <a:gd name="T5" fmla="*/ 1 h 92"/>
                <a:gd name="T6" fmla="*/ 1 w 56"/>
                <a:gd name="T7" fmla="*/ 1 h 92"/>
                <a:gd name="T8" fmla="*/ 1 w 56"/>
                <a:gd name="T9" fmla="*/ 1 h 92"/>
                <a:gd name="T10" fmla="*/ 1 w 56"/>
                <a:gd name="T11" fmla="*/ 1 h 92"/>
                <a:gd name="T12" fmla="*/ 1 w 56"/>
                <a:gd name="T13" fmla="*/ 1 h 92"/>
                <a:gd name="T14" fmla="*/ 1 w 56"/>
                <a:gd name="T15" fmla="*/ 1 h 92"/>
                <a:gd name="T16" fmla="*/ 1 w 56"/>
                <a:gd name="T17" fmla="*/ 1 h 92"/>
                <a:gd name="T18" fmla="*/ 1 w 56"/>
                <a:gd name="T19" fmla="*/ 1 h 92"/>
                <a:gd name="T20" fmla="*/ 1 w 56"/>
                <a:gd name="T21" fmla="*/ 1 h 92"/>
                <a:gd name="T22" fmla="*/ 1 w 56"/>
                <a:gd name="T23" fmla="*/ 1 h 92"/>
                <a:gd name="T24" fmla="*/ 1 w 56"/>
                <a:gd name="T25" fmla="*/ 1 h 92"/>
                <a:gd name="T26" fmla="*/ 1 w 56"/>
                <a:gd name="T27" fmla="*/ 1 h 92"/>
                <a:gd name="T28" fmla="*/ 0 w 56"/>
                <a:gd name="T29" fmla="*/ 1 h 92"/>
                <a:gd name="T30" fmla="*/ 1 w 56"/>
                <a:gd name="T31" fmla="*/ 1 h 92"/>
                <a:gd name="T32" fmla="*/ 1 w 56"/>
                <a:gd name="T33" fmla="*/ 1 h 92"/>
                <a:gd name="T34" fmla="*/ 1 w 56"/>
                <a:gd name="T35" fmla="*/ 1 h 92"/>
                <a:gd name="T36" fmla="*/ 1 w 56"/>
                <a:gd name="T37" fmla="*/ 1 h 92"/>
                <a:gd name="T38" fmla="*/ 1 w 56"/>
                <a:gd name="T39" fmla="*/ 1 h 92"/>
                <a:gd name="T40" fmla="*/ 1 w 56"/>
                <a:gd name="T41" fmla="*/ 1 h 92"/>
                <a:gd name="T42" fmla="*/ 1 w 56"/>
                <a:gd name="T43" fmla="*/ 1 h 92"/>
                <a:gd name="T44" fmla="*/ 1 w 56"/>
                <a:gd name="T45" fmla="*/ 1 h 92"/>
                <a:gd name="T46" fmla="*/ 1 w 56"/>
                <a:gd name="T47" fmla="*/ 1 h 92"/>
                <a:gd name="T48" fmla="*/ 1 w 56"/>
                <a:gd name="T49" fmla="*/ 1 h 92"/>
                <a:gd name="T50" fmla="*/ 1 w 56"/>
                <a:gd name="T51" fmla="*/ 1 h 92"/>
                <a:gd name="T52" fmla="*/ 1 w 56"/>
                <a:gd name="T53" fmla="*/ 1 h 92"/>
                <a:gd name="T54" fmla="*/ 1 w 56"/>
                <a:gd name="T55" fmla="*/ 1 h 92"/>
                <a:gd name="T56" fmla="*/ 1 w 56"/>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92"/>
                <a:gd name="T89" fmla="*/ 56 w 56"/>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92">
                  <a:moveTo>
                    <a:pt x="27" y="5"/>
                  </a:moveTo>
                  <a:cubicBezTo>
                    <a:pt x="35" y="9"/>
                    <a:pt x="41" y="15"/>
                    <a:pt x="46" y="21"/>
                  </a:cubicBezTo>
                  <a:cubicBezTo>
                    <a:pt x="51" y="28"/>
                    <a:pt x="54" y="36"/>
                    <a:pt x="54" y="45"/>
                  </a:cubicBezTo>
                  <a:cubicBezTo>
                    <a:pt x="40" y="36"/>
                    <a:pt x="40" y="36"/>
                    <a:pt x="40" y="36"/>
                  </a:cubicBezTo>
                  <a:cubicBezTo>
                    <a:pt x="39" y="29"/>
                    <a:pt x="35" y="22"/>
                    <a:pt x="27" y="17"/>
                  </a:cubicBezTo>
                  <a:cubicBezTo>
                    <a:pt x="24" y="16"/>
                    <a:pt x="22" y="15"/>
                    <a:pt x="20" y="15"/>
                  </a:cubicBezTo>
                  <a:cubicBezTo>
                    <a:pt x="18" y="16"/>
                    <a:pt x="17" y="17"/>
                    <a:pt x="17" y="20"/>
                  </a:cubicBezTo>
                  <a:cubicBezTo>
                    <a:pt x="17" y="23"/>
                    <a:pt x="18" y="26"/>
                    <a:pt x="20" y="28"/>
                  </a:cubicBezTo>
                  <a:cubicBezTo>
                    <a:pt x="22" y="30"/>
                    <a:pt x="27" y="35"/>
                    <a:pt x="36" y="43"/>
                  </a:cubicBezTo>
                  <a:cubicBezTo>
                    <a:pt x="42" y="48"/>
                    <a:pt x="45" y="52"/>
                    <a:pt x="48" y="55"/>
                  </a:cubicBezTo>
                  <a:cubicBezTo>
                    <a:pt x="53" y="62"/>
                    <a:pt x="56" y="69"/>
                    <a:pt x="56" y="77"/>
                  </a:cubicBezTo>
                  <a:cubicBezTo>
                    <a:pt x="56" y="84"/>
                    <a:pt x="54" y="88"/>
                    <a:pt x="49" y="90"/>
                  </a:cubicBezTo>
                  <a:cubicBezTo>
                    <a:pt x="44" y="92"/>
                    <a:pt x="37" y="90"/>
                    <a:pt x="28" y="85"/>
                  </a:cubicBezTo>
                  <a:cubicBezTo>
                    <a:pt x="20" y="81"/>
                    <a:pt x="14" y="75"/>
                    <a:pt x="9" y="67"/>
                  </a:cubicBezTo>
                  <a:cubicBezTo>
                    <a:pt x="3" y="59"/>
                    <a:pt x="0" y="51"/>
                    <a:pt x="0" y="42"/>
                  </a:cubicBezTo>
                  <a:cubicBezTo>
                    <a:pt x="14" y="50"/>
                    <a:pt x="14" y="50"/>
                    <a:pt x="14" y="50"/>
                  </a:cubicBezTo>
                  <a:cubicBezTo>
                    <a:pt x="14" y="55"/>
                    <a:pt x="16" y="59"/>
                    <a:pt x="19" y="63"/>
                  </a:cubicBezTo>
                  <a:cubicBezTo>
                    <a:pt x="21" y="67"/>
                    <a:pt x="25" y="70"/>
                    <a:pt x="29" y="72"/>
                  </a:cubicBezTo>
                  <a:cubicBezTo>
                    <a:pt x="32" y="74"/>
                    <a:pt x="35" y="75"/>
                    <a:pt x="37" y="75"/>
                  </a:cubicBezTo>
                  <a:cubicBezTo>
                    <a:pt x="40" y="76"/>
                    <a:pt x="42" y="74"/>
                    <a:pt x="42" y="70"/>
                  </a:cubicBezTo>
                  <a:cubicBezTo>
                    <a:pt x="42" y="66"/>
                    <a:pt x="38" y="61"/>
                    <a:pt x="32" y="55"/>
                  </a:cubicBezTo>
                  <a:cubicBezTo>
                    <a:pt x="20" y="44"/>
                    <a:pt x="14" y="38"/>
                    <a:pt x="13" y="37"/>
                  </a:cubicBezTo>
                  <a:cubicBezTo>
                    <a:pt x="6" y="29"/>
                    <a:pt x="2" y="22"/>
                    <a:pt x="2" y="13"/>
                  </a:cubicBezTo>
                  <a:cubicBezTo>
                    <a:pt x="2" y="6"/>
                    <a:pt x="5" y="2"/>
                    <a:pt x="10" y="1"/>
                  </a:cubicBezTo>
                  <a:cubicBezTo>
                    <a:pt x="15" y="0"/>
                    <a:pt x="21" y="1"/>
                    <a:pt x="27" y="5"/>
                  </a:cubicBezTo>
                  <a:cubicBezTo>
                    <a:pt x="27" y="5"/>
                    <a:pt x="27" y="5"/>
                    <a:pt x="27" y="5"/>
                  </a:cubicBezTo>
                  <a:cubicBezTo>
                    <a:pt x="27" y="5"/>
                    <a:pt x="27" y="5"/>
                    <a:pt x="27" y="5"/>
                  </a:cubicBezTo>
                  <a:cubicBezTo>
                    <a:pt x="27" y="5"/>
                    <a:pt x="27" y="5"/>
                    <a:pt x="27" y="5"/>
                  </a:cubicBezTo>
                  <a:cubicBezTo>
                    <a:pt x="27" y="5"/>
                    <a:pt x="27" y="5"/>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9" name="Freeform 47"/>
            <p:cNvSpPr>
              <a:spLocks/>
            </p:cNvSpPr>
            <p:nvPr/>
          </p:nvSpPr>
          <p:spPr bwMode="auto">
            <a:xfrm>
              <a:off x="550" y="685"/>
              <a:ext cx="46" cy="62"/>
            </a:xfrm>
            <a:custGeom>
              <a:avLst/>
              <a:gdLst>
                <a:gd name="T0" fmla="*/ 46 w 46"/>
                <a:gd name="T1" fmla="*/ 27 h 62"/>
                <a:gd name="T2" fmla="*/ 36 w 46"/>
                <a:gd name="T3" fmla="*/ 62 h 62"/>
                <a:gd name="T4" fmla="*/ 29 w 46"/>
                <a:gd name="T5" fmla="*/ 57 h 62"/>
                <a:gd name="T6" fmla="*/ 23 w 46"/>
                <a:gd name="T7" fmla="*/ 27 h 62"/>
                <a:gd name="T8" fmla="*/ 17 w 46"/>
                <a:gd name="T9" fmla="*/ 51 h 62"/>
                <a:gd name="T10" fmla="*/ 9 w 46"/>
                <a:gd name="T11" fmla="*/ 46 h 62"/>
                <a:gd name="T12" fmla="*/ 0 w 46"/>
                <a:gd name="T13" fmla="*/ 0 h 62"/>
                <a:gd name="T14" fmla="*/ 8 w 46"/>
                <a:gd name="T15" fmla="*/ 5 h 62"/>
                <a:gd name="T16" fmla="*/ 13 w 46"/>
                <a:gd name="T17" fmla="*/ 36 h 62"/>
                <a:gd name="T18" fmla="*/ 19 w 46"/>
                <a:gd name="T19" fmla="*/ 12 h 62"/>
                <a:gd name="T20" fmla="*/ 27 w 46"/>
                <a:gd name="T21" fmla="*/ 16 h 62"/>
                <a:gd name="T22" fmla="*/ 33 w 46"/>
                <a:gd name="T23" fmla="*/ 47 h 62"/>
                <a:gd name="T24" fmla="*/ 38 w 46"/>
                <a:gd name="T25" fmla="*/ 23 h 62"/>
                <a:gd name="T26" fmla="*/ 46 w 46"/>
                <a:gd name="T27" fmla="*/ 27 h 62"/>
                <a:gd name="T28" fmla="*/ 46 w 46"/>
                <a:gd name="T29" fmla="*/ 27 h 62"/>
                <a:gd name="T30" fmla="*/ 46 w 46"/>
                <a:gd name="T31" fmla="*/ 27 h 62"/>
                <a:gd name="T32" fmla="*/ 46 w 46"/>
                <a:gd name="T33" fmla="*/ 27 h 62"/>
                <a:gd name="T34" fmla="*/ 46 w 46"/>
                <a:gd name="T35" fmla="*/ 27 h 62"/>
                <a:gd name="T36" fmla="*/ 46 w 46"/>
                <a:gd name="T37" fmla="*/ 2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2"/>
                <a:gd name="T59" fmla="*/ 46 w 46"/>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2">
                  <a:moveTo>
                    <a:pt x="46" y="27"/>
                  </a:moveTo>
                  <a:lnTo>
                    <a:pt x="36" y="62"/>
                  </a:lnTo>
                  <a:lnTo>
                    <a:pt x="29" y="57"/>
                  </a:lnTo>
                  <a:lnTo>
                    <a:pt x="23" y="27"/>
                  </a:lnTo>
                  <a:lnTo>
                    <a:pt x="17" y="51"/>
                  </a:lnTo>
                  <a:lnTo>
                    <a:pt x="9" y="46"/>
                  </a:lnTo>
                  <a:lnTo>
                    <a:pt x="0" y="0"/>
                  </a:lnTo>
                  <a:lnTo>
                    <a:pt x="8" y="5"/>
                  </a:lnTo>
                  <a:lnTo>
                    <a:pt x="13" y="36"/>
                  </a:lnTo>
                  <a:lnTo>
                    <a:pt x="19" y="12"/>
                  </a:lnTo>
                  <a:lnTo>
                    <a:pt x="27" y="16"/>
                  </a:lnTo>
                  <a:lnTo>
                    <a:pt x="33" y="47"/>
                  </a:lnTo>
                  <a:lnTo>
                    <a:pt x="38" y="23"/>
                  </a:lnTo>
                  <a:lnTo>
                    <a:pt x="4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0" name="Freeform 48"/>
            <p:cNvSpPr>
              <a:spLocks/>
            </p:cNvSpPr>
            <p:nvPr/>
          </p:nvSpPr>
          <p:spPr bwMode="auto">
            <a:xfrm>
              <a:off x="600" y="714"/>
              <a:ext cx="7" cy="45"/>
            </a:xfrm>
            <a:custGeom>
              <a:avLst/>
              <a:gdLst>
                <a:gd name="T0" fmla="*/ 7 w 7"/>
                <a:gd name="T1" fmla="*/ 5 h 45"/>
                <a:gd name="T2" fmla="*/ 7 w 7"/>
                <a:gd name="T3" fmla="*/ 45 h 45"/>
                <a:gd name="T4" fmla="*/ 0 w 7"/>
                <a:gd name="T5" fmla="*/ 41 h 45"/>
                <a:gd name="T6" fmla="*/ 0 w 7"/>
                <a:gd name="T7" fmla="*/ 0 h 45"/>
                <a:gd name="T8" fmla="*/ 7 w 7"/>
                <a:gd name="T9" fmla="*/ 5 h 45"/>
                <a:gd name="T10" fmla="*/ 7 w 7"/>
                <a:gd name="T11" fmla="*/ 5 h 45"/>
                <a:gd name="T12" fmla="*/ 7 w 7"/>
                <a:gd name="T13" fmla="*/ 5 h 45"/>
                <a:gd name="T14" fmla="*/ 7 w 7"/>
                <a:gd name="T15" fmla="*/ 5 h 45"/>
                <a:gd name="T16" fmla="*/ 7 w 7"/>
                <a:gd name="T17" fmla="*/ 5 h 45"/>
                <a:gd name="T18" fmla="*/ 7 w 7"/>
                <a:gd name="T19" fmla="*/ 5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5"/>
                <a:gd name="T32" fmla="*/ 7 w 7"/>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5">
                  <a:moveTo>
                    <a:pt x="7" y="5"/>
                  </a:moveTo>
                  <a:lnTo>
                    <a:pt x="7" y="45"/>
                  </a:lnTo>
                  <a:lnTo>
                    <a:pt x="0" y="41"/>
                  </a:lnTo>
                  <a:lnTo>
                    <a:pt x="0" y="0"/>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1" name="Freeform 49"/>
            <p:cNvSpPr>
              <a:spLocks/>
            </p:cNvSpPr>
            <p:nvPr/>
          </p:nvSpPr>
          <p:spPr bwMode="auto">
            <a:xfrm>
              <a:off x="611" y="721"/>
              <a:ext cx="29" cy="51"/>
            </a:xfrm>
            <a:custGeom>
              <a:avLst/>
              <a:gdLst>
                <a:gd name="T0" fmla="*/ 29 w 29"/>
                <a:gd name="T1" fmla="*/ 17 h 51"/>
                <a:gd name="T2" fmla="*/ 29 w 29"/>
                <a:gd name="T3" fmla="*/ 24 h 51"/>
                <a:gd name="T4" fmla="*/ 19 w 29"/>
                <a:gd name="T5" fmla="*/ 18 h 51"/>
                <a:gd name="T6" fmla="*/ 19 w 29"/>
                <a:gd name="T7" fmla="*/ 51 h 51"/>
                <a:gd name="T8" fmla="*/ 11 w 29"/>
                <a:gd name="T9" fmla="*/ 46 h 51"/>
                <a:gd name="T10" fmla="*/ 11 w 29"/>
                <a:gd name="T11" fmla="*/ 14 h 51"/>
                <a:gd name="T12" fmla="*/ 0 w 29"/>
                <a:gd name="T13" fmla="*/ 7 h 51"/>
                <a:gd name="T14" fmla="*/ 0 w 29"/>
                <a:gd name="T15" fmla="*/ 0 h 51"/>
                <a:gd name="T16" fmla="*/ 29 w 29"/>
                <a:gd name="T17" fmla="*/ 17 h 51"/>
                <a:gd name="T18" fmla="*/ 29 w 29"/>
                <a:gd name="T19" fmla="*/ 17 h 51"/>
                <a:gd name="T20" fmla="*/ 29 w 29"/>
                <a:gd name="T21" fmla="*/ 17 h 51"/>
                <a:gd name="T22" fmla="*/ 29 w 29"/>
                <a:gd name="T23" fmla="*/ 17 h 51"/>
                <a:gd name="T24" fmla="*/ 29 w 29"/>
                <a:gd name="T25" fmla="*/ 17 h 51"/>
                <a:gd name="T26" fmla="*/ 29 w 29"/>
                <a:gd name="T27" fmla="*/ 17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51"/>
                <a:gd name="T44" fmla="*/ 29 w 29"/>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51">
                  <a:moveTo>
                    <a:pt x="29" y="17"/>
                  </a:moveTo>
                  <a:lnTo>
                    <a:pt x="29" y="24"/>
                  </a:lnTo>
                  <a:lnTo>
                    <a:pt x="19" y="18"/>
                  </a:lnTo>
                  <a:lnTo>
                    <a:pt x="19" y="51"/>
                  </a:lnTo>
                  <a:lnTo>
                    <a:pt x="11" y="46"/>
                  </a:lnTo>
                  <a:lnTo>
                    <a:pt x="11" y="14"/>
                  </a:lnTo>
                  <a:lnTo>
                    <a:pt x="0" y="7"/>
                  </a:lnTo>
                  <a:lnTo>
                    <a:pt x="0" y="0"/>
                  </a:lnTo>
                  <a:lnTo>
                    <a:pt x="2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2" name="Freeform 50"/>
            <p:cNvSpPr>
              <a:spLocks/>
            </p:cNvSpPr>
            <p:nvPr/>
          </p:nvSpPr>
          <p:spPr bwMode="auto">
            <a:xfrm>
              <a:off x="642" y="745"/>
              <a:ext cx="33" cy="48"/>
            </a:xfrm>
            <a:custGeom>
              <a:avLst/>
              <a:gdLst>
                <a:gd name="T0" fmla="*/ 1 w 62"/>
                <a:gd name="T1" fmla="*/ 1 h 92"/>
                <a:gd name="T2" fmla="*/ 1 w 62"/>
                <a:gd name="T3" fmla="*/ 1 h 92"/>
                <a:gd name="T4" fmla="*/ 1 w 62"/>
                <a:gd name="T5" fmla="*/ 1 h 92"/>
                <a:gd name="T6" fmla="*/ 1 w 62"/>
                <a:gd name="T7" fmla="*/ 1 h 92"/>
                <a:gd name="T8" fmla="*/ 1 w 62"/>
                <a:gd name="T9" fmla="*/ 1 h 92"/>
                <a:gd name="T10" fmla="*/ 1 w 62"/>
                <a:gd name="T11" fmla="*/ 1 h 92"/>
                <a:gd name="T12" fmla="*/ 1 w 62"/>
                <a:gd name="T13" fmla="*/ 1 h 92"/>
                <a:gd name="T14" fmla="*/ 1 w 62"/>
                <a:gd name="T15" fmla="*/ 1 h 92"/>
                <a:gd name="T16" fmla="*/ 1 w 62"/>
                <a:gd name="T17" fmla="*/ 1 h 92"/>
                <a:gd name="T18" fmla="*/ 1 w 62"/>
                <a:gd name="T19" fmla="*/ 1 h 92"/>
                <a:gd name="T20" fmla="*/ 1 w 62"/>
                <a:gd name="T21" fmla="*/ 1 h 92"/>
                <a:gd name="T22" fmla="*/ 1 w 62"/>
                <a:gd name="T23" fmla="*/ 1 h 92"/>
                <a:gd name="T24" fmla="*/ 1 w 62"/>
                <a:gd name="T25" fmla="*/ 1 h 92"/>
                <a:gd name="T26" fmla="*/ 1 w 62"/>
                <a:gd name="T27" fmla="*/ 1 h 92"/>
                <a:gd name="T28" fmla="*/ 1 w 62"/>
                <a:gd name="T29" fmla="*/ 1 h 92"/>
                <a:gd name="T30" fmla="*/ 1 w 62"/>
                <a:gd name="T31" fmla="*/ 1 h 92"/>
                <a:gd name="T32" fmla="*/ 0 w 62"/>
                <a:gd name="T33" fmla="*/ 1 h 92"/>
                <a:gd name="T34" fmla="*/ 1 w 62"/>
                <a:gd name="T35" fmla="*/ 1 h 92"/>
                <a:gd name="T36" fmla="*/ 1 w 62"/>
                <a:gd name="T37" fmla="*/ 1 h 92"/>
                <a:gd name="T38" fmla="*/ 1 w 62"/>
                <a:gd name="T39" fmla="*/ 1 h 92"/>
                <a:gd name="T40" fmla="*/ 1 w 62"/>
                <a:gd name="T41" fmla="*/ 1 h 92"/>
                <a:gd name="T42" fmla="*/ 1 w 62"/>
                <a:gd name="T43" fmla="*/ 1 h 92"/>
                <a:gd name="T44" fmla="*/ 1 w 62"/>
                <a:gd name="T45" fmla="*/ 1 h 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2"/>
                <a:gd name="T71" fmla="*/ 62 w 62"/>
                <a:gd name="T72" fmla="*/ 92 h 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2">
                  <a:moveTo>
                    <a:pt x="33" y="7"/>
                  </a:moveTo>
                  <a:cubicBezTo>
                    <a:pt x="41" y="11"/>
                    <a:pt x="47" y="17"/>
                    <a:pt x="52" y="25"/>
                  </a:cubicBezTo>
                  <a:cubicBezTo>
                    <a:pt x="58" y="33"/>
                    <a:pt x="61" y="41"/>
                    <a:pt x="62" y="50"/>
                  </a:cubicBezTo>
                  <a:cubicBezTo>
                    <a:pt x="48" y="42"/>
                    <a:pt x="48" y="42"/>
                    <a:pt x="48" y="42"/>
                  </a:cubicBezTo>
                  <a:cubicBezTo>
                    <a:pt x="47" y="38"/>
                    <a:pt x="46" y="34"/>
                    <a:pt x="43" y="30"/>
                  </a:cubicBezTo>
                  <a:cubicBezTo>
                    <a:pt x="40" y="26"/>
                    <a:pt x="37" y="23"/>
                    <a:pt x="33" y="21"/>
                  </a:cubicBezTo>
                  <a:cubicBezTo>
                    <a:pt x="27" y="17"/>
                    <a:pt x="22" y="17"/>
                    <a:pt x="19" y="21"/>
                  </a:cubicBezTo>
                  <a:cubicBezTo>
                    <a:pt x="16" y="24"/>
                    <a:pt x="15" y="29"/>
                    <a:pt x="15" y="36"/>
                  </a:cubicBezTo>
                  <a:cubicBezTo>
                    <a:pt x="15" y="44"/>
                    <a:pt x="16" y="50"/>
                    <a:pt x="19" y="56"/>
                  </a:cubicBezTo>
                  <a:cubicBezTo>
                    <a:pt x="22" y="63"/>
                    <a:pt x="27" y="69"/>
                    <a:pt x="33" y="72"/>
                  </a:cubicBezTo>
                  <a:cubicBezTo>
                    <a:pt x="37" y="75"/>
                    <a:pt x="41" y="75"/>
                    <a:pt x="43" y="74"/>
                  </a:cubicBezTo>
                  <a:cubicBezTo>
                    <a:pt x="46" y="72"/>
                    <a:pt x="47" y="69"/>
                    <a:pt x="48" y="64"/>
                  </a:cubicBezTo>
                  <a:cubicBezTo>
                    <a:pt x="62" y="72"/>
                    <a:pt x="62" y="72"/>
                    <a:pt x="62" y="72"/>
                  </a:cubicBezTo>
                  <a:cubicBezTo>
                    <a:pt x="61" y="81"/>
                    <a:pt x="58" y="87"/>
                    <a:pt x="53" y="90"/>
                  </a:cubicBezTo>
                  <a:cubicBezTo>
                    <a:pt x="48" y="92"/>
                    <a:pt x="41" y="91"/>
                    <a:pt x="33" y="86"/>
                  </a:cubicBezTo>
                  <a:cubicBezTo>
                    <a:pt x="23" y="81"/>
                    <a:pt x="15" y="72"/>
                    <a:pt x="9" y="61"/>
                  </a:cubicBezTo>
                  <a:cubicBezTo>
                    <a:pt x="3" y="50"/>
                    <a:pt x="0" y="39"/>
                    <a:pt x="0" y="28"/>
                  </a:cubicBezTo>
                  <a:cubicBezTo>
                    <a:pt x="0" y="16"/>
                    <a:pt x="3" y="8"/>
                    <a:pt x="9" y="4"/>
                  </a:cubicBezTo>
                  <a:cubicBezTo>
                    <a:pt x="15" y="0"/>
                    <a:pt x="23" y="1"/>
                    <a:pt x="33" y="7"/>
                  </a:cubicBezTo>
                  <a:cubicBezTo>
                    <a:pt x="33" y="7"/>
                    <a:pt x="33" y="7"/>
                    <a:pt x="33" y="7"/>
                  </a:cubicBezTo>
                  <a:cubicBezTo>
                    <a:pt x="33" y="7"/>
                    <a:pt x="33" y="7"/>
                    <a:pt x="33" y="7"/>
                  </a:cubicBezTo>
                  <a:cubicBezTo>
                    <a:pt x="33" y="7"/>
                    <a:pt x="33" y="7"/>
                    <a:pt x="33" y="7"/>
                  </a:cubicBezTo>
                  <a:cubicBezTo>
                    <a:pt x="33" y="7"/>
                    <a:pt x="33" y="7"/>
                    <a:pt x="3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03" name="Freeform 51"/>
            <p:cNvSpPr>
              <a:spLocks/>
            </p:cNvSpPr>
            <p:nvPr/>
          </p:nvSpPr>
          <p:spPr bwMode="auto">
            <a:xfrm>
              <a:off x="680" y="761"/>
              <a:ext cx="30" cy="57"/>
            </a:xfrm>
            <a:custGeom>
              <a:avLst/>
              <a:gdLst>
                <a:gd name="T0" fmla="*/ 30 w 30"/>
                <a:gd name="T1" fmla="*/ 17 h 57"/>
                <a:gd name="T2" fmla="*/ 30 w 30"/>
                <a:gd name="T3" fmla="*/ 57 h 57"/>
                <a:gd name="T4" fmla="*/ 22 w 30"/>
                <a:gd name="T5" fmla="*/ 53 h 57"/>
                <a:gd name="T6" fmla="*/ 22 w 30"/>
                <a:gd name="T7" fmla="*/ 35 h 57"/>
                <a:gd name="T8" fmla="*/ 8 w 30"/>
                <a:gd name="T9" fmla="*/ 27 h 57"/>
                <a:gd name="T10" fmla="*/ 8 w 30"/>
                <a:gd name="T11" fmla="*/ 45 h 57"/>
                <a:gd name="T12" fmla="*/ 0 w 30"/>
                <a:gd name="T13" fmla="*/ 40 h 57"/>
                <a:gd name="T14" fmla="*/ 0 w 30"/>
                <a:gd name="T15" fmla="*/ 0 h 57"/>
                <a:gd name="T16" fmla="*/ 8 w 30"/>
                <a:gd name="T17" fmla="*/ 4 h 57"/>
                <a:gd name="T18" fmla="*/ 8 w 30"/>
                <a:gd name="T19" fmla="*/ 20 h 57"/>
                <a:gd name="T20" fmla="*/ 22 w 30"/>
                <a:gd name="T21" fmla="*/ 28 h 57"/>
                <a:gd name="T22" fmla="*/ 23 w 30"/>
                <a:gd name="T23" fmla="*/ 13 h 57"/>
                <a:gd name="T24" fmla="*/ 30 w 30"/>
                <a:gd name="T25" fmla="*/ 17 h 57"/>
                <a:gd name="T26" fmla="*/ 30 w 30"/>
                <a:gd name="T27" fmla="*/ 17 h 57"/>
                <a:gd name="T28" fmla="*/ 30 w 30"/>
                <a:gd name="T29" fmla="*/ 17 h 57"/>
                <a:gd name="T30" fmla="*/ 30 w 30"/>
                <a:gd name="T31" fmla="*/ 17 h 57"/>
                <a:gd name="T32" fmla="*/ 30 w 30"/>
                <a:gd name="T33" fmla="*/ 17 h 57"/>
                <a:gd name="T34" fmla="*/ 30 w 30"/>
                <a:gd name="T35" fmla="*/ 17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57"/>
                <a:gd name="T56" fmla="*/ 30 w 30"/>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57">
                  <a:moveTo>
                    <a:pt x="30" y="17"/>
                  </a:moveTo>
                  <a:lnTo>
                    <a:pt x="30" y="57"/>
                  </a:lnTo>
                  <a:lnTo>
                    <a:pt x="22" y="53"/>
                  </a:lnTo>
                  <a:lnTo>
                    <a:pt x="22" y="35"/>
                  </a:lnTo>
                  <a:lnTo>
                    <a:pt x="8" y="27"/>
                  </a:lnTo>
                  <a:lnTo>
                    <a:pt x="8" y="45"/>
                  </a:lnTo>
                  <a:lnTo>
                    <a:pt x="0" y="40"/>
                  </a:lnTo>
                  <a:lnTo>
                    <a:pt x="0" y="0"/>
                  </a:lnTo>
                  <a:lnTo>
                    <a:pt x="8" y="4"/>
                  </a:lnTo>
                  <a:lnTo>
                    <a:pt x="8" y="20"/>
                  </a:lnTo>
                  <a:lnTo>
                    <a:pt x="22" y="28"/>
                  </a:lnTo>
                  <a:lnTo>
                    <a:pt x="23" y="13"/>
                  </a:lnTo>
                  <a:lnTo>
                    <a:pt x="3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7132" name="Group 26"/>
          <p:cNvGrpSpPr>
            <a:grpSpLocks noChangeAspect="1"/>
          </p:cNvGrpSpPr>
          <p:nvPr/>
        </p:nvGrpSpPr>
        <p:grpSpPr bwMode="auto">
          <a:xfrm>
            <a:off x="2420938" y="1938338"/>
            <a:ext cx="828675" cy="600075"/>
            <a:chOff x="470" y="447"/>
            <a:chExt cx="576" cy="417"/>
          </a:xfrm>
        </p:grpSpPr>
        <p:sp>
          <p:nvSpPr>
            <p:cNvPr id="47180" name="AutoShape 27"/>
            <p:cNvSpPr>
              <a:spLocks noChangeAspect="1" noChangeArrowheads="1" noTextEdit="1"/>
            </p:cNvSpPr>
            <p:nvPr/>
          </p:nvSpPr>
          <p:spPr bwMode="auto">
            <a:xfrm>
              <a:off x="470" y="447"/>
              <a:ext cx="57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81" name="Freeform 28"/>
            <p:cNvSpPr>
              <a:spLocks/>
            </p:cNvSpPr>
            <p:nvPr/>
          </p:nvSpPr>
          <p:spPr bwMode="auto">
            <a:xfrm>
              <a:off x="759" y="613"/>
              <a:ext cx="286" cy="252"/>
            </a:xfrm>
            <a:custGeom>
              <a:avLst/>
              <a:gdLst>
                <a:gd name="T0" fmla="*/ 286 w 286"/>
                <a:gd name="T1" fmla="*/ 0 h 252"/>
                <a:gd name="T2" fmla="*/ 286 w 286"/>
                <a:gd name="T3" fmla="*/ 85 h 252"/>
                <a:gd name="T4" fmla="*/ 0 w 286"/>
                <a:gd name="T5" fmla="*/ 252 h 252"/>
                <a:gd name="T6" fmla="*/ 0 w 286"/>
                <a:gd name="T7" fmla="*/ 166 h 252"/>
                <a:gd name="T8" fmla="*/ 286 w 286"/>
                <a:gd name="T9" fmla="*/ 0 h 252"/>
                <a:gd name="T10" fmla="*/ 286 w 286"/>
                <a:gd name="T11" fmla="*/ 0 h 252"/>
                <a:gd name="T12" fmla="*/ 286 w 286"/>
                <a:gd name="T13" fmla="*/ 0 h 252"/>
                <a:gd name="T14" fmla="*/ 286 w 286"/>
                <a:gd name="T15" fmla="*/ 0 h 252"/>
                <a:gd name="T16" fmla="*/ 286 w 286"/>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252"/>
                <a:gd name="T29" fmla="*/ 286 w 286"/>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252">
                  <a:moveTo>
                    <a:pt x="286" y="0"/>
                  </a:moveTo>
                  <a:lnTo>
                    <a:pt x="286" y="85"/>
                  </a:lnTo>
                  <a:lnTo>
                    <a:pt x="0" y="252"/>
                  </a:lnTo>
                  <a:lnTo>
                    <a:pt x="0" y="166"/>
                  </a:lnTo>
                  <a:lnTo>
                    <a:pt x="286"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2" name="Freeform 29"/>
            <p:cNvSpPr>
              <a:spLocks/>
            </p:cNvSpPr>
            <p:nvPr/>
          </p:nvSpPr>
          <p:spPr bwMode="auto">
            <a:xfrm>
              <a:off x="471" y="613"/>
              <a:ext cx="288" cy="252"/>
            </a:xfrm>
            <a:custGeom>
              <a:avLst/>
              <a:gdLst>
                <a:gd name="T0" fmla="*/ 288 w 288"/>
                <a:gd name="T1" fmla="*/ 166 h 252"/>
                <a:gd name="T2" fmla="*/ 288 w 288"/>
                <a:gd name="T3" fmla="*/ 252 h 252"/>
                <a:gd name="T4" fmla="*/ 0 w 288"/>
                <a:gd name="T5" fmla="*/ 85 h 252"/>
                <a:gd name="T6" fmla="*/ 0 w 288"/>
                <a:gd name="T7" fmla="*/ 0 h 252"/>
                <a:gd name="T8" fmla="*/ 288 w 288"/>
                <a:gd name="T9" fmla="*/ 166 h 252"/>
                <a:gd name="T10" fmla="*/ 288 w 288"/>
                <a:gd name="T11" fmla="*/ 166 h 252"/>
                <a:gd name="T12" fmla="*/ 288 w 288"/>
                <a:gd name="T13" fmla="*/ 166 h 252"/>
                <a:gd name="T14" fmla="*/ 288 w 288"/>
                <a:gd name="T15" fmla="*/ 166 h 252"/>
                <a:gd name="T16" fmla="*/ 288 w 288"/>
                <a:gd name="T17" fmla="*/ 166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52"/>
                <a:gd name="T29" fmla="*/ 288 w 288"/>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52">
                  <a:moveTo>
                    <a:pt x="288" y="166"/>
                  </a:moveTo>
                  <a:lnTo>
                    <a:pt x="288" y="252"/>
                  </a:lnTo>
                  <a:lnTo>
                    <a:pt x="0" y="85"/>
                  </a:lnTo>
                  <a:lnTo>
                    <a:pt x="0" y="0"/>
                  </a:lnTo>
                  <a:lnTo>
                    <a:pt x="288" y="166"/>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3" name="Freeform 30"/>
            <p:cNvSpPr>
              <a:spLocks/>
            </p:cNvSpPr>
            <p:nvPr/>
          </p:nvSpPr>
          <p:spPr bwMode="auto">
            <a:xfrm>
              <a:off x="471" y="447"/>
              <a:ext cx="574" cy="332"/>
            </a:xfrm>
            <a:custGeom>
              <a:avLst/>
              <a:gdLst>
                <a:gd name="T0" fmla="*/ 574 w 574"/>
                <a:gd name="T1" fmla="*/ 166 h 332"/>
                <a:gd name="T2" fmla="*/ 288 w 574"/>
                <a:gd name="T3" fmla="*/ 332 h 332"/>
                <a:gd name="T4" fmla="*/ 0 w 574"/>
                <a:gd name="T5" fmla="*/ 166 h 332"/>
                <a:gd name="T6" fmla="*/ 286 w 574"/>
                <a:gd name="T7" fmla="*/ 0 h 332"/>
                <a:gd name="T8" fmla="*/ 574 w 574"/>
                <a:gd name="T9" fmla="*/ 166 h 332"/>
                <a:gd name="T10" fmla="*/ 574 w 574"/>
                <a:gd name="T11" fmla="*/ 166 h 332"/>
                <a:gd name="T12" fmla="*/ 574 w 574"/>
                <a:gd name="T13" fmla="*/ 166 h 332"/>
                <a:gd name="T14" fmla="*/ 574 w 574"/>
                <a:gd name="T15" fmla="*/ 166 h 332"/>
                <a:gd name="T16" fmla="*/ 574 w 574"/>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4"/>
                <a:gd name="T28" fmla="*/ 0 h 332"/>
                <a:gd name="T29" fmla="*/ 574 w 574"/>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4" h="332">
                  <a:moveTo>
                    <a:pt x="574" y="166"/>
                  </a:moveTo>
                  <a:lnTo>
                    <a:pt x="288" y="332"/>
                  </a:lnTo>
                  <a:lnTo>
                    <a:pt x="0" y="166"/>
                  </a:lnTo>
                  <a:lnTo>
                    <a:pt x="286" y="0"/>
                  </a:lnTo>
                  <a:lnTo>
                    <a:pt x="574" y="166"/>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4" name="Freeform 31"/>
            <p:cNvSpPr>
              <a:spLocks noEditPoints="1"/>
            </p:cNvSpPr>
            <p:nvPr/>
          </p:nvSpPr>
          <p:spPr bwMode="auto">
            <a:xfrm>
              <a:off x="550" y="495"/>
              <a:ext cx="416" cy="241"/>
            </a:xfrm>
            <a:custGeom>
              <a:avLst/>
              <a:gdLst>
                <a:gd name="T0" fmla="*/ 1 w 785"/>
                <a:gd name="T1" fmla="*/ 1 h 457"/>
                <a:gd name="T2" fmla="*/ 1 w 785"/>
                <a:gd name="T3" fmla="*/ 1 h 457"/>
                <a:gd name="T4" fmla="*/ 1 w 785"/>
                <a:gd name="T5" fmla="*/ 1 h 457"/>
                <a:gd name="T6" fmla="*/ 1 w 785"/>
                <a:gd name="T7" fmla="*/ 1 h 457"/>
                <a:gd name="T8" fmla="*/ 1 w 785"/>
                <a:gd name="T9" fmla="*/ 1 h 457"/>
                <a:gd name="T10" fmla="*/ 1 w 785"/>
                <a:gd name="T11" fmla="*/ 1 h 457"/>
                <a:gd name="T12" fmla="*/ 1 w 785"/>
                <a:gd name="T13" fmla="*/ 1 h 457"/>
                <a:gd name="T14" fmla="*/ 1 w 785"/>
                <a:gd name="T15" fmla="*/ 1 h 457"/>
                <a:gd name="T16" fmla="*/ 1 w 785"/>
                <a:gd name="T17" fmla="*/ 1 h 457"/>
                <a:gd name="T18" fmla="*/ 1 w 785"/>
                <a:gd name="T19" fmla="*/ 1 h 457"/>
                <a:gd name="T20" fmla="*/ 1 w 785"/>
                <a:gd name="T21" fmla="*/ 1 h 457"/>
                <a:gd name="T22" fmla="*/ 1 w 785"/>
                <a:gd name="T23" fmla="*/ 1 h 457"/>
                <a:gd name="T24" fmla="*/ 0 w 785"/>
                <a:gd name="T25" fmla="*/ 1 h 457"/>
                <a:gd name="T26" fmla="*/ 1 w 785"/>
                <a:gd name="T27" fmla="*/ 1 h 457"/>
                <a:gd name="T28" fmla="*/ 1 w 785"/>
                <a:gd name="T29" fmla="*/ 1 h 457"/>
                <a:gd name="T30" fmla="*/ 1 w 785"/>
                <a:gd name="T31" fmla="*/ 1 h 457"/>
                <a:gd name="T32" fmla="*/ 1 w 785"/>
                <a:gd name="T33" fmla="*/ 1 h 457"/>
                <a:gd name="T34" fmla="*/ 1 w 785"/>
                <a:gd name="T35" fmla="*/ 1 h 457"/>
                <a:gd name="T36" fmla="*/ 1 w 785"/>
                <a:gd name="T37" fmla="*/ 1 h 457"/>
                <a:gd name="T38" fmla="*/ 1 w 785"/>
                <a:gd name="T39" fmla="*/ 1 h 457"/>
                <a:gd name="T40" fmla="*/ 1 w 785"/>
                <a:gd name="T41" fmla="*/ 1 h 457"/>
                <a:gd name="T42" fmla="*/ 1 w 785"/>
                <a:gd name="T43" fmla="*/ 1 h 457"/>
                <a:gd name="T44" fmla="*/ 1 w 785"/>
                <a:gd name="T45" fmla="*/ 0 h 457"/>
                <a:gd name="T46" fmla="*/ 1 w 785"/>
                <a:gd name="T47" fmla="*/ 1 h 457"/>
                <a:gd name="T48" fmla="*/ 1 w 785"/>
                <a:gd name="T49" fmla="*/ 1 h 457"/>
                <a:gd name="T50" fmla="*/ 1 w 785"/>
                <a:gd name="T51" fmla="*/ 1 h 457"/>
                <a:gd name="T52" fmla="*/ 1 w 785"/>
                <a:gd name="T53" fmla="*/ 1 h 457"/>
                <a:gd name="T54" fmla="*/ 1 w 785"/>
                <a:gd name="T55" fmla="*/ 1 h 457"/>
                <a:gd name="T56" fmla="*/ 1 w 785"/>
                <a:gd name="T57" fmla="*/ 1 h 457"/>
                <a:gd name="T58" fmla="*/ 1 w 785"/>
                <a:gd name="T59" fmla="*/ 1 h 457"/>
                <a:gd name="T60" fmla="*/ 1 w 785"/>
                <a:gd name="T61" fmla="*/ 1 h 457"/>
                <a:gd name="T62" fmla="*/ 1 w 785"/>
                <a:gd name="T63" fmla="*/ 1 h 457"/>
                <a:gd name="T64" fmla="*/ 1 w 785"/>
                <a:gd name="T65" fmla="*/ 1 h 457"/>
                <a:gd name="T66" fmla="*/ 1 w 785"/>
                <a:gd name="T67" fmla="*/ 1 h 457"/>
                <a:gd name="T68" fmla="*/ 1 w 785"/>
                <a:gd name="T69" fmla="*/ 1 h 457"/>
                <a:gd name="T70" fmla="*/ 1 w 785"/>
                <a:gd name="T71" fmla="*/ 1 h 457"/>
                <a:gd name="T72" fmla="*/ 1 w 785"/>
                <a:gd name="T73" fmla="*/ 1 h 457"/>
                <a:gd name="T74" fmla="*/ 1 w 785"/>
                <a:gd name="T75" fmla="*/ 1 h 457"/>
                <a:gd name="T76" fmla="*/ 1 w 785"/>
                <a:gd name="T77" fmla="*/ 1 h 457"/>
                <a:gd name="T78" fmla="*/ 1 w 785"/>
                <a:gd name="T79" fmla="*/ 1 h 457"/>
                <a:gd name="T80" fmla="*/ 1 w 785"/>
                <a:gd name="T81" fmla="*/ 1 h 457"/>
                <a:gd name="T82" fmla="*/ 1 w 785"/>
                <a:gd name="T83" fmla="*/ 1 h 457"/>
                <a:gd name="T84" fmla="*/ 1 w 785"/>
                <a:gd name="T85" fmla="*/ 1 h 457"/>
                <a:gd name="T86" fmla="*/ 1 w 785"/>
                <a:gd name="T87" fmla="*/ 1 h 457"/>
                <a:gd name="T88" fmla="*/ 1 w 785"/>
                <a:gd name="T89" fmla="*/ 1 h 457"/>
                <a:gd name="T90" fmla="*/ 1 w 785"/>
                <a:gd name="T91" fmla="*/ 1 h 457"/>
                <a:gd name="T92" fmla="*/ 1 w 785"/>
                <a:gd name="T93" fmla="*/ 1 h 457"/>
                <a:gd name="T94" fmla="*/ 1 w 785"/>
                <a:gd name="T95" fmla="*/ 1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7"/>
                <a:gd name="T146" fmla="*/ 785 w 7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7">
                  <a:moveTo>
                    <a:pt x="483" y="356"/>
                  </a:moveTo>
                  <a:cubicBezTo>
                    <a:pt x="523" y="379"/>
                    <a:pt x="523" y="379"/>
                    <a:pt x="523" y="379"/>
                  </a:cubicBezTo>
                  <a:cubicBezTo>
                    <a:pt x="389" y="457"/>
                    <a:pt x="389" y="457"/>
                    <a:pt x="389" y="457"/>
                  </a:cubicBezTo>
                  <a:cubicBezTo>
                    <a:pt x="255" y="379"/>
                    <a:pt x="255" y="379"/>
                    <a:pt x="255" y="379"/>
                  </a:cubicBezTo>
                  <a:cubicBezTo>
                    <a:pt x="295" y="356"/>
                    <a:pt x="295" y="356"/>
                    <a:pt x="295" y="356"/>
                  </a:cubicBezTo>
                  <a:cubicBezTo>
                    <a:pt x="356" y="391"/>
                    <a:pt x="356" y="391"/>
                    <a:pt x="356" y="391"/>
                  </a:cubicBezTo>
                  <a:cubicBezTo>
                    <a:pt x="356" y="313"/>
                    <a:pt x="356" y="313"/>
                    <a:pt x="356" y="313"/>
                  </a:cubicBezTo>
                  <a:cubicBezTo>
                    <a:pt x="330" y="309"/>
                    <a:pt x="306" y="302"/>
                    <a:pt x="286" y="290"/>
                  </a:cubicBezTo>
                  <a:cubicBezTo>
                    <a:pt x="266" y="279"/>
                    <a:pt x="253" y="264"/>
                    <a:pt x="246" y="249"/>
                  </a:cubicBezTo>
                  <a:cubicBezTo>
                    <a:pt x="113" y="249"/>
                    <a:pt x="113" y="249"/>
                    <a:pt x="113" y="249"/>
                  </a:cubicBezTo>
                  <a:cubicBezTo>
                    <a:pt x="174" y="285"/>
                    <a:pt x="174" y="285"/>
                    <a:pt x="174" y="285"/>
                  </a:cubicBezTo>
                  <a:cubicBezTo>
                    <a:pt x="134" y="308"/>
                    <a:pt x="134" y="308"/>
                    <a:pt x="134" y="308"/>
                  </a:cubicBezTo>
                  <a:cubicBezTo>
                    <a:pt x="0" y="230"/>
                    <a:pt x="0" y="230"/>
                    <a:pt x="0" y="230"/>
                  </a:cubicBezTo>
                  <a:cubicBezTo>
                    <a:pt x="134" y="153"/>
                    <a:pt x="134" y="153"/>
                    <a:pt x="134" y="153"/>
                  </a:cubicBezTo>
                  <a:cubicBezTo>
                    <a:pt x="174" y="176"/>
                    <a:pt x="174" y="176"/>
                    <a:pt x="174" y="176"/>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6"/>
                    <a:pt x="369" y="66"/>
                    <a:pt x="369" y="66"/>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6"/>
                    <a:pt x="435" y="66"/>
                    <a:pt x="435" y="66"/>
                  </a:cubicBezTo>
                  <a:cubicBezTo>
                    <a:pt x="435" y="87"/>
                    <a:pt x="435" y="117"/>
                    <a:pt x="435" y="142"/>
                  </a:cubicBezTo>
                  <a:cubicBezTo>
                    <a:pt x="460" y="146"/>
                    <a:pt x="483" y="154"/>
                    <a:pt x="502" y="165"/>
                  </a:cubicBezTo>
                  <a:cubicBezTo>
                    <a:pt x="521" y="176"/>
                    <a:pt x="534" y="190"/>
                    <a:pt x="541" y="204"/>
                  </a:cubicBezTo>
                  <a:cubicBezTo>
                    <a:pt x="672" y="204"/>
                    <a:pt x="672" y="204"/>
                    <a:pt x="672" y="204"/>
                  </a:cubicBezTo>
                  <a:cubicBezTo>
                    <a:pt x="611" y="169"/>
                    <a:pt x="611" y="169"/>
                    <a:pt x="611" y="169"/>
                  </a:cubicBezTo>
                  <a:cubicBezTo>
                    <a:pt x="650" y="145"/>
                    <a:pt x="650" y="145"/>
                    <a:pt x="650" y="145"/>
                  </a:cubicBezTo>
                  <a:cubicBezTo>
                    <a:pt x="785" y="223"/>
                    <a:pt x="785" y="223"/>
                    <a:pt x="785" y="223"/>
                  </a:cubicBezTo>
                  <a:cubicBezTo>
                    <a:pt x="651" y="301"/>
                    <a:pt x="651" y="301"/>
                    <a:pt x="651" y="301"/>
                  </a:cubicBezTo>
                  <a:cubicBezTo>
                    <a:pt x="611" y="278"/>
                    <a:pt x="611" y="278"/>
                    <a:pt x="611" y="278"/>
                  </a:cubicBezTo>
                  <a:cubicBezTo>
                    <a:pt x="672" y="242"/>
                    <a:pt x="672" y="242"/>
                    <a:pt x="672" y="242"/>
                  </a:cubicBezTo>
                  <a:cubicBezTo>
                    <a:pt x="637" y="242"/>
                    <a:pt x="587" y="242"/>
                    <a:pt x="545" y="242"/>
                  </a:cubicBezTo>
                  <a:cubicBezTo>
                    <a:pt x="540" y="260"/>
                    <a:pt x="526" y="277"/>
                    <a:pt x="502" y="290"/>
                  </a:cubicBezTo>
                  <a:cubicBezTo>
                    <a:pt x="480" y="303"/>
                    <a:pt x="451" y="312"/>
                    <a:pt x="422" y="315"/>
                  </a:cubicBezTo>
                  <a:cubicBezTo>
                    <a:pt x="422" y="391"/>
                    <a:pt x="422" y="391"/>
                    <a:pt x="422" y="391"/>
                  </a:cubicBezTo>
                  <a:cubicBezTo>
                    <a:pt x="483" y="356"/>
                    <a:pt x="483" y="356"/>
                    <a:pt x="483" y="356"/>
                  </a:cubicBezTo>
                  <a:cubicBezTo>
                    <a:pt x="483" y="356"/>
                    <a:pt x="483" y="356"/>
                    <a:pt x="483" y="356"/>
                  </a:cubicBezTo>
                  <a:cubicBezTo>
                    <a:pt x="483" y="356"/>
                    <a:pt x="483" y="356"/>
                    <a:pt x="483" y="356"/>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5" name="Freeform 32"/>
            <p:cNvSpPr>
              <a:spLocks noEditPoints="1"/>
            </p:cNvSpPr>
            <p:nvPr/>
          </p:nvSpPr>
          <p:spPr bwMode="auto">
            <a:xfrm>
              <a:off x="550" y="489"/>
              <a:ext cx="416" cy="241"/>
            </a:xfrm>
            <a:custGeom>
              <a:avLst/>
              <a:gdLst>
                <a:gd name="T0" fmla="*/ 1 w 785"/>
                <a:gd name="T1" fmla="*/ 1 h 456"/>
                <a:gd name="T2" fmla="*/ 1 w 785"/>
                <a:gd name="T3" fmla="*/ 1 h 456"/>
                <a:gd name="T4" fmla="*/ 1 w 785"/>
                <a:gd name="T5" fmla="*/ 1 h 456"/>
                <a:gd name="T6" fmla="*/ 1 w 785"/>
                <a:gd name="T7" fmla="*/ 1 h 456"/>
                <a:gd name="T8" fmla="*/ 1 w 785"/>
                <a:gd name="T9" fmla="*/ 1 h 456"/>
                <a:gd name="T10" fmla="*/ 1 w 785"/>
                <a:gd name="T11" fmla="*/ 1 h 456"/>
                <a:gd name="T12" fmla="*/ 1 w 785"/>
                <a:gd name="T13" fmla="*/ 1 h 456"/>
                <a:gd name="T14" fmla="*/ 1 w 785"/>
                <a:gd name="T15" fmla="*/ 1 h 456"/>
                <a:gd name="T16" fmla="*/ 1 w 785"/>
                <a:gd name="T17" fmla="*/ 1 h 456"/>
                <a:gd name="T18" fmla="*/ 1 w 785"/>
                <a:gd name="T19" fmla="*/ 1 h 456"/>
                <a:gd name="T20" fmla="*/ 1 w 785"/>
                <a:gd name="T21" fmla="*/ 1 h 456"/>
                <a:gd name="T22" fmla="*/ 1 w 785"/>
                <a:gd name="T23" fmla="*/ 1 h 456"/>
                <a:gd name="T24" fmla="*/ 0 w 785"/>
                <a:gd name="T25" fmla="*/ 1 h 456"/>
                <a:gd name="T26" fmla="*/ 1 w 785"/>
                <a:gd name="T27" fmla="*/ 1 h 456"/>
                <a:gd name="T28" fmla="*/ 1 w 785"/>
                <a:gd name="T29" fmla="*/ 1 h 456"/>
                <a:gd name="T30" fmla="*/ 1 w 785"/>
                <a:gd name="T31" fmla="*/ 1 h 456"/>
                <a:gd name="T32" fmla="*/ 1 w 785"/>
                <a:gd name="T33" fmla="*/ 1 h 456"/>
                <a:gd name="T34" fmla="*/ 1 w 785"/>
                <a:gd name="T35" fmla="*/ 1 h 456"/>
                <a:gd name="T36" fmla="*/ 1 w 785"/>
                <a:gd name="T37" fmla="*/ 1 h 456"/>
                <a:gd name="T38" fmla="*/ 1 w 785"/>
                <a:gd name="T39" fmla="*/ 1 h 456"/>
                <a:gd name="T40" fmla="*/ 1 w 785"/>
                <a:gd name="T41" fmla="*/ 1 h 456"/>
                <a:gd name="T42" fmla="*/ 1 w 785"/>
                <a:gd name="T43" fmla="*/ 1 h 456"/>
                <a:gd name="T44" fmla="*/ 1 w 785"/>
                <a:gd name="T45" fmla="*/ 0 h 456"/>
                <a:gd name="T46" fmla="*/ 1 w 785"/>
                <a:gd name="T47" fmla="*/ 1 h 456"/>
                <a:gd name="T48" fmla="*/ 1 w 785"/>
                <a:gd name="T49" fmla="*/ 1 h 456"/>
                <a:gd name="T50" fmla="*/ 1 w 785"/>
                <a:gd name="T51" fmla="*/ 1 h 456"/>
                <a:gd name="T52" fmla="*/ 1 w 785"/>
                <a:gd name="T53" fmla="*/ 1 h 456"/>
                <a:gd name="T54" fmla="*/ 1 w 785"/>
                <a:gd name="T55" fmla="*/ 1 h 456"/>
                <a:gd name="T56" fmla="*/ 1 w 785"/>
                <a:gd name="T57" fmla="*/ 1 h 456"/>
                <a:gd name="T58" fmla="*/ 1 w 785"/>
                <a:gd name="T59" fmla="*/ 1 h 456"/>
                <a:gd name="T60" fmla="*/ 1 w 785"/>
                <a:gd name="T61" fmla="*/ 1 h 456"/>
                <a:gd name="T62" fmla="*/ 1 w 785"/>
                <a:gd name="T63" fmla="*/ 1 h 456"/>
                <a:gd name="T64" fmla="*/ 1 w 785"/>
                <a:gd name="T65" fmla="*/ 1 h 456"/>
                <a:gd name="T66" fmla="*/ 1 w 785"/>
                <a:gd name="T67" fmla="*/ 1 h 456"/>
                <a:gd name="T68" fmla="*/ 1 w 785"/>
                <a:gd name="T69" fmla="*/ 1 h 456"/>
                <a:gd name="T70" fmla="*/ 1 w 785"/>
                <a:gd name="T71" fmla="*/ 1 h 456"/>
                <a:gd name="T72" fmla="*/ 1 w 785"/>
                <a:gd name="T73" fmla="*/ 1 h 456"/>
                <a:gd name="T74" fmla="*/ 1 w 785"/>
                <a:gd name="T75" fmla="*/ 1 h 456"/>
                <a:gd name="T76" fmla="*/ 1 w 785"/>
                <a:gd name="T77" fmla="*/ 1 h 456"/>
                <a:gd name="T78" fmla="*/ 1 w 785"/>
                <a:gd name="T79" fmla="*/ 1 h 456"/>
                <a:gd name="T80" fmla="*/ 1 w 785"/>
                <a:gd name="T81" fmla="*/ 1 h 456"/>
                <a:gd name="T82" fmla="*/ 1 w 785"/>
                <a:gd name="T83" fmla="*/ 1 h 456"/>
                <a:gd name="T84" fmla="*/ 1 w 785"/>
                <a:gd name="T85" fmla="*/ 1 h 456"/>
                <a:gd name="T86" fmla="*/ 1 w 785"/>
                <a:gd name="T87" fmla="*/ 1 h 456"/>
                <a:gd name="T88" fmla="*/ 1 w 785"/>
                <a:gd name="T89" fmla="*/ 1 h 456"/>
                <a:gd name="T90" fmla="*/ 1 w 785"/>
                <a:gd name="T91" fmla="*/ 1 h 456"/>
                <a:gd name="T92" fmla="*/ 1 w 785"/>
                <a:gd name="T93" fmla="*/ 1 h 456"/>
                <a:gd name="T94" fmla="*/ 1 w 785"/>
                <a:gd name="T95" fmla="*/ 1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6"/>
                <a:gd name="T146" fmla="*/ 785 w 785"/>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6">
                  <a:moveTo>
                    <a:pt x="483" y="355"/>
                  </a:moveTo>
                  <a:cubicBezTo>
                    <a:pt x="523" y="379"/>
                    <a:pt x="523" y="379"/>
                    <a:pt x="523" y="379"/>
                  </a:cubicBezTo>
                  <a:cubicBezTo>
                    <a:pt x="389" y="456"/>
                    <a:pt x="389" y="456"/>
                    <a:pt x="389" y="456"/>
                  </a:cubicBezTo>
                  <a:cubicBezTo>
                    <a:pt x="255" y="379"/>
                    <a:pt x="255" y="379"/>
                    <a:pt x="255" y="379"/>
                  </a:cubicBezTo>
                  <a:cubicBezTo>
                    <a:pt x="295" y="355"/>
                    <a:pt x="295" y="355"/>
                    <a:pt x="295" y="355"/>
                  </a:cubicBezTo>
                  <a:cubicBezTo>
                    <a:pt x="356" y="391"/>
                    <a:pt x="356" y="391"/>
                    <a:pt x="356" y="391"/>
                  </a:cubicBezTo>
                  <a:cubicBezTo>
                    <a:pt x="356" y="313"/>
                    <a:pt x="356" y="313"/>
                    <a:pt x="356" y="313"/>
                  </a:cubicBezTo>
                  <a:cubicBezTo>
                    <a:pt x="330" y="309"/>
                    <a:pt x="306" y="301"/>
                    <a:pt x="286" y="290"/>
                  </a:cubicBezTo>
                  <a:cubicBezTo>
                    <a:pt x="266" y="278"/>
                    <a:pt x="253" y="264"/>
                    <a:pt x="246" y="249"/>
                  </a:cubicBezTo>
                  <a:cubicBezTo>
                    <a:pt x="113" y="249"/>
                    <a:pt x="113" y="249"/>
                    <a:pt x="113" y="249"/>
                  </a:cubicBezTo>
                  <a:cubicBezTo>
                    <a:pt x="174" y="284"/>
                    <a:pt x="174" y="284"/>
                    <a:pt x="174" y="284"/>
                  </a:cubicBezTo>
                  <a:cubicBezTo>
                    <a:pt x="134" y="308"/>
                    <a:pt x="134" y="308"/>
                    <a:pt x="134" y="308"/>
                  </a:cubicBezTo>
                  <a:cubicBezTo>
                    <a:pt x="0" y="230"/>
                    <a:pt x="0" y="230"/>
                    <a:pt x="0" y="230"/>
                  </a:cubicBezTo>
                  <a:cubicBezTo>
                    <a:pt x="134" y="152"/>
                    <a:pt x="134" y="152"/>
                    <a:pt x="134" y="152"/>
                  </a:cubicBezTo>
                  <a:cubicBezTo>
                    <a:pt x="174" y="175"/>
                    <a:pt x="174" y="175"/>
                    <a:pt x="174" y="175"/>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5"/>
                    <a:pt x="369" y="65"/>
                    <a:pt x="369" y="65"/>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5"/>
                    <a:pt x="435" y="65"/>
                    <a:pt x="435" y="65"/>
                  </a:cubicBezTo>
                  <a:cubicBezTo>
                    <a:pt x="435" y="87"/>
                    <a:pt x="435" y="117"/>
                    <a:pt x="435" y="142"/>
                  </a:cubicBezTo>
                  <a:cubicBezTo>
                    <a:pt x="460" y="146"/>
                    <a:pt x="483" y="154"/>
                    <a:pt x="502" y="165"/>
                  </a:cubicBezTo>
                  <a:cubicBezTo>
                    <a:pt x="521" y="176"/>
                    <a:pt x="534" y="189"/>
                    <a:pt x="541" y="204"/>
                  </a:cubicBezTo>
                  <a:cubicBezTo>
                    <a:pt x="672" y="204"/>
                    <a:pt x="672" y="204"/>
                    <a:pt x="672" y="204"/>
                  </a:cubicBezTo>
                  <a:cubicBezTo>
                    <a:pt x="611" y="168"/>
                    <a:pt x="611" y="168"/>
                    <a:pt x="611" y="168"/>
                  </a:cubicBezTo>
                  <a:cubicBezTo>
                    <a:pt x="650" y="145"/>
                    <a:pt x="650" y="145"/>
                    <a:pt x="650" y="145"/>
                  </a:cubicBezTo>
                  <a:cubicBezTo>
                    <a:pt x="785" y="223"/>
                    <a:pt x="785" y="223"/>
                    <a:pt x="785" y="223"/>
                  </a:cubicBezTo>
                  <a:cubicBezTo>
                    <a:pt x="651" y="300"/>
                    <a:pt x="651" y="300"/>
                    <a:pt x="651" y="300"/>
                  </a:cubicBezTo>
                  <a:cubicBezTo>
                    <a:pt x="611" y="277"/>
                    <a:pt x="611" y="277"/>
                    <a:pt x="611" y="277"/>
                  </a:cubicBezTo>
                  <a:cubicBezTo>
                    <a:pt x="672" y="242"/>
                    <a:pt x="672" y="242"/>
                    <a:pt x="672" y="242"/>
                  </a:cubicBezTo>
                  <a:cubicBezTo>
                    <a:pt x="637" y="242"/>
                    <a:pt x="587" y="242"/>
                    <a:pt x="545" y="242"/>
                  </a:cubicBezTo>
                  <a:cubicBezTo>
                    <a:pt x="540" y="259"/>
                    <a:pt x="526" y="276"/>
                    <a:pt x="502" y="290"/>
                  </a:cubicBezTo>
                  <a:cubicBezTo>
                    <a:pt x="480" y="303"/>
                    <a:pt x="451" y="311"/>
                    <a:pt x="422" y="314"/>
                  </a:cubicBezTo>
                  <a:cubicBezTo>
                    <a:pt x="422" y="391"/>
                    <a:pt x="422" y="391"/>
                    <a:pt x="422" y="391"/>
                  </a:cubicBezTo>
                  <a:cubicBezTo>
                    <a:pt x="483" y="355"/>
                    <a:pt x="483" y="355"/>
                    <a:pt x="483" y="355"/>
                  </a:cubicBezTo>
                  <a:cubicBezTo>
                    <a:pt x="483" y="355"/>
                    <a:pt x="483" y="355"/>
                    <a:pt x="483" y="355"/>
                  </a:cubicBezTo>
                  <a:cubicBezTo>
                    <a:pt x="483" y="355"/>
                    <a:pt x="483" y="355"/>
                    <a:pt x="483" y="355"/>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6" name="Freeform 33"/>
            <p:cNvSpPr>
              <a:spLocks/>
            </p:cNvSpPr>
            <p:nvPr/>
          </p:nvSpPr>
          <p:spPr bwMode="auto">
            <a:xfrm>
              <a:off x="519" y="673"/>
              <a:ext cx="30" cy="48"/>
            </a:xfrm>
            <a:custGeom>
              <a:avLst/>
              <a:gdLst>
                <a:gd name="T0" fmla="*/ 1 w 56"/>
                <a:gd name="T1" fmla="*/ 1 h 92"/>
                <a:gd name="T2" fmla="*/ 1 w 56"/>
                <a:gd name="T3" fmla="*/ 1 h 92"/>
                <a:gd name="T4" fmla="*/ 1 w 56"/>
                <a:gd name="T5" fmla="*/ 1 h 92"/>
                <a:gd name="T6" fmla="*/ 1 w 56"/>
                <a:gd name="T7" fmla="*/ 1 h 92"/>
                <a:gd name="T8" fmla="*/ 1 w 56"/>
                <a:gd name="T9" fmla="*/ 1 h 92"/>
                <a:gd name="T10" fmla="*/ 1 w 56"/>
                <a:gd name="T11" fmla="*/ 1 h 92"/>
                <a:gd name="T12" fmla="*/ 1 w 56"/>
                <a:gd name="T13" fmla="*/ 1 h 92"/>
                <a:gd name="T14" fmla="*/ 1 w 56"/>
                <a:gd name="T15" fmla="*/ 1 h 92"/>
                <a:gd name="T16" fmla="*/ 1 w 56"/>
                <a:gd name="T17" fmla="*/ 1 h 92"/>
                <a:gd name="T18" fmla="*/ 1 w 56"/>
                <a:gd name="T19" fmla="*/ 1 h 92"/>
                <a:gd name="T20" fmla="*/ 1 w 56"/>
                <a:gd name="T21" fmla="*/ 1 h 92"/>
                <a:gd name="T22" fmla="*/ 1 w 56"/>
                <a:gd name="T23" fmla="*/ 1 h 92"/>
                <a:gd name="T24" fmla="*/ 1 w 56"/>
                <a:gd name="T25" fmla="*/ 1 h 92"/>
                <a:gd name="T26" fmla="*/ 1 w 56"/>
                <a:gd name="T27" fmla="*/ 1 h 92"/>
                <a:gd name="T28" fmla="*/ 0 w 56"/>
                <a:gd name="T29" fmla="*/ 1 h 92"/>
                <a:gd name="T30" fmla="*/ 1 w 56"/>
                <a:gd name="T31" fmla="*/ 1 h 92"/>
                <a:gd name="T32" fmla="*/ 1 w 56"/>
                <a:gd name="T33" fmla="*/ 1 h 92"/>
                <a:gd name="T34" fmla="*/ 1 w 56"/>
                <a:gd name="T35" fmla="*/ 1 h 92"/>
                <a:gd name="T36" fmla="*/ 1 w 56"/>
                <a:gd name="T37" fmla="*/ 1 h 92"/>
                <a:gd name="T38" fmla="*/ 1 w 56"/>
                <a:gd name="T39" fmla="*/ 1 h 92"/>
                <a:gd name="T40" fmla="*/ 1 w 56"/>
                <a:gd name="T41" fmla="*/ 1 h 92"/>
                <a:gd name="T42" fmla="*/ 1 w 56"/>
                <a:gd name="T43" fmla="*/ 1 h 92"/>
                <a:gd name="T44" fmla="*/ 1 w 56"/>
                <a:gd name="T45" fmla="*/ 1 h 92"/>
                <a:gd name="T46" fmla="*/ 1 w 56"/>
                <a:gd name="T47" fmla="*/ 1 h 92"/>
                <a:gd name="T48" fmla="*/ 1 w 56"/>
                <a:gd name="T49" fmla="*/ 1 h 92"/>
                <a:gd name="T50" fmla="*/ 1 w 56"/>
                <a:gd name="T51" fmla="*/ 1 h 92"/>
                <a:gd name="T52" fmla="*/ 1 w 56"/>
                <a:gd name="T53" fmla="*/ 1 h 92"/>
                <a:gd name="T54" fmla="*/ 1 w 56"/>
                <a:gd name="T55" fmla="*/ 1 h 92"/>
                <a:gd name="T56" fmla="*/ 1 w 56"/>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92"/>
                <a:gd name="T89" fmla="*/ 56 w 56"/>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92">
                  <a:moveTo>
                    <a:pt x="27" y="5"/>
                  </a:moveTo>
                  <a:cubicBezTo>
                    <a:pt x="35" y="9"/>
                    <a:pt x="41" y="15"/>
                    <a:pt x="46" y="21"/>
                  </a:cubicBezTo>
                  <a:cubicBezTo>
                    <a:pt x="51" y="28"/>
                    <a:pt x="54" y="36"/>
                    <a:pt x="54" y="45"/>
                  </a:cubicBezTo>
                  <a:cubicBezTo>
                    <a:pt x="40" y="36"/>
                    <a:pt x="40" y="36"/>
                    <a:pt x="40" y="36"/>
                  </a:cubicBezTo>
                  <a:cubicBezTo>
                    <a:pt x="39" y="29"/>
                    <a:pt x="35" y="22"/>
                    <a:pt x="27" y="17"/>
                  </a:cubicBezTo>
                  <a:cubicBezTo>
                    <a:pt x="24" y="16"/>
                    <a:pt x="22" y="15"/>
                    <a:pt x="20" y="15"/>
                  </a:cubicBezTo>
                  <a:cubicBezTo>
                    <a:pt x="18" y="16"/>
                    <a:pt x="17" y="17"/>
                    <a:pt x="17" y="20"/>
                  </a:cubicBezTo>
                  <a:cubicBezTo>
                    <a:pt x="17" y="23"/>
                    <a:pt x="18" y="26"/>
                    <a:pt x="20" y="28"/>
                  </a:cubicBezTo>
                  <a:cubicBezTo>
                    <a:pt x="22" y="30"/>
                    <a:pt x="27" y="35"/>
                    <a:pt x="36" y="43"/>
                  </a:cubicBezTo>
                  <a:cubicBezTo>
                    <a:pt x="42" y="48"/>
                    <a:pt x="45" y="52"/>
                    <a:pt x="48" y="55"/>
                  </a:cubicBezTo>
                  <a:cubicBezTo>
                    <a:pt x="53" y="62"/>
                    <a:pt x="56" y="69"/>
                    <a:pt x="56" y="77"/>
                  </a:cubicBezTo>
                  <a:cubicBezTo>
                    <a:pt x="56" y="84"/>
                    <a:pt x="54" y="88"/>
                    <a:pt x="49" y="90"/>
                  </a:cubicBezTo>
                  <a:cubicBezTo>
                    <a:pt x="44" y="92"/>
                    <a:pt x="37" y="90"/>
                    <a:pt x="28" y="85"/>
                  </a:cubicBezTo>
                  <a:cubicBezTo>
                    <a:pt x="20" y="81"/>
                    <a:pt x="14" y="75"/>
                    <a:pt x="9" y="67"/>
                  </a:cubicBezTo>
                  <a:cubicBezTo>
                    <a:pt x="3" y="59"/>
                    <a:pt x="0" y="51"/>
                    <a:pt x="0" y="42"/>
                  </a:cubicBezTo>
                  <a:cubicBezTo>
                    <a:pt x="14" y="50"/>
                    <a:pt x="14" y="50"/>
                    <a:pt x="14" y="50"/>
                  </a:cubicBezTo>
                  <a:cubicBezTo>
                    <a:pt x="14" y="55"/>
                    <a:pt x="16" y="59"/>
                    <a:pt x="19" y="63"/>
                  </a:cubicBezTo>
                  <a:cubicBezTo>
                    <a:pt x="21" y="67"/>
                    <a:pt x="25" y="70"/>
                    <a:pt x="29" y="72"/>
                  </a:cubicBezTo>
                  <a:cubicBezTo>
                    <a:pt x="32" y="74"/>
                    <a:pt x="35" y="75"/>
                    <a:pt x="37" y="75"/>
                  </a:cubicBezTo>
                  <a:cubicBezTo>
                    <a:pt x="40" y="76"/>
                    <a:pt x="42" y="74"/>
                    <a:pt x="42" y="70"/>
                  </a:cubicBezTo>
                  <a:cubicBezTo>
                    <a:pt x="42" y="66"/>
                    <a:pt x="38" y="61"/>
                    <a:pt x="32" y="55"/>
                  </a:cubicBezTo>
                  <a:cubicBezTo>
                    <a:pt x="20" y="44"/>
                    <a:pt x="14" y="38"/>
                    <a:pt x="13" y="37"/>
                  </a:cubicBezTo>
                  <a:cubicBezTo>
                    <a:pt x="6" y="29"/>
                    <a:pt x="2" y="22"/>
                    <a:pt x="2" y="13"/>
                  </a:cubicBezTo>
                  <a:cubicBezTo>
                    <a:pt x="2" y="6"/>
                    <a:pt x="5" y="2"/>
                    <a:pt x="10" y="1"/>
                  </a:cubicBezTo>
                  <a:cubicBezTo>
                    <a:pt x="15" y="0"/>
                    <a:pt x="21" y="1"/>
                    <a:pt x="27" y="5"/>
                  </a:cubicBezTo>
                  <a:cubicBezTo>
                    <a:pt x="27" y="5"/>
                    <a:pt x="27" y="5"/>
                    <a:pt x="27" y="5"/>
                  </a:cubicBezTo>
                  <a:cubicBezTo>
                    <a:pt x="27" y="5"/>
                    <a:pt x="27" y="5"/>
                    <a:pt x="27" y="5"/>
                  </a:cubicBezTo>
                  <a:cubicBezTo>
                    <a:pt x="27" y="5"/>
                    <a:pt x="27" y="5"/>
                    <a:pt x="27" y="5"/>
                  </a:cubicBezTo>
                  <a:cubicBezTo>
                    <a:pt x="27" y="5"/>
                    <a:pt x="27" y="5"/>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7" name="Freeform 34"/>
            <p:cNvSpPr>
              <a:spLocks/>
            </p:cNvSpPr>
            <p:nvPr/>
          </p:nvSpPr>
          <p:spPr bwMode="auto">
            <a:xfrm>
              <a:off x="550" y="685"/>
              <a:ext cx="46" cy="62"/>
            </a:xfrm>
            <a:custGeom>
              <a:avLst/>
              <a:gdLst>
                <a:gd name="T0" fmla="*/ 46 w 46"/>
                <a:gd name="T1" fmla="*/ 27 h 62"/>
                <a:gd name="T2" fmla="*/ 36 w 46"/>
                <a:gd name="T3" fmla="*/ 62 h 62"/>
                <a:gd name="T4" fmla="*/ 29 w 46"/>
                <a:gd name="T5" fmla="*/ 57 h 62"/>
                <a:gd name="T6" fmla="*/ 23 w 46"/>
                <a:gd name="T7" fmla="*/ 27 h 62"/>
                <a:gd name="T8" fmla="*/ 17 w 46"/>
                <a:gd name="T9" fmla="*/ 51 h 62"/>
                <a:gd name="T10" fmla="*/ 9 w 46"/>
                <a:gd name="T11" fmla="*/ 46 h 62"/>
                <a:gd name="T12" fmla="*/ 0 w 46"/>
                <a:gd name="T13" fmla="*/ 0 h 62"/>
                <a:gd name="T14" fmla="*/ 8 w 46"/>
                <a:gd name="T15" fmla="*/ 5 h 62"/>
                <a:gd name="T16" fmla="*/ 13 w 46"/>
                <a:gd name="T17" fmla="*/ 36 h 62"/>
                <a:gd name="T18" fmla="*/ 19 w 46"/>
                <a:gd name="T19" fmla="*/ 12 h 62"/>
                <a:gd name="T20" fmla="*/ 27 w 46"/>
                <a:gd name="T21" fmla="*/ 16 h 62"/>
                <a:gd name="T22" fmla="*/ 33 w 46"/>
                <a:gd name="T23" fmla="*/ 47 h 62"/>
                <a:gd name="T24" fmla="*/ 38 w 46"/>
                <a:gd name="T25" fmla="*/ 23 h 62"/>
                <a:gd name="T26" fmla="*/ 46 w 46"/>
                <a:gd name="T27" fmla="*/ 27 h 62"/>
                <a:gd name="T28" fmla="*/ 46 w 46"/>
                <a:gd name="T29" fmla="*/ 27 h 62"/>
                <a:gd name="T30" fmla="*/ 46 w 46"/>
                <a:gd name="T31" fmla="*/ 27 h 62"/>
                <a:gd name="T32" fmla="*/ 46 w 46"/>
                <a:gd name="T33" fmla="*/ 27 h 62"/>
                <a:gd name="T34" fmla="*/ 46 w 46"/>
                <a:gd name="T35" fmla="*/ 27 h 62"/>
                <a:gd name="T36" fmla="*/ 46 w 46"/>
                <a:gd name="T37" fmla="*/ 2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2"/>
                <a:gd name="T59" fmla="*/ 46 w 46"/>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2">
                  <a:moveTo>
                    <a:pt x="46" y="27"/>
                  </a:moveTo>
                  <a:lnTo>
                    <a:pt x="36" y="62"/>
                  </a:lnTo>
                  <a:lnTo>
                    <a:pt x="29" y="57"/>
                  </a:lnTo>
                  <a:lnTo>
                    <a:pt x="23" y="27"/>
                  </a:lnTo>
                  <a:lnTo>
                    <a:pt x="17" y="51"/>
                  </a:lnTo>
                  <a:lnTo>
                    <a:pt x="9" y="46"/>
                  </a:lnTo>
                  <a:lnTo>
                    <a:pt x="0" y="0"/>
                  </a:lnTo>
                  <a:lnTo>
                    <a:pt x="8" y="5"/>
                  </a:lnTo>
                  <a:lnTo>
                    <a:pt x="13" y="36"/>
                  </a:lnTo>
                  <a:lnTo>
                    <a:pt x="19" y="12"/>
                  </a:lnTo>
                  <a:lnTo>
                    <a:pt x="27" y="16"/>
                  </a:lnTo>
                  <a:lnTo>
                    <a:pt x="33" y="47"/>
                  </a:lnTo>
                  <a:lnTo>
                    <a:pt x="38" y="23"/>
                  </a:lnTo>
                  <a:lnTo>
                    <a:pt x="4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8" name="Freeform 35"/>
            <p:cNvSpPr>
              <a:spLocks/>
            </p:cNvSpPr>
            <p:nvPr/>
          </p:nvSpPr>
          <p:spPr bwMode="auto">
            <a:xfrm>
              <a:off x="600" y="714"/>
              <a:ext cx="7" cy="45"/>
            </a:xfrm>
            <a:custGeom>
              <a:avLst/>
              <a:gdLst>
                <a:gd name="T0" fmla="*/ 7 w 7"/>
                <a:gd name="T1" fmla="*/ 5 h 45"/>
                <a:gd name="T2" fmla="*/ 7 w 7"/>
                <a:gd name="T3" fmla="*/ 45 h 45"/>
                <a:gd name="T4" fmla="*/ 0 w 7"/>
                <a:gd name="T5" fmla="*/ 41 h 45"/>
                <a:gd name="T6" fmla="*/ 0 w 7"/>
                <a:gd name="T7" fmla="*/ 0 h 45"/>
                <a:gd name="T8" fmla="*/ 7 w 7"/>
                <a:gd name="T9" fmla="*/ 5 h 45"/>
                <a:gd name="T10" fmla="*/ 7 w 7"/>
                <a:gd name="T11" fmla="*/ 5 h 45"/>
                <a:gd name="T12" fmla="*/ 7 w 7"/>
                <a:gd name="T13" fmla="*/ 5 h 45"/>
                <a:gd name="T14" fmla="*/ 7 w 7"/>
                <a:gd name="T15" fmla="*/ 5 h 45"/>
                <a:gd name="T16" fmla="*/ 7 w 7"/>
                <a:gd name="T17" fmla="*/ 5 h 45"/>
                <a:gd name="T18" fmla="*/ 7 w 7"/>
                <a:gd name="T19" fmla="*/ 5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5"/>
                <a:gd name="T32" fmla="*/ 7 w 7"/>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5">
                  <a:moveTo>
                    <a:pt x="7" y="5"/>
                  </a:moveTo>
                  <a:lnTo>
                    <a:pt x="7" y="45"/>
                  </a:lnTo>
                  <a:lnTo>
                    <a:pt x="0" y="41"/>
                  </a:lnTo>
                  <a:lnTo>
                    <a:pt x="0" y="0"/>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89" name="Freeform 36"/>
            <p:cNvSpPr>
              <a:spLocks/>
            </p:cNvSpPr>
            <p:nvPr/>
          </p:nvSpPr>
          <p:spPr bwMode="auto">
            <a:xfrm>
              <a:off x="611" y="721"/>
              <a:ext cx="29" cy="51"/>
            </a:xfrm>
            <a:custGeom>
              <a:avLst/>
              <a:gdLst>
                <a:gd name="T0" fmla="*/ 29 w 29"/>
                <a:gd name="T1" fmla="*/ 17 h 51"/>
                <a:gd name="T2" fmla="*/ 29 w 29"/>
                <a:gd name="T3" fmla="*/ 24 h 51"/>
                <a:gd name="T4" fmla="*/ 19 w 29"/>
                <a:gd name="T5" fmla="*/ 18 h 51"/>
                <a:gd name="T6" fmla="*/ 19 w 29"/>
                <a:gd name="T7" fmla="*/ 51 h 51"/>
                <a:gd name="T8" fmla="*/ 11 w 29"/>
                <a:gd name="T9" fmla="*/ 46 h 51"/>
                <a:gd name="T10" fmla="*/ 11 w 29"/>
                <a:gd name="T11" fmla="*/ 14 h 51"/>
                <a:gd name="T12" fmla="*/ 0 w 29"/>
                <a:gd name="T13" fmla="*/ 7 h 51"/>
                <a:gd name="T14" fmla="*/ 0 w 29"/>
                <a:gd name="T15" fmla="*/ 0 h 51"/>
                <a:gd name="T16" fmla="*/ 29 w 29"/>
                <a:gd name="T17" fmla="*/ 17 h 51"/>
                <a:gd name="T18" fmla="*/ 29 w 29"/>
                <a:gd name="T19" fmla="*/ 17 h 51"/>
                <a:gd name="T20" fmla="*/ 29 w 29"/>
                <a:gd name="T21" fmla="*/ 17 h 51"/>
                <a:gd name="T22" fmla="*/ 29 w 29"/>
                <a:gd name="T23" fmla="*/ 17 h 51"/>
                <a:gd name="T24" fmla="*/ 29 w 29"/>
                <a:gd name="T25" fmla="*/ 17 h 51"/>
                <a:gd name="T26" fmla="*/ 29 w 29"/>
                <a:gd name="T27" fmla="*/ 17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51"/>
                <a:gd name="T44" fmla="*/ 29 w 29"/>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51">
                  <a:moveTo>
                    <a:pt x="29" y="17"/>
                  </a:moveTo>
                  <a:lnTo>
                    <a:pt x="29" y="24"/>
                  </a:lnTo>
                  <a:lnTo>
                    <a:pt x="19" y="18"/>
                  </a:lnTo>
                  <a:lnTo>
                    <a:pt x="19" y="51"/>
                  </a:lnTo>
                  <a:lnTo>
                    <a:pt x="11" y="46"/>
                  </a:lnTo>
                  <a:lnTo>
                    <a:pt x="11" y="14"/>
                  </a:lnTo>
                  <a:lnTo>
                    <a:pt x="0" y="7"/>
                  </a:lnTo>
                  <a:lnTo>
                    <a:pt x="0" y="0"/>
                  </a:lnTo>
                  <a:lnTo>
                    <a:pt x="2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0" name="Freeform 37"/>
            <p:cNvSpPr>
              <a:spLocks/>
            </p:cNvSpPr>
            <p:nvPr/>
          </p:nvSpPr>
          <p:spPr bwMode="auto">
            <a:xfrm>
              <a:off x="642" y="745"/>
              <a:ext cx="33" cy="48"/>
            </a:xfrm>
            <a:custGeom>
              <a:avLst/>
              <a:gdLst>
                <a:gd name="T0" fmla="*/ 1 w 62"/>
                <a:gd name="T1" fmla="*/ 1 h 92"/>
                <a:gd name="T2" fmla="*/ 1 w 62"/>
                <a:gd name="T3" fmla="*/ 1 h 92"/>
                <a:gd name="T4" fmla="*/ 1 w 62"/>
                <a:gd name="T5" fmla="*/ 1 h 92"/>
                <a:gd name="T6" fmla="*/ 1 w 62"/>
                <a:gd name="T7" fmla="*/ 1 h 92"/>
                <a:gd name="T8" fmla="*/ 1 w 62"/>
                <a:gd name="T9" fmla="*/ 1 h 92"/>
                <a:gd name="T10" fmla="*/ 1 w 62"/>
                <a:gd name="T11" fmla="*/ 1 h 92"/>
                <a:gd name="T12" fmla="*/ 1 w 62"/>
                <a:gd name="T13" fmla="*/ 1 h 92"/>
                <a:gd name="T14" fmla="*/ 1 w 62"/>
                <a:gd name="T15" fmla="*/ 1 h 92"/>
                <a:gd name="T16" fmla="*/ 1 w 62"/>
                <a:gd name="T17" fmla="*/ 1 h 92"/>
                <a:gd name="T18" fmla="*/ 1 w 62"/>
                <a:gd name="T19" fmla="*/ 1 h 92"/>
                <a:gd name="T20" fmla="*/ 1 w 62"/>
                <a:gd name="T21" fmla="*/ 1 h 92"/>
                <a:gd name="T22" fmla="*/ 1 w 62"/>
                <a:gd name="T23" fmla="*/ 1 h 92"/>
                <a:gd name="T24" fmla="*/ 1 w 62"/>
                <a:gd name="T25" fmla="*/ 1 h 92"/>
                <a:gd name="T26" fmla="*/ 1 w 62"/>
                <a:gd name="T27" fmla="*/ 1 h 92"/>
                <a:gd name="T28" fmla="*/ 1 w 62"/>
                <a:gd name="T29" fmla="*/ 1 h 92"/>
                <a:gd name="T30" fmla="*/ 1 w 62"/>
                <a:gd name="T31" fmla="*/ 1 h 92"/>
                <a:gd name="T32" fmla="*/ 0 w 62"/>
                <a:gd name="T33" fmla="*/ 1 h 92"/>
                <a:gd name="T34" fmla="*/ 1 w 62"/>
                <a:gd name="T35" fmla="*/ 1 h 92"/>
                <a:gd name="T36" fmla="*/ 1 w 62"/>
                <a:gd name="T37" fmla="*/ 1 h 92"/>
                <a:gd name="T38" fmla="*/ 1 w 62"/>
                <a:gd name="T39" fmla="*/ 1 h 92"/>
                <a:gd name="T40" fmla="*/ 1 w 62"/>
                <a:gd name="T41" fmla="*/ 1 h 92"/>
                <a:gd name="T42" fmla="*/ 1 w 62"/>
                <a:gd name="T43" fmla="*/ 1 h 92"/>
                <a:gd name="T44" fmla="*/ 1 w 62"/>
                <a:gd name="T45" fmla="*/ 1 h 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2"/>
                <a:gd name="T71" fmla="*/ 62 w 62"/>
                <a:gd name="T72" fmla="*/ 92 h 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2">
                  <a:moveTo>
                    <a:pt x="33" y="7"/>
                  </a:moveTo>
                  <a:cubicBezTo>
                    <a:pt x="41" y="11"/>
                    <a:pt x="47" y="17"/>
                    <a:pt x="52" y="25"/>
                  </a:cubicBezTo>
                  <a:cubicBezTo>
                    <a:pt x="58" y="33"/>
                    <a:pt x="61" y="41"/>
                    <a:pt x="62" y="50"/>
                  </a:cubicBezTo>
                  <a:cubicBezTo>
                    <a:pt x="48" y="42"/>
                    <a:pt x="48" y="42"/>
                    <a:pt x="48" y="42"/>
                  </a:cubicBezTo>
                  <a:cubicBezTo>
                    <a:pt x="47" y="38"/>
                    <a:pt x="46" y="34"/>
                    <a:pt x="43" y="30"/>
                  </a:cubicBezTo>
                  <a:cubicBezTo>
                    <a:pt x="40" y="26"/>
                    <a:pt x="37" y="23"/>
                    <a:pt x="33" y="21"/>
                  </a:cubicBezTo>
                  <a:cubicBezTo>
                    <a:pt x="27" y="17"/>
                    <a:pt x="22" y="17"/>
                    <a:pt x="19" y="21"/>
                  </a:cubicBezTo>
                  <a:cubicBezTo>
                    <a:pt x="16" y="24"/>
                    <a:pt x="15" y="29"/>
                    <a:pt x="15" y="36"/>
                  </a:cubicBezTo>
                  <a:cubicBezTo>
                    <a:pt x="15" y="44"/>
                    <a:pt x="16" y="50"/>
                    <a:pt x="19" y="56"/>
                  </a:cubicBezTo>
                  <a:cubicBezTo>
                    <a:pt x="22" y="63"/>
                    <a:pt x="27" y="69"/>
                    <a:pt x="33" y="72"/>
                  </a:cubicBezTo>
                  <a:cubicBezTo>
                    <a:pt x="37" y="75"/>
                    <a:pt x="41" y="75"/>
                    <a:pt x="43" y="74"/>
                  </a:cubicBezTo>
                  <a:cubicBezTo>
                    <a:pt x="46" y="72"/>
                    <a:pt x="47" y="69"/>
                    <a:pt x="48" y="64"/>
                  </a:cubicBezTo>
                  <a:cubicBezTo>
                    <a:pt x="62" y="72"/>
                    <a:pt x="62" y="72"/>
                    <a:pt x="62" y="72"/>
                  </a:cubicBezTo>
                  <a:cubicBezTo>
                    <a:pt x="61" y="81"/>
                    <a:pt x="58" y="87"/>
                    <a:pt x="53" y="90"/>
                  </a:cubicBezTo>
                  <a:cubicBezTo>
                    <a:pt x="48" y="92"/>
                    <a:pt x="41" y="91"/>
                    <a:pt x="33" y="86"/>
                  </a:cubicBezTo>
                  <a:cubicBezTo>
                    <a:pt x="23" y="81"/>
                    <a:pt x="15" y="72"/>
                    <a:pt x="9" y="61"/>
                  </a:cubicBezTo>
                  <a:cubicBezTo>
                    <a:pt x="3" y="50"/>
                    <a:pt x="0" y="39"/>
                    <a:pt x="0" y="28"/>
                  </a:cubicBezTo>
                  <a:cubicBezTo>
                    <a:pt x="0" y="16"/>
                    <a:pt x="3" y="8"/>
                    <a:pt x="9" y="4"/>
                  </a:cubicBezTo>
                  <a:cubicBezTo>
                    <a:pt x="15" y="0"/>
                    <a:pt x="23" y="1"/>
                    <a:pt x="33" y="7"/>
                  </a:cubicBezTo>
                  <a:cubicBezTo>
                    <a:pt x="33" y="7"/>
                    <a:pt x="33" y="7"/>
                    <a:pt x="33" y="7"/>
                  </a:cubicBezTo>
                  <a:cubicBezTo>
                    <a:pt x="33" y="7"/>
                    <a:pt x="33" y="7"/>
                    <a:pt x="33" y="7"/>
                  </a:cubicBezTo>
                  <a:cubicBezTo>
                    <a:pt x="33" y="7"/>
                    <a:pt x="33" y="7"/>
                    <a:pt x="33" y="7"/>
                  </a:cubicBezTo>
                  <a:cubicBezTo>
                    <a:pt x="33" y="7"/>
                    <a:pt x="33" y="7"/>
                    <a:pt x="3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91" name="Freeform 38"/>
            <p:cNvSpPr>
              <a:spLocks/>
            </p:cNvSpPr>
            <p:nvPr/>
          </p:nvSpPr>
          <p:spPr bwMode="auto">
            <a:xfrm>
              <a:off x="680" y="761"/>
              <a:ext cx="30" cy="57"/>
            </a:xfrm>
            <a:custGeom>
              <a:avLst/>
              <a:gdLst>
                <a:gd name="T0" fmla="*/ 30 w 30"/>
                <a:gd name="T1" fmla="*/ 17 h 57"/>
                <a:gd name="T2" fmla="*/ 30 w 30"/>
                <a:gd name="T3" fmla="*/ 57 h 57"/>
                <a:gd name="T4" fmla="*/ 22 w 30"/>
                <a:gd name="T5" fmla="*/ 53 h 57"/>
                <a:gd name="T6" fmla="*/ 22 w 30"/>
                <a:gd name="T7" fmla="*/ 35 h 57"/>
                <a:gd name="T8" fmla="*/ 8 w 30"/>
                <a:gd name="T9" fmla="*/ 27 h 57"/>
                <a:gd name="T10" fmla="*/ 8 w 30"/>
                <a:gd name="T11" fmla="*/ 45 h 57"/>
                <a:gd name="T12" fmla="*/ 0 w 30"/>
                <a:gd name="T13" fmla="*/ 40 h 57"/>
                <a:gd name="T14" fmla="*/ 0 w 30"/>
                <a:gd name="T15" fmla="*/ 0 h 57"/>
                <a:gd name="T16" fmla="*/ 8 w 30"/>
                <a:gd name="T17" fmla="*/ 4 h 57"/>
                <a:gd name="T18" fmla="*/ 8 w 30"/>
                <a:gd name="T19" fmla="*/ 20 h 57"/>
                <a:gd name="T20" fmla="*/ 22 w 30"/>
                <a:gd name="T21" fmla="*/ 28 h 57"/>
                <a:gd name="T22" fmla="*/ 23 w 30"/>
                <a:gd name="T23" fmla="*/ 13 h 57"/>
                <a:gd name="T24" fmla="*/ 30 w 30"/>
                <a:gd name="T25" fmla="*/ 17 h 57"/>
                <a:gd name="T26" fmla="*/ 30 w 30"/>
                <a:gd name="T27" fmla="*/ 17 h 57"/>
                <a:gd name="T28" fmla="*/ 30 w 30"/>
                <a:gd name="T29" fmla="*/ 17 h 57"/>
                <a:gd name="T30" fmla="*/ 30 w 30"/>
                <a:gd name="T31" fmla="*/ 17 h 57"/>
                <a:gd name="T32" fmla="*/ 30 w 30"/>
                <a:gd name="T33" fmla="*/ 17 h 57"/>
                <a:gd name="T34" fmla="*/ 30 w 30"/>
                <a:gd name="T35" fmla="*/ 17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57"/>
                <a:gd name="T56" fmla="*/ 30 w 30"/>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57">
                  <a:moveTo>
                    <a:pt x="30" y="17"/>
                  </a:moveTo>
                  <a:lnTo>
                    <a:pt x="30" y="57"/>
                  </a:lnTo>
                  <a:lnTo>
                    <a:pt x="22" y="53"/>
                  </a:lnTo>
                  <a:lnTo>
                    <a:pt x="22" y="35"/>
                  </a:lnTo>
                  <a:lnTo>
                    <a:pt x="8" y="27"/>
                  </a:lnTo>
                  <a:lnTo>
                    <a:pt x="8" y="45"/>
                  </a:lnTo>
                  <a:lnTo>
                    <a:pt x="0" y="40"/>
                  </a:lnTo>
                  <a:lnTo>
                    <a:pt x="0" y="0"/>
                  </a:lnTo>
                  <a:lnTo>
                    <a:pt x="8" y="4"/>
                  </a:lnTo>
                  <a:lnTo>
                    <a:pt x="8" y="20"/>
                  </a:lnTo>
                  <a:lnTo>
                    <a:pt x="22" y="28"/>
                  </a:lnTo>
                  <a:lnTo>
                    <a:pt x="23" y="13"/>
                  </a:lnTo>
                  <a:lnTo>
                    <a:pt x="3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7133" name="Group 0"/>
          <p:cNvGrpSpPr>
            <a:grpSpLocks noChangeAspect="1"/>
          </p:cNvGrpSpPr>
          <p:nvPr/>
        </p:nvGrpSpPr>
        <p:grpSpPr bwMode="auto">
          <a:xfrm>
            <a:off x="3644900" y="1939925"/>
            <a:ext cx="828675" cy="600075"/>
            <a:chOff x="470" y="447"/>
            <a:chExt cx="576" cy="417"/>
          </a:xfrm>
        </p:grpSpPr>
        <p:sp>
          <p:nvSpPr>
            <p:cNvPr id="47168" name="AutoShape 1"/>
            <p:cNvSpPr>
              <a:spLocks noChangeAspect="1" noChangeArrowheads="1" noTextEdit="1"/>
            </p:cNvSpPr>
            <p:nvPr/>
          </p:nvSpPr>
          <p:spPr bwMode="auto">
            <a:xfrm>
              <a:off x="470" y="447"/>
              <a:ext cx="57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69" name="Freeform 2"/>
            <p:cNvSpPr>
              <a:spLocks/>
            </p:cNvSpPr>
            <p:nvPr/>
          </p:nvSpPr>
          <p:spPr bwMode="auto">
            <a:xfrm>
              <a:off x="759" y="613"/>
              <a:ext cx="286" cy="252"/>
            </a:xfrm>
            <a:custGeom>
              <a:avLst/>
              <a:gdLst>
                <a:gd name="T0" fmla="*/ 286 w 286"/>
                <a:gd name="T1" fmla="*/ 0 h 252"/>
                <a:gd name="T2" fmla="*/ 286 w 286"/>
                <a:gd name="T3" fmla="*/ 85 h 252"/>
                <a:gd name="T4" fmla="*/ 0 w 286"/>
                <a:gd name="T5" fmla="*/ 252 h 252"/>
                <a:gd name="T6" fmla="*/ 0 w 286"/>
                <a:gd name="T7" fmla="*/ 166 h 252"/>
                <a:gd name="T8" fmla="*/ 286 w 286"/>
                <a:gd name="T9" fmla="*/ 0 h 252"/>
                <a:gd name="T10" fmla="*/ 286 w 286"/>
                <a:gd name="T11" fmla="*/ 0 h 252"/>
                <a:gd name="T12" fmla="*/ 286 w 286"/>
                <a:gd name="T13" fmla="*/ 0 h 252"/>
                <a:gd name="T14" fmla="*/ 286 w 286"/>
                <a:gd name="T15" fmla="*/ 0 h 252"/>
                <a:gd name="T16" fmla="*/ 286 w 286"/>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252"/>
                <a:gd name="T29" fmla="*/ 286 w 286"/>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252">
                  <a:moveTo>
                    <a:pt x="286" y="0"/>
                  </a:moveTo>
                  <a:lnTo>
                    <a:pt x="286" y="85"/>
                  </a:lnTo>
                  <a:lnTo>
                    <a:pt x="0" y="252"/>
                  </a:lnTo>
                  <a:lnTo>
                    <a:pt x="0" y="166"/>
                  </a:lnTo>
                  <a:lnTo>
                    <a:pt x="286"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0" name="Freeform 3"/>
            <p:cNvSpPr>
              <a:spLocks/>
            </p:cNvSpPr>
            <p:nvPr/>
          </p:nvSpPr>
          <p:spPr bwMode="auto">
            <a:xfrm>
              <a:off x="471" y="613"/>
              <a:ext cx="288" cy="252"/>
            </a:xfrm>
            <a:custGeom>
              <a:avLst/>
              <a:gdLst>
                <a:gd name="T0" fmla="*/ 288 w 288"/>
                <a:gd name="T1" fmla="*/ 166 h 252"/>
                <a:gd name="T2" fmla="*/ 288 w 288"/>
                <a:gd name="T3" fmla="*/ 252 h 252"/>
                <a:gd name="T4" fmla="*/ 0 w 288"/>
                <a:gd name="T5" fmla="*/ 85 h 252"/>
                <a:gd name="T6" fmla="*/ 0 w 288"/>
                <a:gd name="T7" fmla="*/ 0 h 252"/>
                <a:gd name="T8" fmla="*/ 288 w 288"/>
                <a:gd name="T9" fmla="*/ 166 h 252"/>
                <a:gd name="T10" fmla="*/ 288 w 288"/>
                <a:gd name="T11" fmla="*/ 166 h 252"/>
                <a:gd name="T12" fmla="*/ 288 w 288"/>
                <a:gd name="T13" fmla="*/ 166 h 252"/>
                <a:gd name="T14" fmla="*/ 288 w 288"/>
                <a:gd name="T15" fmla="*/ 166 h 252"/>
                <a:gd name="T16" fmla="*/ 288 w 288"/>
                <a:gd name="T17" fmla="*/ 166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52"/>
                <a:gd name="T29" fmla="*/ 288 w 288"/>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52">
                  <a:moveTo>
                    <a:pt x="288" y="166"/>
                  </a:moveTo>
                  <a:lnTo>
                    <a:pt x="288" y="252"/>
                  </a:lnTo>
                  <a:lnTo>
                    <a:pt x="0" y="85"/>
                  </a:lnTo>
                  <a:lnTo>
                    <a:pt x="0" y="0"/>
                  </a:lnTo>
                  <a:lnTo>
                    <a:pt x="288" y="166"/>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1" name="Freeform 4"/>
            <p:cNvSpPr>
              <a:spLocks/>
            </p:cNvSpPr>
            <p:nvPr/>
          </p:nvSpPr>
          <p:spPr bwMode="auto">
            <a:xfrm>
              <a:off x="471" y="447"/>
              <a:ext cx="574" cy="332"/>
            </a:xfrm>
            <a:custGeom>
              <a:avLst/>
              <a:gdLst>
                <a:gd name="T0" fmla="*/ 574 w 574"/>
                <a:gd name="T1" fmla="*/ 166 h 332"/>
                <a:gd name="T2" fmla="*/ 288 w 574"/>
                <a:gd name="T3" fmla="*/ 332 h 332"/>
                <a:gd name="T4" fmla="*/ 0 w 574"/>
                <a:gd name="T5" fmla="*/ 166 h 332"/>
                <a:gd name="T6" fmla="*/ 286 w 574"/>
                <a:gd name="T7" fmla="*/ 0 h 332"/>
                <a:gd name="T8" fmla="*/ 574 w 574"/>
                <a:gd name="T9" fmla="*/ 166 h 332"/>
                <a:gd name="T10" fmla="*/ 574 w 574"/>
                <a:gd name="T11" fmla="*/ 166 h 332"/>
                <a:gd name="T12" fmla="*/ 574 w 574"/>
                <a:gd name="T13" fmla="*/ 166 h 332"/>
                <a:gd name="T14" fmla="*/ 574 w 574"/>
                <a:gd name="T15" fmla="*/ 166 h 332"/>
                <a:gd name="T16" fmla="*/ 574 w 574"/>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4"/>
                <a:gd name="T28" fmla="*/ 0 h 332"/>
                <a:gd name="T29" fmla="*/ 574 w 574"/>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4" h="332">
                  <a:moveTo>
                    <a:pt x="574" y="166"/>
                  </a:moveTo>
                  <a:lnTo>
                    <a:pt x="288" y="332"/>
                  </a:lnTo>
                  <a:lnTo>
                    <a:pt x="0" y="166"/>
                  </a:lnTo>
                  <a:lnTo>
                    <a:pt x="286" y="0"/>
                  </a:lnTo>
                  <a:lnTo>
                    <a:pt x="574" y="166"/>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2" name="Freeform 5"/>
            <p:cNvSpPr>
              <a:spLocks noEditPoints="1"/>
            </p:cNvSpPr>
            <p:nvPr/>
          </p:nvSpPr>
          <p:spPr bwMode="auto">
            <a:xfrm>
              <a:off x="550" y="495"/>
              <a:ext cx="416" cy="241"/>
            </a:xfrm>
            <a:custGeom>
              <a:avLst/>
              <a:gdLst>
                <a:gd name="T0" fmla="*/ 1 w 785"/>
                <a:gd name="T1" fmla="*/ 1 h 457"/>
                <a:gd name="T2" fmla="*/ 1 w 785"/>
                <a:gd name="T3" fmla="*/ 1 h 457"/>
                <a:gd name="T4" fmla="*/ 1 w 785"/>
                <a:gd name="T5" fmla="*/ 1 h 457"/>
                <a:gd name="T6" fmla="*/ 1 w 785"/>
                <a:gd name="T7" fmla="*/ 1 h 457"/>
                <a:gd name="T8" fmla="*/ 1 w 785"/>
                <a:gd name="T9" fmla="*/ 1 h 457"/>
                <a:gd name="T10" fmla="*/ 1 w 785"/>
                <a:gd name="T11" fmla="*/ 1 h 457"/>
                <a:gd name="T12" fmla="*/ 1 w 785"/>
                <a:gd name="T13" fmla="*/ 1 h 457"/>
                <a:gd name="T14" fmla="*/ 1 w 785"/>
                <a:gd name="T15" fmla="*/ 1 h 457"/>
                <a:gd name="T16" fmla="*/ 1 w 785"/>
                <a:gd name="T17" fmla="*/ 1 h 457"/>
                <a:gd name="T18" fmla="*/ 1 w 785"/>
                <a:gd name="T19" fmla="*/ 1 h 457"/>
                <a:gd name="T20" fmla="*/ 1 w 785"/>
                <a:gd name="T21" fmla="*/ 1 h 457"/>
                <a:gd name="T22" fmla="*/ 1 w 785"/>
                <a:gd name="T23" fmla="*/ 1 h 457"/>
                <a:gd name="T24" fmla="*/ 0 w 785"/>
                <a:gd name="T25" fmla="*/ 1 h 457"/>
                <a:gd name="T26" fmla="*/ 1 w 785"/>
                <a:gd name="T27" fmla="*/ 1 h 457"/>
                <a:gd name="T28" fmla="*/ 1 w 785"/>
                <a:gd name="T29" fmla="*/ 1 h 457"/>
                <a:gd name="T30" fmla="*/ 1 w 785"/>
                <a:gd name="T31" fmla="*/ 1 h 457"/>
                <a:gd name="T32" fmla="*/ 1 w 785"/>
                <a:gd name="T33" fmla="*/ 1 h 457"/>
                <a:gd name="T34" fmla="*/ 1 w 785"/>
                <a:gd name="T35" fmla="*/ 1 h 457"/>
                <a:gd name="T36" fmla="*/ 1 w 785"/>
                <a:gd name="T37" fmla="*/ 1 h 457"/>
                <a:gd name="T38" fmla="*/ 1 w 785"/>
                <a:gd name="T39" fmla="*/ 1 h 457"/>
                <a:gd name="T40" fmla="*/ 1 w 785"/>
                <a:gd name="T41" fmla="*/ 1 h 457"/>
                <a:gd name="T42" fmla="*/ 1 w 785"/>
                <a:gd name="T43" fmla="*/ 1 h 457"/>
                <a:gd name="T44" fmla="*/ 1 w 785"/>
                <a:gd name="T45" fmla="*/ 0 h 457"/>
                <a:gd name="T46" fmla="*/ 1 w 785"/>
                <a:gd name="T47" fmla="*/ 1 h 457"/>
                <a:gd name="T48" fmla="*/ 1 w 785"/>
                <a:gd name="T49" fmla="*/ 1 h 457"/>
                <a:gd name="T50" fmla="*/ 1 w 785"/>
                <a:gd name="T51" fmla="*/ 1 h 457"/>
                <a:gd name="T52" fmla="*/ 1 w 785"/>
                <a:gd name="T53" fmla="*/ 1 h 457"/>
                <a:gd name="T54" fmla="*/ 1 w 785"/>
                <a:gd name="T55" fmla="*/ 1 h 457"/>
                <a:gd name="T56" fmla="*/ 1 w 785"/>
                <a:gd name="T57" fmla="*/ 1 h 457"/>
                <a:gd name="T58" fmla="*/ 1 w 785"/>
                <a:gd name="T59" fmla="*/ 1 h 457"/>
                <a:gd name="T60" fmla="*/ 1 w 785"/>
                <a:gd name="T61" fmla="*/ 1 h 457"/>
                <a:gd name="T62" fmla="*/ 1 w 785"/>
                <a:gd name="T63" fmla="*/ 1 h 457"/>
                <a:gd name="T64" fmla="*/ 1 w 785"/>
                <a:gd name="T65" fmla="*/ 1 h 457"/>
                <a:gd name="T66" fmla="*/ 1 w 785"/>
                <a:gd name="T67" fmla="*/ 1 h 457"/>
                <a:gd name="T68" fmla="*/ 1 w 785"/>
                <a:gd name="T69" fmla="*/ 1 h 457"/>
                <a:gd name="T70" fmla="*/ 1 w 785"/>
                <a:gd name="T71" fmla="*/ 1 h 457"/>
                <a:gd name="T72" fmla="*/ 1 w 785"/>
                <a:gd name="T73" fmla="*/ 1 h 457"/>
                <a:gd name="T74" fmla="*/ 1 w 785"/>
                <a:gd name="T75" fmla="*/ 1 h 457"/>
                <a:gd name="T76" fmla="*/ 1 w 785"/>
                <a:gd name="T77" fmla="*/ 1 h 457"/>
                <a:gd name="T78" fmla="*/ 1 w 785"/>
                <a:gd name="T79" fmla="*/ 1 h 457"/>
                <a:gd name="T80" fmla="*/ 1 w 785"/>
                <a:gd name="T81" fmla="*/ 1 h 457"/>
                <a:gd name="T82" fmla="*/ 1 w 785"/>
                <a:gd name="T83" fmla="*/ 1 h 457"/>
                <a:gd name="T84" fmla="*/ 1 w 785"/>
                <a:gd name="T85" fmla="*/ 1 h 457"/>
                <a:gd name="T86" fmla="*/ 1 w 785"/>
                <a:gd name="T87" fmla="*/ 1 h 457"/>
                <a:gd name="T88" fmla="*/ 1 w 785"/>
                <a:gd name="T89" fmla="*/ 1 h 457"/>
                <a:gd name="T90" fmla="*/ 1 w 785"/>
                <a:gd name="T91" fmla="*/ 1 h 457"/>
                <a:gd name="T92" fmla="*/ 1 w 785"/>
                <a:gd name="T93" fmla="*/ 1 h 457"/>
                <a:gd name="T94" fmla="*/ 1 w 785"/>
                <a:gd name="T95" fmla="*/ 1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7"/>
                <a:gd name="T146" fmla="*/ 785 w 7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7">
                  <a:moveTo>
                    <a:pt x="483" y="356"/>
                  </a:moveTo>
                  <a:cubicBezTo>
                    <a:pt x="523" y="379"/>
                    <a:pt x="523" y="379"/>
                    <a:pt x="523" y="379"/>
                  </a:cubicBezTo>
                  <a:cubicBezTo>
                    <a:pt x="389" y="457"/>
                    <a:pt x="389" y="457"/>
                    <a:pt x="389" y="457"/>
                  </a:cubicBezTo>
                  <a:cubicBezTo>
                    <a:pt x="255" y="379"/>
                    <a:pt x="255" y="379"/>
                    <a:pt x="255" y="379"/>
                  </a:cubicBezTo>
                  <a:cubicBezTo>
                    <a:pt x="295" y="356"/>
                    <a:pt x="295" y="356"/>
                    <a:pt x="295" y="356"/>
                  </a:cubicBezTo>
                  <a:cubicBezTo>
                    <a:pt x="356" y="391"/>
                    <a:pt x="356" y="391"/>
                    <a:pt x="356" y="391"/>
                  </a:cubicBezTo>
                  <a:cubicBezTo>
                    <a:pt x="356" y="313"/>
                    <a:pt x="356" y="313"/>
                    <a:pt x="356" y="313"/>
                  </a:cubicBezTo>
                  <a:cubicBezTo>
                    <a:pt x="330" y="309"/>
                    <a:pt x="306" y="302"/>
                    <a:pt x="286" y="290"/>
                  </a:cubicBezTo>
                  <a:cubicBezTo>
                    <a:pt x="266" y="279"/>
                    <a:pt x="253" y="264"/>
                    <a:pt x="246" y="249"/>
                  </a:cubicBezTo>
                  <a:cubicBezTo>
                    <a:pt x="113" y="249"/>
                    <a:pt x="113" y="249"/>
                    <a:pt x="113" y="249"/>
                  </a:cubicBezTo>
                  <a:cubicBezTo>
                    <a:pt x="174" y="285"/>
                    <a:pt x="174" y="285"/>
                    <a:pt x="174" y="285"/>
                  </a:cubicBezTo>
                  <a:cubicBezTo>
                    <a:pt x="134" y="308"/>
                    <a:pt x="134" y="308"/>
                    <a:pt x="134" y="308"/>
                  </a:cubicBezTo>
                  <a:cubicBezTo>
                    <a:pt x="0" y="230"/>
                    <a:pt x="0" y="230"/>
                    <a:pt x="0" y="230"/>
                  </a:cubicBezTo>
                  <a:cubicBezTo>
                    <a:pt x="134" y="153"/>
                    <a:pt x="134" y="153"/>
                    <a:pt x="134" y="153"/>
                  </a:cubicBezTo>
                  <a:cubicBezTo>
                    <a:pt x="174" y="176"/>
                    <a:pt x="174" y="176"/>
                    <a:pt x="174" y="176"/>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6"/>
                    <a:pt x="369" y="66"/>
                    <a:pt x="369" y="66"/>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6"/>
                    <a:pt x="435" y="66"/>
                    <a:pt x="435" y="66"/>
                  </a:cubicBezTo>
                  <a:cubicBezTo>
                    <a:pt x="435" y="87"/>
                    <a:pt x="435" y="117"/>
                    <a:pt x="435" y="142"/>
                  </a:cubicBezTo>
                  <a:cubicBezTo>
                    <a:pt x="460" y="146"/>
                    <a:pt x="483" y="154"/>
                    <a:pt x="502" y="165"/>
                  </a:cubicBezTo>
                  <a:cubicBezTo>
                    <a:pt x="521" y="176"/>
                    <a:pt x="534" y="190"/>
                    <a:pt x="541" y="204"/>
                  </a:cubicBezTo>
                  <a:cubicBezTo>
                    <a:pt x="672" y="204"/>
                    <a:pt x="672" y="204"/>
                    <a:pt x="672" y="204"/>
                  </a:cubicBezTo>
                  <a:cubicBezTo>
                    <a:pt x="611" y="169"/>
                    <a:pt x="611" y="169"/>
                    <a:pt x="611" y="169"/>
                  </a:cubicBezTo>
                  <a:cubicBezTo>
                    <a:pt x="650" y="145"/>
                    <a:pt x="650" y="145"/>
                    <a:pt x="650" y="145"/>
                  </a:cubicBezTo>
                  <a:cubicBezTo>
                    <a:pt x="785" y="223"/>
                    <a:pt x="785" y="223"/>
                    <a:pt x="785" y="223"/>
                  </a:cubicBezTo>
                  <a:cubicBezTo>
                    <a:pt x="651" y="301"/>
                    <a:pt x="651" y="301"/>
                    <a:pt x="651" y="301"/>
                  </a:cubicBezTo>
                  <a:cubicBezTo>
                    <a:pt x="611" y="278"/>
                    <a:pt x="611" y="278"/>
                    <a:pt x="611" y="278"/>
                  </a:cubicBezTo>
                  <a:cubicBezTo>
                    <a:pt x="672" y="242"/>
                    <a:pt x="672" y="242"/>
                    <a:pt x="672" y="242"/>
                  </a:cubicBezTo>
                  <a:cubicBezTo>
                    <a:pt x="637" y="242"/>
                    <a:pt x="587" y="242"/>
                    <a:pt x="545" y="242"/>
                  </a:cubicBezTo>
                  <a:cubicBezTo>
                    <a:pt x="540" y="260"/>
                    <a:pt x="526" y="277"/>
                    <a:pt x="502" y="290"/>
                  </a:cubicBezTo>
                  <a:cubicBezTo>
                    <a:pt x="480" y="303"/>
                    <a:pt x="451" y="312"/>
                    <a:pt x="422" y="315"/>
                  </a:cubicBezTo>
                  <a:cubicBezTo>
                    <a:pt x="422" y="391"/>
                    <a:pt x="422" y="391"/>
                    <a:pt x="422" y="391"/>
                  </a:cubicBezTo>
                  <a:cubicBezTo>
                    <a:pt x="483" y="356"/>
                    <a:pt x="483" y="356"/>
                    <a:pt x="483" y="356"/>
                  </a:cubicBezTo>
                  <a:cubicBezTo>
                    <a:pt x="483" y="356"/>
                    <a:pt x="483" y="356"/>
                    <a:pt x="483" y="356"/>
                  </a:cubicBezTo>
                  <a:cubicBezTo>
                    <a:pt x="483" y="356"/>
                    <a:pt x="483" y="356"/>
                    <a:pt x="483" y="356"/>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3" name="Freeform 6"/>
            <p:cNvSpPr>
              <a:spLocks noEditPoints="1"/>
            </p:cNvSpPr>
            <p:nvPr/>
          </p:nvSpPr>
          <p:spPr bwMode="auto">
            <a:xfrm>
              <a:off x="550" y="489"/>
              <a:ext cx="416" cy="241"/>
            </a:xfrm>
            <a:custGeom>
              <a:avLst/>
              <a:gdLst>
                <a:gd name="T0" fmla="*/ 1 w 785"/>
                <a:gd name="T1" fmla="*/ 1 h 456"/>
                <a:gd name="T2" fmla="*/ 1 w 785"/>
                <a:gd name="T3" fmla="*/ 1 h 456"/>
                <a:gd name="T4" fmla="*/ 1 w 785"/>
                <a:gd name="T5" fmla="*/ 1 h 456"/>
                <a:gd name="T6" fmla="*/ 1 w 785"/>
                <a:gd name="T7" fmla="*/ 1 h 456"/>
                <a:gd name="T8" fmla="*/ 1 w 785"/>
                <a:gd name="T9" fmla="*/ 1 h 456"/>
                <a:gd name="T10" fmla="*/ 1 w 785"/>
                <a:gd name="T11" fmla="*/ 1 h 456"/>
                <a:gd name="T12" fmla="*/ 1 w 785"/>
                <a:gd name="T13" fmla="*/ 1 h 456"/>
                <a:gd name="T14" fmla="*/ 1 w 785"/>
                <a:gd name="T15" fmla="*/ 1 h 456"/>
                <a:gd name="T16" fmla="*/ 1 w 785"/>
                <a:gd name="T17" fmla="*/ 1 h 456"/>
                <a:gd name="T18" fmla="*/ 1 w 785"/>
                <a:gd name="T19" fmla="*/ 1 h 456"/>
                <a:gd name="T20" fmla="*/ 1 w 785"/>
                <a:gd name="T21" fmla="*/ 1 h 456"/>
                <a:gd name="T22" fmla="*/ 1 w 785"/>
                <a:gd name="T23" fmla="*/ 1 h 456"/>
                <a:gd name="T24" fmla="*/ 0 w 785"/>
                <a:gd name="T25" fmla="*/ 1 h 456"/>
                <a:gd name="T26" fmla="*/ 1 w 785"/>
                <a:gd name="T27" fmla="*/ 1 h 456"/>
                <a:gd name="T28" fmla="*/ 1 w 785"/>
                <a:gd name="T29" fmla="*/ 1 h 456"/>
                <a:gd name="T30" fmla="*/ 1 w 785"/>
                <a:gd name="T31" fmla="*/ 1 h 456"/>
                <a:gd name="T32" fmla="*/ 1 w 785"/>
                <a:gd name="T33" fmla="*/ 1 h 456"/>
                <a:gd name="T34" fmla="*/ 1 w 785"/>
                <a:gd name="T35" fmla="*/ 1 h 456"/>
                <a:gd name="T36" fmla="*/ 1 w 785"/>
                <a:gd name="T37" fmla="*/ 1 h 456"/>
                <a:gd name="T38" fmla="*/ 1 w 785"/>
                <a:gd name="T39" fmla="*/ 1 h 456"/>
                <a:gd name="T40" fmla="*/ 1 w 785"/>
                <a:gd name="T41" fmla="*/ 1 h 456"/>
                <a:gd name="T42" fmla="*/ 1 w 785"/>
                <a:gd name="T43" fmla="*/ 1 h 456"/>
                <a:gd name="T44" fmla="*/ 1 w 785"/>
                <a:gd name="T45" fmla="*/ 0 h 456"/>
                <a:gd name="T46" fmla="*/ 1 w 785"/>
                <a:gd name="T47" fmla="*/ 1 h 456"/>
                <a:gd name="T48" fmla="*/ 1 w 785"/>
                <a:gd name="T49" fmla="*/ 1 h 456"/>
                <a:gd name="T50" fmla="*/ 1 w 785"/>
                <a:gd name="T51" fmla="*/ 1 h 456"/>
                <a:gd name="T52" fmla="*/ 1 w 785"/>
                <a:gd name="T53" fmla="*/ 1 h 456"/>
                <a:gd name="T54" fmla="*/ 1 w 785"/>
                <a:gd name="T55" fmla="*/ 1 h 456"/>
                <a:gd name="T56" fmla="*/ 1 w 785"/>
                <a:gd name="T57" fmla="*/ 1 h 456"/>
                <a:gd name="T58" fmla="*/ 1 w 785"/>
                <a:gd name="T59" fmla="*/ 1 h 456"/>
                <a:gd name="T60" fmla="*/ 1 w 785"/>
                <a:gd name="T61" fmla="*/ 1 h 456"/>
                <a:gd name="T62" fmla="*/ 1 w 785"/>
                <a:gd name="T63" fmla="*/ 1 h 456"/>
                <a:gd name="T64" fmla="*/ 1 w 785"/>
                <a:gd name="T65" fmla="*/ 1 h 456"/>
                <a:gd name="T66" fmla="*/ 1 w 785"/>
                <a:gd name="T67" fmla="*/ 1 h 456"/>
                <a:gd name="T68" fmla="*/ 1 w 785"/>
                <a:gd name="T69" fmla="*/ 1 h 456"/>
                <a:gd name="T70" fmla="*/ 1 w 785"/>
                <a:gd name="T71" fmla="*/ 1 h 456"/>
                <a:gd name="T72" fmla="*/ 1 w 785"/>
                <a:gd name="T73" fmla="*/ 1 h 456"/>
                <a:gd name="T74" fmla="*/ 1 w 785"/>
                <a:gd name="T75" fmla="*/ 1 h 456"/>
                <a:gd name="T76" fmla="*/ 1 w 785"/>
                <a:gd name="T77" fmla="*/ 1 h 456"/>
                <a:gd name="T78" fmla="*/ 1 w 785"/>
                <a:gd name="T79" fmla="*/ 1 h 456"/>
                <a:gd name="T80" fmla="*/ 1 w 785"/>
                <a:gd name="T81" fmla="*/ 1 h 456"/>
                <a:gd name="T82" fmla="*/ 1 w 785"/>
                <a:gd name="T83" fmla="*/ 1 h 456"/>
                <a:gd name="T84" fmla="*/ 1 w 785"/>
                <a:gd name="T85" fmla="*/ 1 h 456"/>
                <a:gd name="T86" fmla="*/ 1 w 785"/>
                <a:gd name="T87" fmla="*/ 1 h 456"/>
                <a:gd name="T88" fmla="*/ 1 w 785"/>
                <a:gd name="T89" fmla="*/ 1 h 456"/>
                <a:gd name="T90" fmla="*/ 1 w 785"/>
                <a:gd name="T91" fmla="*/ 1 h 456"/>
                <a:gd name="T92" fmla="*/ 1 w 785"/>
                <a:gd name="T93" fmla="*/ 1 h 456"/>
                <a:gd name="T94" fmla="*/ 1 w 785"/>
                <a:gd name="T95" fmla="*/ 1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6"/>
                <a:gd name="T146" fmla="*/ 785 w 785"/>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6">
                  <a:moveTo>
                    <a:pt x="483" y="355"/>
                  </a:moveTo>
                  <a:cubicBezTo>
                    <a:pt x="523" y="379"/>
                    <a:pt x="523" y="379"/>
                    <a:pt x="523" y="379"/>
                  </a:cubicBezTo>
                  <a:cubicBezTo>
                    <a:pt x="389" y="456"/>
                    <a:pt x="389" y="456"/>
                    <a:pt x="389" y="456"/>
                  </a:cubicBezTo>
                  <a:cubicBezTo>
                    <a:pt x="255" y="379"/>
                    <a:pt x="255" y="379"/>
                    <a:pt x="255" y="379"/>
                  </a:cubicBezTo>
                  <a:cubicBezTo>
                    <a:pt x="295" y="355"/>
                    <a:pt x="295" y="355"/>
                    <a:pt x="295" y="355"/>
                  </a:cubicBezTo>
                  <a:cubicBezTo>
                    <a:pt x="356" y="391"/>
                    <a:pt x="356" y="391"/>
                    <a:pt x="356" y="391"/>
                  </a:cubicBezTo>
                  <a:cubicBezTo>
                    <a:pt x="356" y="313"/>
                    <a:pt x="356" y="313"/>
                    <a:pt x="356" y="313"/>
                  </a:cubicBezTo>
                  <a:cubicBezTo>
                    <a:pt x="330" y="309"/>
                    <a:pt x="306" y="301"/>
                    <a:pt x="286" y="290"/>
                  </a:cubicBezTo>
                  <a:cubicBezTo>
                    <a:pt x="266" y="278"/>
                    <a:pt x="253" y="264"/>
                    <a:pt x="246" y="249"/>
                  </a:cubicBezTo>
                  <a:cubicBezTo>
                    <a:pt x="113" y="249"/>
                    <a:pt x="113" y="249"/>
                    <a:pt x="113" y="249"/>
                  </a:cubicBezTo>
                  <a:cubicBezTo>
                    <a:pt x="174" y="284"/>
                    <a:pt x="174" y="284"/>
                    <a:pt x="174" y="284"/>
                  </a:cubicBezTo>
                  <a:cubicBezTo>
                    <a:pt x="134" y="308"/>
                    <a:pt x="134" y="308"/>
                    <a:pt x="134" y="308"/>
                  </a:cubicBezTo>
                  <a:cubicBezTo>
                    <a:pt x="0" y="230"/>
                    <a:pt x="0" y="230"/>
                    <a:pt x="0" y="230"/>
                  </a:cubicBezTo>
                  <a:cubicBezTo>
                    <a:pt x="134" y="152"/>
                    <a:pt x="134" y="152"/>
                    <a:pt x="134" y="152"/>
                  </a:cubicBezTo>
                  <a:cubicBezTo>
                    <a:pt x="174" y="175"/>
                    <a:pt x="174" y="175"/>
                    <a:pt x="174" y="175"/>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5"/>
                    <a:pt x="369" y="65"/>
                    <a:pt x="369" y="65"/>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5"/>
                    <a:pt x="435" y="65"/>
                    <a:pt x="435" y="65"/>
                  </a:cubicBezTo>
                  <a:cubicBezTo>
                    <a:pt x="435" y="87"/>
                    <a:pt x="435" y="117"/>
                    <a:pt x="435" y="142"/>
                  </a:cubicBezTo>
                  <a:cubicBezTo>
                    <a:pt x="460" y="146"/>
                    <a:pt x="483" y="154"/>
                    <a:pt x="502" y="165"/>
                  </a:cubicBezTo>
                  <a:cubicBezTo>
                    <a:pt x="521" y="176"/>
                    <a:pt x="534" y="189"/>
                    <a:pt x="541" y="204"/>
                  </a:cubicBezTo>
                  <a:cubicBezTo>
                    <a:pt x="672" y="204"/>
                    <a:pt x="672" y="204"/>
                    <a:pt x="672" y="204"/>
                  </a:cubicBezTo>
                  <a:cubicBezTo>
                    <a:pt x="611" y="168"/>
                    <a:pt x="611" y="168"/>
                    <a:pt x="611" y="168"/>
                  </a:cubicBezTo>
                  <a:cubicBezTo>
                    <a:pt x="650" y="145"/>
                    <a:pt x="650" y="145"/>
                    <a:pt x="650" y="145"/>
                  </a:cubicBezTo>
                  <a:cubicBezTo>
                    <a:pt x="785" y="223"/>
                    <a:pt x="785" y="223"/>
                    <a:pt x="785" y="223"/>
                  </a:cubicBezTo>
                  <a:cubicBezTo>
                    <a:pt x="651" y="300"/>
                    <a:pt x="651" y="300"/>
                    <a:pt x="651" y="300"/>
                  </a:cubicBezTo>
                  <a:cubicBezTo>
                    <a:pt x="611" y="277"/>
                    <a:pt x="611" y="277"/>
                    <a:pt x="611" y="277"/>
                  </a:cubicBezTo>
                  <a:cubicBezTo>
                    <a:pt x="672" y="242"/>
                    <a:pt x="672" y="242"/>
                    <a:pt x="672" y="242"/>
                  </a:cubicBezTo>
                  <a:cubicBezTo>
                    <a:pt x="637" y="242"/>
                    <a:pt x="587" y="242"/>
                    <a:pt x="545" y="242"/>
                  </a:cubicBezTo>
                  <a:cubicBezTo>
                    <a:pt x="540" y="259"/>
                    <a:pt x="526" y="276"/>
                    <a:pt x="502" y="290"/>
                  </a:cubicBezTo>
                  <a:cubicBezTo>
                    <a:pt x="480" y="303"/>
                    <a:pt x="451" y="311"/>
                    <a:pt x="422" y="314"/>
                  </a:cubicBezTo>
                  <a:cubicBezTo>
                    <a:pt x="422" y="391"/>
                    <a:pt x="422" y="391"/>
                    <a:pt x="422" y="391"/>
                  </a:cubicBezTo>
                  <a:cubicBezTo>
                    <a:pt x="483" y="355"/>
                    <a:pt x="483" y="355"/>
                    <a:pt x="483" y="355"/>
                  </a:cubicBezTo>
                  <a:cubicBezTo>
                    <a:pt x="483" y="355"/>
                    <a:pt x="483" y="355"/>
                    <a:pt x="483" y="355"/>
                  </a:cubicBezTo>
                  <a:cubicBezTo>
                    <a:pt x="483" y="355"/>
                    <a:pt x="483" y="355"/>
                    <a:pt x="483" y="355"/>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4" name="Freeform 7"/>
            <p:cNvSpPr>
              <a:spLocks/>
            </p:cNvSpPr>
            <p:nvPr/>
          </p:nvSpPr>
          <p:spPr bwMode="auto">
            <a:xfrm>
              <a:off x="519" y="673"/>
              <a:ext cx="30" cy="48"/>
            </a:xfrm>
            <a:custGeom>
              <a:avLst/>
              <a:gdLst>
                <a:gd name="T0" fmla="*/ 1 w 56"/>
                <a:gd name="T1" fmla="*/ 1 h 92"/>
                <a:gd name="T2" fmla="*/ 1 w 56"/>
                <a:gd name="T3" fmla="*/ 1 h 92"/>
                <a:gd name="T4" fmla="*/ 1 w 56"/>
                <a:gd name="T5" fmla="*/ 1 h 92"/>
                <a:gd name="T6" fmla="*/ 1 w 56"/>
                <a:gd name="T7" fmla="*/ 1 h 92"/>
                <a:gd name="T8" fmla="*/ 1 w 56"/>
                <a:gd name="T9" fmla="*/ 1 h 92"/>
                <a:gd name="T10" fmla="*/ 1 w 56"/>
                <a:gd name="T11" fmla="*/ 1 h 92"/>
                <a:gd name="T12" fmla="*/ 1 w 56"/>
                <a:gd name="T13" fmla="*/ 1 h 92"/>
                <a:gd name="T14" fmla="*/ 1 w 56"/>
                <a:gd name="T15" fmla="*/ 1 h 92"/>
                <a:gd name="T16" fmla="*/ 1 w 56"/>
                <a:gd name="T17" fmla="*/ 1 h 92"/>
                <a:gd name="T18" fmla="*/ 1 w 56"/>
                <a:gd name="T19" fmla="*/ 1 h 92"/>
                <a:gd name="T20" fmla="*/ 1 w 56"/>
                <a:gd name="T21" fmla="*/ 1 h 92"/>
                <a:gd name="T22" fmla="*/ 1 w 56"/>
                <a:gd name="T23" fmla="*/ 1 h 92"/>
                <a:gd name="T24" fmla="*/ 1 w 56"/>
                <a:gd name="T25" fmla="*/ 1 h 92"/>
                <a:gd name="T26" fmla="*/ 1 w 56"/>
                <a:gd name="T27" fmla="*/ 1 h 92"/>
                <a:gd name="T28" fmla="*/ 0 w 56"/>
                <a:gd name="T29" fmla="*/ 1 h 92"/>
                <a:gd name="T30" fmla="*/ 1 w 56"/>
                <a:gd name="T31" fmla="*/ 1 h 92"/>
                <a:gd name="T32" fmla="*/ 1 w 56"/>
                <a:gd name="T33" fmla="*/ 1 h 92"/>
                <a:gd name="T34" fmla="*/ 1 w 56"/>
                <a:gd name="T35" fmla="*/ 1 h 92"/>
                <a:gd name="T36" fmla="*/ 1 w 56"/>
                <a:gd name="T37" fmla="*/ 1 h 92"/>
                <a:gd name="T38" fmla="*/ 1 w 56"/>
                <a:gd name="T39" fmla="*/ 1 h 92"/>
                <a:gd name="T40" fmla="*/ 1 w 56"/>
                <a:gd name="T41" fmla="*/ 1 h 92"/>
                <a:gd name="T42" fmla="*/ 1 w 56"/>
                <a:gd name="T43" fmla="*/ 1 h 92"/>
                <a:gd name="T44" fmla="*/ 1 w 56"/>
                <a:gd name="T45" fmla="*/ 1 h 92"/>
                <a:gd name="T46" fmla="*/ 1 w 56"/>
                <a:gd name="T47" fmla="*/ 1 h 92"/>
                <a:gd name="T48" fmla="*/ 1 w 56"/>
                <a:gd name="T49" fmla="*/ 1 h 92"/>
                <a:gd name="T50" fmla="*/ 1 w 56"/>
                <a:gd name="T51" fmla="*/ 1 h 92"/>
                <a:gd name="T52" fmla="*/ 1 w 56"/>
                <a:gd name="T53" fmla="*/ 1 h 92"/>
                <a:gd name="T54" fmla="*/ 1 w 56"/>
                <a:gd name="T55" fmla="*/ 1 h 92"/>
                <a:gd name="T56" fmla="*/ 1 w 56"/>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92"/>
                <a:gd name="T89" fmla="*/ 56 w 56"/>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92">
                  <a:moveTo>
                    <a:pt x="27" y="5"/>
                  </a:moveTo>
                  <a:cubicBezTo>
                    <a:pt x="35" y="9"/>
                    <a:pt x="41" y="15"/>
                    <a:pt x="46" y="21"/>
                  </a:cubicBezTo>
                  <a:cubicBezTo>
                    <a:pt x="51" y="28"/>
                    <a:pt x="54" y="36"/>
                    <a:pt x="54" y="45"/>
                  </a:cubicBezTo>
                  <a:cubicBezTo>
                    <a:pt x="40" y="36"/>
                    <a:pt x="40" y="36"/>
                    <a:pt x="40" y="36"/>
                  </a:cubicBezTo>
                  <a:cubicBezTo>
                    <a:pt x="39" y="29"/>
                    <a:pt x="35" y="22"/>
                    <a:pt x="27" y="17"/>
                  </a:cubicBezTo>
                  <a:cubicBezTo>
                    <a:pt x="24" y="16"/>
                    <a:pt x="22" y="15"/>
                    <a:pt x="20" y="15"/>
                  </a:cubicBezTo>
                  <a:cubicBezTo>
                    <a:pt x="18" y="16"/>
                    <a:pt x="17" y="17"/>
                    <a:pt x="17" y="20"/>
                  </a:cubicBezTo>
                  <a:cubicBezTo>
                    <a:pt x="17" y="23"/>
                    <a:pt x="18" y="26"/>
                    <a:pt x="20" y="28"/>
                  </a:cubicBezTo>
                  <a:cubicBezTo>
                    <a:pt x="22" y="30"/>
                    <a:pt x="27" y="35"/>
                    <a:pt x="36" y="43"/>
                  </a:cubicBezTo>
                  <a:cubicBezTo>
                    <a:pt x="42" y="48"/>
                    <a:pt x="45" y="52"/>
                    <a:pt x="48" y="55"/>
                  </a:cubicBezTo>
                  <a:cubicBezTo>
                    <a:pt x="53" y="62"/>
                    <a:pt x="56" y="69"/>
                    <a:pt x="56" y="77"/>
                  </a:cubicBezTo>
                  <a:cubicBezTo>
                    <a:pt x="56" y="84"/>
                    <a:pt x="54" y="88"/>
                    <a:pt x="49" y="90"/>
                  </a:cubicBezTo>
                  <a:cubicBezTo>
                    <a:pt x="44" y="92"/>
                    <a:pt x="37" y="90"/>
                    <a:pt x="28" y="85"/>
                  </a:cubicBezTo>
                  <a:cubicBezTo>
                    <a:pt x="20" y="81"/>
                    <a:pt x="14" y="75"/>
                    <a:pt x="9" y="67"/>
                  </a:cubicBezTo>
                  <a:cubicBezTo>
                    <a:pt x="3" y="59"/>
                    <a:pt x="0" y="51"/>
                    <a:pt x="0" y="42"/>
                  </a:cubicBezTo>
                  <a:cubicBezTo>
                    <a:pt x="14" y="50"/>
                    <a:pt x="14" y="50"/>
                    <a:pt x="14" y="50"/>
                  </a:cubicBezTo>
                  <a:cubicBezTo>
                    <a:pt x="14" y="55"/>
                    <a:pt x="16" y="59"/>
                    <a:pt x="19" y="63"/>
                  </a:cubicBezTo>
                  <a:cubicBezTo>
                    <a:pt x="21" y="67"/>
                    <a:pt x="25" y="70"/>
                    <a:pt x="29" y="72"/>
                  </a:cubicBezTo>
                  <a:cubicBezTo>
                    <a:pt x="32" y="74"/>
                    <a:pt x="35" y="75"/>
                    <a:pt x="37" y="75"/>
                  </a:cubicBezTo>
                  <a:cubicBezTo>
                    <a:pt x="40" y="76"/>
                    <a:pt x="42" y="74"/>
                    <a:pt x="42" y="70"/>
                  </a:cubicBezTo>
                  <a:cubicBezTo>
                    <a:pt x="42" y="66"/>
                    <a:pt x="38" y="61"/>
                    <a:pt x="32" y="55"/>
                  </a:cubicBezTo>
                  <a:cubicBezTo>
                    <a:pt x="20" y="44"/>
                    <a:pt x="14" y="38"/>
                    <a:pt x="13" y="37"/>
                  </a:cubicBezTo>
                  <a:cubicBezTo>
                    <a:pt x="6" y="29"/>
                    <a:pt x="2" y="22"/>
                    <a:pt x="2" y="13"/>
                  </a:cubicBezTo>
                  <a:cubicBezTo>
                    <a:pt x="2" y="6"/>
                    <a:pt x="5" y="2"/>
                    <a:pt x="10" y="1"/>
                  </a:cubicBezTo>
                  <a:cubicBezTo>
                    <a:pt x="15" y="0"/>
                    <a:pt x="21" y="1"/>
                    <a:pt x="27" y="5"/>
                  </a:cubicBezTo>
                  <a:cubicBezTo>
                    <a:pt x="27" y="5"/>
                    <a:pt x="27" y="5"/>
                    <a:pt x="27" y="5"/>
                  </a:cubicBezTo>
                  <a:cubicBezTo>
                    <a:pt x="27" y="5"/>
                    <a:pt x="27" y="5"/>
                    <a:pt x="27" y="5"/>
                  </a:cubicBezTo>
                  <a:cubicBezTo>
                    <a:pt x="27" y="5"/>
                    <a:pt x="27" y="5"/>
                    <a:pt x="27" y="5"/>
                  </a:cubicBezTo>
                  <a:cubicBezTo>
                    <a:pt x="27" y="5"/>
                    <a:pt x="27" y="5"/>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5" name="Freeform 8"/>
            <p:cNvSpPr>
              <a:spLocks/>
            </p:cNvSpPr>
            <p:nvPr/>
          </p:nvSpPr>
          <p:spPr bwMode="auto">
            <a:xfrm>
              <a:off x="550" y="685"/>
              <a:ext cx="46" cy="62"/>
            </a:xfrm>
            <a:custGeom>
              <a:avLst/>
              <a:gdLst>
                <a:gd name="T0" fmla="*/ 46 w 46"/>
                <a:gd name="T1" fmla="*/ 27 h 62"/>
                <a:gd name="T2" fmla="*/ 36 w 46"/>
                <a:gd name="T3" fmla="*/ 62 h 62"/>
                <a:gd name="T4" fmla="*/ 29 w 46"/>
                <a:gd name="T5" fmla="*/ 57 h 62"/>
                <a:gd name="T6" fmla="*/ 23 w 46"/>
                <a:gd name="T7" fmla="*/ 27 h 62"/>
                <a:gd name="T8" fmla="*/ 17 w 46"/>
                <a:gd name="T9" fmla="*/ 51 h 62"/>
                <a:gd name="T10" fmla="*/ 9 w 46"/>
                <a:gd name="T11" fmla="*/ 46 h 62"/>
                <a:gd name="T12" fmla="*/ 0 w 46"/>
                <a:gd name="T13" fmla="*/ 0 h 62"/>
                <a:gd name="T14" fmla="*/ 8 w 46"/>
                <a:gd name="T15" fmla="*/ 5 h 62"/>
                <a:gd name="T16" fmla="*/ 13 w 46"/>
                <a:gd name="T17" fmla="*/ 36 h 62"/>
                <a:gd name="T18" fmla="*/ 19 w 46"/>
                <a:gd name="T19" fmla="*/ 12 h 62"/>
                <a:gd name="T20" fmla="*/ 27 w 46"/>
                <a:gd name="T21" fmla="*/ 16 h 62"/>
                <a:gd name="T22" fmla="*/ 33 w 46"/>
                <a:gd name="T23" fmla="*/ 47 h 62"/>
                <a:gd name="T24" fmla="*/ 38 w 46"/>
                <a:gd name="T25" fmla="*/ 23 h 62"/>
                <a:gd name="T26" fmla="*/ 46 w 46"/>
                <a:gd name="T27" fmla="*/ 27 h 62"/>
                <a:gd name="T28" fmla="*/ 46 w 46"/>
                <a:gd name="T29" fmla="*/ 27 h 62"/>
                <a:gd name="T30" fmla="*/ 46 w 46"/>
                <a:gd name="T31" fmla="*/ 27 h 62"/>
                <a:gd name="T32" fmla="*/ 46 w 46"/>
                <a:gd name="T33" fmla="*/ 27 h 62"/>
                <a:gd name="T34" fmla="*/ 46 w 46"/>
                <a:gd name="T35" fmla="*/ 27 h 62"/>
                <a:gd name="T36" fmla="*/ 46 w 46"/>
                <a:gd name="T37" fmla="*/ 2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2"/>
                <a:gd name="T59" fmla="*/ 46 w 46"/>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2">
                  <a:moveTo>
                    <a:pt x="46" y="27"/>
                  </a:moveTo>
                  <a:lnTo>
                    <a:pt x="36" y="62"/>
                  </a:lnTo>
                  <a:lnTo>
                    <a:pt x="29" y="57"/>
                  </a:lnTo>
                  <a:lnTo>
                    <a:pt x="23" y="27"/>
                  </a:lnTo>
                  <a:lnTo>
                    <a:pt x="17" y="51"/>
                  </a:lnTo>
                  <a:lnTo>
                    <a:pt x="9" y="46"/>
                  </a:lnTo>
                  <a:lnTo>
                    <a:pt x="0" y="0"/>
                  </a:lnTo>
                  <a:lnTo>
                    <a:pt x="8" y="5"/>
                  </a:lnTo>
                  <a:lnTo>
                    <a:pt x="13" y="36"/>
                  </a:lnTo>
                  <a:lnTo>
                    <a:pt x="19" y="12"/>
                  </a:lnTo>
                  <a:lnTo>
                    <a:pt x="27" y="16"/>
                  </a:lnTo>
                  <a:lnTo>
                    <a:pt x="33" y="47"/>
                  </a:lnTo>
                  <a:lnTo>
                    <a:pt x="38" y="23"/>
                  </a:lnTo>
                  <a:lnTo>
                    <a:pt x="4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6" name="Freeform 9"/>
            <p:cNvSpPr>
              <a:spLocks/>
            </p:cNvSpPr>
            <p:nvPr/>
          </p:nvSpPr>
          <p:spPr bwMode="auto">
            <a:xfrm>
              <a:off x="600" y="714"/>
              <a:ext cx="7" cy="45"/>
            </a:xfrm>
            <a:custGeom>
              <a:avLst/>
              <a:gdLst>
                <a:gd name="T0" fmla="*/ 7 w 7"/>
                <a:gd name="T1" fmla="*/ 5 h 45"/>
                <a:gd name="T2" fmla="*/ 7 w 7"/>
                <a:gd name="T3" fmla="*/ 45 h 45"/>
                <a:gd name="T4" fmla="*/ 0 w 7"/>
                <a:gd name="T5" fmla="*/ 41 h 45"/>
                <a:gd name="T6" fmla="*/ 0 w 7"/>
                <a:gd name="T7" fmla="*/ 0 h 45"/>
                <a:gd name="T8" fmla="*/ 7 w 7"/>
                <a:gd name="T9" fmla="*/ 5 h 45"/>
                <a:gd name="T10" fmla="*/ 7 w 7"/>
                <a:gd name="T11" fmla="*/ 5 h 45"/>
                <a:gd name="T12" fmla="*/ 7 w 7"/>
                <a:gd name="T13" fmla="*/ 5 h 45"/>
                <a:gd name="T14" fmla="*/ 7 w 7"/>
                <a:gd name="T15" fmla="*/ 5 h 45"/>
                <a:gd name="T16" fmla="*/ 7 w 7"/>
                <a:gd name="T17" fmla="*/ 5 h 45"/>
                <a:gd name="T18" fmla="*/ 7 w 7"/>
                <a:gd name="T19" fmla="*/ 5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5"/>
                <a:gd name="T32" fmla="*/ 7 w 7"/>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5">
                  <a:moveTo>
                    <a:pt x="7" y="5"/>
                  </a:moveTo>
                  <a:lnTo>
                    <a:pt x="7" y="45"/>
                  </a:lnTo>
                  <a:lnTo>
                    <a:pt x="0" y="41"/>
                  </a:lnTo>
                  <a:lnTo>
                    <a:pt x="0" y="0"/>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7" name="Freeform 10"/>
            <p:cNvSpPr>
              <a:spLocks/>
            </p:cNvSpPr>
            <p:nvPr/>
          </p:nvSpPr>
          <p:spPr bwMode="auto">
            <a:xfrm>
              <a:off x="611" y="721"/>
              <a:ext cx="29" cy="51"/>
            </a:xfrm>
            <a:custGeom>
              <a:avLst/>
              <a:gdLst>
                <a:gd name="T0" fmla="*/ 29 w 29"/>
                <a:gd name="T1" fmla="*/ 17 h 51"/>
                <a:gd name="T2" fmla="*/ 29 w 29"/>
                <a:gd name="T3" fmla="*/ 24 h 51"/>
                <a:gd name="T4" fmla="*/ 19 w 29"/>
                <a:gd name="T5" fmla="*/ 18 h 51"/>
                <a:gd name="T6" fmla="*/ 19 w 29"/>
                <a:gd name="T7" fmla="*/ 51 h 51"/>
                <a:gd name="T8" fmla="*/ 11 w 29"/>
                <a:gd name="T9" fmla="*/ 46 h 51"/>
                <a:gd name="T10" fmla="*/ 11 w 29"/>
                <a:gd name="T11" fmla="*/ 14 h 51"/>
                <a:gd name="T12" fmla="*/ 0 w 29"/>
                <a:gd name="T13" fmla="*/ 7 h 51"/>
                <a:gd name="T14" fmla="*/ 0 w 29"/>
                <a:gd name="T15" fmla="*/ 0 h 51"/>
                <a:gd name="T16" fmla="*/ 29 w 29"/>
                <a:gd name="T17" fmla="*/ 17 h 51"/>
                <a:gd name="T18" fmla="*/ 29 w 29"/>
                <a:gd name="T19" fmla="*/ 17 h 51"/>
                <a:gd name="T20" fmla="*/ 29 w 29"/>
                <a:gd name="T21" fmla="*/ 17 h 51"/>
                <a:gd name="T22" fmla="*/ 29 w 29"/>
                <a:gd name="T23" fmla="*/ 17 h 51"/>
                <a:gd name="T24" fmla="*/ 29 w 29"/>
                <a:gd name="T25" fmla="*/ 17 h 51"/>
                <a:gd name="T26" fmla="*/ 29 w 29"/>
                <a:gd name="T27" fmla="*/ 17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51"/>
                <a:gd name="T44" fmla="*/ 29 w 29"/>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51">
                  <a:moveTo>
                    <a:pt x="29" y="17"/>
                  </a:moveTo>
                  <a:lnTo>
                    <a:pt x="29" y="24"/>
                  </a:lnTo>
                  <a:lnTo>
                    <a:pt x="19" y="18"/>
                  </a:lnTo>
                  <a:lnTo>
                    <a:pt x="19" y="51"/>
                  </a:lnTo>
                  <a:lnTo>
                    <a:pt x="11" y="46"/>
                  </a:lnTo>
                  <a:lnTo>
                    <a:pt x="11" y="14"/>
                  </a:lnTo>
                  <a:lnTo>
                    <a:pt x="0" y="7"/>
                  </a:lnTo>
                  <a:lnTo>
                    <a:pt x="0" y="0"/>
                  </a:lnTo>
                  <a:lnTo>
                    <a:pt x="2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8" name="Freeform 11"/>
            <p:cNvSpPr>
              <a:spLocks/>
            </p:cNvSpPr>
            <p:nvPr/>
          </p:nvSpPr>
          <p:spPr bwMode="auto">
            <a:xfrm>
              <a:off x="642" y="745"/>
              <a:ext cx="33" cy="48"/>
            </a:xfrm>
            <a:custGeom>
              <a:avLst/>
              <a:gdLst>
                <a:gd name="T0" fmla="*/ 1 w 62"/>
                <a:gd name="T1" fmla="*/ 1 h 92"/>
                <a:gd name="T2" fmla="*/ 1 w 62"/>
                <a:gd name="T3" fmla="*/ 1 h 92"/>
                <a:gd name="T4" fmla="*/ 1 w 62"/>
                <a:gd name="T5" fmla="*/ 1 h 92"/>
                <a:gd name="T6" fmla="*/ 1 w 62"/>
                <a:gd name="T7" fmla="*/ 1 h 92"/>
                <a:gd name="T8" fmla="*/ 1 w 62"/>
                <a:gd name="T9" fmla="*/ 1 h 92"/>
                <a:gd name="T10" fmla="*/ 1 w 62"/>
                <a:gd name="T11" fmla="*/ 1 h 92"/>
                <a:gd name="T12" fmla="*/ 1 w 62"/>
                <a:gd name="T13" fmla="*/ 1 h 92"/>
                <a:gd name="T14" fmla="*/ 1 w 62"/>
                <a:gd name="T15" fmla="*/ 1 h 92"/>
                <a:gd name="T16" fmla="*/ 1 w 62"/>
                <a:gd name="T17" fmla="*/ 1 h 92"/>
                <a:gd name="T18" fmla="*/ 1 w 62"/>
                <a:gd name="T19" fmla="*/ 1 h 92"/>
                <a:gd name="T20" fmla="*/ 1 w 62"/>
                <a:gd name="T21" fmla="*/ 1 h 92"/>
                <a:gd name="T22" fmla="*/ 1 w 62"/>
                <a:gd name="T23" fmla="*/ 1 h 92"/>
                <a:gd name="T24" fmla="*/ 1 w 62"/>
                <a:gd name="T25" fmla="*/ 1 h 92"/>
                <a:gd name="T26" fmla="*/ 1 w 62"/>
                <a:gd name="T27" fmla="*/ 1 h 92"/>
                <a:gd name="T28" fmla="*/ 1 w 62"/>
                <a:gd name="T29" fmla="*/ 1 h 92"/>
                <a:gd name="T30" fmla="*/ 1 w 62"/>
                <a:gd name="T31" fmla="*/ 1 h 92"/>
                <a:gd name="T32" fmla="*/ 0 w 62"/>
                <a:gd name="T33" fmla="*/ 1 h 92"/>
                <a:gd name="T34" fmla="*/ 1 w 62"/>
                <a:gd name="T35" fmla="*/ 1 h 92"/>
                <a:gd name="T36" fmla="*/ 1 w 62"/>
                <a:gd name="T37" fmla="*/ 1 h 92"/>
                <a:gd name="T38" fmla="*/ 1 w 62"/>
                <a:gd name="T39" fmla="*/ 1 h 92"/>
                <a:gd name="T40" fmla="*/ 1 w 62"/>
                <a:gd name="T41" fmla="*/ 1 h 92"/>
                <a:gd name="T42" fmla="*/ 1 w 62"/>
                <a:gd name="T43" fmla="*/ 1 h 92"/>
                <a:gd name="T44" fmla="*/ 1 w 62"/>
                <a:gd name="T45" fmla="*/ 1 h 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2"/>
                <a:gd name="T71" fmla="*/ 62 w 62"/>
                <a:gd name="T72" fmla="*/ 92 h 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2">
                  <a:moveTo>
                    <a:pt x="33" y="7"/>
                  </a:moveTo>
                  <a:cubicBezTo>
                    <a:pt x="41" y="11"/>
                    <a:pt x="47" y="17"/>
                    <a:pt x="52" y="25"/>
                  </a:cubicBezTo>
                  <a:cubicBezTo>
                    <a:pt x="58" y="33"/>
                    <a:pt x="61" y="41"/>
                    <a:pt x="62" y="50"/>
                  </a:cubicBezTo>
                  <a:cubicBezTo>
                    <a:pt x="48" y="42"/>
                    <a:pt x="48" y="42"/>
                    <a:pt x="48" y="42"/>
                  </a:cubicBezTo>
                  <a:cubicBezTo>
                    <a:pt x="47" y="38"/>
                    <a:pt x="46" y="34"/>
                    <a:pt x="43" y="30"/>
                  </a:cubicBezTo>
                  <a:cubicBezTo>
                    <a:pt x="40" y="26"/>
                    <a:pt x="37" y="23"/>
                    <a:pt x="33" y="21"/>
                  </a:cubicBezTo>
                  <a:cubicBezTo>
                    <a:pt x="27" y="17"/>
                    <a:pt x="22" y="17"/>
                    <a:pt x="19" y="21"/>
                  </a:cubicBezTo>
                  <a:cubicBezTo>
                    <a:pt x="16" y="24"/>
                    <a:pt x="15" y="29"/>
                    <a:pt x="15" y="36"/>
                  </a:cubicBezTo>
                  <a:cubicBezTo>
                    <a:pt x="15" y="44"/>
                    <a:pt x="16" y="50"/>
                    <a:pt x="19" y="56"/>
                  </a:cubicBezTo>
                  <a:cubicBezTo>
                    <a:pt x="22" y="63"/>
                    <a:pt x="27" y="69"/>
                    <a:pt x="33" y="72"/>
                  </a:cubicBezTo>
                  <a:cubicBezTo>
                    <a:pt x="37" y="75"/>
                    <a:pt x="41" y="75"/>
                    <a:pt x="43" y="74"/>
                  </a:cubicBezTo>
                  <a:cubicBezTo>
                    <a:pt x="46" y="72"/>
                    <a:pt x="47" y="69"/>
                    <a:pt x="48" y="64"/>
                  </a:cubicBezTo>
                  <a:cubicBezTo>
                    <a:pt x="62" y="72"/>
                    <a:pt x="62" y="72"/>
                    <a:pt x="62" y="72"/>
                  </a:cubicBezTo>
                  <a:cubicBezTo>
                    <a:pt x="61" y="81"/>
                    <a:pt x="58" y="87"/>
                    <a:pt x="53" y="90"/>
                  </a:cubicBezTo>
                  <a:cubicBezTo>
                    <a:pt x="48" y="92"/>
                    <a:pt x="41" y="91"/>
                    <a:pt x="33" y="86"/>
                  </a:cubicBezTo>
                  <a:cubicBezTo>
                    <a:pt x="23" y="81"/>
                    <a:pt x="15" y="72"/>
                    <a:pt x="9" y="61"/>
                  </a:cubicBezTo>
                  <a:cubicBezTo>
                    <a:pt x="3" y="50"/>
                    <a:pt x="0" y="39"/>
                    <a:pt x="0" y="28"/>
                  </a:cubicBezTo>
                  <a:cubicBezTo>
                    <a:pt x="0" y="16"/>
                    <a:pt x="3" y="8"/>
                    <a:pt x="9" y="4"/>
                  </a:cubicBezTo>
                  <a:cubicBezTo>
                    <a:pt x="15" y="0"/>
                    <a:pt x="23" y="1"/>
                    <a:pt x="33" y="7"/>
                  </a:cubicBezTo>
                  <a:cubicBezTo>
                    <a:pt x="33" y="7"/>
                    <a:pt x="33" y="7"/>
                    <a:pt x="33" y="7"/>
                  </a:cubicBezTo>
                  <a:cubicBezTo>
                    <a:pt x="33" y="7"/>
                    <a:pt x="33" y="7"/>
                    <a:pt x="33" y="7"/>
                  </a:cubicBezTo>
                  <a:cubicBezTo>
                    <a:pt x="33" y="7"/>
                    <a:pt x="33" y="7"/>
                    <a:pt x="33" y="7"/>
                  </a:cubicBezTo>
                  <a:cubicBezTo>
                    <a:pt x="33" y="7"/>
                    <a:pt x="33" y="7"/>
                    <a:pt x="3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79" name="Freeform 12"/>
            <p:cNvSpPr>
              <a:spLocks/>
            </p:cNvSpPr>
            <p:nvPr/>
          </p:nvSpPr>
          <p:spPr bwMode="auto">
            <a:xfrm>
              <a:off x="680" y="761"/>
              <a:ext cx="30" cy="57"/>
            </a:xfrm>
            <a:custGeom>
              <a:avLst/>
              <a:gdLst>
                <a:gd name="T0" fmla="*/ 30 w 30"/>
                <a:gd name="T1" fmla="*/ 17 h 57"/>
                <a:gd name="T2" fmla="*/ 30 w 30"/>
                <a:gd name="T3" fmla="*/ 57 h 57"/>
                <a:gd name="T4" fmla="*/ 22 w 30"/>
                <a:gd name="T5" fmla="*/ 53 h 57"/>
                <a:gd name="T6" fmla="*/ 22 w 30"/>
                <a:gd name="T7" fmla="*/ 35 h 57"/>
                <a:gd name="T8" fmla="*/ 8 w 30"/>
                <a:gd name="T9" fmla="*/ 27 h 57"/>
                <a:gd name="T10" fmla="*/ 8 w 30"/>
                <a:gd name="T11" fmla="*/ 45 h 57"/>
                <a:gd name="T12" fmla="*/ 0 w 30"/>
                <a:gd name="T13" fmla="*/ 40 h 57"/>
                <a:gd name="T14" fmla="*/ 0 w 30"/>
                <a:gd name="T15" fmla="*/ 0 h 57"/>
                <a:gd name="T16" fmla="*/ 8 w 30"/>
                <a:gd name="T17" fmla="*/ 4 h 57"/>
                <a:gd name="T18" fmla="*/ 8 w 30"/>
                <a:gd name="T19" fmla="*/ 20 h 57"/>
                <a:gd name="T20" fmla="*/ 22 w 30"/>
                <a:gd name="T21" fmla="*/ 28 h 57"/>
                <a:gd name="T22" fmla="*/ 23 w 30"/>
                <a:gd name="T23" fmla="*/ 13 h 57"/>
                <a:gd name="T24" fmla="*/ 30 w 30"/>
                <a:gd name="T25" fmla="*/ 17 h 57"/>
                <a:gd name="T26" fmla="*/ 30 w 30"/>
                <a:gd name="T27" fmla="*/ 17 h 57"/>
                <a:gd name="T28" fmla="*/ 30 w 30"/>
                <a:gd name="T29" fmla="*/ 17 h 57"/>
                <a:gd name="T30" fmla="*/ 30 w 30"/>
                <a:gd name="T31" fmla="*/ 17 h 57"/>
                <a:gd name="T32" fmla="*/ 30 w 30"/>
                <a:gd name="T33" fmla="*/ 17 h 57"/>
                <a:gd name="T34" fmla="*/ 30 w 30"/>
                <a:gd name="T35" fmla="*/ 17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57"/>
                <a:gd name="T56" fmla="*/ 30 w 30"/>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57">
                  <a:moveTo>
                    <a:pt x="30" y="17"/>
                  </a:moveTo>
                  <a:lnTo>
                    <a:pt x="30" y="57"/>
                  </a:lnTo>
                  <a:lnTo>
                    <a:pt x="22" y="53"/>
                  </a:lnTo>
                  <a:lnTo>
                    <a:pt x="22" y="35"/>
                  </a:lnTo>
                  <a:lnTo>
                    <a:pt x="8" y="27"/>
                  </a:lnTo>
                  <a:lnTo>
                    <a:pt x="8" y="45"/>
                  </a:lnTo>
                  <a:lnTo>
                    <a:pt x="0" y="40"/>
                  </a:lnTo>
                  <a:lnTo>
                    <a:pt x="0" y="0"/>
                  </a:lnTo>
                  <a:lnTo>
                    <a:pt x="8" y="4"/>
                  </a:lnTo>
                  <a:lnTo>
                    <a:pt x="8" y="20"/>
                  </a:lnTo>
                  <a:lnTo>
                    <a:pt x="22" y="28"/>
                  </a:lnTo>
                  <a:lnTo>
                    <a:pt x="23" y="13"/>
                  </a:lnTo>
                  <a:lnTo>
                    <a:pt x="3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7134" name="Group 131"/>
          <p:cNvGrpSpPr>
            <a:grpSpLocks noChangeAspect="1"/>
          </p:cNvGrpSpPr>
          <p:nvPr/>
        </p:nvGrpSpPr>
        <p:grpSpPr bwMode="auto">
          <a:xfrm>
            <a:off x="5783263" y="908050"/>
            <a:ext cx="828675" cy="600075"/>
            <a:chOff x="470" y="447"/>
            <a:chExt cx="576" cy="417"/>
          </a:xfrm>
        </p:grpSpPr>
        <p:sp>
          <p:nvSpPr>
            <p:cNvPr id="47156" name="AutoShape 132"/>
            <p:cNvSpPr>
              <a:spLocks noChangeAspect="1" noChangeArrowheads="1" noTextEdit="1"/>
            </p:cNvSpPr>
            <p:nvPr/>
          </p:nvSpPr>
          <p:spPr bwMode="auto">
            <a:xfrm>
              <a:off x="470" y="447"/>
              <a:ext cx="57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57" name="Freeform 133"/>
            <p:cNvSpPr>
              <a:spLocks/>
            </p:cNvSpPr>
            <p:nvPr/>
          </p:nvSpPr>
          <p:spPr bwMode="auto">
            <a:xfrm>
              <a:off x="759" y="613"/>
              <a:ext cx="286" cy="252"/>
            </a:xfrm>
            <a:custGeom>
              <a:avLst/>
              <a:gdLst>
                <a:gd name="T0" fmla="*/ 286 w 286"/>
                <a:gd name="T1" fmla="*/ 0 h 252"/>
                <a:gd name="T2" fmla="*/ 286 w 286"/>
                <a:gd name="T3" fmla="*/ 85 h 252"/>
                <a:gd name="T4" fmla="*/ 0 w 286"/>
                <a:gd name="T5" fmla="*/ 252 h 252"/>
                <a:gd name="T6" fmla="*/ 0 w 286"/>
                <a:gd name="T7" fmla="*/ 166 h 252"/>
                <a:gd name="T8" fmla="*/ 286 w 286"/>
                <a:gd name="T9" fmla="*/ 0 h 252"/>
                <a:gd name="T10" fmla="*/ 286 w 286"/>
                <a:gd name="T11" fmla="*/ 0 h 252"/>
                <a:gd name="T12" fmla="*/ 286 w 286"/>
                <a:gd name="T13" fmla="*/ 0 h 252"/>
                <a:gd name="T14" fmla="*/ 286 w 286"/>
                <a:gd name="T15" fmla="*/ 0 h 252"/>
                <a:gd name="T16" fmla="*/ 286 w 286"/>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252"/>
                <a:gd name="T29" fmla="*/ 286 w 286"/>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252">
                  <a:moveTo>
                    <a:pt x="286" y="0"/>
                  </a:moveTo>
                  <a:lnTo>
                    <a:pt x="286" y="85"/>
                  </a:lnTo>
                  <a:lnTo>
                    <a:pt x="0" y="252"/>
                  </a:lnTo>
                  <a:lnTo>
                    <a:pt x="0" y="166"/>
                  </a:lnTo>
                  <a:lnTo>
                    <a:pt x="286"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8" name="Freeform 134"/>
            <p:cNvSpPr>
              <a:spLocks/>
            </p:cNvSpPr>
            <p:nvPr/>
          </p:nvSpPr>
          <p:spPr bwMode="auto">
            <a:xfrm>
              <a:off x="471" y="613"/>
              <a:ext cx="288" cy="252"/>
            </a:xfrm>
            <a:custGeom>
              <a:avLst/>
              <a:gdLst>
                <a:gd name="T0" fmla="*/ 288 w 288"/>
                <a:gd name="T1" fmla="*/ 166 h 252"/>
                <a:gd name="T2" fmla="*/ 288 w 288"/>
                <a:gd name="T3" fmla="*/ 252 h 252"/>
                <a:gd name="T4" fmla="*/ 0 w 288"/>
                <a:gd name="T5" fmla="*/ 85 h 252"/>
                <a:gd name="T6" fmla="*/ 0 w 288"/>
                <a:gd name="T7" fmla="*/ 0 h 252"/>
                <a:gd name="T8" fmla="*/ 288 w 288"/>
                <a:gd name="T9" fmla="*/ 166 h 252"/>
                <a:gd name="T10" fmla="*/ 288 w 288"/>
                <a:gd name="T11" fmla="*/ 166 h 252"/>
                <a:gd name="T12" fmla="*/ 288 w 288"/>
                <a:gd name="T13" fmla="*/ 166 h 252"/>
                <a:gd name="T14" fmla="*/ 288 w 288"/>
                <a:gd name="T15" fmla="*/ 166 h 252"/>
                <a:gd name="T16" fmla="*/ 288 w 288"/>
                <a:gd name="T17" fmla="*/ 166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52"/>
                <a:gd name="T29" fmla="*/ 288 w 288"/>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52">
                  <a:moveTo>
                    <a:pt x="288" y="166"/>
                  </a:moveTo>
                  <a:lnTo>
                    <a:pt x="288" y="252"/>
                  </a:lnTo>
                  <a:lnTo>
                    <a:pt x="0" y="85"/>
                  </a:lnTo>
                  <a:lnTo>
                    <a:pt x="0" y="0"/>
                  </a:lnTo>
                  <a:lnTo>
                    <a:pt x="288" y="166"/>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9" name="Freeform 135"/>
            <p:cNvSpPr>
              <a:spLocks/>
            </p:cNvSpPr>
            <p:nvPr/>
          </p:nvSpPr>
          <p:spPr bwMode="auto">
            <a:xfrm>
              <a:off x="471" y="447"/>
              <a:ext cx="574" cy="332"/>
            </a:xfrm>
            <a:custGeom>
              <a:avLst/>
              <a:gdLst>
                <a:gd name="T0" fmla="*/ 574 w 574"/>
                <a:gd name="T1" fmla="*/ 166 h 332"/>
                <a:gd name="T2" fmla="*/ 288 w 574"/>
                <a:gd name="T3" fmla="*/ 332 h 332"/>
                <a:gd name="T4" fmla="*/ 0 w 574"/>
                <a:gd name="T5" fmla="*/ 166 h 332"/>
                <a:gd name="T6" fmla="*/ 286 w 574"/>
                <a:gd name="T7" fmla="*/ 0 h 332"/>
                <a:gd name="T8" fmla="*/ 574 w 574"/>
                <a:gd name="T9" fmla="*/ 166 h 332"/>
                <a:gd name="T10" fmla="*/ 574 w 574"/>
                <a:gd name="T11" fmla="*/ 166 h 332"/>
                <a:gd name="T12" fmla="*/ 574 w 574"/>
                <a:gd name="T13" fmla="*/ 166 h 332"/>
                <a:gd name="T14" fmla="*/ 574 w 574"/>
                <a:gd name="T15" fmla="*/ 166 h 332"/>
                <a:gd name="T16" fmla="*/ 574 w 574"/>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4"/>
                <a:gd name="T28" fmla="*/ 0 h 332"/>
                <a:gd name="T29" fmla="*/ 574 w 574"/>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4" h="332">
                  <a:moveTo>
                    <a:pt x="574" y="166"/>
                  </a:moveTo>
                  <a:lnTo>
                    <a:pt x="288" y="332"/>
                  </a:lnTo>
                  <a:lnTo>
                    <a:pt x="0" y="166"/>
                  </a:lnTo>
                  <a:lnTo>
                    <a:pt x="286" y="0"/>
                  </a:lnTo>
                  <a:lnTo>
                    <a:pt x="574" y="166"/>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0" name="Freeform 136"/>
            <p:cNvSpPr>
              <a:spLocks noEditPoints="1"/>
            </p:cNvSpPr>
            <p:nvPr/>
          </p:nvSpPr>
          <p:spPr bwMode="auto">
            <a:xfrm>
              <a:off x="550" y="495"/>
              <a:ext cx="416" cy="241"/>
            </a:xfrm>
            <a:custGeom>
              <a:avLst/>
              <a:gdLst>
                <a:gd name="T0" fmla="*/ 1 w 785"/>
                <a:gd name="T1" fmla="*/ 1 h 457"/>
                <a:gd name="T2" fmla="*/ 1 w 785"/>
                <a:gd name="T3" fmla="*/ 1 h 457"/>
                <a:gd name="T4" fmla="*/ 1 w 785"/>
                <a:gd name="T5" fmla="*/ 1 h 457"/>
                <a:gd name="T6" fmla="*/ 1 w 785"/>
                <a:gd name="T7" fmla="*/ 1 h 457"/>
                <a:gd name="T8" fmla="*/ 1 w 785"/>
                <a:gd name="T9" fmla="*/ 1 h 457"/>
                <a:gd name="T10" fmla="*/ 1 w 785"/>
                <a:gd name="T11" fmla="*/ 1 h 457"/>
                <a:gd name="T12" fmla="*/ 1 w 785"/>
                <a:gd name="T13" fmla="*/ 1 h 457"/>
                <a:gd name="T14" fmla="*/ 1 w 785"/>
                <a:gd name="T15" fmla="*/ 1 h 457"/>
                <a:gd name="T16" fmla="*/ 1 w 785"/>
                <a:gd name="T17" fmla="*/ 1 h 457"/>
                <a:gd name="T18" fmla="*/ 1 w 785"/>
                <a:gd name="T19" fmla="*/ 1 h 457"/>
                <a:gd name="T20" fmla="*/ 1 w 785"/>
                <a:gd name="T21" fmla="*/ 1 h 457"/>
                <a:gd name="T22" fmla="*/ 1 w 785"/>
                <a:gd name="T23" fmla="*/ 1 h 457"/>
                <a:gd name="T24" fmla="*/ 0 w 785"/>
                <a:gd name="T25" fmla="*/ 1 h 457"/>
                <a:gd name="T26" fmla="*/ 1 w 785"/>
                <a:gd name="T27" fmla="*/ 1 h 457"/>
                <a:gd name="T28" fmla="*/ 1 w 785"/>
                <a:gd name="T29" fmla="*/ 1 h 457"/>
                <a:gd name="T30" fmla="*/ 1 w 785"/>
                <a:gd name="T31" fmla="*/ 1 h 457"/>
                <a:gd name="T32" fmla="*/ 1 w 785"/>
                <a:gd name="T33" fmla="*/ 1 h 457"/>
                <a:gd name="T34" fmla="*/ 1 w 785"/>
                <a:gd name="T35" fmla="*/ 1 h 457"/>
                <a:gd name="T36" fmla="*/ 1 w 785"/>
                <a:gd name="T37" fmla="*/ 1 h 457"/>
                <a:gd name="T38" fmla="*/ 1 w 785"/>
                <a:gd name="T39" fmla="*/ 1 h 457"/>
                <a:gd name="T40" fmla="*/ 1 w 785"/>
                <a:gd name="T41" fmla="*/ 1 h 457"/>
                <a:gd name="T42" fmla="*/ 1 w 785"/>
                <a:gd name="T43" fmla="*/ 1 h 457"/>
                <a:gd name="T44" fmla="*/ 1 w 785"/>
                <a:gd name="T45" fmla="*/ 0 h 457"/>
                <a:gd name="T46" fmla="*/ 1 w 785"/>
                <a:gd name="T47" fmla="*/ 1 h 457"/>
                <a:gd name="T48" fmla="*/ 1 w 785"/>
                <a:gd name="T49" fmla="*/ 1 h 457"/>
                <a:gd name="T50" fmla="*/ 1 w 785"/>
                <a:gd name="T51" fmla="*/ 1 h 457"/>
                <a:gd name="T52" fmla="*/ 1 w 785"/>
                <a:gd name="T53" fmla="*/ 1 h 457"/>
                <a:gd name="T54" fmla="*/ 1 w 785"/>
                <a:gd name="T55" fmla="*/ 1 h 457"/>
                <a:gd name="T56" fmla="*/ 1 w 785"/>
                <a:gd name="T57" fmla="*/ 1 h 457"/>
                <a:gd name="T58" fmla="*/ 1 w 785"/>
                <a:gd name="T59" fmla="*/ 1 h 457"/>
                <a:gd name="T60" fmla="*/ 1 w 785"/>
                <a:gd name="T61" fmla="*/ 1 h 457"/>
                <a:gd name="T62" fmla="*/ 1 w 785"/>
                <a:gd name="T63" fmla="*/ 1 h 457"/>
                <a:gd name="T64" fmla="*/ 1 w 785"/>
                <a:gd name="T65" fmla="*/ 1 h 457"/>
                <a:gd name="T66" fmla="*/ 1 w 785"/>
                <a:gd name="T67" fmla="*/ 1 h 457"/>
                <a:gd name="T68" fmla="*/ 1 w 785"/>
                <a:gd name="T69" fmla="*/ 1 h 457"/>
                <a:gd name="T70" fmla="*/ 1 w 785"/>
                <a:gd name="T71" fmla="*/ 1 h 457"/>
                <a:gd name="T72" fmla="*/ 1 w 785"/>
                <a:gd name="T73" fmla="*/ 1 h 457"/>
                <a:gd name="T74" fmla="*/ 1 w 785"/>
                <a:gd name="T75" fmla="*/ 1 h 457"/>
                <a:gd name="T76" fmla="*/ 1 w 785"/>
                <a:gd name="T77" fmla="*/ 1 h 457"/>
                <a:gd name="T78" fmla="*/ 1 w 785"/>
                <a:gd name="T79" fmla="*/ 1 h 457"/>
                <a:gd name="T80" fmla="*/ 1 w 785"/>
                <a:gd name="T81" fmla="*/ 1 h 457"/>
                <a:gd name="T82" fmla="*/ 1 w 785"/>
                <a:gd name="T83" fmla="*/ 1 h 457"/>
                <a:gd name="T84" fmla="*/ 1 w 785"/>
                <a:gd name="T85" fmla="*/ 1 h 457"/>
                <a:gd name="T86" fmla="*/ 1 w 785"/>
                <a:gd name="T87" fmla="*/ 1 h 457"/>
                <a:gd name="T88" fmla="*/ 1 w 785"/>
                <a:gd name="T89" fmla="*/ 1 h 457"/>
                <a:gd name="T90" fmla="*/ 1 w 785"/>
                <a:gd name="T91" fmla="*/ 1 h 457"/>
                <a:gd name="T92" fmla="*/ 1 w 785"/>
                <a:gd name="T93" fmla="*/ 1 h 457"/>
                <a:gd name="T94" fmla="*/ 1 w 785"/>
                <a:gd name="T95" fmla="*/ 1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7"/>
                <a:gd name="T146" fmla="*/ 785 w 7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7">
                  <a:moveTo>
                    <a:pt x="483" y="356"/>
                  </a:moveTo>
                  <a:cubicBezTo>
                    <a:pt x="523" y="379"/>
                    <a:pt x="523" y="379"/>
                    <a:pt x="523" y="379"/>
                  </a:cubicBezTo>
                  <a:cubicBezTo>
                    <a:pt x="389" y="457"/>
                    <a:pt x="389" y="457"/>
                    <a:pt x="389" y="457"/>
                  </a:cubicBezTo>
                  <a:cubicBezTo>
                    <a:pt x="255" y="379"/>
                    <a:pt x="255" y="379"/>
                    <a:pt x="255" y="379"/>
                  </a:cubicBezTo>
                  <a:cubicBezTo>
                    <a:pt x="295" y="356"/>
                    <a:pt x="295" y="356"/>
                    <a:pt x="295" y="356"/>
                  </a:cubicBezTo>
                  <a:cubicBezTo>
                    <a:pt x="356" y="391"/>
                    <a:pt x="356" y="391"/>
                    <a:pt x="356" y="391"/>
                  </a:cubicBezTo>
                  <a:cubicBezTo>
                    <a:pt x="356" y="313"/>
                    <a:pt x="356" y="313"/>
                    <a:pt x="356" y="313"/>
                  </a:cubicBezTo>
                  <a:cubicBezTo>
                    <a:pt x="330" y="309"/>
                    <a:pt x="306" y="302"/>
                    <a:pt x="286" y="290"/>
                  </a:cubicBezTo>
                  <a:cubicBezTo>
                    <a:pt x="266" y="279"/>
                    <a:pt x="253" y="264"/>
                    <a:pt x="246" y="249"/>
                  </a:cubicBezTo>
                  <a:cubicBezTo>
                    <a:pt x="113" y="249"/>
                    <a:pt x="113" y="249"/>
                    <a:pt x="113" y="249"/>
                  </a:cubicBezTo>
                  <a:cubicBezTo>
                    <a:pt x="174" y="285"/>
                    <a:pt x="174" y="285"/>
                    <a:pt x="174" y="285"/>
                  </a:cubicBezTo>
                  <a:cubicBezTo>
                    <a:pt x="134" y="308"/>
                    <a:pt x="134" y="308"/>
                    <a:pt x="134" y="308"/>
                  </a:cubicBezTo>
                  <a:cubicBezTo>
                    <a:pt x="0" y="230"/>
                    <a:pt x="0" y="230"/>
                    <a:pt x="0" y="230"/>
                  </a:cubicBezTo>
                  <a:cubicBezTo>
                    <a:pt x="134" y="153"/>
                    <a:pt x="134" y="153"/>
                    <a:pt x="134" y="153"/>
                  </a:cubicBezTo>
                  <a:cubicBezTo>
                    <a:pt x="174" y="176"/>
                    <a:pt x="174" y="176"/>
                    <a:pt x="174" y="176"/>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6"/>
                    <a:pt x="369" y="66"/>
                    <a:pt x="369" y="66"/>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6"/>
                    <a:pt x="435" y="66"/>
                    <a:pt x="435" y="66"/>
                  </a:cubicBezTo>
                  <a:cubicBezTo>
                    <a:pt x="435" y="87"/>
                    <a:pt x="435" y="117"/>
                    <a:pt x="435" y="142"/>
                  </a:cubicBezTo>
                  <a:cubicBezTo>
                    <a:pt x="460" y="146"/>
                    <a:pt x="483" y="154"/>
                    <a:pt x="502" y="165"/>
                  </a:cubicBezTo>
                  <a:cubicBezTo>
                    <a:pt x="521" y="176"/>
                    <a:pt x="534" y="190"/>
                    <a:pt x="541" y="204"/>
                  </a:cubicBezTo>
                  <a:cubicBezTo>
                    <a:pt x="672" y="204"/>
                    <a:pt x="672" y="204"/>
                    <a:pt x="672" y="204"/>
                  </a:cubicBezTo>
                  <a:cubicBezTo>
                    <a:pt x="611" y="169"/>
                    <a:pt x="611" y="169"/>
                    <a:pt x="611" y="169"/>
                  </a:cubicBezTo>
                  <a:cubicBezTo>
                    <a:pt x="650" y="145"/>
                    <a:pt x="650" y="145"/>
                    <a:pt x="650" y="145"/>
                  </a:cubicBezTo>
                  <a:cubicBezTo>
                    <a:pt x="785" y="223"/>
                    <a:pt x="785" y="223"/>
                    <a:pt x="785" y="223"/>
                  </a:cubicBezTo>
                  <a:cubicBezTo>
                    <a:pt x="651" y="301"/>
                    <a:pt x="651" y="301"/>
                    <a:pt x="651" y="301"/>
                  </a:cubicBezTo>
                  <a:cubicBezTo>
                    <a:pt x="611" y="278"/>
                    <a:pt x="611" y="278"/>
                    <a:pt x="611" y="278"/>
                  </a:cubicBezTo>
                  <a:cubicBezTo>
                    <a:pt x="672" y="242"/>
                    <a:pt x="672" y="242"/>
                    <a:pt x="672" y="242"/>
                  </a:cubicBezTo>
                  <a:cubicBezTo>
                    <a:pt x="637" y="242"/>
                    <a:pt x="587" y="242"/>
                    <a:pt x="545" y="242"/>
                  </a:cubicBezTo>
                  <a:cubicBezTo>
                    <a:pt x="540" y="260"/>
                    <a:pt x="526" y="277"/>
                    <a:pt x="502" y="290"/>
                  </a:cubicBezTo>
                  <a:cubicBezTo>
                    <a:pt x="480" y="303"/>
                    <a:pt x="451" y="312"/>
                    <a:pt x="422" y="315"/>
                  </a:cubicBezTo>
                  <a:cubicBezTo>
                    <a:pt x="422" y="391"/>
                    <a:pt x="422" y="391"/>
                    <a:pt x="422" y="391"/>
                  </a:cubicBezTo>
                  <a:cubicBezTo>
                    <a:pt x="483" y="356"/>
                    <a:pt x="483" y="356"/>
                    <a:pt x="483" y="356"/>
                  </a:cubicBezTo>
                  <a:cubicBezTo>
                    <a:pt x="483" y="356"/>
                    <a:pt x="483" y="356"/>
                    <a:pt x="483" y="356"/>
                  </a:cubicBezTo>
                  <a:cubicBezTo>
                    <a:pt x="483" y="356"/>
                    <a:pt x="483" y="356"/>
                    <a:pt x="483" y="356"/>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1" name="Freeform 137"/>
            <p:cNvSpPr>
              <a:spLocks noEditPoints="1"/>
            </p:cNvSpPr>
            <p:nvPr/>
          </p:nvSpPr>
          <p:spPr bwMode="auto">
            <a:xfrm>
              <a:off x="550" y="489"/>
              <a:ext cx="416" cy="241"/>
            </a:xfrm>
            <a:custGeom>
              <a:avLst/>
              <a:gdLst>
                <a:gd name="T0" fmla="*/ 1 w 785"/>
                <a:gd name="T1" fmla="*/ 1 h 456"/>
                <a:gd name="T2" fmla="*/ 1 w 785"/>
                <a:gd name="T3" fmla="*/ 1 h 456"/>
                <a:gd name="T4" fmla="*/ 1 w 785"/>
                <a:gd name="T5" fmla="*/ 1 h 456"/>
                <a:gd name="T6" fmla="*/ 1 w 785"/>
                <a:gd name="T7" fmla="*/ 1 h 456"/>
                <a:gd name="T8" fmla="*/ 1 w 785"/>
                <a:gd name="T9" fmla="*/ 1 h 456"/>
                <a:gd name="T10" fmla="*/ 1 w 785"/>
                <a:gd name="T11" fmla="*/ 1 h 456"/>
                <a:gd name="T12" fmla="*/ 1 w 785"/>
                <a:gd name="T13" fmla="*/ 1 h 456"/>
                <a:gd name="T14" fmla="*/ 1 w 785"/>
                <a:gd name="T15" fmla="*/ 1 h 456"/>
                <a:gd name="T16" fmla="*/ 1 w 785"/>
                <a:gd name="T17" fmla="*/ 1 h 456"/>
                <a:gd name="T18" fmla="*/ 1 w 785"/>
                <a:gd name="T19" fmla="*/ 1 h 456"/>
                <a:gd name="T20" fmla="*/ 1 w 785"/>
                <a:gd name="T21" fmla="*/ 1 h 456"/>
                <a:gd name="T22" fmla="*/ 1 w 785"/>
                <a:gd name="T23" fmla="*/ 1 h 456"/>
                <a:gd name="T24" fmla="*/ 0 w 785"/>
                <a:gd name="T25" fmla="*/ 1 h 456"/>
                <a:gd name="T26" fmla="*/ 1 w 785"/>
                <a:gd name="T27" fmla="*/ 1 h 456"/>
                <a:gd name="T28" fmla="*/ 1 w 785"/>
                <a:gd name="T29" fmla="*/ 1 h 456"/>
                <a:gd name="T30" fmla="*/ 1 w 785"/>
                <a:gd name="T31" fmla="*/ 1 h 456"/>
                <a:gd name="T32" fmla="*/ 1 w 785"/>
                <a:gd name="T33" fmla="*/ 1 h 456"/>
                <a:gd name="T34" fmla="*/ 1 w 785"/>
                <a:gd name="T35" fmla="*/ 1 h 456"/>
                <a:gd name="T36" fmla="*/ 1 w 785"/>
                <a:gd name="T37" fmla="*/ 1 h 456"/>
                <a:gd name="T38" fmla="*/ 1 w 785"/>
                <a:gd name="T39" fmla="*/ 1 h 456"/>
                <a:gd name="T40" fmla="*/ 1 w 785"/>
                <a:gd name="T41" fmla="*/ 1 h 456"/>
                <a:gd name="T42" fmla="*/ 1 w 785"/>
                <a:gd name="T43" fmla="*/ 1 h 456"/>
                <a:gd name="T44" fmla="*/ 1 w 785"/>
                <a:gd name="T45" fmla="*/ 0 h 456"/>
                <a:gd name="T46" fmla="*/ 1 w 785"/>
                <a:gd name="T47" fmla="*/ 1 h 456"/>
                <a:gd name="T48" fmla="*/ 1 w 785"/>
                <a:gd name="T49" fmla="*/ 1 h 456"/>
                <a:gd name="T50" fmla="*/ 1 w 785"/>
                <a:gd name="T51" fmla="*/ 1 h 456"/>
                <a:gd name="T52" fmla="*/ 1 w 785"/>
                <a:gd name="T53" fmla="*/ 1 h 456"/>
                <a:gd name="T54" fmla="*/ 1 w 785"/>
                <a:gd name="T55" fmla="*/ 1 h 456"/>
                <a:gd name="T56" fmla="*/ 1 w 785"/>
                <a:gd name="T57" fmla="*/ 1 h 456"/>
                <a:gd name="T58" fmla="*/ 1 w 785"/>
                <a:gd name="T59" fmla="*/ 1 h 456"/>
                <a:gd name="T60" fmla="*/ 1 w 785"/>
                <a:gd name="T61" fmla="*/ 1 h 456"/>
                <a:gd name="T62" fmla="*/ 1 w 785"/>
                <a:gd name="T63" fmla="*/ 1 h 456"/>
                <a:gd name="T64" fmla="*/ 1 w 785"/>
                <a:gd name="T65" fmla="*/ 1 h 456"/>
                <a:gd name="T66" fmla="*/ 1 w 785"/>
                <a:gd name="T67" fmla="*/ 1 h 456"/>
                <a:gd name="T68" fmla="*/ 1 w 785"/>
                <a:gd name="T69" fmla="*/ 1 h 456"/>
                <a:gd name="T70" fmla="*/ 1 w 785"/>
                <a:gd name="T71" fmla="*/ 1 h 456"/>
                <a:gd name="T72" fmla="*/ 1 w 785"/>
                <a:gd name="T73" fmla="*/ 1 h 456"/>
                <a:gd name="T74" fmla="*/ 1 w 785"/>
                <a:gd name="T75" fmla="*/ 1 h 456"/>
                <a:gd name="T76" fmla="*/ 1 w 785"/>
                <a:gd name="T77" fmla="*/ 1 h 456"/>
                <a:gd name="T78" fmla="*/ 1 w 785"/>
                <a:gd name="T79" fmla="*/ 1 h 456"/>
                <a:gd name="T80" fmla="*/ 1 w 785"/>
                <a:gd name="T81" fmla="*/ 1 h 456"/>
                <a:gd name="T82" fmla="*/ 1 w 785"/>
                <a:gd name="T83" fmla="*/ 1 h 456"/>
                <a:gd name="T84" fmla="*/ 1 w 785"/>
                <a:gd name="T85" fmla="*/ 1 h 456"/>
                <a:gd name="T86" fmla="*/ 1 w 785"/>
                <a:gd name="T87" fmla="*/ 1 h 456"/>
                <a:gd name="T88" fmla="*/ 1 w 785"/>
                <a:gd name="T89" fmla="*/ 1 h 456"/>
                <a:gd name="T90" fmla="*/ 1 w 785"/>
                <a:gd name="T91" fmla="*/ 1 h 456"/>
                <a:gd name="T92" fmla="*/ 1 w 785"/>
                <a:gd name="T93" fmla="*/ 1 h 456"/>
                <a:gd name="T94" fmla="*/ 1 w 785"/>
                <a:gd name="T95" fmla="*/ 1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6"/>
                <a:gd name="T146" fmla="*/ 785 w 785"/>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6">
                  <a:moveTo>
                    <a:pt x="483" y="355"/>
                  </a:moveTo>
                  <a:cubicBezTo>
                    <a:pt x="523" y="379"/>
                    <a:pt x="523" y="379"/>
                    <a:pt x="523" y="379"/>
                  </a:cubicBezTo>
                  <a:cubicBezTo>
                    <a:pt x="389" y="456"/>
                    <a:pt x="389" y="456"/>
                    <a:pt x="389" y="456"/>
                  </a:cubicBezTo>
                  <a:cubicBezTo>
                    <a:pt x="255" y="379"/>
                    <a:pt x="255" y="379"/>
                    <a:pt x="255" y="379"/>
                  </a:cubicBezTo>
                  <a:cubicBezTo>
                    <a:pt x="295" y="355"/>
                    <a:pt x="295" y="355"/>
                    <a:pt x="295" y="355"/>
                  </a:cubicBezTo>
                  <a:cubicBezTo>
                    <a:pt x="356" y="391"/>
                    <a:pt x="356" y="391"/>
                    <a:pt x="356" y="391"/>
                  </a:cubicBezTo>
                  <a:cubicBezTo>
                    <a:pt x="356" y="313"/>
                    <a:pt x="356" y="313"/>
                    <a:pt x="356" y="313"/>
                  </a:cubicBezTo>
                  <a:cubicBezTo>
                    <a:pt x="330" y="309"/>
                    <a:pt x="306" y="301"/>
                    <a:pt x="286" y="290"/>
                  </a:cubicBezTo>
                  <a:cubicBezTo>
                    <a:pt x="266" y="278"/>
                    <a:pt x="253" y="264"/>
                    <a:pt x="246" y="249"/>
                  </a:cubicBezTo>
                  <a:cubicBezTo>
                    <a:pt x="113" y="249"/>
                    <a:pt x="113" y="249"/>
                    <a:pt x="113" y="249"/>
                  </a:cubicBezTo>
                  <a:cubicBezTo>
                    <a:pt x="174" y="284"/>
                    <a:pt x="174" y="284"/>
                    <a:pt x="174" y="284"/>
                  </a:cubicBezTo>
                  <a:cubicBezTo>
                    <a:pt x="134" y="308"/>
                    <a:pt x="134" y="308"/>
                    <a:pt x="134" y="308"/>
                  </a:cubicBezTo>
                  <a:cubicBezTo>
                    <a:pt x="0" y="230"/>
                    <a:pt x="0" y="230"/>
                    <a:pt x="0" y="230"/>
                  </a:cubicBezTo>
                  <a:cubicBezTo>
                    <a:pt x="134" y="152"/>
                    <a:pt x="134" y="152"/>
                    <a:pt x="134" y="152"/>
                  </a:cubicBezTo>
                  <a:cubicBezTo>
                    <a:pt x="174" y="175"/>
                    <a:pt x="174" y="175"/>
                    <a:pt x="174" y="175"/>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5"/>
                    <a:pt x="369" y="65"/>
                    <a:pt x="369" y="65"/>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5"/>
                    <a:pt x="435" y="65"/>
                    <a:pt x="435" y="65"/>
                  </a:cubicBezTo>
                  <a:cubicBezTo>
                    <a:pt x="435" y="87"/>
                    <a:pt x="435" y="117"/>
                    <a:pt x="435" y="142"/>
                  </a:cubicBezTo>
                  <a:cubicBezTo>
                    <a:pt x="460" y="146"/>
                    <a:pt x="483" y="154"/>
                    <a:pt x="502" y="165"/>
                  </a:cubicBezTo>
                  <a:cubicBezTo>
                    <a:pt x="521" y="176"/>
                    <a:pt x="534" y="189"/>
                    <a:pt x="541" y="204"/>
                  </a:cubicBezTo>
                  <a:cubicBezTo>
                    <a:pt x="672" y="204"/>
                    <a:pt x="672" y="204"/>
                    <a:pt x="672" y="204"/>
                  </a:cubicBezTo>
                  <a:cubicBezTo>
                    <a:pt x="611" y="168"/>
                    <a:pt x="611" y="168"/>
                    <a:pt x="611" y="168"/>
                  </a:cubicBezTo>
                  <a:cubicBezTo>
                    <a:pt x="650" y="145"/>
                    <a:pt x="650" y="145"/>
                    <a:pt x="650" y="145"/>
                  </a:cubicBezTo>
                  <a:cubicBezTo>
                    <a:pt x="785" y="223"/>
                    <a:pt x="785" y="223"/>
                    <a:pt x="785" y="223"/>
                  </a:cubicBezTo>
                  <a:cubicBezTo>
                    <a:pt x="651" y="300"/>
                    <a:pt x="651" y="300"/>
                    <a:pt x="651" y="300"/>
                  </a:cubicBezTo>
                  <a:cubicBezTo>
                    <a:pt x="611" y="277"/>
                    <a:pt x="611" y="277"/>
                    <a:pt x="611" y="277"/>
                  </a:cubicBezTo>
                  <a:cubicBezTo>
                    <a:pt x="672" y="242"/>
                    <a:pt x="672" y="242"/>
                    <a:pt x="672" y="242"/>
                  </a:cubicBezTo>
                  <a:cubicBezTo>
                    <a:pt x="637" y="242"/>
                    <a:pt x="587" y="242"/>
                    <a:pt x="545" y="242"/>
                  </a:cubicBezTo>
                  <a:cubicBezTo>
                    <a:pt x="540" y="259"/>
                    <a:pt x="526" y="276"/>
                    <a:pt x="502" y="290"/>
                  </a:cubicBezTo>
                  <a:cubicBezTo>
                    <a:pt x="480" y="303"/>
                    <a:pt x="451" y="311"/>
                    <a:pt x="422" y="314"/>
                  </a:cubicBezTo>
                  <a:cubicBezTo>
                    <a:pt x="422" y="391"/>
                    <a:pt x="422" y="391"/>
                    <a:pt x="422" y="391"/>
                  </a:cubicBezTo>
                  <a:cubicBezTo>
                    <a:pt x="483" y="355"/>
                    <a:pt x="483" y="355"/>
                    <a:pt x="483" y="355"/>
                  </a:cubicBezTo>
                  <a:cubicBezTo>
                    <a:pt x="483" y="355"/>
                    <a:pt x="483" y="355"/>
                    <a:pt x="483" y="355"/>
                  </a:cubicBezTo>
                  <a:cubicBezTo>
                    <a:pt x="483" y="355"/>
                    <a:pt x="483" y="355"/>
                    <a:pt x="483" y="355"/>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2" name="Freeform 138"/>
            <p:cNvSpPr>
              <a:spLocks/>
            </p:cNvSpPr>
            <p:nvPr/>
          </p:nvSpPr>
          <p:spPr bwMode="auto">
            <a:xfrm>
              <a:off x="519" y="673"/>
              <a:ext cx="30" cy="48"/>
            </a:xfrm>
            <a:custGeom>
              <a:avLst/>
              <a:gdLst>
                <a:gd name="T0" fmla="*/ 1 w 56"/>
                <a:gd name="T1" fmla="*/ 1 h 92"/>
                <a:gd name="T2" fmla="*/ 1 w 56"/>
                <a:gd name="T3" fmla="*/ 1 h 92"/>
                <a:gd name="T4" fmla="*/ 1 w 56"/>
                <a:gd name="T5" fmla="*/ 1 h 92"/>
                <a:gd name="T6" fmla="*/ 1 w 56"/>
                <a:gd name="T7" fmla="*/ 1 h 92"/>
                <a:gd name="T8" fmla="*/ 1 w 56"/>
                <a:gd name="T9" fmla="*/ 1 h 92"/>
                <a:gd name="T10" fmla="*/ 1 w 56"/>
                <a:gd name="T11" fmla="*/ 1 h 92"/>
                <a:gd name="T12" fmla="*/ 1 w 56"/>
                <a:gd name="T13" fmla="*/ 1 h 92"/>
                <a:gd name="T14" fmla="*/ 1 w 56"/>
                <a:gd name="T15" fmla="*/ 1 h 92"/>
                <a:gd name="T16" fmla="*/ 1 w 56"/>
                <a:gd name="T17" fmla="*/ 1 h 92"/>
                <a:gd name="T18" fmla="*/ 1 w 56"/>
                <a:gd name="T19" fmla="*/ 1 h 92"/>
                <a:gd name="T20" fmla="*/ 1 w 56"/>
                <a:gd name="T21" fmla="*/ 1 h 92"/>
                <a:gd name="T22" fmla="*/ 1 w 56"/>
                <a:gd name="T23" fmla="*/ 1 h 92"/>
                <a:gd name="T24" fmla="*/ 1 w 56"/>
                <a:gd name="T25" fmla="*/ 1 h 92"/>
                <a:gd name="T26" fmla="*/ 1 w 56"/>
                <a:gd name="T27" fmla="*/ 1 h 92"/>
                <a:gd name="T28" fmla="*/ 0 w 56"/>
                <a:gd name="T29" fmla="*/ 1 h 92"/>
                <a:gd name="T30" fmla="*/ 1 w 56"/>
                <a:gd name="T31" fmla="*/ 1 h 92"/>
                <a:gd name="T32" fmla="*/ 1 w 56"/>
                <a:gd name="T33" fmla="*/ 1 h 92"/>
                <a:gd name="T34" fmla="*/ 1 w 56"/>
                <a:gd name="T35" fmla="*/ 1 h 92"/>
                <a:gd name="T36" fmla="*/ 1 w 56"/>
                <a:gd name="T37" fmla="*/ 1 h 92"/>
                <a:gd name="T38" fmla="*/ 1 w 56"/>
                <a:gd name="T39" fmla="*/ 1 h 92"/>
                <a:gd name="T40" fmla="*/ 1 w 56"/>
                <a:gd name="T41" fmla="*/ 1 h 92"/>
                <a:gd name="T42" fmla="*/ 1 w 56"/>
                <a:gd name="T43" fmla="*/ 1 h 92"/>
                <a:gd name="T44" fmla="*/ 1 w 56"/>
                <a:gd name="T45" fmla="*/ 1 h 92"/>
                <a:gd name="T46" fmla="*/ 1 w 56"/>
                <a:gd name="T47" fmla="*/ 1 h 92"/>
                <a:gd name="T48" fmla="*/ 1 w 56"/>
                <a:gd name="T49" fmla="*/ 1 h 92"/>
                <a:gd name="T50" fmla="*/ 1 w 56"/>
                <a:gd name="T51" fmla="*/ 1 h 92"/>
                <a:gd name="T52" fmla="*/ 1 w 56"/>
                <a:gd name="T53" fmla="*/ 1 h 92"/>
                <a:gd name="T54" fmla="*/ 1 w 56"/>
                <a:gd name="T55" fmla="*/ 1 h 92"/>
                <a:gd name="T56" fmla="*/ 1 w 56"/>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92"/>
                <a:gd name="T89" fmla="*/ 56 w 56"/>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92">
                  <a:moveTo>
                    <a:pt x="27" y="5"/>
                  </a:moveTo>
                  <a:cubicBezTo>
                    <a:pt x="35" y="9"/>
                    <a:pt x="41" y="15"/>
                    <a:pt x="46" y="21"/>
                  </a:cubicBezTo>
                  <a:cubicBezTo>
                    <a:pt x="51" y="28"/>
                    <a:pt x="54" y="36"/>
                    <a:pt x="54" y="45"/>
                  </a:cubicBezTo>
                  <a:cubicBezTo>
                    <a:pt x="40" y="36"/>
                    <a:pt x="40" y="36"/>
                    <a:pt x="40" y="36"/>
                  </a:cubicBezTo>
                  <a:cubicBezTo>
                    <a:pt x="39" y="29"/>
                    <a:pt x="35" y="22"/>
                    <a:pt x="27" y="17"/>
                  </a:cubicBezTo>
                  <a:cubicBezTo>
                    <a:pt x="24" y="16"/>
                    <a:pt x="22" y="15"/>
                    <a:pt x="20" y="15"/>
                  </a:cubicBezTo>
                  <a:cubicBezTo>
                    <a:pt x="18" y="16"/>
                    <a:pt x="17" y="17"/>
                    <a:pt x="17" y="20"/>
                  </a:cubicBezTo>
                  <a:cubicBezTo>
                    <a:pt x="17" y="23"/>
                    <a:pt x="18" y="26"/>
                    <a:pt x="20" y="28"/>
                  </a:cubicBezTo>
                  <a:cubicBezTo>
                    <a:pt x="22" y="30"/>
                    <a:pt x="27" y="35"/>
                    <a:pt x="36" y="43"/>
                  </a:cubicBezTo>
                  <a:cubicBezTo>
                    <a:pt x="42" y="48"/>
                    <a:pt x="45" y="52"/>
                    <a:pt x="48" y="55"/>
                  </a:cubicBezTo>
                  <a:cubicBezTo>
                    <a:pt x="53" y="62"/>
                    <a:pt x="56" y="69"/>
                    <a:pt x="56" y="77"/>
                  </a:cubicBezTo>
                  <a:cubicBezTo>
                    <a:pt x="56" y="84"/>
                    <a:pt x="54" y="88"/>
                    <a:pt x="49" y="90"/>
                  </a:cubicBezTo>
                  <a:cubicBezTo>
                    <a:pt x="44" y="92"/>
                    <a:pt x="37" y="90"/>
                    <a:pt x="28" y="85"/>
                  </a:cubicBezTo>
                  <a:cubicBezTo>
                    <a:pt x="20" y="81"/>
                    <a:pt x="14" y="75"/>
                    <a:pt x="9" y="67"/>
                  </a:cubicBezTo>
                  <a:cubicBezTo>
                    <a:pt x="3" y="59"/>
                    <a:pt x="0" y="51"/>
                    <a:pt x="0" y="42"/>
                  </a:cubicBezTo>
                  <a:cubicBezTo>
                    <a:pt x="14" y="50"/>
                    <a:pt x="14" y="50"/>
                    <a:pt x="14" y="50"/>
                  </a:cubicBezTo>
                  <a:cubicBezTo>
                    <a:pt x="14" y="55"/>
                    <a:pt x="16" y="59"/>
                    <a:pt x="19" y="63"/>
                  </a:cubicBezTo>
                  <a:cubicBezTo>
                    <a:pt x="21" y="67"/>
                    <a:pt x="25" y="70"/>
                    <a:pt x="29" y="72"/>
                  </a:cubicBezTo>
                  <a:cubicBezTo>
                    <a:pt x="32" y="74"/>
                    <a:pt x="35" y="75"/>
                    <a:pt x="37" y="75"/>
                  </a:cubicBezTo>
                  <a:cubicBezTo>
                    <a:pt x="40" y="76"/>
                    <a:pt x="42" y="74"/>
                    <a:pt x="42" y="70"/>
                  </a:cubicBezTo>
                  <a:cubicBezTo>
                    <a:pt x="42" y="66"/>
                    <a:pt x="38" y="61"/>
                    <a:pt x="32" y="55"/>
                  </a:cubicBezTo>
                  <a:cubicBezTo>
                    <a:pt x="20" y="44"/>
                    <a:pt x="14" y="38"/>
                    <a:pt x="13" y="37"/>
                  </a:cubicBezTo>
                  <a:cubicBezTo>
                    <a:pt x="6" y="29"/>
                    <a:pt x="2" y="22"/>
                    <a:pt x="2" y="13"/>
                  </a:cubicBezTo>
                  <a:cubicBezTo>
                    <a:pt x="2" y="6"/>
                    <a:pt x="5" y="2"/>
                    <a:pt x="10" y="1"/>
                  </a:cubicBezTo>
                  <a:cubicBezTo>
                    <a:pt x="15" y="0"/>
                    <a:pt x="21" y="1"/>
                    <a:pt x="27" y="5"/>
                  </a:cubicBezTo>
                  <a:cubicBezTo>
                    <a:pt x="27" y="5"/>
                    <a:pt x="27" y="5"/>
                    <a:pt x="27" y="5"/>
                  </a:cubicBezTo>
                  <a:cubicBezTo>
                    <a:pt x="27" y="5"/>
                    <a:pt x="27" y="5"/>
                    <a:pt x="27" y="5"/>
                  </a:cubicBezTo>
                  <a:cubicBezTo>
                    <a:pt x="27" y="5"/>
                    <a:pt x="27" y="5"/>
                    <a:pt x="27" y="5"/>
                  </a:cubicBezTo>
                  <a:cubicBezTo>
                    <a:pt x="27" y="5"/>
                    <a:pt x="27" y="5"/>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3" name="Freeform 139"/>
            <p:cNvSpPr>
              <a:spLocks/>
            </p:cNvSpPr>
            <p:nvPr/>
          </p:nvSpPr>
          <p:spPr bwMode="auto">
            <a:xfrm>
              <a:off x="550" y="685"/>
              <a:ext cx="46" cy="62"/>
            </a:xfrm>
            <a:custGeom>
              <a:avLst/>
              <a:gdLst>
                <a:gd name="T0" fmla="*/ 46 w 46"/>
                <a:gd name="T1" fmla="*/ 27 h 62"/>
                <a:gd name="T2" fmla="*/ 36 w 46"/>
                <a:gd name="T3" fmla="*/ 62 h 62"/>
                <a:gd name="T4" fmla="*/ 29 w 46"/>
                <a:gd name="T5" fmla="*/ 57 h 62"/>
                <a:gd name="T6" fmla="*/ 23 w 46"/>
                <a:gd name="T7" fmla="*/ 27 h 62"/>
                <a:gd name="T8" fmla="*/ 17 w 46"/>
                <a:gd name="T9" fmla="*/ 51 h 62"/>
                <a:gd name="T10" fmla="*/ 9 w 46"/>
                <a:gd name="T11" fmla="*/ 46 h 62"/>
                <a:gd name="T12" fmla="*/ 0 w 46"/>
                <a:gd name="T13" fmla="*/ 0 h 62"/>
                <a:gd name="T14" fmla="*/ 8 w 46"/>
                <a:gd name="T15" fmla="*/ 5 h 62"/>
                <a:gd name="T16" fmla="*/ 13 w 46"/>
                <a:gd name="T17" fmla="*/ 36 h 62"/>
                <a:gd name="T18" fmla="*/ 19 w 46"/>
                <a:gd name="T19" fmla="*/ 12 h 62"/>
                <a:gd name="T20" fmla="*/ 27 w 46"/>
                <a:gd name="T21" fmla="*/ 16 h 62"/>
                <a:gd name="T22" fmla="*/ 33 w 46"/>
                <a:gd name="T23" fmla="*/ 47 h 62"/>
                <a:gd name="T24" fmla="*/ 38 w 46"/>
                <a:gd name="T25" fmla="*/ 23 h 62"/>
                <a:gd name="T26" fmla="*/ 46 w 46"/>
                <a:gd name="T27" fmla="*/ 27 h 62"/>
                <a:gd name="T28" fmla="*/ 46 w 46"/>
                <a:gd name="T29" fmla="*/ 27 h 62"/>
                <a:gd name="T30" fmla="*/ 46 w 46"/>
                <a:gd name="T31" fmla="*/ 27 h 62"/>
                <a:gd name="T32" fmla="*/ 46 w 46"/>
                <a:gd name="T33" fmla="*/ 27 h 62"/>
                <a:gd name="T34" fmla="*/ 46 w 46"/>
                <a:gd name="T35" fmla="*/ 27 h 62"/>
                <a:gd name="T36" fmla="*/ 46 w 46"/>
                <a:gd name="T37" fmla="*/ 2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2"/>
                <a:gd name="T59" fmla="*/ 46 w 46"/>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2">
                  <a:moveTo>
                    <a:pt x="46" y="27"/>
                  </a:moveTo>
                  <a:lnTo>
                    <a:pt x="36" y="62"/>
                  </a:lnTo>
                  <a:lnTo>
                    <a:pt x="29" y="57"/>
                  </a:lnTo>
                  <a:lnTo>
                    <a:pt x="23" y="27"/>
                  </a:lnTo>
                  <a:lnTo>
                    <a:pt x="17" y="51"/>
                  </a:lnTo>
                  <a:lnTo>
                    <a:pt x="9" y="46"/>
                  </a:lnTo>
                  <a:lnTo>
                    <a:pt x="0" y="0"/>
                  </a:lnTo>
                  <a:lnTo>
                    <a:pt x="8" y="5"/>
                  </a:lnTo>
                  <a:lnTo>
                    <a:pt x="13" y="36"/>
                  </a:lnTo>
                  <a:lnTo>
                    <a:pt x="19" y="12"/>
                  </a:lnTo>
                  <a:lnTo>
                    <a:pt x="27" y="16"/>
                  </a:lnTo>
                  <a:lnTo>
                    <a:pt x="33" y="47"/>
                  </a:lnTo>
                  <a:lnTo>
                    <a:pt x="38" y="23"/>
                  </a:lnTo>
                  <a:lnTo>
                    <a:pt x="4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4" name="Freeform 140"/>
            <p:cNvSpPr>
              <a:spLocks/>
            </p:cNvSpPr>
            <p:nvPr/>
          </p:nvSpPr>
          <p:spPr bwMode="auto">
            <a:xfrm>
              <a:off x="600" y="714"/>
              <a:ext cx="7" cy="45"/>
            </a:xfrm>
            <a:custGeom>
              <a:avLst/>
              <a:gdLst>
                <a:gd name="T0" fmla="*/ 7 w 7"/>
                <a:gd name="T1" fmla="*/ 5 h 45"/>
                <a:gd name="T2" fmla="*/ 7 w 7"/>
                <a:gd name="T3" fmla="*/ 45 h 45"/>
                <a:gd name="T4" fmla="*/ 0 w 7"/>
                <a:gd name="T5" fmla="*/ 41 h 45"/>
                <a:gd name="T6" fmla="*/ 0 w 7"/>
                <a:gd name="T7" fmla="*/ 0 h 45"/>
                <a:gd name="T8" fmla="*/ 7 w 7"/>
                <a:gd name="T9" fmla="*/ 5 h 45"/>
                <a:gd name="T10" fmla="*/ 7 w 7"/>
                <a:gd name="T11" fmla="*/ 5 h 45"/>
                <a:gd name="T12" fmla="*/ 7 w 7"/>
                <a:gd name="T13" fmla="*/ 5 h 45"/>
                <a:gd name="T14" fmla="*/ 7 w 7"/>
                <a:gd name="T15" fmla="*/ 5 h 45"/>
                <a:gd name="T16" fmla="*/ 7 w 7"/>
                <a:gd name="T17" fmla="*/ 5 h 45"/>
                <a:gd name="T18" fmla="*/ 7 w 7"/>
                <a:gd name="T19" fmla="*/ 5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5"/>
                <a:gd name="T32" fmla="*/ 7 w 7"/>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5">
                  <a:moveTo>
                    <a:pt x="7" y="5"/>
                  </a:moveTo>
                  <a:lnTo>
                    <a:pt x="7" y="45"/>
                  </a:lnTo>
                  <a:lnTo>
                    <a:pt x="0" y="41"/>
                  </a:lnTo>
                  <a:lnTo>
                    <a:pt x="0" y="0"/>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5" name="Freeform 141"/>
            <p:cNvSpPr>
              <a:spLocks/>
            </p:cNvSpPr>
            <p:nvPr/>
          </p:nvSpPr>
          <p:spPr bwMode="auto">
            <a:xfrm>
              <a:off x="611" y="721"/>
              <a:ext cx="29" cy="51"/>
            </a:xfrm>
            <a:custGeom>
              <a:avLst/>
              <a:gdLst>
                <a:gd name="T0" fmla="*/ 29 w 29"/>
                <a:gd name="T1" fmla="*/ 17 h 51"/>
                <a:gd name="T2" fmla="*/ 29 w 29"/>
                <a:gd name="T3" fmla="*/ 24 h 51"/>
                <a:gd name="T4" fmla="*/ 19 w 29"/>
                <a:gd name="T5" fmla="*/ 18 h 51"/>
                <a:gd name="T6" fmla="*/ 19 w 29"/>
                <a:gd name="T7" fmla="*/ 51 h 51"/>
                <a:gd name="T8" fmla="*/ 11 w 29"/>
                <a:gd name="T9" fmla="*/ 46 h 51"/>
                <a:gd name="T10" fmla="*/ 11 w 29"/>
                <a:gd name="T11" fmla="*/ 14 h 51"/>
                <a:gd name="T12" fmla="*/ 0 w 29"/>
                <a:gd name="T13" fmla="*/ 7 h 51"/>
                <a:gd name="T14" fmla="*/ 0 w 29"/>
                <a:gd name="T15" fmla="*/ 0 h 51"/>
                <a:gd name="T16" fmla="*/ 29 w 29"/>
                <a:gd name="T17" fmla="*/ 17 h 51"/>
                <a:gd name="T18" fmla="*/ 29 w 29"/>
                <a:gd name="T19" fmla="*/ 17 h 51"/>
                <a:gd name="T20" fmla="*/ 29 w 29"/>
                <a:gd name="T21" fmla="*/ 17 h 51"/>
                <a:gd name="T22" fmla="*/ 29 w 29"/>
                <a:gd name="T23" fmla="*/ 17 h 51"/>
                <a:gd name="T24" fmla="*/ 29 w 29"/>
                <a:gd name="T25" fmla="*/ 17 h 51"/>
                <a:gd name="T26" fmla="*/ 29 w 29"/>
                <a:gd name="T27" fmla="*/ 17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51"/>
                <a:gd name="T44" fmla="*/ 29 w 29"/>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51">
                  <a:moveTo>
                    <a:pt x="29" y="17"/>
                  </a:moveTo>
                  <a:lnTo>
                    <a:pt x="29" y="24"/>
                  </a:lnTo>
                  <a:lnTo>
                    <a:pt x="19" y="18"/>
                  </a:lnTo>
                  <a:lnTo>
                    <a:pt x="19" y="51"/>
                  </a:lnTo>
                  <a:lnTo>
                    <a:pt x="11" y="46"/>
                  </a:lnTo>
                  <a:lnTo>
                    <a:pt x="11" y="14"/>
                  </a:lnTo>
                  <a:lnTo>
                    <a:pt x="0" y="7"/>
                  </a:lnTo>
                  <a:lnTo>
                    <a:pt x="0" y="0"/>
                  </a:lnTo>
                  <a:lnTo>
                    <a:pt x="2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6" name="Freeform 142"/>
            <p:cNvSpPr>
              <a:spLocks/>
            </p:cNvSpPr>
            <p:nvPr/>
          </p:nvSpPr>
          <p:spPr bwMode="auto">
            <a:xfrm>
              <a:off x="642" y="745"/>
              <a:ext cx="33" cy="48"/>
            </a:xfrm>
            <a:custGeom>
              <a:avLst/>
              <a:gdLst>
                <a:gd name="T0" fmla="*/ 1 w 62"/>
                <a:gd name="T1" fmla="*/ 1 h 92"/>
                <a:gd name="T2" fmla="*/ 1 w 62"/>
                <a:gd name="T3" fmla="*/ 1 h 92"/>
                <a:gd name="T4" fmla="*/ 1 w 62"/>
                <a:gd name="T5" fmla="*/ 1 h 92"/>
                <a:gd name="T6" fmla="*/ 1 w 62"/>
                <a:gd name="T7" fmla="*/ 1 h 92"/>
                <a:gd name="T8" fmla="*/ 1 w 62"/>
                <a:gd name="T9" fmla="*/ 1 h 92"/>
                <a:gd name="T10" fmla="*/ 1 w 62"/>
                <a:gd name="T11" fmla="*/ 1 h 92"/>
                <a:gd name="T12" fmla="*/ 1 w 62"/>
                <a:gd name="T13" fmla="*/ 1 h 92"/>
                <a:gd name="T14" fmla="*/ 1 w 62"/>
                <a:gd name="T15" fmla="*/ 1 h 92"/>
                <a:gd name="T16" fmla="*/ 1 w 62"/>
                <a:gd name="T17" fmla="*/ 1 h 92"/>
                <a:gd name="T18" fmla="*/ 1 w 62"/>
                <a:gd name="T19" fmla="*/ 1 h 92"/>
                <a:gd name="T20" fmla="*/ 1 w 62"/>
                <a:gd name="T21" fmla="*/ 1 h 92"/>
                <a:gd name="T22" fmla="*/ 1 w 62"/>
                <a:gd name="T23" fmla="*/ 1 h 92"/>
                <a:gd name="T24" fmla="*/ 1 w 62"/>
                <a:gd name="T25" fmla="*/ 1 h 92"/>
                <a:gd name="T26" fmla="*/ 1 w 62"/>
                <a:gd name="T27" fmla="*/ 1 h 92"/>
                <a:gd name="T28" fmla="*/ 1 w 62"/>
                <a:gd name="T29" fmla="*/ 1 h 92"/>
                <a:gd name="T30" fmla="*/ 1 w 62"/>
                <a:gd name="T31" fmla="*/ 1 h 92"/>
                <a:gd name="T32" fmla="*/ 0 w 62"/>
                <a:gd name="T33" fmla="*/ 1 h 92"/>
                <a:gd name="T34" fmla="*/ 1 w 62"/>
                <a:gd name="T35" fmla="*/ 1 h 92"/>
                <a:gd name="T36" fmla="*/ 1 w 62"/>
                <a:gd name="T37" fmla="*/ 1 h 92"/>
                <a:gd name="T38" fmla="*/ 1 w 62"/>
                <a:gd name="T39" fmla="*/ 1 h 92"/>
                <a:gd name="T40" fmla="*/ 1 w 62"/>
                <a:gd name="T41" fmla="*/ 1 h 92"/>
                <a:gd name="T42" fmla="*/ 1 w 62"/>
                <a:gd name="T43" fmla="*/ 1 h 92"/>
                <a:gd name="T44" fmla="*/ 1 w 62"/>
                <a:gd name="T45" fmla="*/ 1 h 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2"/>
                <a:gd name="T71" fmla="*/ 62 w 62"/>
                <a:gd name="T72" fmla="*/ 92 h 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2">
                  <a:moveTo>
                    <a:pt x="33" y="7"/>
                  </a:moveTo>
                  <a:cubicBezTo>
                    <a:pt x="41" y="11"/>
                    <a:pt x="47" y="17"/>
                    <a:pt x="52" y="25"/>
                  </a:cubicBezTo>
                  <a:cubicBezTo>
                    <a:pt x="58" y="33"/>
                    <a:pt x="61" y="41"/>
                    <a:pt x="62" y="50"/>
                  </a:cubicBezTo>
                  <a:cubicBezTo>
                    <a:pt x="48" y="42"/>
                    <a:pt x="48" y="42"/>
                    <a:pt x="48" y="42"/>
                  </a:cubicBezTo>
                  <a:cubicBezTo>
                    <a:pt x="47" y="38"/>
                    <a:pt x="46" y="34"/>
                    <a:pt x="43" y="30"/>
                  </a:cubicBezTo>
                  <a:cubicBezTo>
                    <a:pt x="40" y="26"/>
                    <a:pt x="37" y="23"/>
                    <a:pt x="33" y="21"/>
                  </a:cubicBezTo>
                  <a:cubicBezTo>
                    <a:pt x="27" y="17"/>
                    <a:pt x="22" y="17"/>
                    <a:pt x="19" y="21"/>
                  </a:cubicBezTo>
                  <a:cubicBezTo>
                    <a:pt x="16" y="24"/>
                    <a:pt x="15" y="29"/>
                    <a:pt x="15" y="36"/>
                  </a:cubicBezTo>
                  <a:cubicBezTo>
                    <a:pt x="15" y="44"/>
                    <a:pt x="16" y="50"/>
                    <a:pt x="19" y="56"/>
                  </a:cubicBezTo>
                  <a:cubicBezTo>
                    <a:pt x="22" y="63"/>
                    <a:pt x="27" y="69"/>
                    <a:pt x="33" y="72"/>
                  </a:cubicBezTo>
                  <a:cubicBezTo>
                    <a:pt x="37" y="75"/>
                    <a:pt x="41" y="75"/>
                    <a:pt x="43" y="74"/>
                  </a:cubicBezTo>
                  <a:cubicBezTo>
                    <a:pt x="46" y="72"/>
                    <a:pt x="47" y="69"/>
                    <a:pt x="48" y="64"/>
                  </a:cubicBezTo>
                  <a:cubicBezTo>
                    <a:pt x="62" y="72"/>
                    <a:pt x="62" y="72"/>
                    <a:pt x="62" y="72"/>
                  </a:cubicBezTo>
                  <a:cubicBezTo>
                    <a:pt x="61" y="81"/>
                    <a:pt x="58" y="87"/>
                    <a:pt x="53" y="90"/>
                  </a:cubicBezTo>
                  <a:cubicBezTo>
                    <a:pt x="48" y="92"/>
                    <a:pt x="41" y="91"/>
                    <a:pt x="33" y="86"/>
                  </a:cubicBezTo>
                  <a:cubicBezTo>
                    <a:pt x="23" y="81"/>
                    <a:pt x="15" y="72"/>
                    <a:pt x="9" y="61"/>
                  </a:cubicBezTo>
                  <a:cubicBezTo>
                    <a:pt x="3" y="50"/>
                    <a:pt x="0" y="39"/>
                    <a:pt x="0" y="28"/>
                  </a:cubicBezTo>
                  <a:cubicBezTo>
                    <a:pt x="0" y="16"/>
                    <a:pt x="3" y="8"/>
                    <a:pt x="9" y="4"/>
                  </a:cubicBezTo>
                  <a:cubicBezTo>
                    <a:pt x="15" y="0"/>
                    <a:pt x="23" y="1"/>
                    <a:pt x="33" y="7"/>
                  </a:cubicBezTo>
                  <a:cubicBezTo>
                    <a:pt x="33" y="7"/>
                    <a:pt x="33" y="7"/>
                    <a:pt x="33" y="7"/>
                  </a:cubicBezTo>
                  <a:cubicBezTo>
                    <a:pt x="33" y="7"/>
                    <a:pt x="33" y="7"/>
                    <a:pt x="33" y="7"/>
                  </a:cubicBezTo>
                  <a:cubicBezTo>
                    <a:pt x="33" y="7"/>
                    <a:pt x="33" y="7"/>
                    <a:pt x="33" y="7"/>
                  </a:cubicBezTo>
                  <a:cubicBezTo>
                    <a:pt x="33" y="7"/>
                    <a:pt x="33" y="7"/>
                    <a:pt x="3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67" name="Freeform 143"/>
            <p:cNvSpPr>
              <a:spLocks/>
            </p:cNvSpPr>
            <p:nvPr/>
          </p:nvSpPr>
          <p:spPr bwMode="auto">
            <a:xfrm>
              <a:off x="680" y="761"/>
              <a:ext cx="30" cy="57"/>
            </a:xfrm>
            <a:custGeom>
              <a:avLst/>
              <a:gdLst>
                <a:gd name="T0" fmla="*/ 30 w 30"/>
                <a:gd name="T1" fmla="*/ 17 h 57"/>
                <a:gd name="T2" fmla="*/ 30 w 30"/>
                <a:gd name="T3" fmla="*/ 57 h 57"/>
                <a:gd name="T4" fmla="*/ 22 w 30"/>
                <a:gd name="T5" fmla="*/ 53 h 57"/>
                <a:gd name="T6" fmla="*/ 22 w 30"/>
                <a:gd name="T7" fmla="*/ 35 h 57"/>
                <a:gd name="T8" fmla="*/ 8 w 30"/>
                <a:gd name="T9" fmla="*/ 27 h 57"/>
                <a:gd name="T10" fmla="*/ 8 w 30"/>
                <a:gd name="T11" fmla="*/ 45 h 57"/>
                <a:gd name="T12" fmla="*/ 0 w 30"/>
                <a:gd name="T13" fmla="*/ 40 h 57"/>
                <a:gd name="T14" fmla="*/ 0 w 30"/>
                <a:gd name="T15" fmla="*/ 0 h 57"/>
                <a:gd name="T16" fmla="*/ 8 w 30"/>
                <a:gd name="T17" fmla="*/ 4 h 57"/>
                <a:gd name="T18" fmla="*/ 8 w 30"/>
                <a:gd name="T19" fmla="*/ 20 h 57"/>
                <a:gd name="T20" fmla="*/ 22 w 30"/>
                <a:gd name="T21" fmla="*/ 28 h 57"/>
                <a:gd name="T22" fmla="*/ 23 w 30"/>
                <a:gd name="T23" fmla="*/ 13 h 57"/>
                <a:gd name="T24" fmla="*/ 30 w 30"/>
                <a:gd name="T25" fmla="*/ 17 h 57"/>
                <a:gd name="T26" fmla="*/ 30 w 30"/>
                <a:gd name="T27" fmla="*/ 17 h 57"/>
                <a:gd name="T28" fmla="*/ 30 w 30"/>
                <a:gd name="T29" fmla="*/ 17 h 57"/>
                <a:gd name="T30" fmla="*/ 30 w 30"/>
                <a:gd name="T31" fmla="*/ 17 h 57"/>
                <a:gd name="T32" fmla="*/ 30 w 30"/>
                <a:gd name="T33" fmla="*/ 17 h 57"/>
                <a:gd name="T34" fmla="*/ 30 w 30"/>
                <a:gd name="T35" fmla="*/ 17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57"/>
                <a:gd name="T56" fmla="*/ 30 w 30"/>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57">
                  <a:moveTo>
                    <a:pt x="30" y="17"/>
                  </a:moveTo>
                  <a:lnTo>
                    <a:pt x="30" y="57"/>
                  </a:lnTo>
                  <a:lnTo>
                    <a:pt x="22" y="53"/>
                  </a:lnTo>
                  <a:lnTo>
                    <a:pt x="22" y="35"/>
                  </a:lnTo>
                  <a:lnTo>
                    <a:pt x="8" y="27"/>
                  </a:lnTo>
                  <a:lnTo>
                    <a:pt x="8" y="45"/>
                  </a:lnTo>
                  <a:lnTo>
                    <a:pt x="0" y="40"/>
                  </a:lnTo>
                  <a:lnTo>
                    <a:pt x="0" y="0"/>
                  </a:lnTo>
                  <a:lnTo>
                    <a:pt x="8" y="4"/>
                  </a:lnTo>
                  <a:lnTo>
                    <a:pt x="8" y="20"/>
                  </a:lnTo>
                  <a:lnTo>
                    <a:pt x="22" y="28"/>
                  </a:lnTo>
                  <a:lnTo>
                    <a:pt x="23" y="13"/>
                  </a:lnTo>
                  <a:lnTo>
                    <a:pt x="3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7135" name="Group 92"/>
          <p:cNvGrpSpPr>
            <a:grpSpLocks noChangeAspect="1"/>
          </p:cNvGrpSpPr>
          <p:nvPr/>
        </p:nvGrpSpPr>
        <p:grpSpPr bwMode="auto">
          <a:xfrm>
            <a:off x="7172325" y="908050"/>
            <a:ext cx="828675" cy="600075"/>
            <a:chOff x="470" y="447"/>
            <a:chExt cx="576" cy="417"/>
          </a:xfrm>
        </p:grpSpPr>
        <p:sp>
          <p:nvSpPr>
            <p:cNvPr id="47144" name="AutoShape 93"/>
            <p:cNvSpPr>
              <a:spLocks noChangeAspect="1" noChangeArrowheads="1" noTextEdit="1"/>
            </p:cNvSpPr>
            <p:nvPr/>
          </p:nvSpPr>
          <p:spPr bwMode="auto">
            <a:xfrm>
              <a:off x="470" y="447"/>
              <a:ext cx="57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45" name="Freeform 94"/>
            <p:cNvSpPr>
              <a:spLocks/>
            </p:cNvSpPr>
            <p:nvPr/>
          </p:nvSpPr>
          <p:spPr bwMode="auto">
            <a:xfrm>
              <a:off x="759" y="613"/>
              <a:ext cx="286" cy="252"/>
            </a:xfrm>
            <a:custGeom>
              <a:avLst/>
              <a:gdLst>
                <a:gd name="T0" fmla="*/ 286 w 286"/>
                <a:gd name="T1" fmla="*/ 0 h 252"/>
                <a:gd name="T2" fmla="*/ 286 w 286"/>
                <a:gd name="T3" fmla="*/ 85 h 252"/>
                <a:gd name="T4" fmla="*/ 0 w 286"/>
                <a:gd name="T5" fmla="*/ 252 h 252"/>
                <a:gd name="T6" fmla="*/ 0 w 286"/>
                <a:gd name="T7" fmla="*/ 166 h 252"/>
                <a:gd name="T8" fmla="*/ 286 w 286"/>
                <a:gd name="T9" fmla="*/ 0 h 252"/>
                <a:gd name="T10" fmla="*/ 286 w 286"/>
                <a:gd name="T11" fmla="*/ 0 h 252"/>
                <a:gd name="T12" fmla="*/ 286 w 286"/>
                <a:gd name="T13" fmla="*/ 0 h 252"/>
                <a:gd name="T14" fmla="*/ 286 w 286"/>
                <a:gd name="T15" fmla="*/ 0 h 252"/>
                <a:gd name="T16" fmla="*/ 286 w 286"/>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252"/>
                <a:gd name="T29" fmla="*/ 286 w 286"/>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252">
                  <a:moveTo>
                    <a:pt x="286" y="0"/>
                  </a:moveTo>
                  <a:lnTo>
                    <a:pt x="286" y="85"/>
                  </a:lnTo>
                  <a:lnTo>
                    <a:pt x="0" y="252"/>
                  </a:lnTo>
                  <a:lnTo>
                    <a:pt x="0" y="166"/>
                  </a:lnTo>
                  <a:lnTo>
                    <a:pt x="286"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46" name="Freeform 95"/>
            <p:cNvSpPr>
              <a:spLocks/>
            </p:cNvSpPr>
            <p:nvPr/>
          </p:nvSpPr>
          <p:spPr bwMode="auto">
            <a:xfrm>
              <a:off x="471" y="613"/>
              <a:ext cx="288" cy="252"/>
            </a:xfrm>
            <a:custGeom>
              <a:avLst/>
              <a:gdLst>
                <a:gd name="T0" fmla="*/ 288 w 288"/>
                <a:gd name="T1" fmla="*/ 166 h 252"/>
                <a:gd name="T2" fmla="*/ 288 w 288"/>
                <a:gd name="T3" fmla="*/ 252 h 252"/>
                <a:gd name="T4" fmla="*/ 0 w 288"/>
                <a:gd name="T5" fmla="*/ 85 h 252"/>
                <a:gd name="T6" fmla="*/ 0 w 288"/>
                <a:gd name="T7" fmla="*/ 0 h 252"/>
                <a:gd name="T8" fmla="*/ 288 w 288"/>
                <a:gd name="T9" fmla="*/ 166 h 252"/>
                <a:gd name="T10" fmla="*/ 288 w 288"/>
                <a:gd name="T11" fmla="*/ 166 h 252"/>
                <a:gd name="T12" fmla="*/ 288 w 288"/>
                <a:gd name="T13" fmla="*/ 166 h 252"/>
                <a:gd name="T14" fmla="*/ 288 w 288"/>
                <a:gd name="T15" fmla="*/ 166 h 252"/>
                <a:gd name="T16" fmla="*/ 288 w 288"/>
                <a:gd name="T17" fmla="*/ 166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52"/>
                <a:gd name="T29" fmla="*/ 288 w 288"/>
                <a:gd name="T30" fmla="*/ 252 h 2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52">
                  <a:moveTo>
                    <a:pt x="288" y="166"/>
                  </a:moveTo>
                  <a:lnTo>
                    <a:pt x="288" y="252"/>
                  </a:lnTo>
                  <a:lnTo>
                    <a:pt x="0" y="85"/>
                  </a:lnTo>
                  <a:lnTo>
                    <a:pt x="0" y="0"/>
                  </a:lnTo>
                  <a:lnTo>
                    <a:pt x="288" y="166"/>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47" name="Freeform 96"/>
            <p:cNvSpPr>
              <a:spLocks/>
            </p:cNvSpPr>
            <p:nvPr/>
          </p:nvSpPr>
          <p:spPr bwMode="auto">
            <a:xfrm>
              <a:off x="471" y="447"/>
              <a:ext cx="574" cy="332"/>
            </a:xfrm>
            <a:custGeom>
              <a:avLst/>
              <a:gdLst>
                <a:gd name="T0" fmla="*/ 574 w 574"/>
                <a:gd name="T1" fmla="*/ 166 h 332"/>
                <a:gd name="T2" fmla="*/ 288 w 574"/>
                <a:gd name="T3" fmla="*/ 332 h 332"/>
                <a:gd name="T4" fmla="*/ 0 w 574"/>
                <a:gd name="T5" fmla="*/ 166 h 332"/>
                <a:gd name="T6" fmla="*/ 286 w 574"/>
                <a:gd name="T7" fmla="*/ 0 h 332"/>
                <a:gd name="T8" fmla="*/ 574 w 574"/>
                <a:gd name="T9" fmla="*/ 166 h 332"/>
                <a:gd name="T10" fmla="*/ 574 w 574"/>
                <a:gd name="T11" fmla="*/ 166 h 332"/>
                <a:gd name="T12" fmla="*/ 574 w 574"/>
                <a:gd name="T13" fmla="*/ 166 h 332"/>
                <a:gd name="T14" fmla="*/ 574 w 574"/>
                <a:gd name="T15" fmla="*/ 166 h 332"/>
                <a:gd name="T16" fmla="*/ 574 w 574"/>
                <a:gd name="T17" fmla="*/ 166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4"/>
                <a:gd name="T28" fmla="*/ 0 h 332"/>
                <a:gd name="T29" fmla="*/ 574 w 574"/>
                <a:gd name="T30" fmla="*/ 332 h 3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4" h="332">
                  <a:moveTo>
                    <a:pt x="574" y="166"/>
                  </a:moveTo>
                  <a:lnTo>
                    <a:pt x="288" y="332"/>
                  </a:lnTo>
                  <a:lnTo>
                    <a:pt x="0" y="166"/>
                  </a:lnTo>
                  <a:lnTo>
                    <a:pt x="286" y="0"/>
                  </a:lnTo>
                  <a:lnTo>
                    <a:pt x="574" y="166"/>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48" name="Freeform 97"/>
            <p:cNvSpPr>
              <a:spLocks noEditPoints="1"/>
            </p:cNvSpPr>
            <p:nvPr/>
          </p:nvSpPr>
          <p:spPr bwMode="auto">
            <a:xfrm>
              <a:off x="550" y="495"/>
              <a:ext cx="416" cy="241"/>
            </a:xfrm>
            <a:custGeom>
              <a:avLst/>
              <a:gdLst>
                <a:gd name="T0" fmla="*/ 1 w 785"/>
                <a:gd name="T1" fmla="*/ 1 h 457"/>
                <a:gd name="T2" fmla="*/ 1 w 785"/>
                <a:gd name="T3" fmla="*/ 1 h 457"/>
                <a:gd name="T4" fmla="*/ 1 w 785"/>
                <a:gd name="T5" fmla="*/ 1 h 457"/>
                <a:gd name="T6" fmla="*/ 1 w 785"/>
                <a:gd name="T7" fmla="*/ 1 h 457"/>
                <a:gd name="T8" fmla="*/ 1 w 785"/>
                <a:gd name="T9" fmla="*/ 1 h 457"/>
                <a:gd name="T10" fmla="*/ 1 w 785"/>
                <a:gd name="T11" fmla="*/ 1 h 457"/>
                <a:gd name="T12" fmla="*/ 1 w 785"/>
                <a:gd name="T13" fmla="*/ 1 h 457"/>
                <a:gd name="T14" fmla="*/ 1 w 785"/>
                <a:gd name="T15" fmla="*/ 1 h 457"/>
                <a:gd name="T16" fmla="*/ 1 w 785"/>
                <a:gd name="T17" fmla="*/ 1 h 457"/>
                <a:gd name="T18" fmla="*/ 1 w 785"/>
                <a:gd name="T19" fmla="*/ 1 h 457"/>
                <a:gd name="T20" fmla="*/ 1 w 785"/>
                <a:gd name="T21" fmla="*/ 1 h 457"/>
                <a:gd name="T22" fmla="*/ 1 w 785"/>
                <a:gd name="T23" fmla="*/ 1 h 457"/>
                <a:gd name="T24" fmla="*/ 0 w 785"/>
                <a:gd name="T25" fmla="*/ 1 h 457"/>
                <a:gd name="T26" fmla="*/ 1 w 785"/>
                <a:gd name="T27" fmla="*/ 1 h 457"/>
                <a:gd name="T28" fmla="*/ 1 w 785"/>
                <a:gd name="T29" fmla="*/ 1 h 457"/>
                <a:gd name="T30" fmla="*/ 1 w 785"/>
                <a:gd name="T31" fmla="*/ 1 h 457"/>
                <a:gd name="T32" fmla="*/ 1 w 785"/>
                <a:gd name="T33" fmla="*/ 1 h 457"/>
                <a:gd name="T34" fmla="*/ 1 w 785"/>
                <a:gd name="T35" fmla="*/ 1 h 457"/>
                <a:gd name="T36" fmla="*/ 1 w 785"/>
                <a:gd name="T37" fmla="*/ 1 h 457"/>
                <a:gd name="T38" fmla="*/ 1 w 785"/>
                <a:gd name="T39" fmla="*/ 1 h 457"/>
                <a:gd name="T40" fmla="*/ 1 w 785"/>
                <a:gd name="T41" fmla="*/ 1 h 457"/>
                <a:gd name="T42" fmla="*/ 1 w 785"/>
                <a:gd name="T43" fmla="*/ 1 h 457"/>
                <a:gd name="T44" fmla="*/ 1 w 785"/>
                <a:gd name="T45" fmla="*/ 0 h 457"/>
                <a:gd name="T46" fmla="*/ 1 w 785"/>
                <a:gd name="T47" fmla="*/ 1 h 457"/>
                <a:gd name="T48" fmla="*/ 1 w 785"/>
                <a:gd name="T49" fmla="*/ 1 h 457"/>
                <a:gd name="T50" fmla="*/ 1 w 785"/>
                <a:gd name="T51" fmla="*/ 1 h 457"/>
                <a:gd name="T52" fmla="*/ 1 w 785"/>
                <a:gd name="T53" fmla="*/ 1 h 457"/>
                <a:gd name="T54" fmla="*/ 1 w 785"/>
                <a:gd name="T55" fmla="*/ 1 h 457"/>
                <a:gd name="T56" fmla="*/ 1 w 785"/>
                <a:gd name="T57" fmla="*/ 1 h 457"/>
                <a:gd name="T58" fmla="*/ 1 w 785"/>
                <a:gd name="T59" fmla="*/ 1 h 457"/>
                <a:gd name="T60" fmla="*/ 1 w 785"/>
                <a:gd name="T61" fmla="*/ 1 h 457"/>
                <a:gd name="T62" fmla="*/ 1 w 785"/>
                <a:gd name="T63" fmla="*/ 1 h 457"/>
                <a:gd name="T64" fmla="*/ 1 w 785"/>
                <a:gd name="T65" fmla="*/ 1 h 457"/>
                <a:gd name="T66" fmla="*/ 1 w 785"/>
                <a:gd name="T67" fmla="*/ 1 h 457"/>
                <a:gd name="T68" fmla="*/ 1 w 785"/>
                <a:gd name="T69" fmla="*/ 1 h 457"/>
                <a:gd name="T70" fmla="*/ 1 w 785"/>
                <a:gd name="T71" fmla="*/ 1 h 457"/>
                <a:gd name="T72" fmla="*/ 1 w 785"/>
                <a:gd name="T73" fmla="*/ 1 h 457"/>
                <a:gd name="T74" fmla="*/ 1 w 785"/>
                <a:gd name="T75" fmla="*/ 1 h 457"/>
                <a:gd name="T76" fmla="*/ 1 w 785"/>
                <a:gd name="T77" fmla="*/ 1 h 457"/>
                <a:gd name="T78" fmla="*/ 1 w 785"/>
                <a:gd name="T79" fmla="*/ 1 h 457"/>
                <a:gd name="T80" fmla="*/ 1 w 785"/>
                <a:gd name="T81" fmla="*/ 1 h 457"/>
                <a:gd name="T82" fmla="*/ 1 w 785"/>
                <a:gd name="T83" fmla="*/ 1 h 457"/>
                <a:gd name="T84" fmla="*/ 1 w 785"/>
                <a:gd name="T85" fmla="*/ 1 h 457"/>
                <a:gd name="T86" fmla="*/ 1 w 785"/>
                <a:gd name="T87" fmla="*/ 1 h 457"/>
                <a:gd name="T88" fmla="*/ 1 w 785"/>
                <a:gd name="T89" fmla="*/ 1 h 457"/>
                <a:gd name="T90" fmla="*/ 1 w 785"/>
                <a:gd name="T91" fmla="*/ 1 h 457"/>
                <a:gd name="T92" fmla="*/ 1 w 785"/>
                <a:gd name="T93" fmla="*/ 1 h 457"/>
                <a:gd name="T94" fmla="*/ 1 w 785"/>
                <a:gd name="T95" fmla="*/ 1 h 4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7"/>
                <a:gd name="T146" fmla="*/ 785 w 785"/>
                <a:gd name="T147" fmla="*/ 457 h 4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7">
                  <a:moveTo>
                    <a:pt x="483" y="356"/>
                  </a:moveTo>
                  <a:cubicBezTo>
                    <a:pt x="523" y="379"/>
                    <a:pt x="523" y="379"/>
                    <a:pt x="523" y="379"/>
                  </a:cubicBezTo>
                  <a:cubicBezTo>
                    <a:pt x="389" y="457"/>
                    <a:pt x="389" y="457"/>
                    <a:pt x="389" y="457"/>
                  </a:cubicBezTo>
                  <a:cubicBezTo>
                    <a:pt x="255" y="379"/>
                    <a:pt x="255" y="379"/>
                    <a:pt x="255" y="379"/>
                  </a:cubicBezTo>
                  <a:cubicBezTo>
                    <a:pt x="295" y="356"/>
                    <a:pt x="295" y="356"/>
                    <a:pt x="295" y="356"/>
                  </a:cubicBezTo>
                  <a:cubicBezTo>
                    <a:pt x="356" y="391"/>
                    <a:pt x="356" y="391"/>
                    <a:pt x="356" y="391"/>
                  </a:cubicBezTo>
                  <a:cubicBezTo>
                    <a:pt x="356" y="313"/>
                    <a:pt x="356" y="313"/>
                    <a:pt x="356" y="313"/>
                  </a:cubicBezTo>
                  <a:cubicBezTo>
                    <a:pt x="330" y="309"/>
                    <a:pt x="306" y="302"/>
                    <a:pt x="286" y="290"/>
                  </a:cubicBezTo>
                  <a:cubicBezTo>
                    <a:pt x="266" y="279"/>
                    <a:pt x="253" y="264"/>
                    <a:pt x="246" y="249"/>
                  </a:cubicBezTo>
                  <a:cubicBezTo>
                    <a:pt x="113" y="249"/>
                    <a:pt x="113" y="249"/>
                    <a:pt x="113" y="249"/>
                  </a:cubicBezTo>
                  <a:cubicBezTo>
                    <a:pt x="174" y="285"/>
                    <a:pt x="174" y="285"/>
                    <a:pt x="174" y="285"/>
                  </a:cubicBezTo>
                  <a:cubicBezTo>
                    <a:pt x="134" y="308"/>
                    <a:pt x="134" y="308"/>
                    <a:pt x="134" y="308"/>
                  </a:cubicBezTo>
                  <a:cubicBezTo>
                    <a:pt x="0" y="230"/>
                    <a:pt x="0" y="230"/>
                    <a:pt x="0" y="230"/>
                  </a:cubicBezTo>
                  <a:cubicBezTo>
                    <a:pt x="134" y="153"/>
                    <a:pt x="134" y="153"/>
                    <a:pt x="134" y="153"/>
                  </a:cubicBezTo>
                  <a:cubicBezTo>
                    <a:pt x="174" y="176"/>
                    <a:pt x="174" y="176"/>
                    <a:pt x="174" y="176"/>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6"/>
                    <a:pt x="369" y="66"/>
                    <a:pt x="369" y="66"/>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6"/>
                    <a:pt x="435" y="66"/>
                    <a:pt x="435" y="66"/>
                  </a:cubicBezTo>
                  <a:cubicBezTo>
                    <a:pt x="435" y="87"/>
                    <a:pt x="435" y="117"/>
                    <a:pt x="435" y="142"/>
                  </a:cubicBezTo>
                  <a:cubicBezTo>
                    <a:pt x="460" y="146"/>
                    <a:pt x="483" y="154"/>
                    <a:pt x="502" y="165"/>
                  </a:cubicBezTo>
                  <a:cubicBezTo>
                    <a:pt x="521" y="176"/>
                    <a:pt x="534" y="190"/>
                    <a:pt x="541" y="204"/>
                  </a:cubicBezTo>
                  <a:cubicBezTo>
                    <a:pt x="672" y="204"/>
                    <a:pt x="672" y="204"/>
                    <a:pt x="672" y="204"/>
                  </a:cubicBezTo>
                  <a:cubicBezTo>
                    <a:pt x="611" y="169"/>
                    <a:pt x="611" y="169"/>
                    <a:pt x="611" y="169"/>
                  </a:cubicBezTo>
                  <a:cubicBezTo>
                    <a:pt x="650" y="145"/>
                    <a:pt x="650" y="145"/>
                    <a:pt x="650" y="145"/>
                  </a:cubicBezTo>
                  <a:cubicBezTo>
                    <a:pt x="785" y="223"/>
                    <a:pt x="785" y="223"/>
                    <a:pt x="785" y="223"/>
                  </a:cubicBezTo>
                  <a:cubicBezTo>
                    <a:pt x="651" y="301"/>
                    <a:pt x="651" y="301"/>
                    <a:pt x="651" y="301"/>
                  </a:cubicBezTo>
                  <a:cubicBezTo>
                    <a:pt x="611" y="278"/>
                    <a:pt x="611" y="278"/>
                    <a:pt x="611" y="278"/>
                  </a:cubicBezTo>
                  <a:cubicBezTo>
                    <a:pt x="672" y="242"/>
                    <a:pt x="672" y="242"/>
                    <a:pt x="672" y="242"/>
                  </a:cubicBezTo>
                  <a:cubicBezTo>
                    <a:pt x="637" y="242"/>
                    <a:pt x="587" y="242"/>
                    <a:pt x="545" y="242"/>
                  </a:cubicBezTo>
                  <a:cubicBezTo>
                    <a:pt x="540" y="260"/>
                    <a:pt x="526" y="277"/>
                    <a:pt x="502" y="290"/>
                  </a:cubicBezTo>
                  <a:cubicBezTo>
                    <a:pt x="480" y="303"/>
                    <a:pt x="451" y="312"/>
                    <a:pt x="422" y="315"/>
                  </a:cubicBezTo>
                  <a:cubicBezTo>
                    <a:pt x="422" y="391"/>
                    <a:pt x="422" y="391"/>
                    <a:pt x="422" y="391"/>
                  </a:cubicBezTo>
                  <a:cubicBezTo>
                    <a:pt x="483" y="356"/>
                    <a:pt x="483" y="356"/>
                    <a:pt x="483" y="356"/>
                  </a:cubicBezTo>
                  <a:cubicBezTo>
                    <a:pt x="483" y="356"/>
                    <a:pt x="483" y="356"/>
                    <a:pt x="483" y="356"/>
                  </a:cubicBezTo>
                  <a:cubicBezTo>
                    <a:pt x="483" y="356"/>
                    <a:pt x="483" y="356"/>
                    <a:pt x="483" y="356"/>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49" name="Freeform 98"/>
            <p:cNvSpPr>
              <a:spLocks noEditPoints="1"/>
            </p:cNvSpPr>
            <p:nvPr/>
          </p:nvSpPr>
          <p:spPr bwMode="auto">
            <a:xfrm>
              <a:off x="550" y="489"/>
              <a:ext cx="416" cy="241"/>
            </a:xfrm>
            <a:custGeom>
              <a:avLst/>
              <a:gdLst>
                <a:gd name="T0" fmla="*/ 1 w 785"/>
                <a:gd name="T1" fmla="*/ 1 h 456"/>
                <a:gd name="T2" fmla="*/ 1 w 785"/>
                <a:gd name="T3" fmla="*/ 1 h 456"/>
                <a:gd name="T4" fmla="*/ 1 w 785"/>
                <a:gd name="T5" fmla="*/ 1 h 456"/>
                <a:gd name="T6" fmla="*/ 1 w 785"/>
                <a:gd name="T7" fmla="*/ 1 h 456"/>
                <a:gd name="T8" fmla="*/ 1 w 785"/>
                <a:gd name="T9" fmla="*/ 1 h 456"/>
                <a:gd name="T10" fmla="*/ 1 w 785"/>
                <a:gd name="T11" fmla="*/ 1 h 456"/>
                <a:gd name="T12" fmla="*/ 1 w 785"/>
                <a:gd name="T13" fmla="*/ 1 h 456"/>
                <a:gd name="T14" fmla="*/ 1 w 785"/>
                <a:gd name="T15" fmla="*/ 1 h 456"/>
                <a:gd name="T16" fmla="*/ 1 w 785"/>
                <a:gd name="T17" fmla="*/ 1 h 456"/>
                <a:gd name="T18" fmla="*/ 1 w 785"/>
                <a:gd name="T19" fmla="*/ 1 h 456"/>
                <a:gd name="T20" fmla="*/ 1 w 785"/>
                <a:gd name="T21" fmla="*/ 1 h 456"/>
                <a:gd name="T22" fmla="*/ 1 w 785"/>
                <a:gd name="T23" fmla="*/ 1 h 456"/>
                <a:gd name="T24" fmla="*/ 0 w 785"/>
                <a:gd name="T25" fmla="*/ 1 h 456"/>
                <a:gd name="T26" fmla="*/ 1 w 785"/>
                <a:gd name="T27" fmla="*/ 1 h 456"/>
                <a:gd name="T28" fmla="*/ 1 w 785"/>
                <a:gd name="T29" fmla="*/ 1 h 456"/>
                <a:gd name="T30" fmla="*/ 1 w 785"/>
                <a:gd name="T31" fmla="*/ 1 h 456"/>
                <a:gd name="T32" fmla="*/ 1 w 785"/>
                <a:gd name="T33" fmla="*/ 1 h 456"/>
                <a:gd name="T34" fmla="*/ 1 w 785"/>
                <a:gd name="T35" fmla="*/ 1 h 456"/>
                <a:gd name="T36" fmla="*/ 1 w 785"/>
                <a:gd name="T37" fmla="*/ 1 h 456"/>
                <a:gd name="T38" fmla="*/ 1 w 785"/>
                <a:gd name="T39" fmla="*/ 1 h 456"/>
                <a:gd name="T40" fmla="*/ 1 w 785"/>
                <a:gd name="T41" fmla="*/ 1 h 456"/>
                <a:gd name="T42" fmla="*/ 1 w 785"/>
                <a:gd name="T43" fmla="*/ 1 h 456"/>
                <a:gd name="T44" fmla="*/ 1 w 785"/>
                <a:gd name="T45" fmla="*/ 0 h 456"/>
                <a:gd name="T46" fmla="*/ 1 w 785"/>
                <a:gd name="T47" fmla="*/ 1 h 456"/>
                <a:gd name="T48" fmla="*/ 1 w 785"/>
                <a:gd name="T49" fmla="*/ 1 h 456"/>
                <a:gd name="T50" fmla="*/ 1 w 785"/>
                <a:gd name="T51" fmla="*/ 1 h 456"/>
                <a:gd name="T52" fmla="*/ 1 w 785"/>
                <a:gd name="T53" fmla="*/ 1 h 456"/>
                <a:gd name="T54" fmla="*/ 1 w 785"/>
                <a:gd name="T55" fmla="*/ 1 h 456"/>
                <a:gd name="T56" fmla="*/ 1 w 785"/>
                <a:gd name="T57" fmla="*/ 1 h 456"/>
                <a:gd name="T58" fmla="*/ 1 w 785"/>
                <a:gd name="T59" fmla="*/ 1 h 456"/>
                <a:gd name="T60" fmla="*/ 1 w 785"/>
                <a:gd name="T61" fmla="*/ 1 h 456"/>
                <a:gd name="T62" fmla="*/ 1 w 785"/>
                <a:gd name="T63" fmla="*/ 1 h 456"/>
                <a:gd name="T64" fmla="*/ 1 w 785"/>
                <a:gd name="T65" fmla="*/ 1 h 456"/>
                <a:gd name="T66" fmla="*/ 1 w 785"/>
                <a:gd name="T67" fmla="*/ 1 h 456"/>
                <a:gd name="T68" fmla="*/ 1 w 785"/>
                <a:gd name="T69" fmla="*/ 1 h 456"/>
                <a:gd name="T70" fmla="*/ 1 w 785"/>
                <a:gd name="T71" fmla="*/ 1 h 456"/>
                <a:gd name="T72" fmla="*/ 1 w 785"/>
                <a:gd name="T73" fmla="*/ 1 h 456"/>
                <a:gd name="T74" fmla="*/ 1 w 785"/>
                <a:gd name="T75" fmla="*/ 1 h 456"/>
                <a:gd name="T76" fmla="*/ 1 w 785"/>
                <a:gd name="T77" fmla="*/ 1 h 456"/>
                <a:gd name="T78" fmla="*/ 1 w 785"/>
                <a:gd name="T79" fmla="*/ 1 h 456"/>
                <a:gd name="T80" fmla="*/ 1 w 785"/>
                <a:gd name="T81" fmla="*/ 1 h 456"/>
                <a:gd name="T82" fmla="*/ 1 w 785"/>
                <a:gd name="T83" fmla="*/ 1 h 456"/>
                <a:gd name="T84" fmla="*/ 1 w 785"/>
                <a:gd name="T85" fmla="*/ 1 h 456"/>
                <a:gd name="T86" fmla="*/ 1 w 785"/>
                <a:gd name="T87" fmla="*/ 1 h 456"/>
                <a:gd name="T88" fmla="*/ 1 w 785"/>
                <a:gd name="T89" fmla="*/ 1 h 456"/>
                <a:gd name="T90" fmla="*/ 1 w 785"/>
                <a:gd name="T91" fmla="*/ 1 h 456"/>
                <a:gd name="T92" fmla="*/ 1 w 785"/>
                <a:gd name="T93" fmla="*/ 1 h 456"/>
                <a:gd name="T94" fmla="*/ 1 w 785"/>
                <a:gd name="T95" fmla="*/ 1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5"/>
                <a:gd name="T145" fmla="*/ 0 h 456"/>
                <a:gd name="T146" fmla="*/ 785 w 785"/>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5" h="456">
                  <a:moveTo>
                    <a:pt x="483" y="355"/>
                  </a:moveTo>
                  <a:cubicBezTo>
                    <a:pt x="523" y="379"/>
                    <a:pt x="523" y="379"/>
                    <a:pt x="523" y="379"/>
                  </a:cubicBezTo>
                  <a:cubicBezTo>
                    <a:pt x="389" y="456"/>
                    <a:pt x="389" y="456"/>
                    <a:pt x="389" y="456"/>
                  </a:cubicBezTo>
                  <a:cubicBezTo>
                    <a:pt x="255" y="379"/>
                    <a:pt x="255" y="379"/>
                    <a:pt x="255" y="379"/>
                  </a:cubicBezTo>
                  <a:cubicBezTo>
                    <a:pt x="295" y="355"/>
                    <a:pt x="295" y="355"/>
                    <a:pt x="295" y="355"/>
                  </a:cubicBezTo>
                  <a:cubicBezTo>
                    <a:pt x="356" y="391"/>
                    <a:pt x="356" y="391"/>
                    <a:pt x="356" y="391"/>
                  </a:cubicBezTo>
                  <a:cubicBezTo>
                    <a:pt x="356" y="313"/>
                    <a:pt x="356" y="313"/>
                    <a:pt x="356" y="313"/>
                  </a:cubicBezTo>
                  <a:cubicBezTo>
                    <a:pt x="330" y="309"/>
                    <a:pt x="306" y="301"/>
                    <a:pt x="286" y="290"/>
                  </a:cubicBezTo>
                  <a:cubicBezTo>
                    <a:pt x="266" y="278"/>
                    <a:pt x="253" y="264"/>
                    <a:pt x="246" y="249"/>
                  </a:cubicBezTo>
                  <a:cubicBezTo>
                    <a:pt x="113" y="249"/>
                    <a:pt x="113" y="249"/>
                    <a:pt x="113" y="249"/>
                  </a:cubicBezTo>
                  <a:cubicBezTo>
                    <a:pt x="174" y="284"/>
                    <a:pt x="174" y="284"/>
                    <a:pt x="174" y="284"/>
                  </a:cubicBezTo>
                  <a:cubicBezTo>
                    <a:pt x="134" y="308"/>
                    <a:pt x="134" y="308"/>
                    <a:pt x="134" y="308"/>
                  </a:cubicBezTo>
                  <a:cubicBezTo>
                    <a:pt x="0" y="230"/>
                    <a:pt x="0" y="230"/>
                    <a:pt x="0" y="230"/>
                  </a:cubicBezTo>
                  <a:cubicBezTo>
                    <a:pt x="134" y="152"/>
                    <a:pt x="134" y="152"/>
                    <a:pt x="134" y="152"/>
                  </a:cubicBezTo>
                  <a:cubicBezTo>
                    <a:pt x="174" y="175"/>
                    <a:pt x="174" y="175"/>
                    <a:pt x="174" y="175"/>
                  </a:cubicBezTo>
                  <a:cubicBezTo>
                    <a:pt x="113" y="211"/>
                    <a:pt x="113" y="211"/>
                    <a:pt x="113" y="211"/>
                  </a:cubicBezTo>
                  <a:cubicBezTo>
                    <a:pt x="244" y="211"/>
                    <a:pt x="244" y="211"/>
                    <a:pt x="244" y="211"/>
                  </a:cubicBezTo>
                  <a:cubicBezTo>
                    <a:pt x="249" y="194"/>
                    <a:pt x="263" y="178"/>
                    <a:pt x="286" y="165"/>
                  </a:cubicBezTo>
                  <a:cubicBezTo>
                    <a:pt x="309" y="151"/>
                    <a:pt x="339" y="143"/>
                    <a:pt x="369" y="140"/>
                  </a:cubicBezTo>
                  <a:cubicBezTo>
                    <a:pt x="369" y="65"/>
                    <a:pt x="369" y="65"/>
                    <a:pt x="369" y="65"/>
                  </a:cubicBezTo>
                  <a:cubicBezTo>
                    <a:pt x="308" y="101"/>
                    <a:pt x="308" y="101"/>
                    <a:pt x="308" y="101"/>
                  </a:cubicBezTo>
                  <a:cubicBezTo>
                    <a:pt x="268" y="78"/>
                    <a:pt x="268" y="78"/>
                    <a:pt x="268" y="78"/>
                  </a:cubicBezTo>
                  <a:cubicBezTo>
                    <a:pt x="402" y="0"/>
                    <a:pt x="402" y="0"/>
                    <a:pt x="402" y="0"/>
                  </a:cubicBezTo>
                  <a:cubicBezTo>
                    <a:pt x="536" y="78"/>
                    <a:pt x="536" y="78"/>
                    <a:pt x="536" y="78"/>
                  </a:cubicBezTo>
                  <a:cubicBezTo>
                    <a:pt x="496" y="101"/>
                    <a:pt x="496" y="101"/>
                    <a:pt x="496" y="101"/>
                  </a:cubicBezTo>
                  <a:cubicBezTo>
                    <a:pt x="435" y="65"/>
                    <a:pt x="435" y="65"/>
                    <a:pt x="435" y="65"/>
                  </a:cubicBezTo>
                  <a:cubicBezTo>
                    <a:pt x="435" y="87"/>
                    <a:pt x="435" y="117"/>
                    <a:pt x="435" y="142"/>
                  </a:cubicBezTo>
                  <a:cubicBezTo>
                    <a:pt x="460" y="146"/>
                    <a:pt x="483" y="154"/>
                    <a:pt x="502" y="165"/>
                  </a:cubicBezTo>
                  <a:cubicBezTo>
                    <a:pt x="521" y="176"/>
                    <a:pt x="534" y="189"/>
                    <a:pt x="541" y="204"/>
                  </a:cubicBezTo>
                  <a:cubicBezTo>
                    <a:pt x="672" y="204"/>
                    <a:pt x="672" y="204"/>
                    <a:pt x="672" y="204"/>
                  </a:cubicBezTo>
                  <a:cubicBezTo>
                    <a:pt x="611" y="168"/>
                    <a:pt x="611" y="168"/>
                    <a:pt x="611" y="168"/>
                  </a:cubicBezTo>
                  <a:cubicBezTo>
                    <a:pt x="650" y="145"/>
                    <a:pt x="650" y="145"/>
                    <a:pt x="650" y="145"/>
                  </a:cubicBezTo>
                  <a:cubicBezTo>
                    <a:pt x="785" y="223"/>
                    <a:pt x="785" y="223"/>
                    <a:pt x="785" y="223"/>
                  </a:cubicBezTo>
                  <a:cubicBezTo>
                    <a:pt x="651" y="300"/>
                    <a:pt x="651" y="300"/>
                    <a:pt x="651" y="300"/>
                  </a:cubicBezTo>
                  <a:cubicBezTo>
                    <a:pt x="611" y="277"/>
                    <a:pt x="611" y="277"/>
                    <a:pt x="611" y="277"/>
                  </a:cubicBezTo>
                  <a:cubicBezTo>
                    <a:pt x="672" y="242"/>
                    <a:pt x="672" y="242"/>
                    <a:pt x="672" y="242"/>
                  </a:cubicBezTo>
                  <a:cubicBezTo>
                    <a:pt x="637" y="242"/>
                    <a:pt x="587" y="242"/>
                    <a:pt x="545" y="242"/>
                  </a:cubicBezTo>
                  <a:cubicBezTo>
                    <a:pt x="540" y="259"/>
                    <a:pt x="526" y="276"/>
                    <a:pt x="502" y="290"/>
                  </a:cubicBezTo>
                  <a:cubicBezTo>
                    <a:pt x="480" y="303"/>
                    <a:pt x="451" y="311"/>
                    <a:pt x="422" y="314"/>
                  </a:cubicBezTo>
                  <a:cubicBezTo>
                    <a:pt x="422" y="391"/>
                    <a:pt x="422" y="391"/>
                    <a:pt x="422" y="391"/>
                  </a:cubicBezTo>
                  <a:cubicBezTo>
                    <a:pt x="483" y="355"/>
                    <a:pt x="483" y="355"/>
                    <a:pt x="483" y="355"/>
                  </a:cubicBezTo>
                  <a:cubicBezTo>
                    <a:pt x="483" y="355"/>
                    <a:pt x="483" y="355"/>
                    <a:pt x="483" y="355"/>
                  </a:cubicBezTo>
                  <a:cubicBezTo>
                    <a:pt x="483" y="355"/>
                    <a:pt x="483" y="355"/>
                    <a:pt x="483" y="355"/>
                  </a:cubicBezTo>
                  <a:close/>
                  <a:moveTo>
                    <a:pt x="338" y="260"/>
                  </a:moveTo>
                  <a:cubicBezTo>
                    <a:pt x="369" y="278"/>
                    <a:pt x="419" y="278"/>
                    <a:pt x="450" y="260"/>
                  </a:cubicBezTo>
                  <a:cubicBezTo>
                    <a:pt x="481" y="242"/>
                    <a:pt x="481" y="213"/>
                    <a:pt x="450" y="195"/>
                  </a:cubicBezTo>
                  <a:cubicBezTo>
                    <a:pt x="419" y="177"/>
                    <a:pt x="368" y="177"/>
                    <a:pt x="338" y="195"/>
                  </a:cubicBezTo>
                  <a:cubicBezTo>
                    <a:pt x="307" y="213"/>
                    <a:pt x="307" y="242"/>
                    <a:pt x="338" y="2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0" name="Freeform 99"/>
            <p:cNvSpPr>
              <a:spLocks/>
            </p:cNvSpPr>
            <p:nvPr/>
          </p:nvSpPr>
          <p:spPr bwMode="auto">
            <a:xfrm>
              <a:off x="519" y="673"/>
              <a:ext cx="30" cy="48"/>
            </a:xfrm>
            <a:custGeom>
              <a:avLst/>
              <a:gdLst>
                <a:gd name="T0" fmla="*/ 1 w 56"/>
                <a:gd name="T1" fmla="*/ 1 h 92"/>
                <a:gd name="T2" fmla="*/ 1 w 56"/>
                <a:gd name="T3" fmla="*/ 1 h 92"/>
                <a:gd name="T4" fmla="*/ 1 w 56"/>
                <a:gd name="T5" fmla="*/ 1 h 92"/>
                <a:gd name="T6" fmla="*/ 1 w 56"/>
                <a:gd name="T7" fmla="*/ 1 h 92"/>
                <a:gd name="T8" fmla="*/ 1 w 56"/>
                <a:gd name="T9" fmla="*/ 1 h 92"/>
                <a:gd name="T10" fmla="*/ 1 w 56"/>
                <a:gd name="T11" fmla="*/ 1 h 92"/>
                <a:gd name="T12" fmla="*/ 1 w 56"/>
                <a:gd name="T13" fmla="*/ 1 h 92"/>
                <a:gd name="T14" fmla="*/ 1 w 56"/>
                <a:gd name="T15" fmla="*/ 1 h 92"/>
                <a:gd name="T16" fmla="*/ 1 w 56"/>
                <a:gd name="T17" fmla="*/ 1 h 92"/>
                <a:gd name="T18" fmla="*/ 1 w 56"/>
                <a:gd name="T19" fmla="*/ 1 h 92"/>
                <a:gd name="T20" fmla="*/ 1 w 56"/>
                <a:gd name="T21" fmla="*/ 1 h 92"/>
                <a:gd name="T22" fmla="*/ 1 w 56"/>
                <a:gd name="T23" fmla="*/ 1 h 92"/>
                <a:gd name="T24" fmla="*/ 1 w 56"/>
                <a:gd name="T25" fmla="*/ 1 h 92"/>
                <a:gd name="T26" fmla="*/ 1 w 56"/>
                <a:gd name="T27" fmla="*/ 1 h 92"/>
                <a:gd name="T28" fmla="*/ 0 w 56"/>
                <a:gd name="T29" fmla="*/ 1 h 92"/>
                <a:gd name="T30" fmla="*/ 1 w 56"/>
                <a:gd name="T31" fmla="*/ 1 h 92"/>
                <a:gd name="T32" fmla="*/ 1 w 56"/>
                <a:gd name="T33" fmla="*/ 1 h 92"/>
                <a:gd name="T34" fmla="*/ 1 w 56"/>
                <a:gd name="T35" fmla="*/ 1 h 92"/>
                <a:gd name="T36" fmla="*/ 1 w 56"/>
                <a:gd name="T37" fmla="*/ 1 h 92"/>
                <a:gd name="T38" fmla="*/ 1 w 56"/>
                <a:gd name="T39" fmla="*/ 1 h 92"/>
                <a:gd name="T40" fmla="*/ 1 w 56"/>
                <a:gd name="T41" fmla="*/ 1 h 92"/>
                <a:gd name="T42" fmla="*/ 1 w 56"/>
                <a:gd name="T43" fmla="*/ 1 h 92"/>
                <a:gd name="T44" fmla="*/ 1 w 56"/>
                <a:gd name="T45" fmla="*/ 1 h 92"/>
                <a:gd name="T46" fmla="*/ 1 w 56"/>
                <a:gd name="T47" fmla="*/ 1 h 92"/>
                <a:gd name="T48" fmla="*/ 1 w 56"/>
                <a:gd name="T49" fmla="*/ 1 h 92"/>
                <a:gd name="T50" fmla="*/ 1 w 56"/>
                <a:gd name="T51" fmla="*/ 1 h 92"/>
                <a:gd name="T52" fmla="*/ 1 w 56"/>
                <a:gd name="T53" fmla="*/ 1 h 92"/>
                <a:gd name="T54" fmla="*/ 1 w 56"/>
                <a:gd name="T55" fmla="*/ 1 h 92"/>
                <a:gd name="T56" fmla="*/ 1 w 56"/>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92"/>
                <a:gd name="T89" fmla="*/ 56 w 56"/>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92">
                  <a:moveTo>
                    <a:pt x="27" y="5"/>
                  </a:moveTo>
                  <a:cubicBezTo>
                    <a:pt x="35" y="9"/>
                    <a:pt x="41" y="15"/>
                    <a:pt x="46" y="21"/>
                  </a:cubicBezTo>
                  <a:cubicBezTo>
                    <a:pt x="51" y="28"/>
                    <a:pt x="54" y="36"/>
                    <a:pt x="54" y="45"/>
                  </a:cubicBezTo>
                  <a:cubicBezTo>
                    <a:pt x="40" y="36"/>
                    <a:pt x="40" y="36"/>
                    <a:pt x="40" y="36"/>
                  </a:cubicBezTo>
                  <a:cubicBezTo>
                    <a:pt x="39" y="29"/>
                    <a:pt x="35" y="22"/>
                    <a:pt x="27" y="17"/>
                  </a:cubicBezTo>
                  <a:cubicBezTo>
                    <a:pt x="24" y="16"/>
                    <a:pt x="22" y="15"/>
                    <a:pt x="20" y="15"/>
                  </a:cubicBezTo>
                  <a:cubicBezTo>
                    <a:pt x="18" y="16"/>
                    <a:pt x="17" y="17"/>
                    <a:pt x="17" y="20"/>
                  </a:cubicBezTo>
                  <a:cubicBezTo>
                    <a:pt x="17" y="23"/>
                    <a:pt x="18" y="26"/>
                    <a:pt x="20" y="28"/>
                  </a:cubicBezTo>
                  <a:cubicBezTo>
                    <a:pt x="22" y="30"/>
                    <a:pt x="27" y="35"/>
                    <a:pt x="36" y="43"/>
                  </a:cubicBezTo>
                  <a:cubicBezTo>
                    <a:pt x="42" y="48"/>
                    <a:pt x="45" y="52"/>
                    <a:pt x="48" y="55"/>
                  </a:cubicBezTo>
                  <a:cubicBezTo>
                    <a:pt x="53" y="62"/>
                    <a:pt x="56" y="69"/>
                    <a:pt x="56" y="77"/>
                  </a:cubicBezTo>
                  <a:cubicBezTo>
                    <a:pt x="56" y="84"/>
                    <a:pt x="54" y="88"/>
                    <a:pt x="49" y="90"/>
                  </a:cubicBezTo>
                  <a:cubicBezTo>
                    <a:pt x="44" y="92"/>
                    <a:pt x="37" y="90"/>
                    <a:pt x="28" y="85"/>
                  </a:cubicBezTo>
                  <a:cubicBezTo>
                    <a:pt x="20" y="81"/>
                    <a:pt x="14" y="75"/>
                    <a:pt x="9" y="67"/>
                  </a:cubicBezTo>
                  <a:cubicBezTo>
                    <a:pt x="3" y="59"/>
                    <a:pt x="0" y="51"/>
                    <a:pt x="0" y="42"/>
                  </a:cubicBezTo>
                  <a:cubicBezTo>
                    <a:pt x="14" y="50"/>
                    <a:pt x="14" y="50"/>
                    <a:pt x="14" y="50"/>
                  </a:cubicBezTo>
                  <a:cubicBezTo>
                    <a:pt x="14" y="55"/>
                    <a:pt x="16" y="59"/>
                    <a:pt x="19" y="63"/>
                  </a:cubicBezTo>
                  <a:cubicBezTo>
                    <a:pt x="21" y="67"/>
                    <a:pt x="25" y="70"/>
                    <a:pt x="29" y="72"/>
                  </a:cubicBezTo>
                  <a:cubicBezTo>
                    <a:pt x="32" y="74"/>
                    <a:pt x="35" y="75"/>
                    <a:pt x="37" y="75"/>
                  </a:cubicBezTo>
                  <a:cubicBezTo>
                    <a:pt x="40" y="76"/>
                    <a:pt x="42" y="74"/>
                    <a:pt x="42" y="70"/>
                  </a:cubicBezTo>
                  <a:cubicBezTo>
                    <a:pt x="42" y="66"/>
                    <a:pt x="38" y="61"/>
                    <a:pt x="32" y="55"/>
                  </a:cubicBezTo>
                  <a:cubicBezTo>
                    <a:pt x="20" y="44"/>
                    <a:pt x="14" y="38"/>
                    <a:pt x="13" y="37"/>
                  </a:cubicBezTo>
                  <a:cubicBezTo>
                    <a:pt x="6" y="29"/>
                    <a:pt x="2" y="22"/>
                    <a:pt x="2" y="13"/>
                  </a:cubicBezTo>
                  <a:cubicBezTo>
                    <a:pt x="2" y="6"/>
                    <a:pt x="5" y="2"/>
                    <a:pt x="10" y="1"/>
                  </a:cubicBezTo>
                  <a:cubicBezTo>
                    <a:pt x="15" y="0"/>
                    <a:pt x="21" y="1"/>
                    <a:pt x="27" y="5"/>
                  </a:cubicBezTo>
                  <a:cubicBezTo>
                    <a:pt x="27" y="5"/>
                    <a:pt x="27" y="5"/>
                    <a:pt x="27" y="5"/>
                  </a:cubicBezTo>
                  <a:cubicBezTo>
                    <a:pt x="27" y="5"/>
                    <a:pt x="27" y="5"/>
                    <a:pt x="27" y="5"/>
                  </a:cubicBezTo>
                  <a:cubicBezTo>
                    <a:pt x="27" y="5"/>
                    <a:pt x="27" y="5"/>
                    <a:pt x="27" y="5"/>
                  </a:cubicBezTo>
                  <a:cubicBezTo>
                    <a:pt x="27" y="5"/>
                    <a:pt x="27" y="5"/>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1" name="Freeform 100"/>
            <p:cNvSpPr>
              <a:spLocks/>
            </p:cNvSpPr>
            <p:nvPr/>
          </p:nvSpPr>
          <p:spPr bwMode="auto">
            <a:xfrm>
              <a:off x="550" y="685"/>
              <a:ext cx="46" cy="62"/>
            </a:xfrm>
            <a:custGeom>
              <a:avLst/>
              <a:gdLst>
                <a:gd name="T0" fmla="*/ 46 w 46"/>
                <a:gd name="T1" fmla="*/ 27 h 62"/>
                <a:gd name="T2" fmla="*/ 36 w 46"/>
                <a:gd name="T3" fmla="*/ 62 h 62"/>
                <a:gd name="T4" fmla="*/ 29 w 46"/>
                <a:gd name="T5" fmla="*/ 57 h 62"/>
                <a:gd name="T6" fmla="*/ 23 w 46"/>
                <a:gd name="T7" fmla="*/ 27 h 62"/>
                <a:gd name="T8" fmla="*/ 17 w 46"/>
                <a:gd name="T9" fmla="*/ 51 h 62"/>
                <a:gd name="T10" fmla="*/ 9 w 46"/>
                <a:gd name="T11" fmla="*/ 46 h 62"/>
                <a:gd name="T12" fmla="*/ 0 w 46"/>
                <a:gd name="T13" fmla="*/ 0 h 62"/>
                <a:gd name="T14" fmla="*/ 8 w 46"/>
                <a:gd name="T15" fmla="*/ 5 h 62"/>
                <a:gd name="T16" fmla="*/ 13 w 46"/>
                <a:gd name="T17" fmla="*/ 36 h 62"/>
                <a:gd name="T18" fmla="*/ 19 w 46"/>
                <a:gd name="T19" fmla="*/ 12 h 62"/>
                <a:gd name="T20" fmla="*/ 27 w 46"/>
                <a:gd name="T21" fmla="*/ 16 h 62"/>
                <a:gd name="T22" fmla="*/ 33 w 46"/>
                <a:gd name="T23" fmla="*/ 47 h 62"/>
                <a:gd name="T24" fmla="*/ 38 w 46"/>
                <a:gd name="T25" fmla="*/ 23 h 62"/>
                <a:gd name="T26" fmla="*/ 46 w 46"/>
                <a:gd name="T27" fmla="*/ 27 h 62"/>
                <a:gd name="T28" fmla="*/ 46 w 46"/>
                <a:gd name="T29" fmla="*/ 27 h 62"/>
                <a:gd name="T30" fmla="*/ 46 w 46"/>
                <a:gd name="T31" fmla="*/ 27 h 62"/>
                <a:gd name="T32" fmla="*/ 46 w 46"/>
                <a:gd name="T33" fmla="*/ 27 h 62"/>
                <a:gd name="T34" fmla="*/ 46 w 46"/>
                <a:gd name="T35" fmla="*/ 27 h 62"/>
                <a:gd name="T36" fmla="*/ 46 w 46"/>
                <a:gd name="T37" fmla="*/ 27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62"/>
                <a:gd name="T59" fmla="*/ 46 w 46"/>
                <a:gd name="T60" fmla="*/ 62 h 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62">
                  <a:moveTo>
                    <a:pt x="46" y="27"/>
                  </a:moveTo>
                  <a:lnTo>
                    <a:pt x="36" y="62"/>
                  </a:lnTo>
                  <a:lnTo>
                    <a:pt x="29" y="57"/>
                  </a:lnTo>
                  <a:lnTo>
                    <a:pt x="23" y="27"/>
                  </a:lnTo>
                  <a:lnTo>
                    <a:pt x="17" y="51"/>
                  </a:lnTo>
                  <a:lnTo>
                    <a:pt x="9" y="46"/>
                  </a:lnTo>
                  <a:lnTo>
                    <a:pt x="0" y="0"/>
                  </a:lnTo>
                  <a:lnTo>
                    <a:pt x="8" y="5"/>
                  </a:lnTo>
                  <a:lnTo>
                    <a:pt x="13" y="36"/>
                  </a:lnTo>
                  <a:lnTo>
                    <a:pt x="19" y="12"/>
                  </a:lnTo>
                  <a:lnTo>
                    <a:pt x="27" y="16"/>
                  </a:lnTo>
                  <a:lnTo>
                    <a:pt x="33" y="47"/>
                  </a:lnTo>
                  <a:lnTo>
                    <a:pt x="38" y="23"/>
                  </a:lnTo>
                  <a:lnTo>
                    <a:pt x="46"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2" name="Freeform 101"/>
            <p:cNvSpPr>
              <a:spLocks/>
            </p:cNvSpPr>
            <p:nvPr/>
          </p:nvSpPr>
          <p:spPr bwMode="auto">
            <a:xfrm>
              <a:off x="600" y="714"/>
              <a:ext cx="7" cy="45"/>
            </a:xfrm>
            <a:custGeom>
              <a:avLst/>
              <a:gdLst>
                <a:gd name="T0" fmla="*/ 7 w 7"/>
                <a:gd name="T1" fmla="*/ 5 h 45"/>
                <a:gd name="T2" fmla="*/ 7 w 7"/>
                <a:gd name="T3" fmla="*/ 45 h 45"/>
                <a:gd name="T4" fmla="*/ 0 w 7"/>
                <a:gd name="T5" fmla="*/ 41 h 45"/>
                <a:gd name="T6" fmla="*/ 0 w 7"/>
                <a:gd name="T7" fmla="*/ 0 h 45"/>
                <a:gd name="T8" fmla="*/ 7 w 7"/>
                <a:gd name="T9" fmla="*/ 5 h 45"/>
                <a:gd name="T10" fmla="*/ 7 w 7"/>
                <a:gd name="T11" fmla="*/ 5 h 45"/>
                <a:gd name="T12" fmla="*/ 7 w 7"/>
                <a:gd name="T13" fmla="*/ 5 h 45"/>
                <a:gd name="T14" fmla="*/ 7 w 7"/>
                <a:gd name="T15" fmla="*/ 5 h 45"/>
                <a:gd name="T16" fmla="*/ 7 w 7"/>
                <a:gd name="T17" fmla="*/ 5 h 45"/>
                <a:gd name="T18" fmla="*/ 7 w 7"/>
                <a:gd name="T19" fmla="*/ 5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45"/>
                <a:gd name="T32" fmla="*/ 7 w 7"/>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45">
                  <a:moveTo>
                    <a:pt x="7" y="5"/>
                  </a:moveTo>
                  <a:lnTo>
                    <a:pt x="7" y="45"/>
                  </a:lnTo>
                  <a:lnTo>
                    <a:pt x="0" y="41"/>
                  </a:lnTo>
                  <a:lnTo>
                    <a:pt x="0" y="0"/>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3" name="Freeform 102"/>
            <p:cNvSpPr>
              <a:spLocks/>
            </p:cNvSpPr>
            <p:nvPr/>
          </p:nvSpPr>
          <p:spPr bwMode="auto">
            <a:xfrm>
              <a:off x="611" y="721"/>
              <a:ext cx="29" cy="51"/>
            </a:xfrm>
            <a:custGeom>
              <a:avLst/>
              <a:gdLst>
                <a:gd name="T0" fmla="*/ 29 w 29"/>
                <a:gd name="T1" fmla="*/ 17 h 51"/>
                <a:gd name="T2" fmla="*/ 29 w 29"/>
                <a:gd name="T3" fmla="*/ 24 h 51"/>
                <a:gd name="T4" fmla="*/ 19 w 29"/>
                <a:gd name="T5" fmla="*/ 18 h 51"/>
                <a:gd name="T6" fmla="*/ 19 w 29"/>
                <a:gd name="T7" fmla="*/ 51 h 51"/>
                <a:gd name="T8" fmla="*/ 11 w 29"/>
                <a:gd name="T9" fmla="*/ 46 h 51"/>
                <a:gd name="T10" fmla="*/ 11 w 29"/>
                <a:gd name="T11" fmla="*/ 14 h 51"/>
                <a:gd name="T12" fmla="*/ 0 w 29"/>
                <a:gd name="T13" fmla="*/ 7 h 51"/>
                <a:gd name="T14" fmla="*/ 0 w 29"/>
                <a:gd name="T15" fmla="*/ 0 h 51"/>
                <a:gd name="T16" fmla="*/ 29 w 29"/>
                <a:gd name="T17" fmla="*/ 17 h 51"/>
                <a:gd name="T18" fmla="*/ 29 w 29"/>
                <a:gd name="T19" fmla="*/ 17 h 51"/>
                <a:gd name="T20" fmla="*/ 29 w 29"/>
                <a:gd name="T21" fmla="*/ 17 h 51"/>
                <a:gd name="T22" fmla="*/ 29 w 29"/>
                <a:gd name="T23" fmla="*/ 17 h 51"/>
                <a:gd name="T24" fmla="*/ 29 w 29"/>
                <a:gd name="T25" fmla="*/ 17 h 51"/>
                <a:gd name="T26" fmla="*/ 29 w 29"/>
                <a:gd name="T27" fmla="*/ 17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
                <a:gd name="T43" fmla="*/ 0 h 51"/>
                <a:gd name="T44" fmla="*/ 29 w 29"/>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 h="51">
                  <a:moveTo>
                    <a:pt x="29" y="17"/>
                  </a:moveTo>
                  <a:lnTo>
                    <a:pt x="29" y="24"/>
                  </a:lnTo>
                  <a:lnTo>
                    <a:pt x="19" y="18"/>
                  </a:lnTo>
                  <a:lnTo>
                    <a:pt x="19" y="51"/>
                  </a:lnTo>
                  <a:lnTo>
                    <a:pt x="11" y="46"/>
                  </a:lnTo>
                  <a:lnTo>
                    <a:pt x="11" y="14"/>
                  </a:lnTo>
                  <a:lnTo>
                    <a:pt x="0" y="7"/>
                  </a:lnTo>
                  <a:lnTo>
                    <a:pt x="0" y="0"/>
                  </a:lnTo>
                  <a:lnTo>
                    <a:pt x="2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4" name="Freeform 103"/>
            <p:cNvSpPr>
              <a:spLocks/>
            </p:cNvSpPr>
            <p:nvPr/>
          </p:nvSpPr>
          <p:spPr bwMode="auto">
            <a:xfrm>
              <a:off x="642" y="745"/>
              <a:ext cx="33" cy="48"/>
            </a:xfrm>
            <a:custGeom>
              <a:avLst/>
              <a:gdLst>
                <a:gd name="T0" fmla="*/ 1 w 62"/>
                <a:gd name="T1" fmla="*/ 1 h 92"/>
                <a:gd name="T2" fmla="*/ 1 w 62"/>
                <a:gd name="T3" fmla="*/ 1 h 92"/>
                <a:gd name="T4" fmla="*/ 1 w 62"/>
                <a:gd name="T5" fmla="*/ 1 h 92"/>
                <a:gd name="T6" fmla="*/ 1 w 62"/>
                <a:gd name="T7" fmla="*/ 1 h 92"/>
                <a:gd name="T8" fmla="*/ 1 w 62"/>
                <a:gd name="T9" fmla="*/ 1 h 92"/>
                <a:gd name="T10" fmla="*/ 1 w 62"/>
                <a:gd name="T11" fmla="*/ 1 h 92"/>
                <a:gd name="T12" fmla="*/ 1 w 62"/>
                <a:gd name="T13" fmla="*/ 1 h 92"/>
                <a:gd name="T14" fmla="*/ 1 w 62"/>
                <a:gd name="T15" fmla="*/ 1 h 92"/>
                <a:gd name="T16" fmla="*/ 1 w 62"/>
                <a:gd name="T17" fmla="*/ 1 h 92"/>
                <a:gd name="T18" fmla="*/ 1 w 62"/>
                <a:gd name="T19" fmla="*/ 1 h 92"/>
                <a:gd name="T20" fmla="*/ 1 w 62"/>
                <a:gd name="T21" fmla="*/ 1 h 92"/>
                <a:gd name="T22" fmla="*/ 1 w 62"/>
                <a:gd name="T23" fmla="*/ 1 h 92"/>
                <a:gd name="T24" fmla="*/ 1 w 62"/>
                <a:gd name="T25" fmla="*/ 1 h 92"/>
                <a:gd name="T26" fmla="*/ 1 w 62"/>
                <a:gd name="T27" fmla="*/ 1 h 92"/>
                <a:gd name="T28" fmla="*/ 1 w 62"/>
                <a:gd name="T29" fmla="*/ 1 h 92"/>
                <a:gd name="T30" fmla="*/ 1 w 62"/>
                <a:gd name="T31" fmla="*/ 1 h 92"/>
                <a:gd name="T32" fmla="*/ 0 w 62"/>
                <a:gd name="T33" fmla="*/ 1 h 92"/>
                <a:gd name="T34" fmla="*/ 1 w 62"/>
                <a:gd name="T35" fmla="*/ 1 h 92"/>
                <a:gd name="T36" fmla="*/ 1 w 62"/>
                <a:gd name="T37" fmla="*/ 1 h 92"/>
                <a:gd name="T38" fmla="*/ 1 w 62"/>
                <a:gd name="T39" fmla="*/ 1 h 92"/>
                <a:gd name="T40" fmla="*/ 1 w 62"/>
                <a:gd name="T41" fmla="*/ 1 h 92"/>
                <a:gd name="T42" fmla="*/ 1 w 62"/>
                <a:gd name="T43" fmla="*/ 1 h 92"/>
                <a:gd name="T44" fmla="*/ 1 w 62"/>
                <a:gd name="T45" fmla="*/ 1 h 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2"/>
                <a:gd name="T71" fmla="*/ 62 w 62"/>
                <a:gd name="T72" fmla="*/ 92 h 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2">
                  <a:moveTo>
                    <a:pt x="33" y="7"/>
                  </a:moveTo>
                  <a:cubicBezTo>
                    <a:pt x="41" y="11"/>
                    <a:pt x="47" y="17"/>
                    <a:pt x="52" y="25"/>
                  </a:cubicBezTo>
                  <a:cubicBezTo>
                    <a:pt x="58" y="33"/>
                    <a:pt x="61" y="41"/>
                    <a:pt x="62" y="50"/>
                  </a:cubicBezTo>
                  <a:cubicBezTo>
                    <a:pt x="48" y="42"/>
                    <a:pt x="48" y="42"/>
                    <a:pt x="48" y="42"/>
                  </a:cubicBezTo>
                  <a:cubicBezTo>
                    <a:pt x="47" y="38"/>
                    <a:pt x="46" y="34"/>
                    <a:pt x="43" y="30"/>
                  </a:cubicBezTo>
                  <a:cubicBezTo>
                    <a:pt x="40" y="26"/>
                    <a:pt x="37" y="23"/>
                    <a:pt x="33" y="21"/>
                  </a:cubicBezTo>
                  <a:cubicBezTo>
                    <a:pt x="27" y="17"/>
                    <a:pt x="22" y="17"/>
                    <a:pt x="19" y="21"/>
                  </a:cubicBezTo>
                  <a:cubicBezTo>
                    <a:pt x="16" y="24"/>
                    <a:pt x="15" y="29"/>
                    <a:pt x="15" y="36"/>
                  </a:cubicBezTo>
                  <a:cubicBezTo>
                    <a:pt x="15" y="44"/>
                    <a:pt x="16" y="50"/>
                    <a:pt x="19" y="56"/>
                  </a:cubicBezTo>
                  <a:cubicBezTo>
                    <a:pt x="22" y="63"/>
                    <a:pt x="27" y="69"/>
                    <a:pt x="33" y="72"/>
                  </a:cubicBezTo>
                  <a:cubicBezTo>
                    <a:pt x="37" y="75"/>
                    <a:pt x="41" y="75"/>
                    <a:pt x="43" y="74"/>
                  </a:cubicBezTo>
                  <a:cubicBezTo>
                    <a:pt x="46" y="72"/>
                    <a:pt x="47" y="69"/>
                    <a:pt x="48" y="64"/>
                  </a:cubicBezTo>
                  <a:cubicBezTo>
                    <a:pt x="62" y="72"/>
                    <a:pt x="62" y="72"/>
                    <a:pt x="62" y="72"/>
                  </a:cubicBezTo>
                  <a:cubicBezTo>
                    <a:pt x="61" y="81"/>
                    <a:pt x="58" y="87"/>
                    <a:pt x="53" y="90"/>
                  </a:cubicBezTo>
                  <a:cubicBezTo>
                    <a:pt x="48" y="92"/>
                    <a:pt x="41" y="91"/>
                    <a:pt x="33" y="86"/>
                  </a:cubicBezTo>
                  <a:cubicBezTo>
                    <a:pt x="23" y="81"/>
                    <a:pt x="15" y="72"/>
                    <a:pt x="9" y="61"/>
                  </a:cubicBezTo>
                  <a:cubicBezTo>
                    <a:pt x="3" y="50"/>
                    <a:pt x="0" y="39"/>
                    <a:pt x="0" y="28"/>
                  </a:cubicBezTo>
                  <a:cubicBezTo>
                    <a:pt x="0" y="16"/>
                    <a:pt x="3" y="8"/>
                    <a:pt x="9" y="4"/>
                  </a:cubicBezTo>
                  <a:cubicBezTo>
                    <a:pt x="15" y="0"/>
                    <a:pt x="23" y="1"/>
                    <a:pt x="33" y="7"/>
                  </a:cubicBezTo>
                  <a:cubicBezTo>
                    <a:pt x="33" y="7"/>
                    <a:pt x="33" y="7"/>
                    <a:pt x="33" y="7"/>
                  </a:cubicBezTo>
                  <a:cubicBezTo>
                    <a:pt x="33" y="7"/>
                    <a:pt x="33" y="7"/>
                    <a:pt x="33" y="7"/>
                  </a:cubicBezTo>
                  <a:cubicBezTo>
                    <a:pt x="33" y="7"/>
                    <a:pt x="33" y="7"/>
                    <a:pt x="33" y="7"/>
                  </a:cubicBezTo>
                  <a:cubicBezTo>
                    <a:pt x="33" y="7"/>
                    <a:pt x="33" y="7"/>
                    <a:pt x="33"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155" name="Freeform 104"/>
            <p:cNvSpPr>
              <a:spLocks/>
            </p:cNvSpPr>
            <p:nvPr/>
          </p:nvSpPr>
          <p:spPr bwMode="auto">
            <a:xfrm>
              <a:off x="680" y="761"/>
              <a:ext cx="30" cy="57"/>
            </a:xfrm>
            <a:custGeom>
              <a:avLst/>
              <a:gdLst>
                <a:gd name="T0" fmla="*/ 30 w 30"/>
                <a:gd name="T1" fmla="*/ 17 h 57"/>
                <a:gd name="T2" fmla="*/ 30 w 30"/>
                <a:gd name="T3" fmla="*/ 57 h 57"/>
                <a:gd name="T4" fmla="*/ 22 w 30"/>
                <a:gd name="T5" fmla="*/ 53 h 57"/>
                <a:gd name="T6" fmla="*/ 22 w 30"/>
                <a:gd name="T7" fmla="*/ 35 h 57"/>
                <a:gd name="T8" fmla="*/ 8 w 30"/>
                <a:gd name="T9" fmla="*/ 27 h 57"/>
                <a:gd name="T10" fmla="*/ 8 w 30"/>
                <a:gd name="T11" fmla="*/ 45 h 57"/>
                <a:gd name="T12" fmla="*/ 0 w 30"/>
                <a:gd name="T13" fmla="*/ 40 h 57"/>
                <a:gd name="T14" fmla="*/ 0 w 30"/>
                <a:gd name="T15" fmla="*/ 0 h 57"/>
                <a:gd name="T16" fmla="*/ 8 w 30"/>
                <a:gd name="T17" fmla="*/ 4 h 57"/>
                <a:gd name="T18" fmla="*/ 8 w 30"/>
                <a:gd name="T19" fmla="*/ 20 h 57"/>
                <a:gd name="T20" fmla="*/ 22 w 30"/>
                <a:gd name="T21" fmla="*/ 28 h 57"/>
                <a:gd name="T22" fmla="*/ 23 w 30"/>
                <a:gd name="T23" fmla="*/ 13 h 57"/>
                <a:gd name="T24" fmla="*/ 30 w 30"/>
                <a:gd name="T25" fmla="*/ 17 h 57"/>
                <a:gd name="T26" fmla="*/ 30 w 30"/>
                <a:gd name="T27" fmla="*/ 17 h 57"/>
                <a:gd name="T28" fmla="*/ 30 w 30"/>
                <a:gd name="T29" fmla="*/ 17 h 57"/>
                <a:gd name="T30" fmla="*/ 30 w 30"/>
                <a:gd name="T31" fmla="*/ 17 h 57"/>
                <a:gd name="T32" fmla="*/ 30 w 30"/>
                <a:gd name="T33" fmla="*/ 17 h 57"/>
                <a:gd name="T34" fmla="*/ 30 w 30"/>
                <a:gd name="T35" fmla="*/ 17 h 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
                <a:gd name="T55" fmla="*/ 0 h 57"/>
                <a:gd name="T56" fmla="*/ 30 w 30"/>
                <a:gd name="T57" fmla="*/ 57 h 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 h="57">
                  <a:moveTo>
                    <a:pt x="30" y="17"/>
                  </a:moveTo>
                  <a:lnTo>
                    <a:pt x="30" y="57"/>
                  </a:lnTo>
                  <a:lnTo>
                    <a:pt x="22" y="53"/>
                  </a:lnTo>
                  <a:lnTo>
                    <a:pt x="22" y="35"/>
                  </a:lnTo>
                  <a:lnTo>
                    <a:pt x="8" y="27"/>
                  </a:lnTo>
                  <a:lnTo>
                    <a:pt x="8" y="45"/>
                  </a:lnTo>
                  <a:lnTo>
                    <a:pt x="0" y="40"/>
                  </a:lnTo>
                  <a:lnTo>
                    <a:pt x="0" y="0"/>
                  </a:lnTo>
                  <a:lnTo>
                    <a:pt x="8" y="4"/>
                  </a:lnTo>
                  <a:lnTo>
                    <a:pt x="8" y="20"/>
                  </a:lnTo>
                  <a:lnTo>
                    <a:pt x="22" y="28"/>
                  </a:lnTo>
                  <a:lnTo>
                    <a:pt x="23" y="13"/>
                  </a:lnTo>
                  <a:lnTo>
                    <a:pt x="3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47136" name="Picture 147" descr="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225" y="2836863"/>
            <a:ext cx="82867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7" name="Picture 145" descr="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836863"/>
            <a:ext cx="82867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8" name="Picture 146" descr="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0" y="2836863"/>
            <a:ext cx="82867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39" name="Picture 69" descr="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6975" y="2836863"/>
            <a:ext cx="82867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40" name="Picture 67" descr="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8550" y="2836863"/>
            <a:ext cx="82867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41" name="Picture 68" descr="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2836863"/>
            <a:ext cx="82867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42" name="Rectangle 165"/>
          <p:cNvSpPr>
            <a:spLocks noChangeArrowheads="1"/>
          </p:cNvSpPr>
          <p:nvPr/>
        </p:nvSpPr>
        <p:spPr bwMode="auto">
          <a:xfrm>
            <a:off x="285750" y="2051050"/>
            <a:ext cx="923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IRF2</a:t>
            </a:r>
            <a:r>
              <a:rPr lang="zh-CN" altLang="en-US">
                <a:ea typeface="华文细黑" panose="02010600040101010101" pitchFamily="2" charset="-122"/>
              </a:rPr>
              <a:t>堆叠</a:t>
            </a:r>
          </a:p>
        </p:txBody>
      </p:sp>
      <p:sp>
        <p:nvSpPr>
          <p:cNvPr id="47143" name="内容占位符 2"/>
          <p:cNvSpPr>
            <a:spLocks/>
          </p:cNvSpPr>
          <p:nvPr/>
        </p:nvSpPr>
        <p:spPr bwMode="auto">
          <a:xfrm>
            <a:off x="395288" y="3582988"/>
            <a:ext cx="82454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Char char="l"/>
            </a:pPr>
            <a:r>
              <a:rPr lang="en-US" altLang="zh-CN" sz="2200" b="1">
                <a:solidFill>
                  <a:srgbClr val="000000"/>
                </a:solidFill>
                <a:ea typeface="华文细黑" panose="02010600040101010101" pitchFamily="2" charset="-122"/>
              </a:rPr>
              <a:t>IRF2</a:t>
            </a:r>
            <a:r>
              <a:rPr lang="zh-CN" altLang="en-US" sz="2200" b="1">
                <a:solidFill>
                  <a:srgbClr val="000000"/>
                </a:solidFill>
                <a:ea typeface="华文细黑" panose="02010600040101010101" pitchFamily="2" charset="-122"/>
              </a:rPr>
              <a:t>（</a:t>
            </a:r>
            <a:r>
              <a:rPr lang="en-US" altLang="zh-CN" sz="2200" b="1">
                <a:solidFill>
                  <a:srgbClr val="000000"/>
                </a:solidFill>
                <a:ea typeface="华文细黑" panose="02010600040101010101" pitchFamily="2" charset="-122"/>
              </a:rPr>
              <a:t>Intelligent Resilient Framework II</a:t>
            </a:r>
            <a:r>
              <a:rPr lang="zh-CN" altLang="en-US" sz="2200" b="1">
                <a:solidFill>
                  <a:srgbClr val="000000"/>
                </a:solidFill>
                <a:ea typeface="华文细黑" panose="02010600040101010101" pitchFamily="2" charset="-122"/>
              </a:rPr>
              <a:t>，智能弹性架构</a:t>
            </a:r>
            <a:r>
              <a:rPr lang="en-US" altLang="zh-CN" sz="2200" b="1">
                <a:solidFill>
                  <a:srgbClr val="000000"/>
                </a:solidFill>
                <a:ea typeface="华文细黑" panose="02010600040101010101" pitchFamily="2" charset="-122"/>
              </a:rPr>
              <a:t>II</a:t>
            </a:r>
            <a:r>
              <a:rPr lang="zh-CN" altLang="en-US" sz="2200" b="1">
                <a:solidFill>
                  <a:srgbClr val="000000"/>
                </a:solidFill>
                <a:ea typeface="华文细黑" panose="02010600040101010101" pitchFamily="2" charset="-122"/>
              </a:rPr>
              <a:t>）是</a:t>
            </a:r>
            <a:r>
              <a:rPr lang="en-US" altLang="zh-CN" sz="2200" b="1">
                <a:solidFill>
                  <a:srgbClr val="000000"/>
                </a:solidFill>
                <a:ea typeface="华文细黑" panose="02010600040101010101" pitchFamily="2" charset="-122"/>
              </a:rPr>
              <a:t>H3C</a:t>
            </a:r>
            <a:r>
              <a:rPr lang="zh-CN" altLang="en-US" sz="2200" b="1">
                <a:solidFill>
                  <a:srgbClr val="000000"/>
                </a:solidFill>
                <a:ea typeface="华文细黑" panose="02010600040101010101" pitchFamily="2" charset="-122"/>
              </a:rPr>
              <a:t>研发的软件虚拟化技术</a:t>
            </a:r>
            <a:endParaRPr lang="en-US" altLang="zh-CN" sz="2200" b="1">
              <a:solidFill>
                <a:srgbClr val="000000"/>
              </a:solidFill>
              <a:ea typeface="华文细黑" panose="02010600040101010101" pitchFamily="2" charset="-122"/>
            </a:endParaRPr>
          </a:p>
          <a:p>
            <a:pPr>
              <a:lnSpc>
                <a:spcPct val="110000"/>
              </a:lnSpc>
              <a:buClr>
                <a:schemeClr val="tx1"/>
              </a:buClr>
              <a:buFont typeface="Wingdings" panose="05000000000000000000" pitchFamily="2" charset="2"/>
              <a:buChar char="l"/>
            </a:pPr>
            <a:r>
              <a:rPr lang="en-US" altLang="zh-CN" sz="2200" b="1">
                <a:solidFill>
                  <a:srgbClr val="000000"/>
                </a:solidFill>
                <a:ea typeface="华文细黑" panose="02010600040101010101" pitchFamily="2" charset="-122"/>
              </a:rPr>
              <a:t>IRF2</a:t>
            </a:r>
            <a:r>
              <a:rPr lang="zh-CN" altLang="en-US" sz="2200" b="1">
                <a:solidFill>
                  <a:srgbClr val="000000"/>
                </a:solidFill>
                <a:ea typeface="华文细黑" panose="02010600040101010101" pitchFamily="2" charset="-122"/>
              </a:rPr>
              <a:t>允许将多台设备连接在一起，形成一个</a:t>
            </a:r>
            <a:r>
              <a:rPr lang="en-US" altLang="zh-CN" sz="2200" b="1">
                <a:solidFill>
                  <a:srgbClr val="000000"/>
                </a:solidFill>
                <a:ea typeface="华文细黑" panose="02010600040101010101" pitchFamily="2" charset="-122"/>
              </a:rPr>
              <a:t>IRF2</a:t>
            </a:r>
            <a:r>
              <a:rPr lang="zh-CN" altLang="en-US" sz="2200" b="1">
                <a:solidFill>
                  <a:srgbClr val="000000"/>
                </a:solidFill>
                <a:ea typeface="华文细黑" panose="02010600040101010101" pitchFamily="2" charset="-122"/>
              </a:rPr>
              <a:t>堆叠</a:t>
            </a:r>
            <a:endParaRPr lang="en-US" altLang="zh-CN" sz="2200" b="1">
              <a:solidFill>
                <a:srgbClr val="000000"/>
              </a:solidFill>
              <a:ea typeface="华文细黑" panose="02010600040101010101" pitchFamily="2" charset="-122"/>
            </a:endParaRPr>
          </a:p>
          <a:p>
            <a:pPr lvl="1">
              <a:lnSpc>
                <a:spcPct val="110000"/>
              </a:lnSpc>
              <a:buClr>
                <a:schemeClr val="tx1"/>
              </a:buClr>
              <a:buFont typeface="Wingdings" panose="05000000000000000000" pitchFamily="2" charset="2"/>
              <a:buChar char="à"/>
            </a:pPr>
            <a:r>
              <a:rPr lang="zh-CN" altLang="en-US" sz="2000">
                <a:solidFill>
                  <a:srgbClr val="000000"/>
                </a:solidFill>
                <a:ea typeface="华文细黑" panose="02010600040101010101" pitchFamily="2" charset="-122"/>
              </a:rPr>
              <a:t>一个</a:t>
            </a:r>
            <a:r>
              <a:rPr lang="en-US" altLang="zh-CN" sz="2000">
                <a:solidFill>
                  <a:srgbClr val="000000"/>
                </a:solidFill>
                <a:ea typeface="华文细黑" panose="02010600040101010101" pitchFamily="2" charset="-122"/>
              </a:rPr>
              <a:t>IRF2</a:t>
            </a:r>
            <a:r>
              <a:rPr lang="zh-CN" altLang="en-US" sz="2000">
                <a:solidFill>
                  <a:srgbClr val="000000"/>
                </a:solidFill>
                <a:ea typeface="华文细黑" panose="02010600040101010101" pitchFamily="2" charset="-122"/>
              </a:rPr>
              <a:t>堆叠相当于一台“虚拟设备”</a:t>
            </a:r>
            <a:endParaRPr lang="en-US" altLang="zh-CN" sz="2000">
              <a:solidFill>
                <a:srgbClr val="000000"/>
              </a:solidFill>
              <a:ea typeface="华文细黑" panose="02010600040101010101" pitchFamily="2" charset="-122"/>
            </a:endParaRPr>
          </a:p>
          <a:p>
            <a:pPr lvl="1">
              <a:lnSpc>
                <a:spcPct val="110000"/>
              </a:lnSpc>
              <a:buClr>
                <a:schemeClr val="tx1"/>
              </a:buClr>
              <a:buFont typeface="Wingdings" panose="05000000000000000000" pitchFamily="2" charset="2"/>
              <a:buChar char="à"/>
            </a:pPr>
            <a:r>
              <a:rPr lang="en-US" altLang="zh-CN" sz="2000">
                <a:solidFill>
                  <a:srgbClr val="000000"/>
                </a:solidFill>
                <a:ea typeface="华文细黑" panose="02010600040101010101" pitchFamily="2" charset="-122"/>
              </a:rPr>
              <a:t>IRF2</a:t>
            </a:r>
            <a:r>
              <a:rPr lang="zh-CN" altLang="en-US" sz="2000">
                <a:solidFill>
                  <a:srgbClr val="000000"/>
                </a:solidFill>
                <a:ea typeface="华文细黑" panose="02010600040101010101" pitchFamily="2" charset="-122"/>
              </a:rPr>
              <a:t>堆叠中的主设备和从设备保持配置和运行状态同步，实现</a:t>
            </a:r>
            <a:r>
              <a:rPr lang="en-US" altLang="zh-CN" sz="2000">
                <a:solidFill>
                  <a:srgbClr val="000000"/>
                </a:solidFill>
                <a:ea typeface="华文细黑" panose="02010600040101010101" pitchFamily="2" charset="-122"/>
              </a:rPr>
              <a:t>1:N</a:t>
            </a:r>
            <a:r>
              <a:rPr lang="zh-CN" altLang="en-US" sz="2000">
                <a:solidFill>
                  <a:srgbClr val="000000"/>
                </a:solidFill>
                <a:ea typeface="华文细黑" panose="02010600040101010101" pitchFamily="2" charset="-122"/>
              </a:rPr>
              <a:t>备份，保证高可靠性</a:t>
            </a:r>
          </a:p>
          <a:p>
            <a:pPr lvl="1">
              <a:lnSpc>
                <a:spcPct val="110000"/>
              </a:lnSpc>
              <a:buClr>
                <a:schemeClr val="tx1"/>
              </a:buClr>
              <a:buFont typeface="Wingdings" panose="05000000000000000000" pitchFamily="2" charset="2"/>
              <a:buChar char="à"/>
            </a:pPr>
            <a:r>
              <a:rPr lang="zh-CN" altLang="en-US" sz="2000">
                <a:solidFill>
                  <a:srgbClr val="000000"/>
                </a:solidFill>
                <a:ea typeface="华文细黑" panose="02010600040101010101" pitchFamily="2" charset="-122"/>
              </a:rPr>
              <a:t>可实现多台设备的协同工作、统一管理和不间断维护</a:t>
            </a:r>
            <a:endParaRPr lang="en-US" altLang="zh-CN" sz="1900">
              <a:solidFill>
                <a:srgbClr val="000000"/>
              </a:solidFill>
              <a:ea typeface="华文细黑" panose="02010600040101010101" pitchFamily="2" charset="-122"/>
            </a:endParaRPr>
          </a:p>
          <a:p>
            <a:pPr>
              <a:lnSpc>
                <a:spcPct val="110000"/>
              </a:lnSpc>
              <a:buClr>
                <a:schemeClr val="tx1"/>
              </a:buClr>
              <a:buFont typeface="Wingdings" panose="05000000000000000000" pitchFamily="2" charset="2"/>
              <a:buChar char="l"/>
            </a:pPr>
            <a:r>
              <a:rPr lang="zh-CN" altLang="en-US" sz="2100" b="1">
                <a:solidFill>
                  <a:srgbClr val="000000"/>
                </a:solidFill>
                <a:ea typeface="华文细黑" panose="02010600040101010101" pitchFamily="2" charset="-122"/>
              </a:rPr>
              <a:t>其优点包括：简化管理、提高性能、弹性扩展、高可靠性</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89"/>
          <p:cNvSpPr>
            <a:spLocks noChangeArrowheads="1"/>
          </p:cNvSpPr>
          <p:nvPr/>
        </p:nvSpPr>
        <p:spPr bwMode="auto">
          <a:xfrm>
            <a:off x="7310438" y="4225925"/>
            <a:ext cx="1295400" cy="720725"/>
          </a:xfrm>
          <a:prstGeom prst="rect">
            <a:avLst/>
          </a:prstGeom>
          <a:solidFill>
            <a:srgbClr val="FF6699">
              <a:alpha val="49019"/>
            </a:srgbClr>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48131" name="Rectangle 88"/>
          <p:cNvSpPr>
            <a:spLocks noChangeArrowheads="1"/>
          </p:cNvSpPr>
          <p:nvPr/>
        </p:nvSpPr>
        <p:spPr bwMode="auto">
          <a:xfrm>
            <a:off x="5010150" y="4221163"/>
            <a:ext cx="1295400" cy="720725"/>
          </a:xfrm>
          <a:prstGeom prst="rect">
            <a:avLst/>
          </a:prstGeom>
          <a:solidFill>
            <a:srgbClr val="FF6699">
              <a:alpha val="49019"/>
            </a:srgbClr>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48132" name="Rectangle 92"/>
          <p:cNvSpPr>
            <a:spLocks noChangeArrowheads="1"/>
          </p:cNvSpPr>
          <p:nvPr/>
        </p:nvSpPr>
        <p:spPr bwMode="auto">
          <a:xfrm>
            <a:off x="5148263" y="1844675"/>
            <a:ext cx="3240087" cy="1008063"/>
          </a:xfrm>
          <a:prstGeom prst="rect">
            <a:avLst/>
          </a:prstGeom>
          <a:solidFill>
            <a:srgbClr val="FF6699">
              <a:alpha val="49019"/>
            </a:srgbClr>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48133" name="Rectangle 86"/>
          <p:cNvSpPr>
            <a:spLocks noChangeArrowheads="1"/>
          </p:cNvSpPr>
          <p:nvPr/>
        </p:nvSpPr>
        <p:spPr bwMode="auto">
          <a:xfrm>
            <a:off x="2844800" y="4221163"/>
            <a:ext cx="1368425" cy="647700"/>
          </a:xfrm>
          <a:prstGeom prst="rect">
            <a:avLst/>
          </a:prstGeom>
          <a:solidFill>
            <a:srgbClr val="86C7CC">
              <a:alpha val="49019"/>
            </a:srgbClr>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59" name="AutoShape 12"/>
          <p:cNvSpPr>
            <a:spLocks noChangeArrowheads="1"/>
          </p:cNvSpPr>
          <p:nvPr/>
        </p:nvSpPr>
        <p:spPr bwMode="gray">
          <a:xfrm>
            <a:off x="329491" y="812340"/>
            <a:ext cx="3962591" cy="4592315"/>
          </a:xfrm>
          <a:prstGeom prst="roundRect">
            <a:avLst>
              <a:gd name="adj" fmla="val 6344"/>
            </a:avLst>
          </a:prstGeom>
          <a:noFill/>
          <a:ln w="6350" algn="ctr">
            <a:solidFill>
              <a:srgbClr val="4F81BD"/>
            </a:solidFill>
            <a:prstDash val="dash"/>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zh-CN" altLang="en-US" b="1" kern="0" dirty="0">
              <a:solidFill>
                <a:sysClr val="windowText" lastClr="000000"/>
              </a:solidFill>
              <a:ea typeface="华文细黑" pitchFamily="2" charset="-122"/>
            </a:endParaRPr>
          </a:p>
        </p:txBody>
      </p:sp>
      <p:sp>
        <p:nvSpPr>
          <p:cNvPr id="48137" name="Rectangle 85"/>
          <p:cNvSpPr>
            <a:spLocks noChangeArrowheads="1"/>
          </p:cNvSpPr>
          <p:nvPr/>
        </p:nvSpPr>
        <p:spPr bwMode="auto">
          <a:xfrm>
            <a:off x="512763" y="4221163"/>
            <a:ext cx="1368425" cy="647700"/>
          </a:xfrm>
          <a:prstGeom prst="rect">
            <a:avLst/>
          </a:prstGeom>
          <a:solidFill>
            <a:srgbClr val="86C7CC">
              <a:alpha val="49019"/>
            </a:srgbClr>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48138" name="Rectangle 93"/>
          <p:cNvSpPr>
            <a:spLocks noChangeArrowheads="1"/>
          </p:cNvSpPr>
          <p:nvPr/>
        </p:nvSpPr>
        <p:spPr bwMode="auto">
          <a:xfrm>
            <a:off x="757238" y="1773238"/>
            <a:ext cx="3240087" cy="1008062"/>
          </a:xfrm>
          <a:prstGeom prst="rect">
            <a:avLst/>
          </a:prstGeom>
          <a:solidFill>
            <a:srgbClr val="86C7CC">
              <a:alpha val="49019"/>
            </a:srgbClr>
          </a:solidFill>
          <a:ln w="9525">
            <a:solidFill>
              <a:schemeClr val="tx1"/>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pic>
        <p:nvPicPr>
          <p:cNvPr id="48139" name="AutoShape 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4740275" y="774700"/>
            <a:ext cx="4081463"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0" name="Picture 604" descr="核心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9663" y="4292600"/>
            <a:ext cx="10080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1" name="Picture 602" descr="核心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025" y="4291013"/>
            <a:ext cx="10080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2" name="Picture 599" descr="核心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2060575"/>
            <a:ext cx="10080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3" name="Picture 598" descr="核心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2060575"/>
            <a:ext cx="10080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144" name="AutoShape 188"/>
          <p:cNvCxnSpPr>
            <a:cxnSpLocks noChangeShapeType="1"/>
          </p:cNvCxnSpPr>
          <p:nvPr/>
        </p:nvCxnSpPr>
        <p:spPr bwMode="auto">
          <a:xfrm flipV="1">
            <a:off x="800100" y="2535238"/>
            <a:ext cx="317500" cy="1830387"/>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48145" name="AutoShape 189"/>
          <p:cNvCxnSpPr>
            <a:cxnSpLocks noChangeShapeType="1"/>
          </p:cNvCxnSpPr>
          <p:nvPr/>
        </p:nvCxnSpPr>
        <p:spPr bwMode="auto">
          <a:xfrm flipV="1">
            <a:off x="1592263" y="2533650"/>
            <a:ext cx="1181100" cy="1831975"/>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48146" name="AutoShape 199"/>
          <p:cNvCxnSpPr>
            <a:cxnSpLocks noChangeShapeType="1"/>
          </p:cNvCxnSpPr>
          <p:nvPr/>
        </p:nvCxnSpPr>
        <p:spPr bwMode="auto">
          <a:xfrm flipV="1">
            <a:off x="2125663" y="2333625"/>
            <a:ext cx="431800" cy="1588"/>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48147" name="Rectangle 408"/>
          <p:cNvSpPr>
            <a:spLocks noChangeArrowheads="1"/>
          </p:cNvSpPr>
          <p:nvPr/>
        </p:nvSpPr>
        <p:spPr bwMode="auto">
          <a:xfrm>
            <a:off x="296863" y="5364163"/>
            <a:ext cx="48514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None/>
            </a:pPr>
            <a:r>
              <a:rPr lang="zh-CN" altLang="en-US" sz="1600" b="1">
                <a:solidFill>
                  <a:srgbClr val="000000"/>
                </a:solidFill>
                <a:ea typeface="华文细黑" panose="02010600040101010101" pitchFamily="2" charset="-122"/>
              </a:rPr>
              <a:t>缺点：</a:t>
            </a:r>
          </a:p>
          <a:p>
            <a:pPr>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结构复杂，难以扩展</a:t>
            </a:r>
          </a:p>
          <a:p>
            <a:pPr>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多台路由器管理配置复杂</a:t>
            </a:r>
          </a:p>
          <a:p>
            <a:pPr>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路由器之间消耗大量的链路和带宽，利用率低</a:t>
            </a:r>
          </a:p>
        </p:txBody>
      </p:sp>
      <p:sp>
        <p:nvSpPr>
          <p:cNvPr id="48148" name="Rectangle 409"/>
          <p:cNvSpPr>
            <a:spLocks noChangeArrowheads="1"/>
          </p:cNvSpPr>
          <p:nvPr/>
        </p:nvSpPr>
        <p:spPr bwMode="auto">
          <a:xfrm>
            <a:off x="4787900" y="5421313"/>
            <a:ext cx="395922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Clr>
                <a:schemeClr val="tx1"/>
              </a:buClr>
              <a:buFont typeface="Wingdings" panose="05000000000000000000" pitchFamily="2" charset="2"/>
              <a:buNone/>
            </a:pPr>
            <a:r>
              <a:rPr lang="zh-CN" altLang="en-US" sz="1600" b="1">
                <a:solidFill>
                  <a:srgbClr val="000000"/>
                </a:solidFill>
                <a:ea typeface="华文细黑" panose="02010600040101010101" pitchFamily="2" charset="-122"/>
              </a:rPr>
              <a:t>优点：</a:t>
            </a:r>
          </a:p>
          <a:p>
            <a:pPr>
              <a:lnSpc>
                <a:spcPct val="11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拓扑简单，稳定可靠，便于维护管理</a:t>
            </a:r>
          </a:p>
        </p:txBody>
      </p:sp>
      <p:sp>
        <p:nvSpPr>
          <p:cNvPr id="48149" name="Text Box 411"/>
          <p:cNvSpPr txBox="1">
            <a:spLocks noChangeArrowheads="1"/>
          </p:cNvSpPr>
          <p:nvPr/>
        </p:nvSpPr>
        <p:spPr bwMode="auto">
          <a:xfrm>
            <a:off x="657225" y="5084763"/>
            <a:ext cx="936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chemeClr val="accent2"/>
              </a:buClr>
              <a:buFont typeface="Symbol" panose="05050102010706020507" pitchFamily="18" charset="2"/>
              <a:buNone/>
            </a:pPr>
            <a:r>
              <a:rPr kumimoji="1" lang="zh-CN" altLang="en-US" sz="1200" b="1">
                <a:ea typeface="华文细黑" panose="02010600040101010101" pitchFamily="2" charset="-122"/>
              </a:rPr>
              <a:t>汇接节点</a:t>
            </a:r>
          </a:p>
        </p:txBody>
      </p:sp>
      <p:sp>
        <p:nvSpPr>
          <p:cNvPr id="48150" name="Text Box 412"/>
          <p:cNvSpPr txBox="1">
            <a:spLocks noChangeArrowheads="1"/>
          </p:cNvSpPr>
          <p:nvPr/>
        </p:nvSpPr>
        <p:spPr bwMode="auto">
          <a:xfrm>
            <a:off x="441325" y="2852738"/>
            <a:ext cx="10572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chemeClr val="accent2"/>
              </a:buClr>
              <a:buFont typeface="Symbol" panose="05050102010706020507" pitchFamily="18" charset="2"/>
              <a:buNone/>
            </a:pPr>
            <a:r>
              <a:rPr kumimoji="1" lang="zh-CN" altLang="en-US" sz="1200" b="1">
                <a:ea typeface="华文细黑" panose="02010600040101010101" pitchFamily="2" charset="-122"/>
              </a:rPr>
              <a:t>核心节点</a:t>
            </a:r>
          </a:p>
        </p:txBody>
      </p:sp>
      <p:pic>
        <p:nvPicPr>
          <p:cNvPr id="48151" name="Picture 413"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2133600"/>
            <a:ext cx="43338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52" name="Picture 414"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 y="4365625"/>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53" name="Picture 418"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7463" y="2133600"/>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48154" name="Group 452"/>
          <p:cNvGrpSpPr>
            <a:grpSpLocks/>
          </p:cNvGrpSpPr>
          <p:nvPr/>
        </p:nvGrpSpPr>
        <p:grpSpPr bwMode="auto">
          <a:xfrm>
            <a:off x="1520825" y="1052513"/>
            <a:ext cx="1800225" cy="600075"/>
            <a:chOff x="884" y="648"/>
            <a:chExt cx="1134" cy="378"/>
          </a:xfrm>
        </p:grpSpPr>
        <p:pic>
          <p:nvPicPr>
            <p:cNvPr id="48197" name="Picture 546" descr="npo000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 y="648"/>
              <a:ext cx="1134"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8198" name="Text Box 429"/>
            <p:cNvSpPr txBox="1">
              <a:spLocks noChangeArrowheads="1"/>
            </p:cNvSpPr>
            <p:nvPr/>
          </p:nvSpPr>
          <p:spPr bwMode="gray">
            <a:xfrm>
              <a:off x="1201" y="704"/>
              <a:ext cx="4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bg1"/>
                  </a:solidFill>
                  <a:ea typeface="华文细黑" panose="02010600040101010101" pitchFamily="2" charset="-122"/>
                </a:rPr>
                <a:t>骨干网</a:t>
              </a:r>
            </a:p>
          </p:txBody>
        </p:sp>
      </p:grpSp>
      <p:cxnSp>
        <p:nvCxnSpPr>
          <p:cNvPr id="48155" name="AutoShape 431"/>
          <p:cNvCxnSpPr>
            <a:cxnSpLocks noChangeShapeType="1"/>
          </p:cNvCxnSpPr>
          <p:nvPr/>
        </p:nvCxnSpPr>
        <p:spPr bwMode="auto">
          <a:xfrm flipH="1" flipV="1">
            <a:off x="1909763" y="2535238"/>
            <a:ext cx="1293812" cy="1830387"/>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cxnSp>
        <p:nvCxnSpPr>
          <p:cNvPr id="48156" name="AutoShape 432"/>
          <p:cNvCxnSpPr>
            <a:cxnSpLocks noChangeShapeType="1"/>
          </p:cNvCxnSpPr>
          <p:nvPr/>
        </p:nvCxnSpPr>
        <p:spPr bwMode="auto">
          <a:xfrm flipH="1" flipV="1">
            <a:off x="3638550" y="2474913"/>
            <a:ext cx="285750" cy="1890712"/>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sp>
        <p:nvSpPr>
          <p:cNvPr id="48157" name="AutoShape 525"/>
          <p:cNvSpPr>
            <a:spLocks noChangeArrowheads="1"/>
          </p:cNvSpPr>
          <p:nvPr/>
        </p:nvSpPr>
        <p:spPr bwMode="auto">
          <a:xfrm>
            <a:off x="4333875" y="3141663"/>
            <a:ext cx="431800" cy="142875"/>
          </a:xfrm>
          <a:prstGeom prst="chevron">
            <a:avLst>
              <a:gd name="adj" fmla="val 75556"/>
            </a:avLst>
          </a:prstGeom>
          <a:solidFill>
            <a:srgbClr val="800000"/>
          </a:solidFill>
          <a:ln>
            <a:noFill/>
          </a:ln>
          <a:extLst>
            <a:ext uri="{91240B29-F687-4F45-9708-019B960494DF}">
              <a14:hiddenLine xmlns:a14="http://schemas.microsoft.com/office/drawing/2010/main" w="28575" algn="ctr">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8158" name="Text Box 539"/>
          <p:cNvSpPr txBox="1">
            <a:spLocks noChangeArrowheads="1"/>
          </p:cNvSpPr>
          <p:nvPr/>
        </p:nvSpPr>
        <p:spPr bwMode="auto">
          <a:xfrm>
            <a:off x="4238625" y="2727325"/>
            <a:ext cx="6238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ea typeface="华文细黑" panose="02010600040101010101" pitchFamily="2" charset="-122"/>
              </a:rPr>
              <a:t>IRF2</a:t>
            </a:r>
          </a:p>
        </p:txBody>
      </p:sp>
      <p:pic>
        <p:nvPicPr>
          <p:cNvPr id="48159" name="Picture 551"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2133600"/>
            <a:ext cx="4333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60" name="Picture 552"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1063" y="2133600"/>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48161" name="AutoShape 553"/>
          <p:cNvCxnSpPr>
            <a:cxnSpLocks noChangeShapeType="1"/>
          </p:cNvCxnSpPr>
          <p:nvPr/>
        </p:nvCxnSpPr>
        <p:spPr bwMode="auto">
          <a:xfrm flipV="1">
            <a:off x="1331913" y="2351088"/>
            <a:ext cx="431800" cy="1587"/>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48162" name="AutoShape 554"/>
          <p:cNvCxnSpPr>
            <a:cxnSpLocks noChangeShapeType="1"/>
          </p:cNvCxnSpPr>
          <p:nvPr/>
        </p:nvCxnSpPr>
        <p:spPr bwMode="auto">
          <a:xfrm flipV="1">
            <a:off x="2989263" y="2351088"/>
            <a:ext cx="431800" cy="1587"/>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pic>
        <p:nvPicPr>
          <p:cNvPr id="48163" name="Picture 557"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6363" y="4365625"/>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64" name="Picture 558"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4365625"/>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65" name="Picture 559"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4365625"/>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8166" name="Line 560"/>
          <p:cNvSpPr>
            <a:spLocks noChangeShapeType="1"/>
          </p:cNvSpPr>
          <p:nvPr/>
        </p:nvSpPr>
        <p:spPr bwMode="auto">
          <a:xfrm>
            <a:off x="1016000" y="4581525"/>
            <a:ext cx="360363"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67" name="Line 561"/>
          <p:cNvSpPr>
            <a:spLocks noChangeShapeType="1"/>
          </p:cNvSpPr>
          <p:nvPr/>
        </p:nvSpPr>
        <p:spPr bwMode="auto">
          <a:xfrm>
            <a:off x="3419475" y="4581525"/>
            <a:ext cx="288925"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48168" name="AutoShape 572"/>
          <p:cNvCxnSpPr>
            <a:cxnSpLocks noChangeShapeType="1"/>
          </p:cNvCxnSpPr>
          <p:nvPr/>
        </p:nvCxnSpPr>
        <p:spPr bwMode="auto">
          <a:xfrm flipV="1">
            <a:off x="6518275" y="2333625"/>
            <a:ext cx="431800" cy="1588"/>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48169" name="Text Box 573"/>
          <p:cNvSpPr txBox="1">
            <a:spLocks noChangeArrowheads="1"/>
          </p:cNvSpPr>
          <p:nvPr/>
        </p:nvSpPr>
        <p:spPr bwMode="auto">
          <a:xfrm>
            <a:off x="5222875" y="5084763"/>
            <a:ext cx="936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chemeClr val="accent2"/>
              </a:buClr>
              <a:buFont typeface="Symbol" panose="05050102010706020507" pitchFamily="18" charset="2"/>
              <a:buNone/>
            </a:pPr>
            <a:r>
              <a:rPr kumimoji="1" lang="zh-CN" altLang="en-US" sz="1200" b="1">
                <a:ea typeface="华文细黑" panose="02010600040101010101" pitchFamily="2" charset="-122"/>
              </a:rPr>
              <a:t>汇接节点</a:t>
            </a:r>
          </a:p>
        </p:txBody>
      </p:sp>
      <p:sp>
        <p:nvSpPr>
          <p:cNvPr id="48170" name="Text Box 574"/>
          <p:cNvSpPr txBox="1">
            <a:spLocks noChangeArrowheads="1"/>
          </p:cNvSpPr>
          <p:nvPr/>
        </p:nvSpPr>
        <p:spPr bwMode="auto">
          <a:xfrm>
            <a:off x="4956175" y="2886075"/>
            <a:ext cx="10572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chemeClr val="accent2"/>
              </a:buClr>
              <a:buFont typeface="Symbol" panose="05050102010706020507" pitchFamily="18" charset="2"/>
              <a:buNone/>
            </a:pPr>
            <a:r>
              <a:rPr kumimoji="1" lang="zh-CN" altLang="en-US" sz="1200" b="1">
                <a:ea typeface="华文细黑" panose="02010600040101010101" pitchFamily="2" charset="-122"/>
              </a:rPr>
              <a:t>核心节点</a:t>
            </a:r>
          </a:p>
        </p:txBody>
      </p:sp>
      <p:pic>
        <p:nvPicPr>
          <p:cNvPr id="48171" name="Picture 575"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2133600"/>
            <a:ext cx="4333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72" name="Picture 576"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6050" y="4364038"/>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73" name="Picture 577"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075" y="2133600"/>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48174" name="Group 452"/>
          <p:cNvGrpSpPr>
            <a:grpSpLocks/>
          </p:cNvGrpSpPr>
          <p:nvPr/>
        </p:nvGrpSpPr>
        <p:grpSpPr bwMode="auto">
          <a:xfrm>
            <a:off x="5797550" y="1052513"/>
            <a:ext cx="1800225" cy="600075"/>
            <a:chOff x="884" y="648"/>
            <a:chExt cx="1134" cy="378"/>
          </a:xfrm>
        </p:grpSpPr>
        <p:pic>
          <p:nvPicPr>
            <p:cNvPr id="48195" name="Picture 581" descr="npo0000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 y="648"/>
              <a:ext cx="1134"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8196" name="Text Box 582"/>
            <p:cNvSpPr txBox="1">
              <a:spLocks noChangeArrowheads="1"/>
            </p:cNvSpPr>
            <p:nvPr/>
          </p:nvSpPr>
          <p:spPr bwMode="gray">
            <a:xfrm>
              <a:off x="1201" y="704"/>
              <a:ext cx="4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bg1"/>
                  </a:solidFill>
                  <a:ea typeface="华文细黑" panose="02010600040101010101" pitchFamily="2" charset="-122"/>
                </a:rPr>
                <a:t>骨干网</a:t>
              </a:r>
            </a:p>
          </p:txBody>
        </p:sp>
      </p:grpSp>
      <p:pic>
        <p:nvPicPr>
          <p:cNvPr id="48175" name="Picture 592"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9438" y="4365625"/>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76" name="Picture 593"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1100" y="4365625"/>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77" name="Picture 594"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2900" y="4365625"/>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78" name="Picture 587"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2133600"/>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8179" name="Picture 586"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2133600"/>
            <a:ext cx="43338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8180" name="Freeform 601"/>
          <p:cNvSpPr>
            <a:spLocks/>
          </p:cNvSpPr>
          <p:nvPr/>
        </p:nvSpPr>
        <p:spPr bwMode="auto">
          <a:xfrm>
            <a:off x="5726113" y="2636838"/>
            <a:ext cx="1655762" cy="1655762"/>
          </a:xfrm>
          <a:custGeom>
            <a:avLst/>
            <a:gdLst>
              <a:gd name="T0" fmla="*/ 0 w 746"/>
              <a:gd name="T1" fmla="*/ 2147483647 h 1064"/>
              <a:gd name="T2" fmla="*/ 2147483647 w 746"/>
              <a:gd name="T3" fmla="*/ 0 h 1064"/>
              <a:gd name="T4" fmla="*/ 0 60000 65536"/>
              <a:gd name="T5" fmla="*/ 0 60000 65536"/>
              <a:gd name="T6" fmla="*/ 0 w 746"/>
              <a:gd name="T7" fmla="*/ 0 h 1064"/>
              <a:gd name="T8" fmla="*/ 746 w 746"/>
              <a:gd name="T9" fmla="*/ 1064 h 1064"/>
            </a:gdLst>
            <a:ahLst/>
            <a:cxnLst>
              <a:cxn ang="T4">
                <a:pos x="T0" y="T1"/>
              </a:cxn>
              <a:cxn ang="T5">
                <a:pos x="T2" y="T3"/>
              </a:cxn>
            </a:cxnLst>
            <a:rect l="T6" t="T7" r="T8" b="T9"/>
            <a:pathLst>
              <a:path w="746" h="1064">
                <a:moveTo>
                  <a:pt x="0" y="1064"/>
                </a:moveTo>
                <a:lnTo>
                  <a:pt x="746" y="0"/>
                </a:lnTo>
              </a:path>
            </a:pathLst>
          </a:cu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81" name="Line 606"/>
          <p:cNvSpPr>
            <a:spLocks noChangeShapeType="1"/>
          </p:cNvSpPr>
          <p:nvPr/>
        </p:nvSpPr>
        <p:spPr bwMode="auto">
          <a:xfrm flipV="1">
            <a:off x="5581650" y="2636838"/>
            <a:ext cx="431800" cy="165576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82" name="Line 609"/>
          <p:cNvSpPr>
            <a:spLocks noChangeShapeType="1"/>
          </p:cNvSpPr>
          <p:nvPr/>
        </p:nvSpPr>
        <p:spPr bwMode="auto">
          <a:xfrm flipH="1" flipV="1">
            <a:off x="7453313" y="2636838"/>
            <a:ext cx="504825" cy="165576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183" name="Freeform 610"/>
          <p:cNvSpPr>
            <a:spLocks/>
          </p:cNvSpPr>
          <p:nvPr/>
        </p:nvSpPr>
        <p:spPr bwMode="auto">
          <a:xfrm flipH="1">
            <a:off x="6157913" y="2636838"/>
            <a:ext cx="1655762" cy="1655762"/>
          </a:xfrm>
          <a:custGeom>
            <a:avLst/>
            <a:gdLst>
              <a:gd name="T0" fmla="*/ 0 w 877"/>
              <a:gd name="T1" fmla="*/ 2147483647 h 1065"/>
              <a:gd name="T2" fmla="*/ 2147483647 w 877"/>
              <a:gd name="T3" fmla="*/ 0 h 1065"/>
              <a:gd name="T4" fmla="*/ 0 60000 65536"/>
              <a:gd name="T5" fmla="*/ 0 60000 65536"/>
              <a:gd name="T6" fmla="*/ 0 w 877"/>
              <a:gd name="T7" fmla="*/ 0 h 1065"/>
              <a:gd name="T8" fmla="*/ 877 w 877"/>
              <a:gd name="T9" fmla="*/ 1065 h 1065"/>
            </a:gdLst>
            <a:ahLst/>
            <a:cxnLst>
              <a:cxn ang="T4">
                <a:pos x="T0" y="T1"/>
              </a:cxn>
              <a:cxn ang="T5">
                <a:pos x="T2" y="T3"/>
              </a:cxn>
            </a:cxnLst>
            <a:rect l="T6" t="T7" r="T8" b="T9"/>
            <a:pathLst>
              <a:path w="877" h="1065">
                <a:moveTo>
                  <a:pt x="0" y="1065"/>
                </a:moveTo>
                <a:lnTo>
                  <a:pt x="877" y="0"/>
                </a:lnTo>
              </a:path>
            </a:pathLst>
          </a:cu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184" name="Oval 612"/>
          <p:cNvSpPr>
            <a:spLocks noChangeArrowheads="1"/>
          </p:cNvSpPr>
          <p:nvPr/>
        </p:nvSpPr>
        <p:spPr bwMode="auto">
          <a:xfrm rot="1494286">
            <a:off x="5510213" y="4076700"/>
            <a:ext cx="503237" cy="74613"/>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sp>
        <p:nvSpPr>
          <p:cNvPr id="48185" name="Oval 613"/>
          <p:cNvSpPr>
            <a:spLocks noChangeArrowheads="1"/>
          </p:cNvSpPr>
          <p:nvPr/>
        </p:nvSpPr>
        <p:spPr bwMode="auto">
          <a:xfrm rot="-2087927">
            <a:off x="7599363" y="4117975"/>
            <a:ext cx="503237" cy="74613"/>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b="1">
              <a:solidFill>
                <a:srgbClr val="FF0000"/>
              </a:solidFill>
              <a:ea typeface="华文细黑" panose="02010600040101010101" pitchFamily="2" charset="-122"/>
            </a:endParaRPr>
          </a:p>
        </p:txBody>
      </p:sp>
      <p:sp>
        <p:nvSpPr>
          <p:cNvPr id="48186" name="Oval 614"/>
          <p:cNvSpPr>
            <a:spLocks noChangeArrowheads="1"/>
          </p:cNvSpPr>
          <p:nvPr/>
        </p:nvSpPr>
        <p:spPr bwMode="auto">
          <a:xfrm rot="842174">
            <a:off x="7256463" y="2670175"/>
            <a:ext cx="288925" cy="74613"/>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b="1">
              <a:solidFill>
                <a:srgbClr val="FF0000"/>
              </a:solidFill>
              <a:ea typeface="华文细黑" panose="02010600040101010101" pitchFamily="2" charset="-122"/>
            </a:endParaRPr>
          </a:p>
        </p:txBody>
      </p:sp>
      <p:sp>
        <p:nvSpPr>
          <p:cNvPr id="48187" name="Oval 615"/>
          <p:cNvSpPr>
            <a:spLocks noChangeArrowheads="1"/>
          </p:cNvSpPr>
          <p:nvPr/>
        </p:nvSpPr>
        <p:spPr bwMode="auto">
          <a:xfrm rot="-1063394">
            <a:off x="5942013" y="2674938"/>
            <a:ext cx="288925" cy="74612"/>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b="1">
              <a:solidFill>
                <a:srgbClr val="FF0000"/>
              </a:solidFill>
              <a:ea typeface="华文细黑" panose="02010600040101010101" pitchFamily="2" charset="-122"/>
            </a:endParaRPr>
          </a:p>
        </p:txBody>
      </p:sp>
      <p:sp>
        <p:nvSpPr>
          <p:cNvPr id="48188" name="Line 564"/>
          <p:cNvSpPr>
            <a:spLocks noChangeShapeType="1"/>
          </p:cNvSpPr>
          <p:nvPr/>
        </p:nvSpPr>
        <p:spPr bwMode="auto">
          <a:xfrm flipH="1" flipV="1">
            <a:off x="6084888" y="1484313"/>
            <a:ext cx="3175" cy="573087"/>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zh-CN" altLang="en-US"/>
          </a:p>
        </p:txBody>
      </p:sp>
      <p:sp>
        <p:nvSpPr>
          <p:cNvPr id="48189" name="Line 563"/>
          <p:cNvSpPr>
            <a:spLocks noChangeShapeType="1"/>
          </p:cNvSpPr>
          <p:nvPr/>
        </p:nvSpPr>
        <p:spPr bwMode="auto">
          <a:xfrm flipH="1" flipV="1">
            <a:off x="7380288" y="1484313"/>
            <a:ext cx="7937" cy="585787"/>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zh-CN" altLang="en-US"/>
          </a:p>
        </p:txBody>
      </p:sp>
      <p:sp>
        <p:nvSpPr>
          <p:cNvPr id="48190" name="Line 454"/>
          <p:cNvSpPr>
            <a:spLocks noChangeShapeType="1"/>
          </p:cNvSpPr>
          <p:nvPr/>
        </p:nvSpPr>
        <p:spPr bwMode="auto">
          <a:xfrm flipV="1">
            <a:off x="2779713" y="1557338"/>
            <a:ext cx="1587" cy="57626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zh-CN" altLang="en-US"/>
          </a:p>
        </p:txBody>
      </p:sp>
      <p:sp>
        <p:nvSpPr>
          <p:cNvPr id="48191" name="Line 453"/>
          <p:cNvSpPr>
            <a:spLocks noChangeShapeType="1"/>
          </p:cNvSpPr>
          <p:nvPr/>
        </p:nvSpPr>
        <p:spPr bwMode="auto">
          <a:xfrm flipV="1">
            <a:off x="1911350" y="1557338"/>
            <a:ext cx="1588" cy="57626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zh-CN" altLang="en-US"/>
          </a:p>
        </p:txBody>
      </p:sp>
      <p:sp>
        <p:nvSpPr>
          <p:cNvPr id="48192" name="Text Box 87"/>
          <p:cNvSpPr txBox="1">
            <a:spLocks noChangeArrowheads="1"/>
          </p:cNvSpPr>
          <p:nvPr/>
        </p:nvSpPr>
        <p:spPr bwMode="auto">
          <a:xfrm>
            <a:off x="1993900" y="4365625"/>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ea typeface="华文细黑" panose="02010600040101010101" pitchFamily="2" charset="-122"/>
              </a:rPr>
              <a:t>。。。。</a:t>
            </a:r>
          </a:p>
        </p:txBody>
      </p:sp>
      <p:sp>
        <p:nvSpPr>
          <p:cNvPr id="48193" name="Text Box 90"/>
          <p:cNvSpPr txBox="1">
            <a:spLocks noChangeArrowheads="1"/>
          </p:cNvSpPr>
          <p:nvPr/>
        </p:nvSpPr>
        <p:spPr bwMode="auto">
          <a:xfrm>
            <a:off x="6378575" y="4437063"/>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ea typeface="华文细黑" panose="02010600040101010101" pitchFamily="2" charset="-122"/>
              </a:rPr>
              <a:t>。。。。</a:t>
            </a:r>
          </a:p>
        </p:txBody>
      </p:sp>
      <p:sp>
        <p:nvSpPr>
          <p:cNvPr id="48194" name="Rectangle 2"/>
          <p:cNvSpPr>
            <a:spLocks noChangeArrowheads="1"/>
          </p:cNvSpPr>
          <p:nvPr>
            <p:ph type="title"/>
          </p:nvPr>
        </p:nvSpPr>
        <p:spPr>
          <a:xfrm>
            <a:off x="323850" y="82550"/>
            <a:ext cx="7239000" cy="609600"/>
          </a:xfrm>
          <a:noFill/>
        </p:spPr>
        <p:txBody>
          <a:bodyPr/>
          <a:lstStyle/>
          <a:p>
            <a:pPr eaLnBrk="1" hangingPunct="1"/>
            <a:r>
              <a:rPr lang="en-US" altLang="zh-CN" smtClean="0"/>
              <a:t>IRF2</a:t>
            </a:r>
            <a:r>
              <a:rPr lang="zh-CN" altLang="en-US" smtClean="0"/>
              <a:t>简化网络应用与维护</a:t>
            </a:r>
            <a:endParaRPr lang="en-US" altLang="zh-CN"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Line 2"/>
          <p:cNvSpPr>
            <a:spLocks noChangeShapeType="1"/>
          </p:cNvSpPr>
          <p:nvPr/>
        </p:nvSpPr>
        <p:spPr bwMode="auto">
          <a:xfrm>
            <a:off x="685800" y="2133600"/>
            <a:ext cx="0" cy="35052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55" name="Line 3"/>
          <p:cNvSpPr>
            <a:spLocks noChangeShapeType="1"/>
          </p:cNvSpPr>
          <p:nvPr/>
        </p:nvSpPr>
        <p:spPr bwMode="auto">
          <a:xfrm>
            <a:off x="8458200" y="1752600"/>
            <a:ext cx="0" cy="43434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56" name="Line 4"/>
          <p:cNvSpPr>
            <a:spLocks noChangeShapeType="1"/>
          </p:cNvSpPr>
          <p:nvPr/>
        </p:nvSpPr>
        <p:spPr bwMode="auto">
          <a:xfrm>
            <a:off x="685800" y="5486400"/>
            <a:ext cx="82296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57" name="Line 5"/>
          <p:cNvSpPr>
            <a:spLocks noChangeShapeType="1"/>
          </p:cNvSpPr>
          <p:nvPr/>
        </p:nvSpPr>
        <p:spPr bwMode="auto">
          <a:xfrm>
            <a:off x="228600" y="2133600"/>
            <a:ext cx="41910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9158" name="标题 8"/>
          <p:cNvSpPr>
            <a:spLocks noGrp="1"/>
          </p:cNvSpPr>
          <p:nvPr>
            <p:ph type="title"/>
          </p:nvPr>
        </p:nvSpPr>
        <p:spPr/>
        <p:txBody>
          <a:bodyPr/>
          <a:lstStyle/>
          <a:p>
            <a:pPr eaLnBrk="1" hangingPunct="1"/>
            <a:r>
              <a:rPr lang="en-US" altLang="zh-CN" smtClean="0"/>
              <a:t>CR16000</a:t>
            </a:r>
            <a:r>
              <a:rPr lang="zh-CN" altLang="en-US" smtClean="0"/>
              <a:t>系列路由器业务特性</a:t>
            </a:r>
          </a:p>
        </p:txBody>
      </p:sp>
      <p:sp>
        <p:nvSpPr>
          <p:cNvPr id="49159" name="Rectangle 7"/>
          <p:cNvSpPr>
            <a:spLocks noChangeArrowheads="1"/>
          </p:cNvSpPr>
          <p:nvPr/>
        </p:nvSpPr>
        <p:spPr bwMode="auto">
          <a:xfrm>
            <a:off x="4645025" y="2276475"/>
            <a:ext cx="43195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2800" b="1">
                <a:ea typeface="华文细黑" panose="02010600040101010101" pitchFamily="2" charset="-122"/>
              </a:rPr>
              <a:t> </a:t>
            </a:r>
            <a:r>
              <a:rPr lang="zh-CN" altLang="en-US" sz="2800" b="1">
                <a:ea typeface="华文细黑" panose="02010600040101010101" pitchFamily="2" charset="-122"/>
              </a:rPr>
              <a:t>业务能力</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虚拟化</a:t>
            </a:r>
          </a:p>
          <a:p>
            <a:pPr eaLnBrk="1" hangingPunct="1">
              <a:lnSpc>
                <a:spcPct val="110000"/>
              </a:lnSpc>
              <a:buClr>
                <a:srgbClr val="CC0000"/>
              </a:buClr>
              <a:buFont typeface="Wingdings" panose="05000000000000000000" pitchFamily="2" charset="2"/>
              <a:buChar char="l"/>
            </a:pPr>
            <a:r>
              <a:rPr lang="zh-CN" altLang="en-US" sz="2800" b="1">
                <a:solidFill>
                  <a:srgbClr val="CC0000"/>
                </a:solidFill>
                <a:ea typeface="华文细黑" panose="02010600040101010101" pitchFamily="2" charset="-122"/>
              </a:rPr>
              <a:t> 高可靠性</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高安全性</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高可维护性</a:t>
            </a:r>
          </a:p>
        </p:txBody>
      </p:sp>
      <p:pic>
        <p:nvPicPr>
          <p:cNvPr id="49160" name="Picture 8" descr="BS0067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0"/>
            <a:ext cx="35814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30200" y="1412875"/>
            <a:ext cx="2159000" cy="719138"/>
            <a:chOff x="208" y="1105"/>
            <a:chExt cx="1641" cy="696"/>
          </a:xfrm>
        </p:grpSpPr>
        <p:sp>
          <p:nvSpPr>
            <p:cNvPr id="50287" name="AutoShape 3"/>
            <p:cNvSpPr>
              <a:spLocks noChangeArrowheads="1"/>
            </p:cNvSpPr>
            <p:nvPr/>
          </p:nvSpPr>
          <p:spPr bwMode="auto">
            <a:xfrm>
              <a:off x="208" y="1105"/>
              <a:ext cx="1641" cy="696"/>
            </a:xfrm>
            <a:prstGeom prst="rightArrow">
              <a:avLst>
                <a:gd name="adj1" fmla="val 60343"/>
                <a:gd name="adj2" fmla="val 43226"/>
              </a:avLst>
            </a:prstGeom>
            <a:gradFill rotWithShape="0">
              <a:gsLst>
                <a:gs pos="0">
                  <a:srgbClr val="FFCC66"/>
                </a:gs>
                <a:gs pos="100000">
                  <a:srgbClr val="765E2F"/>
                </a:gs>
              </a:gsLst>
              <a:lin ang="0" scaled="1"/>
            </a:gradFill>
            <a:ln w="9525">
              <a:miter lim="800000"/>
              <a:headEnd/>
              <a:tailEnd/>
            </a:ln>
            <a:scene3d>
              <a:camera prst="legacyObliqueTopRight"/>
              <a:lightRig rig="legacyFlat3" dir="b"/>
            </a:scene3d>
            <a:sp3d extrusionH="74600" prstMaterial="legacyMatte">
              <a:bevelT w="13500" h="13500" prst="angle"/>
              <a:bevelB w="13500" h="13500" prst="angle"/>
              <a:extrusionClr>
                <a:srgbClr val="FFCC66"/>
              </a:extrusionClr>
              <a:contourClr>
                <a:srgbClr val="FFCC66"/>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08" name="Text Box 4"/>
            <p:cNvSpPr txBox="1">
              <a:spLocks noChangeArrowheads="1"/>
            </p:cNvSpPr>
            <p:nvPr/>
          </p:nvSpPr>
          <p:spPr bwMode="auto">
            <a:xfrm>
              <a:off x="245" y="1308"/>
              <a:ext cx="1314" cy="289"/>
            </a:xfrm>
            <a:prstGeom prst="rect">
              <a:avLst/>
            </a:prstGeom>
            <a:noFill/>
            <a:ln w="31750">
              <a:noFill/>
              <a:miter lim="800000"/>
              <a:headEnd/>
              <a:tailEnd/>
            </a:ln>
            <a:effectLst/>
          </p:spPr>
          <p:txBody>
            <a:bodyPr wrap="none" anchor="ctr">
              <a:flatTx/>
            </a:bodyPr>
            <a:lstStyle/>
            <a:p>
              <a:pPr eaLnBrk="0" hangingPunct="0">
                <a:defRPr/>
              </a:pPr>
              <a:r>
                <a:rPr lang="en-US" altLang="zh-CN" b="1">
                  <a:effectLst>
                    <a:outerShdw blurRad="38100" dist="38100" dir="2700000" algn="tl">
                      <a:srgbClr val="C0C0C0"/>
                    </a:outerShdw>
                  </a:effectLst>
                  <a:ea typeface="华文细黑" pitchFamily="2" charset="-122"/>
                </a:rPr>
                <a:t> </a:t>
              </a:r>
              <a:r>
                <a:rPr lang="zh-CN" altLang="en-US" b="1">
                  <a:effectLst>
                    <a:outerShdw blurRad="38100" dist="38100" dir="2700000" algn="tl">
                      <a:srgbClr val="C0C0C0"/>
                    </a:outerShdw>
                  </a:effectLst>
                  <a:ea typeface="华文细黑" pitchFamily="2" charset="-122"/>
                </a:rPr>
                <a:t>业务可靠性</a:t>
              </a:r>
            </a:p>
          </p:txBody>
        </p:sp>
      </p:grpSp>
      <p:sp>
        <p:nvSpPr>
          <p:cNvPr id="50179" name="标题 112"/>
          <p:cNvSpPr>
            <a:spLocks noGrp="1"/>
          </p:cNvSpPr>
          <p:nvPr>
            <p:ph type="title"/>
          </p:nvPr>
        </p:nvSpPr>
        <p:spPr/>
        <p:txBody>
          <a:bodyPr/>
          <a:lstStyle/>
          <a:p>
            <a:pPr eaLnBrk="1" hangingPunct="1"/>
            <a:r>
              <a:rPr lang="zh-CN" altLang="en-US" smtClean="0">
                <a:latin typeface="华文细黑" panose="02010600040101010101" pitchFamily="2" charset="-122"/>
                <a:cs typeface="Arial" panose="020B0604020202020204" pitchFamily="34" charset="0"/>
              </a:rPr>
              <a:t>产品高可靠性概述</a:t>
            </a:r>
            <a:endParaRPr lang="zh-CN" altLang="en-US" smtClean="0"/>
          </a:p>
        </p:txBody>
      </p:sp>
      <p:grpSp>
        <p:nvGrpSpPr>
          <p:cNvPr id="3" name="Group 6"/>
          <p:cNvGrpSpPr>
            <a:grpSpLocks/>
          </p:cNvGrpSpPr>
          <p:nvPr/>
        </p:nvGrpSpPr>
        <p:grpSpPr bwMode="auto">
          <a:xfrm>
            <a:off x="325438" y="2276475"/>
            <a:ext cx="2159000" cy="719138"/>
            <a:chOff x="209" y="1520"/>
            <a:chExt cx="1656" cy="648"/>
          </a:xfrm>
        </p:grpSpPr>
        <p:sp>
          <p:nvSpPr>
            <p:cNvPr id="50285" name="AutoShape 7"/>
            <p:cNvSpPr>
              <a:spLocks noChangeArrowheads="1"/>
            </p:cNvSpPr>
            <p:nvPr/>
          </p:nvSpPr>
          <p:spPr bwMode="auto">
            <a:xfrm>
              <a:off x="209" y="1520"/>
              <a:ext cx="1656" cy="648"/>
            </a:xfrm>
            <a:prstGeom prst="rightArrow">
              <a:avLst>
                <a:gd name="adj1" fmla="val 61111"/>
                <a:gd name="adj2" fmla="val 51951"/>
              </a:avLst>
            </a:prstGeom>
            <a:gradFill rotWithShape="0">
              <a:gsLst>
                <a:gs pos="0">
                  <a:srgbClr val="F7F0AB"/>
                </a:gs>
                <a:gs pos="100000">
                  <a:srgbClr val="313022"/>
                </a:gs>
              </a:gsLst>
              <a:lin ang="0" scaled="1"/>
            </a:gradFill>
            <a:ln w="9525">
              <a:miter lim="800000"/>
              <a:headEnd/>
              <a:tailEnd/>
            </a:ln>
            <a:scene3d>
              <a:camera prst="legacyObliqueTopRight"/>
              <a:lightRig rig="legacyFlat3" dir="b"/>
            </a:scene3d>
            <a:sp3d extrusionH="49200" prstMaterial="legacyMatte">
              <a:bevelT w="13500" h="13500" prst="angle"/>
              <a:bevelB w="13500" h="13500" prst="angle"/>
              <a:extrusionClr>
                <a:srgbClr val="F7F0AB"/>
              </a:extrusionClr>
              <a:contourClr>
                <a:srgbClr val="F7F0AB"/>
              </a:contourClr>
            </a:sp3d>
          </p:spPr>
          <p:txBody>
            <a:bodyPr wrap="none" lIns="239229" tIns="119618" rIns="239229" bIns="119618"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12" name="Text Box 8"/>
            <p:cNvSpPr txBox="1">
              <a:spLocks noChangeArrowheads="1"/>
            </p:cNvSpPr>
            <p:nvPr/>
          </p:nvSpPr>
          <p:spPr bwMode="auto">
            <a:xfrm>
              <a:off x="214" y="1703"/>
              <a:ext cx="1180" cy="272"/>
            </a:xfrm>
            <a:prstGeom prst="rect">
              <a:avLst/>
            </a:prstGeom>
            <a:noFill/>
            <a:ln w="31750" algn="ctr">
              <a:noFill/>
              <a:miter lim="800000"/>
              <a:headEnd/>
              <a:tailEnd/>
            </a:ln>
            <a:effectLst/>
          </p:spPr>
          <p:txBody>
            <a:bodyPr wrap="none" anchor="ctr">
              <a:flatTx/>
            </a:bodyPr>
            <a:lstStyle/>
            <a:p>
              <a:pPr eaLnBrk="0" hangingPunct="0">
                <a:defRPr/>
              </a:pPr>
              <a:r>
                <a:rPr lang="en-US" altLang="zh-CN" sz="2400" b="1">
                  <a:effectLst>
                    <a:outerShdw blurRad="38100" dist="38100" dir="2700000" algn="tl">
                      <a:srgbClr val="C0C0C0"/>
                    </a:outerShdw>
                  </a:effectLst>
                  <a:ea typeface="华文细黑" pitchFamily="2" charset="-122"/>
                </a:rPr>
                <a:t> </a:t>
              </a:r>
              <a:r>
                <a:rPr lang="zh-CN" altLang="en-US" b="1">
                  <a:effectLst>
                    <a:outerShdw blurRad="38100" dist="38100" dir="2700000" algn="tl">
                      <a:srgbClr val="C0C0C0"/>
                    </a:outerShdw>
                  </a:effectLst>
                  <a:ea typeface="华文细黑" pitchFamily="2" charset="-122"/>
                </a:rPr>
                <a:t>网络可靠性</a:t>
              </a:r>
            </a:p>
          </p:txBody>
        </p:sp>
      </p:grpSp>
      <p:sp>
        <p:nvSpPr>
          <p:cNvPr id="50181" name="Line 9"/>
          <p:cNvSpPr>
            <a:spLocks noChangeShapeType="1"/>
          </p:cNvSpPr>
          <p:nvPr/>
        </p:nvSpPr>
        <p:spPr bwMode="auto">
          <a:xfrm>
            <a:off x="520700" y="4995863"/>
            <a:ext cx="7019925"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4" name="Group 10"/>
          <p:cNvGrpSpPr>
            <a:grpSpLocks/>
          </p:cNvGrpSpPr>
          <p:nvPr/>
        </p:nvGrpSpPr>
        <p:grpSpPr bwMode="auto">
          <a:xfrm>
            <a:off x="323850" y="3141663"/>
            <a:ext cx="2159000" cy="719137"/>
            <a:chOff x="193" y="1874"/>
            <a:chExt cx="1591" cy="752"/>
          </a:xfrm>
        </p:grpSpPr>
        <p:sp>
          <p:nvSpPr>
            <p:cNvPr id="50283" name="AutoShape 11"/>
            <p:cNvSpPr>
              <a:spLocks noChangeArrowheads="1"/>
            </p:cNvSpPr>
            <p:nvPr/>
          </p:nvSpPr>
          <p:spPr bwMode="auto">
            <a:xfrm>
              <a:off x="193" y="1874"/>
              <a:ext cx="1591" cy="752"/>
            </a:xfrm>
            <a:prstGeom prst="rightArrow">
              <a:avLst>
                <a:gd name="adj1" fmla="val 53444"/>
                <a:gd name="adj2" fmla="val 32441"/>
              </a:avLst>
            </a:prstGeom>
            <a:gradFill rotWithShape="0">
              <a:gsLst>
                <a:gs pos="0">
                  <a:srgbClr val="93F1DF"/>
                </a:gs>
                <a:gs pos="100000">
                  <a:srgbClr val="263E3A"/>
                </a:gs>
              </a:gsLst>
              <a:lin ang="0" scaled="1"/>
            </a:gradFill>
            <a:ln w="9525">
              <a:miter lim="800000"/>
              <a:headEnd/>
              <a:tailEnd/>
            </a:ln>
            <a:scene3d>
              <a:camera prst="legacyObliqueTopRight"/>
              <a:lightRig rig="legacyFlat3" dir="b"/>
            </a:scene3d>
            <a:sp3d extrusionH="74600" prstMaterial="legacyMatte">
              <a:bevelT w="13500" h="13500" prst="angle"/>
              <a:bevelB w="13500" h="13500" prst="angle"/>
              <a:extrusionClr>
                <a:srgbClr val="93F1DF"/>
              </a:extrusionClr>
              <a:contourClr>
                <a:srgbClr val="93F1DF"/>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16" name="Text Box 12"/>
            <p:cNvSpPr txBox="1">
              <a:spLocks noChangeArrowheads="1"/>
            </p:cNvSpPr>
            <p:nvPr/>
          </p:nvSpPr>
          <p:spPr bwMode="auto">
            <a:xfrm>
              <a:off x="215" y="2062"/>
              <a:ext cx="869" cy="350"/>
            </a:xfrm>
            <a:prstGeom prst="rect">
              <a:avLst/>
            </a:prstGeom>
            <a:noFill/>
            <a:ln w="31750" algn="ctr">
              <a:noFill/>
              <a:miter lim="800000"/>
              <a:headEnd/>
              <a:tailEnd/>
            </a:ln>
            <a:effectLst/>
          </p:spPr>
          <p:txBody>
            <a:bodyPr wrap="none" anchor="ctr">
              <a:flatTx/>
            </a:bodyPr>
            <a:lstStyle/>
            <a:p>
              <a:pPr eaLnBrk="0" hangingPunct="0">
                <a:defRPr/>
              </a:pPr>
              <a:r>
                <a:rPr lang="en-US" altLang="zh-CN" b="1">
                  <a:effectLst>
                    <a:outerShdw blurRad="38100" dist="38100" dir="2700000" algn="tl">
                      <a:srgbClr val="C0C0C0"/>
                    </a:outerShdw>
                  </a:effectLst>
                  <a:ea typeface="华文细黑" pitchFamily="2" charset="-122"/>
                </a:rPr>
                <a:t> </a:t>
              </a:r>
              <a:r>
                <a:rPr lang="zh-CN" altLang="en-US" b="1">
                  <a:effectLst>
                    <a:outerShdw blurRad="38100" dist="38100" dir="2700000" algn="tl">
                      <a:srgbClr val="C0C0C0"/>
                    </a:outerShdw>
                  </a:effectLst>
                  <a:ea typeface="华文细黑" pitchFamily="2" charset="-122"/>
                </a:rPr>
                <a:t>链路可靠性</a:t>
              </a:r>
            </a:p>
          </p:txBody>
        </p:sp>
      </p:grpSp>
      <p:grpSp>
        <p:nvGrpSpPr>
          <p:cNvPr id="5" name="Group 13"/>
          <p:cNvGrpSpPr>
            <a:grpSpLocks/>
          </p:cNvGrpSpPr>
          <p:nvPr/>
        </p:nvGrpSpPr>
        <p:grpSpPr bwMode="auto">
          <a:xfrm>
            <a:off x="323850" y="4005263"/>
            <a:ext cx="2159000" cy="719137"/>
            <a:chOff x="200" y="2334"/>
            <a:chExt cx="1614" cy="684"/>
          </a:xfrm>
        </p:grpSpPr>
        <p:sp>
          <p:nvSpPr>
            <p:cNvPr id="50281" name="AutoShape 14"/>
            <p:cNvSpPr>
              <a:spLocks noChangeArrowheads="1"/>
            </p:cNvSpPr>
            <p:nvPr/>
          </p:nvSpPr>
          <p:spPr bwMode="auto">
            <a:xfrm>
              <a:off x="200" y="2334"/>
              <a:ext cx="1538" cy="684"/>
            </a:xfrm>
            <a:prstGeom prst="rightArrow">
              <a:avLst>
                <a:gd name="adj1" fmla="val 57019"/>
                <a:gd name="adj2" fmla="val 27971"/>
              </a:avLst>
            </a:prstGeom>
            <a:gradFill rotWithShape="0">
              <a:gsLst>
                <a:gs pos="0">
                  <a:srgbClr val="D1C4FA"/>
                </a:gs>
                <a:gs pos="100000">
                  <a:srgbClr val="363341"/>
                </a:gs>
              </a:gsLst>
              <a:lin ang="0" scaled="1"/>
            </a:gradFill>
            <a:ln w="9525">
              <a:miter lim="800000"/>
              <a:headEnd/>
              <a:tailEnd/>
            </a:ln>
            <a:scene3d>
              <a:camera prst="legacyObliqueTopRight"/>
              <a:lightRig rig="legacyFlat3" dir="b"/>
            </a:scene3d>
            <a:sp3d extrusionH="74600" prstMaterial="legacyMatte">
              <a:bevelT w="13500" h="13500" prst="angle"/>
              <a:bevelB w="13500" h="13500" prst="angle"/>
              <a:extrusionClr>
                <a:srgbClr val="D1C4FA"/>
              </a:extrusionClr>
              <a:contourClr>
                <a:srgbClr val="D1C4FA"/>
              </a:contourClr>
            </a:sp3d>
          </p:spPr>
          <p:txBody>
            <a:bodyPr wrap="none" anchor="ctr">
              <a:flatTx/>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19" name="Text Box 15"/>
            <p:cNvSpPr txBox="1">
              <a:spLocks noChangeArrowheads="1"/>
            </p:cNvSpPr>
            <p:nvPr/>
          </p:nvSpPr>
          <p:spPr bwMode="auto">
            <a:xfrm>
              <a:off x="258" y="2535"/>
              <a:ext cx="1556" cy="264"/>
            </a:xfrm>
            <a:prstGeom prst="rect">
              <a:avLst/>
            </a:prstGeom>
            <a:noFill/>
            <a:ln w="31750" algn="ctr">
              <a:noFill/>
              <a:miter lim="800000"/>
              <a:headEnd/>
              <a:tailEnd/>
            </a:ln>
            <a:effectLst/>
          </p:spPr>
          <p:txBody>
            <a:bodyPr wrap="none" anchor="ctr"/>
            <a:lstStyle/>
            <a:p>
              <a:pPr eaLnBrk="0" hangingPunct="0">
                <a:defRPr/>
              </a:pPr>
              <a:r>
                <a:rPr lang="zh-CN" altLang="en-US" b="1">
                  <a:effectLst>
                    <a:outerShdw blurRad="38100" dist="38100" dir="2700000" algn="tl">
                      <a:srgbClr val="C0C0C0"/>
                    </a:outerShdw>
                  </a:effectLst>
                  <a:ea typeface="华文细黑" pitchFamily="2" charset="-122"/>
                </a:rPr>
                <a:t>设备可靠性</a:t>
              </a:r>
            </a:p>
          </p:txBody>
        </p:sp>
      </p:grpSp>
      <p:sp>
        <p:nvSpPr>
          <p:cNvPr id="840720" name="Rectangle 16"/>
          <p:cNvSpPr>
            <a:spLocks noChangeArrowheads="1"/>
          </p:cNvSpPr>
          <p:nvPr/>
        </p:nvSpPr>
        <p:spPr bwMode="auto">
          <a:xfrm>
            <a:off x="2706688" y="4064000"/>
            <a:ext cx="5865812" cy="579438"/>
          </a:xfrm>
          <a:prstGeom prst="rect">
            <a:avLst/>
          </a:prstGeom>
          <a:solidFill>
            <a:srgbClr val="4D61A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bg1"/>
              </a:buClr>
              <a:buFont typeface="Wingdings" panose="05000000000000000000" pitchFamily="2" charset="2"/>
              <a:buChar char="Ø"/>
            </a:pPr>
            <a:r>
              <a:rPr lang="zh-CN" altLang="en-US" sz="1400">
                <a:solidFill>
                  <a:schemeClr val="bg1"/>
                </a:solidFill>
                <a:ea typeface="华文细黑" panose="02010600040101010101" pitchFamily="2" charset="-122"/>
              </a:rPr>
              <a:t>物理可靠：双主控、双电源、热插拔、网板</a:t>
            </a:r>
            <a:r>
              <a:rPr lang="en-US" altLang="zh-CN" sz="1400">
                <a:solidFill>
                  <a:schemeClr val="bg1"/>
                </a:solidFill>
                <a:ea typeface="华文细黑" panose="02010600040101010101" pitchFamily="2" charset="-122"/>
              </a:rPr>
              <a:t>N+1</a:t>
            </a:r>
            <a:r>
              <a:rPr lang="zh-CN" altLang="en-US" sz="1400">
                <a:solidFill>
                  <a:schemeClr val="bg1"/>
                </a:solidFill>
                <a:ea typeface="华文细黑" panose="02010600040101010101" pitchFamily="2" charset="-122"/>
              </a:rPr>
              <a:t>备份、一机四平面</a:t>
            </a:r>
            <a:r>
              <a:rPr lang="en-US" altLang="zh-CN" sz="1400">
                <a:solidFill>
                  <a:schemeClr val="bg1"/>
                </a:solidFill>
                <a:ea typeface="华文细黑" panose="02010600040101010101" pitchFamily="2" charset="-122"/>
              </a:rPr>
              <a:t>…</a:t>
            </a:r>
          </a:p>
          <a:p>
            <a:pPr eaLnBrk="1" hangingPunct="1">
              <a:lnSpc>
                <a:spcPct val="120000"/>
              </a:lnSpc>
              <a:buClr>
                <a:schemeClr val="bg1"/>
              </a:buClr>
              <a:buFont typeface="Wingdings" panose="05000000000000000000" pitchFamily="2" charset="2"/>
              <a:buChar char="Ø"/>
            </a:pPr>
            <a:r>
              <a:rPr lang="zh-CN" altLang="en-US" sz="1400">
                <a:solidFill>
                  <a:schemeClr val="bg1"/>
                </a:solidFill>
                <a:ea typeface="华文细黑" panose="02010600040101010101" pitchFamily="2" charset="-122"/>
              </a:rPr>
              <a:t>软件可靠：热补丁、</a:t>
            </a:r>
            <a:r>
              <a:rPr lang="en-US" altLang="zh-CN" sz="1400">
                <a:solidFill>
                  <a:schemeClr val="bg1"/>
                </a:solidFill>
                <a:ea typeface="华文细黑" panose="02010600040101010101" pitchFamily="2" charset="-122"/>
              </a:rPr>
              <a:t>ISSU</a:t>
            </a:r>
            <a:r>
              <a:rPr lang="zh-CN" altLang="en-US" sz="1400">
                <a:solidFill>
                  <a:schemeClr val="bg1"/>
                </a:solidFill>
                <a:ea typeface="华文细黑" panose="02010600040101010101" pitchFamily="2" charset="-122"/>
              </a:rPr>
              <a:t>升级</a:t>
            </a:r>
            <a:r>
              <a:rPr lang="en-US" altLang="zh-CN" sz="1400">
                <a:solidFill>
                  <a:schemeClr val="bg1"/>
                </a:solidFill>
                <a:ea typeface="华文细黑" panose="02010600040101010101" pitchFamily="2" charset="-122"/>
              </a:rPr>
              <a:t>…</a:t>
            </a:r>
          </a:p>
        </p:txBody>
      </p:sp>
      <p:sp>
        <p:nvSpPr>
          <p:cNvPr id="840721" name="Rectangle 17"/>
          <p:cNvSpPr>
            <a:spLocks noChangeArrowheads="1"/>
          </p:cNvSpPr>
          <p:nvPr/>
        </p:nvSpPr>
        <p:spPr bwMode="auto">
          <a:xfrm>
            <a:off x="2700338" y="3357563"/>
            <a:ext cx="5865812" cy="304800"/>
          </a:xfrm>
          <a:prstGeom prst="rect">
            <a:avLst/>
          </a:prstGeom>
          <a:solidFill>
            <a:srgbClr val="4D61A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bg1"/>
              </a:buClr>
              <a:buFont typeface="Wingdings" panose="05000000000000000000" pitchFamily="2" charset="2"/>
              <a:buChar char="Ø"/>
            </a:pPr>
            <a:r>
              <a:rPr lang="zh-CN" altLang="en-US" sz="1400">
                <a:solidFill>
                  <a:schemeClr val="bg1"/>
                </a:solidFill>
                <a:ea typeface="华文细黑" panose="02010600040101010101" pitchFamily="2" charset="-122"/>
              </a:rPr>
              <a:t>端口捆绑、多链路捆绑、</a:t>
            </a:r>
            <a:r>
              <a:rPr lang="en-US" altLang="zh-CN" sz="1400">
                <a:solidFill>
                  <a:schemeClr val="bg1"/>
                </a:solidFill>
                <a:ea typeface="华文细黑" panose="02010600040101010101" pitchFamily="2" charset="-122"/>
              </a:rPr>
              <a:t>Eth OAM</a:t>
            </a:r>
            <a:r>
              <a:rPr lang="zh-CN" altLang="en-US" sz="1400">
                <a:solidFill>
                  <a:schemeClr val="bg1"/>
                </a:solidFill>
                <a:ea typeface="华文细黑" panose="02010600040101010101" pitchFamily="2" charset="-122"/>
              </a:rPr>
              <a:t>、</a:t>
            </a:r>
            <a:r>
              <a:rPr lang="en-US" altLang="zh-CN" sz="1400">
                <a:solidFill>
                  <a:schemeClr val="bg1"/>
                </a:solidFill>
                <a:ea typeface="华文细黑" panose="02010600040101010101" pitchFamily="2" charset="-122"/>
              </a:rPr>
              <a:t>IP Trunk…</a:t>
            </a:r>
          </a:p>
        </p:txBody>
      </p:sp>
      <p:sp>
        <p:nvSpPr>
          <p:cNvPr id="840722" name="Rectangle 18"/>
          <p:cNvSpPr>
            <a:spLocks noChangeArrowheads="1"/>
          </p:cNvSpPr>
          <p:nvPr/>
        </p:nvSpPr>
        <p:spPr bwMode="auto">
          <a:xfrm>
            <a:off x="2700338" y="2420938"/>
            <a:ext cx="5867400" cy="431800"/>
          </a:xfrm>
          <a:prstGeom prst="rect">
            <a:avLst/>
          </a:prstGeom>
          <a:solidFill>
            <a:srgbClr val="4D61A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bg1"/>
              </a:buClr>
              <a:buFont typeface="Wingdings" panose="05000000000000000000" pitchFamily="2" charset="2"/>
              <a:buChar char="Ø"/>
            </a:pPr>
            <a:r>
              <a:rPr lang="en-US" altLang="zh-CN" sz="1400">
                <a:solidFill>
                  <a:schemeClr val="bg1"/>
                </a:solidFill>
                <a:ea typeface="华文细黑" panose="02010600040101010101" pitchFamily="2" charset="-122"/>
              </a:rPr>
              <a:t>RPR</a:t>
            </a:r>
            <a:r>
              <a:rPr lang="zh-CN" altLang="en-US" sz="1400">
                <a:solidFill>
                  <a:schemeClr val="bg1"/>
                </a:solidFill>
                <a:ea typeface="华文细黑" panose="02010600040101010101" pitchFamily="2" charset="-122"/>
              </a:rPr>
              <a:t>、</a:t>
            </a:r>
            <a:r>
              <a:rPr lang="en-US" altLang="zh-CN" sz="1400">
                <a:solidFill>
                  <a:schemeClr val="bg1"/>
                </a:solidFill>
                <a:ea typeface="华文细黑" panose="02010600040101010101" pitchFamily="2" charset="-122"/>
              </a:rPr>
              <a:t>NSR</a:t>
            </a:r>
            <a:r>
              <a:rPr lang="zh-CN" altLang="en-US" sz="1400">
                <a:solidFill>
                  <a:schemeClr val="bg1"/>
                </a:solidFill>
                <a:ea typeface="华文细黑" panose="02010600040101010101" pitchFamily="2" charset="-122"/>
              </a:rPr>
              <a:t>、</a:t>
            </a:r>
            <a:r>
              <a:rPr lang="en-US" altLang="zh-CN" sz="1400">
                <a:solidFill>
                  <a:schemeClr val="bg1"/>
                </a:solidFill>
                <a:ea typeface="华文细黑" panose="02010600040101010101" pitchFamily="2" charset="-122"/>
              </a:rPr>
              <a:t>GR</a:t>
            </a:r>
            <a:r>
              <a:rPr lang="zh-CN" altLang="en-US" sz="1400">
                <a:solidFill>
                  <a:schemeClr val="bg1"/>
                </a:solidFill>
                <a:ea typeface="华文细黑" panose="02010600040101010101" pitchFamily="2" charset="-122"/>
              </a:rPr>
              <a:t>、</a:t>
            </a:r>
            <a:r>
              <a:rPr lang="en-US" altLang="zh-CN" sz="1400">
                <a:solidFill>
                  <a:schemeClr val="bg1"/>
                </a:solidFill>
                <a:ea typeface="华文细黑" panose="02010600040101010101" pitchFamily="2" charset="-122"/>
              </a:rPr>
              <a:t>VRRPE</a:t>
            </a:r>
            <a:r>
              <a:rPr lang="zh-CN" altLang="en-US" sz="1400">
                <a:solidFill>
                  <a:schemeClr val="bg1"/>
                </a:solidFill>
                <a:ea typeface="华文细黑" panose="02010600040101010101" pitchFamily="2" charset="-122"/>
              </a:rPr>
              <a:t>、</a:t>
            </a:r>
            <a:r>
              <a:rPr lang="en-US" altLang="zh-CN" sz="1400">
                <a:solidFill>
                  <a:schemeClr val="bg1"/>
                </a:solidFill>
                <a:ea typeface="华文细黑" panose="02010600040101010101" pitchFamily="2" charset="-122"/>
              </a:rPr>
              <a:t>ECMP</a:t>
            </a:r>
            <a:r>
              <a:rPr lang="zh-CN" altLang="en-US" sz="1400">
                <a:solidFill>
                  <a:schemeClr val="bg1"/>
                </a:solidFill>
                <a:ea typeface="华文细黑" panose="02010600040101010101" pitchFamily="2" charset="-122"/>
              </a:rPr>
              <a:t>、</a:t>
            </a:r>
            <a:r>
              <a:rPr lang="en-US" altLang="zh-CN" sz="1400">
                <a:solidFill>
                  <a:schemeClr val="bg1"/>
                </a:solidFill>
                <a:ea typeface="华文细黑" panose="02010600040101010101" pitchFamily="2" charset="-122"/>
              </a:rPr>
              <a:t>BFD…</a:t>
            </a:r>
          </a:p>
        </p:txBody>
      </p:sp>
      <p:sp>
        <p:nvSpPr>
          <p:cNvPr id="840723" name="Rectangle 19"/>
          <p:cNvSpPr>
            <a:spLocks noChangeArrowheads="1"/>
          </p:cNvSpPr>
          <p:nvPr/>
        </p:nvSpPr>
        <p:spPr bwMode="auto">
          <a:xfrm>
            <a:off x="2700338" y="1557338"/>
            <a:ext cx="5867400" cy="304800"/>
          </a:xfrm>
          <a:prstGeom prst="rect">
            <a:avLst/>
          </a:prstGeom>
          <a:solidFill>
            <a:srgbClr val="4D61A4"/>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bg1"/>
              </a:buClr>
              <a:buFont typeface="Wingdings" panose="05000000000000000000" pitchFamily="2" charset="2"/>
              <a:buChar char="Ø"/>
            </a:pPr>
            <a:r>
              <a:rPr lang="en-US" altLang="zh-CN" sz="1400">
                <a:solidFill>
                  <a:schemeClr val="bg1"/>
                </a:solidFill>
                <a:ea typeface="华文细黑" panose="02010600040101010101" pitchFamily="2" charset="-122"/>
              </a:rPr>
              <a:t>TE FRR</a:t>
            </a:r>
            <a:r>
              <a:rPr lang="zh-CN" altLang="en-US" sz="1400">
                <a:solidFill>
                  <a:schemeClr val="bg1"/>
                </a:solidFill>
                <a:ea typeface="华文细黑" panose="02010600040101010101" pitchFamily="2" charset="-122"/>
              </a:rPr>
              <a:t>、</a:t>
            </a:r>
            <a:r>
              <a:rPr lang="en-US" altLang="zh-CN" sz="1400">
                <a:solidFill>
                  <a:schemeClr val="bg1"/>
                </a:solidFill>
                <a:ea typeface="华文细黑" panose="02010600040101010101" pitchFamily="2" charset="-122"/>
              </a:rPr>
              <a:t>IP FRR…</a:t>
            </a:r>
          </a:p>
        </p:txBody>
      </p:sp>
      <p:sp>
        <p:nvSpPr>
          <p:cNvPr id="50188" name="Oval 20"/>
          <p:cNvSpPr>
            <a:spLocks noChangeArrowheads="1"/>
          </p:cNvSpPr>
          <p:nvPr/>
        </p:nvSpPr>
        <p:spPr bwMode="auto">
          <a:xfrm>
            <a:off x="6270625" y="5364163"/>
            <a:ext cx="495300" cy="539750"/>
          </a:xfrm>
          <a:prstGeom prst="ellipse">
            <a:avLst/>
          </a:prstGeom>
          <a:solidFill>
            <a:schemeClr val="hlink"/>
          </a:solidFill>
          <a:ln w="9525" algn="ctr">
            <a:solidFill>
              <a:srgbClr val="FFFF00"/>
            </a:solidFill>
            <a:round/>
            <a:headEnd/>
            <a:tailEnd/>
          </a:ln>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pic>
        <p:nvPicPr>
          <p:cNvPr id="50189" name="Picture 2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17788" y="4930775"/>
            <a:ext cx="10064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50190" name="Group 20"/>
          <p:cNvGrpSpPr>
            <a:grpSpLocks/>
          </p:cNvGrpSpPr>
          <p:nvPr/>
        </p:nvGrpSpPr>
        <p:grpSpPr bwMode="auto">
          <a:xfrm>
            <a:off x="1162050" y="5291138"/>
            <a:ext cx="500063" cy="509587"/>
            <a:chOff x="732" y="3333"/>
            <a:chExt cx="315" cy="321"/>
          </a:xfrm>
        </p:grpSpPr>
        <p:grpSp>
          <p:nvGrpSpPr>
            <p:cNvPr id="50252" name="Group 23"/>
            <p:cNvGrpSpPr>
              <a:grpSpLocks/>
            </p:cNvGrpSpPr>
            <p:nvPr/>
          </p:nvGrpSpPr>
          <p:grpSpPr bwMode="auto">
            <a:xfrm>
              <a:off x="732" y="3333"/>
              <a:ext cx="315" cy="321"/>
              <a:chOff x="1392" y="2832"/>
              <a:chExt cx="862" cy="877"/>
            </a:xfrm>
          </p:grpSpPr>
          <p:sp>
            <p:nvSpPr>
              <p:cNvPr id="50273" name="Rectangle 24"/>
              <p:cNvSpPr>
                <a:spLocks noChangeArrowheads="1"/>
              </p:cNvSpPr>
              <p:nvPr/>
            </p:nvSpPr>
            <p:spPr bwMode="auto">
              <a:xfrm>
                <a:off x="1395" y="2884"/>
                <a:ext cx="859" cy="825"/>
              </a:xfrm>
              <a:prstGeom prst="rect">
                <a:avLst/>
              </a:prstGeom>
              <a:gradFill rotWithShape="0">
                <a:gsLst>
                  <a:gs pos="0">
                    <a:srgbClr val="99CCFF"/>
                  </a:gs>
                  <a:gs pos="100000">
                    <a:srgbClr val="94C6F7"/>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74" name="AutoShape 25"/>
              <p:cNvSpPr>
                <a:spLocks noChangeArrowheads="1"/>
              </p:cNvSpPr>
              <p:nvPr/>
            </p:nvSpPr>
            <p:spPr bwMode="auto">
              <a:xfrm flipV="1">
                <a:off x="1392" y="3662"/>
                <a:ext cx="862"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05 w 21600"/>
                  <a:gd name="T13" fmla="*/ 2298 h 21600"/>
                  <a:gd name="T14" fmla="*/ 19295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1027" y="21600"/>
                    </a:lnTo>
                    <a:lnTo>
                      <a:pt x="20573" y="21600"/>
                    </a:lnTo>
                    <a:lnTo>
                      <a:pt x="21600" y="0"/>
                    </a:lnTo>
                    <a:lnTo>
                      <a:pt x="0" y="0"/>
                    </a:lnTo>
                    <a:close/>
                  </a:path>
                </a:pathLst>
              </a:custGeom>
              <a:gradFill rotWithShape="0">
                <a:gsLst>
                  <a:gs pos="0">
                    <a:srgbClr val="99CCFF"/>
                  </a:gs>
                  <a:gs pos="100000">
                    <a:srgbClr val="475E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275" name="AutoShape 26"/>
              <p:cNvSpPr>
                <a:spLocks noChangeArrowheads="1"/>
              </p:cNvSpPr>
              <p:nvPr/>
            </p:nvSpPr>
            <p:spPr bwMode="auto">
              <a:xfrm rot="16200000" flipV="1">
                <a:off x="1804" y="3256"/>
                <a:ext cx="847"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72 w 21600"/>
                  <a:gd name="T13" fmla="*/ 2298 h 21600"/>
                  <a:gd name="T14" fmla="*/ 19228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1150" y="21600"/>
                    </a:lnTo>
                    <a:lnTo>
                      <a:pt x="20450" y="21600"/>
                    </a:lnTo>
                    <a:lnTo>
                      <a:pt x="21600" y="0"/>
                    </a:lnTo>
                    <a:lnTo>
                      <a:pt x="0" y="0"/>
                    </a:lnTo>
                    <a:close/>
                  </a:path>
                </a:pathLst>
              </a:custGeom>
              <a:gradFill rotWithShape="0">
                <a:gsLst>
                  <a:gs pos="0">
                    <a:srgbClr val="99CCFF"/>
                  </a:gs>
                  <a:gs pos="100000">
                    <a:srgbClr val="475E7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276" name="AutoShape 27"/>
              <p:cNvSpPr>
                <a:spLocks noChangeArrowheads="1"/>
              </p:cNvSpPr>
              <p:nvPr/>
            </p:nvSpPr>
            <p:spPr bwMode="auto">
              <a:xfrm rot="5400000" flipH="1" flipV="1">
                <a:off x="995" y="3256"/>
                <a:ext cx="847"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72 w 21600"/>
                  <a:gd name="T13" fmla="*/ 2298 h 21600"/>
                  <a:gd name="T14" fmla="*/ 19228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1150" y="21600"/>
                    </a:lnTo>
                    <a:lnTo>
                      <a:pt x="20450" y="21600"/>
                    </a:lnTo>
                    <a:lnTo>
                      <a:pt x="21600" y="0"/>
                    </a:lnTo>
                    <a:lnTo>
                      <a:pt x="0" y="0"/>
                    </a:lnTo>
                    <a:close/>
                  </a:path>
                </a:pathLst>
              </a:custGeom>
              <a:gradFill rotWithShape="0">
                <a:gsLst>
                  <a:gs pos="0">
                    <a:srgbClr val="E4F2FF"/>
                  </a:gs>
                  <a:gs pos="100000">
                    <a:srgbClr val="99CC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277" name="Rectangle 28"/>
              <p:cNvSpPr>
                <a:spLocks noChangeArrowheads="1"/>
              </p:cNvSpPr>
              <p:nvPr/>
            </p:nvSpPr>
            <p:spPr bwMode="auto">
              <a:xfrm>
                <a:off x="1397" y="2832"/>
                <a:ext cx="852" cy="181"/>
              </a:xfrm>
              <a:prstGeom prst="rect">
                <a:avLst/>
              </a:prstGeom>
              <a:solidFill>
                <a:srgbClr val="4A59A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78" name="Rectangle 29"/>
              <p:cNvSpPr>
                <a:spLocks noChangeArrowheads="1"/>
              </p:cNvSpPr>
              <p:nvPr/>
            </p:nvSpPr>
            <p:spPr bwMode="auto">
              <a:xfrm>
                <a:off x="1395" y="2835"/>
                <a:ext cx="47" cy="178"/>
              </a:xfrm>
              <a:prstGeom prst="rect">
                <a:avLst/>
              </a:prstGeom>
              <a:gradFill rotWithShape="0">
                <a:gsLst>
                  <a:gs pos="0">
                    <a:srgbClr val="ADB3D5"/>
                  </a:gs>
                  <a:gs pos="100000">
                    <a:srgbClr val="4A59A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79" name="Rectangle 30"/>
              <p:cNvSpPr>
                <a:spLocks noChangeArrowheads="1"/>
              </p:cNvSpPr>
              <p:nvPr/>
            </p:nvSpPr>
            <p:spPr bwMode="auto">
              <a:xfrm>
                <a:off x="2204" y="2835"/>
                <a:ext cx="47" cy="178"/>
              </a:xfrm>
              <a:prstGeom prst="rect">
                <a:avLst/>
              </a:prstGeom>
              <a:gradFill rotWithShape="0">
                <a:gsLst>
                  <a:gs pos="0">
                    <a:srgbClr val="4A59A2"/>
                  </a:gs>
                  <a:gs pos="100000">
                    <a:srgbClr val="272F5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80" name="AutoShape 31"/>
              <p:cNvSpPr>
                <a:spLocks noChangeArrowheads="1"/>
              </p:cNvSpPr>
              <p:nvPr/>
            </p:nvSpPr>
            <p:spPr bwMode="auto">
              <a:xfrm>
                <a:off x="1392" y="2832"/>
                <a:ext cx="862"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80 w 21600"/>
                  <a:gd name="T13" fmla="*/ 2298 h 21600"/>
                  <a:gd name="T14" fmla="*/ 19420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752" y="21600"/>
                    </a:lnTo>
                    <a:lnTo>
                      <a:pt x="20848" y="21600"/>
                    </a:lnTo>
                    <a:lnTo>
                      <a:pt x="21600" y="0"/>
                    </a:lnTo>
                    <a:lnTo>
                      <a:pt x="0" y="0"/>
                    </a:lnTo>
                    <a:close/>
                  </a:path>
                </a:pathLst>
              </a:custGeom>
              <a:gradFill rotWithShape="0">
                <a:gsLst>
                  <a:gs pos="0">
                    <a:srgbClr val="ADB3D5"/>
                  </a:gs>
                  <a:gs pos="100000">
                    <a:srgbClr val="4A59A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pic>
          <p:nvPicPr>
            <p:cNvPr id="50253" name="Picture 32" descr="1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4" y="3468"/>
              <a:ext cx="277"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50254" name="Group 33"/>
            <p:cNvGrpSpPr>
              <a:grpSpLocks/>
            </p:cNvGrpSpPr>
            <p:nvPr/>
          </p:nvGrpSpPr>
          <p:grpSpPr bwMode="auto">
            <a:xfrm>
              <a:off x="945" y="3502"/>
              <a:ext cx="86" cy="82"/>
              <a:chOff x="432" y="3360"/>
              <a:chExt cx="432" cy="468"/>
            </a:xfrm>
          </p:grpSpPr>
          <p:grpSp>
            <p:nvGrpSpPr>
              <p:cNvPr id="50255" name="Group 34"/>
              <p:cNvGrpSpPr>
                <a:grpSpLocks/>
              </p:cNvGrpSpPr>
              <p:nvPr/>
            </p:nvGrpSpPr>
            <p:grpSpPr bwMode="auto">
              <a:xfrm>
                <a:off x="432" y="3600"/>
                <a:ext cx="432" cy="228"/>
                <a:chOff x="432" y="288"/>
                <a:chExt cx="1488" cy="372"/>
              </a:xfrm>
            </p:grpSpPr>
            <p:sp>
              <p:nvSpPr>
                <p:cNvPr id="50271" name="Oval 35"/>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40" name="Oval 36"/>
                <p:cNvSpPr>
                  <a:spLocks noChangeArrowheads="1"/>
                </p:cNvSpPr>
                <p:nvPr/>
              </p:nvSpPr>
              <p:spPr bwMode="auto">
                <a:xfrm>
                  <a:off x="432" y="288"/>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56" name="Group 37"/>
              <p:cNvGrpSpPr>
                <a:grpSpLocks/>
              </p:cNvGrpSpPr>
              <p:nvPr/>
            </p:nvGrpSpPr>
            <p:grpSpPr bwMode="auto">
              <a:xfrm>
                <a:off x="432" y="3552"/>
                <a:ext cx="432" cy="228"/>
                <a:chOff x="432" y="288"/>
                <a:chExt cx="1488" cy="372"/>
              </a:xfrm>
            </p:grpSpPr>
            <p:sp>
              <p:nvSpPr>
                <p:cNvPr id="50269" name="Oval 38"/>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43" name="Oval 39"/>
                <p:cNvSpPr>
                  <a:spLocks noChangeArrowheads="1"/>
                </p:cNvSpPr>
                <p:nvPr/>
              </p:nvSpPr>
              <p:spPr bwMode="auto">
                <a:xfrm>
                  <a:off x="432" y="291"/>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57" name="Group 40"/>
              <p:cNvGrpSpPr>
                <a:grpSpLocks/>
              </p:cNvGrpSpPr>
              <p:nvPr/>
            </p:nvGrpSpPr>
            <p:grpSpPr bwMode="auto">
              <a:xfrm>
                <a:off x="432" y="3504"/>
                <a:ext cx="432" cy="228"/>
                <a:chOff x="432" y="288"/>
                <a:chExt cx="1488" cy="372"/>
              </a:xfrm>
            </p:grpSpPr>
            <p:sp>
              <p:nvSpPr>
                <p:cNvPr id="50267" name="Oval 41"/>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46" name="Oval 42"/>
                <p:cNvSpPr>
                  <a:spLocks noChangeArrowheads="1"/>
                </p:cNvSpPr>
                <p:nvPr/>
              </p:nvSpPr>
              <p:spPr bwMode="auto">
                <a:xfrm>
                  <a:off x="432" y="286"/>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58" name="Group 43"/>
              <p:cNvGrpSpPr>
                <a:grpSpLocks/>
              </p:cNvGrpSpPr>
              <p:nvPr/>
            </p:nvGrpSpPr>
            <p:grpSpPr bwMode="auto">
              <a:xfrm>
                <a:off x="432" y="3456"/>
                <a:ext cx="432" cy="228"/>
                <a:chOff x="432" y="288"/>
                <a:chExt cx="1488" cy="372"/>
              </a:xfrm>
            </p:grpSpPr>
            <p:sp>
              <p:nvSpPr>
                <p:cNvPr id="50265" name="Oval 44"/>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49" name="Oval 45"/>
                <p:cNvSpPr>
                  <a:spLocks noChangeArrowheads="1"/>
                </p:cNvSpPr>
                <p:nvPr/>
              </p:nvSpPr>
              <p:spPr bwMode="auto">
                <a:xfrm>
                  <a:off x="432" y="290"/>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59" name="Group 46"/>
              <p:cNvGrpSpPr>
                <a:grpSpLocks/>
              </p:cNvGrpSpPr>
              <p:nvPr/>
            </p:nvGrpSpPr>
            <p:grpSpPr bwMode="auto">
              <a:xfrm>
                <a:off x="432" y="3408"/>
                <a:ext cx="432" cy="228"/>
                <a:chOff x="432" y="288"/>
                <a:chExt cx="1488" cy="372"/>
              </a:xfrm>
            </p:grpSpPr>
            <p:sp>
              <p:nvSpPr>
                <p:cNvPr id="50263" name="Oval 47"/>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52" name="Oval 48"/>
                <p:cNvSpPr>
                  <a:spLocks noChangeArrowheads="1"/>
                </p:cNvSpPr>
                <p:nvPr/>
              </p:nvSpPr>
              <p:spPr bwMode="auto">
                <a:xfrm>
                  <a:off x="432" y="284"/>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60" name="Group 49"/>
              <p:cNvGrpSpPr>
                <a:grpSpLocks/>
              </p:cNvGrpSpPr>
              <p:nvPr/>
            </p:nvGrpSpPr>
            <p:grpSpPr bwMode="auto">
              <a:xfrm>
                <a:off x="432" y="3360"/>
                <a:ext cx="432" cy="228"/>
                <a:chOff x="432" y="288"/>
                <a:chExt cx="1488" cy="372"/>
              </a:xfrm>
            </p:grpSpPr>
            <p:sp>
              <p:nvSpPr>
                <p:cNvPr id="50261" name="Oval 50"/>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55" name="Oval 51"/>
                <p:cNvSpPr>
                  <a:spLocks noChangeArrowheads="1"/>
                </p:cNvSpPr>
                <p:nvPr/>
              </p:nvSpPr>
              <p:spPr bwMode="auto">
                <a:xfrm>
                  <a:off x="432" y="288"/>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grpSp>
      <p:grpSp>
        <p:nvGrpSpPr>
          <p:cNvPr id="50191" name="Group 123"/>
          <p:cNvGrpSpPr>
            <a:grpSpLocks/>
          </p:cNvGrpSpPr>
          <p:nvPr/>
        </p:nvGrpSpPr>
        <p:grpSpPr bwMode="auto">
          <a:xfrm>
            <a:off x="1331913" y="5437188"/>
            <a:ext cx="500062" cy="509587"/>
            <a:chOff x="839" y="3425"/>
            <a:chExt cx="315" cy="321"/>
          </a:xfrm>
        </p:grpSpPr>
        <p:grpSp>
          <p:nvGrpSpPr>
            <p:cNvPr id="50223" name="Group 53"/>
            <p:cNvGrpSpPr>
              <a:grpSpLocks/>
            </p:cNvGrpSpPr>
            <p:nvPr/>
          </p:nvGrpSpPr>
          <p:grpSpPr bwMode="auto">
            <a:xfrm>
              <a:off x="839" y="3425"/>
              <a:ext cx="315" cy="321"/>
              <a:chOff x="1392" y="2832"/>
              <a:chExt cx="862" cy="877"/>
            </a:xfrm>
          </p:grpSpPr>
          <p:sp>
            <p:nvSpPr>
              <p:cNvPr id="50244" name="Rectangle 54"/>
              <p:cNvSpPr>
                <a:spLocks noChangeArrowheads="1"/>
              </p:cNvSpPr>
              <p:nvPr/>
            </p:nvSpPr>
            <p:spPr bwMode="auto">
              <a:xfrm>
                <a:off x="1395" y="2884"/>
                <a:ext cx="859" cy="825"/>
              </a:xfrm>
              <a:prstGeom prst="rect">
                <a:avLst/>
              </a:prstGeom>
              <a:gradFill rotWithShape="0">
                <a:gsLst>
                  <a:gs pos="0">
                    <a:srgbClr val="99CCFF"/>
                  </a:gs>
                  <a:gs pos="100000">
                    <a:srgbClr val="94C6F7"/>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45" name="AutoShape 55"/>
              <p:cNvSpPr>
                <a:spLocks noChangeArrowheads="1"/>
              </p:cNvSpPr>
              <p:nvPr/>
            </p:nvSpPr>
            <p:spPr bwMode="auto">
              <a:xfrm flipV="1">
                <a:off x="1392" y="3662"/>
                <a:ext cx="862"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05 w 21600"/>
                  <a:gd name="T13" fmla="*/ 2298 h 21600"/>
                  <a:gd name="T14" fmla="*/ 19295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1027" y="21600"/>
                    </a:lnTo>
                    <a:lnTo>
                      <a:pt x="20573" y="21600"/>
                    </a:lnTo>
                    <a:lnTo>
                      <a:pt x="21600" y="0"/>
                    </a:lnTo>
                    <a:lnTo>
                      <a:pt x="0" y="0"/>
                    </a:lnTo>
                    <a:close/>
                  </a:path>
                </a:pathLst>
              </a:custGeom>
              <a:gradFill rotWithShape="0">
                <a:gsLst>
                  <a:gs pos="0">
                    <a:srgbClr val="99CCFF"/>
                  </a:gs>
                  <a:gs pos="100000">
                    <a:srgbClr val="475E76"/>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246" name="AutoShape 56"/>
              <p:cNvSpPr>
                <a:spLocks noChangeArrowheads="1"/>
              </p:cNvSpPr>
              <p:nvPr/>
            </p:nvSpPr>
            <p:spPr bwMode="auto">
              <a:xfrm rot="16200000" flipV="1">
                <a:off x="1804" y="3256"/>
                <a:ext cx="847"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72 w 21600"/>
                  <a:gd name="T13" fmla="*/ 2298 h 21600"/>
                  <a:gd name="T14" fmla="*/ 19228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1150" y="21600"/>
                    </a:lnTo>
                    <a:lnTo>
                      <a:pt x="20450" y="21600"/>
                    </a:lnTo>
                    <a:lnTo>
                      <a:pt x="21600" y="0"/>
                    </a:lnTo>
                    <a:lnTo>
                      <a:pt x="0" y="0"/>
                    </a:lnTo>
                    <a:close/>
                  </a:path>
                </a:pathLst>
              </a:custGeom>
              <a:gradFill rotWithShape="0">
                <a:gsLst>
                  <a:gs pos="0">
                    <a:srgbClr val="99CCFF"/>
                  </a:gs>
                  <a:gs pos="100000">
                    <a:srgbClr val="475E7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247" name="AutoShape 57"/>
              <p:cNvSpPr>
                <a:spLocks noChangeArrowheads="1"/>
              </p:cNvSpPr>
              <p:nvPr/>
            </p:nvSpPr>
            <p:spPr bwMode="auto">
              <a:xfrm rot="5400000" flipH="1" flipV="1">
                <a:off x="995" y="3256"/>
                <a:ext cx="847"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72 w 21600"/>
                  <a:gd name="T13" fmla="*/ 2298 h 21600"/>
                  <a:gd name="T14" fmla="*/ 19228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1150" y="21600"/>
                    </a:lnTo>
                    <a:lnTo>
                      <a:pt x="20450" y="21600"/>
                    </a:lnTo>
                    <a:lnTo>
                      <a:pt x="21600" y="0"/>
                    </a:lnTo>
                    <a:lnTo>
                      <a:pt x="0" y="0"/>
                    </a:lnTo>
                    <a:close/>
                  </a:path>
                </a:pathLst>
              </a:custGeom>
              <a:gradFill rotWithShape="0">
                <a:gsLst>
                  <a:gs pos="0">
                    <a:srgbClr val="E4F2FF"/>
                  </a:gs>
                  <a:gs pos="100000">
                    <a:srgbClr val="99CC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248" name="Rectangle 58"/>
              <p:cNvSpPr>
                <a:spLocks noChangeArrowheads="1"/>
              </p:cNvSpPr>
              <p:nvPr/>
            </p:nvSpPr>
            <p:spPr bwMode="auto">
              <a:xfrm>
                <a:off x="1397" y="2832"/>
                <a:ext cx="852" cy="181"/>
              </a:xfrm>
              <a:prstGeom prst="rect">
                <a:avLst/>
              </a:prstGeom>
              <a:solidFill>
                <a:srgbClr val="4A59A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49" name="Rectangle 59"/>
              <p:cNvSpPr>
                <a:spLocks noChangeArrowheads="1"/>
              </p:cNvSpPr>
              <p:nvPr/>
            </p:nvSpPr>
            <p:spPr bwMode="auto">
              <a:xfrm>
                <a:off x="1395" y="2835"/>
                <a:ext cx="47" cy="178"/>
              </a:xfrm>
              <a:prstGeom prst="rect">
                <a:avLst/>
              </a:prstGeom>
              <a:gradFill rotWithShape="0">
                <a:gsLst>
                  <a:gs pos="0">
                    <a:srgbClr val="ADB3D5"/>
                  </a:gs>
                  <a:gs pos="100000">
                    <a:srgbClr val="4A59A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50" name="Rectangle 60"/>
              <p:cNvSpPr>
                <a:spLocks noChangeArrowheads="1"/>
              </p:cNvSpPr>
              <p:nvPr/>
            </p:nvSpPr>
            <p:spPr bwMode="auto">
              <a:xfrm>
                <a:off x="2204" y="2835"/>
                <a:ext cx="47" cy="178"/>
              </a:xfrm>
              <a:prstGeom prst="rect">
                <a:avLst/>
              </a:prstGeom>
              <a:gradFill rotWithShape="0">
                <a:gsLst>
                  <a:gs pos="0">
                    <a:srgbClr val="4A59A2"/>
                  </a:gs>
                  <a:gs pos="100000">
                    <a:srgbClr val="272F55"/>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51" name="AutoShape 61"/>
              <p:cNvSpPr>
                <a:spLocks noChangeArrowheads="1"/>
              </p:cNvSpPr>
              <p:nvPr/>
            </p:nvSpPr>
            <p:spPr bwMode="auto">
              <a:xfrm>
                <a:off x="1392" y="2832"/>
                <a:ext cx="862"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180 w 21600"/>
                  <a:gd name="T13" fmla="*/ 2298 h 21600"/>
                  <a:gd name="T14" fmla="*/ 19420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752" y="21600"/>
                    </a:lnTo>
                    <a:lnTo>
                      <a:pt x="20848" y="21600"/>
                    </a:lnTo>
                    <a:lnTo>
                      <a:pt x="21600" y="0"/>
                    </a:lnTo>
                    <a:lnTo>
                      <a:pt x="0" y="0"/>
                    </a:lnTo>
                    <a:close/>
                  </a:path>
                </a:pathLst>
              </a:custGeom>
              <a:gradFill rotWithShape="0">
                <a:gsLst>
                  <a:gs pos="0">
                    <a:srgbClr val="ADB3D5"/>
                  </a:gs>
                  <a:gs pos="100000">
                    <a:srgbClr val="4A59A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pic>
          <p:nvPicPr>
            <p:cNvPr id="50224" name="Picture 62" descr="1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1" y="3560"/>
              <a:ext cx="277"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50225" name="Group 63"/>
            <p:cNvGrpSpPr>
              <a:grpSpLocks/>
            </p:cNvGrpSpPr>
            <p:nvPr/>
          </p:nvGrpSpPr>
          <p:grpSpPr bwMode="auto">
            <a:xfrm>
              <a:off x="1052" y="3594"/>
              <a:ext cx="86" cy="82"/>
              <a:chOff x="432" y="3360"/>
              <a:chExt cx="432" cy="468"/>
            </a:xfrm>
          </p:grpSpPr>
          <p:grpSp>
            <p:nvGrpSpPr>
              <p:cNvPr id="50226" name="Group 64"/>
              <p:cNvGrpSpPr>
                <a:grpSpLocks/>
              </p:cNvGrpSpPr>
              <p:nvPr/>
            </p:nvGrpSpPr>
            <p:grpSpPr bwMode="auto">
              <a:xfrm>
                <a:off x="432" y="3600"/>
                <a:ext cx="432" cy="228"/>
                <a:chOff x="432" y="288"/>
                <a:chExt cx="1488" cy="372"/>
              </a:xfrm>
            </p:grpSpPr>
            <p:sp>
              <p:nvSpPr>
                <p:cNvPr id="50242" name="Oval 65"/>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70" name="Oval 66"/>
                <p:cNvSpPr>
                  <a:spLocks noChangeArrowheads="1"/>
                </p:cNvSpPr>
                <p:nvPr/>
              </p:nvSpPr>
              <p:spPr bwMode="auto">
                <a:xfrm>
                  <a:off x="432" y="288"/>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27" name="Group 67"/>
              <p:cNvGrpSpPr>
                <a:grpSpLocks/>
              </p:cNvGrpSpPr>
              <p:nvPr/>
            </p:nvGrpSpPr>
            <p:grpSpPr bwMode="auto">
              <a:xfrm>
                <a:off x="432" y="3552"/>
                <a:ext cx="432" cy="228"/>
                <a:chOff x="432" y="288"/>
                <a:chExt cx="1488" cy="372"/>
              </a:xfrm>
            </p:grpSpPr>
            <p:sp>
              <p:nvSpPr>
                <p:cNvPr id="50240" name="Oval 68"/>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73" name="Oval 69"/>
                <p:cNvSpPr>
                  <a:spLocks noChangeArrowheads="1"/>
                </p:cNvSpPr>
                <p:nvPr/>
              </p:nvSpPr>
              <p:spPr bwMode="auto">
                <a:xfrm>
                  <a:off x="432" y="291"/>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28" name="Group 70"/>
              <p:cNvGrpSpPr>
                <a:grpSpLocks/>
              </p:cNvGrpSpPr>
              <p:nvPr/>
            </p:nvGrpSpPr>
            <p:grpSpPr bwMode="auto">
              <a:xfrm>
                <a:off x="432" y="3504"/>
                <a:ext cx="432" cy="228"/>
                <a:chOff x="432" y="288"/>
                <a:chExt cx="1488" cy="372"/>
              </a:xfrm>
            </p:grpSpPr>
            <p:sp>
              <p:nvSpPr>
                <p:cNvPr id="50238" name="Oval 71"/>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76" name="Oval 72"/>
                <p:cNvSpPr>
                  <a:spLocks noChangeArrowheads="1"/>
                </p:cNvSpPr>
                <p:nvPr/>
              </p:nvSpPr>
              <p:spPr bwMode="auto">
                <a:xfrm>
                  <a:off x="432" y="286"/>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29" name="Group 73"/>
              <p:cNvGrpSpPr>
                <a:grpSpLocks/>
              </p:cNvGrpSpPr>
              <p:nvPr/>
            </p:nvGrpSpPr>
            <p:grpSpPr bwMode="auto">
              <a:xfrm>
                <a:off x="432" y="3456"/>
                <a:ext cx="432" cy="228"/>
                <a:chOff x="432" y="288"/>
                <a:chExt cx="1488" cy="372"/>
              </a:xfrm>
            </p:grpSpPr>
            <p:sp>
              <p:nvSpPr>
                <p:cNvPr id="50236" name="Oval 74"/>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79" name="Oval 75"/>
                <p:cNvSpPr>
                  <a:spLocks noChangeArrowheads="1"/>
                </p:cNvSpPr>
                <p:nvPr/>
              </p:nvSpPr>
              <p:spPr bwMode="auto">
                <a:xfrm>
                  <a:off x="432" y="290"/>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30" name="Group 76"/>
              <p:cNvGrpSpPr>
                <a:grpSpLocks/>
              </p:cNvGrpSpPr>
              <p:nvPr/>
            </p:nvGrpSpPr>
            <p:grpSpPr bwMode="auto">
              <a:xfrm>
                <a:off x="432" y="3408"/>
                <a:ext cx="432" cy="228"/>
                <a:chOff x="432" y="288"/>
                <a:chExt cx="1488" cy="372"/>
              </a:xfrm>
            </p:grpSpPr>
            <p:sp>
              <p:nvSpPr>
                <p:cNvPr id="50234" name="Oval 77"/>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82" name="Oval 78"/>
                <p:cNvSpPr>
                  <a:spLocks noChangeArrowheads="1"/>
                </p:cNvSpPr>
                <p:nvPr/>
              </p:nvSpPr>
              <p:spPr bwMode="auto">
                <a:xfrm>
                  <a:off x="432" y="284"/>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nvGrpSpPr>
              <p:cNvPr id="50231" name="Group 79"/>
              <p:cNvGrpSpPr>
                <a:grpSpLocks/>
              </p:cNvGrpSpPr>
              <p:nvPr/>
            </p:nvGrpSpPr>
            <p:grpSpPr bwMode="auto">
              <a:xfrm>
                <a:off x="432" y="3360"/>
                <a:ext cx="432" cy="228"/>
                <a:chOff x="432" y="288"/>
                <a:chExt cx="1488" cy="372"/>
              </a:xfrm>
            </p:grpSpPr>
            <p:sp>
              <p:nvSpPr>
                <p:cNvPr id="50232" name="Oval 80"/>
                <p:cNvSpPr>
                  <a:spLocks noChangeArrowheads="1"/>
                </p:cNvSpPr>
                <p:nvPr/>
              </p:nvSpPr>
              <p:spPr bwMode="auto">
                <a:xfrm>
                  <a:off x="432" y="324"/>
                  <a:ext cx="1488" cy="336"/>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0785" name="Oval 81"/>
                <p:cNvSpPr>
                  <a:spLocks noChangeArrowheads="1"/>
                </p:cNvSpPr>
                <p:nvPr/>
              </p:nvSpPr>
              <p:spPr bwMode="auto">
                <a:xfrm>
                  <a:off x="432" y="288"/>
                  <a:ext cx="1488" cy="335"/>
                </a:xfrm>
                <a:prstGeom prst="ellipse">
                  <a:avLst/>
                </a:prstGeom>
                <a:gradFill rotWithShape="0">
                  <a:gsLst>
                    <a:gs pos="0">
                      <a:schemeClr val="folHlink"/>
                    </a:gs>
                    <a:gs pos="100000">
                      <a:schemeClr val="folHlink">
                        <a:gamma/>
                        <a:shade val="66275"/>
                        <a:invGamma/>
                      </a:schemeClr>
                    </a:gs>
                  </a:gsLst>
                  <a:lin ang="2700000" scaled="1"/>
                </a:gradFill>
                <a:ln w="9525">
                  <a:noFill/>
                  <a:round/>
                  <a:headEnd/>
                  <a:tailEnd/>
                </a:ln>
                <a:effectLst/>
              </p:spPr>
              <p:txBody>
                <a:bodyPr wrap="none" anchor="ctr"/>
                <a:lstStyle/>
                <a:p>
                  <a:pPr>
                    <a:lnSpc>
                      <a:spcPct val="120000"/>
                    </a:lnSpc>
                    <a:defRPr/>
                  </a:pPr>
                  <a:endParaRPr lang="zh-CN" altLang="en-US">
                    <a:latin typeface="Arial" charset="0"/>
                    <a:ea typeface="华文细黑" pitchFamily="2" charset="-122"/>
                  </a:endParaRPr>
                </a:p>
              </p:txBody>
            </p:sp>
          </p:grpSp>
        </p:grpSp>
      </p:grpSp>
      <p:grpSp>
        <p:nvGrpSpPr>
          <p:cNvPr id="50192" name="Group 82"/>
          <p:cNvGrpSpPr>
            <a:grpSpLocks/>
          </p:cNvGrpSpPr>
          <p:nvPr/>
        </p:nvGrpSpPr>
        <p:grpSpPr bwMode="auto">
          <a:xfrm>
            <a:off x="7939088" y="5151438"/>
            <a:ext cx="396875" cy="919162"/>
            <a:chOff x="1344" y="2240"/>
            <a:chExt cx="232" cy="496"/>
          </a:xfrm>
        </p:grpSpPr>
        <p:sp>
          <p:nvSpPr>
            <p:cNvPr id="50221" name="AutoShape 83"/>
            <p:cNvSpPr>
              <a:spLocks noChangeArrowheads="1"/>
            </p:cNvSpPr>
            <p:nvPr/>
          </p:nvSpPr>
          <p:spPr bwMode="auto">
            <a:xfrm flipH="1">
              <a:off x="1477" y="2364"/>
              <a:ext cx="99" cy="372"/>
            </a:xfrm>
            <a:prstGeom prst="curvedRightArrow">
              <a:avLst>
                <a:gd name="adj1" fmla="val 75152"/>
                <a:gd name="adj2" fmla="val 150303"/>
                <a:gd name="adj3" fmla="val 33333"/>
              </a:avLst>
            </a:prstGeom>
            <a:gradFill rotWithShape="0">
              <a:gsLst>
                <a:gs pos="0">
                  <a:srgbClr val="FFFF00"/>
                </a:gs>
                <a:gs pos="100000">
                  <a:srgbClr val="FF0000"/>
                </a:gs>
              </a:gsLst>
              <a:lin ang="5400000" scaled="1"/>
            </a:gradFill>
            <a:ln w="12700">
              <a:solidFill>
                <a:schemeClr val="hlink"/>
              </a:solidFill>
              <a:miter lim="800000"/>
              <a:headEnd/>
              <a:tailEnd/>
            </a:ln>
          </p:spPr>
          <p:txBody>
            <a:bodyPr lIns="92075" tIns="46038" rIns="92075" bIns="46038"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222" name="AutoShape 84"/>
            <p:cNvSpPr>
              <a:spLocks noChangeArrowheads="1"/>
            </p:cNvSpPr>
            <p:nvPr/>
          </p:nvSpPr>
          <p:spPr bwMode="auto">
            <a:xfrm flipV="1">
              <a:off x="1344" y="2240"/>
              <a:ext cx="116" cy="372"/>
            </a:xfrm>
            <a:prstGeom prst="curvedRightArrow">
              <a:avLst>
                <a:gd name="adj1" fmla="val 64138"/>
                <a:gd name="adj2" fmla="val 128276"/>
                <a:gd name="adj3" fmla="val 33333"/>
              </a:avLst>
            </a:prstGeom>
            <a:gradFill rotWithShape="0">
              <a:gsLst>
                <a:gs pos="0">
                  <a:srgbClr val="FF0000"/>
                </a:gs>
                <a:gs pos="100000">
                  <a:srgbClr val="FFFF00"/>
                </a:gs>
              </a:gsLst>
              <a:lin ang="5400000" scaled="1"/>
            </a:gradFill>
            <a:ln w="12700">
              <a:solidFill>
                <a:schemeClr val="hlink"/>
              </a:solidFill>
              <a:miter lim="800000"/>
              <a:headEnd/>
              <a:tailEnd/>
            </a:ln>
          </p:spPr>
          <p:txBody>
            <a:bodyPr lIns="92075" tIns="46038" rIns="92075" bIns="46038"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grpSp>
      <p:sp>
        <p:nvSpPr>
          <p:cNvPr id="50193" name="Oval 85"/>
          <p:cNvSpPr>
            <a:spLocks noChangeArrowheads="1"/>
          </p:cNvSpPr>
          <p:nvPr/>
        </p:nvSpPr>
        <p:spPr bwMode="auto">
          <a:xfrm>
            <a:off x="4306888" y="5364163"/>
            <a:ext cx="330200" cy="539750"/>
          </a:xfrm>
          <a:prstGeom prst="ellipse">
            <a:avLst/>
          </a:prstGeom>
          <a:solidFill>
            <a:srgbClr val="FF6600"/>
          </a:solidFill>
          <a:ln w="9525" algn="ctr">
            <a:solidFill>
              <a:srgbClr val="FFFF00"/>
            </a:solidFill>
            <a:round/>
            <a:headEnd/>
            <a:tailEnd/>
          </a:ln>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0194" name="Oval 86"/>
          <p:cNvSpPr>
            <a:spLocks noChangeArrowheads="1"/>
          </p:cNvSpPr>
          <p:nvPr/>
        </p:nvSpPr>
        <p:spPr bwMode="auto">
          <a:xfrm>
            <a:off x="5133975" y="5364163"/>
            <a:ext cx="330200" cy="539750"/>
          </a:xfrm>
          <a:prstGeom prst="ellipse">
            <a:avLst/>
          </a:prstGeom>
          <a:solidFill>
            <a:srgbClr val="FF6600"/>
          </a:solidFill>
          <a:ln w="9525" algn="ctr">
            <a:solidFill>
              <a:srgbClr val="FFFF00"/>
            </a:solidFill>
            <a:round/>
            <a:headEnd/>
            <a:tailEnd/>
          </a:ln>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cxnSp>
        <p:nvCxnSpPr>
          <p:cNvPr id="50195" name="AutoShape 87"/>
          <p:cNvCxnSpPr>
            <a:cxnSpLocks noChangeShapeType="1"/>
          </p:cNvCxnSpPr>
          <p:nvPr/>
        </p:nvCxnSpPr>
        <p:spPr bwMode="auto">
          <a:xfrm>
            <a:off x="4614863" y="5427663"/>
            <a:ext cx="592137" cy="0"/>
          </a:xfrm>
          <a:prstGeom prst="straightConnector1">
            <a:avLst/>
          </a:prstGeom>
          <a:noFill/>
          <a:ln w="28575">
            <a:solidFill>
              <a:srgbClr val="FF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50196" name="AutoShape 88"/>
          <p:cNvCxnSpPr>
            <a:cxnSpLocks noChangeShapeType="1"/>
            <a:stCxn id="50194" idx="3"/>
            <a:endCxn id="50193" idx="5"/>
          </p:cNvCxnSpPr>
          <p:nvPr/>
        </p:nvCxnSpPr>
        <p:spPr bwMode="auto">
          <a:xfrm flipH="1">
            <a:off x="4589463" y="5824538"/>
            <a:ext cx="592137" cy="0"/>
          </a:xfrm>
          <a:prstGeom prst="straightConnector1">
            <a:avLst/>
          </a:prstGeom>
          <a:noFill/>
          <a:ln w="28575">
            <a:solidFill>
              <a:srgbClr val="FF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50197" name="AutoShape 89"/>
          <p:cNvCxnSpPr>
            <a:cxnSpLocks noChangeShapeType="1"/>
            <a:stCxn id="50194" idx="2"/>
            <a:endCxn id="50193" idx="6"/>
          </p:cNvCxnSpPr>
          <p:nvPr/>
        </p:nvCxnSpPr>
        <p:spPr bwMode="auto">
          <a:xfrm flipH="1">
            <a:off x="4637088" y="5634038"/>
            <a:ext cx="496887" cy="0"/>
          </a:xfrm>
          <a:prstGeom prst="straightConnector1">
            <a:avLst/>
          </a:prstGeom>
          <a:noFill/>
          <a:ln w="76200">
            <a:solidFill>
              <a:srgbClr val="3333FF"/>
            </a:solidFill>
            <a:round/>
            <a:headEnd/>
            <a:tailEnd/>
          </a:ln>
          <a:extLst>
            <a:ext uri="{909E8E84-426E-40DD-AFC4-6F175D3DCCD1}">
              <a14:hiddenFill xmlns:a14="http://schemas.microsoft.com/office/drawing/2010/main">
                <a:noFill/>
              </a14:hiddenFill>
            </a:ext>
          </a:extLst>
        </p:spPr>
      </p:cxnSp>
      <p:grpSp>
        <p:nvGrpSpPr>
          <p:cNvPr id="50198" name="Group 90"/>
          <p:cNvGrpSpPr>
            <a:grpSpLocks/>
          </p:cNvGrpSpPr>
          <p:nvPr/>
        </p:nvGrpSpPr>
        <p:grpSpPr bwMode="auto">
          <a:xfrm>
            <a:off x="4389438" y="5499100"/>
            <a:ext cx="165100" cy="269875"/>
            <a:chOff x="2163" y="702"/>
            <a:chExt cx="411" cy="279"/>
          </a:xfrm>
        </p:grpSpPr>
        <p:sp>
          <p:nvSpPr>
            <p:cNvPr id="50214" name="Freeform 91"/>
            <p:cNvSpPr>
              <a:spLocks/>
            </p:cNvSpPr>
            <p:nvPr/>
          </p:nvSpPr>
          <p:spPr bwMode="auto">
            <a:xfrm>
              <a:off x="2163" y="709"/>
              <a:ext cx="126" cy="130"/>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sp>
          <p:nvSpPr>
            <p:cNvPr id="50215" name="Freeform 92"/>
            <p:cNvSpPr>
              <a:spLocks/>
            </p:cNvSpPr>
            <p:nvPr/>
          </p:nvSpPr>
          <p:spPr bwMode="auto">
            <a:xfrm rot="-5400000">
              <a:off x="2202" y="846"/>
              <a:ext cx="97" cy="174"/>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sp>
          <p:nvSpPr>
            <p:cNvPr id="50216" name="Freeform 93"/>
            <p:cNvSpPr>
              <a:spLocks/>
            </p:cNvSpPr>
            <p:nvPr/>
          </p:nvSpPr>
          <p:spPr bwMode="auto">
            <a:xfrm rot="10800000">
              <a:off x="2428" y="838"/>
              <a:ext cx="146" cy="136"/>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sp>
          <p:nvSpPr>
            <p:cNvPr id="50217" name="Freeform 94"/>
            <p:cNvSpPr>
              <a:spLocks/>
            </p:cNvSpPr>
            <p:nvPr/>
          </p:nvSpPr>
          <p:spPr bwMode="auto">
            <a:xfrm rot="5400000">
              <a:off x="2432" y="650"/>
              <a:ext cx="90" cy="194"/>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grpSp>
          <p:nvGrpSpPr>
            <p:cNvPr id="50218" name="Group 95"/>
            <p:cNvGrpSpPr>
              <a:grpSpLocks/>
            </p:cNvGrpSpPr>
            <p:nvPr/>
          </p:nvGrpSpPr>
          <p:grpSpPr bwMode="auto">
            <a:xfrm>
              <a:off x="2277" y="789"/>
              <a:ext cx="167" cy="123"/>
              <a:chOff x="2896" y="633"/>
              <a:chExt cx="167" cy="168"/>
            </a:xfrm>
          </p:grpSpPr>
          <p:sp>
            <p:nvSpPr>
              <p:cNvPr id="50219" name="Freeform 96"/>
              <p:cNvSpPr>
                <a:spLocks noEditPoints="1"/>
              </p:cNvSpPr>
              <p:nvPr/>
            </p:nvSpPr>
            <p:spPr bwMode="auto">
              <a:xfrm>
                <a:off x="2897" y="633"/>
                <a:ext cx="166" cy="168"/>
              </a:xfrm>
              <a:custGeom>
                <a:avLst/>
                <a:gdLst>
                  <a:gd name="T0" fmla="*/ 0 w 167"/>
                  <a:gd name="T1" fmla="*/ 94 h 168"/>
                  <a:gd name="T2" fmla="*/ 24 w 167"/>
                  <a:gd name="T3" fmla="*/ 107 h 168"/>
                  <a:gd name="T4" fmla="*/ 15 w 167"/>
                  <a:gd name="T5" fmla="*/ 135 h 168"/>
                  <a:gd name="T6" fmla="*/ 49 w 167"/>
                  <a:gd name="T7" fmla="*/ 138 h 168"/>
                  <a:gd name="T8" fmla="*/ 69 w 167"/>
                  <a:gd name="T9" fmla="*/ 146 h 168"/>
                  <a:gd name="T10" fmla="*/ 89 w 167"/>
                  <a:gd name="T11" fmla="*/ 168 h 168"/>
                  <a:gd name="T12" fmla="*/ 92 w 167"/>
                  <a:gd name="T13" fmla="*/ 146 h 168"/>
                  <a:gd name="T14" fmla="*/ 112 w 167"/>
                  <a:gd name="T15" fmla="*/ 138 h 168"/>
                  <a:gd name="T16" fmla="*/ 147 w 167"/>
                  <a:gd name="T17" fmla="*/ 134 h 168"/>
                  <a:gd name="T18" fmla="*/ 137 w 167"/>
                  <a:gd name="T19" fmla="*/ 107 h 168"/>
                  <a:gd name="T20" fmla="*/ 161 w 167"/>
                  <a:gd name="T21" fmla="*/ 92 h 168"/>
                  <a:gd name="T22" fmla="*/ 151 w 167"/>
                  <a:gd name="T23" fmla="*/ 69 h 168"/>
                  <a:gd name="T24" fmla="*/ 136 w 167"/>
                  <a:gd name="T25" fmla="*/ 58 h 168"/>
                  <a:gd name="T26" fmla="*/ 144 w 167"/>
                  <a:gd name="T27" fmla="*/ 33 h 168"/>
                  <a:gd name="T28" fmla="*/ 111 w 167"/>
                  <a:gd name="T29" fmla="*/ 30 h 168"/>
                  <a:gd name="T30" fmla="*/ 92 w 167"/>
                  <a:gd name="T31" fmla="*/ 22 h 168"/>
                  <a:gd name="T32" fmla="*/ 73 w 167"/>
                  <a:gd name="T33" fmla="*/ 0 h 168"/>
                  <a:gd name="T34" fmla="*/ 60 w 167"/>
                  <a:gd name="T35" fmla="*/ 25 h 168"/>
                  <a:gd name="T36" fmla="*/ 33 w 167"/>
                  <a:gd name="T37" fmla="*/ 14 h 168"/>
                  <a:gd name="T38" fmla="*/ 30 w 167"/>
                  <a:gd name="T39" fmla="*/ 49 h 168"/>
                  <a:gd name="T40" fmla="*/ 22 w 167"/>
                  <a:gd name="T41" fmla="*/ 67 h 168"/>
                  <a:gd name="T42" fmla="*/ 29 w 167"/>
                  <a:gd name="T43" fmla="*/ 84 h 168"/>
                  <a:gd name="T44" fmla="*/ 33 w 167"/>
                  <a:gd name="T45" fmla="*/ 63 h 168"/>
                  <a:gd name="T46" fmla="*/ 45 w 167"/>
                  <a:gd name="T47" fmla="*/ 46 h 168"/>
                  <a:gd name="T48" fmla="*/ 62 w 167"/>
                  <a:gd name="T49" fmla="*/ 34 h 168"/>
                  <a:gd name="T50" fmla="*/ 83 w 167"/>
                  <a:gd name="T51" fmla="*/ 30 h 168"/>
                  <a:gd name="T52" fmla="*/ 99 w 167"/>
                  <a:gd name="T53" fmla="*/ 34 h 168"/>
                  <a:gd name="T54" fmla="*/ 116 w 167"/>
                  <a:gd name="T55" fmla="*/ 46 h 168"/>
                  <a:gd name="T56" fmla="*/ 128 w 167"/>
                  <a:gd name="T57" fmla="*/ 63 h 168"/>
                  <a:gd name="T58" fmla="*/ 132 w 167"/>
                  <a:gd name="T59" fmla="*/ 84 h 168"/>
                  <a:gd name="T60" fmla="*/ 128 w 167"/>
                  <a:gd name="T61" fmla="*/ 104 h 168"/>
                  <a:gd name="T62" fmla="*/ 116 w 167"/>
                  <a:gd name="T63" fmla="*/ 123 h 168"/>
                  <a:gd name="T64" fmla="*/ 99 w 167"/>
                  <a:gd name="T65" fmla="*/ 135 h 168"/>
                  <a:gd name="T66" fmla="*/ 83 w 167"/>
                  <a:gd name="T67" fmla="*/ 139 h 168"/>
                  <a:gd name="T68" fmla="*/ 62 w 167"/>
                  <a:gd name="T69" fmla="*/ 135 h 168"/>
                  <a:gd name="T70" fmla="*/ 45 w 167"/>
                  <a:gd name="T71" fmla="*/ 123 h 168"/>
                  <a:gd name="T72" fmla="*/ 33 w 167"/>
                  <a:gd name="T73" fmla="*/ 104 h 168"/>
                  <a:gd name="T74" fmla="*/ 29 w 167"/>
                  <a:gd name="T75" fmla="*/ 84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7" h="168">
                    <a:moveTo>
                      <a:pt x="0" y="70"/>
                    </a:moveTo>
                    <a:lnTo>
                      <a:pt x="0" y="94"/>
                    </a:lnTo>
                    <a:lnTo>
                      <a:pt x="21" y="96"/>
                    </a:lnTo>
                    <a:lnTo>
                      <a:pt x="24" y="107"/>
                    </a:lnTo>
                    <a:lnTo>
                      <a:pt x="29" y="116"/>
                    </a:lnTo>
                    <a:lnTo>
                      <a:pt x="15" y="135"/>
                    </a:lnTo>
                    <a:lnTo>
                      <a:pt x="32" y="151"/>
                    </a:lnTo>
                    <a:lnTo>
                      <a:pt x="49" y="138"/>
                    </a:lnTo>
                    <a:lnTo>
                      <a:pt x="60" y="143"/>
                    </a:lnTo>
                    <a:lnTo>
                      <a:pt x="69" y="146"/>
                    </a:lnTo>
                    <a:lnTo>
                      <a:pt x="72" y="168"/>
                    </a:lnTo>
                    <a:lnTo>
                      <a:pt x="95" y="168"/>
                    </a:lnTo>
                    <a:lnTo>
                      <a:pt x="98" y="146"/>
                    </a:lnTo>
                    <a:lnTo>
                      <a:pt x="109" y="143"/>
                    </a:lnTo>
                    <a:lnTo>
                      <a:pt x="118" y="138"/>
                    </a:lnTo>
                    <a:lnTo>
                      <a:pt x="135" y="151"/>
                    </a:lnTo>
                    <a:lnTo>
                      <a:pt x="153" y="134"/>
                    </a:lnTo>
                    <a:lnTo>
                      <a:pt x="138" y="116"/>
                    </a:lnTo>
                    <a:lnTo>
                      <a:pt x="143" y="107"/>
                    </a:lnTo>
                    <a:lnTo>
                      <a:pt x="146" y="96"/>
                    </a:lnTo>
                    <a:lnTo>
                      <a:pt x="167" y="92"/>
                    </a:lnTo>
                    <a:lnTo>
                      <a:pt x="167" y="70"/>
                    </a:lnTo>
                    <a:lnTo>
                      <a:pt x="157" y="69"/>
                    </a:lnTo>
                    <a:lnTo>
                      <a:pt x="145" y="67"/>
                    </a:lnTo>
                    <a:lnTo>
                      <a:pt x="142" y="58"/>
                    </a:lnTo>
                    <a:lnTo>
                      <a:pt x="137" y="50"/>
                    </a:lnTo>
                    <a:lnTo>
                      <a:pt x="150" y="33"/>
                    </a:lnTo>
                    <a:lnTo>
                      <a:pt x="134" y="15"/>
                    </a:lnTo>
                    <a:lnTo>
                      <a:pt x="117" y="30"/>
                    </a:lnTo>
                    <a:lnTo>
                      <a:pt x="107" y="25"/>
                    </a:lnTo>
                    <a:lnTo>
                      <a:pt x="98" y="22"/>
                    </a:lnTo>
                    <a:lnTo>
                      <a:pt x="95" y="0"/>
                    </a:lnTo>
                    <a:lnTo>
                      <a:pt x="73" y="0"/>
                    </a:lnTo>
                    <a:lnTo>
                      <a:pt x="69" y="22"/>
                    </a:lnTo>
                    <a:lnTo>
                      <a:pt x="60" y="25"/>
                    </a:lnTo>
                    <a:lnTo>
                      <a:pt x="52" y="29"/>
                    </a:lnTo>
                    <a:lnTo>
                      <a:pt x="33" y="14"/>
                    </a:lnTo>
                    <a:lnTo>
                      <a:pt x="17" y="31"/>
                    </a:lnTo>
                    <a:lnTo>
                      <a:pt x="30" y="49"/>
                    </a:lnTo>
                    <a:lnTo>
                      <a:pt x="25" y="58"/>
                    </a:lnTo>
                    <a:lnTo>
                      <a:pt x="22" y="67"/>
                    </a:lnTo>
                    <a:lnTo>
                      <a:pt x="0" y="70"/>
                    </a:lnTo>
                    <a:close/>
                    <a:moveTo>
                      <a:pt x="29" y="84"/>
                    </a:moveTo>
                    <a:lnTo>
                      <a:pt x="30" y="73"/>
                    </a:lnTo>
                    <a:lnTo>
                      <a:pt x="33" y="63"/>
                    </a:lnTo>
                    <a:lnTo>
                      <a:pt x="38" y="54"/>
                    </a:lnTo>
                    <a:lnTo>
                      <a:pt x="45" y="46"/>
                    </a:lnTo>
                    <a:lnTo>
                      <a:pt x="53" y="38"/>
                    </a:lnTo>
                    <a:lnTo>
                      <a:pt x="62" y="34"/>
                    </a:lnTo>
                    <a:lnTo>
                      <a:pt x="73" y="30"/>
                    </a:lnTo>
                    <a:lnTo>
                      <a:pt x="84" y="30"/>
                    </a:lnTo>
                    <a:lnTo>
                      <a:pt x="94" y="30"/>
                    </a:lnTo>
                    <a:lnTo>
                      <a:pt x="105" y="34"/>
                    </a:lnTo>
                    <a:lnTo>
                      <a:pt x="114" y="38"/>
                    </a:lnTo>
                    <a:lnTo>
                      <a:pt x="122" y="46"/>
                    </a:lnTo>
                    <a:lnTo>
                      <a:pt x="129" y="54"/>
                    </a:lnTo>
                    <a:lnTo>
                      <a:pt x="134" y="63"/>
                    </a:lnTo>
                    <a:lnTo>
                      <a:pt x="137" y="73"/>
                    </a:lnTo>
                    <a:lnTo>
                      <a:pt x="138" y="84"/>
                    </a:lnTo>
                    <a:lnTo>
                      <a:pt x="137" y="95"/>
                    </a:lnTo>
                    <a:lnTo>
                      <a:pt x="134" y="104"/>
                    </a:lnTo>
                    <a:lnTo>
                      <a:pt x="129" y="114"/>
                    </a:lnTo>
                    <a:lnTo>
                      <a:pt x="122" y="123"/>
                    </a:lnTo>
                    <a:lnTo>
                      <a:pt x="114" y="130"/>
                    </a:lnTo>
                    <a:lnTo>
                      <a:pt x="105" y="135"/>
                    </a:lnTo>
                    <a:lnTo>
                      <a:pt x="94" y="138"/>
                    </a:lnTo>
                    <a:lnTo>
                      <a:pt x="84" y="139"/>
                    </a:lnTo>
                    <a:lnTo>
                      <a:pt x="73" y="138"/>
                    </a:lnTo>
                    <a:lnTo>
                      <a:pt x="62" y="135"/>
                    </a:lnTo>
                    <a:lnTo>
                      <a:pt x="53" y="130"/>
                    </a:lnTo>
                    <a:lnTo>
                      <a:pt x="45" y="123"/>
                    </a:lnTo>
                    <a:lnTo>
                      <a:pt x="38" y="114"/>
                    </a:lnTo>
                    <a:lnTo>
                      <a:pt x="33" y="104"/>
                    </a:lnTo>
                    <a:lnTo>
                      <a:pt x="30" y="95"/>
                    </a:lnTo>
                    <a:lnTo>
                      <a:pt x="29" y="84"/>
                    </a:lnTo>
                    <a:close/>
                  </a:path>
                </a:pathLst>
              </a:custGeom>
              <a:solidFill>
                <a:srgbClr val="FFFF00"/>
              </a:solidFill>
              <a:ln>
                <a:noFill/>
              </a:ln>
              <a:effectLst>
                <a:outerShdw dist="12700" dir="5400000" algn="ctr" rotWithShape="0">
                  <a:schemeClr val="tx1">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20" name="Freeform 97"/>
              <p:cNvSpPr>
                <a:spLocks noEditPoints="1"/>
              </p:cNvSpPr>
              <p:nvPr/>
            </p:nvSpPr>
            <p:spPr bwMode="auto">
              <a:xfrm>
                <a:off x="2922" y="659"/>
                <a:ext cx="113" cy="113"/>
              </a:xfrm>
              <a:custGeom>
                <a:avLst/>
                <a:gdLst>
                  <a:gd name="T0" fmla="*/ 9 w 109"/>
                  <a:gd name="T1" fmla="*/ 40 h 109"/>
                  <a:gd name="T2" fmla="*/ 1 w 109"/>
                  <a:gd name="T3" fmla="*/ 78 h 109"/>
                  <a:gd name="T4" fmla="*/ 1 w 109"/>
                  <a:gd name="T5" fmla="*/ 116 h 109"/>
                  <a:gd name="T6" fmla="*/ 9 w 109"/>
                  <a:gd name="T7" fmla="*/ 149 h 109"/>
                  <a:gd name="T8" fmla="*/ 40 w 109"/>
                  <a:gd name="T9" fmla="*/ 178 h 109"/>
                  <a:gd name="T10" fmla="*/ 79 w 109"/>
                  <a:gd name="T11" fmla="*/ 192 h 109"/>
                  <a:gd name="T12" fmla="*/ 116 w 109"/>
                  <a:gd name="T13" fmla="*/ 192 h 109"/>
                  <a:gd name="T14" fmla="*/ 150 w 109"/>
                  <a:gd name="T15" fmla="*/ 178 h 109"/>
                  <a:gd name="T16" fmla="*/ 178 w 109"/>
                  <a:gd name="T17" fmla="*/ 149 h 109"/>
                  <a:gd name="T18" fmla="*/ 192 w 109"/>
                  <a:gd name="T19" fmla="*/ 116 h 109"/>
                  <a:gd name="T20" fmla="*/ 192 w 109"/>
                  <a:gd name="T21" fmla="*/ 78 h 109"/>
                  <a:gd name="T22" fmla="*/ 178 w 109"/>
                  <a:gd name="T23" fmla="*/ 40 h 109"/>
                  <a:gd name="T24" fmla="*/ 150 w 109"/>
                  <a:gd name="T25" fmla="*/ 8 h 109"/>
                  <a:gd name="T26" fmla="*/ 116 w 109"/>
                  <a:gd name="T27" fmla="*/ 0 h 109"/>
                  <a:gd name="T28" fmla="*/ 79 w 109"/>
                  <a:gd name="T29" fmla="*/ 0 h 109"/>
                  <a:gd name="T30" fmla="*/ 40 w 109"/>
                  <a:gd name="T31" fmla="*/ 8 h 109"/>
                  <a:gd name="T32" fmla="*/ 53 w 109"/>
                  <a:gd name="T33" fmla="*/ 139 h 109"/>
                  <a:gd name="T34" fmla="*/ 39 w 109"/>
                  <a:gd name="T35" fmla="*/ 117 h 109"/>
                  <a:gd name="T36" fmla="*/ 36 w 109"/>
                  <a:gd name="T37" fmla="*/ 94 h 109"/>
                  <a:gd name="T38" fmla="*/ 39 w 109"/>
                  <a:gd name="T39" fmla="*/ 75 h 109"/>
                  <a:gd name="T40" fmla="*/ 53 w 109"/>
                  <a:gd name="T41" fmla="*/ 53 h 109"/>
                  <a:gd name="T42" fmla="*/ 75 w 109"/>
                  <a:gd name="T43" fmla="*/ 39 h 109"/>
                  <a:gd name="T44" fmla="*/ 96 w 109"/>
                  <a:gd name="T45" fmla="*/ 36 h 109"/>
                  <a:gd name="T46" fmla="*/ 121 w 109"/>
                  <a:gd name="T47" fmla="*/ 39 h 109"/>
                  <a:gd name="T48" fmla="*/ 139 w 109"/>
                  <a:gd name="T49" fmla="*/ 53 h 109"/>
                  <a:gd name="T50" fmla="*/ 151 w 109"/>
                  <a:gd name="T51" fmla="*/ 75 h 109"/>
                  <a:gd name="T52" fmla="*/ 157 w 109"/>
                  <a:gd name="T53" fmla="*/ 94 h 109"/>
                  <a:gd name="T54" fmla="*/ 151 w 109"/>
                  <a:gd name="T55" fmla="*/ 117 h 109"/>
                  <a:gd name="T56" fmla="*/ 139 w 109"/>
                  <a:gd name="T57" fmla="*/ 139 h 109"/>
                  <a:gd name="T58" fmla="*/ 121 w 109"/>
                  <a:gd name="T59" fmla="*/ 150 h 109"/>
                  <a:gd name="T60" fmla="*/ 96 w 109"/>
                  <a:gd name="T61" fmla="*/ 156 h 109"/>
                  <a:gd name="T62" fmla="*/ 75 w 109"/>
                  <a:gd name="T63" fmla="*/ 150 h 109"/>
                  <a:gd name="T64" fmla="*/ 53 w 109"/>
                  <a:gd name="T65" fmla="*/ 139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109"/>
                  <a:gd name="T101" fmla="*/ 109 w 109"/>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109">
                    <a:moveTo>
                      <a:pt x="16" y="16"/>
                    </a:moveTo>
                    <a:lnTo>
                      <a:pt x="9" y="24"/>
                    </a:lnTo>
                    <a:lnTo>
                      <a:pt x="4" y="33"/>
                    </a:lnTo>
                    <a:lnTo>
                      <a:pt x="1" y="43"/>
                    </a:lnTo>
                    <a:lnTo>
                      <a:pt x="0" y="54"/>
                    </a:lnTo>
                    <a:lnTo>
                      <a:pt x="1" y="65"/>
                    </a:lnTo>
                    <a:lnTo>
                      <a:pt x="4" y="74"/>
                    </a:lnTo>
                    <a:lnTo>
                      <a:pt x="9" y="84"/>
                    </a:lnTo>
                    <a:lnTo>
                      <a:pt x="16" y="93"/>
                    </a:lnTo>
                    <a:lnTo>
                      <a:pt x="24" y="100"/>
                    </a:lnTo>
                    <a:lnTo>
                      <a:pt x="33" y="105"/>
                    </a:lnTo>
                    <a:lnTo>
                      <a:pt x="44" y="108"/>
                    </a:lnTo>
                    <a:lnTo>
                      <a:pt x="55" y="109"/>
                    </a:lnTo>
                    <a:lnTo>
                      <a:pt x="65" y="108"/>
                    </a:lnTo>
                    <a:lnTo>
                      <a:pt x="76" y="105"/>
                    </a:lnTo>
                    <a:lnTo>
                      <a:pt x="85" y="100"/>
                    </a:lnTo>
                    <a:lnTo>
                      <a:pt x="93" y="93"/>
                    </a:lnTo>
                    <a:lnTo>
                      <a:pt x="100" y="84"/>
                    </a:lnTo>
                    <a:lnTo>
                      <a:pt x="105" y="74"/>
                    </a:lnTo>
                    <a:lnTo>
                      <a:pt x="108" y="65"/>
                    </a:lnTo>
                    <a:lnTo>
                      <a:pt x="109" y="54"/>
                    </a:lnTo>
                    <a:lnTo>
                      <a:pt x="108" y="43"/>
                    </a:lnTo>
                    <a:lnTo>
                      <a:pt x="105" y="33"/>
                    </a:lnTo>
                    <a:lnTo>
                      <a:pt x="100" y="24"/>
                    </a:lnTo>
                    <a:lnTo>
                      <a:pt x="93" y="16"/>
                    </a:lnTo>
                    <a:lnTo>
                      <a:pt x="85" y="8"/>
                    </a:lnTo>
                    <a:lnTo>
                      <a:pt x="76" y="4"/>
                    </a:lnTo>
                    <a:lnTo>
                      <a:pt x="65" y="0"/>
                    </a:lnTo>
                    <a:lnTo>
                      <a:pt x="55" y="0"/>
                    </a:lnTo>
                    <a:lnTo>
                      <a:pt x="44" y="0"/>
                    </a:lnTo>
                    <a:lnTo>
                      <a:pt x="33" y="4"/>
                    </a:lnTo>
                    <a:lnTo>
                      <a:pt x="24" y="8"/>
                    </a:lnTo>
                    <a:lnTo>
                      <a:pt x="16" y="16"/>
                    </a:lnTo>
                    <a:close/>
                    <a:moveTo>
                      <a:pt x="31" y="78"/>
                    </a:moveTo>
                    <a:lnTo>
                      <a:pt x="27" y="73"/>
                    </a:lnTo>
                    <a:lnTo>
                      <a:pt x="23" y="66"/>
                    </a:lnTo>
                    <a:lnTo>
                      <a:pt x="21" y="61"/>
                    </a:lnTo>
                    <a:lnTo>
                      <a:pt x="20" y="54"/>
                    </a:lnTo>
                    <a:lnTo>
                      <a:pt x="21" y="48"/>
                    </a:lnTo>
                    <a:lnTo>
                      <a:pt x="23" y="41"/>
                    </a:lnTo>
                    <a:lnTo>
                      <a:pt x="27" y="36"/>
                    </a:lnTo>
                    <a:lnTo>
                      <a:pt x="31" y="31"/>
                    </a:lnTo>
                    <a:lnTo>
                      <a:pt x="36" y="25"/>
                    </a:lnTo>
                    <a:lnTo>
                      <a:pt x="41" y="23"/>
                    </a:lnTo>
                    <a:lnTo>
                      <a:pt x="48" y="21"/>
                    </a:lnTo>
                    <a:lnTo>
                      <a:pt x="55" y="20"/>
                    </a:lnTo>
                    <a:lnTo>
                      <a:pt x="61" y="21"/>
                    </a:lnTo>
                    <a:lnTo>
                      <a:pt x="68" y="23"/>
                    </a:lnTo>
                    <a:lnTo>
                      <a:pt x="73" y="25"/>
                    </a:lnTo>
                    <a:lnTo>
                      <a:pt x="78" y="31"/>
                    </a:lnTo>
                    <a:lnTo>
                      <a:pt x="82" y="36"/>
                    </a:lnTo>
                    <a:lnTo>
                      <a:pt x="86" y="41"/>
                    </a:lnTo>
                    <a:lnTo>
                      <a:pt x="88" y="48"/>
                    </a:lnTo>
                    <a:lnTo>
                      <a:pt x="89" y="54"/>
                    </a:lnTo>
                    <a:lnTo>
                      <a:pt x="88" y="61"/>
                    </a:lnTo>
                    <a:lnTo>
                      <a:pt x="86" y="66"/>
                    </a:lnTo>
                    <a:lnTo>
                      <a:pt x="82" y="73"/>
                    </a:lnTo>
                    <a:lnTo>
                      <a:pt x="78" y="78"/>
                    </a:lnTo>
                    <a:lnTo>
                      <a:pt x="73" y="82"/>
                    </a:lnTo>
                    <a:lnTo>
                      <a:pt x="68" y="85"/>
                    </a:lnTo>
                    <a:lnTo>
                      <a:pt x="61" y="88"/>
                    </a:lnTo>
                    <a:lnTo>
                      <a:pt x="55" y="88"/>
                    </a:lnTo>
                    <a:lnTo>
                      <a:pt x="48" y="88"/>
                    </a:lnTo>
                    <a:lnTo>
                      <a:pt x="41" y="85"/>
                    </a:lnTo>
                    <a:lnTo>
                      <a:pt x="36" y="82"/>
                    </a:lnTo>
                    <a:lnTo>
                      <a:pt x="31" y="78"/>
                    </a:lnTo>
                    <a:close/>
                  </a:path>
                </a:pathLst>
              </a:custGeom>
              <a:solidFill>
                <a:srgbClr val="FFFF00"/>
              </a:solidFill>
              <a:ln w="9525">
                <a:solidFill>
                  <a:schemeClr val="bg1"/>
                </a:solidFill>
                <a:round/>
                <a:headEnd/>
                <a:tailEnd/>
              </a:ln>
            </p:spPr>
            <p:txBody>
              <a:bodyPr/>
              <a:lstStyle/>
              <a:p>
                <a:endParaRPr lang="zh-CN" altLang="en-US"/>
              </a:p>
            </p:txBody>
          </p:sp>
        </p:grpSp>
      </p:grpSp>
      <p:grpSp>
        <p:nvGrpSpPr>
          <p:cNvPr id="50199" name="Group 98"/>
          <p:cNvGrpSpPr>
            <a:grpSpLocks/>
          </p:cNvGrpSpPr>
          <p:nvPr/>
        </p:nvGrpSpPr>
        <p:grpSpPr bwMode="auto">
          <a:xfrm>
            <a:off x="5216525" y="5487988"/>
            <a:ext cx="165100" cy="269875"/>
            <a:chOff x="2163" y="702"/>
            <a:chExt cx="411" cy="279"/>
          </a:xfrm>
        </p:grpSpPr>
        <p:sp>
          <p:nvSpPr>
            <p:cNvPr id="50207" name="Freeform 99"/>
            <p:cNvSpPr>
              <a:spLocks/>
            </p:cNvSpPr>
            <p:nvPr/>
          </p:nvSpPr>
          <p:spPr bwMode="auto">
            <a:xfrm>
              <a:off x="2163" y="709"/>
              <a:ext cx="126" cy="130"/>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sp>
          <p:nvSpPr>
            <p:cNvPr id="50208" name="Freeform 100"/>
            <p:cNvSpPr>
              <a:spLocks/>
            </p:cNvSpPr>
            <p:nvPr/>
          </p:nvSpPr>
          <p:spPr bwMode="auto">
            <a:xfrm rot="-5400000">
              <a:off x="2202" y="846"/>
              <a:ext cx="97" cy="174"/>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sp>
          <p:nvSpPr>
            <p:cNvPr id="50209" name="Freeform 101"/>
            <p:cNvSpPr>
              <a:spLocks/>
            </p:cNvSpPr>
            <p:nvPr/>
          </p:nvSpPr>
          <p:spPr bwMode="auto">
            <a:xfrm rot="10800000">
              <a:off x="2428" y="838"/>
              <a:ext cx="146" cy="136"/>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sp>
          <p:nvSpPr>
            <p:cNvPr id="50210" name="Freeform 102"/>
            <p:cNvSpPr>
              <a:spLocks/>
            </p:cNvSpPr>
            <p:nvPr/>
          </p:nvSpPr>
          <p:spPr bwMode="auto">
            <a:xfrm rot="5400000">
              <a:off x="2432" y="650"/>
              <a:ext cx="90" cy="194"/>
            </a:xfrm>
            <a:custGeom>
              <a:avLst/>
              <a:gdLst>
                <a:gd name="T0" fmla="*/ 0 w 953"/>
                <a:gd name="T1" fmla="*/ 0 h 1350"/>
                <a:gd name="T2" fmla="*/ 0 w 953"/>
                <a:gd name="T3" fmla="*/ 0 h 1350"/>
                <a:gd name="T4" fmla="*/ 0 w 953"/>
                <a:gd name="T5" fmla="*/ 0 h 1350"/>
                <a:gd name="T6" fmla="*/ 0 w 953"/>
                <a:gd name="T7" fmla="*/ 0 h 1350"/>
                <a:gd name="T8" fmla="*/ 0 w 953"/>
                <a:gd name="T9" fmla="*/ 0 h 1350"/>
                <a:gd name="T10" fmla="*/ 0 w 953"/>
                <a:gd name="T11" fmla="*/ 0 h 1350"/>
                <a:gd name="T12" fmla="*/ 0 w 953"/>
                <a:gd name="T13" fmla="*/ 0 h 1350"/>
                <a:gd name="T14" fmla="*/ 0 w 953"/>
                <a:gd name="T15" fmla="*/ 0 h 1350"/>
                <a:gd name="T16" fmla="*/ 0 w 953"/>
                <a:gd name="T17" fmla="*/ 0 h 1350"/>
                <a:gd name="T18" fmla="*/ 0 w 953"/>
                <a:gd name="T19" fmla="*/ 0 h 1350"/>
                <a:gd name="T20" fmla="*/ 0 w 953"/>
                <a:gd name="T21" fmla="*/ 0 h 1350"/>
                <a:gd name="T22" fmla="*/ 0 w 953"/>
                <a:gd name="T23" fmla="*/ 0 h 1350"/>
                <a:gd name="T24" fmla="*/ 0 w 953"/>
                <a:gd name="T25" fmla="*/ 0 h 1350"/>
                <a:gd name="T26" fmla="*/ 0 w 953"/>
                <a:gd name="T27" fmla="*/ 0 h 13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53" h="1350">
                  <a:moveTo>
                    <a:pt x="0" y="567"/>
                  </a:moveTo>
                  <a:lnTo>
                    <a:pt x="198" y="567"/>
                  </a:lnTo>
                  <a:lnTo>
                    <a:pt x="198" y="397"/>
                  </a:lnTo>
                  <a:cubicBezTo>
                    <a:pt x="198" y="397"/>
                    <a:pt x="529" y="699"/>
                    <a:pt x="595" y="794"/>
                  </a:cubicBezTo>
                  <a:cubicBezTo>
                    <a:pt x="661" y="889"/>
                    <a:pt x="638" y="893"/>
                    <a:pt x="595" y="964"/>
                  </a:cubicBezTo>
                  <a:cubicBezTo>
                    <a:pt x="552" y="1035"/>
                    <a:pt x="387" y="1158"/>
                    <a:pt x="340" y="1219"/>
                  </a:cubicBezTo>
                  <a:cubicBezTo>
                    <a:pt x="453" y="1284"/>
                    <a:pt x="567" y="1350"/>
                    <a:pt x="567" y="1350"/>
                  </a:cubicBezTo>
                  <a:cubicBezTo>
                    <a:pt x="567" y="1350"/>
                    <a:pt x="810" y="1185"/>
                    <a:pt x="870" y="1065"/>
                  </a:cubicBezTo>
                  <a:cubicBezTo>
                    <a:pt x="930" y="945"/>
                    <a:pt x="953" y="861"/>
                    <a:pt x="882" y="702"/>
                  </a:cubicBezTo>
                  <a:cubicBezTo>
                    <a:pt x="811" y="543"/>
                    <a:pt x="396" y="241"/>
                    <a:pt x="368" y="170"/>
                  </a:cubicBezTo>
                  <a:lnTo>
                    <a:pt x="623" y="170"/>
                  </a:lnTo>
                  <a:lnTo>
                    <a:pt x="623" y="0"/>
                  </a:lnTo>
                  <a:lnTo>
                    <a:pt x="0" y="0"/>
                  </a:lnTo>
                  <a:lnTo>
                    <a:pt x="0" y="567"/>
                  </a:lnTo>
                  <a:close/>
                </a:path>
              </a:pathLst>
            </a:custGeom>
            <a:solidFill>
              <a:srgbClr val="FFFF00"/>
            </a:solidFill>
            <a:ln>
              <a:noFill/>
            </a:ln>
            <a:effectLst>
              <a:outerShdw dist="25400" dir="5400000" algn="ctr" rotWithShape="0">
                <a:schemeClr val="tx2">
                  <a:alpha val="50000"/>
                </a:scheme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lIns="0" tIns="0" rIns="0" bIns="0" anchor="ctr">
              <a:spAutoFit/>
            </a:bodyPr>
            <a:lstStyle/>
            <a:p>
              <a:endParaRPr lang="zh-CN" altLang="en-US"/>
            </a:p>
          </p:txBody>
        </p:sp>
        <p:grpSp>
          <p:nvGrpSpPr>
            <p:cNvPr id="50211" name="Group 103"/>
            <p:cNvGrpSpPr>
              <a:grpSpLocks/>
            </p:cNvGrpSpPr>
            <p:nvPr/>
          </p:nvGrpSpPr>
          <p:grpSpPr bwMode="auto">
            <a:xfrm>
              <a:off x="2277" y="789"/>
              <a:ext cx="167" cy="123"/>
              <a:chOff x="2896" y="633"/>
              <a:chExt cx="167" cy="168"/>
            </a:xfrm>
          </p:grpSpPr>
          <p:sp>
            <p:nvSpPr>
              <p:cNvPr id="50212" name="Freeform 104"/>
              <p:cNvSpPr>
                <a:spLocks noEditPoints="1"/>
              </p:cNvSpPr>
              <p:nvPr/>
            </p:nvSpPr>
            <p:spPr bwMode="auto">
              <a:xfrm>
                <a:off x="2897" y="633"/>
                <a:ext cx="166" cy="168"/>
              </a:xfrm>
              <a:custGeom>
                <a:avLst/>
                <a:gdLst>
                  <a:gd name="T0" fmla="*/ 0 w 167"/>
                  <a:gd name="T1" fmla="*/ 94 h 168"/>
                  <a:gd name="T2" fmla="*/ 24 w 167"/>
                  <a:gd name="T3" fmla="*/ 107 h 168"/>
                  <a:gd name="T4" fmla="*/ 15 w 167"/>
                  <a:gd name="T5" fmla="*/ 135 h 168"/>
                  <a:gd name="T6" fmla="*/ 49 w 167"/>
                  <a:gd name="T7" fmla="*/ 138 h 168"/>
                  <a:gd name="T8" fmla="*/ 69 w 167"/>
                  <a:gd name="T9" fmla="*/ 146 h 168"/>
                  <a:gd name="T10" fmla="*/ 89 w 167"/>
                  <a:gd name="T11" fmla="*/ 168 h 168"/>
                  <a:gd name="T12" fmla="*/ 92 w 167"/>
                  <a:gd name="T13" fmla="*/ 146 h 168"/>
                  <a:gd name="T14" fmla="*/ 112 w 167"/>
                  <a:gd name="T15" fmla="*/ 138 h 168"/>
                  <a:gd name="T16" fmla="*/ 147 w 167"/>
                  <a:gd name="T17" fmla="*/ 134 h 168"/>
                  <a:gd name="T18" fmla="*/ 137 w 167"/>
                  <a:gd name="T19" fmla="*/ 107 h 168"/>
                  <a:gd name="T20" fmla="*/ 161 w 167"/>
                  <a:gd name="T21" fmla="*/ 92 h 168"/>
                  <a:gd name="T22" fmla="*/ 151 w 167"/>
                  <a:gd name="T23" fmla="*/ 69 h 168"/>
                  <a:gd name="T24" fmla="*/ 136 w 167"/>
                  <a:gd name="T25" fmla="*/ 58 h 168"/>
                  <a:gd name="T26" fmla="*/ 144 w 167"/>
                  <a:gd name="T27" fmla="*/ 33 h 168"/>
                  <a:gd name="T28" fmla="*/ 111 w 167"/>
                  <a:gd name="T29" fmla="*/ 30 h 168"/>
                  <a:gd name="T30" fmla="*/ 92 w 167"/>
                  <a:gd name="T31" fmla="*/ 22 h 168"/>
                  <a:gd name="T32" fmla="*/ 73 w 167"/>
                  <a:gd name="T33" fmla="*/ 0 h 168"/>
                  <a:gd name="T34" fmla="*/ 60 w 167"/>
                  <a:gd name="T35" fmla="*/ 25 h 168"/>
                  <a:gd name="T36" fmla="*/ 33 w 167"/>
                  <a:gd name="T37" fmla="*/ 14 h 168"/>
                  <a:gd name="T38" fmla="*/ 30 w 167"/>
                  <a:gd name="T39" fmla="*/ 49 h 168"/>
                  <a:gd name="T40" fmla="*/ 22 w 167"/>
                  <a:gd name="T41" fmla="*/ 67 h 168"/>
                  <a:gd name="T42" fmla="*/ 29 w 167"/>
                  <a:gd name="T43" fmla="*/ 84 h 168"/>
                  <a:gd name="T44" fmla="*/ 33 w 167"/>
                  <a:gd name="T45" fmla="*/ 63 h 168"/>
                  <a:gd name="T46" fmla="*/ 45 w 167"/>
                  <a:gd name="T47" fmla="*/ 46 h 168"/>
                  <a:gd name="T48" fmla="*/ 62 w 167"/>
                  <a:gd name="T49" fmla="*/ 34 h 168"/>
                  <a:gd name="T50" fmla="*/ 83 w 167"/>
                  <a:gd name="T51" fmla="*/ 30 h 168"/>
                  <a:gd name="T52" fmla="*/ 99 w 167"/>
                  <a:gd name="T53" fmla="*/ 34 h 168"/>
                  <a:gd name="T54" fmla="*/ 116 w 167"/>
                  <a:gd name="T55" fmla="*/ 46 h 168"/>
                  <a:gd name="T56" fmla="*/ 128 w 167"/>
                  <a:gd name="T57" fmla="*/ 63 h 168"/>
                  <a:gd name="T58" fmla="*/ 132 w 167"/>
                  <a:gd name="T59" fmla="*/ 84 h 168"/>
                  <a:gd name="T60" fmla="*/ 128 w 167"/>
                  <a:gd name="T61" fmla="*/ 104 h 168"/>
                  <a:gd name="T62" fmla="*/ 116 w 167"/>
                  <a:gd name="T63" fmla="*/ 123 h 168"/>
                  <a:gd name="T64" fmla="*/ 99 w 167"/>
                  <a:gd name="T65" fmla="*/ 135 h 168"/>
                  <a:gd name="T66" fmla="*/ 83 w 167"/>
                  <a:gd name="T67" fmla="*/ 139 h 168"/>
                  <a:gd name="T68" fmla="*/ 62 w 167"/>
                  <a:gd name="T69" fmla="*/ 135 h 168"/>
                  <a:gd name="T70" fmla="*/ 45 w 167"/>
                  <a:gd name="T71" fmla="*/ 123 h 168"/>
                  <a:gd name="T72" fmla="*/ 33 w 167"/>
                  <a:gd name="T73" fmla="*/ 104 h 168"/>
                  <a:gd name="T74" fmla="*/ 29 w 167"/>
                  <a:gd name="T75" fmla="*/ 84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7" h="168">
                    <a:moveTo>
                      <a:pt x="0" y="70"/>
                    </a:moveTo>
                    <a:lnTo>
                      <a:pt x="0" y="94"/>
                    </a:lnTo>
                    <a:lnTo>
                      <a:pt x="21" y="96"/>
                    </a:lnTo>
                    <a:lnTo>
                      <a:pt x="24" y="107"/>
                    </a:lnTo>
                    <a:lnTo>
                      <a:pt x="29" y="116"/>
                    </a:lnTo>
                    <a:lnTo>
                      <a:pt x="15" y="135"/>
                    </a:lnTo>
                    <a:lnTo>
                      <a:pt x="32" y="151"/>
                    </a:lnTo>
                    <a:lnTo>
                      <a:pt x="49" y="138"/>
                    </a:lnTo>
                    <a:lnTo>
                      <a:pt x="60" y="143"/>
                    </a:lnTo>
                    <a:lnTo>
                      <a:pt x="69" y="146"/>
                    </a:lnTo>
                    <a:lnTo>
                      <a:pt x="72" y="168"/>
                    </a:lnTo>
                    <a:lnTo>
                      <a:pt x="95" y="168"/>
                    </a:lnTo>
                    <a:lnTo>
                      <a:pt x="98" y="146"/>
                    </a:lnTo>
                    <a:lnTo>
                      <a:pt x="109" y="143"/>
                    </a:lnTo>
                    <a:lnTo>
                      <a:pt x="118" y="138"/>
                    </a:lnTo>
                    <a:lnTo>
                      <a:pt x="135" y="151"/>
                    </a:lnTo>
                    <a:lnTo>
                      <a:pt x="153" y="134"/>
                    </a:lnTo>
                    <a:lnTo>
                      <a:pt x="138" y="116"/>
                    </a:lnTo>
                    <a:lnTo>
                      <a:pt x="143" y="107"/>
                    </a:lnTo>
                    <a:lnTo>
                      <a:pt x="146" y="96"/>
                    </a:lnTo>
                    <a:lnTo>
                      <a:pt x="167" y="92"/>
                    </a:lnTo>
                    <a:lnTo>
                      <a:pt x="167" y="70"/>
                    </a:lnTo>
                    <a:lnTo>
                      <a:pt x="157" y="69"/>
                    </a:lnTo>
                    <a:lnTo>
                      <a:pt x="145" y="67"/>
                    </a:lnTo>
                    <a:lnTo>
                      <a:pt x="142" y="58"/>
                    </a:lnTo>
                    <a:lnTo>
                      <a:pt x="137" y="50"/>
                    </a:lnTo>
                    <a:lnTo>
                      <a:pt x="150" y="33"/>
                    </a:lnTo>
                    <a:lnTo>
                      <a:pt x="134" y="15"/>
                    </a:lnTo>
                    <a:lnTo>
                      <a:pt x="117" y="30"/>
                    </a:lnTo>
                    <a:lnTo>
                      <a:pt x="107" y="25"/>
                    </a:lnTo>
                    <a:lnTo>
                      <a:pt x="98" y="22"/>
                    </a:lnTo>
                    <a:lnTo>
                      <a:pt x="95" y="0"/>
                    </a:lnTo>
                    <a:lnTo>
                      <a:pt x="73" y="0"/>
                    </a:lnTo>
                    <a:lnTo>
                      <a:pt x="69" y="22"/>
                    </a:lnTo>
                    <a:lnTo>
                      <a:pt x="60" y="25"/>
                    </a:lnTo>
                    <a:lnTo>
                      <a:pt x="52" y="29"/>
                    </a:lnTo>
                    <a:lnTo>
                      <a:pt x="33" y="14"/>
                    </a:lnTo>
                    <a:lnTo>
                      <a:pt x="17" y="31"/>
                    </a:lnTo>
                    <a:lnTo>
                      <a:pt x="30" y="49"/>
                    </a:lnTo>
                    <a:lnTo>
                      <a:pt x="25" y="58"/>
                    </a:lnTo>
                    <a:lnTo>
                      <a:pt x="22" y="67"/>
                    </a:lnTo>
                    <a:lnTo>
                      <a:pt x="0" y="70"/>
                    </a:lnTo>
                    <a:close/>
                    <a:moveTo>
                      <a:pt x="29" y="84"/>
                    </a:moveTo>
                    <a:lnTo>
                      <a:pt x="30" y="73"/>
                    </a:lnTo>
                    <a:lnTo>
                      <a:pt x="33" y="63"/>
                    </a:lnTo>
                    <a:lnTo>
                      <a:pt x="38" y="54"/>
                    </a:lnTo>
                    <a:lnTo>
                      <a:pt x="45" y="46"/>
                    </a:lnTo>
                    <a:lnTo>
                      <a:pt x="53" y="38"/>
                    </a:lnTo>
                    <a:lnTo>
                      <a:pt x="62" y="34"/>
                    </a:lnTo>
                    <a:lnTo>
                      <a:pt x="73" y="30"/>
                    </a:lnTo>
                    <a:lnTo>
                      <a:pt x="84" y="30"/>
                    </a:lnTo>
                    <a:lnTo>
                      <a:pt x="94" y="30"/>
                    </a:lnTo>
                    <a:lnTo>
                      <a:pt x="105" y="34"/>
                    </a:lnTo>
                    <a:lnTo>
                      <a:pt x="114" y="38"/>
                    </a:lnTo>
                    <a:lnTo>
                      <a:pt x="122" y="46"/>
                    </a:lnTo>
                    <a:lnTo>
                      <a:pt x="129" y="54"/>
                    </a:lnTo>
                    <a:lnTo>
                      <a:pt x="134" y="63"/>
                    </a:lnTo>
                    <a:lnTo>
                      <a:pt x="137" y="73"/>
                    </a:lnTo>
                    <a:lnTo>
                      <a:pt x="138" y="84"/>
                    </a:lnTo>
                    <a:lnTo>
                      <a:pt x="137" y="95"/>
                    </a:lnTo>
                    <a:lnTo>
                      <a:pt x="134" y="104"/>
                    </a:lnTo>
                    <a:lnTo>
                      <a:pt x="129" y="114"/>
                    </a:lnTo>
                    <a:lnTo>
                      <a:pt x="122" y="123"/>
                    </a:lnTo>
                    <a:lnTo>
                      <a:pt x="114" y="130"/>
                    </a:lnTo>
                    <a:lnTo>
                      <a:pt x="105" y="135"/>
                    </a:lnTo>
                    <a:lnTo>
                      <a:pt x="94" y="138"/>
                    </a:lnTo>
                    <a:lnTo>
                      <a:pt x="84" y="139"/>
                    </a:lnTo>
                    <a:lnTo>
                      <a:pt x="73" y="138"/>
                    </a:lnTo>
                    <a:lnTo>
                      <a:pt x="62" y="135"/>
                    </a:lnTo>
                    <a:lnTo>
                      <a:pt x="53" y="130"/>
                    </a:lnTo>
                    <a:lnTo>
                      <a:pt x="45" y="123"/>
                    </a:lnTo>
                    <a:lnTo>
                      <a:pt x="38" y="114"/>
                    </a:lnTo>
                    <a:lnTo>
                      <a:pt x="33" y="104"/>
                    </a:lnTo>
                    <a:lnTo>
                      <a:pt x="30" y="95"/>
                    </a:lnTo>
                    <a:lnTo>
                      <a:pt x="29" y="84"/>
                    </a:lnTo>
                    <a:close/>
                  </a:path>
                </a:pathLst>
              </a:custGeom>
              <a:solidFill>
                <a:srgbClr val="FFFF00"/>
              </a:solidFill>
              <a:ln>
                <a:noFill/>
              </a:ln>
              <a:effectLst>
                <a:outerShdw dist="12700" dir="5400000" algn="ctr" rotWithShape="0">
                  <a:schemeClr val="tx1">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13" name="Freeform 105"/>
              <p:cNvSpPr>
                <a:spLocks noEditPoints="1"/>
              </p:cNvSpPr>
              <p:nvPr/>
            </p:nvSpPr>
            <p:spPr bwMode="auto">
              <a:xfrm>
                <a:off x="2922" y="659"/>
                <a:ext cx="113" cy="113"/>
              </a:xfrm>
              <a:custGeom>
                <a:avLst/>
                <a:gdLst>
                  <a:gd name="T0" fmla="*/ 9 w 109"/>
                  <a:gd name="T1" fmla="*/ 40 h 109"/>
                  <a:gd name="T2" fmla="*/ 1 w 109"/>
                  <a:gd name="T3" fmla="*/ 78 h 109"/>
                  <a:gd name="T4" fmla="*/ 1 w 109"/>
                  <a:gd name="T5" fmla="*/ 116 h 109"/>
                  <a:gd name="T6" fmla="*/ 9 w 109"/>
                  <a:gd name="T7" fmla="*/ 149 h 109"/>
                  <a:gd name="T8" fmla="*/ 40 w 109"/>
                  <a:gd name="T9" fmla="*/ 178 h 109"/>
                  <a:gd name="T10" fmla="*/ 79 w 109"/>
                  <a:gd name="T11" fmla="*/ 192 h 109"/>
                  <a:gd name="T12" fmla="*/ 116 w 109"/>
                  <a:gd name="T13" fmla="*/ 192 h 109"/>
                  <a:gd name="T14" fmla="*/ 150 w 109"/>
                  <a:gd name="T15" fmla="*/ 178 h 109"/>
                  <a:gd name="T16" fmla="*/ 178 w 109"/>
                  <a:gd name="T17" fmla="*/ 149 h 109"/>
                  <a:gd name="T18" fmla="*/ 192 w 109"/>
                  <a:gd name="T19" fmla="*/ 116 h 109"/>
                  <a:gd name="T20" fmla="*/ 192 w 109"/>
                  <a:gd name="T21" fmla="*/ 78 h 109"/>
                  <a:gd name="T22" fmla="*/ 178 w 109"/>
                  <a:gd name="T23" fmla="*/ 40 h 109"/>
                  <a:gd name="T24" fmla="*/ 150 w 109"/>
                  <a:gd name="T25" fmla="*/ 8 h 109"/>
                  <a:gd name="T26" fmla="*/ 116 w 109"/>
                  <a:gd name="T27" fmla="*/ 0 h 109"/>
                  <a:gd name="T28" fmla="*/ 79 w 109"/>
                  <a:gd name="T29" fmla="*/ 0 h 109"/>
                  <a:gd name="T30" fmla="*/ 40 w 109"/>
                  <a:gd name="T31" fmla="*/ 8 h 109"/>
                  <a:gd name="T32" fmla="*/ 53 w 109"/>
                  <a:gd name="T33" fmla="*/ 139 h 109"/>
                  <a:gd name="T34" fmla="*/ 39 w 109"/>
                  <a:gd name="T35" fmla="*/ 117 h 109"/>
                  <a:gd name="T36" fmla="*/ 36 w 109"/>
                  <a:gd name="T37" fmla="*/ 94 h 109"/>
                  <a:gd name="T38" fmla="*/ 39 w 109"/>
                  <a:gd name="T39" fmla="*/ 75 h 109"/>
                  <a:gd name="T40" fmla="*/ 53 w 109"/>
                  <a:gd name="T41" fmla="*/ 53 h 109"/>
                  <a:gd name="T42" fmla="*/ 75 w 109"/>
                  <a:gd name="T43" fmla="*/ 39 h 109"/>
                  <a:gd name="T44" fmla="*/ 96 w 109"/>
                  <a:gd name="T45" fmla="*/ 36 h 109"/>
                  <a:gd name="T46" fmla="*/ 121 w 109"/>
                  <a:gd name="T47" fmla="*/ 39 h 109"/>
                  <a:gd name="T48" fmla="*/ 139 w 109"/>
                  <a:gd name="T49" fmla="*/ 53 h 109"/>
                  <a:gd name="T50" fmla="*/ 151 w 109"/>
                  <a:gd name="T51" fmla="*/ 75 h 109"/>
                  <a:gd name="T52" fmla="*/ 157 w 109"/>
                  <a:gd name="T53" fmla="*/ 94 h 109"/>
                  <a:gd name="T54" fmla="*/ 151 w 109"/>
                  <a:gd name="T55" fmla="*/ 117 h 109"/>
                  <a:gd name="T56" fmla="*/ 139 w 109"/>
                  <a:gd name="T57" fmla="*/ 139 h 109"/>
                  <a:gd name="T58" fmla="*/ 121 w 109"/>
                  <a:gd name="T59" fmla="*/ 150 h 109"/>
                  <a:gd name="T60" fmla="*/ 96 w 109"/>
                  <a:gd name="T61" fmla="*/ 156 h 109"/>
                  <a:gd name="T62" fmla="*/ 75 w 109"/>
                  <a:gd name="T63" fmla="*/ 150 h 109"/>
                  <a:gd name="T64" fmla="*/ 53 w 109"/>
                  <a:gd name="T65" fmla="*/ 139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109"/>
                  <a:gd name="T101" fmla="*/ 109 w 109"/>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109">
                    <a:moveTo>
                      <a:pt x="16" y="16"/>
                    </a:moveTo>
                    <a:lnTo>
                      <a:pt x="9" y="24"/>
                    </a:lnTo>
                    <a:lnTo>
                      <a:pt x="4" y="33"/>
                    </a:lnTo>
                    <a:lnTo>
                      <a:pt x="1" y="43"/>
                    </a:lnTo>
                    <a:lnTo>
                      <a:pt x="0" y="54"/>
                    </a:lnTo>
                    <a:lnTo>
                      <a:pt x="1" y="65"/>
                    </a:lnTo>
                    <a:lnTo>
                      <a:pt x="4" y="74"/>
                    </a:lnTo>
                    <a:lnTo>
                      <a:pt x="9" y="84"/>
                    </a:lnTo>
                    <a:lnTo>
                      <a:pt x="16" y="93"/>
                    </a:lnTo>
                    <a:lnTo>
                      <a:pt x="24" y="100"/>
                    </a:lnTo>
                    <a:lnTo>
                      <a:pt x="33" y="105"/>
                    </a:lnTo>
                    <a:lnTo>
                      <a:pt x="44" y="108"/>
                    </a:lnTo>
                    <a:lnTo>
                      <a:pt x="55" y="109"/>
                    </a:lnTo>
                    <a:lnTo>
                      <a:pt x="65" y="108"/>
                    </a:lnTo>
                    <a:lnTo>
                      <a:pt x="76" y="105"/>
                    </a:lnTo>
                    <a:lnTo>
                      <a:pt x="85" y="100"/>
                    </a:lnTo>
                    <a:lnTo>
                      <a:pt x="93" y="93"/>
                    </a:lnTo>
                    <a:lnTo>
                      <a:pt x="100" y="84"/>
                    </a:lnTo>
                    <a:lnTo>
                      <a:pt x="105" y="74"/>
                    </a:lnTo>
                    <a:lnTo>
                      <a:pt x="108" y="65"/>
                    </a:lnTo>
                    <a:lnTo>
                      <a:pt x="109" y="54"/>
                    </a:lnTo>
                    <a:lnTo>
                      <a:pt x="108" y="43"/>
                    </a:lnTo>
                    <a:lnTo>
                      <a:pt x="105" y="33"/>
                    </a:lnTo>
                    <a:lnTo>
                      <a:pt x="100" y="24"/>
                    </a:lnTo>
                    <a:lnTo>
                      <a:pt x="93" y="16"/>
                    </a:lnTo>
                    <a:lnTo>
                      <a:pt x="85" y="8"/>
                    </a:lnTo>
                    <a:lnTo>
                      <a:pt x="76" y="4"/>
                    </a:lnTo>
                    <a:lnTo>
                      <a:pt x="65" y="0"/>
                    </a:lnTo>
                    <a:lnTo>
                      <a:pt x="55" y="0"/>
                    </a:lnTo>
                    <a:lnTo>
                      <a:pt x="44" y="0"/>
                    </a:lnTo>
                    <a:lnTo>
                      <a:pt x="33" y="4"/>
                    </a:lnTo>
                    <a:lnTo>
                      <a:pt x="24" y="8"/>
                    </a:lnTo>
                    <a:lnTo>
                      <a:pt x="16" y="16"/>
                    </a:lnTo>
                    <a:close/>
                    <a:moveTo>
                      <a:pt x="31" y="78"/>
                    </a:moveTo>
                    <a:lnTo>
                      <a:pt x="27" y="73"/>
                    </a:lnTo>
                    <a:lnTo>
                      <a:pt x="23" y="66"/>
                    </a:lnTo>
                    <a:lnTo>
                      <a:pt x="21" y="61"/>
                    </a:lnTo>
                    <a:lnTo>
                      <a:pt x="20" y="54"/>
                    </a:lnTo>
                    <a:lnTo>
                      <a:pt x="21" y="48"/>
                    </a:lnTo>
                    <a:lnTo>
                      <a:pt x="23" y="41"/>
                    </a:lnTo>
                    <a:lnTo>
                      <a:pt x="27" y="36"/>
                    </a:lnTo>
                    <a:lnTo>
                      <a:pt x="31" y="31"/>
                    </a:lnTo>
                    <a:lnTo>
                      <a:pt x="36" y="25"/>
                    </a:lnTo>
                    <a:lnTo>
                      <a:pt x="41" y="23"/>
                    </a:lnTo>
                    <a:lnTo>
                      <a:pt x="48" y="21"/>
                    </a:lnTo>
                    <a:lnTo>
                      <a:pt x="55" y="20"/>
                    </a:lnTo>
                    <a:lnTo>
                      <a:pt x="61" y="21"/>
                    </a:lnTo>
                    <a:lnTo>
                      <a:pt x="68" y="23"/>
                    </a:lnTo>
                    <a:lnTo>
                      <a:pt x="73" y="25"/>
                    </a:lnTo>
                    <a:lnTo>
                      <a:pt x="78" y="31"/>
                    </a:lnTo>
                    <a:lnTo>
                      <a:pt x="82" y="36"/>
                    </a:lnTo>
                    <a:lnTo>
                      <a:pt x="86" y="41"/>
                    </a:lnTo>
                    <a:lnTo>
                      <a:pt x="88" y="48"/>
                    </a:lnTo>
                    <a:lnTo>
                      <a:pt x="89" y="54"/>
                    </a:lnTo>
                    <a:lnTo>
                      <a:pt x="88" y="61"/>
                    </a:lnTo>
                    <a:lnTo>
                      <a:pt x="86" y="66"/>
                    </a:lnTo>
                    <a:lnTo>
                      <a:pt x="82" y="73"/>
                    </a:lnTo>
                    <a:lnTo>
                      <a:pt x="78" y="78"/>
                    </a:lnTo>
                    <a:lnTo>
                      <a:pt x="73" y="82"/>
                    </a:lnTo>
                    <a:lnTo>
                      <a:pt x="68" y="85"/>
                    </a:lnTo>
                    <a:lnTo>
                      <a:pt x="61" y="88"/>
                    </a:lnTo>
                    <a:lnTo>
                      <a:pt x="55" y="88"/>
                    </a:lnTo>
                    <a:lnTo>
                      <a:pt x="48" y="88"/>
                    </a:lnTo>
                    <a:lnTo>
                      <a:pt x="41" y="85"/>
                    </a:lnTo>
                    <a:lnTo>
                      <a:pt x="36" y="82"/>
                    </a:lnTo>
                    <a:lnTo>
                      <a:pt x="31" y="78"/>
                    </a:lnTo>
                    <a:close/>
                  </a:path>
                </a:pathLst>
              </a:custGeom>
              <a:solidFill>
                <a:srgbClr val="FFFF00"/>
              </a:solidFill>
              <a:ln w="9525">
                <a:solidFill>
                  <a:schemeClr val="bg1"/>
                </a:solidFill>
                <a:round/>
                <a:headEnd/>
                <a:tailEnd/>
              </a:ln>
            </p:spPr>
            <p:txBody>
              <a:bodyPr/>
              <a:lstStyle/>
              <a:p>
                <a:endParaRPr lang="zh-CN" altLang="en-US"/>
              </a:p>
            </p:txBody>
          </p:sp>
        </p:grpSp>
      </p:grpSp>
      <p:grpSp>
        <p:nvGrpSpPr>
          <p:cNvPr id="50200" name="Group 106"/>
          <p:cNvGrpSpPr>
            <a:grpSpLocks/>
          </p:cNvGrpSpPr>
          <p:nvPr/>
        </p:nvGrpSpPr>
        <p:grpSpPr bwMode="auto">
          <a:xfrm>
            <a:off x="6353175" y="5499100"/>
            <a:ext cx="331788" cy="261938"/>
            <a:chOff x="2562" y="1026"/>
            <a:chExt cx="526" cy="363"/>
          </a:xfrm>
        </p:grpSpPr>
        <p:sp>
          <p:nvSpPr>
            <p:cNvPr id="50203" name="Freeform 107"/>
            <p:cNvSpPr>
              <a:spLocks/>
            </p:cNvSpPr>
            <p:nvPr/>
          </p:nvSpPr>
          <p:spPr bwMode="auto">
            <a:xfrm>
              <a:off x="2835" y="1026"/>
              <a:ext cx="253" cy="156"/>
            </a:xfrm>
            <a:custGeom>
              <a:avLst/>
              <a:gdLst>
                <a:gd name="T0" fmla="*/ 0 w 53"/>
                <a:gd name="T1" fmla="*/ 2147483647 h 17"/>
                <a:gd name="T2" fmla="*/ 2147483647 w 53"/>
                <a:gd name="T3" fmla="*/ 2147483647 h 17"/>
                <a:gd name="T4" fmla="*/ 2147483647 w 53"/>
                <a:gd name="T5" fmla="*/ 2147483647 h 17"/>
                <a:gd name="T6" fmla="*/ 2147483647 w 53"/>
                <a:gd name="T7" fmla="*/ 2147483647 h 17"/>
                <a:gd name="T8" fmla="*/ 2147483647 w 53"/>
                <a:gd name="T9" fmla="*/ 0 h 17"/>
                <a:gd name="T10" fmla="*/ 2147483647 w 53"/>
                <a:gd name="T11" fmla="*/ 0 h 17"/>
                <a:gd name="T12" fmla="*/ 2147483647 w 53"/>
                <a:gd name="T13" fmla="*/ 2147483647 h 17"/>
                <a:gd name="T14" fmla="*/ 0 w 53"/>
                <a:gd name="T15" fmla="*/ 2147483647 h 17"/>
                <a:gd name="T16" fmla="*/ 0 60000 65536"/>
                <a:gd name="T17" fmla="*/ 0 60000 65536"/>
                <a:gd name="T18" fmla="*/ 0 60000 65536"/>
                <a:gd name="T19" fmla="*/ 0 60000 65536"/>
                <a:gd name="T20" fmla="*/ 0 60000 65536"/>
                <a:gd name="T21" fmla="*/ 0 60000 65536"/>
                <a:gd name="T22" fmla="*/ 0 60000 65536"/>
                <a:gd name="T23" fmla="*/ 0 60000 65536"/>
                <a:gd name="T24" fmla="*/ 0 w 53"/>
                <a:gd name="T25" fmla="*/ 0 h 17"/>
                <a:gd name="T26" fmla="*/ 53 w 53"/>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 h="17">
                  <a:moveTo>
                    <a:pt x="0" y="13"/>
                  </a:moveTo>
                  <a:lnTo>
                    <a:pt x="12" y="17"/>
                  </a:lnTo>
                  <a:lnTo>
                    <a:pt x="40" y="5"/>
                  </a:lnTo>
                  <a:lnTo>
                    <a:pt x="53" y="9"/>
                  </a:lnTo>
                  <a:lnTo>
                    <a:pt x="46" y="0"/>
                  </a:lnTo>
                  <a:lnTo>
                    <a:pt x="13" y="0"/>
                  </a:lnTo>
                  <a:lnTo>
                    <a:pt x="26" y="2"/>
                  </a:lnTo>
                  <a:lnTo>
                    <a:pt x="0" y="13"/>
                  </a:lnTo>
                </a:path>
              </a:pathLst>
            </a:custGeom>
            <a:gradFill rotWithShape="0">
              <a:gsLst>
                <a:gs pos="0">
                  <a:srgbClr val="FCF3E0"/>
                </a:gs>
                <a:gs pos="100000">
                  <a:srgbClr val="EFBD59"/>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4" name="Freeform 108"/>
            <p:cNvSpPr>
              <a:spLocks/>
            </p:cNvSpPr>
            <p:nvPr/>
          </p:nvSpPr>
          <p:spPr bwMode="auto">
            <a:xfrm>
              <a:off x="2562" y="1210"/>
              <a:ext cx="249" cy="168"/>
            </a:xfrm>
            <a:custGeom>
              <a:avLst/>
              <a:gdLst>
                <a:gd name="T0" fmla="*/ 2147483647 w 52"/>
                <a:gd name="T1" fmla="*/ 2147483647 h 18"/>
                <a:gd name="T2" fmla="*/ 2147483647 w 52"/>
                <a:gd name="T3" fmla="*/ 0 h 18"/>
                <a:gd name="T4" fmla="*/ 2147483647 w 52"/>
                <a:gd name="T5" fmla="*/ 2147483647 h 18"/>
                <a:gd name="T6" fmla="*/ 0 w 52"/>
                <a:gd name="T7" fmla="*/ 2147483647 h 18"/>
                <a:gd name="T8" fmla="*/ 2147483647 w 52"/>
                <a:gd name="T9" fmla="*/ 2147483647 h 18"/>
                <a:gd name="T10" fmla="*/ 2147483647 w 52"/>
                <a:gd name="T11" fmla="*/ 2147483647 h 18"/>
                <a:gd name="T12" fmla="*/ 2147483647 w 52"/>
                <a:gd name="T13" fmla="*/ 2147483647 h 18"/>
                <a:gd name="T14" fmla="*/ 2147483647 w 52"/>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18"/>
                <a:gd name="T26" fmla="*/ 52 w 52"/>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18">
                  <a:moveTo>
                    <a:pt x="52" y="4"/>
                  </a:moveTo>
                  <a:lnTo>
                    <a:pt x="41" y="0"/>
                  </a:lnTo>
                  <a:lnTo>
                    <a:pt x="14" y="11"/>
                  </a:lnTo>
                  <a:lnTo>
                    <a:pt x="0" y="8"/>
                  </a:lnTo>
                  <a:lnTo>
                    <a:pt x="7" y="18"/>
                  </a:lnTo>
                  <a:lnTo>
                    <a:pt x="41" y="18"/>
                  </a:lnTo>
                  <a:lnTo>
                    <a:pt x="26" y="14"/>
                  </a:lnTo>
                  <a:lnTo>
                    <a:pt x="52" y="4"/>
                  </a:lnTo>
                </a:path>
              </a:pathLst>
            </a:custGeom>
            <a:gradFill rotWithShape="0">
              <a:gsLst>
                <a:gs pos="0">
                  <a:srgbClr val="EFBD59"/>
                </a:gs>
                <a:gs pos="100000">
                  <a:srgbClr val="F9E8C4"/>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5" name="Freeform 109"/>
            <p:cNvSpPr>
              <a:spLocks/>
            </p:cNvSpPr>
            <p:nvPr/>
          </p:nvSpPr>
          <p:spPr bwMode="auto">
            <a:xfrm>
              <a:off x="2567" y="1030"/>
              <a:ext cx="249" cy="155"/>
            </a:xfrm>
            <a:custGeom>
              <a:avLst/>
              <a:gdLst>
                <a:gd name="T0" fmla="*/ 0 w 52"/>
                <a:gd name="T1" fmla="*/ 2147483647 h 17"/>
                <a:gd name="T2" fmla="*/ 2147483647 w 52"/>
                <a:gd name="T3" fmla="*/ 0 h 17"/>
                <a:gd name="T4" fmla="*/ 2147483647 w 52"/>
                <a:gd name="T5" fmla="*/ 2147483647 h 17"/>
                <a:gd name="T6" fmla="*/ 2147483647 w 52"/>
                <a:gd name="T7" fmla="*/ 2147483647 h 17"/>
                <a:gd name="T8" fmla="*/ 2147483647 w 52"/>
                <a:gd name="T9" fmla="*/ 2147483647 h 17"/>
                <a:gd name="T10" fmla="*/ 2147483647 w 52"/>
                <a:gd name="T11" fmla="*/ 2147483647 h 17"/>
                <a:gd name="T12" fmla="*/ 2147483647 w 52"/>
                <a:gd name="T13" fmla="*/ 2147483647 h 17"/>
                <a:gd name="T14" fmla="*/ 0 w 52"/>
                <a:gd name="T15" fmla="*/ 2147483647 h 17"/>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17"/>
                <a:gd name="T26" fmla="*/ 52 w 52"/>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17">
                  <a:moveTo>
                    <a:pt x="0" y="3"/>
                  </a:moveTo>
                  <a:lnTo>
                    <a:pt x="12" y="0"/>
                  </a:lnTo>
                  <a:lnTo>
                    <a:pt x="40" y="10"/>
                  </a:lnTo>
                  <a:lnTo>
                    <a:pt x="52" y="7"/>
                  </a:lnTo>
                  <a:lnTo>
                    <a:pt x="46" y="17"/>
                  </a:lnTo>
                  <a:lnTo>
                    <a:pt x="13" y="17"/>
                  </a:lnTo>
                  <a:lnTo>
                    <a:pt x="26" y="14"/>
                  </a:lnTo>
                  <a:lnTo>
                    <a:pt x="0" y="3"/>
                  </a:lnTo>
                </a:path>
              </a:pathLst>
            </a:custGeom>
            <a:gradFill rotWithShape="0">
              <a:gsLst>
                <a:gs pos="0">
                  <a:srgbClr val="EFBD59"/>
                </a:gs>
                <a:gs pos="100000">
                  <a:srgbClr val="FCF3E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206" name="Freeform 110"/>
            <p:cNvSpPr>
              <a:spLocks/>
            </p:cNvSpPr>
            <p:nvPr/>
          </p:nvSpPr>
          <p:spPr bwMode="auto">
            <a:xfrm>
              <a:off x="2824" y="1219"/>
              <a:ext cx="253" cy="170"/>
            </a:xfrm>
            <a:custGeom>
              <a:avLst/>
              <a:gdLst>
                <a:gd name="T0" fmla="*/ 2147483647 w 53"/>
                <a:gd name="T1" fmla="*/ 2147483647 h 17"/>
                <a:gd name="T2" fmla="*/ 2147483647 w 53"/>
                <a:gd name="T3" fmla="*/ 2147483647 h 17"/>
                <a:gd name="T4" fmla="*/ 2147483647 w 53"/>
                <a:gd name="T5" fmla="*/ 2147483647 h 17"/>
                <a:gd name="T6" fmla="*/ 0 w 53"/>
                <a:gd name="T7" fmla="*/ 2147483647 h 17"/>
                <a:gd name="T8" fmla="*/ 2147483647 w 53"/>
                <a:gd name="T9" fmla="*/ 0 h 17"/>
                <a:gd name="T10" fmla="*/ 2147483647 w 53"/>
                <a:gd name="T11" fmla="*/ 0 h 17"/>
                <a:gd name="T12" fmla="*/ 2147483647 w 53"/>
                <a:gd name="T13" fmla="*/ 2147483647 h 17"/>
                <a:gd name="T14" fmla="*/ 2147483647 w 53"/>
                <a:gd name="T15" fmla="*/ 2147483647 h 17"/>
                <a:gd name="T16" fmla="*/ 0 60000 65536"/>
                <a:gd name="T17" fmla="*/ 0 60000 65536"/>
                <a:gd name="T18" fmla="*/ 0 60000 65536"/>
                <a:gd name="T19" fmla="*/ 0 60000 65536"/>
                <a:gd name="T20" fmla="*/ 0 60000 65536"/>
                <a:gd name="T21" fmla="*/ 0 60000 65536"/>
                <a:gd name="T22" fmla="*/ 0 60000 65536"/>
                <a:gd name="T23" fmla="*/ 0 60000 65536"/>
                <a:gd name="T24" fmla="*/ 0 w 53"/>
                <a:gd name="T25" fmla="*/ 0 h 17"/>
                <a:gd name="T26" fmla="*/ 53 w 53"/>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 h="17">
                  <a:moveTo>
                    <a:pt x="53" y="13"/>
                  </a:moveTo>
                  <a:lnTo>
                    <a:pt x="41" y="17"/>
                  </a:lnTo>
                  <a:lnTo>
                    <a:pt x="14" y="6"/>
                  </a:lnTo>
                  <a:lnTo>
                    <a:pt x="0" y="9"/>
                  </a:lnTo>
                  <a:lnTo>
                    <a:pt x="7" y="0"/>
                  </a:lnTo>
                  <a:lnTo>
                    <a:pt x="41" y="0"/>
                  </a:lnTo>
                  <a:lnTo>
                    <a:pt x="26" y="3"/>
                  </a:lnTo>
                  <a:lnTo>
                    <a:pt x="53" y="13"/>
                  </a:lnTo>
                </a:path>
              </a:pathLst>
            </a:custGeom>
            <a:gradFill rotWithShape="0">
              <a:gsLst>
                <a:gs pos="0">
                  <a:srgbClr val="FAE9C8"/>
                </a:gs>
                <a:gs pos="100000">
                  <a:srgbClr val="EFBD59"/>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0201" name="Arc 111"/>
          <p:cNvSpPr>
            <a:spLocks/>
          </p:cNvSpPr>
          <p:nvPr/>
        </p:nvSpPr>
        <p:spPr bwMode="auto">
          <a:xfrm rot="-2099156">
            <a:off x="6034088" y="5359400"/>
            <a:ext cx="949325" cy="590550"/>
          </a:xfrm>
          <a:custGeom>
            <a:avLst/>
            <a:gdLst>
              <a:gd name="T0" fmla="*/ 2147483647 w 43200"/>
              <a:gd name="T1" fmla="*/ 2147483647 h 43200"/>
              <a:gd name="T2" fmla="*/ 2147483647 w 43200"/>
              <a:gd name="T3" fmla="*/ 2147483647 h 43200"/>
              <a:gd name="T4" fmla="*/ 2147483647 w 43200"/>
              <a:gd name="T5" fmla="*/ 2147483647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38727" y="34760"/>
                </a:moveTo>
                <a:cubicBezTo>
                  <a:pt x="34639" y="40081"/>
                  <a:pt x="28310" y="43199"/>
                  <a:pt x="21600" y="43200"/>
                </a:cubicBezTo>
                <a:cubicBezTo>
                  <a:pt x="9670" y="43200"/>
                  <a:pt x="0" y="33529"/>
                  <a:pt x="0" y="21600"/>
                </a:cubicBezTo>
                <a:cubicBezTo>
                  <a:pt x="0" y="9670"/>
                  <a:pt x="9670" y="0"/>
                  <a:pt x="21600" y="0"/>
                </a:cubicBezTo>
                <a:cubicBezTo>
                  <a:pt x="33529" y="0"/>
                  <a:pt x="43200" y="9670"/>
                  <a:pt x="43200" y="21600"/>
                </a:cubicBezTo>
                <a:cubicBezTo>
                  <a:pt x="43200" y="25639"/>
                  <a:pt x="42067" y="29597"/>
                  <a:pt x="39931" y="33025"/>
                </a:cubicBezTo>
              </a:path>
              <a:path w="43200" h="43200" stroke="0" extrusionOk="0">
                <a:moveTo>
                  <a:pt x="38727" y="34760"/>
                </a:moveTo>
                <a:cubicBezTo>
                  <a:pt x="34639" y="40081"/>
                  <a:pt x="28310" y="43199"/>
                  <a:pt x="21600" y="43200"/>
                </a:cubicBezTo>
                <a:cubicBezTo>
                  <a:pt x="9670" y="43200"/>
                  <a:pt x="0" y="33529"/>
                  <a:pt x="0" y="21600"/>
                </a:cubicBezTo>
                <a:cubicBezTo>
                  <a:pt x="0" y="9670"/>
                  <a:pt x="9670" y="0"/>
                  <a:pt x="21600" y="0"/>
                </a:cubicBezTo>
                <a:cubicBezTo>
                  <a:pt x="33529" y="0"/>
                  <a:pt x="43200" y="9670"/>
                  <a:pt x="43200" y="21600"/>
                </a:cubicBezTo>
                <a:cubicBezTo>
                  <a:pt x="43200" y="25639"/>
                  <a:pt x="42067" y="29597"/>
                  <a:pt x="39931" y="33025"/>
                </a:cubicBezTo>
                <a:lnTo>
                  <a:pt x="21600" y="21600"/>
                </a:lnTo>
                <a:lnTo>
                  <a:pt x="38727" y="34760"/>
                </a:lnTo>
                <a:close/>
              </a:path>
            </a:pathLst>
          </a:custGeom>
          <a:noFill/>
          <a:ln w="2857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nchor="ctr">
            <a:spAutoFit/>
          </a:bodyPr>
          <a:lstStyle/>
          <a:p>
            <a:endParaRPr lang="zh-CN" altLang="en-US"/>
          </a:p>
        </p:txBody>
      </p:sp>
      <p:sp>
        <p:nvSpPr>
          <p:cNvPr id="50202" name="Arc 112"/>
          <p:cNvSpPr>
            <a:spLocks/>
          </p:cNvSpPr>
          <p:nvPr/>
        </p:nvSpPr>
        <p:spPr bwMode="auto">
          <a:xfrm rot="2233694">
            <a:off x="6035675" y="5318125"/>
            <a:ext cx="949325" cy="588963"/>
          </a:xfrm>
          <a:custGeom>
            <a:avLst/>
            <a:gdLst>
              <a:gd name="T0" fmla="*/ 2147483647 w 43200"/>
              <a:gd name="T1" fmla="*/ 2147483647 h 43200"/>
              <a:gd name="T2" fmla="*/ 2147483647 w 43200"/>
              <a:gd name="T3" fmla="*/ 2147483647 h 43200"/>
              <a:gd name="T4" fmla="*/ 2147483647 w 43200"/>
              <a:gd name="T5" fmla="*/ 2147483647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37146" y="36596"/>
                </a:moveTo>
                <a:cubicBezTo>
                  <a:pt x="33075" y="40816"/>
                  <a:pt x="27463" y="43199"/>
                  <a:pt x="21600" y="43200"/>
                </a:cubicBezTo>
                <a:cubicBezTo>
                  <a:pt x="9670" y="43200"/>
                  <a:pt x="0" y="33529"/>
                  <a:pt x="0" y="21600"/>
                </a:cubicBezTo>
                <a:cubicBezTo>
                  <a:pt x="0" y="9670"/>
                  <a:pt x="9670" y="0"/>
                  <a:pt x="21600" y="0"/>
                </a:cubicBezTo>
                <a:cubicBezTo>
                  <a:pt x="33529" y="0"/>
                  <a:pt x="43200" y="9670"/>
                  <a:pt x="43200" y="21600"/>
                </a:cubicBezTo>
                <a:cubicBezTo>
                  <a:pt x="43200" y="25639"/>
                  <a:pt x="42067" y="29597"/>
                  <a:pt x="39931" y="33025"/>
                </a:cubicBezTo>
              </a:path>
              <a:path w="43200" h="43200" stroke="0" extrusionOk="0">
                <a:moveTo>
                  <a:pt x="37146" y="36596"/>
                </a:moveTo>
                <a:cubicBezTo>
                  <a:pt x="33075" y="40816"/>
                  <a:pt x="27463" y="43199"/>
                  <a:pt x="21600" y="43200"/>
                </a:cubicBezTo>
                <a:cubicBezTo>
                  <a:pt x="9670" y="43200"/>
                  <a:pt x="0" y="33529"/>
                  <a:pt x="0" y="21600"/>
                </a:cubicBezTo>
                <a:cubicBezTo>
                  <a:pt x="0" y="9670"/>
                  <a:pt x="9670" y="0"/>
                  <a:pt x="21600" y="0"/>
                </a:cubicBezTo>
                <a:cubicBezTo>
                  <a:pt x="33529" y="0"/>
                  <a:pt x="43200" y="9670"/>
                  <a:pt x="43200" y="21600"/>
                </a:cubicBezTo>
                <a:cubicBezTo>
                  <a:pt x="43200" y="25639"/>
                  <a:pt x="42067" y="29597"/>
                  <a:pt x="39931" y="33025"/>
                </a:cubicBezTo>
                <a:lnTo>
                  <a:pt x="21600" y="21600"/>
                </a:lnTo>
                <a:lnTo>
                  <a:pt x="37146" y="36596"/>
                </a:lnTo>
                <a:close/>
              </a:path>
            </a:pathLst>
          </a:custGeom>
          <a:noFill/>
          <a:ln w="2857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nchor="ctr">
            <a:sp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0720"/>
                                        </p:tgtEl>
                                        <p:attrNameLst>
                                          <p:attrName>style.visibility</p:attrName>
                                        </p:attrNameLst>
                                      </p:cBhvr>
                                      <p:to>
                                        <p:strVal val="visible"/>
                                      </p:to>
                                    </p:set>
                                    <p:animEffect transition="in" filter="wipe(left)">
                                      <p:cBhvr>
                                        <p:cTn id="11" dur="1000"/>
                                        <p:tgtEl>
                                          <p:spTgt spid="840720"/>
                                        </p:tgtEl>
                                      </p:cBhvr>
                                    </p:animEffect>
                                  </p:childTnLst>
                                </p:cTn>
                              </p:par>
                            </p:childTnLst>
                          </p:cTn>
                        </p:par>
                        <p:par>
                          <p:cTn id="12" fill="hold" nodeType="afterGroup">
                            <p:stCondLst>
                              <p:cond delay="15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nodeType="afterGroup">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840721"/>
                                        </p:tgtEl>
                                        <p:attrNameLst>
                                          <p:attrName>style.visibility</p:attrName>
                                        </p:attrNameLst>
                                      </p:cBhvr>
                                      <p:to>
                                        <p:strVal val="visible"/>
                                      </p:to>
                                    </p:set>
                                    <p:animEffect transition="in" filter="wipe(left)">
                                      <p:cBhvr>
                                        <p:cTn id="19" dur="1000"/>
                                        <p:tgtEl>
                                          <p:spTgt spid="840721"/>
                                        </p:tgtEl>
                                      </p:cBhvr>
                                    </p:animEffect>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nodeType="afterGroup">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840722"/>
                                        </p:tgtEl>
                                        <p:attrNameLst>
                                          <p:attrName>style.visibility</p:attrName>
                                        </p:attrNameLst>
                                      </p:cBhvr>
                                      <p:to>
                                        <p:strVal val="visible"/>
                                      </p:to>
                                    </p:set>
                                    <p:animEffect transition="in" filter="wipe(left)">
                                      <p:cBhvr>
                                        <p:cTn id="27" dur="1000"/>
                                        <p:tgtEl>
                                          <p:spTgt spid="840722"/>
                                        </p:tgtEl>
                                      </p:cBhvr>
                                    </p:animEffect>
                                  </p:childTnLst>
                                </p:cTn>
                              </p:par>
                            </p:childTnLst>
                          </p:cTn>
                        </p:par>
                        <p:par>
                          <p:cTn id="28" fill="hold" nodeType="afterGroup">
                            <p:stCondLst>
                              <p:cond delay="4500"/>
                            </p:stCondLst>
                            <p:childTnLst>
                              <p:par>
                                <p:cTn id="29" presetID="2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par>
                          <p:cTn id="32" fill="hold" nodeType="afterGroup">
                            <p:stCondLst>
                              <p:cond delay="5000"/>
                            </p:stCondLst>
                            <p:childTnLst>
                              <p:par>
                                <p:cTn id="33" presetID="22" presetClass="entr" presetSubtype="8" fill="hold" grpId="0" nodeType="afterEffect">
                                  <p:stCondLst>
                                    <p:cond delay="0"/>
                                  </p:stCondLst>
                                  <p:childTnLst>
                                    <p:set>
                                      <p:cBhvr>
                                        <p:cTn id="34" dur="1" fill="hold">
                                          <p:stCondLst>
                                            <p:cond delay="0"/>
                                          </p:stCondLst>
                                        </p:cTn>
                                        <p:tgtEl>
                                          <p:spTgt spid="840723"/>
                                        </p:tgtEl>
                                        <p:attrNameLst>
                                          <p:attrName>style.visibility</p:attrName>
                                        </p:attrNameLst>
                                      </p:cBhvr>
                                      <p:to>
                                        <p:strVal val="visible"/>
                                      </p:to>
                                    </p:set>
                                    <p:animEffect transition="in" filter="wipe(left)">
                                      <p:cBhvr>
                                        <p:cTn id="35" dur="1000"/>
                                        <p:tgtEl>
                                          <p:spTgt spid="84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720" grpId="0" animBg="1"/>
      <p:bldP spid="840721" grpId="0" animBg="1"/>
      <p:bldP spid="840722" grpId="0" animBg="1"/>
      <p:bldP spid="84072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5505450" y="2197100"/>
            <a:ext cx="846138" cy="2698750"/>
          </a:xfrm>
          <a:prstGeom prst="rect">
            <a:avLst/>
          </a:prstGeom>
          <a:gradFill rotWithShape="0">
            <a:gsLst>
              <a:gs pos="0">
                <a:srgbClr val="DAD9A4"/>
              </a:gs>
              <a:gs pos="50000">
                <a:srgbClr val="807D03"/>
              </a:gs>
              <a:gs pos="100000">
                <a:srgbClr val="DAD9A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1203" name="AutoShape 3"/>
          <p:cNvSpPr>
            <a:spLocks noChangeArrowheads="1"/>
          </p:cNvSpPr>
          <p:nvPr/>
        </p:nvSpPr>
        <p:spPr bwMode="auto">
          <a:xfrm>
            <a:off x="1943100" y="3697288"/>
            <a:ext cx="2763838" cy="1139825"/>
          </a:xfrm>
          <a:prstGeom prst="can">
            <a:avLst>
              <a:gd name="adj" fmla="val 41370"/>
            </a:avLst>
          </a:prstGeom>
          <a:gradFill rotWithShape="1">
            <a:gsLst>
              <a:gs pos="0">
                <a:srgbClr val="767647"/>
              </a:gs>
              <a:gs pos="50000">
                <a:srgbClr val="FFFF99"/>
              </a:gs>
              <a:gs pos="100000">
                <a:srgbClr val="76764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1204" name="AutoShape 4"/>
          <p:cNvSpPr>
            <a:spLocks noChangeArrowheads="1"/>
          </p:cNvSpPr>
          <p:nvPr/>
        </p:nvSpPr>
        <p:spPr bwMode="auto">
          <a:xfrm>
            <a:off x="1631950" y="2840038"/>
            <a:ext cx="2763838" cy="1141412"/>
          </a:xfrm>
          <a:prstGeom prst="can">
            <a:avLst>
              <a:gd name="adj" fmla="val 41370"/>
            </a:avLst>
          </a:prstGeom>
          <a:gradFill rotWithShape="1">
            <a:gsLst>
              <a:gs pos="0">
                <a:srgbClr val="767647"/>
              </a:gs>
              <a:gs pos="50000">
                <a:srgbClr val="FFFF99"/>
              </a:gs>
              <a:gs pos="100000">
                <a:srgbClr val="76764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1205" name="AutoShape 5"/>
          <p:cNvSpPr>
            <a:spLocks noChangeArrowheads="1"/>
          </p:cNvSpPr>
          <p:nvPr/>
        </p:nvSpPr>
        <p:spPr bwMode="auto">
          <a:xfrm>
            <a:off x="1943100" y="2033588"/>
            <a:ext cx="2763838" cy="1139825"/>
          </a:xfrm>
          <a:prstGeom prst="can">
            <a:avLst>
              <a:gd name="adj" fmla="val 41370"/>
            </a:avLst>
          </a:prstGeom>
          <a:gradFill rotWithShape="1">
            <a:gsLst>
              <a:gs pos="0">
                <a:srgbClr val="767647"/>
              </a:gs>
              <a:gs pos="50000">
                <a:srgbClr val="FFFF99"/>
              </a:gs>
              <a:gs pos="100000">
                <a:srgbClr val="76764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1206" name="Oval 6"/>
          <p:cNvSpPr>
            <a:spLocks noChangeArrowheads="1"/>
          </p:cNvSpPr>
          <p:nvPr/>
        </p:nvSpPr>
        <p:spPr bwMode="auto">
          <a:xfrm>
            <a:off x="3060700" y="3021013"/>
            <a:ext cx="558800" cy="730250"/>
          </a:xfrm>
          <a:prstGeom prst="ellipse">
            <a:avLst/>
          </a:prstGeom>
          <a:gradFill rotWithShape="1">
            <a:gsLst>
              <a:gs pos="0">
                <a:srgbClr val="5E7647"/>
              </a:gs>
              <a:gs pos="50000">
                <a:srgbClr val="CCFF99"/>
              </a:gs>
              <a:gs pos="100000">
                <a:srgbClr val="5E7647"/>
              </a:gs>
            </a:gsLst>
            <a:lin ang="5400000" scaled="1"/>
          </a:gradFill>
          <a:ln w="9525">
            <a:solidFill>
              <a:schemeClr val="folHlink"/>
            </a:solidFill>
            <a:round/>
            <a:headEnd/>
            <a:tailEnd/>
          </a:ln>
        </p:spPr>
        <p:txBody>
          <a:bodyPr wrap="none" lIns="78355" tIns="39177" rIns="78355" bIns="39177" anchor="ct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a:latin typeface="Times New Roman" panose="02020603050405020304" pitchFamily="18" charset="0"/>
                <a:ea typeface="华文细黑" panose="02010600040101010101" pitchFamily="2" charset="-122"/>
              </a:rPr>
              <a:t>代码段</a:t>
            </a:r>
          </a:p>
        </p:txBody>
      </p:sp>
      <p:sp>
        <p:nvSpPr>
          <p:cNvPr id="51207" name="Oval 7"/>
          <p:cNvSpPr>
            <a:spLocks noChangeArrowheads="1"/>
          </p:cNvSpPr>
          <p:nvPr/>
        </p:nvSpPr>
        <p:spPr bwMode="auto">
          <a:xfrm>
            <a:off x="2244725" y="3716338"/>
            <a:ext cx="566738" cy="731837"/>
          </a:xfrm>
          <a:prstGeom prst="ellipse">
            <a:avLst/>
          </a:prstGeom>
          <a:gradFill rotWithShape="1">
            <a:gsLst>
              <a:gs pos="0">
                <a:srgbClr val="5E7647"/>
              </a:gs>
              <a:gs pos="50000">
                <a:srgbClr val="CCFF99"/>
              </a:gs>
              <a:gs pos="100000">
                <a:srgbClr val="5E7647"/>
              </a:gs>
            </a:gsLst>
            <a:lin ang="5400000" scaled="1"/>
          </a:gradFill>
          <a:ln w="9525">
            <a:solidFill>
              <a:schemeClr val="folHlink"/>
            </a:solidFill>
            <a:round/>
            <a:headEnd/>
            <a:tailEnd/>
          </a:ln>
        </p:spPr>
        <p:txBody>
          <a:bodyPr wrap="none" lIns="78355" tIns="39177" rIns="78355" bIns="39177" anchor="ct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a:latin typeface="Times New Roman" panose="02020603050405020304" pitchFamily="18" charset="0"/>
                <a:ea typeface="华文细黑" panose="02010600040101010101" pitchFamily="2" charset="-122"/>
              </a:rPr>
              <a:t>代码段</a:t>
            </a:r>
          </a:p>
        </p:txBody>
      </p:sp>
      <p:sp>
        <p:nvSpPr>
          <p:cNvPr id="51208" name="Oval 8"/>
          <p:cNvSpPr>
            <a:spLocks noChangeArrowheads="1"/>
          </p:cNvSpPr>
          <p:nvPr/>
        </p:nvSpPr>
        <p:spPr bwMode="auto">
          <a:xfrm>
            <a:off x="4005263" y="3713163"/>
            <a:ext cx="514350" cy="730250"/>
          </a:xfrm>
          <a:prstGeom prst="ellipse">
            <a:avLst/>
          </a:prstGeom>
          <a:solidFill>
            <a:srgbClr val="FF6600"/>
          </a:solidFill>
          <a:ln w="9525">
            <a:solidFill>
              <a:schemeClr val="folHlink"/>
            </a:solidFill>
            <a:round/>
            <a:headEnd/>
            <a:tailEnd/>
          </a:ln>
        </p:spPr>
        <p:txBody>
          <a:bodyPr wrap="none" lIns="78355" tIns="15424" rIns="78355" bIns="39177"/>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2"/>
              </a:buClr>
              <a:buFont typeface="Symbol" panose="05050102010706020507" pitchFamily="18" charset="2"/>
              <a:buNone/>
            </a:pPr>
            <a:r>
              <a:rPr kumimoji="1" lang="zh-CN" altLang="en-US" sz="1000" b="1">
                <a:latin typeface="宋体" panose="02010600030101010101" pitchFamily="2" charset="-122"/>
              </a:rPr>
              <a:t>原始</a:t>
            </a:r>
          </a:p>
          <a:p>
            <a:pPr algn="ctr" eaLnBrk="1" hangingPunct="1">
              <a:buClr>
                <a:schemeClr val="accent2"/>
              </a:buClr>
              <a:buFont typeface="Symbol" panose="05050102010706020507" pitchFamily="18" charset="2"/>
              <a:buNone/>
            </a:pPr>
            <a:r>
              <a:rPr kumimoji="1" lang="zh-CN" altLang="en-US" sz="1000" b="1">
                <a:latin typeface="宋体" panose="02010600030101010101" pitchFamily="2" charset="-122"/>
              </a:rPr>
              <a:t>代码段</a:t>
            </a:r>
          </a:p>
        </p:txBody>
      </p:sp>
      <p:sp>
        <p:nvSpPr>
          <p:cNvPr id="51209" name="Oval 9"/>
          <p:cNvSpPr>
            <a:spLocks noChangeArrowheads="1"/>
          </p:cNvSpPr>
          <p:nvPr/>
        </p:nvSpPr>
        <p:spPr bwMode="auto">
          <a:xfrm>
            <a:off x="3060700" y="1755775"/>
            <a:ext cx="622300" cy="731838"/>
          </a:xfrm>
          <a:prstGeom prst="ellipse">
            <a:avLst/>
          </a:prstGeom>
          <a:gradFill rotWithShape="1">
            <a:gsLst>
              <a:gs pos="0">
                <a:srgbClr val="5E7647"/>
              </a:gs>
              <a:gs pos="50000">
                <a:srgbClr val="CCFF99"/>
              </a:gs>
              <a:gs pos="100000">
                <a:srgbClr val="5E7647"/>
              </a:gs>
            </a:gsLst>
            <a:lin ang="5400000" scaled="1"/>
          </a:gradFill>
          <a:ln w="9525">
            <a:solidFill>
              <a:schemeClr val="folHlink"/>
            </a:solidFill>
            <a:round/>
            <a:headEnd/>
            <a:tailEnd/>
          </a:ln>
        </p:spPr>
        <p:txBody>
          <a:bodyPr wrap="none" lIns="78355" tIns="39177" rIns="78355" bIns="39177" anchor="ct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a:latin typeface="Times New Roman" panose="02020603050405020304" pitchFamily="18" charset="0"/>
                <a:ea typeface="华文细黑" panose="02010600040101010101" pitchFamily="2" charset="-122"/>
              </a:rPr>
              <a:t>代码段</a:t>
            </a:r>
          </a:p>
        </p:txBody>
      </p:sp>
      <p:sp>
        <p:nvSpPr>
          <p:cNvPr id="844810" name="Oval 10"/>
          <p:cNvSpPr>
            <a:spLocks noChangeArrowheads="1"/>
          </p:cNvSpPr>
          <p:nvPr/>
        </p:nvSpPr>
        <p:spPr bwMode="auto">
          <a:xfrm>
            <a:off x="5688013" y="3736975"/>
            <a:ext cx="514350" cy="731838"/>
          </a:xfrm>
          <a:prstGeom prst="ellipse">
            <a:avLst/>
          </a:prstGeom>
          <a:gradFill rotWithShape="0">
            <a:gsLst>
              <a:gs pos="0">
                <a:schemeClr val="accent1">
                  <a:gamma/>
                  <a:shade val="46275"/>
                  <a:invGamma/>
                </a:schemeClr>
              </a:gs>
              <a:gs pos="50000">
                <a:schemeClr val="accent1"/>
              </a:gs>
              <a:gs pos="100000">
                <a:schemeClr val="accent1">
                  <a:gamma/>
                  <a:shade val="46275"/>
                  <a:invGamma/>
                </a:schemeClr>
              </a:gs>
            </a:gsLst>
            <a:lin ang="2700000" scaled="1"/>
          </a:gradFill>
          <a:ln w="9525">
            <a:solidFill>
              <a:schemeClr val="folHlink"/>
            </a:solidFill>
            <a:round/>
            <a:headEnd/>
            <a:tailEnd/>
          </a:ln>
          <a:effectLst/>
        </p:spPr>
        <p:txBody>
          <a:bodyPr wrap="none" lIns="78355" tIns="39177" rIns="78355" bIns="39177" anchor="ctr"/>
          <a:lstStyle/>
          <a:p>
            <a:pPr algn="ctr" defTabSz="784225">
              <a:defRPr/>
            </a:pPr>
            <a:r>
              <a:rPr kumimoji="1" lang="zh-CN" altLang="en-US">
                <a:latin typeface="Times New Roman" pitchFamily="18" charset="0"/>
                <a:ea typeface="华文细黑" pitchFamily="2" charset="-122"/>
              </a:rPr>
              <a:t>代码段</a:t>
            </a:r>
          </a:p>
        </p:txBody>
      </p:sp>
      <p:sp>
        <p:nvSpPr>
          <p:cNvPr id="51211" name="Oval 11"/>
          <p:cNvSpPr>
            <a:spLocks noChangeArrowheads="1"/>
          </p:cNvSpPr>
          <p:nvPr/>
        </p:nvSpPr>
        <p:spPr bwMode="auto">
          <a:xfrm>
            <a:off x="5688013" y="3022600"/>
            <a:ext cx="514350" cy="730250"/>
          </a:xfrm>
          <a:prstGeom prst="ellipse">
            <a:avLst/>
          </a:prstGeom>
          <a:gradFill rotWithShape="0">
            <a:gsLst>
              <a:gs pos="0">
                <a:srgbClr val="767600"/>
              </a:gs>
              <a:gs pos="50000">
                <a:srgbClr val="FFFF00"/>
              </a:gs>
              <a:gs pos="100000">
                <a:srgbClr val="767600"/>
              </a:gs>
            </a:gsLst>
            <a:lin ang="2700000" scaled="1"/>
          </a:gradFill>
          <a:ln w="9525">
            <a:solidFill>
              <a:schemeClr val="folHlink"/>
            </a:solidFill>
            <a:round/>
            <a:headEnd/>
            <a:tailEnd/>
          </a:ln>
        </p:spPr>
        <p:txBody>
          <a:bodyPr wrap="none" lIns="78355" tIns="39177" rIns="78355" bIns="39177" anchor="ct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a:latin typeface="Times New Roman" panose="02020603050405020304" pitchFamily="18" charset="0"/>
                <a:ea typeface="华文细黑" panose="02010600040101010101" pitchFamily="2" charset="-122"/>
              </a:rPr>
              <a:t>代码段</a:t>
            </a:r>
          </a:p>
        </p:txBody>
      </p:sp>
      <p:sp>
        <p:nvSpPr>
          <p:cNvPr id="51212" name="Text Box 12"/>
          <p:cNvSpPr txBox="1">
            <a:spLocks noChangeArrowheads="1"/>
          </p:cNvSpPr>
          <p:nvPr/>
        </p:nvSpPr>
        <p:spPr bwMode="auto">
          <a:xfrm>
            <a:off x="1844675" y="1590675"/>
            <a:ext cx="106997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prstDash val="dashDot"/>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a:latin typeface="Times New Roman" panose="02020603050405020304" pitchFamily="18" charset="0"/>
                <a:ea typeface="黑体" panose="02010609060101010101" pitchFamily="49" charset="-122"/>
              </a:rPr>
              <a:t>原始程序</a:t>
            </a:r>
          </a:p>
        </p:txBody>
      </p:sp>
      <p:sp>
        <p:nvSpPr>
          <p:cNvPr id="51213" name="Text Box 13"/>
          <p:cNvSpPr txBox="1">
            <a:spLocks noChangeArrowheads="1"/>
          </p:cNvSpPr>
          <p:nvPr/>
        </p:nvSpPr>
        <p:spPr bwMode="auto">
          <a:xfrm>
            <a:off x="5173663" y="1625600"/>
            <a:ext cx="129857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prstDash val="dashDot"/>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a:latin typeface="Times New Roman" panose="02020603050405020304" pitchFamily="18" charset="0"/>
                <a:ea typeface="黑体" panose="02010609060101010101" pitchFamily="49" charset="-122"/>
              </a:rPr>
              <a:t>补丁代码区</a:t>
            </a:r>
          </a:p>
        </p:txBody>
      </p:sp>
      <p:grpSp>
        <p:nvGrpSpPr>
          <p:cNvPr id="2" name="Group 14"/>
          <p:cNvGrpSpPr>
            <a:grpSpLocks/>
          </p:cNvGrpSpPr>
          <p:nvPr/>
        </p:nvGrpSpPr>
        <p:grpSpPr bwMode="auto">
          <a:xfrm>
            <a:off x="6061075" y="1516063"/>
            <a:ext cx="1238250" cy="625475"/>
            <a:chOff x="3826" y="935"/>
            <a:chExt cx="780" cy="394"/>
          </a:xfrm>
        </p:grpSpPr>
        <p:sp>
          <p:nvSpPr>
            <p:cNvPr id="51240" name="AutoShape 15"/>
            <p:cNvSpPr>
              <a:spLocks noChangeArrowheads="1"/>
            </p:cNvSpPr>
            <p:nvPr/>
          </p:nvSpPr>
          <p:spPr bwMode="auto">
            <a:xfrm rot="5400000">
              <a:off x="4108" y="832"/>
              <a:ext cx="215" cy="780"/>
            </a:xfrm>
            <a:prstGeom prst="curvedRightArrow">
              <a:avLst>
                <a:gd name="adj1" fmla="val 72558"/>
                <a:gd name="adj2" fmla="val 145116"/>
                <a:gd name="adj3" fmla="val 33333"/>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51241" name="Text Box 16"/>
            <p:cNvSpPr txBox="1">
              <a:spLocks noChangeArrowheads="1"/>
            </p:cNvSpPr>
            <p:nvPr/>
          </p:nvSpPr>
          <p:spPr bwMode="auto">
            <a:xfrm>
              <a:off x="4016" y="935"/>
              <a:ext cx="578"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78355" tIns="39177" rIns="78355" bIns="39177">
              <a:spAutoFit/>
            </a:bodyPr>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b="1">
                  <a:solidFill>
                    <a:srgbClr val="FF9900"/>
                  </a:solidFill>
                </a:rPr>
                <a:t>在线加载</a:t>
              </a:r>
            </a:p>
          </p:txBody>
        </p:sp>
      </p:grpSp>
      <p:sp>
        <p:nvSpPr>
          <p:cNvPr id="844817" name="Text Box 17"/>
          <p:cNvSpPr txBox="1">
            <a:spLocks noChangeArrowheads="1"/>
          </p:cNvSpPr>
          <p:nvPr/>
        </p:nvSpPr>
        <p:spPr bwMode="auto">
          <a:xfrm>
            <a:off x="457200" y="5445125"/>
            <a:ext cx="8291513"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实现在不复位设备的前提下，在线修改软件</a:t>
            </a:r>
            <a:r>
              <a:rPr lang="en-US" altLang="zh-CN" b="1">
                <a:solidFill>
                  <a:srgbClr val="000000"/>
                </a:solidFill>
                <a:ea typeface="华文细黑" panose="02010600040101010101" pitchFamily="2" charset="-122"/>
              </a:rPr>
              <a:t>BUG</a:t>
            </a:r>
            <a:r>
              <a:rPr lang="zh-CN" altLang="en-US" b="1">
                <a:solidFill>
                  <a:srgbClr val="000000"/>
                </a:solidFill>
                <a:ea typeface="华文细黑" panose="02010600040101010101" pitchFamily="2" charset="-122"/>
              </a:rPr>
              <a:t>或增加小规模新特性的功能</a:t>
            </a: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提供控制补丁单元状态切换的用户命令，使用户能够方便的加载</a:t>
            </a:r>
            <a:r>
              <a:rPr lang="en-US" altLang="zh-CN" b="1">
                <a:solidFill>
                  <a:srgbClr val="000000"/>
                </a:solidFill>
                <a:ea typeface="华文细黑" panose="02010600040101010101" pitchFamily="2" charset="-122"/>
              </a:rPr>
              <a:t>/</a:t>
            </a:r>
            <a:r>
              <a:rPr lang="zh-CN" altLang="en-US" b="1">
                <a:solidFill>
                  <a:srgbClr val="000000"/>
                </a:solidFill>
                <a:ea typeface="华文细黑" panose="02010600040101010101" pitchFamily="2" charset="-122"/>
              </a:rPr>
              <a:t>激活</a:t>
            </a:r>
            <a:r>
              <a:rPr lang="en-US" altLang="zh-CN" b="1">
                <a:solidFill>
                  <a:srgbClr val="000000"/>
                </a:solidFill>
                <a:ea typeface="华文细黑" panose="02010600040101010101" pitchFamily="2" charset="-122"/>
              </a:rPr>
              <a:t>/</a:t>
            </a:r>
            <a:r>
              <a:rPr lang="zh-CN" altLang="en-US" b="1">
                <a:solidFill>
                  <a:srgbClr val="000000"/>
                </a:solidFill>
                <a:ea typeface="华文细黑" panose="02010600040101010101" pitchFamily="2" charset="-122"/>
              </a:rPr>
              <a:t>去激活</a:t>
            </a:r>
            <a:r>
              <a:rPr lang="en-US" altLang="zh-CN" b="1">
                <a:solidFill>
                  <a:srgbClr val="000000"/>
                </a:solidFill>
                <a:ea typeface="华文细黑" panose="02010600040101010101" pitchFamily="2" charset="-122"/>
              </a:rPr>
              <a:t>/</a:t>
            </a:r>
            <a:r>
              <a:rPr lang="zh-CN" altLang="en-US" b="1">
                <a:solidFill>
                  <a:srgbClr val="000000"/>
                </a:solidFill>
                <a:ea typeface="华文细黑" panose="02010600040101010101" pitchFamily="2" charset="-122"/>
              </a:rPr>
              <a:t>运行</a:t>
            </a:r>
            <a:r>
              <a:rPr lang="en-US" altLang="zh-CN" b="1">
                <a:solidFill>
                  <a:srgbClr val="000000"/>
                </a:solidFill>
                <a:ea typeface="华文细黑" panose="02010600040101010101" pitchFamily="2" charset="-122"/>
              </a:rPr>
              <a:t>/</a:t>
            </a:r>
            <a:r>
              <a:rPr lang="zh-CN" altLang="en-US" b="1">
                <a:solidFill>
                  <a:srgbClr val="000000"/>
                </a:solidFill>
                <a:ea typeface="华文细黑" panose="02010600040101010101" pitchFamily="2" charset="-122"/>
              </a:rPr>
              <a:t>删除补丁单元</a:t>
            </a:r>
          </a:p>
        </p:txBody>
      </p:sp>
      <p:grpSp>
        <p:nvGrpSpPr>
          <p:cNvPr id="51216" name="Group 18"/>
          <p:cNvGrpSpPr>
            <a:grpSpLocks/>
          </p:cNvGrpSpPr>
          <p:nvPr/>
        </p:nvGrpSpPr>
        <p:grpSpPr bwMode="auto">
          <a:xfrm>
            <a:off x="4117975" y="4146550"/>
            <a:ext cx="307975" cy="231775"/>
            <a:chOff x="2896" y="633"/>
            <a:chExt cx="167" cy="168"/>
          </a:xfrm>
        </p:grpSpPr>
        <p:sp>
          <p:nvSpPr>
            <p:cNvPr id="51238" name="Freeform 19"/>
            <p:cNvSpPr>
              <a:spLocks noEditPoints="1"/>
            </p:cNvSpPr>
            <p:nvPr/>
          </p:nvSpPr>
          <p:spPr bwMode="auto">
            <a:xfrm>
              <a:off x="2896" y="633"/>
              <a:ext cx="167" cy="168"/>
            </a:xfrm>
            <a:custGeom>
              <a:avLst/>
              <a:gdLst>
                <a:gd name="T0" fmla="*/ 0 w 167"/>
                <a:gd name="T1" fmla="*/ 94 h 168"/>
                <a:gd name="T2" fmla="*/ 24 w 167"/>
                <a:gd name="T3" fmla="*/ 107 h 168"/>
                <a:gd name="T4" fmla="*/ 15 w 167"/>
                <a:gd name="T5" fmla="*/ 135 h 168"/>
                <a:gd name="T6" fmla="*/ 49 w 167"/>
                <a:gd name="T7" fmla="*/ 138 h 168"/>
                <a:gd name="T8" fmla="*/ 69 w 167"/>
                <a:gd name="T9" fmla="*/ 146 h 168"/>
                <a:gd name="T10" fmla="*/ 95 w 167"/>
                <a:gd name="T11" fmla="*/ 168 h 168"/>
                <a:gd name="T12" fmla="*/ 98 w 167"/>
                <a:gd name="T13" fmla="*/ 146 h 168"/>
                <a:gd name="T14" fmla="*/ 118 w 167"/>
                <a:gd name="T15" fmla="*/ 138 h 168"/>
                <a:gd name="T16" fmla="*/ 153 w 167"/>
                <a:gd name="T17" fmla="*/ 134 h 168"/>
                <a:gd name="T18" fmla="*/ 143 w 167"/>
                <a:gd name="T19" fmla="*/ 107 h 168"/>
                <a:gd name="T20" fmla="*/ 167 w 167"/>
                <a:gd name="T21" fmla="*/ 92 h 168"/>
                <a:gd name="T22" fmla="*/ 157 w 167"/>
                <a:gd name="T23" fmla="*/ 69 h 168"/>
                <a:gd name="T24" fmla="*/ 142 w 167"/>
                <a:gd name="T25" fmla="*/ 58 h 168"/>
                <a:gd name="T26" fmla="*/ 150 w 167"/>
                <a:gd name="T27" fmla="*/ 33 h 168"/>
                <a:gd name="T28" fmla="*/ 117 w 167"/>
                <a:gd name="T29" fmla="*/ 30 h 168"/>
                <a:gd name="T30" fmla="*/ 98 w 167"/>
                <a:gd name="T31" fmla="*/ 22 h 168"/>
                <a:gd name="T32" fmla="*/ 73 w 167"/>
                <a:gd name="T33" fmla="*/ 0 h 168"/>
                <a:gd name="T34" fmla="*/ 60 w 167"/>
                <a:gd name="T35" fmla="*/ 25 h 168"/>
                <a:gd name="T36" fmla="*/ 33 w 167"/>
                <a:gd name="T37" fmla="*/ 14 h 168"/>
                <a:gd name="T38" fmla="*/ 30 w 167"/>
                <a:gd name="T39" fmla="*/ 49 h 168"/>
                <a:gd name="T40" fmla="*/ 22 w 167"/>
                <a:gd name="T41" fmla="*/ 67 h 168"/>
                <a:gd name="T42" fmla="*/ 29 w 167"/>
                <a:gd name="T43" fmla="*/ 84 h 168"/>
                <a:gd name="T44" fmla="*/ 33 w 167"/>
                <a:gd name="T45" fmla="*/ 63 h 168"/>
                <a:gd name="T46" fmla="*/ 45 w 167"/>
                <a:gd name="T47" fmla="*/ 46 h 168"/>
                <a:gd name="T48" fmla="*/ 62 w 167"/>
                <a:gd name="T49" fmla="*/ 34 h 168"/>
                <a:gd name="T50" fmla="*/ 84 w 167"/>
                <a:gd name="T51" fmla="*/ 30 h 168"/>
                <a:gd name="T52" fmla="*/ 105 w 167"/>
                <a:gd name="T53" fmla="*/ 34 h 168"/>
                <a:gd name="T54" fmla="*/ 122 w 167"/>
                <a:gd name="T55" fmla="*/ 46 h 168"/>
                <a:gd name="T56" fmla="*/ 134 w 167"/>
                <a:gd name="T57" fmla="*/ 63 h 168"/>
                <a:gd name="T58" fmla="*/ 138 w 167"/>
                <a:gd name="T59" fmla="*/ 84 h 168"/>
                <a:gd name="T60" fmla="*/ 134 w 167"/>
                <a:gd name="T61" fmla="*/ 104 h 168"/>
                <a:gd name="T62" fmla="*/ 122 w 167"/>
                <a:gd name="T63" fmla="*/ 123 h 168"/>
                <a:gd name="T64" fmla="*/ 105 w 167"/>
                <a:gd name="T65" fmla="*/ 135 h 168"/>
                <a:gd name="T66" fmla="*/ 84 w 167"/>
                <a:gd name="T67" fmla="*/ 139 h 168"/>
                <a:gd name="T68" fmla="*/ 62 w 167"/>
                <a:gd name="T69" fmla="*/ 135 h 168"/>
                <a:gd name="T70" fmla="*/ 45 w 167"/>
                <a:gd name="T71" fmla="*/ 123 h 168"/>
                <a:gd name="T72" fmla="*/ 33 w 167"/>
                <a:gd name="T73" fmla="*/ 104 h 168"/>
                <a:gd name="T74" fmla="*/ 29 w 167"/>
                <a:gd name="T75" fmla="*/ 84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7" h="168">
                  <a:moveTo>
                    <a:pt x="0" y="70"/>
                  </a:moveTo>
                  <a:lnTo>
                    <a:pt x="0" y="94"/>
                  </a:lnTo>
                  <a:lnTo>
                    <a:pt x="21" y="96"/>
                  </a:lnTo>
                  <a:lnTo>
                    <a:pt x="24" y="107"/>
                  </a:lnTo>
                  <a:lnTo>
                    <a:pt x="29" y="116"/>
                  </a:lnTo>
                  <a:lnTo>
                    <a:pt x="15" y="135"/>
                  </a:lnTo>
                  <a:lnTo>
                    <a:pt x="32" y="151"/>
                  </a:lnTo>
                  <a:lnTo>
                    <a:pt x="49" y="138"/>
                  </a:lnTo>
                  <a:lnTo>
                    <a:pt x="60" y="143"/>
                  </a:lnTo>
                  <a:lnTo>
                    <a:pt x="69" y="146"/>
                  </a:lnTo>
                  <a:lnTo>
                    <a:pt x="72" y="168"/>
                  </a:lnTo>
                  <a:lnTo>
                    <a:pt x="95" y="168"/>
                  </a:lnTo>
                  <a:lnTo>
                    <a:pt x="98" y="146"/>
                  </a:lnTo>
                  <a:lnTo>
                    <a:pt x="109" y="143"/>
                  </a:lnTo>
                  <a:lnTo>
                    <a:pt x="118" y="138"/>
                  </a:lnTo>
                  <a:lnTo>
                    <a:pt x="135" y="151"/>
                  </a:lnTo>
                  <a:lnTo>
                    <a:pt x="153" y="134"/>
                  </a:lnTo>
                  <a:lnTo>
                    <a:pt x="138" y="116"/>
                  </a:lnTo>
                  <a:lnTo>
                    <a:pt x="143" y="107"/>
                  </a:lnTo>
                  <a:lnTo>
                    <a:pt x="146" y="96"/>
                  </a:lnTo>
                  <a:lnTo>
                    <a:pt x="167" y="92"/>
                  </a:lnTo>
                  <a:lnTo>
                    <a:pt x="167" y="70"/>
                  </a:lnTo>
                  <a:lnTo>
                    <a:pt x="157" y="69"/>
                  </a:lnTo>
                  <a:lnTo>
                    <a:pt x="145" y="67"/>
                  </a:lnTo>
                  <a:lnTo>
                    <a:pt x="142" y="58"/>
                  </a:lnTo>
                  <a:lnTo>
                    <a:pt x="137" y="50"/>
                  </a:lnTo>
                  <a:lnTo>
                    <a:pt x="150" y="33"/>
                  </a:lnTo>
                  <a:lnTo>
                    <a:pt x="134" y="15"/>
                  </a:lnTo>
                  <a:lnTo>
                    <a:pt x="117" y="30"/>
                  </a:lnTo>
                  <a:lnTo>
                    <a:pt x="107" y="25"/>
                  </a:lnTo>
                  <a:lnTo>
                    <a:pt x="98" y="22"/>
                  </a:lnTo>
                  <a:lnTo>
                    <a:pt x="95" y="0"/>
                  </a:lnTo>
                  <a:lnTo>
                    <a:pt x="73" y="0"/>
                  </a:lnTo>
                  <a:lnTo>
                    <a:pt x="69" y="22"/>
                  </a:lnTo>
                  <a:lnTo>
                    <a:pt x="60" y="25"/>
                  </a:lnTo>
                  <a:lnTo>
                    <a:pt x="52" y="29"/>
                  </a:lnTo>
                  <a:lnTo>
                    <a:pt x="33" y="14"/>
                  </a:lnTo>
                  <a:lnTo>
                    <a:pt x="17" y="31"/>
                  </a:lnTo>
                  <a:lnTo>
                    <a:pt x="30" y="49"/>
                  </a:lnTo>
                  <a:lnTo>
                    <a:pt x="25" y="58"/>
                  </a:lnTo>
                  <a:lnTo>
                    <a:pt x="22" y="67"/>
                  </a:lnTo>
                  <a:lnTo>
                    <a:pt x="0" y="70"/>
                  </a:lnTo>
                  <a:close/>
                  <a:moveTo>
                    <a:pt x="29" y="84"/>
                  </a:moveTo>
                  <a:lnTo>
                    <a:pt x="30" y="73"/>
                  </a:lnTo>
                  <a:lnTo>
                    <a:pt x="33" y="63"/>
                  </a:lnTo>
                  <a:lnTo>
                    <a:pt x="38" y="54"/>
                  </a:lnTo>
                  <a:lnTo>
                    <a:pt x="45" y="46"/>
                  </a:lnTo>
                  <a:lnTo>
                    <a:pt x="53" y="38"/>
                  </a:lnTo>
                  <a:lnTo>
                    <a:pt x="62" y="34"/>
                  </a:lnTo>
                  <a:lnTo>
                    <a:pt x="73" y="30"/>
                  </a:lnTo>
                  <a:lnTo>
                    <a:pt x="84" y="30"/>
                  </a:lnTo>
                  <a:lnTo>
                    <a:pt x="94" y="30"/>
                  </a:lnTo>
                  <a:lnTo>
                    <a:pt x="105" y="34"/>
                  </a:lnTo>
                  <a:lnTo>
                    <a:pt x="114" y="38"/>
                  </a:lnTo>
                  <a:lnTo>
                    <a:pt x="122" y="46"/>
                  </a:lnTo>
                  <a:lnTo>
                    <a:pt x="129" y="54"/>
                  </a:lnTo>
                  <a:lnTo>
                    <a:pt x="134" y="63"/>
                  </a:lnTo>
                  <a:lnTo>
                    <a:pt x="137" y="73"/>
                  </a:lnTo>
                  <a:lnTo>
                    <a:pt x="138" y="84"/>
                  </a:lnTo>
                  <a:lnTo>
                    <a:pt x="137" y="95"/>
                  </a:lnTo>
                  <a:lnTo>
                    <a:pt x="134" y="104"/>
                  </a:lnTo>
                  <a:lnTo>
                    <a:pt x="129" y="114"/>
                  </a:lnTo>
                  <a:lnTo>
                    <a:pt x="122" y="123"/>
                  </a:lnTo>
                  <a:lnTo>
                    <a:pt x="114" y="130"/>
                  </a:lnTo>
                  <a:lnTo>
                    <a:pt x="105" y="135"/>
                  </a:lnTo>
                  <a:lnTo>
                    <a:pt x="94" y="138"/>
                  </a:lnTo>
                  <a:lnTo>
                    <a:pt x="84" y="139"/>
                  </a:lnTo>
                  <a:lnTo>
                    <a:pt x="73" y="138"/>
                  </a:lnTo>
                  <a:lnTo>
                    <a:pt x="62" y="135"/>
                  </a:lnTo>
                  <a:lnTo>
                    <a:pt x="53" y="130"/>
                  </a:lnTo>
                  <a:lnTo>
                    <a:pt x="45" y="123"/>
                  </a:lnTo>
                  <a:lnTo>
                    <a:pt x="38" y="114"/>
                  </a:lnTo>
                  <a:lnTo>
                    <a:pt x="33" y="104"/>
                  </a:lnTo>
                  <a:lnTo>
                    <a:pt x="30" y="95"/>
                  </a:lnTo>
                  <a:lnTo>
                    <a:pt x="29" y="84"/>
                  </a:lnTo>
                  <a:close/>
                </a:path>
              </a:pathLst>
            </a:custGeom>
            <a:solidFill>
              <a:srgbClr val="FFFFFF"/>
            </a:solidFill>
            <a:ln>
              <a:noFill/>
            </a:ln>
            <a:effectLst>
              <a:outerShdw dist="12700" dir="5400000" algn="ctr" rotWithShape="0">
                <a:schemeClr val="tx1">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39" name="Freeform 20"/>
            <p:cNvSpPr>
              <a:spLocks noEditPoints="1"/>
            </p:cNvSpPr>
            <p:nvPr/>
          </p:nvSpPr>
          <p:spPr bwMode="auto">
            <a:xfrm>
              <a:off x="2922" y="659"/>
              <a:ext cx="113" cy="113"/>
            </a:xfrm>
            <a:custGeom>
              <a:avLst/>
              <a:gdLst>
                <a:gd name="T0" fmla="*/ 9 w 109"/>
                <a:gd name="T1" fmla="*/ 40 h 109"/>
                <a:gd name="T2" fmla="*/ 1 w 109"/>
                <a:gd name="T3" fmla="*/ 78 h 109"/>
                <a:gd name="T4" fmla="*/ 1 w 109"/>
                <a:gd name="T5" fmla="*/ 116 h 109"/>
                <a:gd name="T6" fmla="*/ 9 w 109"/>
                <a:gd name="T7" fmla="*/ 149 h 109"/>
                <a:gd name="T8" fmla="*/ 40 w 109"/>
                <a:gd name="T9" fmla="*/ 178 h 109"/>
                <a:gd name="T10" fmla="*/ 79 w 109"/>
                <a:gd name="T11" fmla="*/ 192 h 109"/>
                <a:gd name="T12" fmla="*/ 116 w 109"/>
                <a:gd name="T13" fmla="*/ 192 h 109"/>
                <a:gd name="T14" fmla="*/ 150 w 109"/>
                <a:gd name="T15" fmla="*/ 178 h 109"/>
                <a:gd name="T16" fmla="*/ 178 w 109"/>
                <a:gd name="T17" fmla="*/ 149 h 109"/>
                <a:gd name="T18" fmla="*/ 192 w 109"/>
                <a:gd name="T19" fmla="*/ 116 h 109"/>
                <a:gd name="T20" fmla="*/ 192 w 109"/>
                <a:gd name="T21" fmla="*/ 78 h 109"/>
                <a:gd name="T22" fmla="*/ 178 w 109"/>
                <a:gd name="T23" fmla="*/ 40 h 109"/>
                <a:gd name="T24" fmla="*/ 150 w 109"/>
                <a:gd name="T25" fmla="*/ 8 h 109"/>
                <a:gd name="T26" fmla="*/ 116 w 109"/>
                <a:gd name="T27" fmla="*/ 0 h 109"/>
                <a:gd name="T28" fmla="*/ 79 w 109"/>
                <a:gd name="T29" fmla="*/ 0 h 109"/>
                <a:gd name="T30" fmla="*/ 40 w 109"/>
                <a:gd name="T31" fmla="*/ 8 h 109"/>
                <a:gd name="T32" fmla="*/ 53 w 109"/>
                <a:gd name="T33" fmla="*/ 139 h 109"/>
                <a:gd name="T34" fmla="*/ 39 w 109"/>
                <a:gd name="T35" fmla="*/ 117 h 109"/>
                <a:gd name="T36" fmla="*/ 36 w 109"/>
                <a:gd name="T37" fmla="*/ 94 h 109"/>
                <a:gd name="T38" fmla="*/ 39 w 109"/>
                <a:gd name="T39" fmla="*/ 75 h 109"/>
                <a:gd name="T40" fmla="*/ 53 w 109"/>
                <a:gd name="T41" fmla="*/ 53 h 109"/>
                <a:gd name="T42" fmla="*/ 75 w 109"/>
                <a:gd name="T43" fmla="*/ 39 h 109"/>
                <a:gd name="T44" fmla="*/ 96 w 109"/>
                <a:gd name="T45" fmla="*/ 36 h 109"/>
                <a:gd name="T46" fmla="*/ 121 w 109"/>
                <a:gd name="T47" fmla="*/ 39 h 109"/>
                <a:gd name="T48" fmla="*/ 139 w 109"/>
                <a:gd name="T49" fmla="*/ 53 h 109"/>
                <a:gd name="T50" fmla="*/ 151 w 109"/>
                <a:gd name="T51" fmla="*/ 75 h 109"/>
                <a:gd name="T52" fmla="*/ 157 w 109"/>
                <a:gd name="T53" fmla="*/ 94 h 109"/>
                <a:gd name="T54" fmla="*/ 151 w 109"/>
                <a:gd name="T55" fmla="*/ 117 h 109"/>
                <a:gd name="T56" fmla="*/ 139 w 109"/>
                <a:gd name="T57" fmla="*/ 139 h 109"/>
                <a:gd name="T58" fmla="*/ 121 w 109"/>
                <a:gd name="T59" fmla="*/ 150 h 109"/>
                <a:gd name="T60" fmla="*/ 96 w 109"/>
                <a:gd name="T61" fmla="*/ 156 h 109"/>
                <a:gd name="T62" fmla="*/ 75 w 109"/>
                <a:gd name="T63" fmla="*/ 150 h 109"/>
                <a:gd name="T64" fmla="*/ 53 w 109"/>
                <a:gd name="T65" fmla="*/ 139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109"/>
                <a:gd name="T101" fmla="*/ 109 w 109"/>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109">
                  <a:moveTo>
                    <a:pt x="16" y="16"/>
                  </a:moveTo>
                  <a:lnTo>
                    <a:pt x="9" y="24"/>
                  </a:lnTo>
                  <a:lnTo>
                    <a:pt x="4" y="33"/>
                  </a:lnTo>
                  <a:lnTo>
                    <a:pt x="1" y="43"/>
                  </a:lnTo>
                  <a:lnTo>
                    <a:pt x="0" y="54"/>
                  </a:lnTo>
                  <a:lnTo>
                    <a:pt x="1" y="65"/>
                  </a:lnTo>
                  <a:lnTo>
                    <a:pt x="4" y="74"/>
                  </a:lnTo>
                  <a:lnTo>
                    <a:pt x="9" y="84"/>
                  </a:lnTo>
                  <a:lnTo>
                    <a:pt x="16" y="93"/>
                  </a:lnTo>
                  <a:lnTo>
                    <a:pt x="24" y="100"/>
                  </a:lnTo>
                  <a:lnTo>
                    <a:pt x="33" y="105"/>
                  </a:lnTo>
                  <a:lnTo>
                    <a:pt x="44" y="108"/>
                  </a:lnTo>
                  <a:lnTo>
                    <a:pt x="55" y="109"/>
                  </a:lnTo>
                  <a:lnTo>
                    <a:pt x="65" y="108"/>
                  </a:lnTo>
                  <a:lnTo>
                    <a:pt x="76" y="105"/>
                  </a:lnTo>
                  <a:lnTo>
                    <a:pt x="85" y="100"/>
                  </a:lnTo>
                  <a:lnTo>
                    <a:pt x="93" y="93"/>
                  </a:lnTo>
                  <a:lnTo>
                    <a:pt x="100" y="84"/>
                  </a:lnTo>
                  <a:lnTo>
                    <a:pt x="105" y="74"/>
                  </a:lnTo>
                  <a:lnTo>
                    <a:pt x="108" y="65"/>
                  </a:lnTo>
                  <a:lnTo>
                    <a:pt x="109" y="54"/>
                  </a:lnTo>
                  <a:lnTo>
                    <a:pt x="108" y="43"/>
                  </a:lnTo>
                  <a:lnTo>
                    <a:pt x="105" y="33"/>
                  </a:lnTo>
                  <a:lnTo>
                    <a:pt x="100" y="24"/>
                  </a:lnTo>
                  <a:lnTo>
                    <a:pt x="93" y="16"/>
                  </a:lnTo>
                  <a:lnTo>
                    <a:pt x="85" y="8"/>
                  </a:lnTo>
                  <a:lnTo>
                    <a:pt x="76" y="4"/>
                  </a:lnTo>
                  <a:lnTo>
                    <a:pt x="65" y="0"/>
                  </a:lnTo>
                  <a:lnTo>
                    <a:pt x="55" y="0"/>
                  </a:lnTo>
                  <a:lnTo>
                    <a:pt x="44" y="0"/>
                  </a:lnTo>
                  <a:lnTo>
                    <a:pt x="33" y="4"/>
                  </a:lnTo>
                  <a:lnTo>
                    <a:pt x="24" y="8"/>
                  </a:lnTo>
                  <a:lnTo>
                    <a:pt x="16" y="16"/>
                  </a:lnTo>
                  <a:close/>
                  <a:moveTo>
                    <a:pt x="31" y="78"/>
                  </a:moveTo>
                  <a:lnTo>
                    <a:pt x="27" y="73"/>
                  </a:lnTo>
                  <a:lnTo>
                    <a:pt x="23" y="66"/>
                  </a:lnTo>
                  <a:lnTo>
                    <a:pt x="21" y="61"/>
                  </a:lnTo>
                  <a:lnTo>
                    <a:pt x="20" y="54"/>
                  </a:lnTo>
                  <a:lnTo>
                    <a:pt x="21" y="48"/>
                  </a:lnTo>
                  <a:lnTo>
                    <a:pt x="23" y="41"/>
                  </a:lnTo>
                  <a:lnTo>
                    <a:pt x="27" y="36"/>
                  </a:lnTo>
                  <a:lnTo>
                    <a:pt x="31" y="31"/>
                  </a:lnTo>
                  <a:lnTo>
                    <a:pt x="36" y="25"/>
                  </a:lnTo>
                  <a:lnTo>
                    <a:pt x="41" y="23"/>
                  </a:lnTo>
                  <a:lnTo>
                    <a:pt x="48" y="21"/>
                  </a:lnTo>
                  <a:lnTo>
                    <a:pt x="55" y="20"/>
                  </a:lnTo>
                  <a:lnTo>
                    <a:pt x="61" y="21"/>
                  </a:lnTo>
                  <a:lnTo>
                    <a:pt x="68" y="23"/>
                  </a:lnTo>
                  <a:lnTo>
                    <a:pt x="73" y="25"/>
                  </a:lnTo>
                  <a:lnTo>
                    <a:pt x="78" y="31"/>
                  </a:lnTo>
                  <a:lnTo>
                    <a:pt x="82" y="36"/>
                  </a:lnTo>
                  <a:lnTo>
                    <a:pt x="86" y="41"/>
                  </a:lnTo>
                  <a:lnTo>
                    <a:pt x="88" y="48"/>
                  </a:lnTo>
                  <a:lnTo>
                    <a:pt x="89" y="54"/>
                  </a:lnTo>
                  <a:lnTo>
                    <a:pt x="88" y="61"/>
                  </a:lnTo>
                  <a:lnTo>
                    <a:pt x="86" y="66"/>
                  </a:lnTo>
                  <a:lnTo>
                    <a:pt x="82" y="73"/>
                  </a:lnTo>
                  <a:lnTo>
                    <a:pt x="78" y="78"/>
                  </a:lnTo>
                  <a:lnTo>
                    <a:pt x="73" y="82"/>
                  </a:lnTo>
                  <a:lnTo>
                    <a:pt x="68" y="85"/>
                  </a:lnTo>
                  <a:lnTo>
                    <a:pt x="61" y="88"/>
                  </a:lnTo>
                  <a:lnTo>
                    <a:pt x="55" y="88"/>
                  </a:lnTo>
                  <a:lnTo>
                    <a:pt x="48" y="88"/>
                  </a:lnTo>
                  <a:lnTo>
                    <a:pt x="41" y="85"/>
                  </a:lnTo>
                  <a:lnTo>
                    <a:pt x="36" y="82"/>
                  </a:lnTo>
                  <a:lnTo>
                    <a:pt x="31" y="78"/>
                  </a:lnTo>
                  <a:close/>
                </a:path>
              </a:pathLst>
            </a:custGeom>
            <a:solidFill>
              <a:srgbClr val="FFFFFF"/>
            </a:solidFill>
            <a:ln w="9525">
              <a:solidFill>
                <a:schemeClr val="bg1"/>
              </a:solidFill>
              <a:round/>
              <a:headEnd/>
              <a:tailEnd/>
            </a:ln>
          </p:spPr>
          <p:txBody>
            <a:bodyPr/>
            <a:lstStyle/>
            <a:p>
              <a:endParaRPr lang="zh-CN" altLang="en-US"/>
            </a:p>
          </p:txBody>
        </p:sp>
      </p:grpSp>
      <p:grpSp>
        <p:nvGrpSpPr>
          <p:cNvPr id="4" name="Group 21"/>
          <p:cNvGrpSpPr>
            <a:grpSpLocks/>
          </p:cNvGrpSpPr>
          <p:nvPr/>
        </p:nvGrpSpPr>
        <p:grpSpPr bwMode="auto">
          <a:xfrm>
            <a:off x="5699125" y="2255838"/>
            <a:ext cx="515938" cy="731837"/>
            <a:chOff x="3598" y="1673"/>
            <a:chExt cx="325" cy="461"/>
          </a:xfrm>
        </p:grpSpPr>
        <p:sp>
          <p:nvSpPr>
            <p:cNvPr id="51234" name="Oval 22"/>
            <p:cNvSpPr>
              <a:spLocks noChangeArrowheads="1"/>
            </p:cNvSpPr>
            <p:nvPr/>
          </p:nvSpPr>
          <p:spPr bwMode="auto">
            <a:xfrm>
              <a:off x="3598" y="1673"/>
              <a:ext cx="325" cy="461"/>
            </a:xfrm>
            <a:prstGeom prst="ellipse">
              <a:avLst/>
            </a:prstGeom>
            <a:gradFill rotWithShape="1">
              <a:gsLst>
                <a:gs pos="0">
                  <a:srgbClr val="FF6600"/>
                </a:gs>
                <a:gs pos="100000">
                  <a:srgbClr val="762F00"/>
                </a:gs>
              </a:gsLst>
              <a:lin ang="2700000" scaled="1"/>
            </a:gradFill>
            <a:ln w="9525">
              <a:solidFill>
                <a:schemeClr val="folHlink"/>
              </a:solidFill>
              <a:round/>
              <a:headEnd/>
              <a:tailEnd/>
            </a:ln>
          </p:spPr>
          <p:txBody>
            <a:bodyPr wrap="none" lIns="78355" tIns="15424" rIns="78355" bIns="39177"/>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2"/>
                </a:buClr>
                <a:buFont typeface="Symbol" panose="05050102010706020507" pitchFamily="18" charset="2"/>
                <a:buNone/>
              </a:pPr>
              <a:r>
                <a:rPr kumimoji="1" lang="zh-CN" altLang="en-US" sz="1000" b="1">
                  <a:solidFill>
                    <a:schemeClr val="bg1"/>
                  </a:solidFill>
                  <a:latin typeface="宋体" panose="02010600030101010101" pitchFamily="2" charset="-122"/>
                </a:rPr>
                <a:t>优化</a:t>
              </a:r>
            </a:p>
            <a:p>
              <a:pPr algn="ctr" eaLnBrk="1" hangingPunct="1">
                <a:buClr>
                  <a:schemeClr val="accent2"/>
                </a:buClr>
                <a:buFont typeface="Symbol" panose="05050102010706020507" pitchFamily="18" charset="2"/>
                <a:buNone/>
              </a:pPr>
              <a:r>
                <a:rPr kumimoji="1" lang="zh-CN" altLang="en-US" sz="1000" b="1">
                  <a:solidFill>
                    <a:schemeClr val="bg1"/>
                  </a:solidFill>
                  <a:latin typeface="宋体" panose="02010600030101010101" pitchFamily="2" charset="-122"/>
                </a:rPr>
                <a:t>代码段</a:t>
              </a:r>
            </a:p>
          </p:txBody>
        </p:sp>
        <p:grpSp>
          <p:nvGrpSpPr>
            <p:cNvPr id="51235" name="Group 23"/>
            <p:cNvGrpSpPr>
              <a:grpSpLocks/>
            </p:cNvGrpSpPr>
            <p:nvPr/>
          </p:nvGrpSpPr>
          <p:grpSpPr bwMode="auto">
            <a:xfrm>
              <a:off x="3669" y="1947"/>
              <a:ext cx="195" cy="146"/>
              <a:chOff x="2896" y="633"/>
              <a:chExt cx="167" cy="168"/>
            </a:xfrm>
          </p:grpSpPr>
          <p:sp>
            <p:nvSpPr>
              <p:cNvPr id="51236" name="Freeform 24"/>
              <p:cNvSpPr>
                <a:spLocks noEditPoints="1"/>
              </p:cNvSpPr>
              <p:nvPr/>
            </p:nvSpPr>
            <p:spPr bwMode="auto">
              <a:xfrm>
                <a:off x="2896" y="633"/>
                <a:ext cx="167" cy="168"/>
              </a:xfrm>
              <a:custGeom>
                <a:avLst/>
                <a:gdLst>
                  <a:gd name="T0" fmla="*/ 0 w 167"/>
                  <a:gd name="T1" fmla="*/ 94 h 168"/>
                  <a:gd name="T2" fmla="*/ 24 w 167"/>
                  <a:gd name="T3" fmla="*/ 107 h 168"/>
                  <a:gd name="T4" fmla="*/ 15 w 167"/>
                  <a:gd name="T5" fmla="*/ 135 h 168"/>
                  <a:gd name="T6" fmla="*/ 49 w 167"/>
                  <a:gd name="T7" fmla="*/ 138 h 168"/>
                  <a:gd name="T8" fmla="*/ 69 w 167"/>
                  <a:gd name="T9" fmla="*/ 146 h 168"/>
                  <a:gd name="T10" fmla="*/ 95 w 167"/>
                  <a:gd name="T11" fmla="*/ 168 h 168"/>
                  <a:gd name="T12" fmla="*/ 98 w 167"/>
                  <a:gd name="T13" fmla="*/ 146 h 168"/>
                  <a:gd name="T14" fmla="*/ 118 w 167"/>
                  <a:gd name="T15" fmla="*/ 138 h 168"/>
                  <a:gd name="T16" fmla="*/ 153 w 167"/>
                  <a:gd name="T17" fmla="*/ 134 h 168"/>
                  <a:gd name="T18" fmla="*/ 143 w 167"/>
                  <a:gd name="T19" fmla="*/ 107 h 168"/>
                  <a:gd name="T20" fmla="*/ 167 w 167"/>
                  <a:gd name="T21" fmla="*/ 92 h 168"/>
                  <a:gd name="T22" fmla="*/ 157 w 167"/>
                  <a:gd name="T23" fmla="*/ 69 h 168"/>
                  <a:gd name="T24" fmla="*/ 142 w 167"/>
                  <a:gd name="T25" fmla="*/ 58 h 168"/>
                  <a:gd name="T26" fmla="*/ 150 w 167"/>
                  <a:gd name="T27" fmla="*/ 33 h 168"/>
                  <a:gd name="T28" fmla="*/ 117 w 167"/>
                  <a:gd name="T29" fmla="*/ 30 h 168"/>
                  <a:gd name="T30" fmla="*/ 98 w 167"/>
                  <a:gd name="T31" fmla="*/ 22 h 168"/>
                  <a:gd name="T32" fmla="*/ 73 w 167"/>
                  <a:gd name="T33" fmla="*/ 0 h 168"/>
                  <a:gd name="T34" fmla="*/ 60 w 167"/>
                  <a:gd name="T35" fmla="*/ 25 h 168"/>
                  <a:gd name="T36" fmla="*/ 33 w 167"/>
                  <a:gd name="T37" fmla="*/ 14 h 168"/>
                  <a:gd name="T38" fmla="*/ 30 w 167"/>
                  <a:gd name="T39" fmla="*/ 49 h 168"/>
                  <a:gd name="T40" fmla="*/ 22 w 167"/>
                  <a:gd name="T41" fmla="*/ 67 h 168"/>
                  <a:gd name="T42" fmla="*/ 29 w 167"/>
                  <a:gd name="T43" fmla="*/ 84 h 168"/>
                  <a:gd name="T44" fmla="*/ 33 w 167"/>
                  <a:gd name="T45" fmla="*/ 63 h 168"/>
                  <a:gd name="T46" fmla="*/ 45 w 167"/>
                  <a:gd name="T47" fmla="*/ 46 h 168"/>
                  <a:gd name="T48" fmla="*/ 62 w 167"/>
                  <a:gd name="T49" fmla="*/ 34 h 168"/>
                  <a:gd name="T50" fmla="*/ 84 w 167"/>
                  <a:gd name="T51" fmla="*/ 30 h 168"/>
                  <a:gd name="T52" fmla="*/ 105 w 167"/>
                  <a:gd name="T53" fmla="*/ 34 h 168"/>
                  <a:gd name="T54" fmla="*/ 122 w 167"/>
                  <a:gd name="T55" fmla="*/ 46 h 168"/>
                  <a:gd name="T56" fmla="*/ 134 w 167"/>
                  <a:gd name="T57" fmla="*/ 63 h 168"/>
                  <a:gd name="T58" fmla="*/ 138 w 167"/>
                  <a:gd name="T59" fmla="*/ 84 h 168"/>
                  <a:gd name="T60" fmla="*/ 134 w 167"/>
                  <a:gd name="T61" fmla="*/ 104 h 168"/>
                  <a:gd name="T62" fmla="*/ 122 w 167"/>
                  <a:gd name="T63" fmla="*/ 123 h 168"/>
                  <a:gd name="T64" fmla="*/ 105 w 167"/>
                  <a:gd name="T65" fmla="*/ 135 h 168"/>
                  <a:gd name="T66" fmla="*/ 84 w 167"/>
                  <a:gd name="T67" fmla="*/ 139 h 168"/>
                  <a:gd name="T68" fmla="*/ 62 w 167"/>
                  <a:gd name="T69" fmla="*/ 135 h 168"/>
                  <a:gd name="T70" fmla="*/ 45 w 167"/>
                  <a:gd name="T71" fmla="*/ 123 h 168"/>
                  <a:gd name="T72" fmla="*/ 33 w 167"/>
                  <a:gd name="T73" fmla="*/ 104 h 168"/>
                  <a:gd name="T74" fmla="*/ 29 w 167"/>
                  <a:gd name="T75" fmla="*/ 84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7" h="168">
                    <a:moveTo>
                      <a:pt x="0" y="70"/>
                    </a:moveTo>
                    <a:lnTo>
                      <a:pt x="0" y="94"/>
                    </a:lnTo>
                    <a:lnTo>
                      <a:pt x="21" y="96"/>
                    </a:lnTo>
                    <a:lnTo>
                      <a:pt x="24" y="107"/>
                    </a:lnTo>
                    <a:lnTo>
                      <a:pt x="29" y="116"/>
                    </a:lnTo>
                    <a:lnTo>
                      <a:pt x="15" y="135"/>
                    </a:lnTo>
                    <a:lnTo>
                      <a:pt x="32" y="151"/>
                    </a:lnTo>
                    <a:lnTo>
                      <a:pt x="49" y="138"/>
                    </a:lnTo>
                    <a:lnTo>
                      <a:pt x="60" y="143"/>
                    </a:lnTo>
                    <a:lnTo>
                      <a:pt x="69" y="146"/>
                    </a:lnTo>
                    <a:lnTo>
                      <a:pt x="72" y="168"/>
                    </a:lnTo>
                    <a:lnTo>
                      <a:pt x="95" y="168"/>
                    </a:lnTo>
                    <a:lnTo>
                      <a:pt x="98" y="146"/>
                    </a:lnTo>
                    <a:lnTo>
                      <a:pt x="109" y="143"/>
                    </a:lnTo>
                    <a:lnTo>
                      <a:pt x="118" y="138"/>
                    </a:lnTo>
                    <a:lnTo>
                      <a:pt x="135" y="151"/>
                    </a:lnTo>
                    <a:lnTo>
                      <a:pt x="153" y="134"/>
                    </a:lnTo>
                    <a:lnTo>
                      <a:pt x="138" y="116"/>
                    </a:lnTo>
                    <a:lnTo>
                      <a:pt x="143" y="107"/>
                    </a:lnTo>
                    <a:lnTo>
                      <a:pt x="146" y="96"/>
                    </a:lnTo>
                    <a:lnTo>
                      <a:pt x="167" y="92"/>
                    </a:lnTo>
                    <a:lnTo>
                      <a:pt x="167" y="70"/>
                    </a:lnTo>
                    <a:lnTo>
                      <a:pt x="157" y="69"/>
                    </a:lnTo>
                    <a:lnTo>
                      <a:pt x="145" y="67"/>
                    </a:lnTo>
                    <a:lnTo>
                      <a:pt x="142" y="58"/>
                    </a:lnTo>
                    <a:lnTo>
                      <a:pt x="137" y="50"/>
                    </a:lnTo>
                    <a:lnTo>
                      <a:pt x="150" y="33"/>
                    </a:lnTo>
                    <a:lnTo>
                      <a:pt x="134" y="15"/>
                    </a:lnTo>
                    <a:lnTo>
                      <a:pt x="117" y="30"/>
                    </a:lnTo>
                    <a:lnTo>
                      <a:pt x="107" y="25"/>
                    </a:lnTo>
                    <a:lnTo>
                      <a:pt x="98" y="22"/>
                    </a:lnTo>
                    <a:lnTo>
                      <a:pt x="95" y="0"/>
                    </a:lnTo>
                    <a:lnTo>
                      <a:pt x="73" y="0"/>
                    </a:lnTo>
                    <a:lnTo>
                      <a:pt x="69" y="22"/>
                    </a:lnTo>
                    <a:lnTo>
                      <a:pt x="60" y="25"/>
                    </a:lnTo>
                    <a:lnTo>
                      <a:pt x="52" y="29"/>
                    </a:lnTo>
                    <a:lnTo>
                      <a:pt x="33" y="14"/>
                    </a:lnTo>
                    <a:lnTo>
                      <a:pt x="17" y="31"/>
                    </a:lnTo>
                    <a:lnTo>
                      <a:pt x="30" y="49"/>
                    </a:lnTo>
                    <a:lnTo>
                      <a:pt x="25" y="58"/>
                    </a:lnTo>
                    <a:lnTo>
                      <a:pt x="22" y="67"/>
                    </a:lnTo>
                    <a:lnTo>
                      <a:pt x="0" y="70"/>
                    </a:lnTo>
                    <a:close/>
                    <a:moveTo>
                      <a:pt x="29" y="84"/>
                    </a:moveTo>
                    <a:lnTo>
                      <a:pt x="30" y="73"/>
                    </a:lnTo>
                    <a:lnTo>
                      <a:pt x="33" y="63"/>
                    </a:lnTo>
                    <a:lnTo>
                      <a:pt x="38" y="54"/>
                    </a:lnTo>
                    <a:lnTo>
                      <a:pt x="45" y="46"/>
                    </a:lnTo>
                    <a:lnTo>
                      <a:pt x="53" y="38"/>
                    </a:lnTo>
                    <a:lnTo>
                      <a:pt x="62" y="34"/>
                    </a:lnTo>
                    <a:lnTo>
                      <a:pt x="73" y="30"/>
                    </a:lnTo>
                    <a:lnTo>
                      <a:pt x="84" y="30"/>
                    </a:lnTo>
                    <a:lnTo>
                      <a:pt x="94" y="30"/>
                    </a:lnTo>
                    <a:lnTo>
                      <a:pt x="105" y="34"/>
                    </a:lnTo>
                    <a:lnTo>
                      <a:pt x="114" y="38"/>
                    </a:lnTo>
                    <a:lnTo>
                      <a:pt x="122" y="46"/>
                    </a:lnTo>
                    <a:lnTo>
                      <a:pt x="129" y="54"/>
                    </a:lnTo>
                    <a:lnTo>
                      <a:pt x="134" y="63"/>
                    </a:lnTo>
                    <a:lnTo>
                      <a:pt x="137" y="73"/>
                    </a:lnTo>
                    <a:lnTo>
                      <a:pt x="138" y="84"/>
                    </a:lnTo>
                    <a:lnTo>
                      <a:pt x="137" y="95"/>
                    </a:lnTo>
                    <a:lnTo>
                      <a:pt x="134" y="104"/>
                    </a:lnTo>
                    <a:lnTo>
                      <a:pt x="129" y="114"/>
                    </a:lnTo>
                    <a:lnTo>
                      <a:pt x="122" y="123"/>
                    </a:lnTo>
                    <a:lnTo>
                      <a:pt x="114" y="130"/>
                    </a:lnTo>
                    <a:lnTo>
                      <a:pt x="105" y="135"/>
                    </a:lnTo>
                    <a:lnTo>
                      <a:pt x="94" y="138"/>
                    </a:lnTo>
                    <a:lnTo>
                      <a:pt x="84" y="139"/>
                    </a:lnTo>
                    <a:lnTo>
                      <a:pt x="73" y="138"/>
                    </a:lnTo>
                    <a:lnTo>
                      <a:pt x="62" y="135"/>
                    </a:lnTo>
                    <a:lnTo>
                      <a:pt x="53" y="130"/>
                    </a:lnTo>
                    <a:lnTo>
                      <a:pt x="45" y="123"/>
                    </a:lnTo>
                    <a:lnTo>
                      <a:pt x="38" y="114"/>
                    </a:lnTo>
                    <a:lnTo>
                      <a:pt x="33" y="104"/>
                    </a:lnTo>
                    <a:lnTo>
                      <a:pt x="30" y="95"/>
                    </a:lnTo>
                    <a:lnTo>
                      <a:pt x="29" y="84"/>
                    </a:lnTo>
                    <a:close/>
                  </a:path>
                </a:pathLst>
              </a:custGeom>
              <a:solidFill>
                <a:srgbClr val="FFCC00"/>
              </a:solidFill>
              <a:ln>
                <a:noFill/>
              </a:ln>
              <a:effectLst>
                <a:outerShdw dist="12700" dir="5400000" algn="ctr" rotWithShape="0">
                  <a:schemeClr val="tx1">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37" name="Freeform 25"/>
              <p:cNvSpPr>
                <a:spLocks noEditPoints="1"/>
              </p:cNvSpPr>
              <p:nvPr/>
            </p:nvSpPr>
            <p:spPr bwMode="auto">
              <a:xfrm>
                <a:off x="2922" y="659"/>
                <a:ext cx="113" cy="113"/>
              </a:xfrm>
              <a:custGeom>
                <a:avLst/>
                <a:gdLst>
                  <a:gd name="T0" fmla="*/ 9 w 109"/>
                  <a:gd name="T1" fmla="*/ 40 h 109"/>
                  <a:gd name="T2" fmla="*/ 1 w 109"/>
                  <a:gd name="T3" fmla="*/ 78 h 109"/>
                  <a:gd name="T4" fmla="*/ 1 w 109"/>
                  <a:gd name="T5" fmla="*/ 116 h 109"/>
                  <a:gd name="T6" fmla="*/ 9 w 109"/>
                  <a:gd name="T7" fmla="*/ 149 h 109"/>
                  <a:gd name="T8" fmla="*/ 40 w 109"/>
                  <a:gd name="T9" fmla="*/ 178 h 109"/>
                  <a:gd name="T10" fmla="*/ 79 w 109"/>
                  <a:gd name="T11" fmla="*/ 192 h 109"/>
                  <a:gd name="T12" fmla="*/ 116 w 109"/>
                  <a:gd name="T13" fmla="*/ 192 h 109"/>
                  <a:gd name="T14" fmla="*/ 150 w 109"/>
                  <a:gd name="T15" fmla="*/ 178 h 109"/>
                  <a:gd name="T16" fmla="*/ 178 w 109"/>
                  <a:gd name="T17" fmla="*/ 149 h 109"/>
                  <a:gd name="T18" fmla="*/ 192 w 109"/>
                  <a:gd name="T19" fmla="*/ 116 h 109"/>
                  <a:gd name="T20" fmla="*/ 192 w 109"/>
                  <a:gd name="T21" fmla="*/ 78 h 109"/>
                  <a:gd name="T22" fmla="*/ 178 w 109"/>
                  <a:gd name="T23" fmla="*/ 40 h 109"/>
                  <a:gd name="T24" fmla="*/ 150 w 109"/>
                  <a:gd name="T25" fmla="*/ 8 h 109"/>
                  <a:gd name="T26" fmla="*/ 116 w 109"/>
                  <a:gd name="T27" fmla="*/ 0 h 109"/>
                  <a:gd name="T28" fmla="*/ 79 w 109"/>
                  <a:gd name="T29" fmla="*/ 0 h 109"/>
                  <a:gd name="T30" fmla="*/ 40 w 109"/>
                  <a:gd name="T31" fmla="*/ 8 h 109"/>
                  <a:gd name="T32" fmla="*/ 53 w 109"/>
                  <a:gd name="T33" fmla="*/ 139 h 109"/>
                  <a:gd name="T34" fmla="*/ 39 w 109"/>
                  <a:gd name="T35" fmla="*/ 117 h 109"/>
                  <a:gd name="T36" fmla="*/ 36 w 109"/>
                  <a:gd name="T37" fmla="*/ 94 h 109"/>
                  <a:gd name="T38" fmla="*/ 39 w 109"/>
                  <a:gd name="T39" fmla="*/ 75 h 109"/>
                  <a:gd name="T40" fmla="*/ 53 w 109"/>
                  <a:gd name="T41" fmla="*/ 53 h 109"/>
                  <a:gd name="T42" fmla="*/ 75 w 109"/>
                  <a:gd name="T43" fmla="*/ 39 h 109"/>
                  <a:gd name="T44" fmla="*/ 96 w 109"/>
                  <a:gd name="T45" fmla="*/ 36 h 109"/>
                  <a:gd name="T46" fmla="*/ 121 w 109"/>
                  <a:gd name="T47" fmla="*/ 39 h 109"/>
                  <a:gd name="T48" fmla="*/ 139 w 109"/>
                  <a:gd name="T49" fmla="*/ 53 h 109"/>
                  <a:gd name="T50" fmla="*/ 151 w 109"/>
                  <a:gd name="T51" fmla="*/ 75 h 109"/>
                  <a:gd name="T52" fmla="*/ 157 w 109"/>
                  <a:gd name="T53" fmla="*/ 94 h 109"/>
                  <a:gd name="T54" fmla="*/ 151 w 109"/>
                  <a:gd name="T55" fmla="*/ 117 h 109"/>
                  <a:gd name="T56" fmla="*/ 139 w 109"/>
                  <a:gd name="T57" fmla="*/ 139 h 109"/>
                  <a:gd name="T58" fmla="*/ 121 w 109"/>
                  <a:gd name="T59" fmla="*/ 150 h 109"/>
                  <a:gd name="T60" fmla="*/ 96 w 109"/>
                  <a:gd name="T61" fmla="*/ 156 h 109"/>
                  <a:gd name="T62" fmla="*/ 75 w 109"/>
                  <a:gd name="T63" fmla="*/ 150 h 109"/>
                  <a:gd name="T64" fmla="*/ 53 w 109"/>
                  <a:gd name="T65" fmla="*/ 139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109"/>
                  <a:gd name="T101" fmla="*/ 109 w 109"/>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109">
                    <a:moveTo>
                      <a:pt x="16" y="16"/>
                    </a:moveTo>
                    <a:lnTo>
                      <a:pt x="9" y="24"/>
                    </a:lnTo>
                    <a:lnTo>
                      <a:pt x="4" y="33"/>
                    </a:lnTo>
                    <a:lnTo>
                      <a:pt x="1" y="43"/>
                    </a:lnTo>
                    <a:lnTo>
                      <a:pt x="0" y="54"/>
                    </a:lnTo>
                    <a:lnTo>
                      <a:pt x="1" y="65"/>
                    </a:lnTo>
                    <a:lnTo>
                      <a:pt x="4" y="74"/>
                    </a:lnTo>
                    <a:lnTo>
                      <a:pt x="9" y="84"/>
                    </a:lnTo>
                    <a:lnTo>
                      <a:pt x="16" y="93"/>
                    </a:lnTo>
                    <a:lnTo>
                      <a:pt x="24" y="100"/>
                    </a:lnTo>
                    <a:lnTo>
                      <a:pt x="33" y="105"/>
                    </a:lnTo>
                    <a:lnTo>
                      <a:pt x="44" y="108"/>
                    </a:lnTo>
                    <a:lnTo>
                      <a:pt x="55" y="109"/>
                    </a:lnTo>
                    <a:lnTo>
                      <a:pt x="65" y="108"/>
                    </a:lnTo>
                    <a:lnTo>
                      <a:pt x="76" y="105"/>
                    </a:lnTo>
                    <a:lnTo>
                      <a:pt x="85" y="100"/>
                    </a:lnTo>
                    <a:lnTo>
                      <a:pt x="93" y="93"/>
                    </a:lnTo>
                    <a:lnTo>
                      <a:pt x="100" y="84"/>
                    </a:lnTo>
                    <a:lnTo>
                      <a:pt x="105" y="74"/>
                    </a:lnTo>
                    <a:lnTo>
                      <a:pt x="108" y="65"/>
                    </a:lnTo>
                    <a:lnTo>
                      <a:pt x="109" y="54"/>
                    </a:lnTo>
                    <a:lnTo>
                      <a:pt x="108" y="43"/>
                    </a:lnTo>
                    <a:lnTo>
                      <a:pt x="105" y="33"/>
                    </a:lnTo>
                    <a:lnTo>
                      <a:pt x="100" y="24"/>
                    </a:lnTo>
                    <a:lnTo>
                      <a:pt x="93" y="16"/>
                    </a:lnTo>
                    <a:lnTo>
                      <a:pt x="85" y="8"/>
                    </a:lnTo>
                    <a:lnTo>
                      <a:pt x="76" y="4"/>
                    </a:lnTo>
                    <a:lnTo>
                      <a:pt x="65" y="0"/>
                    </a:lnTo>
                    <a:lnTo>
                      <a:pt x="55" y="0"/>
                    </a:lnTo>
                    <a:lnTo>
                      <a:pt x="44" y="0"/>
                    </a:lnTo>
                    <a:lnTo>
                      <a:pt x="33" y="4"/>
                    </a:lnTo>
                    <a:lnTo>
                      <a:pt x="24" y="8"/>
                    </a:lnTo>
                    <a:lnTo>
                      <a:pt x="16" y="16"/>
                    </a:lnTo>
                    <a:close/>
                    <a:moveTo>
                      <a:pt x="31" y="78"/>
                    </a:moveTo>
                    <a:lnTo>
                      <a:pt x="27" y="73"/>
                    </a:lnTo>
                    <a:lnTo>
                      <a:pt x="23" y="66"/>
                    </a:lnTo>
                    <a:lnTo>
                      <a:pt x="21" y="61"/>
                    </a:lnTo>
                    <a:lnTo>
                      <a:pt x="20" y="54"/>
                    </a:lnTo>
                    <a:lnTo>
                      <a:pt x="21" y="48"/>
                    </a:lnTo>
                    <a:lnTo>
                      <a:pt x="23" y="41"/>
                    </a:lnTo>
                    <a:lnTo>
                      <a:pt x="27" y="36"/>
                    </a:lnTo>
                    <a:lnTo>
                      <a:pt x="31" y="31"/>
                    </a:lnTo>
                    <a:lnTo>
                      <a:pt x="36" y="25"/>
                    </a:lnTo>
                    <a:lnTo>
                      <a:pt x="41" y="23"/>
                    </a:lnTo>
                    <a:lnTo>
                      <a:pt x="48" y="21"/>
                    </a:lnTo>
                    <a:lnTo>
                      <a:pt x="55" y="20"/>
                    </a:lnTo>
                    <a:lnTo>
                      <a:pt x="61" y="21"/>
                    </a:lnTo>
                    <a:lnTo>
                      <a:pt x="68" y="23"/>
                    </a:lnTo>
                    <a:lnTo>
                      <a:pt x="73" y="25"/>
                    </a:lnTo>
                    <a:lnTo>
                      <a:pt x="78" y="31"/>
                    </a:lnTo>
                    <a:lnTo>
                      <a:pt x="82" y="36"/>
                    </a:lnTo>
                    <a:lnTo>
                      <a:pt x="86" y="41"/>
                    </a:lnTo>
                    <a:lnTo>
                      <a:pt x="88" y="48"/>
                    </a:lnTo>
                    <a:lnTo>
                      <a:pt x="89" y="54"/>
                    </a:lnTo>
                    <a:lnTo>
                      <a:pt x="88" y="61"/>
                    </a:lnTo>
                    <a:lnTo>
                      <a:pt x="86" y="66"/>
                    </a:lnTo>
                    <a:lnTo>
                      <a:pt x="82" y="73"/>
                    </a:lnTo>
                    <a:lnTo>
                      <a:pt x="78" y="78"/>
                    </a:lnTo>
                    <a:lnTo>
                      <a:pt x="73" y="82"/>
                    </a:lnTo>
                    <a:lnTo>
                      <a:pt x="68" y="85"/>
                    </a:lnTo>
                    <a:lnTo>
                      <a:pt x="61" y="88"/>
                    </a:lnTo>
                    <a:lnTo>
                      <a:pt x="55" y="88"/>
                    </a:lnTo>
                    <a:lnTo>
                      <a:pt x="48" y="88"/>
                    </a:lnTo>
                    <a:lnTo>
                      <a:pt x="41" y="85"/>
                    </a:lnTo>
                    <a:lnTo>
                      <a:pt x="36" y="82"/>
                    </a:lnTo>
                    <a:lnTo>
                      <a:pt x="31" y="78"/>
                    </a:lnTo>
                    <a:close/>
                  </a:path>
                </a:pathLst>
              </a:custGeom>
              <a:solidFill>
                <a:srgbClr val="FFCC00"/>
              </a:solidFill>
              <a:ln w="9525">
                <a:solidFill>
                  <a:srgbClr val="FFCC00"/>
                </a:solidFill>
                <a:round/>
                <a:headEnd/>
                <a:tailEnd/>
              </a:ln>
            </p:spPr>
            <p:txBody>
              <a:bodyPr/>
              <a:lstStyle/>
              <a:p>
                <a:endParaRPr lang="zh-CN" altLang="en-US"/>
              </a:p>
            </p:txBody>
          </p:sp>
        </p:grpSp>
      </p:grpSp>
      <p:sp>
        <p:nvSpPr>
          <p:cNvPr id="51218" name="Rectangle 26"/>
          <p:cNvSpPr>
            <a:spLocks noChangeArrowheads="1"/>
          </p:cNvSpPr>
          <p:nvPr/>
        </p:nvSpPr>
        <p:spPr bwMode="auto">
          <a:xfrm>
            <a:off x="107950" y="115888"/>
            <a:ext cx="78120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b="1">
              <a:solidFill>
                <a:srgbClr val="CC0000"/>
              </a:solidFill>
              <a:ea typeface="华文细黑" panose="02010600040101010101" pitchFamily="2" charset="-122"/>
              <a:cs typeface="Arial" panose="020B0604020202020204" pitchFamily="34" charset="0"/>
            </a:endParaRPr>
          </a:p>
        </p:txBody>
      </p:sp>
      <p:grpSp>
        <p:nvGrpSpPr>
          <p:cNvPr id="6" name="Group 27"/>
          <p:cNvGrpSpPr>
            <a:grpSpLocks/>
          </p:cNvGrpSpPr>
          <p:nvPr/>
        </p:nvGrpSpPr>
        <p:grpSpPr bwMode="auto">
          <a:xfrm>
            <a:off x="7116763" y="2224088"/>
            <a:ext cx="541337" cy="731837"/>
            <a:chOff x="4491" y="1653"/>
            <a:chExt cx="341" cy="461"/>
          </a:xfrm>
        </p:grpSpPr>
        <p:sp>
          <p:nvSpPr>
            <p:cNvPr id="51230" name="Oval 28"/>
            <p:cNvSpPr>
              <a:spLocks noChangeArrowheads="1"/>
            </p:cNvSpPr>
            <p:nvPr/>
          </p:nvSpPr>
          <p:spPr bwMode="auto">
            <a:xfrm>
              <a:off x="4491" y="1653"/>
              <a:ext cx="341" cy="461"/>
            </a:xfrm>
            <a:prstGeom prst="ellipse">
              <a:avLst/>
            </a:prstGeom>
            <a:gradFill rotWithShape="1">
              <a:gsLst>
                <a:gs pos="0">
                  <a:srgbClr val="FF6600"/>
                </a:gs>
                <a:gs pos="100000">
                  <a:srgbClr val="762F00"/>
                </a:gs>
              </a:gsLst>
              <a:lin ang="2700000" scaled="1"/>
            </a:gradFill>
            <a:ln w="9525" algn="ctr">
              <a:solidFill>
                <a:schemeClr val="folHlink"/>
              </a:solidFill>
              <a:round/>
              <a:headEnd/>
              <a:tailEnd/>
            </a:ln>
          </p:spPr>
          <p:txBody>
            <a:bodyPr wrap="none" lIns="78355" tIns="15424" rIns="78355" bIns="39177"/>
            <a:lstStyle>
              <a:lvl1pPr defTabSz="784225" eaLnBrk="0" hangingPunct="0">
                <a:defRPr>
                  <a:solidFill>
                    <a:schemeClr val="tx1"/>
                  </a:solidFill>
                  <a:latin typeface="Arial" panose="020B0604020202020204" pitchFamily="34" charset="0"/>
                  <a:ea typeface="宋体" panose="02010600030101010101" pitchFamily="2" charset="-122"/>
                </a:defRPr>
              </a:lvl1pPr>
              <a:lvl2pPr marL="742950" indent="-285750" defTabSz="784225" eaLnBrk="0" hangingPunct="0">
                <a:defRPr>
                  <a:solidFill>
                    <a:schemeClr val="tx1"/>
                  </a:solidFill>
                  <a:latin typeface="Arial" panose="020B0604020202020204" pitchFamily="34" charset="0"/>
                  <a:ea typeface="宋体" panose="02010600030101010101" pitchFamily="2" charset="-122"/>
                </a:defRPr>
              </a:lvl2pPr>
              <a:lvl3pPr marL="1143000" indent="-228600" defTabSz="784225" eaLnBrk="0" hangingPunct="0">
                <a:defRPr>
                  <a:solidFill>
                    <a:schemeClr val="tx1"/>
                  </a:solidFill>
                  <a:latin typeface="Arial" panose="020B0604020202020204" pitchFamily="34" charset="0"/>
                  <a:ea typeface="宋体" panose="02010600030101010101" pitchFamily="2" charset="-122"/>
                </a:defRPr>
              </a:lvl3pPr>
              <a:lvl4pPr marL="1600200" indent="-228600" defTabSz="784225" eaLnBrk="0" hangingPunct="0">
                <a:defRPr>
                  <a:solidFill>
                    <a:schemeClr val="tx1"/>
                  </a:solidFill>
                  <a:latin typeface="Arial" panose="020B0604020202020204" pitchFamily="34" charset="0"/>
                  <a:ea typeface="宋体" panose="02010600030101010101" pitchFamily="2" charset="-122"/>
                </a:defRPr>
              </a:lvl4pPr>
              <a:lvl5pPr marL="2057400" indent="-228600" defTabSz="784225" eaLnBrk="0" hangingPunct="0">
                <a:defRPr>
                  <a:solidFill>
                    <a:schemeClr val="tx1"/>
                  </a:solidFill>
                  <a:latin typeface="Arial" panose="020B0604020202020204" pitchFamily="34" charset="0"/>
                  <a:ea typeface="宋体" panose="02010600030101010101" pitchFamily="2" charset="-122"/>
                </a:defRPr>
              </a:lvl5pPr>
              <a:lvl6pPr marL="25146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7842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2"/>
                </a:buClr>
                <a:buFont typeface="Symbol" panose="05050102010706020507" pitchFamily="18" charset="2"/>
                <a:buNone/>
              </a:pPr>
              <a:r>
                <a:rPr kumimoji="1" lang="zh-CN" altLang="en-US" sz="1000" b="1">
                  <a:solidFill>
                    <a:schemeClr val="bg1"/>
                  </a:solidFill>
                  <a:latin typeface="宋体" panose="02010600030101010101" pitchFamily="2" charset="-122"/>
                </a:rPr>
                <a:t>补丁</a:t>
              </a:r>
            </a:p>
            <a:p>
              <a:pPr algn="ctr" eaLnBrk="1" hangingPunct="1">
                <a:buClr>
                  <a:schemeClr val="accent2"/>
                </a:buClr>
                <a:buFont typeface="Symbol" panose="05050102010706020507" pitchFamily="18" charset="2"/>
                <a:buNone/>
              </a:pPr>
              <a:r>
                <a:rPr kumimoji="1" lang="zh-CN" altLang="en-US" sz="1000" b="1">
                  <a:solidFill>
                    <a:schemeClr val="bg1"/>
                  </a:solidFill>
                  <a:latin typeface="宋体" panose="02010600030101010101" pitchFamily="2" charset="-122"/>
                </a:rPr>
                <a:t>代码</a:t>
              </a:r>
            </a:p>
          </p:txBody>
        </p:sp>
        <p:grpSp>
          <p:nvGrpSpPr>
            <p:cNvPr id="51231" name="Group 29"/>
            <p:cNvGrpSpPr>
              <a:grpSpLocks/>
            </p:cNvGrpSpPr>
            <p:nvPr/>
          </p:nvGrpSpPr>
          <p:grpSpPr bwMode="auto">
            <a:xfrm>
              <a:off x="4560" y="1923"/>
              <a:ext cx="195" cy="146"/>
              <a:chOff x="2896" y="633"/>
              <a:chExt cx="167" cy="168"/>
            </a:xfrm>
          </p:grpSpPr>
          <p:sp>
            <p:nvSpPr>
              <p:cNvPr id="51232" name="Freeform 30"/>
              <p:cNvSpPr>
                <a:spLocks noEditPoints="1"/>
              </p:cNvSpPr>
              <p:nvPr/>
            </p:nvSpPr>
            <p:spPr bwMode="auto">
              <a:xfrm>
                <a:off x="2896" y="633"/>
                <a:ext cx="167" cy="168"/>
              </a:xfrm>
              <a:custGeom>
                <a:avLst/>
                <a:gdLst>
                  <a:gd name="T0" fmla="*/ 0 w 167"/>
                  <a:gd name="T1" fmla="*/ 94 h 168"/>
                  <a:gd name="T2" fmla="*/ 24 w 167"/>
                  <a:gd name="T3" fmla="*/ 107 h 168"/>
                  <a:gd name="T4" fmla="*/ 15 w 167"/>
                  <a:gd name="T5" fmla="*/ 135 h 168"/>
                  <a:gd name="T6" fmla="*/ 49 w 167"/>
                  <a:gd name="T7" fmla="*/ 138 h 168"/>
                  <a:gd name="T8" fmla="*/ 69 w 167"/>
                  <a:gd name="T9" fmla="*/ 146 h 168"/>
                  <a:gd name="T10" fmla="*/ 95 w 167"/>
                  <a:gd name="T11" fmla="*/ 168 h 168"/>
                  <a:gd name="T12" fmla="*/ 98 w 167"/>
                  <a:gd name="T13" fmla="*/ 146 h 168"/>
                  <a:gd name="T14" fmla="*/ 118 w 167"/>
                  <a:gd name="T15" fmla="*/ 138 h 168"/>
                  <a:gd name="T16" fmla="*/ 153 w 167"/>
                  <a:gd name="T17" fmla="*/ 134 h 168"/>
                  <a:gd name="T18" fmla="*/ 143 w 167"/>
                  <a:gd name="T19" fmla="*/ 107 h 168"/>
                  <a:gd name="T20" fmla="*/ 167 w 167"/>
                  <a:gd name="T21" fmla="*/ 92 h 168"/>
                  <a:gd name="T22" fmla="*/ 157 w 167"/>
                  <a:gd name="T23" fmla="*/ 69 h 168"/>
                  <a:gd name="T24" fmla="*/ 142 w 167"/>
                  <a:gd name="T25" fmla="*/ 58 h 168"/>
                  <a:gd name="T26" fmla="*/ 150 w 167"/>
                  <a:gd name="T27" fmla="*/ 33 h 168"/>
                  <a:gd name="T28" fmla="*/ 117 w 167"/>
                  <a:gd name="T29" fmla="*/ 30 h 168"/>
                  <a:gd name="T30" fmla="*/ 98 w 167"/>
                  <a:gd name="T31" fmla="*/ 22 h 168"/>
                  <a:gd name="T32" fmla="*/ 73 w 167"/>
                  <a:gd name="T33" fmla="*/ 0 h 168"/>
                  <a:gd name="T34" fmla="*/ 60 w 167"/>
                  <a:gd name="T35" fmla="*/ 25 h 168"/>
                  <a:gd name="T36" fmla="*/ 33 w 167"/>
                  <a:gd name="T37" fmla="*/ 14 h 168"/>
                  <a:gd name="T38" fmla="*/ 30 w 167"/>
                  <a:gd name="T39" fmla="*/ 49 h 168"/>
                  <a:gd name="T40" fmla="*/ 22 w 167"/>
                  <a:gd name="T41" fmla="*/ 67 h 168"/>
                  <a:gd name="T42" fmla="*/ 29 w 167"/>
                  <a:gd name="T43" fmla="*/ 84 h 168"/>
                  <a:gd name="T44" fmla="*/ 33 w 167"/>
                  <a:gd name="T45" fmla="*/ 63 h 168"/>
                  <a:gd name="T46" fmla="*/ 45 w 167"/>
                  <a:gd name="T47" fmla="*/ 46 h 168"/>
                  <a:gd name="T48" fmla="*/ 62 w 167"/>
                  <a:gd name="T49" fmla="*/ 34 h 168"/>
                  <a:gd name="T50" fmla="*/ 84 w 167"/>
                  <a:gd name="T51" fmla="*/ 30 h 168"/>
                  <a:gd name="T52" fmla="*/ 105 w 167"/>
                  <a:gd name="T53" fmla="*/ 34 h 168"/>
                  <a:gd name="T54" fmla="*/ 122 w 167"/>
                  <a:gd name="T55" fmla="*/ 46 h 168"/>
                  <a:gd name="T56" fmla="*/ 134 w 167"/>
                  <a:gd name="T57" fmla="*/ 63 h 168"/>
                  <a:gd name="T58" fmla="*/ 138 w 167"/>
                  <a:gd name="T59" fmla="*/ 84 h 168"/>
                  <a:gd name="T60" fmla="*/ 134 w 167"/>
                  <a:gd name="T61" fmla="*/ 104 h 168"/>
                  <a:gd name="T62" fmla="*/ 122 w 167"/>
                  <a:gd name="T63" fmla="*/ 123 h 168"/>
                  <a:gd name="T64" fmla="*/ 105 w 167"/>
                  <a:gd name="T65" fmla="*/ 135 h 168"/>
                  <a:gd name="T66" fmla="*/ 84 w 167"/>
                  <a:gd name="T67" fmla="*/ 139 h 168"/>
                  <a:gd name="T68" fmla="*/ 62 w 167"/>
                  <a:gd name="T69" fmla="*/ 135 h 168"/>
                  <a:gd name="T70" fmla="*/ 45 w 167"/>
                  <a:gd name="T71" fmla="*/ 123 h 168"/>
                  <a:gd name="T72" fmla="*/ 33 w 167"/>
                  <a:gd name="T73" fmla="*/ 104 h 168"/>
                  <a:gd name="T74" fmla="*/ 29 w 167"/>
                  <a:gd name="T75" fmla="*/ 84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7" h="168">
                    <a:moveTo>
                      <a:pt x="0" y="70"/>
                    </a:moveTo>
                    <a:lnTo>
                      <a:pt x="0" y="94"/>
                    </a:lnTo>
                    <a:lnTo>
                      <a:pt x="21" y="96"/>
                    </a:lnTo>
                    <a:lnTo>
                      <a:pt x="24" y="107"/>
                    </a:lnTo>
                    <a:lnTo>
                      <a:pt x="29" y="116"/>
                    </a:lnTo>
                    <a:lnTo>
                      <a:pt x="15" y="135"/>
                    </a:lnTo>
                    <a:lnTo>
                      <a:pt x="32" y="151"/>
                    </a:lnTo>
                    <a:lnTo>
                      <a:pt x="49" y="138"/>
                    </a:lnTo>
                    <a:lnTo>
                      <a:pt x="60" y="143"/>
                    </a:lnTo>
                    <a:lnTo>
                      <a:pt x="69" y="146"/>
                    </a:lnTo>
                    <a:lnTo>
                      <a:pt x="72" y="168"/>
                    </a:lnTo>
                    <a:lnTo>
                      <a:pt x="95" y="168"/>
                    </a:lnTo>
                    <a:lnTo>
                      <a:pt x="98" y="146"/>
                    </a:lnTo>
                    <a:lnTo>
                      <a:pt x="109" y="143"/>
                    </a:lnTo>
                    <a:lnTo>
                      <a:pt x="118" y="138"/>
                    </a:lnTo>
                    <a:lnTo>
                      <a:pt x="135" y="151"/>
                    </a:lnTo>
                    <a:lnTo>
                      <a:pt x="153" y="134"/>
                    </a:lnTo>
                    <a:lnTo>
                      <a:pt x="138" y="116"/>
                    </a:lnTo>
                    <a:lnTo>
                      <a:pt x="143" y="107"/>
                    </a:lnTo>
                    <a:lnTo>
                      <a:pt x="146" y="96"/>
                    </a:lnTo>
                    <a:lnTo>
                      <a:pt x="167" y="92"/>
                    </a:lnTo>
                    <a:lnTo>
                      <a:pt x="167" y="70"/>
                    </a:lnTo>
                    <a:lnTo>
                      <a:pt x="157" y="69"/>
                    </a:lnTo>
                    <a:lnTo>
                      <a:pt x="145" y="67"/>
                    </a:lnTo>
                    <a:lnTo>
                      <a:pt x="142" y="58"/>
                    </a:lnTo>
                    <a:lnTo>
                      <a:pt x="137" y="50"/>
                    </a:lnTo>
                    <a:lnTo>
                      <a:pt x="150" y="33"/>
                    </a:lnTo>
                    <a:lnTo>
                      <a:pt x="134" y="15"/>
                    </a:lnTo>
                    <a:lnTo>
                      <a:pt x="117" y="30"/>
                    </a:lnTo>
                    <a:lnTo>
                      <a:pt x="107" y="25"/>
                    </a:lnTo>
                    <a:lnTo>
                      <a:pt x="98" y="22"/>
                    </a:lnTo>
                    <a:lnTo>
                      <a:pt x="95" y="0"/>
                    </a:lnTo>
                    <a:lnTo>
                      <a:pt x="73" y="0"/>
                    </a:lnTo>
                    <a:lnTo>
                      <a:pt x="69" y="22"/>
                    </a:lnTo>
                    <a:lnTo>
                      <a:pt x="60" y="25"/>
                    </a:lnTo>
                    <a:lnTo>
                      <a:pt x="52" y="29"/>
                    </a:lnTo>
                    <a:lnTo>
                      <a:pt x="33" y="14"/>
                    </a:lnTo>
                    <a:lnTo>
                      <a:pt x="17" y="31"/>
                    </a:lnTo>
                    <a:lnTo>
                      <a:pt x="30" y="49"/>
                    </a:lnTo>
                    <a:lnTo>
                      <a:pt x="25" y="58"/>
                    </a:lnTo>
                    <a:lnTo>
                      <a:pt x="22" y="67"/>
                    </a:lnTo>
                    <a:lnTo>
                      <a:pt x="0" y="70"/>
                    </a:lnTo>
                    <a:close/>
                    <a:moveTo>
                      <a:pt x="29" y="84"/>
                    </a:moveTo>
                    <a:lnTo>
                      <a:pt x="30" y="73"/>
                    </a:lnTo>
                    <a:lnTo>
                      <a:pt x="33" y="63"/>
                    </a:lnTo>
                    <a:lnTo>
                      <a:pt x="38" y="54"/>
                    </a:lnTo>
                    <a:lnTo>
                      <a:pt x="45" y="46"/>
                    </a:lnTo>
                    <a:lnTo>
                      <a:pt x="53" y="38"/>
                    </a:lnTo>
                    <a:lnTo>
                      <a:pt x="62" y="34"/>
                    </a:lnTo>
                    <a:lnTo>
                      <a:pt x="73" y="30"/>
                    </a:lnTo>
                    <a:lnTo>
                      <a:pt x="84" y="30"/>
                    </a:lnTo>
                    <a:lnTo>
                      <a:pt x="94" y="30"/>
                    </a:lnTo>
                    <a:lnTo>
                      <a:pt x="105" y="34"/>
                    </a:lnTo>
                    <a:lnTo>
                      <a:pt x="114" y="38"/>
                    </a:lnTo>
                    <a:lnTo>
                      <a:pt x="122" y="46"/>
                    </a:lnTo>
                    <a:lnTo>
                      <a:pt x="129" y="54"/>
                    </a:lnTo>
                    <a:lnTo>
                      <a:pt x="134" y="63"/>
                    </a:lnTo>
                    <a:lnTo>
                      <a:pt x="137" y="73"/>
                    </a:lnTo>
                    <a:lnTo>
                      <a:pt x="138" y="84"/>
                    </a:lnTo>
                    <a:lnTo>
                      <a:pt x="137" y="95"/>
                    </a:lnTo>
                    <a:lnTo>
                      <a:pt x="134" y="104"/>
                    </a:lnTo>
                    <a:lnTo>
                      <a:pt x="129" y="114"/>
                    </a:lnTo>
                    <a:lnTo>
                      <a:pt x="122" y="123"/>
                    </a:lnTo>
                    <a:lnTo>
                      <a:pt x="114" y="130"/>
                    </a:lnTo>
                    <a:lnTo>
                      <a:pt x="105" y="135"/>
                    </a:lnTo>
                    <a:lnTo>
                      <a:pt x="94" y="138"/>
                    </a:lnTo>
                    <a:lnTo>
                      <a:pt x="84" y="139"/>
                    </a:lnTo>
                    <a:lnTo>
                      <a:pt x="73" y="138"/>
                    </a:lnTo>
                    <a:lnTo>
                      <a:pt x="62" y="135"/>
                    </a:lnTo>
                    <a:lnTo>
                      <a:pt x="53" y="130"/>
                    </a:lnTo>
                    <a:lnTo>
                      <a:pt x="45" y="123"/>
                    </a:lnTo>
                    <a:lnTo>
                      <a:pt x="38" y="114"/>
                    </a:lnTo>
                    <a:lnTo>
                      <a:pt x="33" y="104"/>
                    </a:lnTo>
                    <a:lnTo>
                      <a:pt x="30" y="95"/>
                    </a:lnTo>
                    <a:lnTo>
                      <a:pt x="29" y="84"/>
                    </a:lnTo>
                    <a:close/>
                  </a:path>
                </a:pathLst>
              </a:custGeom>
              <a:solidFill>
                <a:srgbClr val="FFCC00"/>
              </a:solidFill>
              <a:ln>
                <a:noFill/>
              </a:ln>
              <a:effectLst>
                <a:outerShdw dist="12700" dir="5400000" algn="ctr" rotWithShape="0">
                  <a:schemeClr val="tx1">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33" name="Freeform 31"/>
              <p:cNvSpPr>
                <a:spLocks noEditPoints="1"/>
              </p:cNvSpPr>
              <p:nvPr/>
            </p:nvSpPr>
            <p:spPr bwMode="auto">
              <a:xfrm>
                <a:off x="2922" y="659"/>
                <a:ext cx="113" cy="113"/>
              </a:xfrm>
              <a:custGeom>
                <a:avLst/>
                <a:gdLst>
                  <a:gd name="T0" fmla="*/ 9 w 109"/>
                  <a:gd name="T1" fmla="*/ 40 h 109"/>
                  <a:gd name="T2" fmla="*/ 1 w 109"/>
                  <a:gd name="T3" fmla="*/ 78 h 109"/>
                  <a:gd name="T4" fmla="*/ 1 w 109"/>
                  <a:gd name="T5" fmla="*/ 116 h 109"/>
                  <a:gd name="T6" fmla="*/ 9 w 109"/>
                  <a:gd name="T7" fmla="*/ 149 h 109"/>
                  <a:gd name="T8" fmla="*/ 40 w 109"/>
                  <a:gd name="T9" fmla="*/ 178 h 109"/>
                  <a:gd name="T10" fmla="*/ 79 w 109"/>
                  <a:gd name="T11" fmla="*/ 192 h 109"/>
                  <a:gd name="T12" fmla="*/ 116 w 109"/>
                  <a:gd name="T13" fmla="*/ 192 h 109"/>
                  <a:gd name="T14" fmla="*/ 150 w 109"/>
                  <a:gd name="T15" fmla="*/ 178 h 109"/>
                  <a:gd name="T16" fmla="*/ 178 w 109"/>
                  <a:gd name="T17" fmla="*/ 149 h 109"/>
                  <a:gd name="T18" fmla="*/ 192 w 109"/>
                  <a:gd name="T19" fmla="*/ 116 h 109"/>
                  <a:gd name="T20" fmla="*/ 192 w 109"/>
                  <a:gd name="T21" fmla="*/ 78 h 109"/>
                  <a:gd name="T22" fmla="*/ 178 w 109"/>
                  <a:gd name="T23" fmla="*/ 40 h 109"/>
                  <a:gd name="T24" fmla="*/ 150 w 109"/>
                  <a:gd name="T25" fmla="*/ 8 h 109"/>
                  <a:gd name="T26" fmla="*/ 116 w 109"/>
                  <a:gd name="T27" fmla="*/ 0 h 109"/>
                  <a:gd name="T28" fmla="*/ 79 w 109"/>
                  <a:gd name="T29" fmla="*/ 0 h 109"/>
                  <a:gd name="T30" fmla="*/ 40 w 109"/>
                  <a:gd name="T31" fmla="*/ 8 h 109"/>
                  <a:gd name="T32" fmla="*/ 53 w 109"/>
                  <a:gd name="T33" fmla="*/ 139 h 109"/>
                  <a:gd name="T34" fmla="*/ 39 w 109"/>
                  <a:gd name="T35" fmla="*/ 117 h 109"/>
                  <a:gd name="T36" fmla="*/ 36 w 109"/>
                  <a:gd name="T37" fmla="*/ 94 h 109"/>
                  <a:gd name="T38" fmla="*/ 39 w 109"/>
                  <a:gd name="T39" fmla="*/ 75 h 109"/>
                  <a:gd name="T40" fmla="*/ 53 w 109"/>
                  <a:gd name="T41" fmla="*/ 53 h 109"/>
                  <a:gd name="T42" fmla="*/ 75 w 109"/>
                  <a:gd name="T43" fmla="*/ 39 h 109"/>
                  <a:gd name="T44" fmla="*/ 96 w 109"/>
                  <a:gd name="T45" fmla="*/ 36 h 109"/>
                  <a:gd name="T46" fmla="*/ 121 w 109"/>
                  <a:gd name="T47" fmla="*/ 39 h 109"/>
                  <a:gd name="T48" fmla="*/ 139 w 109"/>
                  <a:gd name="T49" fmla="*/ 53 h 109"/>
                  <a:gd name="T50" fmla="*/ 151 w 109"/>
                  <a:gd name="T51" fmla="*/ 75 h 109"/>
                  <a:gd name="T52" fmla="*/ 157 w 109"/>
                  <a:gd name="T53" fmla="*/ 94 h 109"/>
                  <a:gd name="T54" fmla="*/ 151 w 109"/>
                  <a:gd name="T55" fmla="*/ 117 h 109"/>
                  <a:gd name="T56" fmla="*/ 139 w 109"/>
                  <a:gd name="T57" fmla="*/ 139 h 109"/>
                  <a:gd name="T58" fmla="*/ 121 w 109"/>
                  <a:gd name="T59" fmla="*/ 150 h 109"/>
                  <a:gd name="T60" fmla="*/ 96 w 109"/>
                  <a:gd name="T61" fmla="*/ 156 h 109"/>
                  <a:gd name="T62" fmla="*/ 75 w 109"/>
                  <a:gd name="T63" fmla="*/ 150 h 109"/>
                  <a:gd name="T64" fmla="*/ 53 w 109"/>
                  <a:gd name="T65" fmla="*/ 139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9"/>
                  <a:gd name="T100" fmla="*/ 0 h 109"/>
                  <a:gd name="T101" fmla="*/ 109 w 109"/>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9" h="109">
                    <a:moveTo>
                      <a:pt x="16" y="16"/>
                    </a:moveTo>
                    <a:lnTo>
                      <a:pt x="9" y="24"/>
                    </a:lnTo>
                    <a:lnTo>
                      <a:pt x="4" y="33"/>
                    </a:lnTo>
                    <a:lnTo>
                      <a:pt x="1" y="43"/>
                    </a:lnTo>
                    <a:lnTo>
                      <a:pt x="0" y="54"/>
                    </a:lnTo>
                    <a:lnTo>
                      <a:pt x="1" y="65"/>
                    </a:lnTo>
                    <a:lnTo>
                      <a:pt x="4" y="74"/>
                    </a:lnTo>
                    <a:lnTo>
                      <a:pt x="9" y="84"/>
                    </a:lnTo>
                    <a:lnTo>
                      <a:pt x="16" y="93"/>
                    </a:lnTo>
                    <a:lnTo>
                      <a:pt x="24" y="100"/>
                    </a:lnTo>
                    <a:lnTo>
                      <a:pt x="33" y="105"/>
                    </a:lnTo>
                    <a:lnTo>
                      <a:pt x="44" y="108"/>
                    </a:lnTo>
                    <a:lnTo>
                      <a:pt x="55" y="109"/>
                    </a:lnTo>
                    <a:lnTo>
                      <a:pt x="65" y="108"/>
                    </a:lnTo>
                    <a:lnTo>
                      <a:pt x="76" y="105"/>
                    </a:lnTo>
                    <a:lnTo>
                      <a:pt x="85" y="100"/>
                    </a:lnTo>
                    <a:lnTo>
                      <a:pt x="93" y="93"/>
                    </a:lnTo>
                    <a:lnTo>
                      <a:pt x="100" y="84"/>
                    </a:lnTo>
                    <a:lnTo>
                      <a:pt x="105" y="74"/>
                    </a:lnTo>
                    <a:lnTo>
                      <a:pt x="108" y="65"/>
                    </a:lnTo>
                    <a:lnTo>
                      <a:pt x="109" y="54"/>
                    </a:lnTo>
                    <a:lnTo>
                      <a:pt x="108" y="43"/>
                    </a:lnTo>
                    <a:lnTo>
                      <a:pt x="105" y="33"/>
                    </a:lnTo>
                    <a:lnTo>
                      <a:pt x="100" y="24"/>
                    </a:lnTo>
                    <a:lnTo>
                      <a:pt x="93" y="16"/>
                    </a:lnTo>
                    <a:lnTo>
                      <a:pt x="85" y="8"/>
                    </a:lnTo>
                    <a:lnTo>
                      <a:pt x="76" y="4"/>
                    </a:lnTo>
                    <a:lnTo>
                      <a:pt x="65" y="0"/>
                    </a:lnTo>
                    <a:lnTo>
                      <a:pt x="55" y="0"/>
                    </a:lnTo>
                    <a:lnTo>
                      <a:pt x="44" y="0"/>
                    </a:lnTo>
                    <a:lnTo>
                      <a:pt x="33" y="4"/>
                    </a:lnTo>
                    <a:lnTo>
                      <a:pt x="24" y="8"/>
                    </a:lnTo>
                    <a:lnTo>
                      <a:pt x="16" y="16"/>
                    </a:lnTo>
                    <a:close/>
                    <a:moveTo>
                      <a:pt x="31" y="78"/>
                    </a:moveTo>
                    <a:lnTo>
                      <a:pt x="27" y="73"/>
                    </a:lnTo>
                    <a:lnTo>
                      <a:pt x="23" y="66"/>
                    </a:lnTo>
                    <a:lnTo>
                      <a:pt x="21" y="61"/>
                    </a:lnTo>
                    <a:lnTo>
                      <a:pt x="20" y="54"/>
                    </a:lnTo>
                    <a:lnTo>
                      <a:pt x="21" y="48"/>
                    </a:lnTo>
                    <a:lnTo>
                      <a:pt x="23" y="41"/>
                    </a:lnTo>
                    <a:lnTo>
                      <a:pt x="27" y="36"/>
                    </a:lnTo>
                    <a:lnTo>
                      <a:pt x="31" y="31"/>
                    </a:lnTo>
                    <a:lnTo>
                      <a:pt x="36" y="25"/>
                    </a:lnTo>
                    <a:lnTo>
                      <a:pt x="41" y="23"/>
                    </a:lnTo>
                    <a:lnTo>
                      <a:pt x="48" y="21"/>
                    </a:lnTo>
                    <a:lnTo>
                      <a:pt x="55" y="20"/>
                    </a:lnTo>
                    <a:lnTo>
                      <a:pt x="61" y="21"/>
                    </a:lnTo>
                    <a:lnTo>
                      <a:pt x="68" y="23"/>
                    </a:lnTo>
                    <a:lnTo>
                      <a:pt x="73" y="25"/>
                    </a:lnTo>
                    <a:lnTo>
                      <a:pt x="78" y="31"/>
                    </a:lnTo>
                    <a:lnTo>
                      <a:pt x="82" y="36"/>
                    </a:lnTo>
                    <a:lnTo>
                      <a:pt x="86" y="41"/>
                    </a:lnTo>
                    <a:lnTo>
                      <a:pt x="88" y="48"/>
                    </a:lnTo>
                    <a:lnTo>
                      <a:pt x="89" y="54"/>
                    </a:lnTo>
                    <a:lnTo>
                      <a:pt x="88" y="61"/>
                    </a:lnTo>
                    <a:lnTo>
                      <a:pt x="86" y="66"/>
                    </a:lnTo>
                    <a:lnTo>
                      <a:pt x="82" y="73"/>
                    </a:lnTo>
                    <a:lnTo>
                      <a:pt x="78" y="78"/>
                    </a:lnTo>
                    <a:lnTo>
                      <a:pt x="73" y="82"/>
                    </a:lnTo>
                    <a:lnTo>
                      <a:pt x="68" y="85"/>
                    </a:lnTo>
                    <a:lnTo>
                      <a:pt x="61" y="88"/>
                    </a:lnTo>
                    <a:lnTo>
                      <a:pt x="55" y="88"/>
                    </a:lnTo>
                    <a:lnTo>
                      <a:pt x="48" y="88"/>
                    </a:lnTo>
                    <a:lnTo>
                      <a:pt x="41" y="85"/>
                    </a:lnTo>
                    <a:lnTo>
                      <a:pt x="36" y="82"/>
                    </a:lnTo>
                    <a:lnTo>
                      <a:pt x="31" y="78"/>
                    </a:lnTo>
                    <a:close/>
                  </a:path>
                </a:pathLst>
              </a:custGeom>
              <a:solidFill>
                <a:srgbClr val="FFCC00"/>
              </a:solidFill>
              <a:ln w="9525">
                <a:solidFill>
                  <a:srgbClr val="FFCC00"/>
                </a:solidFill>
                <a:round/>
                <a:headEnd/>
                <a:tailEnd/>
              </a:ln>
            </p:spPr>
            <p:txBody>
              <a:bodyPr/>
              <a:lstStyle/>
              <a:p>
                <a:endParaRPr lang="zh-CN" altLang="en-US"/>
              </a:p>
            </p:txBody>
          </p:sp>
        </p:grpSp>
      </p:grpSp>
      <p:sp>
        <p:nvSpPr>
          <p:cNvPr id="844832" name="Line 32"/>
          <p:cNvSpPr>
            <a:spLocks noChangeShapeType="1"/>
          </p:cNvSpPr>
          <p:nvPr/>
        </p:nvSpPr>
        <p:spPr bwMode="auto">
          <a:xfrm>
            <a:off x="3338513" y="1366838"/>
            <a:ext cx="0" cy="360362"/>
          </a:xfrm>
          <a:prstGeom prst="line">
            <a:avLst/>
          </a:prstGeom>
          <a:noFill/>
          <a:ln w="50800">
            <a:solidFill>
              <a:srgbClr val="99CC00"/>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844833" name="Line 33"/>
          <p:cNvSpPr>
            <a:spLocks noChangeShapeType="1"/>
          </p:cNvSpPr>
          <p:nvPr/>
        </p:nvSpPr>
        <p:spPr bwMode="auto">
          <a:xfrm>
            <a:off x="3338513" y="2519363"/>
            <a:ext cx="0" cy="504825"/>
          </a:xfrm>
          <a:prstGeom prst="line">
            <a:avLst/>
          </a:prstGeom>
          <a:noFill/>
          <a:ln w="50800">
            <a:solidFill>
              <a:srgbClr val="99CC00"/>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844834" name="Line 34"/>
          <p:cNvSpPr>
            <a:spLocks noChangeShapeType="1"/>
          </p:cNvSpPr>
          <p:nvPr/>
        </p:nvSpPr>
        <p:spPr bwMode="auto">
          <a:xfrm>
            <a:off x="3554413" y="3671888"/>
            <a:ext cx="431800" cy="2159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844835" name="Line 35"/>
          <p:cNvSpPr>
            <a:spLocks noChangeShapeType="1"/>
          </p:cNvSpPr>
          <p:nvPr/>
        </p:nvSpPr>
        <p:spPr bwMode="auto">
          <a:xfrm flipH="1">
            <a:off x="5908675" y="4492625"/>
            <a:ext cx="28575" cy="757238"/>
          </a:xfrm>
          <a:prstGeom prst="line">
            <a:avLst/>
          </a:prstGeom>
          <a:noFill/>
          <a:ln w="50800">
            <a:solidFill>
              <a:srgbClr val="99CC00"/>
            </a:solidFill>
            <a:round/>
            <a:headEnd/>
            <a:tailEnd type="triangle" w="med" len="med"/>
          </a:ln>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844836" name="AutoShape 36"/>
          <p:cNvSpPr>
            <a:spLocks noChangeArrowheads="1"/>
          </p:cNvSpPr>
          <p:nvPr/>
        </p:nvSpPr>
        <p:spPr bwMode="auto">
          <a:xfrm>
            <a:off x="3929063" y="3929063"/>
            <a:ext cx="1311275" cy="1128712"/>
          </a:xfrm>
          <a:prstGeom prst="irregularSeal2">
            <a:avLst/>
          </a:prstGeom>
          <a:solidFill>
            <a:srgbClr val="FFFF00"/>
          </a:solidFill>
          <a:ln w="38100">
            <a:solidFill>
              <a:srgbClr val="FF0000"/>
            </a:solidFill>
            <a:miter lim="800000"/>
            <a:headEnd/>
            <a:tailEnd/>
          </a:ln>
        </p:spPr>
        <p:txBody>
          <a:bodyPr wrap="none" lIns="73025" tIns="36512" rIns="73025" bIns="365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44837" name="Text Box 37"/>
          <p:cNvSpPr txBox="1">
            <a:spLocks noChangeArrowheads="1"/>
          </p:cNvSpPr>
          <p:nvPr/>
        </p:nvSpPr>
        <p:spPr bwMode="auto">
          <a:xfrm>
            <a:off x="7040563" y="3444875"/>
            <a:ext cx="1727200" cy="1314450"/>
          </a:xfrm>
          <a:prstGeom prst="rect">
            <a:avLst/>
          </a:prstGeom>
          <a:solidFill>
            <a:srgbClr val="FFCC66"/>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600">
                <a:ea typeface="黑体" panose="02010609060101010101" pitchFamily="49" charset="-122"/>
              </a:rPr>
              <a:t>在线补丁技术提供了灵活的缺陷修改的手段，保证了网络业务的可靠持续提供！</a:t>
            </a:r>
          </a:p>
        </p:txBody>
      </p:sp>
      <p:sp>
        <p:nvSpPr>
          <p:cNvPr id="51226" name="标题 40"/>
          <p:cNvSpPr>
            <a:spLocks noGrp="1"/>
          </p:cNvSpPr>
          <p:nvPr>
            <p:ph type="title"/>
          </p:nvPr>
        </p:nvSpPr>
        <p:spPr/>
        <p:txBody>
          <a:bodyPr/>
          <a:lstStyle/>
          <a:p>
            <a:pPr eaLnBrk="1" hangingPunct="1"/>
            <a:r>
              <a:rPr lang="zh-CN" altLang="en-US" smtClean="0">
                <a:cs typeface="Arial" panose="020B0604020202020204" pitchFamily="34" charset="0"/>
              </a:rPr>
              <a:t>在线软件热补丁</a:t>
            </a:r>
            <a:endParaRPr lang="zh-CN" altLang="en-US" smtClean="0"/>
          </a:p>
        </p:txBody>
      </p:sp>
      <p:pic>
        <p:nvPicPr>
          <p:cNvPr id="51227" name="Picture 38" descr="virusBOX"/>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329113" y="3316288"/>
            <a:ext cx="485775" cy="514350"/>
          </a:xfrm>
        </p:spPr>
      </p:pic>
      <p:cxnSp>
        <p:nvCxnSpPr>
          <p:cNvPr id="844839" name="AutoShape 39"/>
          <p:cNvCxnSpPr>
            <a:cxnSpLocks noChangeShapeType="1"/>
            <a:stCxn id="51206" idx="6"/>
            <a:endCxn id="51234" idx="2"/>
          </p:cNvCxnSpPr>
          <p:nvPr/>
        </p:nvCxnSpPr>
        <p:spPr bwMode="auto">
          <a:xfrm flipV="1">
            <a:off x="3619500" y="2622550"/>
            <a:ext cx="2079625" cy="763588"/>
          </a:xfrm>
          <a:prstGeom prst="curvedConnector3">
            <a:avLst>
              <a:gd name="adj1" fmla="val 58852"/>
            </a:avLst>
          </a:prstGeom>
          <a:noFill/>
          <a:ln w="50800">
            <a:solidFill>
              <a:srgbClr val="669900"/>
            </a:solidFill>
            <a:prstDash val="sysDot"/>
            <a:round/>
            <a:headEnd/>
            <a:tailEnd type="triangle" w="med" len="med"/>
          </a:ln>
          <a:extLst>
            <a:ext uri="{909E8E84-426E-40DD-AFC4-6F175D3DCCD1}">
              <a14:hiddenFill xmlns:a14="http://schemas.microsoft.com/office/drawing/2010/main">
                <a:noFill/>
              </a14:hiddenFill>
            </a:ext>
          </a:extLst>
        </p:spPr>
      </p:cxnSp>
      <p:sp>
        <p:nvSpPr>
          <p:cNvPr id="844840" name="AutoShape 40"/>
          <p:cNvSpPr>
            <a:spLocks noChangeArrowheads="1"/>
          </p:cNvSpPr>
          <p:nvPr/>
        </p:nvSpPr>
        <p:spPr bwMode="auto">
          <a:xfrm>
            <a:off x="3482975" y="939800"/>
            <a:ext cx="1655763" cy="360363"/>
          </a:xfrm>
          <a:prstGeom prst="wedgeRoundRectCallout">
            <a:avLst>
              <a:gd name="adj1" fmla="val 95731"/>
              <a:gd name="adj2" fmla="val 427093"/>
              <a:gd name="adj3" fmla="val 16667"/>
            </a:avLst>
          </a:prstGeom>
          <a:solidFill>
            <a:srgbClr val="CC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kumimoji="1" lang="zh-CN" altLang="en-US" sz="1000"/>
              <a:t>用增强型补丁代码段</a:t>
            </a:r>
          </a:p>
          <a:p>
            <a:pPr algn="ctr" eaLnBrk="1" hangingPunct="1">
              <a:spcBef>
                <a:spcPct val="20000"/>
              </a:spcBef>
            </a:pPr>
            <a:r>
              <a:rPr kumimoji="1" lang="zh-CN" altLang="en-US" sz="1000"/>
              <a:t>替换原始代码段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44832"/>
                                        </p:tgtEl>
                                        <p:attrNameLst>
                                          <p:attrName>style.visibility</p:attrName>
                                        </p:attrNameLst>
                                      </p:cBhvr>
                                      <p:to>
                                        <p:strVal val="visible"/>
                                      </p:to>
                                    </p:set>
                                    <p:animEffect transition="in" filter="wipe(up)">
                                      <p:cBhvr>
                                        <p:cTn id="7" dur="500"/>
                                        <p:tgtEl>
                                          <p:spTgt spid="844832"/>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44833"/>
                                        </p:tgtEl>
                                        <p:attrNameLst>
                                          <p:attrName>style.visibility</p:attrName>
                                        </p:attrNameLst>
                                      </p:cBhvr>
                                      <p:to>
                                        <p:strVal val="visible"/>
                                      </p:to>
                                    </p:set>
                                    <p:animEffect transition="in" filter="wipe(up)">
                                      <p:cBhvr>
                                        <p:cTn id="11" dur="500"/>
                                        <p:tgtEl>
                                          <p:spTgt spid="84483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44834"/>
                                        </p:tgtEl>
                                        <p:attrNameLst>
                                          <p:attrName>style.visibility</p:attrName>
                                        </p:attrNameLst>
                                      </p:cBhvr>
                                      <p:to>
                                        <p:strVal val="visible"/>
                                      </p:to>
                                    </p:set>
                                    <p:animEffect transition="in" filter="wipe(up)">
                                      <p:cBhvr>
                                        <p:cTn id="15" dur="500"/>
                                        <p:tgtEl>
                                          <p:spTgt spid="844834"/>
                                        </p:tgtEl>
                                      </p:cBhvr>
                                    </p:animEffect>
                                  </p:childTnLst>
                                </p:cTn>
                              </p:par>
                            </p:childTnLst>
                          </p:cTn>
                        </p:par>
                        <p:par>
                          <p:cTn id="16" fill="hold" nodeType="afterGroup">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844836"/>
                                        </p:tgtEl>
                                        <p:attrNameLst>
                                          <p:attrName>style.visibility</p:attrName>
                                        </p:attrNameLst>
                                      </p:cBhvr>
                                      <p:to>
                                        <p:strVal val="visible"/>
                                      </p:to>
                                    </p:set>
                                    <p:animEffect transition="in" filter="blinds(horizontal)">
                                      <p:cBhvr>
                                        <p:cTn id="19" dur="500"/>
                                        <p:tgtEl>
                                          <p:spTgt spid="84483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par>
                          <p:cTn id="25" fill="hold" nodeType="afterGroup">
                            <p:stCondLst>
                              <p:cond delay="500"/>
                            </p:stCondLst>
                            <p:childTnLst>
                              <p:par>
                                <p:cTn id="26" presetID="3" presetClass="entr" presetSubtype="1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linds(horizontal)">
                                      <p:cBhvr>
                                        <p:cTn id="28" dur="500"/>
                                        <p:tgtEl>
                                          <p:spTgt spid="2"/>
                                        </p:tgtEl>
                                      </p:cBhvr>
                                    </p:animEffect>
                                  </p:childTnLst>
                                </p:cTn>
                              </p:par>
                            </p:childTnLst>
                          </p:cTn>
                        </p:par>
                        <p:par>
                          <p:cTn id="29" fill="hold" nodeType="afterGroup">
                            <p:stCondLst>
                              <p:cond delay="1000"/>
                            </p:stCondLst>
                            <p:childTnLst>
                              <p:par>
                                <p:cTn id="30" presetID="3" presetClass="entr" presetSubtype="1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par>
                          <p:cTn id="33" fill="hold" nodeType="afterGroup">
                            <p:stCondLst>
                              <p:cond delay="1500"/>
                            </p:stCondLst>
                            <p:childTnLst>
                              <p:par>
                                <p:cTn id="34" presetID="3" presetClass="entr" presetSubtype="10" fill="hold" grpId="0" nodeType="afterEffect">
                                  <p:stCondLst>
                                    <p:cond delay="0"/>
                                  </p:stCondLst>
                                  <p:childTnLst>
                                    <p:set>
                                      <p:cBhvr>
                                        <p:cTn id="35" dur="1" fill="hold">
                                          <p:stCondLst>
                                            <p:cond delay="0"/>
                                          </p:stCondLst>
                                        </p:cTn>
                                        <p:tgtEl>
                                          <p:spTgt spid="844840"/>
                                        </p:tgtEl>
                                        <p:attrNameLst>
                                          <p:attrName>style.visibility</p:attrName>
                                        </p:attrNameLst>
                                      </p:cBhvr>
                                      <p:to>
                                        <p:strVal val="visible"/>
                                      </p:to>
                                    </p:set>
                                    <p:animEffect transition="in" filter="blinds(horizontal)">
                                      <p:cBhvr>
                                        <p:cTn id="36" dur="500"/>
                                        <p:tgtEl>
                                          <p:spTgt spid="84484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xit" presetSubtype="10" fill="hold" grpId="1" nodeType="clickEffect">
                                  <p:stCondLst>
                                    <p:cond delay="0"/>
                                  </p:stCondLst>
                                  <p:childTnLst>
                                    <p:animEffect transition="out" filter="blinds(horizontal)">
                                      <p:cBhvr>
                                        <p:cTn id="40" dur="500"/>
                                        <p:tgtEl>
                                          <p:spTgt spid="844832"/>
                                        </p:tgtEl>
                                      </p:cBhvr>
                                    </p:animEffect>
                                    <p:set>
                                      <p:cBhvr>
                                        <p:cTn id="41" dur="1" fill="hold">
                                          <p:stCondLst>
                                            <p:cond delay="499"/>
                                          </p:stCondLst>
                                        </p:cTn>
                                        <p:tgtEl>
                                          <p:spTgt spid="844832"/>
                                        </p:tgtEl>
                                        <p:attrNameLst>
                                          <p:attrName>style.visibility</p:attrName>
                                        </p:attrNameLst>
                                      </p:cBhvr>
                                      <p:to>
                                        <p:strVal val="hidden"/>
                                      </p:to>
                                    </p:set>
                                  </p:childTnLst>
                                </p:cTn>
                              </p:par>
                              <p:par>
                                <p:cTn id="42" presetID="3" presetClass="exit" presetSubtype="10" fill="hold" grpId="1" nodeType="withEffect">
                                  <p:stCondLst>
                                    <p:cond delay="0"/>
                                  </p:stCondLst>
                                  <p:childTnLst>
                                    <p:animEffect transition="out" filter="blinds(horizontal)">
                                      <p:cBhvr>
                                        <p:cTn id="43" dur="500"/>
                                        <p:tgtEl>
                                          <p:spTgt spid="844833"/>
                                        </p:tgtEl>
                                      </p:cBhvr>
                                    </p:animEffect>
                                    <p:set>
                                      <p:cBhvr>
                                        <p:cTn id="44" dur="1" fill="hold">
                                          <p:stCondLst>
                                            <p:cond delay="499"/>
                                          </p:stCondLst>
                                        </p:cTn>
                                        <p:tgtEl>
                                          <p:spTgt spid="844833"/>
                                        </p:tgtEl>
                                        <p:attrNameLst>
                                          <p:attrName>style.visibility</p:attrName>
                                        </p:attrNameLst>
                                      </p:cBhvr>
                                      <p:to>
                                        <p:strVal val="hidden"/>
                                      </p:to>
                                    </p:set>
                                  </p:childTnLst>
                                </p:cTn>
                              </p:par>
                              <p:par>
                                <p:cTn id="45" presetID="3" presetClass="exit" presetSubtype="10" fill="hold" grpId="1" nodeType="withEffect">
                                  <p:stCondLst>
                                    <p:cond delay="0"/>
                                  </p:stCondLst>
                                  <p:childTnLst>
                                    <p:animEffect transition="out" filter="blinds(horizontal)">
                                      <p:cBhvr>
                                        <p:cTn id="46" dur="500"/>
                                        <p:tgtEl>
                                          <p:spTgt spid="844834"/>
                                        </p:tgtEl>
                                      </p:cBhvr>
                                    </p:animEffect>
                                    <p:set>
                                      <p:cBhvr>
                                        <p:cTn id="47" dur="1" fill="hold">
                                          <p:stCondLst>
                                            <p:cond delay="499"/>
                                          </p:stCondLst>
                                        </p:cTn>
                                        <p:tgtEl>
                                          <p:spTgt spid="844834"/>
                                        </p:tgtEl>
                                        <p:attrNameLst>
                                          <p:attrName>style.visibility</p:attrName>
                                        </p:attrNameLst>
                                      </p:cBhvr>
                                      <p:to>
                                        <p:strVal val="hidden"/>
                                      </p:to>
                                    </p:set>
                                  </p:childTnLst>
                                </p:cTn>
                              </p:par>
                            </p:childTnLst>
                          </p:cTn>
                        </p:par>
                        <p:par>
                          <p:cTn id="48" fill="hold" nodeType="afterGroup">
                            <p:stCondLst>
                              <p:cond delay="500"/>
                            </p:stCondLst>
                            <p:childTnLst>
                              <p:par>
                                <p:cTn id="49" presetID="22" presetClass="entr" presetSubtype="1" fill="hold" grpId="2" nodeType="afterEffect">
                                  <p:stCondLst>
                                    <p:cond delay="0"/>
                                  </p:stCondLst>
                                  <p:childTnLst>
                                    <p:set>
                                      <p:cBhvr>
                                        <p:cTn id="50" dur="1" fill="hold">
                                          <p:stCondLst>
                                            <p:cond delay="0"/>
                                          </p:stCondLst>
                                        </p:cTn>
                                        <p:tgtEl>
                                          <p:spTgt spid="844832"/>
                                        </p:tgtEl>
                                        <p:attrNameLst>
                                          <p:attrName>style.visibility</p:attrName>
                                        </p:attrNameLst>
                                      </p:cBhvr>
                                      <p:to>
                                        <p:strVal val="visible"/>
                                      </p:to>
                                    </p:set>
                                    <p:animEffect transition="in" filter="wipe(up)">
                                      <p:cBhvr>
                                        <p:cTn id="51" dur="500"/>
                                        <p:tgtEl>
                                          <p:spTgt spid="844832"/>
                                        </p:tgtEl>
                                      </p:cBhvr>
                                    </p:animEffect>
                                  </p:childTnLst>
                                </p:cTn>
                              </p:par>
                            </p:childTnLst>
                          </p:cTn>
                        </p:par>
                        <p:par>
                          <p:cTn id="52" fill="hold" nodeType="afterGroup">
                            <p:stCondLst>
                              <p:cond delay="1000"/>
                            </p:stCondLst>
                            <p:childTnLst>
                              <p:par>
                                <p:cTn id="53" presetID="22" presetClass="entr" presetSubtype="1" fill="hold" grpId="2" nodeType="afterEffect">
                                  <p:stCondLst>
                                    <p:cond delay="0"/>
                                  </p:stCondLst>
                                  <p:childTnLst>
                                    <p:set>
                                      <p:cBhvr>
                                        <p:cTn id="54" dur="1" fill="hold">
                                          <p:stCondLst>
                                            <p:cond delay="0"/>
                                          </p:stCondLst>
                                        </p:cTn>
                                        <p:tgtEl>
                                          <p:spTgt spid="844833"/>
                                        </p:tgtEl>
                                        <p:attrNameLst>
                                          <p:attrName>style.visibility</p:attrName>
                                        </p:attrNameLst>
                                      </p:cBhvr>
                                      <p:to>
                                        <p:strVal val="visible"/>
                                      </p:to>
                                    </p:set>
                                    <p:animEffect transition="in" filter="wipe(up)">
                                      <p:cBhvr>
                                        <p:cTn id="55" dur="500"/>
                                        <p:tgtEl>
                                          <p:spTgt spid="844833"/>
                                        </p:tgtEl>
                                      </p:cBhvr>
                                    </p:animEffect>
                                  </p:childTnLst>
                                </p:cTn>
                              </p:par>
                            </p:childTnLst>
                          </p:cTn>
                        </p:par>
                        <p:par>
                          <p:cTn id="56" fill="hold" nodeType="afterGroup">
                            <p:stCondLst>
                              <p:cond delay="1500"/>
                            </p:stCondLst>
                            <p:childTnLst>
                              <p:par>
                                <p:cTn id="57" presetID="22" presetClass="entr" presetSubtype="4" fill="hold" nodeType="afterEffect">
                                  <p:stCondLst>
                                    <p:cond delay="0"/>
                                  </p:stCondLst>
                                  <p:childTnLst>
                                    <p:set>
                                      <p:cBhvr>
                                        <p:cTn id="58" dur="1" fill="hold">
                                          <p:stCondLst>
                                            <p:cond delay="0"/>
                                          </p:stCondLst>
                                        </p:cTn>
                                        <p:tgtEl>
                                          <p:spTgt spid="844839"/>
                                        </p:tgtEl>
                                        <p:attrNameLst>
                                          <p:attrName>style.visibility</p:attrName>
                                        </p:attrNameLst>
                                      </p:cBhvr>
                                      <p:to>
                                        <p:strVal val="visible"/>
                                      </p:to>
                                    </p:set>
                                    <p:animEffect transition="in" filter="wipe(down)">
                                      <p:cBhvr>
                                        <p:cTn id="59" dur="1000"/>
                                        <p:tgtEl>
                                          <p:spTgt spid="844839"/>
                                        </p:tgtEl>
                                      </p:cBhvr>
                                    </p:animEffect>
                                  </p:childTnLst>
                                </p:cTn>
                              </p:par>
                            </p:childTnLst>
                          </p:cTn>
                        </p:par>
                        <p:par>
                          <p:cTn id="60" fill="hold" nodeType="afterGroup">
                            <p:stCondLst>
                              <p:cond delay="2500"/>
                            </p:stCondLst>
                            <p:childTnLst>
                              <p:par>
                                <p:cTn id="61" presetID="22" presetClass="entr" presetSubtype="1" fill="hold" grpId="0" nodeType="afterEffect">
                                  <p:stCondLst>
                                    <p:cond delay="0"/>
                                  </p:stCondLst>
                                  <p:childTnLst>
                                    <p:set>
                                      <p:cBhvr>
                                        <p:cTn id="62" dur="1" fill="hold">
                                          <p:stCondLst>
                                            <p:cond delay="0"/>
                                          </p:stCondLst>
                                        </p:cTn>
                                        <p:tgtEl>
                                          <p:spTgt spid="844835"/>
                                        </p:tgtEl>
                                        <p:attrNameLst>
                                          <p:attrName>style.visibility</p:attrName>
                                        </p:attrNameLst>
                                      </p:cBhvr>
                                      <p:to>
                                        <p:strVal val="visible"/>
                                      </p:to>
                                    </p:set>
                                    <p:animEffect transition="in" filter="wipe(up)">
                                      <p:cBhvr>
                                        <p:cTn id="63" dur="500"/>
                                        <p:tgtEl>
                                          <p:spTgt spid="844835"/>
                                        </p:tgtEl>
                                      </p:cBhvr>
                                    </p:animEffect>
                                  </p:childTnLst>
                                </p:cTn>
                              </p:par>
                            </p:childTnLst>
                          </p:cTn>
                        </p:par>
                        <p:par>
                          <p:cTn id="64" fill="hold" nodeType="afterGroup">
                            <p:stCondLst>
                              <p:cond delay="3000"/>
                            </p:stCondLst>
                            <p:childTnLst>
                              <p:par>
                                <p:cTn id="65" presetID="9" presetClass="entr" presetSubtype="0" fill="hold" grpId="0" nodeType="afterEffect">
                                  <p:stCondLst>
                                    <p:cond delay="0"/>
                                  </p:stCondLst>
                                  <p:childTnLst>
                                    <p:set>
                                      <p:cBhvr>
                                        <p:cTn id="66" dur="1" fill="hold">
                                          <p:stCondLst>
                                            <p:cond delay="0"/>
                                          </p:stCondLst>
                                        </p:cTn>
                                        <p:tgtEl>
                                          <p:spTgt spid="844837"/>
                                        </p:tgtEl>
                                        <p:attrNameLst>
                                          <p:attrName>style.visibility</p:attrName>
                                        </p:attrNameLst>
                                      </p:cBhvr>
                                      <p:to>
                                        <p:strVal val="visible"/>
                                      </p:to>
                                    </p:set>
                                    <p:animEffect transition="in" filter="dissolve">
                                      <p:cBhvr>
                                        <p:cTn id="67" dur="500"/>
                                        <p:tgtEl>
                                          <p:spTgt spid="84483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844817"/>
                                        </p:tgtEl>
                                        <p:attrNameLst>
                                          <p:attrName>style.visibility</p:attrName>
                                        </p:attrNameLst>
                                      </p:cBhvr>
                                      <p:to>
                                        <p:strVal val="visible"/>
                                      </p:to>
                                    </p:set>
                                    <p:animEffect transition="in" filter="blinds(horizontal)">
                                      <p:cBhvr>
                                        <p:cTn id="72" dur="500"/>
                                        <p:tgtEl>
                                          <p:spTgt spid="844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4817" grpId="0"/>
      <p:bldP spid="844832" grpId="0" animBg="1"/>
      <p:bldP spid="844832" grpId="1" animBg="1"/>
      <p:bldP spid="844832" grpId="2" animBg="1"/>
      <p:bldP spid="844833" grpId="0" animBg="1"/>
      <p:bldP spid="844833" grpId="1" animBg="1"/>
      <p:bldP spid="844833" grpId="2" animBg="1"/>
      <p:bldP spid="844834" grpId="0" animBg="1"/>
      <p:bldP spid="844834" grpId="1" animBg="1"/>
      <p:bldP spid="844835" grpId="0" animBg="1"/>
      <p:bldP spid="844836" grpId="0" animBg="1"/>
      <p:bldP spid="844837" grpId="0" animBg="1"/>
      <p:bldP spid="844840"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标题 4"/>
          <p:cNvSpPr>
            <a:spLocks noGrp="1"/>
          </p:cNvSpPr>
          <p:nvPr>
            <p:ph type="title"/>
          </p:nvPr>
        </p:nvSpPr>
        <p:spPr/>
        <p:txBody>
          <a:bodyPr/>
          <a:lstStyle/>
          <a:p>
            <a:pPr eaLnBrk="1" hangingPunct="1"/>
            <a:r>
              <a:rPr lang="zh-CN" altLang="en-US" smtClean="0">
                <a:ea typeface="黑体" panose="02010609060101010101" pitchFamily="49" charset="-122"/>
                <a:cs typeface="Arial" panose="020B0604020202020204" pitchFamily="34" charset="0"/>
              </a:rPr>
              <a:t>不间断升级</a:t>
            </a:r>
            <a:r>
              <a:rPr lang="en-US" altLang="zh-CN" smtClean="0">
                <a:ea typeface="黑体" panose="02010609060101010101" pitchFamily="49" charset="-122"/>
                <a:cs typeface="Arial" panose="020B0604020202020204" pitchFamily="34" charset="0"/>
              </a:rPr>
              <a:t>ISSU</a:t>
            </a:r>
            <a:endParaRPr lang="zh-CN" altLang="en-US" smtClean="0">
              <a:ea typeface="黑体" panose="02010609060101010101" pitchFamily="49" charset="-122"/>
              <a:cs typeface="Arial" panose="020B0604020202020204" pitchFamily="34" charset="0"/>
            </a:endParaRPr>
          </a:p>
        </p:txBody>
      </p:sp>
      <p:sp>
        <p:nvSpPr>
          <p:cNvPr id="52227" name="内容占位符 5"/>
          <p:cNvSpPr>
            <a:spLocks noGrp="1"/>
          </p:cNvSpPr>
          <p:nvPr>
            <p:ph idx="1"/>
          </p:nvPr>
        </p:nvSpPr>
        <p:spPr/>
        <p:txBody>
          <a:bodyPr/>
          <a:lstStyle/>
          <a:p>
            <a:pPr eaLnBrk="1" hangingPunct="1"/>
            <a:endParaRPr lang="zh-CN" altLang="en-US" smtClean="0"/>
          </a:p>
        </p:txBody>
      </p:sp>
      <p:pic>
        <p:nvPicPr>
          <p:cNvPr id="52228" name="Picture 145" descr="npo000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692150"/>
            <a:ext cx="7272338" cy="502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2229" name="Rectangle 147"/>
          <p:cNvSpPr>
            <a:spLocks noChangeArrowheads="1"/>
          </p:cNvSpPr>
          <p:nvPr/>
        </p:nvSpPr>
        <p:spPr bwMode="auto">
          <a:xfrm>
            <a:off x="539750" y="5949950"/>
            <a:ext cx="60483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ISSU</a:t>
            </a:r>
            <a:r>
              <a:rPr lang="zh-CN" altLang="en-US" sz="2000" b="1">
                <a:solidFill>
                  <a:srgbClr val="000000"/>
                </a:solidFill>
                <a:ea typeface="华文细黑" panose="02010600040101010101" pitchFamily="2" charset="-122"/>
              </a:rPr>
              <a:t>方式能够确保软件在升级过程中业务不中断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27"/>
          <p:cNvSpPr>
            <a:spLocks noGrp="1"/>
          </p:cNvSpPr>
          <p:nvPr>
            <p:ph type="title"/>
          </p:nvPr>
        </p:nvSpPr>
        <p:spPr/>
        <p:txBody>
          <a:bodyPr/>
          <a:lstStyle/>
          <a:p>
            <a:pPr eaLnBrk="1" hangingPunct="1"/>
            <a:r>
              <a:rPr lang="zh-CN" altLang="en-US" smtClean="0">
                <a:latin typeface="华文细黑" panose="02010600040101010101" pitchFamily="2" charset="-122"/>
                <a:cs typeface="Arial" panose="020B0604020202020204" pitchFamily="34" charset="0"/>
              </a:rPr>
              <a:t>以太网接口聚合</a:t>
            </a:r>
            <a:endParaRPr lang="zh-CN" altLang="en-US" smtClean="0"/>
          </a:p>
        </p:txBody>
      </p:sp>
      <p:sp>
        <p:nvSpPr>
          <p:cNvPr id="53251" name="Freeform 2"/>
          <p:cNvSpPr>
            <a:spLocks/>
          </p:cNvSpPr>
          <p:nvPr/>
        </p:nvSpPr>
        <p:spPr bwMode="auto">
          <a:xfrm>
            <a:off x="2066925" y="1339850"/>
            <a:ext cx="3989388" cy="4554538"/>
          </a:xfrm>
          <a:custGeom>
            <a:avLst/>
            <a:gdLst>
              <a:gd name="T0" fmla="*/ 0 w 2513"/>
              <a:gd name="T1" fmla="*/ 2147483647 h 2869"/>
              <a:gd name="T2" fmla="*/ 2147483647 w 2513"/>
              <a:gd name="T3" fmla="*/ 2147483647 h 2869"/>
              <a:gd name="T4" fmla="*/ 2147483647 w 2513"/>
              <a:gd name="T5" fmla="*/ 0 h 2869"/>
              <a:gd name="T6" fmla="*/ 2147483647 w 2513"/>
              <a:gd name="T7" fmla="*/ 2147483647 h 2869"/>
              <a:gd name="T8" fmla="*/ 2147483647 w 2513"/>
              <a:gd name="T9" fmla="*/ 2147483647 h 2869"/>
              <a:gd name="T10" fmla="*/ 0 w 2513"/>
              <a:gd name="T11" fmla="*/ 2147483647 h 2869"/>
              <a:gd name="T12" fmla="*/ 0 60000 65536"/>
              <a:gd name="T13" fmla="*/ 0 60000 65536"/>
              <a:gd name="T14" fmla="*/ 0 60000 65536"/>
              <a:gd name="T15" fmla="*/ 0 60000 65536"/>
              <a:gd name="T16" fmla="*/ 0 60000 65536"/>
              <a:gd name="T17" fmla="*/ 0 60000 65536"/>
              <a:gd name="T18" fmla="*/ 0 w 2513"/>
              <a:gd name="T19" fmla="*/ 0 h 2869"/>
              <a:gd name="T20" fmla="*/ 2513 w 2513"/>
              <a:gd name="T21" fmla="*/ 2869 h 2869"/>
            </a:gdLst>
            <a:ahLst/>
            <a:cxnLst>
              <a:cxn ang="T12">
                <a:pos x="T0" y="T1"/>
              </a:cxn>
              <a:cxn ang="T13">
                <a:pos x="T2" y="T3"/>
              </a:cxn>
              <a:cxn ang="T14">
                <a:pos x="T4" y="T5"/>
              </a:cxn>
              <a:cxn ang="T15">
                <a:pos x="T6" y="T7"/>
              </a:cxn>
              <a:cxn ang="T16">
                <a:pos x="T8" y="T9"/>
              </a:cxn>
              <a:cxn ang="T17">
                <a:pos x="T10" y="T11"/>
              </a:cxn>
            </a:cxnLst>
            <a:rect l="T18" t="T19" r="T20" b="T21"/>
            <a:pathLst>
              <a:path w="2513" h="2869">
                <a:moveTo>
                  <a:pt x="0" y="1407"/>
                </a:moveTo>
                <a:lnTo>
                  <a:pt x="649" y="3"/>
                </a:lnTo>
                <a:lnTo>
                  <a:pt x="2513" y="0"/>
                </a:lnTo>
                <a:lnTo>
                  <a:pt x="2513" y="2869"/>
                </a:lnTo>
                <a:lnTo>
                  <a:pt x="636" y="2869"/>
                </a:lnTo>
                <a:lnTo>
                  <a:pt x="0" y="1407"/>
                </a:lnTo>
                <a:close/>
              </a:path>
            </a:pathLst>
          </a:custGeom>
          <a:solidFill>
            <a:srgbClr val="DDDDDD"/>
          </a:solidFill>
          <a:ln>
            <a:noFill/>
          </a:ln>
          <a:extLst>
            <a:ext uri="{91240B29-F687-4F45-9708-019B960494DF}">
              <a14:hiddenLine xmlns:a14="http://schemas.microsoft.com/office/drawing/2010/main" w="6350">
                <a:solidFill>
                  <a:srgbClr val="000000"/>
                </a:solidFill>
                <a:round/>
                <a:headEnd/>
                <a:tailEnd/>
              </a14:hiddenLine>
            </a:ext>
          </a:extLst>
        </p:spPr>
        <p:txBody>
          <a:bodyPr wrap="none" lIns="0" tIns="0" rIns="0" bIns="0" anchor="ctr"/>
          <a:lstStyle/>
          <a:p>
            <a:endParaRPr lang="zh-CN" altLang="en-US"/>
          </a:p>
        </p:txBody>
      </p:sp>
      <p:sp>
        <p:nvSpPr>
          <p:cNvPr id="53252" name="AutoShape 3"/>
          <p:cNvSpPr>
            <a:spLocks noChangeArrowheads="1"/>
          </p:cNvSpPr>
          <p:nvPr/>
        </p:nvSpPr>
        <p:spPr bwMode="auto">
          <a:xfrm rot="-5400000">
            <a:off x="2007394" y="3040856"/>
            <a:ext cx="5111750" cy="992188"/>
          </a:xfrm>
          <a:prstGeom prst="rightArrow">
            <a:avLst>
              <a:gd name="adj1" fmla="val 52685"/>
              <a:gd name="adj2" fmla="val 36040"/>
            </a:avLst>
          </a:prstGeom>
          <a:solidFill>
            <a:srgbClr val="C02824"/>
          </a:solidFill>
          <a:ln>
            <a:noFill/>
          </a:ln>
          <a:effectLst>
            <a:outerShdw dist="35921" dir="2700000" algn="ctr" rotWithShape="0">
              <a:schemeClr val="tx2"/>
            </a:outerShdw>
          </a:effectLst>
          <a:extLst>
            <a:ext uri="{91240B29-F687-4F45-9708-019B960494DF}">
              <a14:hiddenLine xmlns:a14="http://schemas.microsoft.com/office/drawing/2010/main" w="6350" algn="ctr">
                <a:solidFill>
                  <a:srgbClr val="000000"/>
                </a:solidFill>
                <a:miter lim="800000"/>
                <a:headEnd/>
                <a:tailEnd/>
              </a14:hiddenLine>
            </a:ext>
          </a:extLst>
        </p:spPr>
        <p:txBody>
          <a:bodyPr vert="eaVert"/>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1000" b="1">
              <a:ea typeface="华文细黑" panose="02010600040101010101" pitchFamily="2" charset="-122"/>
            </a:endParaRPr>
          </a:p>
        </p:txBody>
      </p:sp>
      <p:sp>
        <p:nvSpPr>
          <p:cNvPr id="53253" name="Rectangle 11"/>
          <p:cNvSpPr>
            <a:spLocks noChangeArrowheads="1"/>
          </p:cNvSpPr>
          <p:nvPr/>
        </p:nvSpPr>
        <p:spPr bwMode="auto">
          <a:xfrm>
            <a:off x="3248025" y="1400175"/>
            <a:ext cx="2657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marL="342900" indent="-342900" eaLnBrk="0" hangingPunct="0">
              <a:tabLst>
                <a:tab pos="8521700" algn="r"/>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8521700" algn="r"/>
              </a:tabLst>
              <a:defRPr>
                <a:solidFill>
                  <a:schemeClr val="tx1"/>
                </a:solidFill>
                <a:latin typeface="Arial" panose="020B0604020202020204" pitchFamily="34" charset="0"/>
                <a:ea typeface="宋体" panose="02010600030101010101" pitchFamily="2" charset="-122"/>
              </a:defRPr>
            </a:lvl2pPr>
            <a:lvl3pPr marL="1143000" indent="-228600" eaLnBrk="0" hangingPunct="0">
              <a:tabLst>
                <a:tab pos="8521700" algn="r"/>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8521700" algn="r"/>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8521700" algn="r"/>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buClr>
                <a:schemeClr val="tx1"/>
              </a:buClr>
              <a:buFont typeface="Wingdings" panose="05000000000000000000" pitchFamily="2" charset="2"/>
              <a:buNone/>
            </a:pPr>
            <a:r>
              <a:rPr lang="zh-CN" altLang="de-DE" sz="2000">
                <a:solidFill>
                  <a:srgbClr val="000000"/>
                </a:solidFill>
                <a:ea typeface="华文细黑" panose="02010600040101010101" pitchFamily="2" charset="-122"/>
              </a:rPr>
              <a:t>每组最大</a:t>
            </a:r>
            <a:r>
              <a:rPr lang="de-DE" altLang="zh-CN" sz="2000">
                <a:solidFill>
                  <a:srgbClr val="000000"/>
                </a:solidFill>
                <a:ea typeface="华文细黑" panose="02010600040101010101" pitchFamily="2" charset="-122"/>
              </a:rPr>
              <a:t>1</a:t>
            </a:r>
            <a:r>
              <a:rPr lang="en-US" altLang="zh-CN" sz="2000">
                <a:solidFill>
                  <a:srgbClr val="000000"/>
                </a:solidFill>
                <a:ea typeface="华文细黑" panose="02010600040101010101" pitchFamily="2" charset="-122"/>
              </a:rPr>
              <a:t>6</a:t>
            </a:r>
            <a:r>
              <a:rPr lang="zh-CN" altLang="de-DE" sz="2000">
                <a:solidFill>
                  <a:srgbClr val="000000"/>
                </a:solidFill>
                <a:ea typeface="华文细黑" panose="02010600040101010101" pitchFamily="2" charset="-122"/>
              </a:rPr>
              <a:t>条链路捆绑</a:t>
            </a:r>
            <a:endParaRPr lang="de-DE" altLang="zh-CN" sz="2000">
              <a:solidFill>
                <a:srgbClr val="000000"/>
              </a:solidFill>
              <a:ea typeface="华文细黑" panose="02010600040101010101" pitchFamily="2" charset="-122"/>
            </a:endParaRPr>
          </a:p>
        </p:txBody>
      </p:sp>
      <p:sp>
        <p:nvSpPr>
          <p:cNvPr id="53254" name="Rectangle 12"/>
          <p:cNvSpPr>
            <a:spLocks noChangeArrowheads="1"/>
          </p:cNvSpPr>
          <p:nvPr/>
        </p:nvSpPr>
        <p:spPr bwMode="auto">
          <a:xfrm>
            <a:off x="3248025" y="1916113"/>
            <a:ext cx="2657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marL="342900" indent="-342900" eaLnBrk="0" hangingPunct="0">
              <a:tabLst>
                <a:tab pos="8521700" algn="r"/>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8521700" algn="r"/>
              </a:tabLst>
              <a:defRPr>
                <a:solidFill>
                  <a:schemeClr val="tx1"/>
                </a:solidFill>
                <a:latin typeface="Arial" panose="020B0604020202020204" pitchFamily="34" charset="0"/>
                <a:ea typeface="宋体" panose="02010600030101010101" pitchFamily="2" charset="-122"/>
              </a:defRPr>
            </a:lvl2pPr>
            <a:lvl3pPr marL="1143000" indent="-228600" eaLnBrk="0" hangingPunct="0">
              <a:tabLst>
                <a:tab pos="8521700" algn="r"/>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8521700" algn="r"/>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8521700" algn="r"/>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buClr>
                <a:schemeClr val="tx1"/>
              </a:buClr>
              <a:buFont typeface="Wingdings" panose="05000000000000000000" pitchFamily="2" charset="2"/>
              <a:buNone/>
            </a:pPr>
            <a:r>
              <a:rPr lang="de-DE" altLang="zh-CN" sz="2000">
                <a:solidFill>
                  <a:srgbClr val="000000"/>
                </a:solidFill>
                <a:ea typeface="华文细黑" panose="02010600040101010101" pitchFamily="2" charset="-122"/>
              </a:rPr>
              <a:t>240</a:t>
            </a:r>
            <a:r>
              <a:rPr lang="zh-CN" altLang="de-DE" sz="2000">
                <a:solidFill>
                  <a:srgbClr val="000000"/>
                </a:solidFill>
                <a:ea typeface="华文细黑" panose="02010600040101010101" pitchFamily="2" charset="-122"/>
              </a:rPr>
              <a:t>捆绑组每系统</a:t>
            </a:r>
          </a:p>
        </p:txBody>
      </p:sp>
      <p:sp>
        <p:nvSpPr>
          <p:cNvPr id="53255" name="Rectangle 13"/>
          <p:cNvSpPr>
            <a:spLocks noChangeArrowheads="1"/>
          </p:cNvSpPr>
          <p:nvPr/>
        </p:nvSpPr>
        <p:spPr bwMode="auto">
          <a:xfrm>
            <a:off x="3248025" y="2409825"/>
            <a:ext cx="26574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marL="342900" indent="-342900" eaLnBrk="0" hangingPunct="0">
              <a:tabLst>
                <a:tab pos="8521700" algn="r"/>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8521700" algn="r"/>
              </a:tabLst>
              <a:defRPr>
                <a:solidFill>
                  <a:schemeClr val="tx1"/>
                </a:solidFill>
                <a:latin typeface="Arial" panose="020B0604020202020204" pitchFamily="34" charset="0"/>
                <a:ea typeface="宋体" panose="02010600030101010101" pitchFamily="2" charset="-122"/>
              </a:defRPr>
            </a:lvl2pPr>
            <a:lvl3pPr marL="1143000" indent="-228600" eaLnBrk="0" hangingPunct="0">
              <a:tabLst>
                <a:tab pos="8521700" algn="r"/>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8521700" algn="r"/>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8521700" algn="r"/>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buClr>
                <a:schemeClr val="tx1"/>
              </a:buClr>
              <a:buFont typeface="Wingdings" panose="05000000000000000000" pitchFamily="2" charset="2"/>
              <a:buNone/>
            </a:pPr>
            <a:r>
              <a:rPr lang="zh-CN" altLang="de-DE" sz="2000">
                <a:solidFill>
                  <a:srgbClr val="000000"/>
                </a:solidFill>
                <a:ea typeface="华文细黑" panose="02010600040101010101" pitchFamily="2" charset="-122"/>
              </a:rPr>
              <a:t>丰富的</a:t>
            </a:r>
            <a:r>
              <a:rPr lang="de-DE" altLang="zh-CN" sz="2000">
                <a:solidFill>
                  <a:srgbClr val="000000"/>
                </a:solidFill>
                <a:ea typeface="华文细黑" panose="02010600040101010101" pitchFamily="2" charset="-122"/>
              </a:rPr>
              <a:t>HASH</a:t>
            </a:r>
            <a:r>
              <a:rPr lang="zh-CN" altLang="de-DE" sz="2000">
                <a:solidFill>
                  <a:srgbClr val="000000"/>
                </a:solidFill>
                <a:ea typeface="华文细黑" panose="02010600040101010101" pitchFamily="2" charset="-122"/>
              </a:rPr>
              <a:t>选路参数</a:t>
            </a:r>
          </a:p>
        </p:txBody>
      </p:sp>
      <p:sp>
        <p:nvSpPr>
          <p:cNvPr id="53256" name="Rectangle 14"/>
          <p:cNvSpPr>
            <a:spLocks noChangeArrowheads="1"/>
          </p:cNvSpPr>
          <p:nvPr/>
        </p:nvSpPr>
        <p:spPr bwMode="auto">
          <a:xfrm>
            <a:off x="3248025" y="2913063"/>
            <a:ext cx="28352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marL="342900" indent="-342900" eaLnBrk="0" hangingPunct="0">
              <a:tabLst>
                <a:tab pos="8521700" algn="r"/>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8521700" algn="r"/>
              </a:tabLst>
              <a:defRPr>
                <a:solidFill>
                  <a:schemeClr val="tx1"/>
                </a:solidFill>
                <a:latin typeface="Arial" panose="020B0604020202020204" pitchFamily="34" charset="0"/>
                <a:ea typeface="宋体" panose="02010600030101010101" pitchFamily="2" charset="-122"/>
              </a:defRPr>
            </a:lvl2pPr>
            <a:lvl3pPr marL="1143000" indent="-228600" eaLnBrk="0" hangingPunct="0">
              <a:tabLst>
                <a:tab pos="8521700" algn="r"/>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8521700" algn="r"/>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8521700" algn="r"/>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buClr>
                <a:schemeClr val="tx1"/>
              </a:buClr>
              <a:buFont typeface="Wingdings" panose="05000000000000000000" pitchFamily="2" charset="2"/>
              <a:buNone/>
            </a:pPr>
            <a:r>
              <a:rPr lang="de-DE" altLang="zh-CN" sz="2000">
                <a:solidFill>
                  <a:srgbClr val="000000"/>
                </a:solidFill>
                <a:ea typeface="华文细黑" panose="02010600040101010101" pitchFamily="2" charset="-122"/>
              </a:rPr>
              <a:t>HASH</a:t>
            </a:r>
            <a:r>
              <a:rPr lang="zh-CN" altLang="de-DE" sz="2000">
                <a:solidFill>
                  <a:srgbClr val="000000"/>
                </a:solidFill>
                <a:ea typeface="华文细黑" panose="02010600040101010101" pitchFamily="2" charset="-122"/>
              </a:rPr>
              <a:t>选路参数灵活可配</a:t>
            </a:r>
          </a:p>
        </p:txBody>
      </p:sp>
      <p:sp>
        <p:nvSpPr>
          <p:cNvPr id="53257" name="Rectangle 15"/>
          <p:cNvSpPr>
            <a:spLocks noChangeArrowheads="1"/>
          </p:cNvSpPr>
          <p:nvPr/>
        </p:nvSpPr>
        <p:spPr bwMode="auto">
          <a:xfrm>
            <a:off x="2700338" y="4576763"/>
            <a:ext cx="32781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marL="342900" indent="-342900" eaLnBrk="0" hangingPunct="0">
              <a:tabLst>
                <a:tab pos="8521700" algn="r"/>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8521700" algn="r"/>
              </a:tabLst>
              <a:defRPr>
                <a:solidFill>
                  <a:schemeClr val="tx1"/>
                </a:solidFill>
                <a:latin typeface="Arial" panose="020B0604020202020204" pitchFamily="34" charset="0"/>
                <a:ea typeface="宋体" panose="02010600030101010101" pitchFamily="2" charset="-122"/>
              </a:defRPr>
            </a:lvl2pPr>
            <a:lvl3pPr marL="1143000" indent="-228600" eaLnBrk="0" hangingPunct="0">
              <a:tabLst>
                <a:tab pos="8521700" algn="r"/>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8521700" algn="r"/>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8521700" algn="r"/>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buClr>
                <a:schemeClr val="tx1"/>
              </a:buClr>
              <a:buFont typeface="Wingdings" panose="05000000000000000000" pitchFamily="2" charset="2"/>
              <a:buNone/>
            </a:pPr>
            <a:r>
              <a:rPr lang="de-DE" altLang="zh-CN">
                <a:solidFill>
                  <a:srgbClr val="000000"/>
                </a:solidFill>
                <a:ea typeface="华文细黑" panose="02010600040101010101" pitchFamily="2" charset="-122"/>
              </a:rPr>
              <a:t>2~1</a:t>
            </a:r>
            <a:r>
              <a:rPr lang="en-US" altLang="zh-CN">
                <a:solidFill>
                  <a:srgbClr val="000000"/>
                </a:solidFill>
                <a:ea typeface="华文细黑" panose="02010600040101010101" pitchFamily="2" charset="-122"/>
              </a:rPr>
              <a:t>6</a:t>
            </a:r>
            <a:r>
              <a:rPr lang="zh-CN" altLang="de-DE">
                <a:solidFill>
                  <a:srgbClr val="000000"/>
                </a:solidFill>
                <a:ea typeface="华文细黑" panose="02010600040101010101" pitchFamily="2" charset="-122"/>
              </a:rPr>
              <a:t>条链路聚合皆可均匀分担</a:t>
            </a:r>
          </a:p>
        </p:txBody>
      </p:sp>
      <p:sp>
        <p:nvSpPr>
          <p:cNvPr id="53258" name="AutoShape 28"/>
          <p:cNvSpPr>
            <a:spLocks noChangeArrowheads="1"/>
          </p:cNvSpPr>
          <p:nvPr/>
        </p:nvSpPr>
        <p:spPr bwMode="auto">
          <a:xfrm rot="5400000">
            <a:off x="4606926" y="3249612"/>
            <a:ext cx="3097212" cy="144463"/>
          </a:xfrm>
          <a:prstGeom prst="flowChartMerge">
            <a:avLst/>
          </a:prstGeom>
          <a:gradFill rotWithShape="1">
            <a:gsLst>
              <a:gs pos="0">
                <a:srgbClr val="B21A0E"/>
              </a:gs>
              <a:gs pos="100000">
                <a:srgbClr val="CE9E9E"/>
              </a:gs>
            </a:gsLst>
            <a:lin ang="2700000" scaled="1"/>
          </a:gradFill>
          <a:ln w="19050" algn="ctr">
            <a:solidFill>
              <a:srgbClr val="800000"/>
            </a:solidFill>
            <a:miter lim="800000"/>
            <a:headEnd/>
            <a:tailEnd/>
          </a:ln>
        </p:spPr>
        <p:txBody>
          <a:bodyPr rot="10800000" vert="eaVert"/>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endParaRPr lang="zh-CN" altLang="en-US" sz="1000" b="1">
              <a:ea typeface="华文细黑" panose="02010600040101010101" pitchFamily="2" charset="-122"/>
            </a:endParaRPr>
          </a:p>
        </p:txBody>
      </p:sp>
      <p:sp>
        <p:nvSpPr>
          <p:cNvPr id="53259" name="Rectangle 29"/>
          <p:cNvSpPr>
            <a:spLocks noChangeArrowheads="1"/>
          </p:cNvSpPr>
          <p:nvPr/>
        </p:nvSpPr>
        <p:spPr bwMode="auto">
          <a:xfrm>
            <a:off x="6373813" y="1608138"/>
            <a:ext cx="2519362" cy="337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spAutoFit/>
          </a:bodyPr>
          <a:lstStyle>
            <a:lvl1pPr marL="3175" indent="-3175" eaLnBrk="0" hangingPunct="0">
              <a:tabLst>
                <a:tab pos="8521700" algn="r"/>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8521700" algn="r"/>
              </a:tabLst>
              <a:defRPr>
                <a:solidFill>
                  <a:schemeClr val="tx1"/>
                </a:solidFill>
                <a:latin typeface="Arial" panose="020B0604020202020204" pitchFamily="34" charset="0"/>
                <a:ea typeface="宋体" panose="02010600030101010101" pitchFamily="2" charset="-122"/>
              </a:defRPr>
            </a:lvl2pPr>
            <a:lvl3pPr marL="1143000" indent="-228600" eaLnBrk="0" hangingPunct="0">
              <a:tabLst>
                <a:tab pos="8521700" algn="r"/>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8521700" algn="r"/>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8521700" algn="r"/>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buClr>
                <a:schemeClr val="tx1"/>
              </a:buClr>
              <a:buFont typeface="Wingdings" panose="05000000000000000000" pitchFamily="2" charset="2"/>
              <a:buNone/>
            </a:pPr>
            <a:r>
              <a:rPr lang="en-US" altLang="zh-CN" sz="1600" b="1">
                <a:solidFill>
                  <a:srgbClr val="000000"/>
                </a:solidFill>
                <a:ea typeface="华文细黑" panose="02010600040101010101" pitchFamily="2" charset="-122"/>
              </a:rPr>
              <a:t>Non-IP/Non MPLS</a:t>
            </a:r>
            <a:r>
              <a:rPr lang="zh-CN" altLang="en-US" sz="1600" b="1">
                <a:solidFill>
                  <a:srgbClr val="000000"/>
                </a:solidFill>
                <a:ea typeface="华文细黑" panose="02010600040101010101" pitchFamily="2" charset="-122"/>
              </a:rPr>
              <a:t>报文：</a:t>
            </a:r>
          </a:p>
          <a:p>
            <a:pPr eaLnBrk="1" hangingPunct="1">
              <a:lnSpc>
                <a:spcPct val="125000"/>
              </a:lnSpc>
              <a:buClr>
                <a:schemeClr val="tx1"/>
              </a:buClr>
              <a:buFont typeface="Wingdings" panose="05000000000000000000" pitchFamily="2" charset="2"/>
              <a:buNone/>
            </a:pPr>
            <a:r>
              <a:rPr lang="en-US" altLang="zh-CN" sz="1600">
                <a:solidFill>
                  <a:srgbClr val="000000"/>
                </a:solidFill>
                <a:ea typeface="华文细黑" panose="02010600040101010101" pitchFamily="2" charset="-122"/>
              </a:rPr>
              <a:t>SMAC</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DMAC</a:t>
            </a:r>
            <a:r>
              <a:rPr lang="zh-CN" altLang="en-US" sz="1600">
                <a:solidFill>
                  <a:srgbClr val="000000"/>
                </a:solidFill>
                <a:ea typeface="华文细黑" panose="02010600040101010101" pitchFamily="2" charset="-122"/>
              </a:rPr>
              <a:t>的任意组合</a:t>
            </a:r>
          </a:p>
          <a:p>
            <a:pPr eaLnBrk="1" hangingPunct="1">
              <a:lnSpc>
                <a:spcPct val="125000"/>
              </a:lnSpc>
              <a:buClr>
                <a:schemeClr val="tx1"/>
              </a:buClr>
              <a:buFont typeface="Wingdings" panose="05000000000000000000" pitchFamily="2" charset="2"/>
              <a:buNone/>
            </a:pPr>
            <a:r>
              <a:rPr lang="en-US" altLang="zh-CN" sz="1600" b="1">
                <a:solidFill>
                  <a:srgbClr val="000000"/>
                </a:solidFill>
                <a:ea typeface="华文细黑" panose="02010600040101010101" pitchFamily="2" charset="-122"/>
              </a:rPr>
              <a:t>MPLS</a:t>
            </a:r>
            <a:r>
              <a:rPr lang="zh-CN" altLang="en-US" sz="1600" b="1">
                <a:solidFill>
                  <a:srgbClr val="000000"/>
                </a:solidFill>
                <a:ea typeface="华文细黑" panose="02010600040101010101" pitchFamily="2" charset="-122"/>
              </a:rPr>
              <a:t>报文：</a:t>
            </a:r>
          </a:p>
          <a:p>
            <a:pPr eaLnBrk="1" hangingPunct="1">
              <a:lnSpc>
                <a:spcPct val="125000"/>
              </a:lnSpc>
              <a:buClr>
                <a:schemeClr val="tx1"/>
              </a:buClr>
              <a:buFont typeface="Wingdings" panose="05000000000000000000" pitchFamily="2" charset="2"/>
              <a:buNone/>
            </a:pPr>
            <a:r>
              <a:rPr lang="en-US" altLang="zh-CN" sz="1600">
                <a:solidFill>
                  <a:srgbClr val="000000"/>
                </a:solidFill>
                <a:ea typeface="华文细黑" panose="02010600040101010101" pitchFamily="2" charset="-122"/>
              </a:rPr>
              <a:t>SMAC</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DMAC</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SMAC+DMAC</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MPLS Label0</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MPLS Label1</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MPLS Label2</a:t>
            </a:r>
            <a:r>
              <a:rPr lang="zh-CN" altLang="en-US" sz="1600">
                <a:solidFill>
                  <a:srgbClr val="000000"/>
                </a:solidFill>
                <a:ea typeface="华文细黑" panose="02010600040101010101" pitchFamily="2" charset="-122"/>
              </a:rPr>
              <a:t>的任意组合</a:t>
            </a:r>
          </a:p>
          <a:p>
            <a:pPr eaLnBrk="1" hangingPunct="1">
              <a:lnSpc>
                <a:spcPct val="125000"/>
              </a:lnSpc>
              <a:buClr>
                <a:schemeClr val="tx1"/>
              </a:buClr>
              <a:buFont typeface="Wingdings" panose="05000000000000000000" pitchFamily="2" charset="2"/>
              <a:buNone/>
            </a:pPr>
            <a:r>
              <a:rPr lang="en-US" altLang="zh-CN" sz="1600" b="1">
                <a:solidFill>
                  <a:srgbClr val="000000"/>
                </a:solidFill>
                <a:ea typeface="华文细黑" panose="02010600040101010101" pitchFamily="2" charset="-122"/>
              </a:rPr>
              <a:t>IPv4/v6</a:t>
            </a:r>
            <a:r>
              <a:rPr lang="zh-CN" altLang="en-US" sz="1600" b="1">
                <a:solidFill>
                  <a:srgbClr val="000000"/>
                </a:solidFill>
                <a:ea typeface="华文细黑" panose="02010600040101010101" pitchFamily="2" charset="-122"/>
              </a:rPr>
              <a:t>报文</a:t>
            </a:r>
            <a:r>
              <a:rPr lang="zh-CN" altLang="en-US" sz="1600">
                <a:solidFill>
                  <a:srgbClr val="000000"/>
                </a:solidFill>
                <a:ea typeface="华文细黑" panose="02010600040101010101" pitchFamily="2" charset="-122"/>
              </a:rPr>
              <a:t>：</a:t>
            </a:r>
          </a:p>
          <a:p>
            <a:pPr eaLnBrk="1" hangingPunct="1">
              <a:lnSpc>
                <a:spcPct val="125000"/>
              </a:lnSpc>
              <a:buClr>
                <a:schemeClr val="tx1"/>
              </a:buClr>
              <a:buFont typeface="Wingdings" panose="05000000000000000000" pitchFamily="2" charset="2"/>
              <a:buNone/>
            </a:pPr>
            <a:r>
              <a:rPr lang="en-US" altLang="zh-CN" sz="1600">
                <a:solidFill>
                  <a:srgbClr val="000000"/>
                </a:solidFill>
                <a:ea typeface="华文细黑" panose="02010600040101010101" pitchFamily="2" charset="-122"/>
              </a:rPr>
              <a:t>SMAC</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DMAC</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SIP</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DIP</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L4_SPORT</a:t>
            </a:r>
            <a:r>
              <a:rPr lang="zh-CN" altLang="en-US" sz="1600">
                <a:solidFill>
                  <a:srgbClr val="000000"/>
                </a:solidFill>
                <a:ea typeface="华文细黑" panose="02010600040101010101" pitchFamily="2" charset="-122"/>
              </a:rPr>
              <a:t>、</a:t>
            </a:r>
            <a:r>
              <a:rPr lang="en-US" altLang="zh-CN" sz="1600">
                <a:solidFill>
                  <a:srgbClr val="000000"/>
                </a:solidFill>
                <a:ea typeface="华文细黑" panose="02010600040101010101" pitchFamily="2" charset="-122"/>
              </a:rPr>
              <a:t>L4_DPORT</a:t>
            </a:r>
            <a:r>
              <a:rPr lang="zh-CN" altLang="en-US" sz="1600">
                <a:solidFill>
                  <a:srgbClr val="000000"/>
                </a:solidFill>
                <a:ea typeface="华文细黑" panose="02010600040101010101" pitchFamily="2" charset="-122"/>
              </a:rPr>
              <a:t>的任意组合</a:t>
            </a:r>
          </a:p>
        </p:txBody>
      </p:sp>
      <p:sp>
        <p:nvSpPr>
          <p:cNvPr id="53260" name="Rectangle 32"/>
          <p:cNvSpPr>
            <a:spLocks noChangeArrowheads="1"/>
          </p:cNvSpPr>
          <p:nvPr/>
        </p:nvSpPr>
        <p:spPr bwMode="auto">
          <a:xfrm>
            <a:off x="3656013" y="3429000"/>
            <a:ext cx="170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2000">
                <a:ea typeface="华文细黑" panose="02010600040101010101" pitchFamily="2" charset="-122"/>
              </a:rPr>
              <a:t>支持跨板聚合</a:t>
            </a:r>
          </a:p>
        </p:txBody>
      </p:sp>
      <p:sp>
        <p:nvSpPr>
          <p:cNvPr id="53261" name="Rectangle 34"/>
          <p:cNvSpPr>
            <a:spLocks noChangeArrowheads="1"/>
          </p:cNvSpPr>
          <p:nvPr/>
        </p:nvSpPr>
        <p:spPr bwMode="auto">
          <a:xfrm>
            <a:off x="3532188" y="3933825"/>
            <a:ext cx="1962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2000">
                <a:solidFill>
                  <a:srgbClr val="1C1C1C"/>
                </a:solidFill>
                <a:ea typeface="华文细黑" panose="02010600040101010101" pitchFamily="2" charset="-122"/>
              </a:rPr>
              <a:t>支持跨设备聚合</a:t>
            </a:r>
            <a:endParaRPr lang="zh-CN" altLang="en-US" sz="2000" b="1">
              <a:solidFill>
                <a:srgbClr val="1C1C1C"/>
              </a:solidFill>
              <a:ea typeface="华文细黑" panose="02010600040101010101" pitchFamily="2" charset="-122"/>
            </a:endParaRPr>
          </a:p>
        </p:txBody>
      </p:sp>
      <p:sp>
        <p:nvSpPr>
          <p:cNvPr id="53262" name="Rectangle 35"/>
          <p:cNvSpPr>
            <a:spLocks noChangeArrowheads="1"/>
          </p:cNvSpPr>
          <p:nvPr/>
        </p:nvSpPr>
        <p:spPr bwMode="auto">
          <a:xfrm>
            <a:off x="3275013" y="5202238"/>
            <a:ext cx="27590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marL="342900" indent="-342900" eaLnBrk="0" hangingPunct="0">
              <a:tabLst>
                <a:tab pos="8521700" algn="r"/>
              </a:tabLst>
              <a:defRPr>
                <a:solidFill>
                  <a:schemeClr val="tx1"/>
                </a:solidFill>
                <a:latin typeface="Arial" panose="020B0604020202020204" pitchFamily="34" charset="0"/>
                <a:ea typeface="宋体" panose="02010600030101010101" pitchFamily="2" charset="-122"/>
              </a:defRPr>
            </a:lvl1pPr>
            <a:lvl2pPr marL="742950" indent="-285750" eaLnBrk="0" hangingPunct="0">
              <a:tabLst>
                <a:tab pos="8521700" algn="r"/>
              </a:tabLst>
              <a:defRPr>
                <a:solidFill>
                  <a:schemeClr val="tx1"/>
                </a:solidFill>
                <a:latin typeface="Arial" panose="020B0604020202020204" pitchFamily="34" charset="0"/>
                <a:ea typeface="宋体" panose="02010600030101010101" pitchFamily="2" charset="-122"/>
              </a:defRPr>
            </a:lvl2pPr>
            <a:lvl3pPr marL="1143000" indent="-228600" eaLnBrk="0" hangingPunct="0">
              <a:tabLst>
                <a:tab pos="8521700" algn="r"/>
              </a:tabLst>
              <a:defRPr>
                <a:solidFill>
                  <a:schemeClr val="tx1"/>
                </a:solidFill>
                <a:latin typeface="Arial" panose="020B0604020202020204" pitchFamily="34" charset="0"/>
                <a:ea typeface="宋体" panose="02010600030101010101" pitchFamily="2" charset="-122"/>
              </a:defRPr>
            </a:lvl3pPr>
            <a:lvl4pPr marL="1600200" indent="-228600" eaLnBrk="0" hangingPunct="0">
              <a:tabLst>
                <a:tab pos="8521700" algn="r"/>
              </a:tabLst>
              <a:defRPr>
                <a:solidFill>
                  <a:schemeClr val="tx1"/>
                </a:solidFill>
                <a:latin typeface="Arial" panose="020B0604020202020204" pitchFamily="34" charset="0"/>
                <a:ea typeface="宋体" panose="02010600030101010101" pitchFamily="2" charset="-122"/>
              </a:defRPr>
            </a:lvl4pPr>
            <a:lvl5pPr marL="2057400" indent="-228600" eaLnBrk="0" hangingPunct="0">
              <a:tabLst>
                <a:tab pos="8521700" algn="r"/>
              </a:tabLst>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8521700" algn="r"/>
              </a:tabLs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buClr>
                <a:schemeClr val="tx1"/>
              </a:buClr>
              <a:buFont typeface="Wingdings" panose="05000000000000000000" pitchFamily="2" charset="2"/>
              <a:buNone/>
            </a:pPr>
            <a:r>
              <a:rPr lang="zh-CN" altLang="de-DE">
                <a:solidFill>
                  <a:srgbClr val="000000"/>
                </a:solidFill>
                <a:ea typeface="华文细黑" panose="02010600040101010101" pitchFamily="2" charset="-122"/>
              </a:rPr>
              <a:t>支持等价路由与链路聚合叠加负载分担</a:t>
            </a:r>
          </a:p>
        </p:txBody>
      </p:sp>
      <p:pic>
        <p:nvPicPr>
          <p:cNvPr id="53263" name="Picture 92" descr="CR16008_F_1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512888"/>
            <a:ext cx="259397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4" name="Line 93"/>
          <p:cNvSpPr>
            <a:spLocks noChangeShapeType="1"/>
          </p:cNvSpPr>
          <p:nvPr/>
        </p:nvSpPr>
        <p:spPr bwMode="auto">
          <a:xfrm>
            <a:off x="2051050" y="3068638"/>
            <a:ext cx="865188" cy="0"/>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lIns="91425" tIns="45712" rIns="91425" bIns="45712"/>
          <a:lstStyle/>
          <a:p>
            <a:endParaRPr lang="zh-CN" altLang="en-US"/>
          </a:p>
        </p:txBody>
      </p:sp>
      <p:sp>
        <p:nvSpPr>
          <p:cNvPr id="53265" name="Line 98"/>
          <p:cNvSpPr>
            <a:spLocks noChangeShapeType="1"/>
          </p:cNvSpPr>
          <p:nvPr/>
        </p:nvSpPr>
        <p:spPr bwMode="auto">
          <a:xfrm>
            <a:off x="2051050" y="3170238"/>
            <a:ext cx="865188" cy="0"/>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lIns="91425" tIns="45712" rIns="91425" bIns="45712"/>
          <a:lstStyle/>
          <a:p>
            <a:endParaRPr lang="zh-CN" altLang="en-US"/>
          </a:p>
        </p:txBody>
      </p:sp>
      <p:sp>
        <p:nvSpPr>
          <p:cNvPr id="53266" name="Line 99"/>
          <p:cNvSpPr>
            <a:spLocks noChangeShapeType="1"/>
          </p:cNvSpPr>
          <p:nvPr/>
        </p:nvSpPr>
        <p:spPr bwMode="auto">
          <a:xfrm>
            <a:off x="2051050" y="3284538"/>
            <a:ext cx="865188" cy="0"/>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lIns="91425" tIns="45712" rIns="91425" bIns="45712"/>
          <a:lstStyle/>
          <a:p>
            <a:endParaRPr lang="zh-CN" altLang="en-US"/>
          </a:p>
        </p:txBody>
      </p:sp>
      <p:sp>
        <p:nvSpPr>
          <p:cNvPr id="53267" name="Line 100"/>
          <p:cNvSpPr>
            <a:spLocks noChangeShapeType="1"/>
          </p:cNvSpPr>
          <p:nvPr/>
        </p:nvSpPr>
        <p:spPr bwMode="auto">
          <a:xfrm>
            <a:off x="2051050" y="3400425"/>
            <a:ext cx="865188" cy="0"/>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lIns="91425" tIns="45712" rIns="91425" bIns="45712"/>
          <a:lstStyle/>
          <a:p>
            <a:endParaRPr lang="zh-CN" altLang="en-US"/>
          </a:p>
        </p:txBody>
      </p:sp>
      <p:sp>
        <p:nvSpPr>
          <p:cNvPr id="53268" name="Line 101"/>
          <p:cNvSpPr>
            <a:spLocks noChangeShapeType="1"/>
          </p:cNvSpPr>
          <p:nvPr/>
        </p:nvSpPr>
        <p:spPr bwMode="auto">
          <a:xfrm>
            <a:off x="2051050" y="4149725"/>
            <a:ext cx="865188" cy="0"/>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lIns="91425" tIns="45712" rIns="91425" bIns="45712"/>
          <a:lstStyle/>
          <a:p>
            <a:endParaRPr lang="zh-CN" altLang="en-US"/>
          </a:p>
        </p:txBody>
      </p:sp>
      <p:sp>
        <p:nvSpPr>
          <p:cNvPr id="53269" name="Text Box 102"/>
          <p:cNvSpPr txBox="1">
            <a:spLocks noChangeArrowheads="1"/>
          </p:cNvSpPr>
          <p:nvPr/>
        </p:nvSpPr>
        <p:spPr bwMode="auto">
          <a:xfrm>
            <a:off x="2338388" y="3370263"/>
            <a:ext cx="361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t>。</a:t>
            </a:r>
          </a:p>
          <a:p>
            <a:pPr eaLnBrk="1" hangingPunct="1"/>
            <a:r>
              <a:rPr lang="zh-CN" altLang="en-US"/>
              <a:t>。</a:t>
            </a:r>
          </a:p>
          <a:p>
            <a:pPr eaLnBrk="1" hangingPunct="1"/>
            <a:r>
              <a:rPr lang="zh-CN" altLang="en-US"/>
              <a:t>。</a:t>
            </a:r>
          </a:p>
        </p:txBody>
      </p:sp>
      <p:sp>
        <p:nvSpPr>
          <p:cNvPr id="53270" name="Text Box 104"/>
          <p:cNvSpPr txBox="1">
            <a:spLocks noChangeArrowheads="1"/>
          </p:cNvSpPr>
          <p:nvPr/>
        </p:nvSpPr>
        <p:spPr bwMode="auto">
          <a:xfrm>
            <a:off x="2967038" y="2914650"/>
            <a:ext cx="25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t>1</a:t>
            </a:r>
          </a:p>
        </p:txBody>
      </p:sp>
      <p:sp>
        <p:nvSpPr>
          <p:cNvPr id="53271" name="Text Box 105"/>
          <p:cNvSpPr txBox="1">
            <a:spLocks noChangeArrowheads="1"/>
          </p:cNvSpPr>
          <p:nvPr/>
        </p:nvSpPr>
        <p:spPr bwMode="auto">
          <a:xfrm>
            <a:off x="2916238" y="4038600"/>
            <a:ext cx="3254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t>16</a:t>
            </a:r>
          </a:p>
        </p:txBody>
      </p:sp>
      <p:sp>
        <p:nvSpPr>
          <p:cNvPr id="53272" name="Text Box 106"/>
          <p:cNvSpPr txBox="1">
            <a:spLocks noChangeArrowheads="1"/>
          </p:cNvSpPr>
          <p:nvPr/>
        </p:nvSpPr>
        <p:spPr bwMode="auto">
          <a:xfrm>
            <a:off x="2973388" y="3062288"/>
            <a:ext cx="25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t>2</a:t>
            </a:r>
          </a:p>
        </p:txBody>
      </p:sp>
      <p:sp>
        <p:nvSpPr>
          <p:cNvPr id="53273" name="Text Box 107"/>
          <p:cNvSpPr txBox="1">
            <a:spLocks noChangeArrowheads="1"/>
          </p:cNvSpPr>
          <p:nvPr/>
        </p:nvSpPr>
        <p:spPr bwMode="auto">
          <a:xfrm>
            <a:off x="2973388" y="3192463"/>
            <a:ext cx="25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t>3</a:t>
            </a:r>
          </a:p>
        </p:txBody>
      </p:sp>
      <p:sp>
        <p:nvSpPr>
          <p:cNvPr id="53274" name="Text Box 108"/>
          <p:cNvSpPr txBox="1">
            <a:spLocks noChangeArrowheads="1"/>
          </p:cNvSpPr>
          <p:nvPr/>
        </p:nvSpPr>
        <p:spPr bwMode="auto">
          <a:xfrm>
            <a:off x="2973388" y="3338513"/>
            <a:ext cx="25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25" tIns="45712" rIns="91425" bIns="4571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t>4</a:t>
            </a:r>
          </a:p>
        </p:txBody>
      </p:sp>
      <p:sp>
        <p:nvSpPr>
          <p:cNvPr id="53275" name="Oval 109"/>
          <p:cNvSpPr>
            <a:spLocks noChangeArrowheads="1"/>
          </p:cNvSpPr>
          <p:nvPr/>
        </p:nvSpPr>
        <p:spPr bwMode="auto">
          <a:xfrm>
            <a:off x="2354263" y="2651125"/>
            <a:ext cx="287337" cy="1944688"/>
          </a:xfrm>
          <a:prstGeom prst="ellipse">
            <a:avLst/>
          </a:prstGeom>
          <a:noFill/>
          <a:ln w="38100" algn="ctr">
            <a:solidFill>
              <a:srgbClr val="C02824"/>
            </a:solidFill>
            <a:round/>
            <a:headEnd/>
            <a:tailEnd/>
          </a:ln>
          <a:extLst>
            <a:ext uri="{909E8E84-426E-40DD-AFC4-6F175D3DCCD1}">
              <a14:hiddenFill xmlns:a14="http://schemas.microsoft.com/office/drawing/2010/main">
                <a:solidFill>
                  <a:srgbClr val="FFFFFF"/>
                </a:solidFill>
              </a14:hiddenFill>
            </a:ext>
          </a:extLst>
        </p:spPr>
        <p:txBody>
          <a:bodyPr wrap="none"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zh-CN" altLang="en-US" smtClean="0"/>
              <a:t>广域网接口捆绑</a:t>
            </a:r>
          </a:p>
        </p:txBody>
      </p:sp>
      <p:sp>
        <p:nvSpPr>
          <p:cNvPr id="898081" name="Rectangle 33"/>
          <p:cNvSpPr>
            <a:spLocks noChangeArrowheads="1"/>
          </p:cNvSpPr>
          <p:nvPr/>
        </p:nvSpPr>
        <p:spPr bwMode="auto">
          <a:xfrm>
            <a:off x="250825" y="5259388"/>
            <a:ext cx="84978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CR16000</a:t>
            </a:r>
            <a:r>
              <a:rPr lang="zh-CN" altLang="en-US" sz="2000" b="1">
                <a:solidFill>
                  <a:srgbClr val="000000"/>
                </a:solidFill>
                <a:ea typeface="华文细黑" panose="02010600040101010101" pitchFamily="2" charset="-122"/>
              </a:rPr>
              <a:t>支持</a:t>
            </a:r>
            <a:r>
              <a:rPr lang="en-US" altLang="zh-CN" sz="2000" b="1">
                <a:solidFill>
                  <a:srgbClr val="000000"/>
                </a:solidFill>
                <a:ea typeface="华文细黑" panose="02010600040101010101" pitchFamily="2" charset="-122"/>
              </a:rPr>
              <a:t>POS</a:t>
            </a:r>
            <a:r>
              <a:rPr lang="zh-CN" altLang="en-US" sz="2000" b="1">
                <a:solidFill>
                  <a:srgbClr val="000000"/>
                </a:solidFill>
                <a:ea typeface="华文细黑" panose="02010600040101010101" pitchFamily="2" charset="-122"/>
              </a:rPr>
              <a:t>接口捆绑，加入捆绑组的成员接口的链路层协议类型必须是</a:t>
            </a:r>
            <a:r>
              <a:rPr lang="en-US" altLang="zh-CN" sz="2000" b="1">
                <a:solidFill>
                  <a:srgbClr val="000000"/>
                </a:solidFill>
                <a:ea typeface="华文细黑" panose="02010600040101010101" pitchFamily="2" charset="-122"/>
              </a:rPr>
              <a:t>HDLC</a:t>
            </a:r>
            <a:r>
              <a:rPr lang="zh-CN" altLang="en-US" sz="2000" b="1">
                <a:solidFill>
                  <a:srgbClr val="000000"/>
                </a:solidFill>
                <a:ea typeface="华文细黑" panose="02010600040101010101" pitchFamily="2" charset="-122"/>
              </a:rPr>
              <a:t>（</a:t>
            </a:r>
            <a:r>
              <a:rPr lang="en-US" altLang="zh-CN" sz="2000" b="1">
                <a:solidFill>
                  <a:srgbClr val="000000"/>
                </a:solidFill>
                <a:ea typeface="华文细黑" panose="02010600040101010101" pitchFamily="2" charset="-122"/>
              </a:rPr>
              <a:t>High-level Data Link Control</a:t>
            </a:r>
            <a:r>
              <a:rPr lang="zh-CN" altLang="en-US" sz="2000" b="1">
                <a:solidFill>
                  <a:srgbClr val="000000"/>
                </a:solidFill>
                <a:ea typeface="华文细黑" panose="02010600040101010101" pitchFamily="2" charset="-122"/>
              </a:rPr>
              <a:t>，高级数据链路控制） </a:t>
            </a:r>
            <a:endParaRPr lang="en-US" altLang="zh-CN" sz="2000" b="1">
              <a:solidFill>
                <a:srgbClr val="000000"/>
              </a:solidFill>
              <a:ea typeface="华文细黑" panose="02010600040101010101" pitchFamily="2" charset="-122"/>
            </a:endParaRPr>
          </a:p>
        </p:txBody>
      </p:sp>
      <p:graphicFrame>
        <p:nvGraphicFramePr>
          <p:cNvPr id="898051" name="Group 3"/>
          <p:cNvGraphicFramePr>
            <a:graphicFrameLocks noGrp="1"/>
          </p:cNvGraphicFramePr>
          <p:nvPr>
            <p:ph type="tbl" idx="1"/>
          </p:nvPr>
        </p:nvGraphicFramePr>
        <p:xfrm>
          <a:off x="1608138" y="1917700"/>
          <a:ext cx="1308100" cy="1654175"/>
        </p:xfrm>
        <a:graphic>
          <a:graphicData uri="http://schemas.openxmlformats.org/drawingml/2006/table">
            <a:tbl>
              <a:tblPr/>
              <a:tblGrid>
                <a:gridCol w="1308100"/>
              </a:tblGrid>
              <a:tr h="333375">
                <a:tc>
                  <a:txBody>
                    <a:bodyPr/>
                    <a:lstStyle/>
                    <a:p>
                      <a:pPr marL="0" marR="0" lvl="0" indent="0" algn="ctr" defTabSz="914400" rtl="0" eaLnBrk="1" fontAlgn="base" latinLnBrk="0" hangingPunct="1">
                        <a:lnSpc>
                          <a:spcPct val="110000"/>
                        </a:lnSpc>
                        <a:spcBef>
                          <a:spcPct val="0"/>
                        </a:spcBef>
                        <a:spcAft>
                          <a:spcPct val="0"/>
                        </a:spcAft>
                        <a:buClr>
                          <a:schemeClr val="tx1"/>
                        </a:buClr>
                        <a:buSzTx/>
                        <a:buFont typeface="Wingdings" pitchFamily="2" charset="2"/>
                        <a:buNone/>
                        <a:tabLst/>
                      </a:pPr>
                      <a:r>
                        <a:rPr kumimoji="0" lang="zh-CN" altLang="en-US" sz="1100" b="1" i="0" u="none" strike="noStrike" cap="none" normalizeH="0" baseline="0" dirty="0" smtClean="0">
                          <a:ln>
                            <a:noFill/>
                          </a:ln>
                          <a:solidFill>
                            <a:srgbClr val="000000"/>
                          </a:solidFill>
                          <a:effectLst/>
                          <a:latin typeface="黑体" pitchFamily="2" charset="-122"/>
                          <a:ea typeface="黑体" pitchFamily="2" charset="-122"/>
                        </a:rPr>
                        <a:t>业务板</a:t>
                      </a:r>
                      <a:r>
                        <a:rPr kumimoji="0" lang="en-US" altLang="zh-CN" sz="1100" b="1" i="0" u="none" strike="noStrike" cap="none" normalizeH="0" baseline="0" dirty="0" smtClean="0">
                          <a:ln>
                            <a:noFill/>
                          </a:ln>
                          <a:solidFill>
                            <a:srgbClr val="000000"/>
                          </a:solidFill>
                          <a:effectLst/>
                          <a:latin typeface="黑体" pitchFamily="2" charset="-122"/>
                          <a:ea typeface="黑体" pitchFamily="2" charset="-122"/>
                        </a:rPr>
                        <a:t>0</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333375">
                <a:tc>
                  <a:txBody>
                    <a:bodyPr/>
                    <a:lstStyle/>
                    <a:p>
                      <a:pPr marL="0" marR="0" lvl="0" indent="0" algn="ctr" defTabSz="914400" rtl="0" eaLnBrk="1" fontAlgn="base" latinLnBrk="0" hangingPunct="1">
                        <a:lnSpc>
                          <a:spcPct val="110000"/>
                        </a:lnSpc>
                        <a:spcBef>
                          <a:spcPct val="0"/>
                        </a:spcBef>
                        <a:spcAft>
                          <a:spcPct val="0"/>
                        </a:spcAft>
                        <a:buClr>
                          <a:schemeClr val="tx1"/>
                        </a:buClr>
                        <a:buSzTx/>
                        <a:buFont typeface="Wingdings" pitchFamily="2" charset="2"/>
                        <a:buNone/>
                        <a:tabLst/>
                      </a:pPr>
                      <a:r>
                        <a:rPr kumimoji="0" lang="zh-CN" altLang="en-US" sz="1100" b="1" i="0" u="none" strike="noStrike" cap="none" normalizeH="0" baseline="0" smtClean="0">
                          <a:ln>
                            <a:noFill/>
                          </a:ln>
                          <a:solidFill>
                            <a:srgbClr val="000000"/>
                          </a:solidFill>
                          <a:effectLst/>
                          <a:latin typeface="黑体" pitchFamily="2" charset="-122"/>
                          <a:ea typeface="黑体" pitchFamily="2" charset="-122"/>
                        </a:rPr>
                        <a:t>业务板</a:t>
                      </a:r>
                      <a:r>
                        <a:rPr kumimoji="0" lang="en-US" altLang="zh-CN" sz="1100" b="1" i="0" u="none" strike="noStrike" cap="none" normalizeH="0" baseline="0" smtClean="0">
                          <a:ln>
                            <a:noFill/>
                          </a:ln>
                          <a:solidFill>
                            <a:srgbClr val="000000"/>
                          </a:solidFill>
                          <a:effectLst/>
                          <a:latin typeface="黑体" pitchFamily="2" charset="-122"/>
                          <a:ea typeface="黑体" pitchFamily="2" charset="-122"/>
                        </a:rPr>
                        <a:t>1</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66"/>
                    </a:solidFill>
                  </a:tcPr>
                </a:tc>
              </a:tr>
              <a:tr h="330200">
                <a:tc>
                  <a:txBody>
                    <a:bodyPr/>
                    <a:lstStyle/>
                    <a:p>
                      <a:pPr marL="0" marR="0" lvl="0" indent="0" algn="ctr" defTabSz="914400" rtl="0" eaLnBrk="1" fontAlgn="base" latinLnBrk="0" hangingPunct="1">
                        <a:lnSpc>
                          <a:spcPct val="110000"/>
                        </a:lnSpc>
                        <a:spcBef>
                          <a:spcPct val="0"/>
                        </a:spcBef>
                        <a:spcAft>
                          <a:spcPct val="0"/>
                        </a:spcAft>
                        <a:buClr>
                          <a:schemeClr val="tx1"/>
                        </a:buClr>
                        <a:buSzTx/>
                        <a:buFont typeface="Wingdings" pitchFamily="2" charset="2"/>
                        <a:buNone/>
                        <a:tabLst/>
                      </a:pPr>
                      <a:r>
                        <a:rPr kumimoji="0" lang="zh-CN" altLang="en-US" sz="1100" b="1" i="0" u="none" strike="noStrike" cap="none" normalizeH="0" baseline="0" smtClean="0">
                          <a:ln>
                            <a:noFill/>
                          </a:ln>
                          <a:solidFill>
                            <a:srgbClr val="000000"/>
                          </a:solidFill>
                          <a:effectLst/>
                          <a:latin typeface="黑体" pitchFamily="2" charset="-122"/>
                          <a:ea typeface="黑体" pitchFamily="2" charset="-122"/>
                        </a:rPr>
                        <a:t>业务板</a:t>
                      </a:r>
                      <a:r>
                        <a:rPr kumimoji="0" lang="en-US" altLang="zh-CN" sz="1100" b="1" i="0" u="none" strike="noStrike" cap="none" normalizeH="0" baseline="0" smtClean="0">
                          <a:ln>
                            <a:noFill/>
                          </a:ln>
                          <a:solidFill>
                            <a:srgbClr val="000000"/>
                          </a:solidFill>
                          <a:effectLst/>
                          <a:latin typeface="黑体" pitchFamily="2" charset="-122"/>
                          <a:ea typeface="黑体" pitchFamily="2" charset="-122"/>
                        </a:rPr>
                        <a:t>2</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CC00"/>
                    </a:solidFill>
                  </a:tcPr>
                </a:tc>
              </a:tr>
              <a:tr h="328613">
                <a:tc>
                  <a:txBody>
                    <a:bodyPr/>
                    <a:lstStyle/>
                    <a:p>
                      <a:pPr marL="0" marR="0" lvl="0" indent="0" algn="ctr" defTabSz="914400" rtl="0" eaLnBrk="1" fontAlgn="base" latinLnBrk="0" hangingPunct="1">
                        <a:lnSpc>
                          <a:spcPct val="110000"/>
                        </a:lnSpc>
                        <a:spcBef>
                          <a:spcPct val="0"/>
                        </a:spcBef>
                        <a:spcAft>
                          <a:spcPct val="0"/>
                        </a:spcAft>
                        <a:buClr>
                          <a:schemeClr val="tx1"/>
                        </a:buClr>
                        <a:buSzTx/>
                        <a:buFont typeface="Wingdings" pitchFamily="2" charset="2"/>
                        <a:buNone/>
                        <a:tabLst/>
                      </a:pPr>
                      <a:r>
                        <a:rPr kumimoji="0" lang="zh-CN" altLang="en-US" sz="1100" b="1" i="0" u="none" strike="noStrike" cap="none" normalizeH="0" baseline="0" smtClean="0">
                          <a:ln>
                            <a:noFill/>
                          </a:ln>
                          <a:solidFill>
                            <a:srgbClr val="000000"/>
                          </a:solidFill>
                          <a:effectLst/>
                          <a:latin typeface="黑体" pitchFamily="2" charset="-122"/>
                          <a:ea typeface="黑体" pitchFamily="2" charset="-122"/>
                        </a:rPr>
                        <a:t>业务板</a:t>
                      </a:r>
                      <a:r>
                        <a:rPr kumimoji="0" lang="en-US" altLang="zh-CN" sz="1100" b="1" i="0" u="none" strike="noStrike" cap="none" normalizeH="0" baseline="0" smtClean="0">
                          <a:ln>
                            <a:noFill/>
                          </a:ln>
                          <a:solidFill>
                            <a:srgbClr val="000000"/>
                          </a:solidFill>
                          <a:effectLst/>
                          <a:latin typeface="黑体" pitchFamily="2" charset="-122"/>
                          <a:ea typeface="黑体" pitchFamily="2" charset="-122"/>
                        </a:rPr>
                        <a:t>3</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328613">
                <a:tc>
                  <a:txBody>
                    <a:bodyPr/>
                    <a:lstStyle/>
                    <a:p>
                      <a:pPr marL="0" marR="0" lvl="0" indent="0" algn="ctr" defTabSz="914400" rtl="0" eaLnBrk="1" fontAlgn="base" latinLnBrk="0" hangingPunct="1">
                        <a:lnSpc>
                          <a:spcPct val="110000"/>
                        </a:lnSpc>
                        <a:spcBef>
                          <a:spcPct val="0"/>
                        </a:spcBef>
                        <a:spcAft>
                          <a:spcPct val="0"/>
                        </a:spcAft>
                        <a:buClr>
                          <a:schemeClr val="tx1"/>
                        </a:buClr>
                        <a:buSzTx/>
                        <a:buFont typeface="Wingdings" pitchFamily="2" charset="2"/>
                        <a:buNone/>
                        <a:tabLst/>
                      </a:pPr>
                      <a:r>
                        <a:rPr kumimoji="0" lang="zh-CN" altLang="en-US" sz="1100" b="1" i="0" u="none" strike="noStrike" cap="none" normalizeH="0" baseline="0" dirty="0" smtClean="0">
                          <a:ln>
                            <a:noFill/>
                          </a:ln>
                          <a:solidFill>
                            <a:srgbClr val="000000"/>
                          </a:solidFill>
                          <a:effectLst/>
                          <a:latin typeface="黑体" pitchFamily="2" charset="-122"/>
                          <a:ea typeface="黑体" pitchFamily="2" charset="-122"/>
                        </a:rPr>
                        <a:t>业务板</a:t>
                      </a:r>
                      <a:r>
                        <a:rPr kumimoji="0" lang="en-US" altLang="zh-CN" sz="1100" b="1" i="0" u="none" strike="noStrike" cap="none" normalizeH="0" baseline="0" dirty="0" smtClean="0">
                          <a:ln>
                            <a:noFill/>
                          </a:ln>
                          <a:solidFill>
                            <a:srgbClr val="000000"/>
                          </a:solidFill>
                          <a:effectLst/>
                          <a:latin typeface="黑体" pitchFamily="2" charset="-122"/>
                          <a:ea typeface="黑体" pitchFamily="2" charset="-122"/>
                        </a:rPr>
                        <a:t>4</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r>
            </a:tbl>
          </a:graphicData>
        </a:graphic>
      </p:graphicFrame>
      <p:sp>
        <p:nvSpPr>
          <p:cNvPr id="54290" name="Line 17"/>
          <p:cNvSpPr>
            <a:spLocks noChangeShapeType="1"/>
          </p:cNvSpPr>
          <p:nvPr/>
        </p:nvSpPr>
        <p:spPr bwMode="auto">
          <a:xfrm flipV="1">
            <a:off x="2916238" y="1779588"/>
            <a:ext cx="2144712" cy="641350"/>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4291" name="Line 18"/>
          <p:cNvSpPr>
            <a:spLocks noChangeShapeType="1"/>
          </p:cNvSpPr>
          <p:nvPr/>
        </p:nvSpPr>
        <p:spPr bwMode="auto">
          <a:xfrm flipV="1">
            <a:off x="2916238" y="1844675"/>
            <a:ext cx="2159000" cy="647700"/>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4292" name="Line 19"/>
          <p:cNvSpPr>
            <a:spLocks noChangeShapeType="1"/>
          </p:cNvSpPr>
          <p:nvPr/>
        </p:nvSpPr>
        <p:spPr bwMode="auto">
          <a:xfrm>
            <a:off x="2916238" y="2997200"/>
            <a:ext cx="2016125" cy="360363"/>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4293" name="Line 20"/>
          <p:cNvSpPr>
            <a:spLocks noChangeShapeType="1"/>
          </p:cNvSpPr>
          <p:nvPr/>
        </p:nvSpPr>
        <p:spPr bwMode="auto">
          <a:xfrm flipV="1">
            <a:off x="2916238" y="3429000"/>
            <a:ext cx="2016125" cy="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pic>
        <p:nvPicPr>
          <p:cNvPr id="54294" name="Picture 21" descr="高端路由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2413" y="2933700"/>
            <a:ext cx="8953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4295" name="Line 22"/>
          <p:cNvSpPr>
            <a:spLocks noChangeShapeType="1"/>
          </p:cNvSpPr>
          <p:nvPr/>
        </p:nvSpPr>
        <p:spPr bwMode="auto">
          <a:xfrm>
            <a:off x="5875338" y="1778000"/>
            <a:ext cx="1990725" cy="1341438"/>
          </a:xfrm>
          <a:prstGeom prst="line">
            <a:avLst/>
          </a:prstGeom>
          <a:noFill/>
          <a:ln w="38100">
            <a:solidFill>
              <a:srgbClr val="339966"/>
            </a:solidFill>
            <a:round/>
            <a:headEnd/>
            <a:tailEnd/>
          </a:ln>
          <a:extLst>
            <a:ext uri="{909E8E84-426E-40DD-AFC4-6F175D3DCCD1}">
              <a14:hiddenFill xmlns:a14="http://schemas.microsoft.com/office/drawing/2010/main">
                <a:noFill/>
              </a14:hiddenFill>
            </a:ext>
          </a:extLst>
        </p:spPr>
        <p:txBody>
          <a:bodyPr wrap="none">
            <a:spAutoFit/>
          </a:bodyPr>
          <a:lstStyle/>
          <a:p>
            <a:endParaRPr lang="zh-CN" altLang="en-US"/>
          </a:p>
        </p:txBody>
      </p:sp>
      <p:sp>
        <p:nvSpPr>
          <p:cNvPr id="54296" name="Line 23"/>
          <p:cNvSpPr>
            <a:spLocks noChangeShapeType="1"/>
          </p:cNvSpPr>
          <p:nvPr/>
        </p:nvSpPr>
        <p:spPr bwMode="auto">
          <a:xfrm flipV="1">
            <a:off x="5795963" y="3284538"/>
            <a:ext cx="2087562" cy="73025"/>
          </a:xfrm>
          <a:prstGeom prst="line">
            <a:avLst/>
          </a:prstGeom>
          <a:noFill/>
          <a:ln w="38100">
            <a:solidFill>
              <a:srgbClr val="339966"/>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8074" name="Line 26"/>
          <p:cNvSpPr>
            <a:spLocks noChangeShapeType="1"/>
          </p:cNvSpPr>
          <p:nvPr/>
        </p:nvSpPr>
        <p:spPr bwMode="auto">
          <a:xfrm flipH="1">
            <a:off x="3167063" y="3257550"/>
            <a:ext cx="112712" cy="27146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898075" name="Line 27"/>
          <p:cNvSpPr>
            <a:spLocks noChangeShapeType="1"/>
          </p:cNvSpPr>
          <p:nvPr/>
        </p:nvSpPr>
        <p:spPr bwMode="auto">
          <a:xfrm>
            <a:off x="3132138" y="3357563"/>
            <a:ext cx="196850" cy="8413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pic>
        <p:nvPicPr>
          <p:cNvPr id="54299" name="Picture 28" descr="高端路由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2205038"/>
            <a:ext cx="8953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4300" name="AutoShape 29"/>
          <p:cNvSpPr>
            <a:spLocks noChangeArrowheads="1"/>
          </p:cNvSpPr>
          <p:nvPr/>
        </p:nvSpPr>
        <p:spPr bwMode="auto">
          <a:xfrm rot="4043914" flipV="1">
            <a:off x="4011613" y="1739900"/>
            <a:ext cx="407987" cy="798513"/>
          </a:xfrm>
          <a:prstGeom prst="can">
            <a:avLst>
              <a:gd name="adj" fmla="val 48930"/>
            </a:avLst>
          </a:prstGeom>
          <a:gradFill rotWithShape="0">
            <a:gsLst>
              <a:gs pos="0">
                <a:srgbClr val="836E29"/>
              </a:gs>
              <a:gs pos="50000">
                <a:srgbClr val="E3DCA5"/>
              </a:gs>
              <a:gs pos="100000">
                <a:srgbClr val="836E2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pic>
        <p:nvPicPr>
          <p:cNvPr id="54301" name="Picture 30" descr="高端路由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268413"/>
            <a:ext cx="8953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02" name="AutoShape 31"/>
          <p:cNvSpPr>
            <a:spLocks noChangeArrowheads="1"/>
          </p:cNvSpPr>
          <p:nvPr/>
        </p:nvSpPr>
        <p:spPr bwMode="auto">
          <a:xfrm rot="5811511" flipV="1">
            <a:off x="3986213" y="2895600"/>
            <a:ext cx="407987" cy="798513"/>
          </a:xfrm>
          <a:prstGeom prst="can">
            <a:avLst>
              <a:gd name="adj" fmla="val 48930"/>
            </a:avLst>
          </a:prstGeom>
          <a:gradFill rotWithShape="0">
            <a:gsLst>
              <a:gs pos="0">
                <a:srgbClr val="836E29"/>
              </a:gs>
              <a:gs pos="50000">
                <a:srgbClr val="E3DCA5"/>
              </a:gs>
              <a:gs pos="100000">
                <a:srgbClr val="836E2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898080" name="AutoShape 32"/>
          <p:cNvSpPr>
            <a:spLocks noChangeArrowheads="1"/>
          </p:cNvSpPr>
          <p:nvPr/>
        </p:nvSpPr>
        <p:spPr bwMode="auto">
          <a:xfrm>
            <a:off x="1258888" y="4005263"/>
            <a:ext cx="2509837" cy="504825"/>
          </a:xfrm>
          <a:prstGeom prst="wedgeRoundRectCallout">
            <a:avLst>
              <a:gd name="adj1" fmla="val 64153"/>
              <a:gd name="adj2" fmla="val -151574"/>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ea typeface="华文细黑" panose="02010600040101010101" pitchFamily="2" charset="-122"/>
              </a:rPr>
              <a:t>跨板捆绑，更高的可靠性</a:t>
            </a:r>
          </a:p>
        </p:txBody>
      </p:sp>
      <p:sp>
        <p:nvSpPr>
          <p:cNvPr id="898082" name="AutoShape 34"/>
          <p:cNvSpPr>
            <a:spLocks noChangeArrowheads="1"/>
          </p:cNvSpPr>
          <p:nvPr/>
        </p:nvSpPr>
        <p:spPr bwMode="auto">
          <a:xfrm>
            <a:off x="2124075" y="1274763"/>
            <a:ext cx="2087563" cy="647700"/>
          </a:xfrm>
          <a:prstGeom prst="wedgeRoundRectCallout">
            <a:avLst>
              <a:gd name="adj1" fmla="val 35477"/>
              <a:gd name="adj2" fmla="val 88481"/>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a:ea typeface="华文细黑" panose="02010600040101010101" pitchFamily="2" charset="-122"/>
              </a:rPr>
              <a:t>本板捆绑，单链路物理故障仍可正常工作</a:t>
            </a:r>
          </a:p>
        </p:txBody>
      </p:sp>
      <p:pic>
        <p:nvPicPr>
          <p:cNvPr id="54305" name="Picture 35" descr="高端路由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2925763"/>
            <a:ext cx="8953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98081"/>
                                        </p:tgtEl>
                                        <p:attrNameLst>
                                          <p:attrName>style.visibility</p:attrName>
                                        </p:attrNameLst>
                                      </p:cBhvr>
                                      <p:to>
                                        <p:strVal val="visible"/>
                                      </p:to>
                                    </p:set>
                                    <p:animEffect transition="in" filter="blinds(horizontal)">
                                      <p:cBhvr>
                                        <p:cTn id="7" dur="1000"/>
                                        <p:tgtEl>
                                          <p:spTgt spid="8980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98074"/>
                                        </p:tgtEl>
                                        <p:attrNameLst>
                                          <p:attrName>style.visibility</p:attrName>
                                        </p:attrNameLst>
                                      </p:cBhvr>
                                      <p:to>
                                        <p:strVal val="visible"/>
                                      </p:to>
                                    </p:set>
                                    <p:animEffect transition="in" filter="blinds(horizontal)">
                                      <p:cBhvr>
                                        <p:cTn id="12" dur="500"/>
                                        <p:tgtEl>
                                          <p:spTgt spid="898074"/>
                                        </p:tgtEl>
                                      </p:cBhvr>
                                    </p:animEffect>
                                  </p:childTnLst>
                                </p:cTn>
                              </p:par>
                            </p:childTnLst>
                          </p:cTn>
                        </p:par>
                        <p:par>
                          <p:cTn id="13" fill="hold" nodeType="afterGroup">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898075"/>
                                        </p:tgtEl>
                                        <p:attrNameLst>
                                          <p:attrName>style.visibility</p:attrName>
                                        </p:attrNameLst>
                                      </p:cBhvr>
                                      <p:to>
                                        <p:strVal val="visible"/>
                                      </p:to>
                                    </p:set>
                                    <p:animEffect transition="in" filter="blinds(horizontal)">
                                      <p:cBhvr>
                                        <p:cTn id="16" dur="500"/>
                                        <p:tgtEl>
                                          <p:spTgt spid="898075"/>
                                        </p:tgtEl>
                                      </p:cBhvr>
                                    </p:animEffect>
                                  </p:childTnLst>
                                </p:cTn>
                              </p:par>
                            </p:childTnLst>
                          </p:cTn>
                        </p:par>
                        <p:par>
                          <p:cTn id="17" fill="hold" nodeType="afterGroup">
                            <p:stCondLst>
                              <p:cond delay="1000"/>
                            </p:stCondLst>
                            <p:childTnLst>
                              <p:par>
                                <p:cTn id="18" presetID="21" presetClass="entr" presetSubtype="4" fill="hold" grpId="0" nodeType="afterEffect">
                                  <p:stCondLst>
                                    <p:cond delay="0"/>
                                  </p:stCondLst>
                                  <p:childTnLst>
                                    <p:set>
                                      <p:cBhvr>
                                        <p:cTn id="19" dur="1" fill="hold">
                                          <p:stCondLst>
                                            <p:cond delay="0"/>
                                          </p:stCondLst>
                                        </p:cTn>
                                        <p:tgtEl>
                                          <p:spTgt spid="898082"/>
                                        </p:tgtEl>
                                        <p:attrNameLst>
                                          <p:attrName>style.visibility</p:attrName>
                                        </p:attrNameLst>
                                      </p:cBhvr>
                                      <p:to>
                                        <p:strVal val="visible"/>
                                      </p:to>
                                    </p:set>
                                    <p:animEffect transition="in" filter="wheel(4)">
                                      <p:cBhvr>
                                        <p:cTn id="20" dur="500"/>
                                        <p:tgtEl>
                                          <p:spTgt spid="898082"/>
                                        </p:tgtEl>
                                      </p:cBhvr>
                                    </p:animEffect>
                                  </p:childTnLst>
                                </p:cTn>
                              </p:par>
                            </p:childTnLst>
                          </p:cTn>
                        </p:par>
                        <p:par>
                          <p:cTn id="21" fill="hold" nodeType="afterGroup">
                            <p:stCondLst>
                              <p:cond delay="1500"/>
                            </p:stCondLst>
                            <p:childTnLst>
                              <p:par>
                                <p:cTn id="22" presetID="21" presetClass="entr" presetSubtype="4" fill="hold" grpId="0" nodeType="afterEffect">
                                  <p:stCondLst>
                                    <p:cond delay="0"/>
                                  </p:stCondLst>
                                  <p:childTnLst>
                                    <p:set>
                                      <p:cBhvr>
                                        <p:cTn id="23" dur="1" fill="hold">
                                          <p:stCondLst>
                                            <p:cond delay="0"/>
                                          </p:stCondLst>
                                        </p:cTn>
                                        <p:tgtEl>
                                          <p:spTgt spid="898080"/>
                                        </p:tgtEl>
                                        <p:attrNameLst>
                                          <p:attrName>style.visibility</p:attrName>
                                        </p:attrNameLst>
                                      </p:cBhvr>
                                      <p:to>
                                        <p:strVal val="visible"/>
                                      </p:to>
                                    </p:set>
                                    <p:animEffect transition="in" filter="wheel(4)">
                                      <p:cBhvr>
                                        <p:cTn id="24" dur="500"/>
                                        <p:tgtEl>
                                          <p:spTgt spid="898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8081" grpId="0"/>
      <p:bldP spid="898074" grpId="0" animBg="1"/>
      <p:bldP spid="898075" grpId="0" animBg="1"/>
      <p:bldP spid="898080" grpId="0" animBg="1"/>
      <p:bldP spid="89808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ChangeArrowheads="1"/>
          </p:cNvSpPr>
          <p:nvPr/>
        </p:nvSpPr>
        <p:spPr bwMode="auto">
          <a:xfrm>
            <a:off x="323850" y="4508500"/>
            <a:ext cx="8424863"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96925" indent="-34290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tx1"/>
              </a:buClr>
              <a:buFont typeface="Wingdings" panose="05000000000000000000" pitchFamily="2" charset="2"/>
              <a:buChar char="l"/>
            </a:pPr>
            <a:r>
              <a:rPr lang="en-US" altLang="zh-CN" sz="1600" b="1">
                <a:solidFill>
                  <a:srgbClr val="000000"/>
                </a:solidFill>
                <a:ea typeface="华文细黑" panose="02010600040101010101" pitchFamily="2" charset="-122"/>
              </a:rPr>
              <a:t>RPR</a:t>
            </a:r>
            <a:r>
              <a:rPr lang="zh-CN" altLang="en-US" sz="1600" b="1">
                <a:solidFill>
                  <a:srgbClr val="000000"/>
                </a:solidFill>
                <a:ea typeface="华文细黑" panose="02010600040101010101" pitchFamily="2" charset="-122"/>
              </a:rPr>
              <a:t>（</a:t>
            </a:r>
            <a:r>
              <a:rPr lang="en-US" altLang="zh-CN" sz="1600" b="1">
                <a:solidFill>
                  <a:srgbClr val="000000"/>
                </a:solidFill>
                <a:ea typeface="华文细黑" panose="02010600040101010101" pitchFamily="2" charset="-122"/>
              </a:rPr>
              <a:t>Resilient Packet Ring</a:t>
            </a:r>
            <a:r>
              <a:rPr lang="zh-CN" altLang="en-US" sz="1600" b="1">
                <a:solidFill>
                  <a:srgbClr val="000000"/>
                </a:solidFill>
                <a:ea typeface="华文细黑" panose="02010600040101010101" pitchFamily="2" charset="-122"/>
              </a:rPr>
              <a:t>，弹性分组环）是一种</a:t>
            </a:r>
            <a:r>
              <a:rPr lang="en-US" altLang="zh-CN" sz="1600" b="1">
                <a:solidFill>
                  <a:srgbClr val="000000"/>
                </a:solidFill>
                <a:ea typeface="华文细黑" panose="02010600040101010101" pitchFamily="2" charset="-122"/>
              </a:rPr>
              <a:t>MAC</a:t>
            </a:r>
            <a:r>
              <a:rPr lang="zh-CN" altLang="en-US" sz="1600" b="1">
                <a:solidFill>
                  <a:srgbClr val="000000"/>
                </a:solidFill>
                <a:ea typeface="华文细黑" panose="02010600040101010101" pitchFamily="2" charset="-122"/>
              </a:rPr>
              <a:t>层的协议，具备多种技术优势</a:t>
            </a:r>
          </a:p>
          <a:p>
            <a:pPr lvl="1" eaLnBrk="1" hangingPunct="1">
              <a:lnSpc>
                <a:spcPct val="120000"/>
              </a:lnSpc>
              <a:buClr>
                <a:schemeClr val="tx1"/>
              </a:buClr>
              <a:buFont typeface="Wingdings" panose="05000000000000000000" pitchFamily="2" charset="2"/>
              <a:buChar char="à"/>
            </a:pPr>
            <a:r>
              <a:rPr lang="zh-CN" altLang="en-US" b="1">
                <a:solidFill>
                  <a:srgbClr val="000000"/>
                </a:solidFill>
                <a:ea typeface="华文细黑" panose="02010600040101010101" pitchFamily="2" charset="-122"/>
              </a:rPr>
              <a:t>带宽分配加权公平算法，带宽利用率高</a:t>
            </a:r>
          </a:p>
          <a:p>
            <a:pPr lvl="1" eaLnBrk="1" hangingPunct="1">
              <a:lnSpc>
                <a:spcPct val="120000"/>
              </a:lnSpc>
              <a:buClr>
                <a:schemeClr val="tx1"/>
              </a:buClr>
              <a:buFont typeface="Wingdings" panose="05000000000000000000" pitchFamily="2" charset="2"/>
              <a:buChar char="à"/>
            </a:pPr>
            <a:r>
              <a:rPr lang="zh-CN" altLang="en-US" b="1">
                <a:solidFill>
                  <a:srgbClr val="000000"/>
                </a:solidFill>
                <a:ea typeface="华文细黑" panose="02010600040101010101" pitchFamily="2" charset="-122"/>
              </a:rPr>
              <a:t>故障自愈功能，故障恢复时间快，可以到达</a:t>
            </a:r>
            <a:r>
              <a:rPr lang="en-US" altLang="zh-CN" b="1">
                <a:solidFill>
                  <a:srgbClr val="000000"/>
                </a:solidFill>
                <a:ea typeface="华文细黑" panose="02010600040101010101" pitchFamily="2" charset="-122"/>
              </a:rPr>
              <a:t>50ms</a:t>
            </a:r>
            <a:r>
              <a:rPr lang="zh-CN" altLang="en-US" b="1">
                <a:solidFill>
                  <a:srgbClr val="000000"/>
                </a:solidFill>
                <a:ea typeface="华文细黑" panose="02010600040101010101" pitchFamily="2" charset="-122"/>
              </a:rPr>
              <a:t>故障自愈的电信级要求</a:t>
            </a:r>
          </a:p>
          <a:p>
            <a:pPr lvl="1" eaLnBrk="1" hangingPunct="1">
              <a:lnSpc>
                <a:spcPct val="120000"/>
              </a:lnSpc>
              <a:buClr>
                <a:schemeClr val="tx1"/>
              </a:buClr>
              <a:buFont typeface="Wingdings" panose="05000000000000000000" pitchFamily="2" charset="2"/>
              <a:buChar char="à"/>
            </a:pPr>
            <a:r>
              <a:rPr lang="zh-CN" altLang="en-US" b="1">
                <a:solidFill>
                  <a:srgbClr val="000000"/>
                </a:solidFill>
                <a:ea typeface="华文细黑" panose="02010600040101010101" pitchFamily="2" charset="-122"/>
              </a:rPr>
              <a:t>拓扑自动发现，节点即插即用</a:t>
            </a:r>
          </a:p>
          <a:p>
            <a:pPr eaLnBrk="1" hangingPunct="1">
              <a:lnSpc>
                <a:spcPct val="12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支持跨板</a:t>
            </a:r>
            <a:r>
              <a:rPr lang="en-US" altLang="zh-CN" sz="1600" b="1">
                <a:solidFill>
                  <a:srgbClr val="000000"/>
                </a:solidFill>
                <a:ea typeface="华文细黑" panose="02010600040101010101" pitchFamily="2" charset="-122"/>
              </a:rPr>
              <a:t>RPR</a:t>
            </a:r>
            <a:r>
              <a:rPr lang="zh-CN" altLang="en-US" sz="1600" b="1">
                <a:solidFill>
                  <a:srgbClr val="000000"/>
                </a:solidFill>
                <a:ea typeface="华文细黑" panose="02010600040101010101" pitchFamily="2" charset="-122"/>
              </a:rPr>
              <a:t>组网，提供更高的可靠性</a:t>
            </a:r>
          </a:p>
          <a:p>
            <a:pPr eaLnBrk="1" hangingPunct="1">
              <a:lnSpc>
                <a:spcPct val="120000"/>
              </a:lnSpc>
              <a:buClr>
                <a:schemeClr val="tx1"/>
              </a:buClr>
              <a:buFont typeface="Wingdings" panose="05000000000000000000" pitchFamily="2" charset="2"/>
              <a:buChar char="l"/>
            </a:pPr>
            <a:r>
              <a:rPr lang="zh-CN" altLang="en-US" sz="1600" b="1">
                <a:solidFill>
                  <a:srgbClr val="000000"/>
                </a:solidFill>
                <a:ea typeface="华文细黑" panose="02010600040101010101" pitchFamily="2" charset="-122"/>
              </a:rPr>
              <a:t>支持</a:t>
            </a:r>
            <a:r>
              <a:rPr lang="en-US" altLang="zh-CN" sz="1600" b="1">
                <a:solidFill>
                  <a:srgbClr val="000000"/>
                </a:solidFill>
                <a:ea typeface="华文细黑" panose="02010600040101010101" pitchFamily="2" charset="-122"/>
              </a:rPr>
              <a:t>10G/2.5G RPR</a:t>
            </a:r>
            <a:r>
              <a:rPr lang="zh-CN" altLang="en-US" sz="1600" b="1">
                <a:solidFill>
                  <a:srgbClr val="000000"/>
                </a:solidFill>
                <a:ea typeface="华文细黑" panose="02010600040101010101" pitchFamily="2" charset="-122"/>
              </a:rPr>
              <a:t>不同速率</a:t>
            </a:r>
            <a:endParaRPr lang="zh-CN" altLang="en-GB" sz="1600" b="1">
              <a:solidFill>
                <a:srgbClr val="000000"/>
              </a:solidFill>
              <a:ea typeface="华文细黑" panose="02010600040101010101" pitchFamily="2" charset="-122"/>
            </a:endParaRPr>
          </a:p>
        </p:txBody>
      </p:sp>
      <p:sp>
        <p:nvSpPr>
          <p:cNvPr id="55299" name="AutoShape 32"/>
          <p:cNvSpPr>
            <a:spLocks noChangeArrowheads="1"/>
          </p:cNvSpPr>
          <p:nvPr/>
        </p:nvSpPr>
        <p:spPr bwMode="auto">
          <a:xfrm rot="1911269">
            <a:off x="4448175" y="3854450"/>
            <a:ext cx="1238250" cy="565150"/>
          </a:xfrm>
          <a:prstGeom prst="parallelogram">
            <a:avLst>
              <a:gd name="adj" fmla="val 62900"/>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sp>
        <p:nvSpPr>
          <p:cNvPr id="55300" name="AutoShape 47"/>
          <p:cNvSpPr>
            <a:spLocks noChangeArrowheads="1"/>
          </p:cNvSpPr>
          <p:nvPr/>
        </p:nvSpPr>
        <p:spPr bwMode="auto">
          <a:xfrm rot="1911269">
            <a:off x="1885950" y="3795713"/>
            <a:ext cx="1238250" cy="565150"/>
          </a:xfrm>
          <a:prstGeom prst="parallelogram">
            <a:avLst>
              <a:gd name="adj" fmla="val 62900"/>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grpSp>
        <p:nvGrpSpPr>
          <p:cNvPr id="55301" name="组合 72"/>
          <p:cNvGrpSpPr>
            <a:grpSpLocks/>
          </p:cNvGrpSpPr>
          <p:nvPr/>
        </p:nvGrpSpPr>
        <p:grpSpPr bwMode="auto">
          <a:xfrm>
            <a:off x="1489075" y="942975"/>
            <a:ext cx="5868988" cy="3629025"/>
            <a:chOff x="857250" y="1092200"/>
            <a:chExt cx="5868988" cy="3629051"/>
          </a:xfrm>
        </p:grpSpPr>
        <p:sp>
          <p:nvSpPr>
            <p:cNvPr id="55304" name="AutoShape 5"/>
            <p:cNvSpPr>
              <a:spLocks noChangeArrowheads="1"/>
            </p:cNvSpPr>
            <p:nvPr/>
          </p:nvSpPr>
          <p:spPr bwMode="auto">
            <a:xfrm rot="1844844">
              <a:off x="2552700" y="2544763"/>
              <a:ext cx="4173538" cy="612775"/>
            </a:xfrm>
            <a:prstGeom prst="parallelogram">
              <a:avLst>
                <a:gd name="adj" fmla="val 205651"/>
              </a:avLst>
            </a:prstGeom>
            <a:gradFill rotWithShape="1">
              <a:gsLst>
                <a:gs pos="0">
                  <a:schemeClr val="accent2">
                    <a:alpha val="39000"/>
                  </a:schemeClr>
                </a:gs>
                <a:gs pos="100000">
                  <a:schemeClr val="bg1"/>
                </a:gs>
              </a:gsLst>
              <a:path path="rect">
                <a:fillToRect t="100000" r="100000"/>
              </a:path>
            </a:gradFill>
            <a:ln w="9525" algn="ctr">
              <a:solidFill>
                <a:schemeClr val="tx1"/>
              </a:solidFill>
              <a:prstDash val="dash"/>
              <a:miter lim="800000"/>
              <a:headEnd/>
              <a:tailEnd/>
            </a:ln>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sp>
          <p:nvSpPr>
            <p:cNvPr id="55305" name="Line 6"/>
            <p:cNvSpPr>
              <a:spLocks noChangeShapeType="1"/>
            </p:cNvSpPr>
            <p:nvPr/>
          </p:nvSpPr>
          <p:spPr bwMode="auto">
            <a:xfrm flipV="1">
              <a:off x="1792288" y="1693863"/>
              <a:ext cx="1728787" cy="1008062"/>
            </a:xfrm>
            <a:prstGeom prst="line">
              <a:avLst/>
            </a:prstGeom>
            <a:noFill/>
            <a:ln w="9525">
              <a:solidFill>
                <a:srgbClr val="3333CC"/>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06" name="Line 7"/>
            <p:cNvSpPr>
              <a:spLocks noChangeShapeType="1"/>
            </p:cNvSpPr>
            <p:nvPr/>
          </p:nvSpPr>
          <p:spPr bwMode="auto">
            <a:xfrm>
              <a:off x="1362075" y="1868488"/>
              <a:ext cx="865188" cy="473075"/>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07" name="Line 8"/>
            <p:cNvSpPr>
              <a:spLocks noChangeShapeType="1"/>
            </p:cNvSpPr>
            <p:nvPr/>
          </p:nvSpPr>
          <p:spPr bwMode="auto">
            <a:xfrm flipV="1">
              <a:off x="3954463" y="1384300"/>
              <a:ext cx="1008062" cy="596900"/>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08" name="Text Box 9"/>
            <p:cNvSpPr txBox="1">
              <a:spLocks noChangeArrowheads="1"/>
            </p:cNvSpPr>
            <p:nvPr/>
          </p:nvSpPr>
          <p:spPr bwMode="auto">
            <a:xfrm>
              <a:off x="4386263" y="3074988"/>
              <a:ext cx="431800" cy="58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PE</a:t>
              </a:r>
            </a:p>
          </p:txBody>
        </p:sp>
        <p:sp>
          <p:nvSpPr>
            <p:cNvPr id="55309" name="Text Box 10"/>
            <p:cNvSpPr txBox="1">
              <a:spLocks noChangeArrowheads="1"/>
            </p:cNvSpPr>
            <p:nvPr/>
          </p:nvSpPr>
          <p:spPr bwMode="auto">
            <a:xfrm rot="1885577">
              <a:off x="3160713" y="3089275"/>
              <a:ext cx="29051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rgbClr val="CC0000"/>
                  </a:solidFill>
                  <a:ea typeface="华文细黑" panose="02010600040101010101" pitchFamily="2" charset="-122"/>
                </a:rPr>
                <a:t>10 G RPR</a:t>
              </a:r>
            </a:p>
          </p:txBody>
        </p:sp>
        <p:sp>
          <p:nvSpPr>
            <p:cNvPr id="55310" name="Text Box 11"/>
            <p:cNvSpPr txBox="1">
              <a:spLocks noChangeArrowheads="1"/>
            </p:cNvSpPr>
            <p:nvPr/>
          </p:nvSpPr>
          <p:spPr bwMode="auto">
            <a:xfrm>
              <a:off x="4529138" y="2414588"/>
              <a:ext cx="431800" cy="58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PE</a:t>
              </a:r>
            </a:p>
          </p:txBody>
        </p:sp>
        <p:sp>
          <p:nvSpPr>
            <p:cNvPr id="55311" name="Line 12"/>
            <p:cNvSpPr>
              <a:spLocks noChangeShapeType="1"/>
            </p:cNvSpPr>
            <p:nvPr/>
          </p:nvSpPr>
          <p:spPr bwMode="auto">
            <a:xfrm>
              <a:off x="3521075" y="1693863"/>
              <a:ext cx="2087563" cy="1223962"/>
            </a:xfrm>
            <a:prstGeom prst="line">
              <a:avLst/>
            </a:prstGeom>
            <a:noFill/>
            <a:ln w="9525">
              <a:solidFill>
                <a:schemeClr val="accent2"/>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12" name="Line 13"/>
            <p:cNvSpPr>
              <a:spLocks noChangeShapeType="1"/>
            </p:cNvSpPr>
            <p:nvPr/>
          </p:nvSpPr>
          <p:spPr bwMode="auto">
            <a:xfrm flipH="1">
              <a:off x="3881438" y="2917825"/>
              <a:ext cx="1728787" cy="1008063"/>
            </a:xfrm>
            <a:prstGeom prst="line">
              <a:avLst/>
            </a:prstGeom>
            <a:noFill/>
            <a:ln w="9525">
              <a:solidFill>
                <a:schemeClr val="accent2"/>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13" name="Text Box 14"/>
            <p:cNvSpPr txBox="1">
              <a:spLocks noChangeArrowheads="1"/>
            </p:cNvSpPr>
            <p:nvPr/>
          </p:nvSpPr>
          <p:spPr bwMode="auto">
            <a:xfrm>
              <a:off x="2730500" y="2282825"/>
              <a:ext cx="504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PE</a:t>
              </a:r>
            </a:p>
          </p:txBody>
        </p:sp>
        <p:sp>
          <p:nvSpPr>
            <p:cNvPr id="55314" name="Line 15"/>
            <p:cNvSpPr>
              <a:spLocks noChangeShapeType="1"/>
            </p:cNvSpPr>
            <p:nvPr/>
          </p:nvSpPr>
          <p:spPr bwMode="auto">
            <a:xfrm>
              <a:off x="4025900" y="3597275"/>
              <a:ext cx="865188" cy="473075"/>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15" name="Line 16"/>
            <p:cNvSpPr>
              <a:spLocks noChangeShapeType="1"/>
            </p:cNvSpPr>
            <p:nvPr/>
          </p:nvSpPr>
          <p:spPr bwMode="auto">
            <a:xfrm>
              <a:off x="1793875" y="2701925"/>
              <a:ext cx="2087563" cy="1223963"/>
            </a:xfrm>
            <a:prstGeom prst="line">
              <a:avLst/>
            </a:prstGeom>
            <a:noFill/>
            <a:ln w="9525">
              <a:solidFill>
                <a:schemeClr val="accent2"/>
              </a:solidFill>
              <a:round/>
              <a:headEnd type="triangle" w="med" len="lg"/>
              <a:tailEnd type="non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16" name="Line 17"/>
            <p:cNvSpPr>
              <a:spLocks noChangeShapeType="1"/>
            </p:cNvSpPr>
            <p:nvPr/>
          </p:nvSpPr>
          <p:spPr bwMode="auto">
            <a:xfrm flipV="1">
              <a:off x="2009775" y="1838325"/>
              <a:ext cx="1511300" cy="863600"/>
            </a:xfrm>
            <a:prstGeom prst="line">
              <a:avLst/>
            </a:prstGeom>
            <a:noFill/>
            <a:ln w="9525">
              <a:solidFill>
                <a:srgbClr val="3333CC"/>
              </a:solidFill>
              <a:round/>
              <a:headEnd type="triangle" w="med" len="lg"/>
              <a:tailEnd type="non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17" name="Line 18"/>
            <p:cNvSpPr>
              <a:spLocks noChangeShapeType="1"/>
            </p:cNvSpPr>
            <p:nvPr/>
          </p:nvSpPr>
          <p:spPr bwMode="auto">
            <a:xfrm>
              <a:off x="2009775" y="2701925"/>
              <a:ext cx="1871663" cy="1081088"/>
            </a:xfrm>
            <a:prstGeom prst="line">
              <a:avLst/>
            </a:prstGeom>
            <a:noFill/>
            <a:ln w="9525">
              <a:solidFill>
                <a:schemeClr val="accent2"/>
              </a:solidFill>
              <a:round/>
              <a:headEnd type="none" w="med" len="lg"/>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18" name="Line 19"/>
            <p:cNvSpPr>
              <a:spLocks noChangeShapeType="1"/>
            </p:cNvSpPr>
            <p:nvPr/>
          </p:nvSpPr>
          <p:spPr bwMode="auto">
            <a:xfrm flipV="1">
              <a:off x="3881438" y="2917825"/>
              <a:ext cx="1511300" cy="863600"/>
            </a:xfrm>
            <a:prstGeom prst="line">
              <a:avLst/>
            </a:prstGeom>
            <a:noFill/>
            <a:ln w="9525">
              <a:solidFill>
                <a:srgbClr val="3333CC"/>
              </a:solidFill>
              <a:round/>
              <a:headEnd/>
              <a:tailEnd type="triangl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19" name="Line 20"/>
            <p:cNvSpPr>
              <a:spLocks noChangeShapeType="1"/>
            </p:cNvSpPr>
            <p:nvPr/>
          </p:nvSpPr>
          <p:spPr bwMode="auto">
            <a:xfrm>
              <a:off x="3521075" y="1838325"/>
              <a:ext cx="1871663" cy="1081088"/>
            </a:xfrm>
            <a:prstGeom prst="line">
              <a:avLst/>
            </a:prstGeom>
            <a:noFill/>
            <a:ln w="9525">
              <a:solidFill>
                <a:schemeClr val="accent2"/>
              </a:solidFill>
              <a:round/>
              <a:headEnd type="triangle" w="med" len="lg"/>
              <a:tailEnd type="none" w="med" len="lg"/>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20" name="Line 21"/>
            <p:cNvSpPr>
              <a:spLocks noChangeShapeType="1"/>
            </p:cNvSpPr>
            <p:nvPr/>
          </p:nvSpPr>
          <p:spPr bwMode="auto">
            <a:xfrm flipV="1">
              <a:off x="1508125" y="2987675"/>
              <a:ext cx="1008063" cy="596900"/>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grpSp>
          <p:nvGrpSpPr>
            <p:cNvPr id="55321" name="Group 22"/>
            <p:cNvGrpSpPr>
              <a:grpSpLocks/>
            </p:cNvGrpSpPr>
            <p:nvPr/>
          </p:nvGrpSpPr>
          <p:grpSpPr bwMode="auto">
            <a:xfrm>
              <a:off x="1039813" y="3352801"/>
              <a:ext cx="1238250" cy="776287"/>
              <a:chOff x="2111" y="3160"/>
              <a:chExt cx="780" cy="489"/>
            </a:xfrm>
          </p:grpSpPr>
          <p:sp>
            <p:nvSpPr>
              <p:cNvPr id="55368" name="Text Box 23"/>
              <p:cNvSpPr txBox="1">
                <a:spLocks noChangeArrowheads="1"/>
              </p:cNvSpPr>
              <p:nvPr/>
            </p:nvSpPr>
            <p:spPr bwMode="auto">
              <a:xfrm>
                <a:off x="2138" y="3437"/>
                <a:ext cx="63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1</a:t>
                </a:r>
              </a:p>
            </p:txBody>
          </p:sp>
          <p:sp>
            <p:nvSpPr>
              <p:cNvPr id="55369" name="AutoShape 24"/>
              <p:cNvSpPr>
                <a:spLocks noChangeArrowheads="1"/>
              </p:cNvSpPr>
              <p:nvPr/>
            </p:nvSpPr>
            <p:spPr bwMode="auto">
              <a:xfrm rot="1911269">
                <a:off x="2111" y="3160"/>
                <a:ext cx="780" cy="356"/>
              </a:xfrm>
              <a:prstGeom prst="parallelogram">
                <a:avLst>
                  <a:gd name="adj" fmla="val 62971"/>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pic>
            <p:nvPicPr>
              <p:cNvPr id="55370" name="Picture 26"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8" y="3165"/>
                <a:ext cx="340"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5322" name="Text Box 27"/>
            <p:cNvSpPr txBox="1">
              <a:spLocks noChangeArrowheads="1"/>
            </p:cNvSpPr>
            <p:nvPr/>
          </p:nvSpPr>
          <p:spPr bwMode="auto">
            <a:xfrm>
              <a:off x="4714875" y="1428750"/>
              <a:ext cx="1008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6</a:t>
              </a:r>
            </a:p>
          </p:txBody>
        </p:sp>
        <p:sp>
          <p:nvSpPr>
            <p:cNvPr id="55323" name="AutoShape 28"/>
            <p:cNvSpPr>
              <a:spLocks noChangeArrowheads="1"/>
            </p:cNvSpPr>
            <p:nvPr/>
          </p:nvSpPr>
          <p:spPr bwMode="auto">
            <a:xfrm rot="1911269">
              <a:off x="4462463" y="1197310"/>
              <a:ext cx="1238250" cy="564479"/>
            </a:xfrm>
            <a:prstGeom prst="parallelogram">
              <a:avLst>
                <a:gd name="adj" fmla="val 62975"/>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pic>
          <p:nvPicPr>
            <p:cNvPr id="55324" name="Picture 30"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038" y="1190625"/>
              <a:ext cx="539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5" name="Text Box 31"/>
            <p:cNvSpPr txBox="1">
              <a:spLocks noChangeArrowheads="1"/>
            </p:cNvSpPr>
            <p:nvPr/>
          </p:nvSpPr>
          <p:spPr bwMode="auto">
            <a:xfrm>
              <a:off x="4154470" y="4384701"/>
              <a:ext cx="1008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3</a:t>
              </a:r>
            </a:p>
          </p:txBody>
        </p:sp>
        <p:pic>
          <p:nvPicPr>
            <p:cNvPr id="55326" name="Picture 34"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1594" y="4006871"/>
              <a:ext cx="539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27" name="Text Box 35"/>
            <p:cNvSpPr txBox="1">
              <a:spLocks noChangeArrowheads="1"/>
            </p:cNvSpPr>
            <p:nvPr/>
          </p:nvSpPr>
          <p:spPr bwMode="auto">
            <a:xfrm>
              <a:off x="857250" y="1857375"/>
              <a:ext cx="1008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8</a:t>
              </a:r>
            </a:p>
          </p:txBody>
        </p:sp>
        <p:sp>
          <p:nvSpPr>
            <p:cNvPr id="55328" name="AutoShape 36"/>
            <p:cNvSpPr>
              <a:spLocks noChangeArrowheads="1"/>
            </p:cNvSpPr>
            <p:nvPr/>
          </p:nvSpPr>
          <p:spPr bwMode="auto">
            <a:xfrm rot="1911269">
              <a:off x="862013" y="1557672"/>
              <a:ext cx="1238250" cy="564479"/>
            </a:xfrm>
            <a:prstGeom prst="parallelogram">
              <a:avLst>
                <a:gd name="adj" fmla="val 62975"/>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pic>
          <p:nvPicPr>
            <p:cNvPr id="55329" name="Picture 38"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588" y="1550988"/>
              <a:ext cx="539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0" name="Line 39"/>
            <p:cNvSpPr>
              <a:spLocks noChangeShapeType="1"/>
            </p:cNvSpPr>
            <p:nvPr/>
          </p:nvSpPr>
          <p:spPr bwMode="auto">
            <a:xfrm flipV="1">
              <a:off x="4818063" y="1981200"/>
              <a:ext cx="1008062" cy="596900"/>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31" name="Text Box 40"/>
            <p:cNvSpPr txBox="1">
              <a:spLocks noChangeArrowheads="1"/>
            </p:cNvSpPr>
            <p:nvPr/>
          </p:nvSpPr>
          <p:spPr bwMode="auto">
            <a:xfrm>
              <a:off x="5715000" y="2000250"/>
              <a:ext cx="1008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5</a:t>
              </a:r>
            </a:p>
          </p:txBody>
        </p:sp>
        <p:sp>
          <p:nvSpPr>
            <p:cNvPr id="55332" name="AutoShape 41"/>
            <p:cNvSpPr>
              <a:spLocks noChangeArrowheads="1"/>
            </p:cNvSpPr>
            <p:nvPr/>
          </p:nvSpPr>
          <p:spPr bwMode="auto">
            <a:xfrm rot="1911269">
              <a:off x="5360988" y="1773572"/>
              <a:ext cx="1238250" cy="564479"/>
            </a:xfrm>
            <a:prstGeom prst="parallelogram">
              <a:avLst>
                <a:gd name="adj" fmla="val 62975"/>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pic>
          <p:nvPicPr>
            <p:cNvPr id="55333" name="Picture 43"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1563" y="1766888"/>
              <a:ext cx="539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4" name="Line 44"/>
            <p:cNvSpPr>
              <a:spLocks noChangeShapeType="1"/>
            </p:cNvSpPr>
            <p:nvPr/>
          </p:nvSpPr>
          <p:spPr bwMode="auto">
            <a:xfrm flipV="1">
              <a:off x="2370138" y="3473450"/>
              <a:ext cx="1008062" cy="596900"/>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35" name="Line 45"/>
            <p:cNvSpPr>
              <a:spLocks noChangeShapeType="1"/>
            </p:cNvSpPr>
            <p:nvPr/>
          </p:nvSpPr>
          <p:spPr bwMode="auto">
            <a:xfrm>
              <a:off x="2154238" y="1404938"/>
              <a:ext cx="865187" cy="473075"/>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36" name="Text Box 46"/>
            <p:cNvSpPr txBox="1">
              <a:spLocks noChangeArrowheads="1"/>
            </p:cNvSpPr>
            <p:nvPr/>
          </p:nvSpPr>
          <p:spPr bwMode="auto">
            <a:xfrm>
              <a:off x="1582702" y="4313263"/>
              <a:ext cx="1008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2</a:t>
              </a:r>
            </a:p>
          </p:txBody>
        </p:sp>
        <p:pic>
          <p:nvPicPr>
            <p:cNvPr id="55337" name="Picture 49"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0142" y="4003699"/>
              <a:ext cx="539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38" name="Line 50"/>
            <p:cNvSpPr>
              <a:spLocks noChangeShapeType="1"/>
            </p:cNvSpPr>
            <p:nvPr/>
          </p:nvSpPr>
          <p:spPr bwMode="auto">
            <a:xfrm>
              <a:off x="5033963" y="2989263"/>
              <a:ext cx="865187" cy="473075"/>
            </a:xfrm>
            <a:prstGeom prst="line">
              <a:avLst/>
            </a:prstGeom>
            <a:noFill/>
            <a:ln w="9525">
              <a:solidFill>
                <a:srgbClr val="3333CC"/>
              </a:solidFill>
              <a:round/>
              <a:headEnd/>
              <a:tailEnd/>
            </a:ln>
            <a:extLst>
              <a:ext uri="{909E8E84-426E-40DD-AFC4-6F175D3DCCD1}">
                <a14:hiddenFill xmlns:a14="http://schemas.microsoft.com/office/drawing/2010/main">
                  <a:noFill/>
                </a14:hiddenFill>
              </a:ext>
            </a:extLst>
          </p:spPr>
          <p:txBody>
            <a:bodyPr>
              <a:spAutoFit/>
            </a:bodyPr>
            <a:lstStyle/>
            <a:p>
              <a:endParaRPr lang="zh-CN" altLang="en-US"/>
            </a:p>
          </p:txBody>
        </p:sp>
        <p:sp>
          <p:nvSpPr>
            <p:cNvPr id="55339" name="Text Box 51"/>
            <p:cNvSpPr txBox="1">
              <a:spLocks noChangeArrowheads="1"/>
            </p:cNvSpPr>
            <p:nvPr/>
          </p:nvSpPr>
          <p:spPr bwMode="auto">
            <a:xfrm>
              <a:off x="2019300" y="1416050"/>
              <a:ext cx="1008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7</a:t>
              </a:r>
            </a:p>
          </p:txBody>
        </p:sp>
        <p:sp>
          <p:nvSpPr>
            <p:cNvPr id="55340" name="AutoShape 52"/>
            <p:cNvSpPr>
              <a:spLocks noChangeArrowheads="1"/>
            </p:cNvSpPr>
            <p:nvPr/>
          </p:nvSpPr>
          <p:spPr bwMode="auto">
            <a:xfrm rot="1911269">
              <a:off x="1725613" y="1121110"/>
              <a:ext cx="1238250" cy="564479"/>
            </a:xfrm>
            <a:prstGeom prst="parallelogram">
              <a:avLst>
                <a:gd name="adj" fmla="val 62975"/>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pic>
          <p:nvPicPr>
            <p:cNvPr id="55341" name="Picture 54"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188" y="1114425"/>
              <a:ext cx="539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2" name="Text Box 55"/>
            <p:cNvSpPr txBox="1">
              <a:spLocks noChangeArrowheads="1"/>
            </p:cNvSpPr>
            <p:nvPr/>
          </p:nvSpPr>
          <p:spPr bwMode="auto">
            <a:xfrm>
              <a:off x="5654675" y="3648075"/>
              <a:ext cx="10080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SITE 4</a:t>
              </a:r>
            </a:p>
          </p:txBody>
        </p:sp>
        <p:sp>
          <p:nvSpPr>
            <p:cNvPr id="55343" name="AutoShape 56"/>
            <p:cNvSpPr>
              <a:spLocks noChangeArrowheads="1"/>
            </p:cNvSpPr>
            <p:nvPr/>
          </p:nvSpPr>
          <p:spPr bwMode="auto">
            <a:xfrm rot="1911269">
              <a:off x="5360988" y="3353135"/>
              <a:ext cx="1238250" cy="564479"/>
            </a:xfrm>
            <a:prstGeom prst="parallelogram">
              <a:avLst>
                <a:gd name="adj" fmla="val 62975"/>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pic>
          <p:nvPicPr>
            <p:cNvPr id="55344" name="Picture 58" descr="industry_e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1563" y="3346450"/>
              <a:ext cx="5397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5" name="Text Box 59"/>
            <p:cNvSpPr txBox="1">
              <a:spLocks noChangeArrowheads="1"/>
            </p:cNvSpPr>
            <p:nvPr/>
          </p:nvSpPr>
          <p:spPr bwMode="auto">
            <a:xfrm>
              <a:off x="4025900" y="2270124"/>
              <a:ext cx="431800" cy="58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PE</a:t>
              </a:r>
            </a:p>
          </p:txBody>
        </p:sp>
        <p:sp>
          <p:nvSpPr>
            <p:cNvPr id="55346" name="Text Box 60"/>
            <p:cNvSpPr txBox="1">
              <a:spLocks noChangeArrowheads="1"/>
            </p:cNvSpPr>
            <p:nvPr/>
          </p:nvSpPr>
          <p:spPr bwMode="auto">
            <a:xfrm>
              <a:off x="2946400" y="2989263"/>
              <a:ext cx="431800" cy="58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ea typeface="华文细黑" panose="02010600040101010101" pitchFamily="2" charset="-122"/>
                </a:rPr>
                <a:t>PE</a:t>
              </a:r>
            </a:p>
          </p:txBody>
        </p:sp>
        <p:pic>
          <p:nvPicPr>
            <p:cNvPr id="55347" name="Picture 64"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838" y="3233738"/>
              <a:ext cx="5762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8" name="Picture 65"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378200"/>
              <a:ext cx="5762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49" name="Picture 66"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6625" y="2873375"/>
              <a:ext cx="5762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0" name="Picture 67"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2163" y="2298700"/>
              <a:ext cx="5762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1" name="Picture 68"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8563" y="1793875"/>
              <a:ext cx="5762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2" name="Picture 69"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3375" y="1722438"/>
              <a:ext cx="5762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3" name="Picture 70"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1213" y="2154238"/>
              <a:ext cx="5762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4" name="Picture 71" descr="高端路由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5675" y="2730500"/>
              <a:ext cx="5762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55" name="Freeform 72"/>
            <p:cNvSpPr>
              <a:spLocks/>
            </p:cNvSpPr>
            <p:nvPr/>
          </p:nvSpPr>
          <p:spPr bwMode="auto">
            <a:xfrm>
              <a:off x="1577975" y="1741493"/>
              <a:ext cx="4105275" cy="338139"/>
            </a:xfrm>
            <a:custGeom>
              <a:avLst/>
              <a:gdLst>
                <a:gd name="T0" fmla="*/ 0 w 2586"/>
                <a:gd name="T1" fmla="*/ 2147483647 h 1194"/>
                <a:gd name="T2" fmla="*/ 2147483647 w 2586"/>
                <a:gd name="T3" fmla="*/ 2147483647 h 1194"/>
                <a:gd name="T4" fmla="*/ 2147483647 w 2586"/>
                <a:gd name="T5" fmla="*/ 2147483647 h 1194"/>
                <a:gd name="T6" fmla="*/ 2147483647 w 2586"/>
                <a:gd name="T7" fmla="*/ 2147483647 h 1194"/>
                <a:gd name="T8" fmla="*/ 2147483647 w 2586"/>
                <a:gd name="T9" fmla="*/ 2147483647 h 1194"/>
                <a:gd name="T10" fmla="*/ 2147483647 w 2586"/>
                <a:gd name="T11" fmla="*/ 2147483647 h 1194"/>
                <a:gd name="T12" fmla="*/ 2147483647 w 2586"/>
                <a:gd name="T13" fmla="*/ 2147483647 h 1194"/>
                <a:gd name="T14" fmla="*/ 2147483647 w 2586"/>
                <a:gd name="T15" fmla="*/ 2147483647 h 1194"/>
                <a:gd name="T16" fmla="*/ 2147483647 w 2586"/>
                <a:gd name="T17" fmla="*/ 2147483647 h 1194"/>
                <a:gd name="T18" fmla="*/ 2147483647 w 2586"/>
                <a:gd name="T19" fmla="*/ 2147483647 h 1194"/>
                <a:gd name="T20" fmla="*/ 2147483647 w 2586"/>
                <a:gd name="T21" fmla="*/ 2147483647 h 1194"/>
                <a:gd name="T22" fmla="*/ 2147483647 w 2586"/>
                <a:gd name="T23" fmla="*/ 2147483647 h 119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86" h="1194">
                  <a:moveTo>
                    <a:pt x="0" y="151"/>
                  </a:moveTo>
                  <a:cubicBezTo>
                    <a:pt x="109" y="272"/>
                    <a:pt x="219" y="393"/>
                    <a:pt x="363" y="378"/>
                  </a:cubicBezTo>
                  <a:cubicBezTo>
                    <a:pt x="507" y="363"/>
                    <a:pt x="756" y="122"/>
                    <a:pt x="862" y="61"/>
                  </a:cubicBezTo>
                  <a:cubicBezTo>
                    <a:pt x="968" y="0"/>
                    <a:pt x="960" y="8"/>
                    <a:pt x="998" y="15"/>
                  </a:cubicBezTo>
                  <a:cubicBezTo>
                    <a:pt x="1036" y="22"/>
                    <a:pt x="1096" y="68"/>
                    <a:pt x="1089" y="106"/>
                  </a:cubicBezTo>
                  <a:cubicBezTo>
                    <a:pt x="1082" y="144"/>
                    <a:pt x="1051" y="174"/>
                    <a:pt x="953" y="242"/>
                  </a:cubicBezTo>
                  <a:cubicBezTo>
                    <a:pt x="855" y="310"/>
                    <a:pt x="537" y="423"/>
                    <a:pt x="499" y="514"/>
                  </a:cubicBezTo>
                  <a:cubicBezTo>
                    <a:pt x="461" y="605"/>
                    <a:pt x="590" y="680"/>
                    <a:pt x="726" y="786"/>
                  </a:cubicBezTo>
                  <a:cubicBezTo>
                    <a:pt x="862" y="892"/>
                    <a:pt x="1157" y="1104"/>
                    <a:pt x="1316" y="1149"/>
                  </a:cubicBezTo>
                  <a:cubicBezTo>
                    <a:pt x="1475" y="1194"/>
                    <a:pt x="1550" y="1112"/>
                    <a:pt x="1678" y="1059"/>
                  </a:cubicBezTo>
                  <a:cubicBezTo>
                    <a:pt x="1806" y="1006"/>
                    <a:pt x="1936" y="825"/>
                    <a:pt x="2087" y="832"/>
                  </a:cubicBezTo>
                  <a:cubicBezTo>
                    <a:pt x="2238" y="839"/>
                    <a:pt x="2412" y="971"/>
                    <a:pt x="2586" y="1104"/>
                  </a:cubicBezTo>
                </a:path>
              </a:pathLst>
            </a:custGeom>
            <a:noFill/>
            <a:ln w="38100" cap="flat" cmpd="sng">
              <a:solidFill>
                <a:srgbClr val="00CC00"/>
              </a:solidFill>
              <a:prstDash val="solid"/>
              <a:round/>
              <a:headEnd type="none" w="med" len="lg"/>
              <a:tailEnd type="triangle" w="med" len="lg"/>
            </a:ln>
            <a:effectLst>
              <a:outerShdw dist="28398" dir="6993903" algn="ctr" rotWithShape="0">
                <a:srgbClr val="969696">
                  <a:alpha val="50000"/>
                </a:srgbClr>
              </a:outerShdw>
            </a:effectLst>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sp>
          <p:nvSpPr>
            <p:cNvPr id="55356" name="Freeform 73"/>
            <p:cNvSpPr>
              <a:spLocks/>
            </p:cNvSpPr>
            <p:nvPr/>
          </p:nvSpPr>
          <p:spPr bwMode="auto">
            <a:xfrm>
              <a:off x="1536700" y="1714504"/>
              <a:ext cx="4392613" cy="338140"/>
            </a:xfrm>
            <a:custGeom>
              <a:avLst/>
              <a:gdLst>
                <a:gd name="T0" fmla="*/ 0 w 2812"/>
                <a:gd name="T1" fmla="*/ 2147483647 h 1097"/>
                <a:gd name="T2" fmla="*/ 2147483647 w 2812"/>
                <a:gd name="T3" fmla="*/ 2147483647 h 1097"/>
                <a:gd name="T4" fmla="*/ 2147483647 w 2812"/>
                <a:gd name="T5" fmla="*/ 2147483647 h 1097"/>
                <a:gd name="T6" fmla="*/ 2147483647 w 2812"/>
                <a:gd name="T7" fmla="*/ 2147483647 h 1097"/>
                <a:gd name="T8" fmla="*/ 2147483647 w 2812"/>
                <a:gd name="T9" fmla="*/ 2147483647 h 1097"/>
                <a:gd name="T10" fmla="*/ 2147483647 w 2812"/>
                <a:gd name="T11" fmla="*/ 2147483647 h 1097"/>
                <a:gd name="T12" fmla="*/ 2147483647 w 2812"/>
                <a:gd name="T13" fmla="*/ 2147483647 h 10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12" h="1097">
                  <a:moveTo>
                    <a:pt x="0" y="235"/>
                  </a:moveTo>
                  <a:cubicBezTo>
                    <a:pt x="132" y="363"/>
                    <a:pt x="264" y="492"/>
                    <a:pt x="453" y="462"/>
                  </a:cubicBezTo>
                  <a:cubicBezTo>
                    <a:pt x="642" y="432"/>
                    <a:pt x="952" y="106"/>
                    <a:pt x="1134" y="53"/>
                  </a:cubicBezTo>
                  <a:cubicBezTo>
                    <a:pt x="1316" y="0"/>
                    <a:pt x="1315" y="38"/>
                    <a:pt x="1542" y="144"/>
                  </a:cubicBezTo>
                  <a:cubicBezTo>
                    <a:pt x="1769" y="250"/>
                    <a:pt x="2351" y="575"/>
                    <a:pt x="2495" y="688"/>
                  </a:cubicBezTo>
                  <a:cubicBezTo>
                    <a:pt x="2639" y="801"/>
                    <a:pt x="2351" y="756"/>
                    <a:pt x="2404" y="824"/>
                  </a:cubicBezTo>
                  <a:cubicBezTo>
                    <a:pt x="2457" y="892"/>
                    <a:pt x="2634" y="994"/>
                    <a:pt x="2812" y="1097"/>
                  </a:cubicBezTo>
                </a:path>
              </a:pathLst>
            </a:custGeom>
            <a:noFill/>
            <a:ln w="38100" cap="flat" cmpd="sng">
              <a:solidFill>
                <a:schemeClr val="tx1"/>
              </a:solidFill>
              <a:prstDash val="solid"/>
              <a:round/>
              <a:headEnd type="none" w="med" len="lg"/>
              <a:tailEnd type="triangle" w="med" len="lg"/>
            </a:ln>
            <a:effectLst>
              <a:outerShdw dist="28398" dir="6993903" algn="ctr" rotWithShape="0">
                <a:srgbClr val="969696">
                  <a:alpha val="50000"/>
                </a:srgbClr>
              </a:outerShdw>
            </a:effectLst>
            <a:extLst>
              <a:ext uri="{909E8E84-426E-40DD-AFC4-6F175D3DCCD1}">
                <a14:hiddenFill xmlns:a14="http://schemas.microsoft.com/office/drawing/2010/main">
                  <a:solidFill>
                    <a:srgbClr val="FFFFFF"/>
                  </a:solidFill>
                </a14:hiddenFill>
              </a:ext>
            </a:extLst>
          </p:spPr>
          <p:txBody>
            <a:bodyPr>
              <a:spAutoFit/>
            </a:bodyPr>
            <a:lstStyle/>
            <a:p>
              <a:endParaRPr lang="zh-CN" altLang="en-US"/>
            </a:p>
          </p:txBody>
        </p:sp>
        <p:pic>
          <p:nvPicPr>
            <p:cNvPr id="55357"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3788" y="1592263"/>
              <a:ext cx="3698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8"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9975" y="1092200"/>
              <a:ext cx="3698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59"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1038" y="1163638"/>
              <a:ext cx="3698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0"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8663" y="1735138"/>
              <a:ext cx="3698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1"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913" y="3949700"/>
              <a:ext cx="3698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2"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6663" y="3449638"/>
              <a:ext cx="3698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3"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8663" y="3378200"/>
              <a:ext cx="3698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64" name="Picture 175"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8" y="3949700"/>
              <a:ext cx="3698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365" name="Group 61"/>
            <p:cNvGrpSpPr>
              <a:grpSpLocks/>
            </p:cNvGrpSpPr>
            <p:nvPr/>
          </p:nvGrpSpPr>
          <p:grpSpPr bwMode="auto">
            <a:xfrm>
              <a:off x="3429000" y="1643063"/>
              <a:ext cx="285750" cy="203200"/>
              <a:chOff x="1973" y="2432"/>
              <a:chExt cx="181" cy="182"/>
            </a:xfrm>
          </p:grpSpPr>
          <p:sp>
            <p:nvSpPr>
              <p:cNvPr id="55366" name="Line 62"/>
              <p:cNvSpPr>
                <a:spLocks noChangeShapeType="1"/>
              </p:cNvSpPr>
              <p:nvPr/>
            </p:nvSpPr>
            <p:spPr bwMode="auto">
              <a:xfrm>
                <a:off x="1973" y="2432"/>
                <a:ext cx="181" cy="182"/>
              </a:xfrm>
              <a:prstGeom prst="line">
                <a:avLst/>
              </a:prstGeom>
              <a:noFill/>
              <a:ln w="38100">
                <a:solidFill>
                  <a:srgbClr val="FF0000"/>
                </a:solidFill>
                <a:round/>
                <a:headEnd type="none" w="med" len="lg"/>
                <a:tailEnd type="none" w="med" len="lg"/>
              </a:ln>
              <a:effectLst>
                <a:outerShdw dist="28398" dir="6993903" algn="ctr" rotWithShape="0">
                  <a:srgbClr val="969696">
                    <a:alpha val="50000"/>
                  </a:srgbClr>
                </a:outerShdw>
              </a:effectLst>
              <a:extLst>
                <a:ext uri="{909E8E84-426E-40DD-AFC4-6F175D3DCCD1}">
                  <a14:hiddenFill xmlns:a14="http://schemas.microsoft.com/office/drawing/2010/main">
                    <a:noFill/>
                  </a14:hiddenFill>
                </a:ext>
              </a:extLst>
            </p:spPr>
            <p:txBody>
              <a:bodyPr>
                <a:spAutoFit/>
              </a:bodyPr>
              <a:lstStyle/>
              <a:p>
                <a:endParaRPr lang="zh-CN" altLang="en-US"/>
              </a:p>
            </p:txBody>
          </p:sp>
          <p:sp>
            <p:nvSpPr>
              <p:cNvPr id="55367" name="Line 63"/>
              <p:cNvSpPr>
                <a:spLocks noChangeShapeType="1"/>
              </p:cNvSpPr>
              <p:nvPr/>
            </p:nvSpPr>
            <p:spPr bwMode="auto">
              <a:xfrm flipH="1">
                <a:off x="1973" y="2432"/>
                <a:ext cx="181" cy="181"/>
              </a:xfrm>
              <a:prstGeom prst="line">
                <a:avLst/>
              </a:prstGeom>
              <a:noFill/>
              <a:ln w="38100">
                <a:solidFill>
                  <a:srgbClr val="FF0000"/>
                </a:solidFill>
                <a:round/>
                <a:headEnd type="none" w="med" len="lg"/>
                <a:tailEnd type="none" w="med" len="lg"/>
              </a:ln>
              <a:effectLst>
                <a:outerShdw dist="28398" dir="6993903" algn="ctr" rotWithShape="0">
                  <a:srgbClr val="969696">
                    <a:alpha val="50000"/>
                  </a:srgbClr>
                </a:outerShdw>
              </a:effectLst>
              <a:extLst>
                <a:ext uri="{909E8E84-426E-40DD-AFC4-6F175D3DCCD1}">
                  <a14:hiddenFill xmlns:a14="http://schemas.microsoft.com/office/drawing/2010/main">
                    <a:noFill/>
                  </a14:hiddenFill>
                </a:ext>
              </a:extLst>
            </p:spPr>
            <p:txBody>
              <a:bodyPr>
                <a:spAutoFit/>
              </a:bodyPr>
              <a:lstStyle/>
              <a:p>
                <a:endParaRPr lang="zh-CN" altLang="en-US"/>
              </a:p>
            </p:txBody>
          </p:sp>
        </p:grpSp>
      </p:grpSp>
      <p:sp>
        <p:nvSpPr>
          <p:cNvPr id="55302" name="Rectangle 2"/>
          <p:cNvSpPr txBox="1">
            <a:spLocks noChangeArrowheads="1"/>
          </p:cNvSpPr>
          <p:nvPr/>
        </p:nvSpPr>
        <p:spPr bwMode="auto">
          <a:xfrm>
            <a:off x="315913" y="211138"/>
            <a:ext cx="648811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b="1">
              <a:solidFill>
                <a:srgbClr val="CC0000"/>
              </a:solidFill>
              <a:ea typeface="华文细黑" panose="02010600040101010101" pitchFamily="2" charset="-122"/>
            </a:endParaRPr>
          </a:p>
        </p:txBody>
      </p:sp>
      <p:sp>
        <p:nvSpPr>
          <p:cNvPr id="55303" name="标题 73"/>
          <p:cNvSpPr>
            <a:spLocks noGrp="1"/>
          </p:cNvSpPr>
          <p:nvPr>
            <p:ph type="title"/>
          </p:nvPr>
        </p:nvSpPr>
        <p:spPr/>
        <p:txBody>
          <a:bodyPr/>
          <a:lstStyle/>
          <a:p>
            <a:pPr eaLnBrk="1" hangingPunct="1"/>
            <a:r>
              <a:rPr lang="en-US" altLang="zh-CN" smtClean="0"/>
              <a:t>RPR</a:t>
            </a:r>
            <a:r>
              <a:rPr lang="zh-CN" altLang="en-US" smtClean="0"/>
              <a:t>环网</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468313" y="11113"/>
            <a:ext cx="6553200" cy="609600"/>
          </a:xfrm>
          <a:prstGeom prst="rect">
            <a:avLst/>
          </a:prstGeom>
          <a:noFill/>
          <a:ln w="9525" algn="ctr">
            <a:noFill/>
            <a:miter lim="800000"/>
            <a:headEnd/>
            <a:tailEnd/>
          </a:ln>
        </p:spPr>
        <p:txBody>
          <a:bodyPr anchor="ctr"/>
          <a:lstStyle/>
          <a:p>
            <a:pPr>
              <a:defRPr/>
            </a:pPr>
            <a:endParaRPr lang="zh-CN" altLang="en-US" sz="3200" b="1" dirty="0">
              <a:solidFill>
                <a:srgbClr val="CC0000"/>
              </a:solidFill>
              <a:latin typeface="+mj-lt"/>
              <a:ea typeface="华文细黑" pitchFamily="2" charset="-122"/>
              <a:cs typeface="Arial" charset="0"/>
            </a:endParaRPr>
          </a:p>
        </p:txBody>
      </p:sp>
      <p:grpSp>
        <p:nvGrpSpPr>
          <p:cNvPr id="56323" name="Group 3"/>
          <p:cNvGrpSpPr>
            <a:grpSpLocks/>
          </p:cNvGrpSpPr>
          <p:nvPr/>
        </p:nvGrpSpPr>
        <p:grpSpPr bwMode="auto">
          <a:xfrm>
            <a:off x="755650" y="679450"/>
            <a:ext cx="6840538" cy="4044950"/>
            <a:chOff x="567" y="1344"/>
            <a:chExt cx="4309" cy="2639"/>
          </a:xfrm>
        </p:grpSpPr>
        <p:sp>
          <p:nvSpPr>
            <p:cNvPr id="56326" name="Line 4"/>
            <p:cNvSpPr>
              <a:spLocks noChangeShapeType="1"/>
            </p:cNvSpPr>
            <p:nvPr/>
          </p:nvSpPr>
          <p:spPr bwMode="auto">
            <a:xfrm>
              <a:off x="2033" y="2641"/>
              <a:ext cx="2" cy="49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27" name="Line 5"/>
            <p:cNvSpPr>
              <a:spLocks noChangeShapeType="1"/>
            </p:cNvSpPr>
            <p:nvPr/>
          </p:nvSpPr>
          <p:spPr bwMode="auto">
            <a:xfrm>
              <a:off x="1567" y="3140"/>
              <a:ext cx="3309"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56328" name="Picture 6" descr="路由器通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3" y="2324"/>
              <a:ext cx="50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Picture 7" descr="网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6" y="1344"/>
              <a:ext cx="1017"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0" name="Line 8"/>
            <p:cNvSpPr>
              <a:spLocks noChangeShapeType="1"/>
            </p:cNvSpPr>
            <p:nvPr/>
          </p:nvSpPr>
          <p:spPr bwMode="auto">
            <a:xfrm flipH="1">
              <a:off x="2179" y="1825"/>
              <a:ext cx="712" cy="4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31" name="Line 9"/>
            <p:cNvSpPr>
              <a:spLocks noChangeShapeType="1"/>
            </p:cNvSpPr>
            <p:nvPr/>
          </p:nvSpPr>
          <p:spPr bwMode="auto">
            <a:xfrm>
              <a:off x="3145" y="1870"/>
              <a:ext cx="1" cy="4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32" name="Line 10"/>
            <p:cNvSpPr>
              <a:spLocks noChangeShapeType="1"/>
            </p:cNvSpPr>
            <p:nvPr/>
          </p:nvSpPr>
          <p:spPr bwMode="auto">
            <a:xfrm>
              <a:off x="3400" y="1825"/>
              <a:ext cx="865" cy="4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33" name="Text Box 11"/>
            <p:cNvSpPr txBox="1">
              <a:spLocks noChangeArrowheads="1"/>
            </p:cNvSpPr>
            <p:nvPr/>
          </p:nvSpPr>
          <p:spPr bwMode="auto">
            <a:xfrm>
              <a:off x="2840" y="1519"/>
              <a:ext cx="662"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600" b="1">
                  <a:solidFill>
                    <a:schemeClr val="bg1"/>
                  </a:solidFill>
                </a:rPr>
                <a:t>network</a:t>
              </a:r>
            </a:p>
          </p:txBody>
        </p:sp>
        <p:pic>
          <p:nvPicPr>
            <p:cNvPr id="56334" name="Picture 12" descr="用户"/>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0" y="3577"/>
              <a:ext cx="348"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5" name="Picture 13" descr="用户"/>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3" y="3577"/>
              <a:ext cx="348"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6" name="Picture 14" descr="用户"/>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9" y="3577"/>
              <a:ext cx="348"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7" name="Line 15"/>
            <p:cNvSpPr>
              <a:spLocks noChangeShapeType="1"/>
            </p:cNvSpPr>
            <p:nvPr/>
          </p:nvSpPr>
          <p:spPr bwMode="auto">
            <a:xfrm>
              <a:off x="1873" y="3140"/>
              <a:ext cx="1" cy="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38" name="Line 16"/>
            <p:cNvSpPr>
              <a:spLocks noChangeShapeType="1"/>
            </p:cNvSpPr>
            <p:nvPr/>
          </p:nvSpPr>
          <p:spPr bwMode="auto">
            <a:xfrm>
              <a:off x="3196" y="3140"/>
              <a:ext cx="1" cy="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39" name="Line 17"/>
            <p:cNvSpPr>
              <a:spLocks noChangeShapeType="1"/>
            </p:cNvSpPr>
            <p:nvPr/>
          </p:nvSpPr>
          <p:spPr bwMode="auto">
            <a:xfrm>
              <a:off x="4503" y="3140"/>
              <a:ext cx="1" cy="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40" name="Text Box 18"/>
            <p:cNvSpPr txBox="1">
              <a:spLocks noChangeArrowheads="1"/>
            </p:cNvSpPr>
            <p:nvPr/>
          </p:nvSpPr>
          <p:spPr bwMode="auto">
            <a:xfrm>
              <a:off x="1760" y="2142"/>
              <a:ext cx="662"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RouterA</a:t>
              </a:r>
            </a:p>
          </p:txBody>
        </p:sp>
        <p:sp>
          <p:nvSpPr>
            <p:cNvPr id="56341" name="Text Box 19"/>
            <p:cNvSpPr txBox="1">
              <a:spLocks noChangeArrowheads="1"/>
            </p:cNvSpPr>
            <p:nvPr/>
          </p:nvSpPr>
          <p:spPr bwMode="auto">
            <a:xfrm>
              <a:off x="3162" y="2147"/>
              <a:ext cx="559"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RouterB</a:t>
              </a:r>
            </a:p>
          </p:txBody>
        </p:sp>
        <p:sp>
          <p:nvSpPr>
            <p:cNvPr id="56342" name="Text Box 20"/>
            <p:cNvSpPr txBox="1">
              <a:spLocks noChangeArrowheads="1"/>
            </p:cNvSpPr>
            <p:nvPr/>
          </p:nvSpPr>
          <p:spPr bwMode="auto">
            <a:xfrm>
              <a:off x="4274" y="2131"/>
              <a:ext cx="559"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RouterC</a:t>
              </a:r>
            </a:p>
          </p:txBody>
        </p:sp>
        <p:sp>
          <p:nvSpPr>
            <p:cNvPr id="56343" name="Text Box 21"/>
            <p:cNvSpPr txBox="1">
              <a:spLocks noChangeArrowheads="1"/>
            </p:cNvSpPr>
            <p:nvPr/>
          </p:nvSpPr>
          <p:spPr bwMode="auto">
            <a:xfrm>
              <a:off x="834" y="3371"/>
              <a:ext cx="55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a:t>hostA</a:t>
              </a:r>
            </a:p>
          </p:txBody>
        </p:sp>
        <p:sp>
          <p:nvSpPr>
            <p:cNvPr id="56344" name="Text Box 22"/>
            <p:cNvSpPr txBox="1">
              <a:spLocks noChangeArrowheads="1"/>
            </p:cNvSpPr>
            <p:nvPr/>
          </p:nvSpPr>
          <p:spPr bwMode="auto">
            <a:xfrm>
              <a:off x="2276" y="3371"/>
              <a:ext cx="560"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a:t>hostB</a:t>
              </a:r>
            </a:p>
          </p:txBody>
        </p:sp>
        <p:sp>
          <p:nvSpPr>
            <p:cNvPr id="56345" name="Text Box 23"/>
            <p:cNvSpPr txBox="1">
              <a:spLocks noChangeArrowheads="1"/>
            </p:cNvSpPr>
            <p:nvPr/>
          </p:nvSpPr>
          <p:spPr bwMode="auto">
            <a:xfrm>
              <a:off x="3613" y="3371"/>
              <a:ext cx="560"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a:t>hostC</a:t>
              </a:r>
            </a:p>
          </p:txBody>
        </p:sp>
        <p:sp>
          <p:nvSpPr>
            <p:cNvPr id="56346" name="Text Box 24"/>
            <p:cNvSpPr txBox="1">
              <a:spLocks noChangeArrowheads="1"/>
            </p:cNvSpPr>
            <p:nvPr/>
          </p:nvSpPr>
          <p:spPr bwMode="auto">
            <a:xfrm>
              <a:off x="567" y="3577"/>
              <a:ext cx="1204"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200"/>
                <a:t>网关：</a:t>
              </a:r>
              <a:r>
                <a:rPr lang="en-US" altLang="zh-CN" sz="1200"/>
                <a:t>10.1.1.1/24</a:t>
              </a:r>
            </a:p>
            <a:p>
              <a:pPr eaLnBrk="1" hangingPunct="1">
                <a:spcBef>
                  <a:spcPct val="50000"/>
                </a:spcBef>
              </a:pPr>
              <a:r>
                <a:rPr lang="en-US" altLang="zh-CN" sz="1200"/>
                <a:t>Mac:000f-e2ff-0041</a:t>
              </a:r>
            </a:p>
          </p:txBody>
        </p:sp>
        <p:sp>
          <p:nvSpPr>
            <p:cNvPr id="56347" name="Text Box 25"/>
            <p:cNvSpPr txBox="1">
              <a:spLocks noChangeArrowheads="1"/>
            </p:cNvSpPr>
            <p:nvPr/>
          </p:nvSpPr>
          <p:spPr bwMode="auto">
            <a:xfrm>
              <a:off x="2026" y="3577"/>
              <a:ext cx="1119"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200"/>
                <a:t>网关：</a:t>
              </a:r>
              <a:r>
                <a:rPr lang="en-US" altLang="zh-CN" sz="1200"/>
                <a:t>10.1.1.1/24</a:t>
              </a:r>
            </a:p>
            <a:p>
              <a:pPr eaLnBrk="1" hangingPunct="1">
                <a:spcBef>
                  <a:spcPct val="50000"/>
                </a:spcBef>
              </a:pPr>
              <a:r>
                <a:rPr lang="en-US" altLang="zh-CN" sz="1200"/>
                <a:t>Mac:000f-e2ff-0042</a:t>
              </a:r>
            </a:p>
          </p:txBody>
        </p:sp>
        <p:sp>
          <p:nvSpPr>
            <p:cNvPr id="56348" name="Text Box 26"/>
            <p:cNvSpPr txBox="1">
              <a:spLocks noChangeArrowheads="1"/>
            </p:cNvSpPr>
            <p:nvPr/>
          </p:nvSpPr>
          <p:spPr bwMode="auto">
            <a:xfrm>
              <a:off x="3400" y="3577"/>
              <a:ext cx="1097"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200"/>
                <a:t>网关：</a:t>
              </a:r>
              <a:r>
                <a:rPr lang="en-US" altLang="zh-CN" sz="1200"/>
                <a:t>10.1.1.1/24</a:t>
              </a:r>
            </a:p>
            <a:p>
              <a:pPr eaLnBrk="1" hangingPunct="1">
                <a:spcBef>
                  <a:spcPct val="50000"/>
                </a:spcBef>
              </a:pPr>
              <a:r>
                <a:rPr lang="en-US" altLang="zh-CN" sz="1200"/>
                <a:t>Mac:000f-e2ff-0043</a:t>
              </a:r>
            </a:p>
          </p:txBody>
        </p:sp>
        <p:sp>
          <p:nvSpPr>
            <p:cNvPr id="56349" name="Text Box 27"/>
            <p:cNvSpPr txBox="1">
              <a:spLocks noChangeArrowheads="1"/>
            </p:cNvSpPr>
            <p:nvPr/>
          </p:nvSpPr>
          <p:spPr bwMode="auto">
            <a:xfrm>
              <a:off x="1020" y="2568"/>
              <a:ext cx="1119"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VIP</a:t>
              </a:r>
              <a:r>
                <a:rPr lang="zh-CN" altLang="en-US" sz="1200"/>
                <a:t>：</a:t>
              </a:r>
              <a:r>
                <a:rPr lang="en-US" altLang="zh-CN" sz="1200"/>
                <a:t>10.1.1.1/24</a:t>
              </a:r>
            </a:p>
            <a:p>
              <a:pPr eaLnBrk="1" hangingPunct="1">
                <a:spcBef>
                  <a:spcPct val="50000"/>
                </a:spcBef>
              </a:pPr>
              <a:r>
                <a:rPr lang="en-US" altLang="zh-CN" sz="1200"/>
                <a:t>000f-e2ff-0041</a:t>
              </a:r>
            </a:p>
          </p:txBody>
        </p:sp>
        <p:sp>
          <p:nvSpPr>
            <p:cNvPr id="56350" name="Text Box 28"/>
            <p:cNvSpPr txBox="1">
              <a:spLocks noChangeArrowheads="1"/>
            </p:cNvSpPr>
            <p:nvPr/>
          </p:nvSpPr>
          <p:spPr bwMode="auto">
            <a:xfrm>
              <a:off x="1262" y="2213"/>
              <a:ext cx="565"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Master</a:t>
              </a:r>
            </a:p>
            <a:p>
              <a:pPr eaLnBrk="1" hangingPunct="1">
                <a:spcBef>
                  <a:spcPct val="50000"/>
                </a:spcBef>
              </a:pPr>
              <a:r>
                <a:rPr lang="en-US" altLang="zh-CN" sz="1200"/>
                <a:t>AVF1</a:t>
              </a:r>
            </a:p>
          </p:txBody>
        </p:sp>
        <p:sp>
          <p:nvSpPr>
            <p:cNvPr id="56351" name="Text Box 29"/>
            <p:cNvSpPr txBox="1">
              <a:spLocks noChangeArrowheads="1"/>
            </p:cNvSpPr>
            <p:nvPr/>
          </p:nvSpPr>
          <p:spPr bwMode="auto">
            <a:xfrm>
              <a:off x="2478" y="2204"/>
              <a:ext cx="541"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Backup</a:t>
              </a:r>
            </a:p>
            <a:p>
              <a:pPr eaLnBrk="1" hangingPunct="1">
                <a:spcBef>
                  <a:spcPct val="50000"/>
                </a:spcBef>
              </a:pPr>
              <a:r>
                <a:rPr lang="en-US" altLang="zh-CN" sz="1200"/>
                <a:t>AVF2</a:t>
              </a:r>
            </a:p>
          </p:txBody>
        </p:sp>
        <p:sp>
          <p:nvSpPr>
            <p:cNvPr id="56352" name="Text Box 30"/>
            <p:cNvSpPr txBox="1">
              <a:spLocks noChangeArrowheads="1"/>
            </p:cNvSpPr>
            <p:nvPr/>
          </p:nvSpPr>
          <p:spPr bwMode="auto">
            <a:xfrm>
              <a:off x="3602" y="2217"/>
              <a:ext cx="539"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Backup</a:t>
              </a:r>
            </a:p>
            <a:p>
              <a:pPr eaLnBrk="1" hangingPunct="1">
                <a:spcBef>
                  <a:spcPct val="50000"/>
                </a:spcBef>
              </a:pPr>
              <a:r>
                <a:rPr lang="en-US" altLang="zh-CN" sz="1200"/>
                <a:t>AVF3</a:t>
              </a:r>
            </a:p>
          </p:txBody>
        </p:sp>
        <p:sp>
          <p:nvSpPr>
            <p:cNvPr id="56353" name="Text Box 31"/>
            <p:cNvSpPr txBox="1">
              <a:spLocks noChangeArrowheads="1"/>
            </p:cNvSpPr>
            <p:nvPr/>
          </p:nvSpPr>
          <p:spPr bwMode="auto">
            <a:xfrm>
              <a:off x="2190" y="2577"/>
              <a:ext cx="1120"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VIP</a:t>
              </a:r>
              <a:r>
                <a:rPr lang="zh-CN" altLang="en-US" sz="1200"/>
                <a:t>：</a:t>
              </a:r>
              <a:r>
                <a:rPr lang="en-US" altLang="zh-CN" sz="1200"/>
                <a:t>10.1.1.1/24</a:t>
              </a:r>
            </a:p>
            <a:p>
              <a:pPr eaLnBrk="1" hangingPunct="1">
                <a:spcBef>
                  <a:spcPct val="50000"/>
                </a:spcBef>
              </a:pPr>
              <a:r>
                <a:rPr lang="en-US" altLang="zh-CN" sz="1200"/>
                <a:t>000f-e2ff-0042</a:t>
              </a:r>
            </a:p>
          </p:txBody>
        </p:sp>
        <p:sp>
          <p:nvSpPr>
            <p:cNvPr id="56354" name="Text Box 32"/>
            <p:cNvSpPr txBox="1">
              <a:spLocks noChangeArrowheads="1"/>
            </p:cNvSpPr>
            <p:nvPr/>
          </p:nvSpPr>
          <p:spPr bwMode="auto">
            <a:xfrm>
              <a:off x="3302" y="2583"/>
              <a:ext cx="1120"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200"/>
                <a:t>VIP</a:t>
              </a:r>
              <a:r>
                <a:rPr lang="zh-CN" altLang="en-US" sz="1200"/>
                <a:t>：</a:t>
              </a:r>
              <a:r>
                <a:rPr lang="en-US" altLang="zh-CN" sz="1200"/>
                <a:t>10.1.1.1/24</a:t>
              </a:r>
            </a:p>
            <a:p>
              <a:pPr eaLnBrk="1" hangingPunct="1">
                <a:spcBef>
                  <a:spcPct val="50000"/>
                </a:spcBef>
              </a:pPr>
              <a:r>
                <a:rPr lang="en-US" altLang="zh-CN" sz="1200"/>
                <a:t>000f-e2ff-0043</a:t>
              </a:r>
            </a:p>
          </p:txBody>
        </p:sp>
        <p:sp>
          <p:nvSpPr>
            <p:cNvPr id="56355" name="Line 33"/>
            <p:cNvSpPr>
              <a:spLocks noChangeShapeType="1"/>
            </p:cNvSpPr>
            <p:nvPr/>
          </p:nvSpPr>
          <p:spPr bwMode="auto">
            <a:xfrm>
              <a:off x="3099" y="2562"/>
              <a:ext cx="2" cy="5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356" name="Line 34"/>
            <p:cNvSpPr>
              <a:spLocks noChangeShapeType="1"/>
            </p:cNvSpPr>
            <p:nvPr/>
          </p:nvSpPr>
          <p:spPr bwMode="auto">
            <a:xfrm>
              <a:off x="4254" y="2522"/>
              <a:ext cx="2" cy="62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56357" name="Picture 35" descr="路由器通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1" y="2308"/>
              <a:ext cx="509"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58" name="Picture 36" descr="路由器通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0" y="2308"/>
              <a:ext cx="510"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59" name="Line 12"/>
            <p:cNvSpPr>
              <a:spLocks noChangeShapeType="1"/>
            </p:cNvSpPr>
            <p:nvPr/>
          </p:nvSpPr>
          <p:spPr bwMode="auto">
            <a:xfrm flipV="1">
              <a:off x="1783" y="3131"/>
              <a:ext cx="0" cy="4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60" name="Line 12"/>
            <p:cNvSpPr>
              <a:spLocks noChangeShapeType="1"/>
            </p:cNvSpPr>
            <p:nvPr/>
          </p:nvSpPr>
          <p:spPr bwMode="auto">
            <a:xfrm flipV="1">
              <a:off x="1945" y="2681"/>
              <a:ext cx="0" cy="4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61" name="Line 15"/>
            <p:cNvSpPr>
              <a:spLocks noChangeShapeType="1"/>
            </p:cNvSpPr>
            <p:nvPr/>
          </p:nvSpPr>
          <p:spPr bwMode="auto">
            <a:xfrm flipH="1" flipV="1">
              <a:off x="3116" y="3158"/>
              <a:ext cx="0" cy="42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62" name="Line 15"/>
            <p:cNvSpPr>
              <a:spLocks noChangeShapeType="1"/>
            </p:cNvSpPr>
            <p:nvPr/>
          </p:nvSpPr>
          <p:spPr bwMode="auto">
            <a:xfrm flipV="1">
              <a:off x="3009" y="2709"/>
              <a:ext cx="9" cy="393"/>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63" name="Line 27"/>
            <p:cNvSpPr>
              <a:spLocks noChangeShapeType="1"/>
            </p:cNvSpPr>
            <p:nvPr/>
          </p:nvSpPr>
          <p:spPr bwMode="auto">
            <a:xfrm flipV="1">
              <a:off x="4184" y="2689"/>
              <a:ext cx="0" cy="3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6364" name="Line 27"/>
            <p:cNvSpPr>
              <a:spLocks noChangeShapeType="1"/>
            </p:cNvSpPr>
            <p:nvPr/>
          </p:nvSpPr>
          <p:spPr bwMode="auto">
            <a:xfrm flipV="1">
              <a:off x="4428" y="3194"/>
              <a:ext cx="0" cy="3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56324" name="Text Box 43"/>
          <p:cNvSpPr txBox="1">
            <a:spLocks noChangeArrowheads="1"/>
          </p:cNvSpPr>
          <p:nvPr/>
        </p:nvSpPr>
        <p:spPr bwMode="auto">
          <a:xfrm>
            <a:off x="395288" y="4757738"/>
            <a:ext cx="8497887"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VRRPE</a:t>
            </a:r>
            <a:r>
              <a:rPr lang="zh-CN" altLang="en-US" sz="2000" b="1">
                <a:solidFill>
                  <a:srgbClr val="000000"/>
                </a:solidFill>
                <a:ea typeface="华文细黑" panose="02010600040101010101" pitchFamily="2" charset="-122"/>
              </a:rPr>
              <a:t>在</a:t>
            </a:r>
            <a:r>
              <a:rPr lang="en-US" altLang="zh-CN" sz="2000" b="1">
                <a:solidFill>
                  <a:srgbClr val="000000"/>
                </a:solidFill>
                <a:ea typeface="华文细黑" panose="02010600040101010101" pitchFamily="2" charset="-122"/>
              </a:rPr>
              <a:t>VRRP</a:t>
            </a:r>
            <a:r>
              <a:rPr lang="zh-CN" altLang="en-US" sz="2000" b="1">
                <a:solidFill>
                  <a:srgbClr val="000000"/>
                </a:solidFill>
                <a:ea typeface="华文细黑" panose="02010600040101010101" pitchFamily="2" charset="-122"/>
              </a:rPr>
              <a:t>提供的虚拟网关冗余备份功能基础上，增加了负载均衡功能。它能在同一个备份组里让</a:t>
            </a:r>
            <a:r>
              <a:rPr lang="en-US" altLang="zh-CN" sz="2000" b="1">
                <a:solidFill>
                  <a:srgbClr val="000000"/>
                </a:solidFill>
                <a:ea typeface="华文细黑" panose="02010600040101010101" pitchFamily="2" charset="-122"/>
              </a:rPr>
              <a:t>Master</a:t>
            </a:r>
            <a:r>
              <a:rPr lang="zh-CN" altLang="en-US" sz="2000" b="1">
                <a:solidFill>
                  <a:srgbClr val="000000"/>
                </a:solidFill>
                <a:ea typeface="华文细黑" panose="02010600040101010101" pitchFamily="2" charset="-122"/>
              </a:rPr>
              <a:t>和</a:t>
            </a:r>
            <a:r>
              <a:rPr lang="en-US" altLang="zh-CN" sz="2000" b="1">
                <a:solidFill>
                  <a:srgbClr val="000000"/>
                </a:solidFill>
                <a:ea typeface="华文细黑" panose="02010600040101010101" pitchFamily="2" charset="-122"/>
              </a:rPr>
              <a:t>Backup</a:t>
            </a:r>
            <a:r>
              <a:rPr lang="zh-CN" altLang="en-US" sz="2000" b="1">
                <a:solidFill>
                  <a:srgbClr val="000000"/>
                </a:solidFill>
                <a:ea typeface="华文细黑" panose="02010600040101010101" pitchFamily="2" charset="-122"/>
              </a:rPr>
              <a:t>路由器都转发报文。</a:t>
            </a:r>
          </a:p>
          <a:p>
            <a:pPr eaLnBrk="1" hangingPunct="1">
              <a:lnSpc>
                <a:spcPct val="110000"/>
              </a:lnSpc>
              <a:buClr>
                <a:schemeClr val="tx1"/>
              </a:buClr>
              <a:buFont typeface="Wingdings" panose="05000000000000000000" pitchFamily="2" charset="2"/>
              <a:buChar char="l"/>
            </a:pPr>
            <a:r>
              <a:rPr lang="en-US" altLang="zh-CN" sz="2000" b="1">
                <a:solidFill>
                  <a:srgbClr val="000000"/>
                </a:solidFill>
                <a:ea typeface="华文细黑" panose="02010600040101010101" pitchFamily="2" charset="-122"/>
              </a:rPr>
              <a:t>VRRPE</a:t>
            </a:r>
            <a:r>
              <a:rPr lang="zh-CN" altLang="en-US" sz="2000" b="1">
                <a:solidFill>
                  <a:srgbClr val="000000"/>
                </a:solidFill>
                <a:ea typeface="华文细黑" panose="02010600040101010101" pitchFamily="2" charset="-122"/>
              </a:rPr>
              <a:t>备份组中的每个路由器都对应一个虚拟</a:t>
            </a:r>
            <a:r>
              <a:rPr lang="en-US" altLang="zh-CN" sz="2000" b="1">
                <a:solidFill>
                  <a:srgbClr val="000000"/>
                </a:solidFill>
                <a:ea typeface="华文细黑" panose="02010600040101010101" pitchFamily="2" charset="-122"/>
              </a:rPr>
              <a:t>MAC</a:t>
            </a:r>
            <a:r>
              <a:rPr lang="zh-CN" altLang="en-US" sz="2000" b="1">
                <a:solidFill>
                  <a:srgbClr val="000000"/>
                </a:solidFill>
                <a:ea typeface="华文细黑" panose="02010600040101010101" pitchFamily="2" charset="-122"/>
              </a:rPr>
              <a:t>地址，每个路由器都能转发流量避免了</a:t>
            </a:r>
            <a:r>
              <a:rPr lang="en-US" altLang="zh-CN" sz="2000" b="1">
                <a:solidFill>
                  <a:srgbClr val="000000"/>
                </a:solidFill>
                <a:ea typeface="华文细黑" panose="02010600040101010101" pitchFamily="2" charset="-122"/>
              </a:rPr>
              <a:t>VRRP</a:t>
            </a:r>
            <a:r>
              <a:rPr lang="zh-CN" altLang="en-US" sz="2000" b="1">
                <a:solidFill>
                  <a:srgbClr val="000000"/>
                </a:solidFill>
                <a:ea typeface="华文细黑" panose="02010600040101010101" pitchFamily="2" charset="-122"/>
              </a:rPr>
              <a:t>备份组中</a:t>
            </a:r>
            <a:r>
              <a:rPr lang="en-US" altLang="zh-CN" sz="2000" b="1">
                <a:solidFill>
                  <a:srgbClr val="000000"/>
                </a:solidFill>
                <a:ea typeface="华文细黑" panose="02010600040101010101" pitchFamily="2" charset="-122"/>
              </a:rPr>
              <a:t>Backup</a:t>
            </a:r>
            <a:r>
              <a:rPr lang="zh-CN" altLang="en-US" sz="2000" b="1">
                <a:solidFill>
                  <a:srgbClr val="000000"/>
                </a:solidFill>
                <a:ea typeface="华文细黑" panose="02010600040101010101" pitchFamily="2" charset="-122"/>
              </a:rPr>
              <a:t>设备始终处于空闲状态、网络资源利用率不高的问题。</a:t>
            </a:r>
          </a:p>
        </p:txBody>
      </p:sp>
      <p:sp>
        <p:nvSpPr>
          <p:cNvPr id="56325" name="标题 43"/>
          <p:cNvSpPr>
            <a:spLocks noGrp="1"/>
          </p:cNvSpPr>
          <p:nvPr>
            <p:ph type="title"/>
          </p:nvPr>
        </p:nvSpPr>
        <p:spPr/>
        <p:txBody>
          <a:bodyPr/>
          <a:lstStyle/>
          <a:p>
            <a:pPr eaLnBrk="1" hangingPunct="1"/>
            <a:r>
              <a:rPr lang="en-US" altLang="zh-CN" smtClean="0">
                <a:cs typeface="Arial" panose="020B0604020202020204" pitchFamily="34" charset="0"/>
              </a:rPr>
              <a:t>VRRP</a:t>
            </a:r>
            <a:r>
              <a:rPr lang="zh-CN" altLang="en-US" smtClean="0">
                <a:cs typeface="Arial" panose="020B0604020202020204" pitchFamily="34" charset="0"/>
              </a:rPr>
              <a:t>负载均衡模式</a:t>
            </a:r>
            <a:endParaRPr lang="zh-CN" altLang="en-US"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2"/>
          <p:cNvSpPr>
            <a:spLocks noChangeArrowheads="1"/>
          </p:cNvSpPr>
          <p:nvPr/>
        </p:nvSpPr>
        <p:spPr bwMode="auto">
          <a:xfrm>
            <a:off x="246063" y="188913"/>
            <a:ext cx="7926387" cy="431800"/>
          </a:xfrm>
          <a:prstGeom prst="rect">
            <a:avLst/>
          </a:prstGeom>
          <a:noFill/>
          <a:ln w="9525" algn="ctr">
            <a:noFill/>
            <a:miter lim="800000"/>
            <a:headEnd/>
            <a:tailEnd/>
          </a:ln>
        </p:spPr>
        <p:txBody>
          <a:bodyPr anchor="ctr"/>
          <a:lstStyle/>
          <a:p>
            <a:pPr>
              <a:defRPr/>
            </a:pPr>
            <a:endParaRPr lang="en-US" altLang="zh-CN" sz="3200" b="1" dirty="0">
              <a:solidFill>
                <a:srgbClr val="CC0000"/>
              </a:solidFill>
              <a:latin typeface="+mj-lt"/>
              <a:ea typeface="华文细黑" pitchFamily="2" charset="-122"/>
              <a:cs typeface="Arial" charset="0"/>
            </a:endParaRPr>
          </a:p>
        </p:txBody>
      </p:sp>
      <p:sp>
        <p:nvSpPr>
          <p:cNvPr id="57347" name="Text Box 75"/>
          <p:cNvSpPr txBox="1">
            <a:spLocks noChangeArrowheads="1"/>
          </p:cNvSpPr>
          <p:nvPr/>
        </p:nvSpPr>
        <p:spPr bwMode="auto">
          <a:xfrm>
            <a:off x="468313" y="4868863"/>
            <a:ext cx="8329612"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Font typeface="Wingdings" panose="05000000000000000000" pitchFamily="2" charset="2"/>
              <a:buChar char="l"/>
            </a:pPr>
            <a:r>
              <a:rPr lang="en-US" altLang="zh-CN" b="1">
                <a:solidFill>
                  <a:srgbClr val="000000"/>
                </a:solidFill>
                <a:ea typeface="华文细黑" panose="02010600040101010101" pitchFamily="2" charset="-122"/>
              </a:rPr>
              <a:t>  BFD</a:t>
            </a:r>
            <a:r>
              <a:rPr lang="zh-CN" altLang="en-US" b="1">
                <a:solidFill>
                  <a:srgbClr val="000000"/>
                </a:solidFill>
                <a:ea typeface="华文细黑" panose="02010600040101010101" pitchFamily="2" charset="-122"/>
              </a:rPr>
              <a:t>：双向转发检测（</a:t>
            </a:r>
            <a:r>
              <a:rPr lang="en-US" altLang="zh-CN" b="1">
                <a:solidFill>
                  <a:srgbClr val="000000"/>
                </a:solidFill>
                <a:ea typeface="华文细黑" panose="02010600040101010101" pitchFamily="2" charset="-122"/>
              </a:rPr>
              <a:t>IETF</a:t>
            </a:r>
            <a:r>
              <a:rPr lang="zh-CN" altLang="en-US" b="1">
                <a:solidFill>
                  <a:srgbClr val="000000"/>
                </a:solidFill>
                <a:ea typeface="华文细黑" panose="02010600040101010101" pitchFamily="2" charset="-122"/>
              </a:rPr>
              <a:t>规范），一种实现节点和链路故障快速检测技术，握手时间缺省</a:t>
            </a:r>
            <a:r>
              <a:rPr lang="en-US" altLang="zh-CN" b="1">
                <a:solidFill>
                  <a:srgbClr val="000000"/>
                </a:solidFill>
                <a:ea typeface="华文细黑" panose="02010600040101010101" pitchFamily="2" charset="-122"/>
              </a:rPr>
              <a:t>10ms</a:t>
            </a:r>
            <a:r>
              <a:rPr lang="zh-CN" altLang="en-US" b="1">
                <a:solidFill>
                  <a:srgbClr val="000000"/>
                </a:solidFill>
                <a:ea typeface="华文细黑" panose="02010600040101010101" pitchFamily="2" charset="-122"/>
              </a:rPr>
              <a:t>，且可以配置</a:t>
            </a:r>
          </a:p>
          <a:p>
            <a:pPr eaLnBrk="1" hangingPunct="1">
              <a:lnSpc>
                <a:spcPct val="110000"/>
              </a:lnSpc>
              <a:buFont typeface="Wingdings" panose="05000000000000000000" pitchFamily="2" charset="2"/>
              <a:buChar char="l"/>
            </a:pPr>
            <a:r>
              <a:rPr lang="zh-CN" altLang="en-US" b="1">
                <a:solidFill>
                  <a:srgbClr val="000000"/>
                </a:solidFill>
                <a:ea typeface="华文细黑" panose="02010600040101010101" pitchFamily="2" charset="-122"/>
              </a:rPr>
              <a:t>  </a:t>
            </a:r>
            <a:r>
              <a:rPr lang="en-US" altLang="zh-CN" b="1">
                <a:solidFill>
                  <a:srgbClr val="000000"/>
                </a:solidFill>
                <a:ea typeface="华文细黑" panose="02010600040101010101" pitchFamily="2" charset="-122"/>
              </a:rPr>
              <a:t>BFD</a:t>
            </a:r>
            <a:r>
              <a:rPr lang="zh-CN" altLang="en-US" b="1">
                <a:solidFill>
                  <a:srgbClr val="000000"/>
                </a:solidFill>
                <a:ea typeface="华文细黑" panose="02010600040101010101" pitchFamily="2" charset="-122"/>
              </a:rPr>
              <a:t>提供轻负荷、持续时间短的检测，能够用来对任何媒介、任何协议层进行实时地检测，并且检测的时间与开销范围比较宽</a:t>
            </a:r>
          </a:p>
          <a:p>
            <a:pPr eaLnBrk="1" hangingPunct="1">
              <a:lnSpc>
                <a:spcPct val="110000"/>
              </a:lnSpc>
              <a:buFont typeface="Wingdings" panose="05000000000000000000" pitchFamily="2" charset="2"/>
              <a:buChar char="l"/>
            </a:pPr>
            <a:r>
              <a:rPr lang="zh-CN" altLang="en-US" b="1">
                <a:solidFill>
                  <a:srgbClr val="000000"/>
                </a:solidFill>
                <a:ea typeface="华文细黑" panose="02010600040101010101" pitchFamily="2" charset="-122"/>
              </a:rPr>
              <a:t>  </a:t>
            </a:r>
            <a:r>
              <a:rPr lang="en-US" altLang="zh-CN" b="1">
                <a:solidFill>
                  <a:srgbClr val="000000"/>
                </a:solidFill>
                <a:ea typeface="华文细黑" panose="02010600040101010101" pitchFamily="2" charset="-122"/>
              </a:rPr>
              <a:t>CR16000</a:t>
            </a:r>
            <a:r>
              <a:rPr lang="zh-CN" altLang="en-US" b="1">
                <a:solidFill>
                  <a:srgbClr val="000000"/>
                </a:solidFill>
                <a:ea typeface="华文细黑" panose="02010600040101010101" pitchFamily="2" charset="-122"/>
              </a:rPr>
              <a:t>支持下列协议与</a:t>
            </a:r>
            <a:r>
              <a:rPr lang="en-US" altLang="zh-CN" b="1">
                <a:solidFill>
                  <a:srgbClr val="000000"/>
                </a:solidFill>
                <a:ea typeface="华文细黑" panose="02010600040101010101" pitchFamily="2" charset="-122"/>
              </a:rPr>
              <a:t>BFD</a:t>
            </a:r>
            <a:r>
              <a:rPr lang="zh-CN" altLang="en-US" b="1">
                <a:solidFill>
                  <a:srgbClr val="000000"/>
                </a:solidFill>
                <a:ea typeface="华文细黑" panose="02010600040101010101" pitchFamily="2" charset="-122"/>
              </a:rPr>
              <a:t>联动：</a:t>
            </a:r>
            <a:r>
              <a:rPr lang="en-US" altLang="zh-CN" b="1">
                <a:solidFill>
                  <a:srgbClr val="000000"/>
                </a:solidFill>
              </a:rPr>
              <a:t>OSPF</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OSPFv3</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IS-IS</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IPv6 IS-IS</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RIP</a:t>
            </a:r>
            <a:r>
              <a:rPr lang="zh-CN" altLang="en-US" b="1">
                <a:solidFill>
                  <a:srgbClr val="000000"/>
                </a:solidFill>
              </a:rPr>
              <a:t>与</a:t>
            </a:r>
            <a:r>
              <a:rPr lang="en-US" altLang="zh-CN" b="1">
                <a:solidFill>
                  <a:srgbClr val="000000"/>
                </a:solidFill>
              </a:rPr>
              <a:t>BFD</a:t>
            </a:r>
            <a:r>
              <a:rPr lang="zh-CN" altLang="en-US" b="1">
                <a:solidFill>
                  <a:srgbClr val="000000"/>
                </a:solidFill>
              </a:rPr>
              <a:t>联动、静态路由与</a:t>
            </a:r>
            <a:r>
              <a:rPr lang="en-US" altLang="zh-CN" b="1">
                <a:solidFill>
                  <a:srgbClr val="000000"/>
                </a:solidFill>
              </a:rPr>
              <a:t>BFD</a:t>
            </a:r>
            <a:r>
              <a:rPr lang="zh-CN" altLang="en-US" b="1">
                <a:solidFill>
                  <a:srgbClr val="000000"/>
                </a:solidFill>
              </a:rPr>
              <a:t>联动、</a:t>
            </a:r>
            <a:r>
              <a:rPr lang="en-US" altLang="zh-CN" b="1">
                <a:solidFill>
                  <a:srgbClr val="000000"/>
                </a:solidFill>
              </a:rPr>
              <a:t>BGP</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IPv6 BGP</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MPLS</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Track</a:t>
            </a:r>
            <a:r>
              <a:rPr lang="zh-CN" altLang="en-US" b="1">
                <a:solidFill>
                  <a:srgbClr val="000000"/>
                </a:solidFill>
              </a:rPr>
              <a:t>与</a:t>
            </a:r>
            <a:r>
              <a:rPr lang="en-US" altLang="zh-CN" b="1">
                <a:solidFill>
                  <a:srgbClr val="000000"/>
                </a:solidFill>
              </a:rPr>
              <a:t>BFD</a:t>
            </a:r>
            <a:r>
              <a:rPr lang="zh-CN" altLang="en-US" b="1">
                <a:solidFill>
                  <a:srgbClr val="000000"/>
                </a:solidFill>
              </a:rPr>
              <a:t>联动、</a:t>
            </a:r>
            <a:r>
              <a:rPr lang="en-US" altLang="zh-CN" b="1">
                <a:solidFill>
                  <a:srgbClr val="000000"/>
                </a:solidFill>
              </a:rPr>
              <a:t>IP</a:t>
            </a:r>
            <a:r>
              <a:rPr lang="zh-CN" altLang="en-US" b="1">
                <a:solidFill>
                  <a:srgbClr val="000000"/>
                </a:solidFill>
              </a:rPr>
              <a:t>快速重路由与</a:t>
            </a:r>
            <a:r>
              <a:rPr lang="en-US" altLang="zh-CN" b="1">
                <a:solidFill>
                  <a:srgbClr val="000000"/>
                </a:solidFill>
              </a:rPr>
              <a:t>BFD</a:t>
            </a:r>
            <a:r>
              <a:rPr lang="zh-CN" altLang="en-US" b="1">
                <a:solidFill>
                  <a:srgbClr val="000000"/>
                </a:solidFill>
              </a:rPr>
              <a:t>联动</a:t>
            </a:r>
            <a:endParaRPr lang="en-US" altLang="zh-CN" b="1">
              <a:solidFill>
                <a:srgbClr val="000000"/>
              </a:solidFill>
            </a:endParaRPr>
          </a:p>
        </p:txBody>
      </p:sp>
      <p:pic>
        <p:nvPicPr>
          <p:cNvPr id="57348" name="Picture 73" descr="20100604_989275_image002_676935_30003_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836613"/>
            <a:ext cx="4752975"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标题 4"/>
          <p:cNvSpPr>
            <a:spLocks noGrp="1"/>
          </p:cNvSpPr>
          <p:nvPr>
            <p:ph type="title"/>
          </p:nvPr>
        </p:nvSpPr>
        <p:spPr/>
        <p:txBody>
          <a:bodyPr/>
          <a:lstStyle/>
          <a:p>
            <a:pPr eaLnBrk="1" hangingPunct="1"/>
            <a:r>
              <a:rPr lang="zh-CN" altLang="en-US" smtClean="0">
                <a:cs typeface="Arial" panose="020B0604020202020204" pitchFamily="34" charset="0"/>
              </a:rPr>
              <a:t>双向转发检测 </a:t>
            </a:r>
            <a:r>
              <a:rPr lang="en-US" altLang="zh-CN" smtClean="0">
                <a:cs typeface="Arial" panose="020B0604020202020204" pitchFamily="34" charset="0"/>
              </a:rPr>
              <a:t>BFD</a:t>
            </a:r>
            <a:endParaRPr lang="zh-CN" alt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938" y="1331913"/>
            <a:ext cx="56197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2714625"/>
            <a:ext cx="714375"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13" y="2760663"/>
            <a:ext cx="56197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4688" y="2760663"/>
            <a:ext cx="56197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直接连接符 6"/>
          <p:cNvCxnSpPr>
            <a:stCxn id="58418" idx="2"/>
            <a:endCxn id="58417" idx="0"/>
          </p:cNvCxnSpPr>
          <p:nvPr/>
        </p:nvCxnSpPr>
        <p:spPr>
          <a:xfrm rot="16200000" flipH="1">
            <a:off x="1640682" y="2283618"/>
            <a:ext cx="857250" cy="47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8375"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938" y="4214813"/>
            <a:ext cx="56197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直接连接符 14"/>
          <p:cNvCxnSpPr>
            <a:endCxn id="58417" idx="1"/>
          </p:cNvCxnSpPr>
          <p:nvPr/>
        </p:nvCxnSpPr>
        <p:spPr>
          <a:xfrm>
            <a:off x="919163" y="3048000"/>
            <a:ext cx="7953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428875" y="3071813"/>
            <a:ext cx="7858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8417" idx="2"/>
            <a:endCxn id="13" idx="0"/>
          </p:cNvCxnSpPr>
          <p:nvPr/>
        </p:nvCxnSpPr>
        <p:spPr>
          <a:xfrm rot="5400000">
            <a:off x="1653382" y="3796506"/>
            <a:ext cx="831850" cy="47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8379" name="矩形 39"/>
          <p:cNvSpPr>
            <a:spLocks noChangeArrowheads="1"/>
          </p:cNvSpPr>
          <p:nvPr/>
        </p:nvSpPr>
        <p:spPr bwMode="auto">
          <a:xfrm>
            <a:off x="141288" y="765175"/>
            <a:ext cx="4286250" cy="4713288"/>
          </a:xfrm>
          <a:prstGeom prst="rect">
            <a:avLst/>
          </a:prstGeom>
          <a:noFill/>
          <a:ln w="12700" algn="ctr">
            <a:solidFill>
              <a:srgbClr val="1E7BB4"/>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ea typeface="华文细黑" panose="02010600040101010101" pitchFamily="2" charset="-122"/>
            </a:endParaRPr>
          </a:p>
        </p:txBody>
      </p:sp>
      <p:grpSp>
        <p:nvGrpSpPr>
          <p:cNvPr id="58380" name="组合 70"/>
          <p:cNvGrpSpPr>
            <a:grpSpLocks/>
          </p:cNvGrpSpPr>
          <p:nvPr/>
        </p:nvGrpSpPr>
        <p:grpSpPr bwMode="auto">
          <a:xfrm>
            <a:off x="428625" y="1136650"/>
            <a:ext cx="3684588" cy="3805238"/>
            <a:chOff x="428596" y="857232"/>
            <a:chExt cx="3685081" cy="3805064"/>
          </a:xfrm>
        </p:grpSpPr>
        <p:sp>
          <p:nvSpPr>
            <p:cNvPr id="58446" name="TextBox 42"/>
            <p:cNvSpPr txBox="1">
              <a:spLocks noChangeArrowheads="1"/>
            </p:cNvSpPr>
            <p:nvPr/>
          </p:nvSpPr>
          <p:spPr bwMode="auto">
            <a:xfrm>
              <a:off x="2143326" y="857232"/>
              <a:ext cx="1041539" cy="30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FF"/>
                  </a:solidFill>
                  <a:ea typeface="华文细黑" panose="02010600040101010101" pitchFamily="2" charset="-122"/>
                </a:rPr>
                <a:t>GR helper</a:t>
              </a:r>
            </a:p>
          </p:txBody>
        </p:sp>
        <p:sp>
          <p:nvSpPr>
            <p:cNvPr id="58447" name="TextBox 40"/>
            <p:cNvSpPr txBox="1">
              <a:spLocks noChangeArrowheads="1"/>
            </p:cNvSpPr>
            <p:nvPr/>
          </p:nvSpPr>
          <p:spPr bwMode="auto">
            <a:xfrm>
              <a:off x="2429099" y="2863738"/>
              <a:ext cx="1195547" cy="30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FF"/>
                  </a:solidFill>
                  <a:ea typeface="华文细黑" panose="02010600040101010101" pitchFamily="2" charset="-122"/>
                </a:rPr>
                <a:t>GR restarter</a:t>
              </a:r>
            </a:p>
          </p:txBody>
        </p:sp>
        <p:sp>
          <p:nvSpPr>
            <p:cNvPr id="58448" name="TextBox 41"/>
            <p:cNvSpPr txBox="1">
              <a:spLocks noChangeArrowheads="1"/>
            </p:cNvSpPr>
            <p:nvPr/>
          </p:nvSpPr>
          <p:spPr bwMode="auto">
            <a:xfrm>
              <a:off x="2143326" y="4357510"/>
              <a:ext cx="1041539" cy="30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FF"/>
                  </a:solidFill>
                  <a:ea typeface="华文细黑" panose="02010600040101010101" pitchFamily="2" charset="-122"/>
                </a:rPr>
                <a:t>GR helper</a:t>
              </a:r>
            </a:p>
          </p:txBody>
        </p:sp>
        <p:sp>
          <p:nvSpPr>
            <p:cNvPr id="58449" name="TextBox 43"/>
            <p:cNvSpPr txBox="1">
              <a:spLocks noChangeArrowheads="1"/>
            </p:cNvSpPr>
            <p:nvPr/>
          </p:nvSpPr>
          <p:spPr bwMode="auto">
            <a:xfrm>
              <a:off x="428596" y="2192259"/>
              <a:ext cx="1041540" cy="30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FF"/>
                  </a:solidFill>
                  <a:ea typeface="华文细黑" panose="02010600040101010101" pitchFamily="2" charset="-122"/>
                </a:rPr>
                <a:t>GR helper</a:t>
              </a:r>
            </a:p>
          </p:txBody>
        </p:sp>
        <p:sp>
          <p:nvSpPr>
            <p:cNvPr id="58450" name="TextBox 44"/>
            <p:cNvSpPr txBox="1">
              <a:spLocks noChangeArrowheads="1"/>
            </p:cNvSpPr>
            <p:nvPr/>
          </p:nvSpPr>
          <p:spPr bwMode="auto">
            <a:xfrm>
              <a:off x="3072138" y="2214483"/>
              <a:ext cx="1041539" cy="30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FF"/>
                  </a:solidFill>
                  <a:ea typeface="华文细黑" panose="02010600040101010101" pitchFamily="2" charset="-122"/>
                </a:rPr>
                <a:t>GR helper</a:t>
              </a:r>
            </a:p>
          </p:txBody>
        </p:sp>
      </p:grpSp>
      <p:grpSp>
        <p:nvGrpSpPr>
          <p:cNvPr id="58381" name="组合 62"/>
          <p:cNvGrpSpPr>
            <a:grpSpLocks/>
          </p:cNvGrpSpPr>
          <p:nvPr/>
        </p:nvGrpSpPr>
        <p:grpSpPr bwMode="auto">
          <a:xfrm>
            <a:off x="928688" y="1857375"/>
            <a:ext cx="2286000" cy="2357438"/>
            <a:chOff x="928662" y="1857364"/>
            <a:chExt cx="2286016" cy="2357454"/>
          </a:xfrm>
        </p:grpSpPr>
        <p:cxnSp>
          <p:nvCxnSpPr>
            <p:cNvPr id="47" name="直接箭头连接符 46"/>
            <p:cNvCxnSpPr/>
            <p:nvPr/>
          </p:nvCxnSpPr>
          <p:spPr>
            <a:xfrm rot="16200000" flipV="1">
              <a:off x="1712099" y="2283611"/>
              <a:ext cx="857256" cy="4762"/>
            </a:xfrm>
            <a:prstGeom prst="straightConnector1">
              <a:avLst/>
            </a:prstGeom>
            <a:ln w="2540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rot="16200000" flipV="1">
              <a:off x="1716862" y="3783808"/>
              <a:ext cx="857256" cy="4763"/>
            </a:xfrm>
            <a:prstGeom prst="straightConnector1">
              <a:avLst/>
            </a:prstGeom>
            <a:ln w="2540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2428859" y="2927346"/>
              <a:ext cx="785819" cy="1588"/>
            </a:xfrm>
            <a:prstGeom prst="straightConnector1">
              <a:avLst/>
            </a:prstGeom>
            <a:ln w="2540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928662" y="2928934"/>
              <a:ext cx="785817" cy="1587"/>
            </a:xfrm>
            <a:prstGeom prst="straightConnector1">
              <a:avLst/>
            </a:prstGeom>
            <a:ln w="2540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58382" name="组合 60"/>
          <p:cNvGrpSpPr>
            <a:grpSpLocks/>
          </p:cNvGrpSpPr>
          <p:nvPr/>
        </p:nvGrpSpPr>
        <p:grpSpPr bwMode="auto">
          <a:xfrm>
            <a:off x="428625" y="5084763"/>
            <a:ext cx="3711575" cy="274637"/>
            <a:chOff x="357158" y="4929198"/>
            <a:chExt cx="3138203" cy="275407"/>
          </a:xfrm>
        </p:grpSpPr>
        <p:cxnSp>
          <p:nvCxnSpPr>
            <p:cNvPr id="54" name="直接箭头连接符 53"/>
            <p:cNvCxnSpPr/>
            <p:nvPr/>
          </p:nvCxnSpPr>
          <p:spPr>
            <a:xfrm>
              <a:off x="357158" y="5039042"/>
              <a:ext cx="543616" cy="0"/>
            </a:xfrm>
            <a:prstGeom prst="straightConnector1">
              <a:avLst/>
            </a:prstGeom>
            <a:ln w="25400">
              <a:solidFill>
                <a:srgbClr val="FF0000"/>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58441" name="TextBox 54"/>
            <p:cNvSpPr txBox="1">
              <a:spLocks noChangeArrowheads="1"/>
            </p:cNvSpPr>
            <p:nvPr/>
          </p:nvSpPr>
          <p:spPr bwMode="auto">
            <a:xfrm>
              <a:off x="961175" y="4929198"/>
              <a:ext cx="2534186" cy="27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FF6600"/>
                  </a:solidFill>
                  <a:ea typeface="华文细黑" panose="02010600040101010101" pitchFamily="2" charset="-122"/>
                </a:rPr>
                <a:t>具备</a:t>
              </a:r>
              <a:r>
                <a:rPr lang="en-US" altLang="zh-CN" sz="1200">
                  <a:solidFill>
                    <a:srgbClr val="FF6600"/>
                  </a:solidFill>
                  <a:ea typeface="华文细黑" panose="02010600040101010101" pitchFamily="2" charset="-122"/>
                </a:rPr>
                <a:t>GR</a:t>
              </a:r>
              <a:r>
                <a:rPr lang="zh-CN" altLang="en-US" sz="1200">
                  <a:solidFill>
                    <a:srgbClr val="FF6600"/>
                  </a:solidFill>
                  <a:ea typeface="华文细黑" panose="02010600040101010101" pitchFamily="2" charset="-122"/>
                </a:rPr>
                <a:t>能力的路由器之间建立的</a:t>
              </a:r>
              <a:r>
                <a:rPr lang="en-US" altLang="zh-CN" sz="1200">
                  <a:solidFill>
                    <a:srgbClr val="FF6600"/>
                  </a:solidFill>
                  <a:ea typeface="华文细黑" panose="02010600040101010101" pitchFamily="2" charset="-122"/>
                </a:rPr>
                <a:t>GR </a:t>
              </a:r>
              <a:r>
                <a:rPr lang="zh-CN" altLang="en-US" sz="1200">
                  <a:solidFill>
                    <a:srgbClr val="FF6600"/>
                  </a:solidFill>
                  <a:ea typeface="华文细黑" panose="02010600040101010101" pitchFamily="2" charset="-122"/>
                </a:rPr>
                <a:t>会话 </a:t>
              </a:r>
            </a:p>
          </p:txBody>
        </p:sp>
      </p:grpSp>
      <p:grpSp>
        <p:nvGrpSpPr>
          <p:cNvPr id="10" name="组合 59"/>
          <p:cNvGrpSpPr>
            <a:grpSpLocks/>
          </p:cNvGrpSpPr>
          <p:nvPr/>
        </p:nvGrpSpPr>
        <p:grpSpPr bwMode="auto">
          <a:xfrm>
            <a:off x="1928813" y="2786063"/>
            <a:ext cx="357187" cy="428625"/>
            <a:chOff x="5929322" y="1285860"/>
            <a:chExt cx="214314" cy="357190"/>
          </a:xfrm>
        </p:grpSpPr>
        <p:cxnSp>
          <p:nvCxnSpPr>
            <p:cNvPr id="57" name="直接连接符 56"/>
            <p:cNvCxnSpPr/>
            <p:nvPr/>
          </p:nvCxnSpPr>
          <p:spPr>
            <a:xfrm rot="5400000">
              <a:off x="5857884" y="1357298"/>
              <a:ext cx="357190" cy="21431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16200000" flipH="1">
              <a:off x="5857884" y="1357298"/>
              <a:ext cx="357190" cy="21431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组合 71"/>
          <p:cNvGrpSpPr>
            <a:grpSpLocks/>
          </p:cNvGrpSpPr>
          <p:nvPr/>
        </p:nvGrpSpPr>
        <p:grpSpPr bwMode="auto">
          <a:xfrm>
            <a:off x="2268538" y="1700213"/>
            <a:ext cx="2374900" cy="649287"/>
            <a:chOff x="2243910" y="1357298"/>
            <a:chExt cx="2694588" cy="857256"/>
          </a:xfrm>
        </p:grpSpPr>
        <p:sp>
          <p:nvSpPr>
            <p:cNvPr id="58436" name="TextBox 63"/>
            <p:cNvSpPr txBox="1">
              <a:spLocks noChangeArrowheads="1"/>
            </p:cNvSpPr>
            <p:nvPr/>
          </p:nvSpPr>
          <p:spPr bwMode="auto">
            <a:xfrm>
              <a:off x="2243910" y="1357298"/>
              <a:ext cx="2694588" cy="84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FF6600"/>
                  </a:solidFill>
                  <a:ea typeface="华文细黑" panose="02010600040101010101" pitchFamily="2" charset="-122"/>
                </a:rPr>
                <a:t>1</a:t>
              </a:r>
              <a:r>
                <a:rPr lang="zh-CN" altLang="en-US" sz="1200">
                  <a:solidFill>
                    <a:srgbClr val="FF6600"/>
                  </a:solidFill>
                  <a:ea typeface="华文细黑" panose="02010600040101010101" pitchFamily="2" charset="-122"/>
                </a:rPr>
                <a:t>、</a:t>
              </a:r>
              <a:r>
                <a:rPr lang="en-US" altLang="zh-CN" sz="1200">
                  <a:solidFill>
                    <a:srgbClr val="FF6600"/>
                  </a:solidFill>
                  <a:ea typeface="华文细黑" panose="02010600040101010101" pitchFamily="2" charset="-122"/>
                </a:rPr>
                <a:t>helper</a:t>
              </a:r>
              <a:r>
                <a:rPr lang="zh-CN" altLang="en-US" sz="1200">
                  <a:solidFill>
                    <a:srgbClr val="FF6600"/>
                  </a:solidFill>
                  <a:ea typeface="华文细黑" panose="02010600040101010101" pitchFamily="2" charset="-122"/>
                </a:rPr>
                <a:t>发现</a:t>
              </a:r>
              <a:r>
                <a:rPr lang="en-US" altLang="zh-CN" sz="1200">
                  <a:solidFill>
                    <a:srgbClr val="FF6600"/>
                  </a:solidFill>
                  <a:ea typeface="华文细黑" panose="02010600040101010101" pitchFamily="2" charset="-122"/>
                </a:rPr>
                <a:t>restarter</a:t>
              </a:r>
            </a:p>
            <a:p>
              <a:pPr eaLnBrk="1" hangingPunct="1"/>
              <a:r>
                <a:rPr lang="zh-CN" altLang="en-US" sz="1200">
                  <a:solidFill>
                    <a:srgbClr val="FF6600"/>
                  </a:solidFill>
                  <a:ea typeface="华文细黑" panose="02010600040101010101" pitchFamily="2" charset="-122"/>
                </a:rPr>
                <a:t>重启，仍保持</a:t>
              </a:r>
              <a:r>
                <a:rPr lang="en-US" altLang="zh-CN" sz="1200">
                  <a:solidFill>
                    <a:srgbClr val="FF6600"/>
                  </a:solidFill>
                  <a:ea typeface="华文细黑" panose="02010600040101010101" pitchFamily="2" charset="-122"/>
                </a:rPr>
                <a:t>GR</a:t>
              </a:r>
              <a:r>
                <a:rPr lang="zh-CN" altLang="en-US" sz="1200">
                  <a:solidFill>
                    <a:srgbClr val="FF6600"/>
                  </a:solidFill>
                  <a:ea typeface="华文细黑" panose="02010600040101010101" pitchFamily="2" charset="-122"/>
                </a:rPr>
                <a:t>会话以及             路由信息，转发不中断</a:t>
              </a:r>
            </a:p>
          </p:txBody>
        </p:sp>
        <p:sp>
          <p:nvSpPr>
            <p:cNvPr id="66" name="矩形标注 65"/>
            <p:cNvSpPr/>
            <p:nvPr/>
          </p:nvSpPr>
          <p:spPr>
            <a:xfrm>
              <a:off x="2285337" y="1357298"/>
              <a:ext cx="2073176" cy="857256"/>
            </a:xfrm>
            <a:prstGeom prst="wedgeRectCallout">
              <a:avLst>
                <a:gd name="adj1" fmla="val -2532"/>
                <a:gd name="adj2" fmla="val 87215"/>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6600"/>
                </a:solidFill>
              </a:endParaRPr>
            </a:p>
          </p:txBody>
        </p:sp>
      </p:grpSp>
      <p:grpSp>
        <p:nvGrpSpPr>
          <p:cNvPr id="12" name="组合 72"/>
          <p:cNvGrpSpPr>
            <a:grpSpLocks/>
          </p:cNvGrpSpPr>
          <p:nvPr/>
        </p:nvGrpSpPr>
        <p:grpSpPr bwMode="auto">
          <a:xfrm>
            <a:off x="214313" y="3571875"/>
            <a:ext cx="1785937" cy="642938"/>
            <a:chOff x="214282" y="3286124"/>
            <a:chExt cx="1785950" cy="642942"/>
          </a:xfrm>
        </p:grpSpPr>
        <p:sp>
          <p:nvSpPr>
            <p:cNvPr id="58434" name="TextBox 66"/>
            <p:cNvSpPr txBox="1">
              <a:spLocks noChangeArrowheads="1"/>
            </p:cNvSpPr>
            <p:nvPr/>
          </p:nvSpPr>
          <p:spPr bwMode="auto">
            <a:xfrm>
              <a:off x="214282" y="3286124"/>
              <a:ext cx="1633549" cy="63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FF6600"/>
                  </a:solidFill>
                  <a:ea typeface="华文细黑" panose="02010600040101010101" pitchFamily="2" charset="-122"/>
                </a:rPr>
                <a:t>2</a:t>
              </a:r>
              <a:r>
                <a:rPr lang="zh-CN" altLang="en-US" sz="1200">
                  <a:solidFill>
                    <a:srgbClr val="FF6600"/>
                  </a:solidFill>
                  <a:ea typeface="华文细黑" panose="02010600040101010101" pitchFamily="2" charset="-122"/>
                </a:rPr>
                <a:t>、</a:t>
              </a:r>
              <a:r>
                <a:rPr lang="en-US" altLang="zh-CN" sz="1200">
                  <a:solidFill>
                    <a:srgbClr val="FF6600"/>
                  </a:solidFill>
                  <a:ea typeface="华文细黑" panose="02010600040101010101" pitchFamily="2" charset="-122"/>
                </a:rPr>
                <a:t>restarter</a:t>
              </a:r>
              <a:r>
                <a:rPr lang="zh-CN" altLang="en-US" sz="1200">
                  <a:solidFill>
                    <a:srgbClr val="FF6600"/>
                  </a:solidFill>
                  <a:ea typeface="华文细黑" panose="02010600040101010101" pitchFamily="2" charset="-122"/>
                </a:rPr>
                <a:t>重启完成</a:t>
              </a:r>
            </a:p>
            <a:p>
              <a:pPr eaLnBrk="1" hangingPunct="1"/>
              <a:r>
                <a:rPr lang="zh-CN" altLang="en-US" sz="1200">
                  <a:solidFill>
                    <a:srgbClr val="FF6600"/>
                  </a:solidFill>
                  <a:ea typeface="华文细黑" panose="02010600040101010101" pitchFamily="2" charset="-122"/>
                </a:rPr>
                <a:t>后与</a:t>
              </a:r>
              <a:r>
                <a:rPr lang="en-US" altLang="zh-CN" sz="1200">
                  <a:solidFill>
                    <a:srgbClr val="FF6600"/>
                  </a:solidFill>
                  <a:ea typeface="华文细黑" panose="02010600040101010101" pitchFamily="2" charset="-122"/>
                </a:rPr>
                <a:t>helper</a:t>
              </a:r>
              <a:r>
                <a:rPr lang="zh-CN" altLang="en-US" sz="1200">
                  <a:solidFill>
                    <a:srgbClr val="FF6600"/>
                  </a:solidFill>
                  <a:ea typeface="华文细黑" panose="02010600040101010101" pitchFamily="2" charset="-122"/>
                </a:rPr>
                <a:t>重新建立</a:t>
              </a:r>
            </a:p>
            <a:p>
              <a:pPr eaLnBrk="1" hangingPunct="1"/>
              <a:r>
                <a:rPr lang="en-US" altLang="zh-CN" sz="1200">
                  <a:solidFill>
                    <a:srgbClr val="FF6600"/>
                  </a:solidFill>
                  <a:ea typeface="华文细黑" panose="02010600040101010101" pitchFamily="2" charset="-122"/>
                </a:rPr>
                <a:t>GR</a:t>
              </a:r>
              <a:r>
                <a:rPr lang="zh-CN" altLang="en-US" sz="1200">
                  <a:solidFill>
                    <a:srgbClr val="FF6600"/>
                  </a:solidFill>
                  <a:ea typeface="华文细黑" panose="02010600040101010101" pitchFamily="2" charset="-122"/>
                </a:rPr>
                <a:t>会话</a:t>
              </a:r>
            </a:p>
          </p:txBody>
        </p:sp>
        <p:sp>
          <p:nvSpPr>
            <p:cNvPr id="68" name="矩形标注 67"/>
            <p:cNvSpPr/>
            <p:nvPr/>
          </p:nvSpPr>
          <p:spPr>
            <a:xfrm>
              <a:off x="214282" y="3286124"/>
              <a:ext cx="1785950" cy="642942"/>
            </a:xfrm>
            <a:prstGeom prst="wedgeRectCallout">
              <a:avLst>
                <a:gd name="adj1" fmla="val 40305"/>
                <a:gd name="adj2" fmla="val -95331"/>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6600"/>
                </a:solidFill>
              </a:endParaRPr>
            </a:p>
          </p:txBody>
        </p:sp>
      </p:grpSp>
      <p:grpSp>
        <p:nvGrpSpPr>
          <p:cNvPr id="13" name="组合 73"/>
          <p:cNvGrpSpPr>
            <a:grpSpLocks/>
          </p:cNvGrpSpPr>
          <p:nvPr/>
        </p:nvGrpSpPr>
        <p:grpSpPr bwMode="auto">
          <a:xfrm>
            <a:off x="2357438" y="3527425"/>
            <a:ext cx="1927225" cy="693738"/>
            <a:chOff x="2357422" y="3240945"/>
            <a:chExt cx="2000264" cy="830997"/>
          </a:xfrm>
        </p:grpSpPr>
        <p:sp>
          <p:nvSpPr>
            <p:cNvPr id="58432" name="TextBox 68"/>
            <p:cNvSpPr txBox="1">
              <a:spLocks noChangeArrowheads="1"/>
            </p:cNvSpPr>
            <p:nvPr/>
          </p:nvSpPr>
          <p:spPr bwMode="auto">
            <a:xfrm>
              <a:off x="2396966" y="3240945"/>
              <a:ext cx="1779477" cy="76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FF6600"/>
                  </a:solidFill>
                  <a:ea typeface="华文细黑" panose="02010600040101010101" pitchFamily="2" charset="-122"/>
                </a:rPr>
                <a:t>3</a:t>
              </a:r>
              <a:r>
                <a:rPr lang="zh-CN" altLang="en-US" sz="1200">
                  <a:solidFill>
                    <a:srgbClr val="FF6600"/>
                  </a:solidFill>
                  <a:ea typeface="华文细黑" panose="02010600040101010101" pitchFamily="2" charset="-122"/>
                </a:rPr>
                <a:t>、</a:t>
              </a:r>
              <a:r>
                <a:rPr lang="en-US" altLang="zh-CN" sz="1200">
                  <a:solidFill>
                    <a:srgbClr val="FF6600"/>
                  </a:solidFill>
                  <a:ea typeface="华文细黑" panose="02010600040101010101" pitchFamily="2" charset="-122"/>
                </a:rPr>
                <a:t>GR </a:t>
              </a:r>
              <a:r>
                <a:rPr lang="zh-CN" altLang="en-US" sz="1200">
                  <a:solidFill>
                    <a:srgbClr val="FF6600"/>
                  </a:solidFill>
                  <a:ea typeface="华文细黑" panose="02010600040101010101" pitchFamily="2" charset="-122"/>
                </a:rPr>
                <a:t>会话重建后，</a:t>
              </a:r>
            </a:p>
            <a:p>
              <a:pPr eaLnBrk="1" hangingPunct="1"/>
              <a:r>
                <a:rPr lang="en-US" altLang="zh-CN" sz="1200">
                  <a:solidFill>
                    <a:srgbClr val="FF6600"/>
                  </a:solidFill>
                  <a:ea typeface="华文细黑" panose="02010600040101010101" pitchFamily="2" charset="-122"/>
                </a:rPr>
                <a:t>restarter</a:t>
              </a:r>
              <a:r>
                <a:rPr lang="zh-CN" altLang="en-US" sz="1200">
                  <a:solidFill>
                    <a:srgbClr val="FF6600"/>
                  </a:solidFill>
                  <a:ea typeface="华文细黑" panose="02010600040101010101" pitchFamily="2" charset="-122"/>
                </a:rPr>
                <a:t>从</a:t>
              </a:r>
              <a:r>
                <a:rPr lang="en-US" altLang="zh-CN" sz="1200">
                  <a:solidFill>
                    <a:srgbClr val="FF6600"/>
                  </a:solidFill>
                  <a:ea typeface="华文细黑" panose="02010600040101010101" pitchFamily="2" charset="-122"/>
                </a:rPr>
                <a:t>helper</a:t>
              </a:r>
              <a:r>
                <a:rPr lang="zh-CN" altLang="en-US" sz="1200">
                  <a:solidFill>
                    <a:srgbClr val="FF6600"/>
                  </a:solidFill>
                  <a:ea typeface="华文细黑" panose="02010600040101010101" pitchFamily="2" charset="-122"/>
                </a:rPr>
                <a:t>重新</a:t>
              </a:r>
            </a:p>
            <a:p>
              <a:pPr eaLnBrk="1" hangingPunct="1"/>
              <a:r>
                <a:rPr lang="zh-CN" altLang="en-US" sz="1200">
                  <a:solidFill>
                    <a:srgbClr val="FF6600"/>
                  </a:solidFill>
                  <a:ea typeface="华文细黑" panose="02010600040101010101" pitchFamily="2" charset="-122"/>
                </a:rPr>
                <a:t>获取路由信息指导转发</a:t>
              </a:r>
            </a:p>
          </p:txBody>
        </p:sp>
        <p:sp>
          <p:nvSpPr>
            <p:cNvPr id="70" name="矩形标注 69"/>
            <p:cNvSpPr/>
            <p:nvPr/>
          </p:nvSpPr>
          <p:spPr>
            <a:xfrm>
              <a:off x="2357422" y="3286583"/>
              <a:ext cx="2000264" cy="785359"/>
            </a:xfrm>
            <a:prstGeom prst="wedgeRectCallout">
              <a:avLst>
                <a:gd name="adj1" fmla="val -55955"/>
                <a:gd name="adj2" fmla="val -77987"/>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6600"/>
                </a:solidFill>
              </a:endParaRPr>
            </a:p>
          </p:txBody>
        </p:sp>
      </p:grpSp>
      <p:sp>
        <p:nvSpPr>
          <p:cNvPr id="58387" name="矩形 76"/>
          <p:cNvSpPr>
            <a:spLocks noChangeArrowheads="1"/>
          </p:cNvSpPr>
          <p:nvPr/>
        </p:nvSpPr>
        <p:spPr bwMode="auto">
          <a:xfrm>
            <a:off x="4714875" y="765175"/>
            <a:ext cx="4286250" cy="4730750"/>
          </a:xfrm>
          <a:prstGeom prst="rect">
            <a:avLst/>
          </a:prstGeom>
          <a:noFill/>
          <a:ln w="12700" algn="ctr">
            <a:solidFill>
              <a:srgbClr val="1E7BB4"/>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ea typeface="华文细黑" panose="02010600040101010101" pitchFamily="2" charset="-122"/>
            </a:endParaRPr>
          </a:p>
        </p:txBody>
      </p:sp>
      <p:pic>
        <p:nvPicPr>
          <p:cNvPr id="58388"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775" y="1350963"/>
            <a:ext cx="5619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9"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0338" y="2717800"/>
            <a:ext cx="71437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0"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2550" y="2762250"/>
            <a:ext cx="5619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1"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525" y="2762250"/>
            <a:ext cx="5619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2" name="Picture 175" descr="通用路由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775" y="4200525"/>
            <a:ext cx="561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3" name="直接连接符 82"/>
          <p:cNvCxnSpPr/>
          <p:nvPr/>
        </p:nvCxnSpPr>
        <p:spPr>
          <a:xfrm>
            <a:off x="5715000" y="3048000"/>
            <a:ext cx="7953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7224713" y="3070225"/>
            <a:ext cx="78581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a:endCxn id="58405" idx="0"/>
          </p:cNvCxnSpPr>
          <p:nvPr/>
        </p:nvCxnSpPr>
        <p:spPr>
          <a:xfrm rot="5400000">
            <a:off x="6453981" y="3786982"/>
            <a:ext cx="822325" cy="4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5400000">
            <a:off x="6449219" y="2278856"/>
            <a:ext cx="822325" cy="47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8397" name="TextBox 86"/>
          <p:cNvSpPr txBox="1">
            <a:spLocks noChangeArrowheads="1"/>
          </p:cNvSpPr>
          <p:nvPr/>
        </p:nvSpPr>
        <p:spPr bwMode="auto">
          <a:xfrm>
            <a:off x="6143625" y="7858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ea typeface="华文细黑" panose="02010600040101010101" pitchFamily="2" charset="-122"/>
            </a:endParaRPr>
          </a:p>
        </p:txBody>
      </p:sp>
      <p:grpSp>
        <p:nvGrpSpPr>
          <p:cNvPr id="14" name="组合 87"/>
          <p:cNvGrpSpPr>
            <a:grpSpLocks/>
          </p:cNvGrpSpPr>
          <p:nvPr/>
        </p:nvGrpSpPr>
        <p:grpSpPr bwMode="auto">
          <a:xfrm>
            <a:off x="6715125" y="2857500"/>
            <a:ext cx="357188" cy="428625"/>
            <a:chOff x="5929322" y="1285860"/>
            <a:chExt cx="214314" cy="357190"/>
          </a:xfrm>
        </p:grpSpPr>
        <p:cxnSp>
          <p:nvCxnSpPr>
            <p:cNvPr id="89" name="直接连接符 88"/>
            <p:cNvCxnSpPr/>
            <p:nvPr/>
          </p:nvCxnSpPr>
          <p:spPr>
            <a:xfrm rot="5400000">
              <a:off x="5857884" y="1357298"/>
              <a:ext cx="357190" cy="21431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6200000" flipH="1">
              <a:off x="5857884" y="1357298"/>
              <a:ext cx="357190" cy="21431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组合 93"/>
          <p:cNvGrpSpPr>
            <a:grpSpLocks/>
          </p:cNvGrpSpPr>
          <p:nvPr/>
        </p:nvGrpSpPr>
        <p:grpSpPr bwMode="auto">
          <a:xfrm>
            <a:off x="7000875" y="1785938"/>
            <a:ext cx="1819275" cy="642937"/>
            <a:chOff x="7000892" y="1785926"/>
            <a:chExt cx="1986268" cy="642942"/>
          </a:xfrm>
        </p:grpSpPr>
        <p:sp>
          <p:nvSpPr>
            <p:cNvPr id="58428" name="TextBox 91"/>
            <p:cNvSpPr txBox="1">
              <a:spLocks noChangeArrowheads="1"/>
            </p:cNvSpPr>
            <p:nvPr/>
          </p:nvSpPr>
          <p:spPr bwMode="auto">
            <a:xfrm>
              <a:off x="7000892" y="1785926"/>
              <a:ext cx="1864943" cy="63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FF6600"/>
                  </a:solidFill>
                  <a:ea typeface="华文细黑" panose="02010600040101010101" pitchFamily="2" charset="-122"/>
                </a:rPr>
                <a:t>1</a:t>
              </a:r>
              <a:r>
                <a:rPr lang="zh-CN" altLang="en-US" sz="1200">
                  <a:solidFill>
                    <a:srgbClr val="FF6600"/>
                  </a:solidFill>
                  <a:ea typeface="华文细黑" panose="02010600040101010101" pitchFamily="2" charset="-122"/>
                </a:rPr>
                <a:t>、设备运行过程中，</a:t>
              </a:r>
            </a:p>
            <a:p>
              <a:pPr eaLnBrk="1" hangingPunct="1"/>
              <a:r>
                <a:rPr lang="zh-CN" altLang="en-US" sz="1200">
                  <a:solidFill>
                    <a:srgbClr val="FF6600"/>
                  </a:solidFill>
                  <a:ea typeface="华文细黑" panose="02010600040101010101" pitchFamily="2" charset="-122"/>
                </a:rPr>
                <a:t>实时将路由协议动态</a:t>
              </a:r>
            </a:p>
            <a:p>
              <a:pPr eaLnBrk="1" hangingPunct="1"/>
              <a:r>
                <a:rPr lang="zh-CN" altLang="en-US" sz="1200">
                  <a:solidFill>
                    <a:srgbClr val="FF6600"/>
                  </a:solidFill>
                  <a:ea typeface="华文细黑" panose="02010600040101010101" pitchFamily="2" charset="-122"/>
                </a:rPr>
                <a:t>信息备份到备用主控板</a:t>
              </a:r>
            </a:p>
          </p:txBody>
        </p:sp>
        <p:sp>
          <p:nvSpPr>
            <p:cNvPr id="93" name="矩形标注 92"/>
            <p:cNvSpPr/>
            <p:nvPr/>
          </p:nvSpPr>
          <p:spPr>
            <a:xfrm>
              <a:off x="7071954" y="1792276"/>
              <a:ext cx="1915206" cy="636592"/>
            </a:xfrm>
            <a:prstGeom prst="wedgeRectCallout">
              <a:avLst>
                <a:gd name="adj1" fmla="val -46043"/>
                <a:gd name="adj2" fmla="val 112219"/>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6600"/>
                </a:solidFill>
              </a:endParaRPr>
            </a:p>
          </p:txBody>
        </p:sp>
      </p:grpSp>
      <p:grpSp>
        <p:nvGrpSpPr>
          <p:cNvPr id="18" name="组合 99"/>
          <p:cNvGrpSpPr>
            <a:grpSpLocks/>
          </p:cNvGrpSpPr>
          <p:nvPr/>
        </p:nvGrpSpPr>
        <p:grpSpPr bwMode="auto">
          <a:xfrm>
            <a:off x="4786313" y="3500438"/>
            <a:ext cx="1730375" cy="893762"/>
            <a:chOff x="4786314" y="3500438"/>
            <a:chExt cx="1857388" cy="893769"/>
          </a:xfrm>
        </p:grpSpPr>
        <p:sp>
          <p:nvSpPr>
            <p:cNvPr id="58426" name="TextBox 94"/>
            <p:cNvSpPr txBox="1">
              <a:spLocks noChangeArrowheads="1"/>
            </p:cNvSpPr>
            <p:nvPr/>
          </p:nvSpPr>
          <p:spPr bwMode="auto">
            <a:xfrm>
              <a:off x="4786314" y="3571876"/>
              <a:ext cx="1669945" cy="822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FF6600"/>
                  </a:solidFill>
                  <a:ea typeface="华文细黑" panose="02010600040101010101" pitchFamily="2" charset="-122"/>
                </a:rPr>
                <a:t>2</a:t>
              </a:r>
              <a:r>
                <a:rPr lang="zh-CN" altLang="en-US" sz="1200">
                  <a:solidFill>
                    <a:srgbClr val="FF6600"/>
                  </a:solidFill>
                  <a:ea typeface="华文细黑" panose="02010600040101010101" pitchFamily="2" charset="-122"/>
                </a:rPr>
                <a:t>、主备倒换时无需</a:t>
              </a:r>
            </a:p>
            <a:p>
              <a:pPr eaLnBrk="1" hangingPunct="1"/>
              <a:r>
                <a:rPr lang="zh-CN" altLang="en-US" sz="1200">
                  <a:solidFill>
                    <a:srgbClr val="FF6600"/>
                  </a:solidFill>
                  <a:ea typeface="华文细黑" panose="02010600040101010101" pitchFamily="2" charset="-122"/>
                </a:rPr>
                <a:t>周边设备配合，独自</a:t>
              </a:r>
            </a:p>
            <a:p>
              <a:pPr eaLnBrk="1" hangingPunct="1"/>
              <a:r>
                <a:rPr lang="zh-CN" altLang="en-US" sz="1200">
                  <a:solidFill>
                    <a:srgbClr val="FF6600"/>
                  </a:solidFill>
                  <a:ea typeface="华文细黑" panose="02010600040101010101" pitchFamily="2" charset="-122"/>
                </a:rPr>
                <a:t>完成路由重新生成，</a:t>
              </a:r>
            </a:p>
            <a:p>
              <a:pPr eaLnBrk="1" hangingPunct="1"/>
              <a:r>
                <a:rPr lang="zh-CN" altLang="en-US" sz="1200">
                  <a:solidFill>
                    <a:srgbClr val="FF6600"/>
                  </a:solidFill>
                  <a:ea typeface="华文细黑" panose="02010600040101010101" pitchFamily="2" charset="-122"/>
                </a:rPr>
                <a:t>网络转发不中断</a:t>
              </a:r>
            </a:p>
          </p:txBody>
        </p:sp>
        <p:sp>
          <p:nvSpPr>
            <p:cNvPr id="96" name="矩形标注 95"/>
            <p:cNvSpPr/>
            <p:nvPr/>
          </p:nvSpPr>
          <p:spPr>
            <a:xfrm>
              <a:off x="4786314" y="3500438"/>
              <a:ext cx="1857388" cy="857257"/>
            </a:xfrm>
            <a:prstGeom prst="wedgeRectCallout">
              <a:avLst>
                <a:gd name="adj1" fmla="val 48210"/>
                <a:gd name="adj2" fmla="val -81889"/>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6600"/>
                </a:solidFill>
              </a:endParaRPr>
            </a:p>
          </p:txBody>
        </p:sp>
      </p:grpSp>
      <p:sp>
        <p:nvSpPr>
          <p:cNvPr id="58401" name="Text Box 66"/>
          <p:cNvSpPr txBox="1">
            <a:spLocks noChangeArrowheads="1"/>
          </p:cNvSpPr>
          <p:nvPr/>
        </p:nvSpPr>
        <p:spPr bwMode="auto">
          <a:xfrm>
            <a:off x="0" y="5661025"/>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tx1"/>
              </a:buClr>
              <a:buFont typeface="Wingdings" panose="05000000000000000000" pitchFamily="2" charset="2"/>
              <a:buChar char="l"/>
            </a:pPr>
            <a:r>
              <a:rPr lang="en-US" altLang="zh-CN" b="1">
                <a:solidFill>
                  <a:srgbClr val="000000"/>
                </a:solidFill>
                <a:ea typeface="华文细黑" panose="02010600040101010101" pitchFamily="2" charset="-122"/>
              </a:rPr>
              <a:t>CR16000</a:t>
            </a:r>
            <a:r>
              <a:rPr lang="zh-CN" altLang="en-US" b="1">
                <a:solidFill>
                  <a:srgbClr val="000000"/>
                </a:solidFill>
                <a:ea typeface="华文细黑" panose="02010600040101010101" pitchFamily="2" charset="-122"/>
              </a:rPr>
              <a:t>全面支持路由协议</a:t>
            </a:r>
            <a:r>
              <a:rPr lang="en-US" altLang="zh-CN" b="1">
                <a:solidFill>
                  <a:srgbClr val="000000"/>
                </a:solidFill>
                <a:ea typeface="华文细黑" panose="02010600040101010101" pitchFamily="2" charset="-122"/>
              </a:rPr>
              <a:t>GR</a:t>
            </a:r>
            <a:r>
              <a:rPr lang="zh-CN" altLang="en-US" b="1">
                <a:solidFill>
                  <a:srgbClr val="000000"/>
                </a:solidFill>
                <a:ea typeface="华文细黑" panose="02010600040101010101" pitchFamily="2" charset="-122"/>
              </a:rPr>
              <a:t>及</a:t>
            </a:r>
            <a:r>
              <a:rPr lang="en-US" altLang="zh-CN" b="1">
                <a:solidFill>
                  <a:srgbClr val="000000"/>
                </a:solidFill>
                <a:ea typeface="华文细黑" panose="02010600040101010101" pitchFamily="2" charset="-122"/>
              </a:rPr>
              <a:t>NSR</a:t>
            </a:r>
            <a:r>
              <a:rPr lang="zh-CN" altLang="en-US" b="1">
                <a:solidFill>
                  <a:srgbClr val="000000"/>
                </a:solidFill>
                <a:ea typeface="华文细黑" panose="02010600040101010101" pitchFamily="2" charset="-122"/>
              </a:rPr>
              <a:t>特性，保证设备故障时不影响转发</a:t>
            </a:r>
          </a:p>
          <a:p>
            <a:pPr eaLnBrk="1" hangingPunct="1">
              <a:lnSpc>
                <a:spcPct val="120000"/>
              </a:lnSpc>
              <a:buClr>
                <a:schemeClr val="tx1"/>
              </a:buClr>
              <a:buFont typeface="Wingdings" panose="05000000000000000000" pitchFamily="2" charset="2"/>
              <a:buChar char="l"/>
            </a:pPr>
            <a:r>
              <a:rPr lang="en-US" altLang="zh-CN" b="1">
                <a:solidFill>
                  <a:srgbClr val="000000"/>
                </a:solidFill>
                <a:ea typeface="华文细黑" panose="02010600040101010101" pitchFamily="2" charset="-122"/>
              </a:rPr>
              <a:t>NSR</a:t>
            </a:r>
            <a:r>
              <a:rPr lang="zh-CN" altLang="en-US" b="1">
                <a:solidFill>
                  <a:srgbClr val="000000"/>
                </a:solidFill>
                <a:ea typeface="华文细黑" panose="02010600040101010101" pitchFamily="2" charset="-122"/>
              </a:rPr>
              <a:t>是</a:t>
            </a:r>
            <a:r>
              <a:rPr lang="en-US" altLang="zh-CN" b="1">
                <a:solidFill>
                  <a:srgbClr val="000000"/>
                </a:solidFill>
                <a:ea typeface="华文细黑" panose="02010600040101010101" pitchFamily="2" charset="-122"/>
              </a:rPr>
              <a:t>GR</a:t>
            </a:r>
            <a:r>
              <a:rPr lang="zh-CN" altLang="en-US" b="1">
                <a:solidFill>
                  <a:srgbClr val="000000"/>
                </a:solidFill>
                <a:ea typeface="华文细黑" panose="02010600040101010101" pitchFamily="2" charset="-122"/>
              </a:rPr>
              <a:t>的升级，应用中无需周边设备配合即可完成路由的重新生成，部署更加方便</a:t>
            </a:r>
          </a:p>
        </p:txBody>
      </p:sp>
      <p:sp>
        <p:nvSpPr>
          <p:cNvPr id="58402" name="Rectangle 2"/>
          <p:cNvSpPr txBox="1">
            <a:spLocks noChangeArrowheads="1"/>
          </p:cNvSpPr>
          <p:nvPr/>
        </p:nvSpPr>
        <p:spPr bwMode="auto">
          <a:xfrm>
            <a:off x="107950" y="71438"/>
            <a:ext cx="64881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b="1">
              <a:solidFill>
                <a:srgbClr val="CC0000"/>
              </a:solidFill>
              <a:ea typeface="华文细黑" panose="02010600040101010101" pitchFamily="2" charset="-122"/>
            </a:endParaRPr>
          </a:p>
        </p:txBody>
      </p:sp>
      <p:grpSp>
        <p:nvGrpSpPr>
          <p:cNvPr id="58403" name="Group 167"/>
          <p:cNvGrpSpPr>
            <a:grpSpLocks/>
          </p:cNvGrpSpPr>
          <p:nvPr/>
        </p:nvGrpSpPr>
        <p:grpSpPr bwMode="auto">
          <a:xfrm>
            <a:off x="179388" y="908050"/>
            <a:ext cx="1944687" cy="360363"/>
            <a:chOff x="1020" y="2755"/>
            <a:chExt cx="3674" cy="272"/>
          </a:xfrm>
        </p:grpSpPr>
        <p:grpSp>
          <p:nvGrpSpPr>
            <p:cNvPr id="58416" name="Group 3"/>
            <p:cNvGrpSpPr>
              <a:grpSpLocks/>
            </p:cNvGrpSpPr>
            <p:nvPr/>
          </p:nvGrpSpPr>
          <p:grpSpPr bwMode="auto">
            <a:xfrm>
              <a:off x="1020" y="2755"/>
              <a:ext cx="3674" cy="272"/>
              <a:chOff x="336" y="1735"/>
              <a:chExt cx="4806" cy="294"/>
            </a:xfrm>
          </p:grpSpPr>
          <p:sp>
            <p:nvSpPr>
              <p:cNvPr id="58418" name="AutoShape 4"/>
              <p:cNvSpPr>
                <a:spLocks noChangeArrowheads="1"/>
              </p:cNvSpPr>
              <p:nvPr/>
            </p:nvSpPr>
            <p:spPr bwMode="gray">
              <a:xfrm>
                <a:off x="336" y="1735"/>
                <a:ext cx="4806" cy="294"/>
              </a:xfrm>
              <a:prstGeom prst="roundRect">
                <a:avLst>
                  <a:gd name="adj" fmla="val 50000"/>
                </a:avLst>
              </a:prstGeom>
              <a:solidFill>
                <a:srgbClr val="1E7BB4"/>
              </a:solidFill>
              <a:ln>
                <a:noFill/>
              </a:ln>
              <a:effectLst>
                <a:outerShdw dist="50800" dir="5400000" algn="ctr" rotWithShape="0">
                  <a:srgbClr val="808080">
                    <a:alpha val="50000"/>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200">
                  <a:ea typeface="华文细黑" panose="02010600040101010101" pitchFamily="2" charset="-122"/>
                </a:endParaRPr>
              </a:p>
            </p:txBody>
          </p:sp>
          <p:grpSp>
            <p:nvGrpSpPr>
              <p:cNvPr id="58419" name="AutoShape 5"/>
              <p:cNvGrpSpPr>
                <a:grpSpLocks/>
              </p:cNvGrpSpPr>
              <p:nvPr/>
            </p:nvGrpSpPr>
            <p:grpSpPr bwMode="auto">
              <a:xfrm>
                <a:off x="4985" y="1735"/>
                <a:ext cx="151" cy="299"/>
                <a:chOff x="7211568" y="5212080"/>
                <a:chExt cx="176784" cy="438912"/>
              </a:xfrm>
            </p:grpSpPr>
            <p:pic>
              <p:nvPicPr>
                <p:cNvPr id="58424" name="AutoShap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7211568" y="5212080"/>
                  <a:ext cx="176784" cy="43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25" name="Text Box 63"/>
                <p:cNvSpPr txBox="1">
                  <a:spLocks noChangeArrowheads="1"/>
                </p:cNvSpPr>
                <p:nvPr/>
              </p:nvSpPr>
              <p:spPr bwMode="auto">
                <a:xfrm>
                  <a:off x="7353976" y="5367032"/>
                  <a:ext cx="18805" cy="12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grpSp>
            <p:nvGrpSpPr>
              <p:cNvPr id="58420" name="AutoShape 6"/>
              <p:cNvGrpSpPr>
                <a:grpSpLocks/>
              </p:cNvGrpSpPr>
              <p:nvPr/>
            </p:nvGrpSpPr>
            <p:grpSpPr bwMode="auto">
              <a:xfrm>
                <a:off x="341" y="1756"/>
                <a:ext cx="104" cy="245"/>
                <a:chOff x="1792224" y="5242560"/>
                <a:chExt cx="121920" cy="359664"/>
              </a:xfrm>
            </p:grpSpPr>
            <p:pic>
              <p:nvPicPr>
                <p:cNvPr id="58422" name="AutoShap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792224" y="5242560"/>
                  <a:ext cx="121920" cy="35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23" name="Text Box 66"/>
                <p:cNvSpPr txBox="1">
                  <a:spLocks noChangeArrowheads="1"/>
                </p:cNvSpPr>
                <p:nvPr/>
              </p:nvSpPr>
              <p:spPr bwMode="auto">
                <a:xfrm>
                  <a:off x="1806946" y="5362007"/>
                  <a:ext cx="16908" cy="12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sp>
            <p:nvSpPr>
              <p:cNvPr id="58421" name="AutoShape 7"/>
              <p:cNvSpPr>
                <a:spLocks noChangeArrowheads="1"/>
              </p:cNvSpPr>
              <p:nvPr/>
            </p:nvSpPr>
            <p:spPr bwMode="gray">
              <a:xfrm>
                <a:off x="350" y="1737"/>
                <a:ext cx="4771" cy="218"/>
              </a:xfrm>
              <a:prstGeom prst="roundRect">
                <a:avLst>
                  <a:gd name="adj" fmla="val 50000"/>
                </a:avLst>
              </a:prstGeom>
              <a:gradFill rotWithShape="1">
                <a:gsLst>
                  <a:gs pos="0">
                    <a:srgbClr val="FFFFFF">
                      <a:alpha val="5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sp>
          <p:nvSpPr>
            <p:cNvPr id="58417" name="Text Box 34"/>
            <p:cNvSpPr txBox="1">
              <a:spLocks noChangeArrowheads="1"/>
            </p:cNvSpPr>
            <p:nvPr/>
          </p:nvSpPr>
          <p:spPr bwMode="black">
            <a:xfrm>
              <a:off x="1113" y="2814"/>
              <a:ext cx="3218" cy="182"/>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70000"/>
                </a:lnSpc>
                <a:spcBef>
                  <a:spcPct val="50000"/>
                </a:spcBef>
              </a:pPr>
              <a:r>
                <a:rPr lang="en-US" altLang="zh-CN" sz="1200" b="1">
                  <a:solidFill>
                    <a:schemeClr val="bg1"/>
                  </a:solidFill>
                  <a:ea typeface="华文细黑" panose="02010600040101010101" pitchFamily="2" charset="-122"/>
                </a:rPr>
                <a:t>Graceful Restart</a:t>
              </a:r>
            </a:p>
          </p:txBody>
        </p:sp>
      </p:grpSp>
      <p:grpSp>
        <p:nvGrpSpPr>
          <p:cNvPr id="58404" name="Group 167"/>
          <p:cNvGrpSpPr>
            <a:grpSpLocks/>
          </p:cNvGrpSpPr>
          <p:nvPr/>
        </p:nvGrpSpPr>
        <p:grpSpPr bwMode="auto">
          <a:xfrm>
            <a:off x="4787900" y="908050"/>
            <a:ext cx="1944688" cy="360363"/>
            <a:chOff x="1020" y="2755"/>
            <a:chExt cx="3674" cy="272"/>
          </a:xfrm>
        </p:grpSpPr>
        <p:grpSp>
          <p:nvGrpSpPr>
            <p:cNvPr id="58406" name="Group 3"/>
            <p:cNvGrpSpPr>
              <a:grpSpLocks/>
            </p:cNvGrpSpPr>
            <p:nvPr/>
          </p:nvGrpSpPr>
          <p:grpSpPr bwMode="auto">
            <a:xfrm>
              <a:off x="1020" y="2755"/>
              <a:ext cx="3674" cy="272"/>
              <a:chOff x="336" y="1735"/>
              <a:chExt cx="4806" cy="294"/>
            </a:xfrm>
          </p:grpSpPr>
          <p:sp>
            <p:nvSpPr>
              <p:cNvPr id="58408" name="AutoShape 4"/>
              <p:cNvSpPr>
                <a:spLocks noChangeArrowheads="1"/>
              </p:cNvSpPr>
              <p:nvPr/>
            </p:nvSpPr>
            <p:spPr bwMode="gray">
              <a:xfrm>
                <a:off x="336" y="1735"/>
                <a:ext cx="4806" cy="294"/>
              </a:xfrm>
              <a:prstGeom prst="roundRect">
                <a:avLst>
                  <a:gd name="adj" fmla="val 50000"/>
                </a:avLst>
              </a:prstGeom>
              <a:solidFill>
                <a:srgbClr val="1E7BB4"/>
              </a:solidFill>
              <a:ln>
                <a:noFill/>
              </a:ln>
              <a:effectLst>
                <a:outerShdw dist="50800" dir="5400000" algn="ctr" rotWithShape="0">
                  <a:srgbClr val="808080">
                    <a:alpha val="50000"/>
                  </a:srgbClr>
                </a:outer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200">
                  <a:ea typeface="华文细黑" panose="02010600040101010101" pitchFamily="2" charset="-122"/>
                </a:endParaRPr>
              </a:p>
            </p:txBody>
          </p:sp>
          <p:grpSp>
            <p:nvGrpSpPr>
              <p:cNvPr id="58409" name="AutoShape 5"/>
              <p:cNvGrpSpPr>
                <a:grpSpLocks/>
              </p:cNvGrpSpPr>
              <p:nvPr/>
            </p:nvGrpSpPr>
            <p:grpSpPr bwMode="auto">
              <a:xfrm>
                <a:off x="4985" y="1735"/>
                <a:ext cx="151" cy="299"/>
                <a:chOff x="7211568" y="5212080"/>
                <a:chExt cx="176784" cy="438912"/>
              </a:xfrm>
            </p:grpSpPr>
            <p:pic>
              <p:nvPicPr>
                <p:cNvPr id="58414" name="AutoShap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7211568" y="5212080"/>
                  <a:ext cx="176784" cy="43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15" name="Text Box 63"/>
                <p:cNvSpPr txBox="1">
                  <a:spLocks noChangeArrowheads="1"/>
                </p:cNvSpPr>
                <p:nvPr/>
              </p:nvSpPr>
              <p:spPr bwMode="auto">
                <a:xfrm>
                  <a:off x="7353976" y="5367032"/>
                  <a:ext cx="18805" cy="12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grpSp>
            <p:nvGrpSpPr>
              <p:cNvPr id="58410" name="AutoShape 6"/>
              <p:cNvGrpSpPr>
                <a:grpSpLocks/>
              </p:cNvGrpSpPr>
              <p:nvPr/>
            </p:nvGrpSpPr>
            <p:grpSpPr bwMode="auto">
              <a:xfrm>
                <a:off x="341" y="1756"/>
                <a:ext cx="104" cy="245"/>
                <a:chOff x="1792224" y="5242560"/>
                <a:chExt cx="121920" cy="359664"/>
              </a:xfrm>
            </p:grpSpPr>
            <p:pic>
              <p:nvPicPr>
                <p:cNvPr id="58412" name="AutoShape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1792224" y="5242560"/>
                  <a:ext cx="121920" cy="35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413" name="Text Box 66"/>
                <p:cNvSpPr txBox="1">
                  <a:spLocks noChangeArrowheads="1"/>
                </p:cNvSpPr>
                <p:nvPr/>
              </p:nvSpPr>
              <p:spPr bwMode="auto">
                <a:xfrm>
                  <a:off x="1806946" y="5362007"/>
                  <a:ext cx="16908" cy="12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sp>
            <p:nvSpPr>
              <p:cNvPr id="58411" name="AutoShape 7"/>
              <p:cNvSpPr>
                <a:spLocks noChangeArrowheads="1"/>
              </p:cNvSpPr>
              <p:nvPr/>
            </p:nvSpPr>
            <p:spPr bwMode="gray">
              <a:xfrm>
                <a:off x="350" y="1737"/>
                <a:ext cx="4771" cy="218"/>
              </a:xfrm>
              <a:prstGeom prst="roundRect">
                <a:avLst>
                  <a:gd name="adj" fmla="val 50000"/>
                </a:avLst>
              </a:prstGeom>
              <a:gradFill rotWithShape="1">
                <a:gsLst>
                  <a:gs pos="0">
                    <a:srgbClr val="FFFFFF">
                      <a:alpha val="50000"/>
                    </a:srgbClr>
                  </a:gs>
                  <a:gs pos="100000">
                    <a:schemeClr val="folHlink">
                      <a:alpha val="0"/>
                    </a:scheme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200">
                  <a:ea typeface="华文细黑" panose="02010600040101010101" pitchFamily="2" charset="-122"/>
                </a:endParaRPr>
              </a:p>
            </p:txBody>
          </p:sp>
        </p:grpSp>
        <p:sp>
          <p:nvSpPr>
            <p:cNvPr id="58407" name="Text Box 34"/>
            <p:cNvSpPr txBox="1">
              <a:spLocks noChangeArrowheads="1"/>
            </p:cNvSpPr>
            <p:nvPr/>
          </p:nvSpPr>
          <p:spPr bwMode="black">
            <a:xfrm>
              <a:off x="1113" y="2814"/>
              <a:ext cx="3218" cy="182"/>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70000"/>
                </a:lnSpc>
                <a:spcBef>
                  <a:spcPct val="50000"/>
                </a:spcBef>
              </a:pPr>
              <a:r>
                <a:rPr lang="en-US" altLang="zh-CN" sz="1200" b="1">
                  <a:solidFill>
                    <a:schemeClr val="bg1"/>
                  </a:solidFill>
                  <a:ea typeface="华文细黑" panose="02010600040101010101" pitchFamily="2" charset="-122"/>
                </a:rPr>
                <a:t>Non-Stop-Routing</a:t>
              </a:r>
            </a:p>
          </p:txBody>
        </p:sp>
      </p:grpSp>
      <p:sp>
        <p:nvSpPr>
          <p:cNvPr id="58405" name="标题 81"/>
          <p:cNvSpPr>
            <a:spLocks noGrp="1"/>
          </p:cNvSpPr>
          <p:nvPr>
            <p:ph type="title"/>
          </p:nvPr>
        </p:nvSpPr>
        <p:spPr/>
        <p:txBody>
          <a:bodyPr/>
          <a:lstStyle/>
          <a:p>
            <a:pPr eaLnBrk="1" hangingPunct="1"/>
            <a:r>
              <a:rPr lang="zh-CN" altLang="en-US" smtClean="0"/>
              <a:t>协议级</a:t>
            </a:r>
            <a:r>
              <a:rPr lang="en-US" altLang="zh-CN" smtClean="0"/>
              <a:t>GR</a:t>
            </a:r>
            <a:r>
              <a:rPr lang="zh-CN" altLang="en-US" smtClean="0"/>
              <a:t>及</a:t>
            </a:r>
            <a:r>
              <a:rPr lang="en-US" altLang="zh-CN" smtClean="0"/>
              <a:t>NSR</a:t>
            </a:r>
            <a:r>
              <a:rPr lang="zh-CN" altLang="en-US" smtClean="0"/>
              <a:t>不中断转发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1000"/>
                                        <p:tgtEl>
                                          <p:spTgt spid="10"/>
                                        </p:tgtEl>
                                      </p:cBhvr>
                                    </p:animEffect>
                                  </p:childTnLst>
                                </p:cTn>
                              </p:par>
                            </p:childTnLst>
                          </p:cTn>
                        </p:par>
                        <p:par>
                          <p:cTn id="8" fill="hold" nodeType="afterGroup">
                            <p:stCondLst>
                              <p:cond delay="1000"/>
                            </p:stCondLst>
                            <p:childTnLst>
                              <p:par>
                                <p:cTn id="9" presetID="3" presetClass="entr" presetSubtype="1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linds(horizontal)">
                                      <p:cBhvr>
                                        <p:cTn id="11" dur="1000"/>
                                        <p:tgtEl>
                                          <p:spTgt spid="11"/>
                                        </p:tgtEl>
                                      </p:cBhvr>
                                    </p:animEffect>
                                  </p:childTnLst>
                                </p:cTn>
                              </p:par>
                            </p:childTnLst>
                          </p:cTn>
                        </p:par>
                        <p:par>
                          <p:cTn id="12" fill="hold" nodeType="afterGroup">
                            <p:stCondLst>
                              <p:cond delay="2000"/>
                            </p:stCondLst>
                            <p:childTnLst>
                              <p:par>
                                <p:cTn id="13" presetID="3" presetClass="entr" presetSubtype="1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1000"/>
                                        <p:tgtEl>
                                          <p:spTgt spid="12"/>
                                        </p:tgtEl>
                                      </p:cBhvr>
                                    </p:animEffect>
                                  </p:childTnLst>
                                </p:cTn>
                              </p:par>
                            </p:childTnLst>
                          </p:cTn>
                        </p:par>
                        <p:par>
                          <p:cTn id="16" fill="hold" nodeType="afterGroup">
                            <p:stCondLst>
                              <p:cond delay="3000"/>
                            </p:stCondLst>
                            <p:childTnLst>
                              <p:par>
                                <p:cTn id="17" presetID="3" presetClass="entr" presetSubtype="1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1000"/>
                                        <p:tgtEl>
                                          <p:spTgt spid="1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1000"/>
                                        <p:tgtEl>
                                          <p:spTgt spid="16"/>
                                        </p:tgtEl>
                                      </p:cBhvr>
                                    </p:animEffect>
                                  </p:childTnLst>
                                </p:cTn>
                              </p:par>
                            </p:childTnLst>
                          </p:cTn>
                        </p:par>
                        <p:par>
                          <p:cTn id="25" fill="hold" nodeType="afterGroup">
                            <p:stCondLst>
                              <p:cond delay="1000"/>
                            </p:stCondLst>
                            <p:childTnLst>
                              <p:par>
                                <p:cTn id="26" presetID="3" presetClass="entr" presetSubtype="10" fill="hold" nodeType="afterEffect">
                                  <p:stCondLst>
                                    <p:cond delay="100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1000"/>
                                        <p:tgtEl>
                                          <p:spTgt spid="14"/>
                                        </p:tgtEl>
                                      </p:cBhvr>
                                    </p:animEffect>
                                  </p:childTnLst>
                                </p:cTn>
                              </p:par>
                            </p:childTnLst>
                          </p:cTn>
                        </p:par>
                        <p:par>
                          <p:cTn id="29" fill="hold" nodeType="afterGroup">
                            <p:stCondLst>
                              <p:cond delay="3000"/>
                            </p:stCondLst>
                            <p:childTnLst>
                              <p:par>
                                <p:cTn id="30" presetID="3" presetClass="entr" presetSubtype="1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108"/>
          <p:cNvSpPr>
            <a:spLocks noGrp="1"/>
          </p:cNvSpPr>
          <p:nvPr>
            <p:ph type="title"/>
          </p:nvPr>
        </p:nvSpPr>
        <p:spPr/>
        <p:txBody>
          <a:bodyPr/>
          <a:lstStyle/>
          <a:p>
            <a:pPr eaLnBrk="1" hangingPunct="1"/>
            <a:r>
              <a:rPr lang="en-US" altLang="zh-CN" smtClean="0"/>
              <a:t>FRR</a:t>
            </a:r>
            <a:r>
              <a:rPr lang="zh-CN" altLang="en-US" smtClean="0"/>
              <a:t>快速重路由</a:t>
            </a:r>
          </a:p>
        </p:txBody>
      </p:sp>
      <p:pic>
        <p:nvPicPr>
          <p:cNvPr id="59395" name="Picture 2" descr="4"/>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611188" y="2903538"/>
            <a:ext cx="230505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396" name="AutoShape 3"/>
          <p:cNvCxnSpPr>
            <a:cxnSpLocks noChangeShapeType="1"/>
          </p:cNvCxnSpPr>
          <p:nvPr/>
        </p:nvCxnSpPr>
        <p:spPr bwMode="auto">
          <a:xfrm flipV="1">
            <a:off x="2528888" y="2903538"/>
            <a:ext cx="1512887" cy="404812"/>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pic>
        <p:nvPicPr>
          <p:cNvPr id="59397" name="Picture 5"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0325" y="3048000"/>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7888" y="3684588"/>
            <a:ext cx="6477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7"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2988" y="3624263"/>
            <a:ext cx="2349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00" name="AutoShape 8"/>
          <p:cNvCxnSpPr>
            <a:cxnSpLocks noChangeShapeType="1"/>
            <a:endCxn id="59415" idx="3"/>
          </p:cNvCxnSpPr>
          <p:nvPr/>
        </p:nvCxnSpPr>
        <p:spPr bwMode="auto">
          <a:xfrm flipH="1">
            <a:off x="1223963" y="3425825"/>
            <a:ext cx="309562" cy="2286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01" name="AutoShape 9"/>
          <p:cNvCxnSpPr>
            <a:cxnSpLocks noChangeShapeType="1"/>
            <a:stCxn id="59415" idx="3"/>
          </p:cNvCxnSpPr>
          <p:nvPr/>
        </p:nvCxnSpPr>
        <p:spPr bwMode="auto">
          <a:xfrm flipV="1">
            <a:off x="1223963" y="3497263"/>
            <a:ext cx="1101725" cy="157162"/>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02" name="AutoShape 10"/>
          <p:cNvCxnSpPr>
            <a:cxnSpLocks noChangeShapeType="1"/>
          </p:cNvCxnSpPr>
          <p:nvPr/>
        </p:nvCxnSpPr>
        <p:spPr bwMode="auto">
          <a:xfrm>
            <a:off x="1533525" y="3425825"/>
            <a:ext cx="250825" cy="414338"/>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03" name="AutoShape 11"/>
          <p:cNvCxnSpPr>
            <a:cxnSpLocks noChangeShapeType="1"/>
          </p:cNvCxnSpPr>
          <p:nvPr/>
        </p:nvCxnSpPr>
        <p:spPr bwMode="auto">
          <a:xfrm>
            <a:off x="1533525" y="3425825"/>
            <a:ext cx="896938" cy="198438"/>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04" name="AutoShape 12"/>
          <p:cNvCxnSpPr>
            <a:cxnSpLocks noChangeShapeType="1"/>
          </p:cNvCxnSpPr>
          <p:nvPr/>
        </p:nvCxnSpPr>
        <p:spPr bwMode="auto">
          <a:xfrm flipV="1">
            <a:off x="1784350" y="3497263"/>
            <a:ext cx="541338" cy="3429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05" name="AutoShape 13"/>
          <p:cNvCxnSpPr>
            <a:cxnSpLocks noChangeShapeType="1"/>
          </p:cNvCxnSpPr>
          <p:nvPr/>
        </p:nvCxnSpPr>
        <p:spPr bwMode="auto">
          <a:xfrm flipH="1" flipV="1">
            <a:off x="2325688" y="3497263"/>
            <a:ext cx="104775" cy="1270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pic>
        <p:nvPicPr>
          <p:cNvPr id="59406" name="Picture 14" descr="5"/>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650" y="3584575"/>
            <a:ext cx="720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7" name="AutoShape 15"/>
          <p:cNvSpPr>
            <a:spLocks noChangeAspect="1" noChangeArrowheads="1" noTextEdit="1"/>
          </p:cNvSpPr>
          <p:nvPr/>
        </p:nvSpPr>
        <p:spPr bwMode="auto">
          <a:xfrm>
            <a:off x="1114425" y="3624263"/>
            <a:ext cx="2301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408" name="Freeform 16"/>
          <p:cNvSpPr>
            <a:spLocks/>
          </p:cNvSpPr>
          <p:nvPr/>
        </p:nvSpPr>
        <p:spPr bwMode="auto">
          <a:xfrm>
            <a:off x="1230313" y="3690938"/>
            <a:ext cx="114300" cy="195262"/>
          </a:xfrm>
          <a:custGeom>
            <a:avLst/>
            <a:gdLst>
              <a:gd name="T0" fmla="*/ 2147483647 w 224"/>
              <a:gd name="T1" fmla="*/ 0 h 376"/>
              <a:gd name="T2" fmla="*/ 2147483647 w 224"/>
              <a:gd name="T3" fmla="*/ 2147483647 h 376"/>
              <a:gd name="T4" fmla="*/ 0 w 224"/>
              <a:gd name="T5" fmla="*/ 2147483647 h 376"/>
              <a:gd name="T6" fmla="*/ 0 w 224"/>
              <a:gd name="T7" fmla="*/ 2147483647 h 376"/>
              <a:gd name="T8" fmla="*/ 2147483647 w 224"/>
              <a:gd name="T9" fmla="*/ 0 h 376"/>
              <a:gd name="T10" fmla="*/ 2147483647 w 224"/>
              <a:gd name="T11" fmla="*/ 0 h 376"/>
              <a:gd name="T12" fmla="*/ 2147483647 w 224"/>
              <a:gd name="T13" fmla="*/ 0 h 376"/>
              <a:gd name="T14" fmla="*/ 2147483647 w 224"/>
              <a:gd name="T15" fmla="*/ 0 h 376"/>
              <a:gd name="T16" fmla="*/ 2147483647 w 224"/>
              <a:gd name="T17" fmla="*/ 0 h 3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4"/>
              <a:gd name="T28" fmla="*/ 0 h 376"/>
              <a:gd name="T29" fmla="*/ 224 w 224"/>
              <a:gd name="T30" fmla="*/ 376 h 3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4" h="376">
                <a:moveTo>
                  <a:pt x="224" y="0"/>
                </a:moveTo>
                <a:lnTo>
                  <a:pt x="224" y="247"/>
                </a:lnTo>
                <a:lnTo>
                  <a:pt x="0" y="376"/>
                </a:lnTo>
                <a:lnTo>
                  <a:pt x="0" y="130"/>
                </a:lnTo>
                <a:lnTo>
                  <a:pt x="224"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09" name="Freeform 17"/>
          <p:cNvSpPr>
            <a:spLocks/>
          </p:cNvSpPr>
          <p:nvPr/>
        </p:nvSpPr>
        <p:spPr bwMode="auto">
          <a:xfrm>
            <a:off x="1114425" y="3690938"/>
            <a:ext cx="115888" cy="195262"/>
          </a:xfrm>
          <a:custGeom>
            <a:avLst/>
            <a:gdLst>
              <a:gd name="T0" fmla="*/ 2147483647 w 226"/>
              <a:gd name="T1" fmla="*/ 2147483647 h 376"/>
              <a:gd name="T2" fmla="*/ 2147483647 w 226"/>
              <a:gd name="T3" fmla="*/ 2147483647 h 376"/>
              <a:gd name="T4" fmla="*/ 0 w 226"/>
              <a:gd name="T5" fmla="*/ 2147483647 h 376"/>
              <a:gd name="T6" fmla="*/ 0 w 226"/>
              <a:gd name="T7" fmla="*/ 0 h 376"/>
              <a:gd name="T8" fmla="*/ 2147483647 w 226"/>
              <a:gd name="T9" fmla="*/ 2147483647 h 376"/>
              <a:gd name="T10" fmla="*/ 2147483647 w 226"/>
              <a:gd name="T11" fmla="*/ 2147483647 h 376"/>
              <a:gd name="T12" fmla="*/ 2147483647 w 226"/>
              <a:gd name="T13" fmla="*/ 2147483647 h 376"/>
              <a:gd name="T14" fmla="*/ 2147483647 w 226"/>
              <a:gd name="T15" fmla="*/ 2147483647 h 376"/>
              <a:gd name="T16" fmla="*/ 2147483647 w 226"/>
              <a:gd name="T17" fmla="*/ 2147483647 h 3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
              <a:gd name="T28" fmla="*/ 0 h 376"/>
              <a:gd name="T29" fmla="*/ 226 w 226"/>
              <a:gd name="T30" fmla="*/ 376 h 3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 h="376">
                <a:moveTo>
                  <a:pt x="226" y="130"/>
                </a:moveTo>
                <a:lnTo>
                  <a:pt x="226" y="376"/>
                </a:lnTo>
                <a:lnTo>
                  <a:pt x="0" y="247"/>
                </a:lnTo>
                <a:lnTo>
                  <a:pt x="0" y="0"/>
                </a:lnTo>
                <a:lnTo>
                  <a:pt x="226" y="130"/>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0" name="Freeform 18"/>
          <p:cNvSpPr>
            <a:spLocks/>
          </p:cNvSpPr>
          <p:nvPr/>
        </p:nvSpPr>
        <p:spPr bwMode="auto">
          <a:xfrm>
            <a:off x="1114425" y="3624263"/>
            <a:ext cx="230188" cy="134937"/>
          </a:xfrm>
          <a:custGeom>
            <a:avLst/>
            <a:gdLst>
              <a:gd name="T0" fmla="*/ 2147483647 w 450"/>
              <a:gd name="T1" fmla="*/ 2147483647 h 259"/>
              <a:gd name="T2" fmla="*/ 2147483647 w 450"/>
              <a:gd name="T3" fmla="*/ 2147483647 h 259"/>
              <a:gd name="T4" fmla="*/ 0 w 450"/>
              <a:gd name="T5" fmla="*/ 2147483647 h 259"/>
              <a:gd name="T6" fmla="*/ 2147483647 w 450"/>
              <a:gd name="T7" fmla="*/ 0 h 259"/>
              <a:gd name="T8" fmla="*/ 2147483647 w 450"/>
              <a:gd name="T9" fmla="*/ 2147483647 h 259"/>
              <a:gd name="T10" fmla="*/ 2147483647 w 450"/>
              <a:gd name="T11" fmla="*/ 2147483647 h 259"/>
              <a:gd name="T12" fmla="*/ 2147483647 w 450"/>
              <a:gd name="T13" fmla="*/ 2147483647 h 259"/>
              <a:gd name="T14" fmla="*/ 2147483647 w 450"/>
              <a:gd name="T15" fmla="*/ 2147483647 h 259"/>
              <a:gd name="T16" fmla="*/ 2147483647 w 450"/>
              <a:gd name="T17" fmla="*/ 2147483647 h 2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0"/>
              <a:gd name="T28" fmla="*/ 0 h 259"/>
              <a:gd name="T29" fmla="*/ 450 w 450"/>
              <a:gd name="T30" fmla="*/ 259 h 2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0" h="259">
                <a:moveTo>
                  <a:pt x="450" y="129"/>
                </a:moveTo>
                <a:lnTo>
                  <a:pt x="226" y="259"/>
                </a:lnTo>
                <a:lnTo>
                  <a:pt x="0" y="129"/>
                </a:lnTo>
                <a:lnTo>
                  <a:pt x="224" y="0"/>
                </a:lnTo>
                <a:lnTo>
                  <a:pt x="450" y="129"/>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1" name="Freeform 19"/>
          <p:cNvSpPr>
            <a:spLocks/>
          </p:cNvSpPr>
          <p:nvPr/>
        </p:nvSpPr>
        <p:spPr bwMode="auto">
          <a:xfrm>
            <a:off x="1238250" y="3719513"/>
            <a:ext cx="96838" cy="138112"/>
          </a:xfrm>
          <a:custGeom>
            <a:avLst/>
            <a:gdLst>
              <a:gd name="T0" fmla="*/ 2147483647 w 188"/>
              <a:gd name="T1" fmla="*/ 2147483647 h 267"/>
              <a:gd name="T2" fmla="*/ 2147483647 w 188"/>
              <a:gd name="T3" fmla="*/ 2147483647 h 267"/>
              <a:gd name="T4" fmla="*/ 2147483647 w 188"/>
              <a:gd name="T5" fmla="*/ 2147483647 h 267"/>
              <a:gd name="T6" fmla="*/ 2147483647 w 188"/>
              <a:gd name="T7" fmla="*/ 2147483647 h 267"/>
              <a:gd name="T8" fmla="*/ 2147483647 w 188"/>
              <a:gd name="T9" fmla="*/ 2147483647 h 267"/>
              <a:gd name="T10" fmla="*/ 2147483647 w 188"/>
              <a:gd name="T11" fmla="*/ 2147483647 h 267"/>
              <a:gd name="T12" fmla="*/ 2147483647 w 188"/>
              <a:gd name="T13" fmla="*/ 2147483647 h 267"/>
              <a:gd name="T14" fmla="*/ 2147483647 w 188"/>
              <a:gd name="T15" fmla="*/ 2147483647 h 267"/>
              <a:gd name="T16" fmla="*/ 2147483647 w 188"/>
              <a:gd name="T17" fmla="*/ 2147483647 h 267"/>
              <a:gd name="T18" fmla="*/ 2147483647 w 188"/>
              <a:gd name="T19" fmla="*/ 2147483647 h 267"/>
              <a:gd name="T20" fmla="*/ 2147483647 w 188"/>
              <a:gd name="T21" fmla="*/ 0 h 267"/>
              <a:gd name="T22" fmla="*/ 2147483647 w 188"/>
              <a:gd name="T23" fmla="*/ 2147483647 h 267"/>
              <a:gd name="T24" fmla="*/ 2147483647 w 188"/>
              <a:gd name="T25" fmla="*/ 2147483647 h 267"/>
              <a:gd name="T26" fmla="*/ 2147483647 w 188"/>
              <a:gd name="T27" fmla="*/ 2147483647 h 267"/>
              <a:gd name="T28" fmla="*/ 2147483647 w 188"/>
              <a:gd name="T29" fmla="*/ 2147483647 h 267"/>
              <a:gd name="T30" fmla="*/ 2147483647 w 188"/>
              <a:gd name="T31" fmla="*/ 2147483647 h 267"/>
              <a:gd name="T32" fmla="*/ 2147483647 w 188"/>
              <a:gd name="T33" fmla="*/ 2147483647 h 267"/>
              <a:gd name="T34" fmla="*/ 2147483647 w 188"/>
              <a:gd name="T35" fmla="*/ 2147483647 h 267"/>
              <a:gd name="T36" fmla="*/ 2147483647 w 188"/>
              <a:gd name="T37" fmla="*/ 2147483647 h 267"/>
              <a:gd name="T38" fmla="*/ 2147483647 w 188"/>
              <a:gd name="T39" fmla="*/ 2147483647 h 267"/>
              <a:gd name="T40" fmla="*/ 2147483647 w 188"/>
              <a:gd name="T41" fmla="*/ 2147483647 h 267"/>
              <a:gd name="T42" fmla="*/ 2147483647 w 188"/>
              <a:gd name="T43" fmla="*/ 2147483647 h 267"/>
              <a:gd name="T44" fmla="*/ 2147483647 w 188"/>
              <a:gd name="T45" fmla="*/ 2147483647 h 267"/>
              <a:gd name="T46" fmla="*/ 0 w 188"/>
              <a:gd name="T47" fmla="*/ 2147483647 h 267"/>
              <a:gd name="T48" fmla="*/ 2147483647 w 188"/>
              <a:gd name="T49" fmla="*/ 2147483647 h 267"/>
              <a:gd name="T50" fmla="*/ 2147483647 w 188"/>
              <a:gd name="T51" fmla="*/ 2147483647 h 267"/>
              <a:gd name="T52" fmla="*/ 2147483647 w 188"/>
              <a:gd name="T53" fmla="*/ 2147483647 h 267"/>
              <a:gd name="T54" fmla="*/ 2147483647 w 188"/>
              <a:gd name="T55" fmla="*/ 2147483647 h 267"/>
              <a:gd name="T56" fmla="*/ 2147483647 w 188"/>
              <a:gd name="T57" fmla="*/ 2147483647 h 267"/>
              <a:gd name="T58" fmla="*/ 2147483647 w 188"/>
              <a:gd name="T59" fmla="*/ 2147483647 h 267"/>
              <a:gd name="T60" fmla="*/ 2147483647 w 188"/>
              <a:gd name="T61" fmla="*/ 2147483647 h 267"/>
              <a:gd name="T62" fmla="*/ 2147483647 w 188"/>
              <a:gd name="T63" fmla="*/ 2147483647 h 267"/>
              <a:gd name="T64" fmla="*/ 2147483647 w 188"/>
              <a:gd name="T65" fmla="*/ 2147483647 h 267"/>
              <a:gd name="T66" fmla="*/ 2147483647 w 188"/>
              <a:gd name="T67" fmla="*/ 2147483647 h 267"/>
              <a:gd name="T68" fmla="*/ 2147483647 w 188"/>
              <a:gd name="T69" fmla="*/ 2147483647 h 267"/>
              <a:gd name="T70" fmla="*/ 2147483647 w 188"/>
              <a:gd name="T71" fmla="*/ 2147483647 h 267"/>
              <a:gd name="T72" fmla="*/ 2147483647 w 188"/>
              <a:gd name="T73" fmla="*/ 2147483647 h 267"/>
              <a:gd name="T74" fmla="*/ 2147483647 w 188"/>
              <a:gd name="T75" fmla="*/ 2147483647 h 267"/>
              <a:gd name="T76" fmla="*/ 2147483647 w 188"/>
              <a:gd name="T77" fmla="*/ 2147483647 h 267"/>
              <a:gd name="T78" fmla="*/ 2147483647 w 188"/>
              <a:gd name="T79" fmla="*/ 2147483647 h 267"/>
              <a:gd name="T80" fmla="*/ 2147483647 w 188"/>
              <a:gd name="T81" fmla="*/ 2147483647 h 267"/>
              <a:gd name="T82" fmla="*/ 2147483647 w 188"/>
              <a:gd name="T83" fmla="*/ 2147483647 h 267"/>
              <a:gd name="T84" fmla="*/ 2147483647 w 188"/>
              <a:gd name="T85" fmla="*/ 2147483647 h 267"/>
              <a:gd name="T86" fmla="*/ 2147483647 w 188"/>
              <a:gd name="T87" fmla="*/ 2147483647 h 267"/>
              <a:gd name="T88" fmla="*/ 2147483647 w 188"/>
              <a:gd name="T89" fmla="*/ 2147483647 h 267"/>
              <a:gd name="T90" fmla="*/ 2147483647 w 188"/>
              <a:gd name="T91" fmla="*/ 2147483647 h 267"/>
              <a:gd name="T92" fmla="*/ 2147483647 w 188"/>
              <a:gd name="T93" fmla="*/ 2147483647 h 267"/>
              <a:gd name="T94" fmla="*/ 2147483647 w 188"/>
              <a:gd name="T95" fmla="*/ 2147483647 h 267"/>
              <a:gd name="T96" fmla="*/ 2147483647 w 188"/>
              <a:gd name="T97" fmla="*/ 2147483647 h 267"/>
              <a:gd name="T98" fmla="*/ 2147483647 w 188"/>
              <a:gd name="T99" fmla="*/ 2147483647 h 267"/>
              <a:gd name="T100" fmla="*/ 2147483647 w 188"/>
              <a:gd name="T101" fmla="*/ 2147483647 h 267"/>
              <a:gd name="T102" fmla="*/ 2147483647 w 188"/>
              <a:gd name="T103" fmla="*/ 2147483647 h 2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8"/>
              <a:gd name="T157" fmla="*/ 0 h 267"/>
              <a:gd name="T158" fmla="*/ 188 w 188"/>
              <a:gd name="T159" fmla="*/ 267 h 26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8" h="267">
                <a:moveTo>
                  <a:pt x="149" y="115"/>
                </a:moveTo>
                <a:lnTo>
                  <a:pt x="137" y="135"/>
                </a:lnTo>
                <a:lnTo>
                  <a:pt x="155" y="145"/>
                </a:lnTo>
                <a:lnTo>
                  <a:pt x="131" y="159"/>
                </a:lnTo>
                <a:lnTo>
                  <a:pt x="105" y="127"/>
                </a:lnTo>
                <a:lnTo>
                  <a:pt x="131" y="66"/>
                </a:lnTo>
                <a:lnTo>
                  <a:pt x="155" y="52"/>
                </a:lnTo>
                <a:lnTo>
                  <a:pt x="137" y="82"/>
                </a:lnTo>
                <a:lnTo>
                  <a:pt x="149" y="89"/>
                </a:lnTo>
                <a:lnTo>
                  <a:pt x="187" y="22"/>
                </a:lnTo>
                <a:lnTo>
                  <a:pt x="149" y="0"/>
                </a:lnTo>
                <a:lnTo>
                  <a:pt x="137" y="20"/>
                </a:lnTo>
                <a:lnTo>
                  <a:pt x="155" y="30"/>
                </a:lnTo>
                <a:lnTo>
                  <a:pt x="125" y="47"/>
                </a:lnTo>
                <a:lnTo>
                  <a:pt x="120" y="50"/>
                </a:lnTo>
                <a:lnTo>
                  <a:pt x="117" y="57"/>
                </a:lnTo>
                <a:lnTo>
                  <a:pt x="94" y="113"/>
                </a:lnTo>
                <a:lnTo>
                  <a:pt x="71" y="83"/>
                </a:lnTo>
                <a:lnTo>
                  <a:pt x="68" y="80"/>
                </a:lnTo>
                <a:lnTo>
                  <a:pt x="62" y="83"/>
                </a:lnTo>
                <a:lnTo>
                  <a:pt x="33" y="100"/>
                </a:lnTo>
                <a:lnTo>
                  <a:pt x="51" y="70"/>
                </a:lnTo>
                <a:lnTo>
                  <a:pt x="39" y="63"/>
                </a:lnTo>
                <a:lnTo>
                  <a:pt x="0" y="130"/>
                </a:lnTo>
                <a:lnTo>
                  <a:pt x="39" y="152"/>
                </a:lnTo>
                <a:lnTo>
                  <a:pt x="51" y="132"/>
                </a:lnTo>
                <a:lnTo>
                  <a:pt x="33" y="122"/>
                </a:lnTo>
                <a:lnTo>
                  <a:pt x="57" y="108"/>
                </a:lnTo>
                <a:lnTo>
                  <a:pt x="83" y="140"/>
                </a:lnTo>
                <a:lnTo>
                  <a:pt x="58" y="201"/>
                </a:lnTo>
                <a:lnTo>
                  <a:pt x="33" y="215"/>
                </a:lnTo>
                <a:lnTo>
                  <a:pt x="51" y="185"/>
                </a:lnTo>
                <a:lnTo>
                  <a:pt x="39" y="178"/>
                </a:lnTo>
                <a:lnTo>
                  <a:pt x="1" y="245"/>
                </a:lnTo>
                <a:lnTo>
                  <a:pt x="39" y="267"/>
                </a:lnTo>
                <a:lnTo>
                  <a:pt x="51" y="247"/>
                </a:lnTo>
                <a:lnTo>
                  <a:pt x="33" y="237"/>
                </a:lnTo>
                <a:lnTo>
                  <a:pt x="63" y="220"/>
                </a:lnTo>
                <a:lnTo>
                  <a:pt x="68" y="217"/>
                </a:lnTo>
                <a:lnTo>
                  <a:pt x="71" y="210"/>
                </a:lnTo>
                <a:lnTo>
                  <a:pt x="94" y="154"/>
                </a:lnTo>
                <a:lnTo>
                  <a:pt x="118" y="183"/>
                </a:lnTo>
                <a:lnTo>
                  <a:pt x="120" y="187"/>
                </a:lnTo>
                <a:lnTo>
                  <a:pt x="125" y="184"/>
                </a:lnTo>
                <a:lnTo>
                  <a:pt x="155" y="167"/>
                </a:lnTo>
                <a:lnTo>
                  <a:pt x="138" y="197"/>
                </a:lnTo>
                <a:lnTo>
                  <a:pt x="149" y="204"/>
                </a:lnTo>
                <a:lnTo>
                  <a:pt x="188" y="137"/>
                </a:lnTo>
                <a:lnTo>
                  <a:pt x="149" y="115"/>
                </a:lnTo>
                <a:close/>
              </a:path>
            </a:pathLst>
          </a:custGeom>
          <a:solidFill>
            <a:srgbClr val="4F52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2" name="Freeform 20"/>
          <p:cNvSpPr>
            <a:spLocks/>
          </p:cNvSpPr>
          <p:nvPr/>
        </p:nvSpPr>
        <p:spPr bwMode="auto">
          <a:xfrm>
            <a:off x="1239838" y="3722688"/>
            <a:ext cx="96837" cy="138112"/>
          </a:xfrm>
          <a:custGeom>
            <a:avLst/>
            <a:gdLst>
              <a:gd name="T0" fmla="*/ 2147483647 w 188"/>
              <a:gd name="T1" fmla="*/ 2147483647 h 268"/>
              <a:gd name="T2" fmla="*/ 2147483647 w 188"/>
              <a:gd name="T3" fmla="*/ 2147483647 h 268"/>
              <a:gd name="T4" fmla="*/ 2147483647 w 188"/>
              <a:gd name="T5" fmla="*/ 2147483647 h 268"/>
              <a:gd name="T6" fmla="*/ 2147483647 w 188"/>
              <a:gd name="T7" fmla="*/ 2147483647 h 268"/>
              <a:gd name="T8" fmla="*/ 2147483647 w 188"/>
              <a:gd name="T9" fmla="*/ 2147483647 h 268"/>
              <a:gd name="T10" fmla="*/ 2147483647 w 188"/>
              <a:gd name="T11" fmla="*/ 2147483647 h 268"/>
              <a:gd name="T12" fmla="*/ 2147483647 w 188"/>
              <a:gd name="T13" fmla="*/ 2147483647 h 268"/>
              <a:gd name="T14" fmla="*/ 2147483647 w 188"/>
              <a:gd name="T15" fmla="*/ 2147483647 h 268"/>
              <a:gd name="T16" fmla="*/ 2147483647 w 188"/>
              <a:gd name="T17" fmla="*/ 2147483647 h 268"/>
              <a:gd name="T18" fmla="*/ 2147483647 w 188"/>
              <a:gd name="T19" fmla="*/ 2147483647 h 268"/>
              <a:gd name="T20" fmla="*/ 2147483647 w 188"/>
              <a:gd name="T21" fmla="*/ 0 h 268"/>
              <a:gd name="T22" fmla="*/ 2147483647 w 188"/>
              <a:gd name="T23" fmla="*/ 2147483647 h 268"/>
              <a:gd name="T24" fmla="*/ 2147483647 w 188"/>
              <a:gd name="T25" fmla="*/ 2147483647 h 268"/>
              <a:gd name="T26" fmla="*/ 2147483647 w 188"/>
              <a:gd name="T27" fmla="*/ 2147483647 h 268"/>
              <a:gd name="T28" fmla="*/ 2147483647 w 188"/>
              <a:gd name="T29" fmla="*/ 2147483647 h 268"/>
              <a:gd name="T30" fmla="*/ 2147483647 w 188"/>
              <a:gd name="T31" fmla="*/ 2147483647 h 268"/>
              <a:gd name="T32" fmla="*/ 2147483647 w 188"/>
              <a:gd name="T33" fmla="*/ 2147483647 h 268"/>
              <a:gd name="T34" fmla="*/ 2147483647 w 188"/>
              <a:gd name="T35" fmla="*/ 2147483647 h 268"/>
              <a:gd name="T36" fmla="*/ 2147483647 w 188"/>
              <a:gd name="T37" fmla="*/ 2147483647 h 268"/>
              <a:gd name="T38" fmla="*/ 2147483647 w 188"/>
              <a:gd name="T39" fmla="*/ 2147483647 h 268"/>
              <a:gd name="T40" fmla="*/ 2147483647 w 188"/>
              <a:gd name="T41" fmla="*/ 2147483647 h 268"/>
              <a:gd name="T42" fmla="*/ 2147483647 w 188"/>
              <a:gd name="T43" fmla="*/ 2147483647 h 268"/>
              <a:gd name="T44" fmla="*/ 2147483647 w 188"/>
              <a:gd name="T45" fmla="*/ 2147483647 h 268"/>
              <a:gd name="T46" fmla="*/ 0 w 188"/>
              <a:gd name="T47" fmla="*/ 2147483647 h 268"/>
              <a:gd name="T48" fmla="*/ 2147483647 w 188"/>
              <a:gd name="T49" fmla="*/ 2147483647 h 268"/>
              <a:gd name="T50" fmla="*/ 2147483647 w 188"/>
              <a:gd name="T51" fmla="*/ 2147483647 h 268"/>
              <a:gd name="T52" fmla="*/ 2147483647 w 188"/>
              <a:gd name="T53" fmla="*/ 2147483647 h 268"/>
              <a:gd name="T54" fmla="*/ 2147483647 w 188"/>
              <a:gd name="T55" fmla="*/ 2147483647 h 268"/>
              <a:gd name="T56" fmla="*/ 2147483647 w 188"/>
              <a:gd name="T57" fmla="*/ 2147483647 h 268"/>
              <a:gd name="T58" fmla="*/ 2147483647 w 188"/>
              <a:gd name="T59" fmla="*/ 2147483647 h 268"/>
              <a:gd name="T60" fmla="*/ 2147483647 w 188"/>
              <a:gd name="T61" fmla="*/ 2147483647 h 268"/>
              <a:gd name="T62" fmla="*/ 2147483647 w 188"/>
              <a:gd name="T63" fmla="*/ 2147483647 h 268"/>
              <a:gd name="T64" fmla="*/ 2147483647 w 188"/>
              <a:gd name="T65" fmla="*/ 2147483647 h 268"/>
              <a:gd name="T66" fmla="*/ 2147483647 w 188"/>
              <a:gd name="T67" fmla="*/ 2147483647 h 268"/>
              <a:gd name="T68" fmla="*/ 2147483647 w 188"/>
              <a:gd name="T69" fmla="*/ 2147483647 h 268"/>
              <a:gd name="T70" fmla="*/ 2147483647 w 188"/>
              <a:gd name="T71" fmla="*/ 2147483647 h 268"/>
              <a:gd name="T72" fmla="*/ 2147483647 w 188"/>
              <a:gd name="T73" fmla="*/ 2147483647 h 268"/>
              <a:gd name="T74" fmla="*/ 2147483647 w 188"/>
              <a:gd name="T75" fmla="*/ 2147483647 h 268"/>
              <a:gd name="T76" fmla="*/ 2147483647 w 188"/>
              <a:gd name="T77" fmla="*/ 2147483647 h 268"/>
              <a:gd name="T78" fmla="*/ 2147483647 w 188"/>
              <a:gd name="T79" fmla="*/ 2147483647 h 268"/>
              <a:gd name="T80" fmla="*/ 2147483647 w 188"/>
              <a:gd name="T81" fmla="*/ 2147483647 h 268"/>
              <a:gd name="T82" fmla="*/ 2147483647 w 188"/>
              <a:gd name="T83" fmla="*/ 2147483647 h 268"/>
              <a:gd name="T84" fmla="*/ 2147483647 w 188"/>
              <a:gd name="T85" fmla="*/ 2147483647 h 268"/>
              <a:gd name="T86" fmla="*/ 2147483647 w 188"/>
              <a:gd name="T87" fmla="*/ 2147483647 h 268"/>
              <a:gd name="T88" fmla="*/ 2147483647 w 188"/>
              <a:gd name="T89" fmla="*/ 2147483647 h 268"/>
              <a:gd name="T90" fmla="*/ 2147483647 w 188"/>
              <a:gd name="T91" fmla="*/ 2147483647 h 268"/>
              <a:gd name="T92" fmla="*/ 2147483647 w 188"/>
              <a:gd name="T93" fmla="*/ 2147483647 h 268"/>
              <a:gd name="T94" fmla="*/ 2147483647 w 188"/>
              <a:gd name="T95" fmla="*/ 2147483647 h 268"/>
              <a:gd name="T96" fmla="*/ 2147483647 w 188"/>
              <a:gd name="T97" fmla="*/ 2147483647 h 268"/>
              <a:gd name="T98" fmla="*/ 2147483647 w 188"/>
              <a:gd name="T99" fmla="*/ 2147483647 h 268"/>
              <a:gd name="T100" fmla="*/ 2147483647 w 188"/>
              <a:gd name="T101" fmla="*/ 2147483647 h 268"/>
              <a:gd name="T102" fmla="*/ 2147483647 w 188"/>
              <a:gd name="T103" fmla="*/ 2147483647 h 2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8"/>
              <a:gd name="T157" fmla="*/ 0 h 268"/>
              <a:gd name="T158" fmla="*/ 188 w 188"/>
              <a:gd name="T159" fmla="*/ 268 h 2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8" h="268">
                <a:moveTo>
                  <a:pt x="149" y="115"/>
                </a:moveTo>
                <a:lnTo>
                  <a:pt x="137" y="135"/>
                </a:lnTo>
                <a:lnTo>
                  <a:pt x="156" y="145"/>
                </a:lnTo>
                <a:lnTo>
                  <a:pt x="131" y="159"/>
                </a:lnTo>
                <a:lnTo>
                  <a:pt x="105" y="127"/>
                </a:lnTo>
                <a:lnTo>
                  <a:pt x="131" y="66"/>
                </a:lnTo>
                <a:lnTo>
                  <a:pt x="155" y="52"/>
                </a:lnTo>
                <a:lnTo>
                  <a:pt x="137" y="83"/>
                </a:lnTo>
                <a:lnTo>
                  <a:pt x="149" y="89"/>
                </a:lnTo>
                <a:lnTo>
                  <a:pt x="188" y="22"/>
                </a:lnTo>
                <a:lnTo>
                  <a:pt x="149" y="0"/>
                </a:lnTo>
                <a:lnTo>
                  <a:pt x="137" y="20"/>
                </a:lnTo>
                <a:lnTo>
                  <a:pt x="155" y="30"/>
                </a:lnTo>
                <a:lnTo>
                  <a:pt x="126" y="47"/>
                </a:lnTo>
                <a:lnTo>
                  <a:pt x="120" y="50"/>
                </a:lnTo>
                <a:lnTo>
                  <a:pt x="117" y="57"/>
                </a:lnTo>
                <a:lnTo>
                  <a:pt x="94" y="113"/>
                </a:lnTo>
                <a:lnTo>
                  <a:pt x="71" y="84"/>
                </a:lnTo>
                <a:lnTo>
                  <a:pt x="68" y="80"/>
                </a:lnTo>
                <a:lnTo>
                  <a:pt x="63" y="84"/>
                </a:lnTo>
                <a:lnTo>
                  <a:pt x="33" y="101"/>
                </a:lnTo>
                <a:lnTo>
                  <a:pt x="51" y="70"/>
                </a:lnTo>
                <a:lnTo>
                  <a:pt x="39" y="63"/>
                </a:lnTo>
                <a:lnTo>
                  <a:pt x="0" y="130"/>
                </a:lnTo>
                <a:lnTo>
                  <a:pt x="39" y="152"/>
                </a:lnTo>
                <a:lnTo>
                  <a:pt x="51" y="133"/>
                </a:lnTo>
                <a:lnTo>
                  <a:pt x="33" y="122"/>
                </a:lnTo>
                <a:lnTo>
                  <a:pt x="57" y="108"/>
                </a:lnTo>
                <a:lnTo>
                  <a:pt x="83" y="140"/>
                </a:lnTo>
                <a:lnTo>
                  <a:pt x="58" y="202"/>
                </a:lnTo>
                <a:lnTo>
                  <a:pt x="33" y="215"/>
                </a:lnTo>
                <a:lnTo>
                  <a:pt x="51" y="185"/>
                </a:lnTo>
                <a:lnTo>
                  <a:pt x="39" y="178"/>
                </a:lnTo>
                <a:lnTo>
                  <a:pt x="1" y="245"/>
                </a:lnTo>
                <a:lnTo>
                  <a:pt x="39" y="268"/>
                </a:lnTo>
                <a:lnTo>
                  <a:pt x="51" y="247"/>
                </a:lnTo>
                <a:lnTo>
                  <a:pt x="33" y="238"/>
                </a:lnTo>
                <a:lnTo>
                  <a:pt x="63" y="220"/>
                </a:lnTo>
                <a:lnTo>
                  <a:pt x="68" y="218"/>
                </a:lnTo>
                <a:lnTo>
                  <a:pt x="71" y="210"/>
                </a:lnTo>
                <a:lnTo>
                  <a:pt x="94" y="155"/>
                </a:lnTo>
                <a:lnTo>
                  <a:pt x="118" y="184"/>
                </a:lnTo>
                <a:lnTo>
                  <a:pt x="120" y="187"/>
                </a:lnTo>
                <a:lnTo>
                  <a:pt x="126" y="184"/>
                </a:lnTo>
                <a:lnTo>
                  <a:pt x="156" y="167"/>
                </a:lnTo>
                <a:lnTo>
                  <a:pt x="138" y="197"/>
                </a:lnTo>
                <a:lnTo>
                  <a:pt x="149" y="204"/>
                </a:lnTo>
                <a:lnTo>
                  <a:pt x="188" y="137"/>
                </a:lnTo>
                <a:lnTo>
                  <a:pt x="149" y="1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3" name="Freeform 21"/>
          <p:cNvSpPr>
            <a:spLocks/>
          </p:cNvSpPr>
          <p:nvPr/>
        </p:nvSpPr>
        <p:spPr bwMode="auto">
          <a:xfrm>
            <a:off x="1154113" y="3656013"/>
            <a:ext cx="85725" cy="50800"/>
          </a:xfrm>
          <a:custGeom>
            <a:avLst/>
            <a:gdLst>
              <a:gd name="T0" fmla="*/ 2147483647 w 169"/>
              <a:gd name="T1" fmla="*/ 2147483647 h 98"/>
              <a:gd name="T2" fmla="*/ 2147483647 w 169"/>
              <a:gd name="T3" fmla="*/ 2147483647 h 98"/>
              <a:gd name="T4" fmla="*/ 2147483647 w 169"/>
              <a:gd name="T5" fmla="*/ 2147483647 h 98"/>
              <a:gd name="T6" fmla="*/ 2147483647 w 169"/>
              <a:gd name="T7" fmla="*/ 0 h 98"/>
              <a:gd name="T8" fmla="*/ 2147483647 w 169"/>
              <a:gd name="T9" fmla="*/ 0 h 98"/>
              <a:gd name="T10" fmla="*/ 2147483647 w 169"/>
              <a:gd name="T11" fmla="*/ 2147483647 h 98"/>
              <a:gd name="T12" fmla="*/ 0 w 169"/>
              <a:gd name="T13" fmla="*/ 2147483647 h 98"/>
              <a:gd name="T14" fmla="*/ 0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2147483647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53"/>
                </a:moveTo>
                <a:lnTo>
                  <a:pt x="101" y="14"/>
                </a:lnTo>
                <a:lnTo>
                  <a:pt x="138" y="14"/>
                </a:lnTo>
                <a:lnTo>
                  <a:pt x="138" y="0"/>
                </a:lnTo>
                <a:lnTo>
                  <a:pt x="57" y="0"/>
                </a:lnTo>
                <a:lnTo>
                  <a:pt x="57" y="33"/>
                </a:lnTo>
                <a:lnTo>
                  <a:pt x="0" y="33"/>
                </a:lnTo>
                <a:lnTo>
                  <a:pt x="0" y="80"/>
                </a:lnTo>
                <a:lnTo>
                  <a:pt x="24" y="80"/>
                </a:lnTo>
                <a:lnTo>
                  <a:pt x="24" y="59"/>
                </a:lnTo>
                <a:lnTo>
                  <a:pt x="92" y="98"/>
                </a:lnTo>
                <a:lnTo>
                  <a:pt x="112" y="86"/>
                </a:lnTo>
                <a:lnTo>
                  <a:pt x="44" y="47"/>
                </a:lnTo>
                <a:lnTo>
                  <a:pt x="81" y="47"/>
                </a:lnTo>
                <a:lnTo>
                  <a:pt x="81" y="33"/>
                </a:lnTo>
                <a:lnTo>
                  <a:pt x="81" y="47"/>
                </a:lnTo>
                <a:lnTo>
                  <a:pt x="81" y="26"/>
                </a:lnTo>
                <a:lnTo>
                  <a:pt x="149" y="65"/>
                </a:lnTo>
                <a:lnTo>
                  <a:pt x="169" y="53"/>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4" name="Freeform 22"/>
          <p:cNvSpPr>
            <a:spLocks/>
          </p:cNvSpPr>
          <p:nvPr/>
        </p:nvSpPr>
        <p:spPr bwMode="auto">
          <a:xfrm>
            <a:off x="1216025" y="3675063"/>
            <a:ext cx="87313" cy="49212"/>
          </a:xfrm>
          <a:custGeom>
            <a:avLst/>
            <a:gdLst>
              <a:gd name="T0" fmla="*/ 2147483647 w 169"/>
              <a:gd name="T1" fmla="*/ 2147483647 h 98"/>
              <a:gd name="T2" fmla="*/ 2147483647 w 169"/>
              <a:gd name="T3" fmla="*/ 2147483647 h 98"/>
              <a:gd name="T4" fmla="*/ 2147483647 w 169"/>
              <a:gd name="T5" fmla="*/ 2147483647 h 98"/>
              <a:gd name="T6" fmla="*/ 2147483647 w 169"/>
              <a:gd name="T7" fmla="*/ 2147483647 h 98"/>
              <a:gd name="T8" fmla="*/ 2147483647 w 169"/>
              <a:gd name="T9" fmla="*/ 0 h 98"/>
              <a:gd name="T10" fmla="*/ 2147483647 w 169"/>
              <a:gd name="T11" fmla="*/ 2147483647 h 98"/>
              <a:gd name="T12" fmla="*/ 2147483647 w 169"/>
              <a:gd name="T13" fmla="*/ 2147483647 h 98"/>
              <a:gd name="T14" fmla="*/ 2147483647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0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65"/>
                </a:moveTo>
                <a:lnTo>
                  <a:pt x="169" y="18"/>
                </a:lnTo>
                <a:lnTo>
                  <a:pt x="145" y="18"/>
                </a:lnTo>
                <a:lnTo>
                  <a:pt x="145" y="39"/>
                </a:lnTo>
                <a:lnTo>
                  <a:pt x="77" y="0"/>
                </a:lnTo>
                <a:lnTo>
                  <a:pt x="57" y="12"/>
                </a:lnTo>
                <a:lnTo>
                  <a:pt x="125" y="51"/>
                </a:lnTo>
                <a:lnTo>
                  <a:pt x="88" y="51"/>
                </a:lnTo>
                <a:lnTo>
                  <a:pt x="112" y="51"/>
                </a:lnTo>
                <a:lnTo>
                  <a:pt x="87" y="51"/>
                </a:lnTo>
                <a:lnTo>
                  <a:pt x="88" y="73"/>
                </a:lnTo>
                <a:lnTo>
                  <a:pt x="20" y="33"/>
                </a:lnTo>
                <a:lnTo>
                  <a:pt x="0" y="45"/>
                </a:lnTo>
                <a:lnTo>
                  <a:pt x="68" y="84"/>
                </a:lnTo>
                <a:lnTo>
                  <a:pt x="31" y="84"/>
                </a:lnTo>
                <a:lnTo>
                  <a:pt x="31" y="98"/>
                </a:lnTo>
                <a:lnTo>
                  <a:pt x="112" y="98"/>
                </a:lnTo>
                <a:lnTo>
                  <a:pt x="112" y="65"/>
                </a:lnTo>
                <a:lnTo>
                  <a:pt x="169" y="65"/>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5" name="Freeform 23"/>
          <p:cNvSpPr>
            <a:spLocks/>
          </p:cNvSpPr>
          <p:nvPr/>
        </p:nvSpPr>
        <p:spPr bwMode="auto">
          <a:xfrm>
            <a:off x="1154113" y="3654425"/>
            <a:ext cx="85725" cy="50800"/>
          </a:xfrm>
          <a:custGeom>
            <a:avLst/>
            <a:gdLst>
              <a:gd name="T0" fmla="*/ 2147483647 w 169"/>
              <a:gd name="T1" fmla="*/ 2147483647 h 98"/>
              <a:gd name="T2" fmla="*/ 2147483647 w 169"/>
              <a:gd name="T3" fmla="*/ 2147483647 h 98"/>
              <a:gd name="T4" fmla="*/ 2147483647 w 169"/>
              <a:gd name="T5" fmla="*/ 2147483647 h 98"/>
              <a:gd name="T6" fmla="*/ 2147483647 w 169"/>
              <a:gd name="T7" fmla="*/ 0 h 98"/>
              <a:gd name="T8" fmla="*/ 2147483647 w 169"/>
              <a:gd name="T9" fmla="*/ 0 h 98"/>
              <a:gd name="T10" fmla="*/ 2147483647 w 169"/>
              <a:gd name="T11" fmla="*/ 2147483647 h 98"/>
              <a:gd name="T12" fmla="*/ 0 w 169"/>
              <a:gd name="T13" fmla="*/ 2147483647 h 98"/>
              <a:gd name="T14" fmla="*/ 0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2147483647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53"/>
                </a:moveTo>
                <a:lnTo>
                  <a:pt x="101" y="14"/>
                </a:lnTo>
                <a:lnTo>
                  <a:pt x="138" y="14"/>
                </a:lnTo>
                <a:lnTo>
                  <a:pt x="138" y="0"/>
                </a:lnTo>
                <a:lnTo>
                  <a:pt x="57" y="0"/>
                </a:lnTo>
                <a:lnTo>
                  <a:pt x="57" y="33"/>
                </a:lnTo>
                <a:lnTo>
                  <a:pt x="0" y="33"/>
                </a:lnTo>
                <a:lnTo>
                  <a:pt x="0" y="80"/>
                </a:lnTo>
                <a:lnTo>
                  <a:pt x="24" y="80"/>
                </a:lnTo>
                <a:lnTo>
                  <a:pt x="24" y="58"/>
                </a:lnTo>
                <a:lnTo>
                  <a:pt x="92" y="98"/>
                </a:lnTo>
                <a:lnTo>
                  <a:pt x="112" y="86"/>
                </a:lnTo>
                <a:lnTo>
                  <a:pt x="44" y="47"/>
                </a:lnTo>
                <a:lnTo>
                  <a:pt x="81" y="47"/>
                </a:lnTo>
                <a:lnTo>
                  <a:pt x="81" y="33"/>
                </a:lnTo>
                <a:lnTo>
                  <a:pt x="81" y="47"/>
                </a:lnTo>
                <a:lnTo>
                  <a:pt x="81" y="25"/>
                </a:lnTo>
                <a:lnTo>
                  <a:pt x="149" y="65"/>
                </a:lnTo>
                <a:lnTo>
                  <a:pt x="169"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6" name="Freeform 24"/>
          <p:cNvSpPr>
            <a:spLocks/>
          </p:cNvSpPr>
          <p:nvPr/>
        </p:nvSpPr>
        <p:spPr bwMode="auto">
          <a:xfrm>
            <a:off x="1216025" y="3671888"/>
            <a:ext cx="87313" cy="50800"/>
          </a:xfrm>
          <a:custGeom>
            <a:avLst/>
            <a:gdLst>
              <a:gd name="T0" fmla="*/ 2147483647 w 169"/>
              <a:gd name="T1" fmla="*/ 2147483647 h 98"/>
              <a:gd name="T2" fmla="*/ 2147483647 w 169"/>
              <a:gd name="T3" fmla="*/ 2147483647 h 98"/>
              <a:gd name="T4" fmla="*/ 2147483647 w 169"/>
              <a:gd name="T5" fmla="*/ 2147483647 h 98"/>
              <a:gd name="T6" fmla="*/ 2147483647 w 169"/>
              <a:gd name="T7" fmla="*/ 2147483647 h 98"/>
              <a:gd name="T8" fmla="*/ 2147483647 w 169"/>
              <a:gd name="T9" fmla="*/ 0 h 98"/>
              <a:gd name="T10" fmla="*/ 2147483647 w 169"/>
              <a:gd name="T11" fmla="*/ 2147483647 h 98"/>
              <a:gd name="T12" fmla="*/ 2147483647 w 169"/>
              <a:gd name="T13" fmla="*/ 2147483647 h 98"/>
              <a:gd name="T14" fmla="*/ 2147483647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0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65"/>
                </a:moveTo>
                <a:lnTo>
                  <a:pt x="169" y="17"/>
                </a:lnTo>
                <a:lnTo>
                  <a:pt x="145" y="17"/>
                </a:lnTo>
                <a:lnTo>
                  <a:pt x="145" y="39"/>
                </a:lnTo>
                <a:lnTo>
                  <a:pt x="77" y="0"/>
                </a:lnTo>
                <a:lnTo>
                  <a:pt x="57" y="12"/>
                </a:lnTo>
                <a:lnTo>
                  <a:pt x="125" y="50"/>
                </a:lnTo>
                <a:lnTo>
                  <a:pt x="88" y="51"/>
                </a:lnTo>
                <a:lnTo>
                  <a:pt x="112" y="51"/>
                </a:lnTo>
                <a:lnTo>
                  <a:pt x="87" y="51"/>
                </a:lnTo>
                <a:lnTo>
                  <a:pt x="88" y="72"/>
                </a:lnTo>
                <a:lnTo>
                  <a:pt x="20" y="33"/>
                </a:lnTo>
                <a:lnTo>
                  <a:pt x="0" y="45"/>
                </a:lnTo>
                <a:lnTo>
                  <a:pt x="68" y="84"/>
                </a:lnTo>
                <a:lnTo>
                  <a:pt x="31" y="84"/>
                </a:lnTo>
                <a:lnTo>
                  <a:pt x="31" y="98"/>
                </a:lnTo>
                <a:lnTo>
                  <a:pt x="112" y="98"/>
                </a:lnTo>
                <a:lnTo>
                  <a:pt x="112" y="65"/>
                </a:lnTo>
                <a:lnTo>
                  <a:pt x="1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7" name="Freeform 25"/>
          <p:cNvSpPr>
            <a:spLocks noEditPoints="1"/>
          </p:cNvSpPr>
          <p:nvPr/>
        </p:nvSpPr>
        <p:spPr bwMode="auto">
          <a:xfrm>
            <a:off x="1127125" y="3716338"/>
            <a:ext cx="93663" cy="144462"/>
          </a:xfrm>
          <a:custGeom>
            <a:avLst/>
            <a:gdLst>
              <a:gd name="T0" fmla="*/ 2147483647 w 184"/>
              <a:gd name="T1" fmla="*/ 2147483647 h 279"/>
              <a:gd name="T2" fmla="*/ 2147483647 w 184"/>
              <a:gd name="T3" fmla="*/ 2147483647 h 279"/>
              <a:gd name="T4" fmla="*/ 2147483647 w 184"/>
              <a:gd name="T5" fmla="*/ 2147483647 h 279"/>
              <a:gd name="T6" fmla="*/ 2147483647 w 184"/>
              <a:gd name="T7" fmla="*/ 2147483647 h 279"/>
              <a:gd name="T8" fmla="*/ 2147483647 w 184"/>
              <a:gd name="T9" fmla="*/ 2147483647 h 279"/>
              <a:gd name="T10" fmla="*/ 2147483647 w 184"/>
              <a:gd name="T11" fmla="*/ 2147483647 h 279"/>
              <a:gd name="T12" fmla="*/ 2147483647 w 184"/>
              <a:gd name="T13" fmla="*/ 0 h 279"/>
              <a:gd name="T14" fmla="*/ 2147483647 w 184"/>
              <a:gd name="T15" fmla="*/ 2147483647 h 279"/>
              <a:gd name="T16" fmla="*/ 2147483647 w 184"/>
              <a:gd name="T17" fmla="*/ 2147483647 h 279"/>
              <a:gd name="T18" fmla="*/ 2147483647 w 184"/>
              <a:gd name="T19" fmla="*/ 2147483647 h 279"/>
              <a:gd name="T20" fmla="*/ 2147483647 w 184"/>
              <a:gd name="T21" fmla="*/ 2147483647 h 279"/>
              <a:gd name="T22" fmla="*/ 0 w 184"/>
              <a:gd name="T23" fmla="*/ 2147483647 h 279"/>
              <a:gd name="T24" fmla="*/ 0 w 184"/>
              <a:gd name="T25" fmla="*/ 2147483647 h 279"/>
              <a:gd name="T26" fmla="*/ 2147483647 w 184"/>
              <a:gd name="T27" fmla="*/ 2147483647 h 279"/>
              <a:gd name="T28" fmla="*/ 2147483647 w 184"/>
              <a:gd name="T29" fmla="*/ 2147483647 h 279"/>
              <a:gd name="T30" fmla="*/ 2147483647 w 184"/>
              <a:gd name="T31" fmla="*/ 2147483647 h 279"/>
              <a:gd name="T32" fmla="*/ 2147483647 w 184"/>
              <a:gd name="T33" fmla="*/ 2147483647 h 279"/>
              <a:gd name="T34" fmla="*/ 2147483647 w 184"/>
              <a:gd name="T35" fmla="*/ 2147483647 h 279"/>
              <a:gd name="T36" fmla="*/ 2147483647 w 184"/>
              <a:gd name="T37" fmla="*/ 2147483647 h 279"/>
              <a:gd name="T38" fmla="*/ 2147483647 w 184"/>
              <a:gd name="T39" fmla="*/ 2147483647 h 279"/>
              <a:gd name="T40" fmla="*/ 2147483647 w 184"/>
              <a:gd name="T41" fmla="*/ 2147483647 h 279"/>
              <a:gd name="T42" fmla="*/ 2147483647 w 184"/>
              <a:gd name="T43" fmla="*/ 2147483647 h 279"/>
              <a:gd name="T44" fmla="*/ 2147483647 w 184"/>
              <a:gd name="T45" fmla="*/ 2147483647 h 279"/>
              <a:gd name="T46" fmla="*/ 2147483647 w 184"/>
              <a:gd name="T47" fmla="*/ 2147483647 h 279"/>
              <a:gd name="T48" fmla="*/ 2147483647 w 184"/>
              <a:gd name="T49" fmla="*/ 2147483647 h 279"/>
              <a:gd name="T50" fmla="*/ 2147483647 w 184"/>
              <a:gd name="T51" fmla="*/ 2147483647 h 279"/>
              <a:gd name="T52" fmla="*/ 2147483647 w 184"/>
              <a:gd name="T53" fmla="*/ 2147483647 h 279"/>
              <a:gd name="T54" fmla="*/ 2147483647 w 184"/>
              <a:gd name="T55" fmla="*/ 2147483647 h 279"/>
              <a:gd name="T56" fmla="*/ 2147483647 w 184"/>
              <a:gd name="T57" fmla="*/ 2147483647 h 279"/>
              <a:gd name="T58" fmla="*/ 2147483647 w 184"/>
              <a:gd name="T59" fmla="*/ 2147483647 h 279"/>
              <a:gd name="T60" fmla="*/ 2147483647 w 184"/>
              <a:gd name="T61" fmla="*/ 2147483647 h 279"/>
              <a:gd name="T62" fmla="*/ 2147483647 w 184"/>
              <a:gd name="T63" fmla="*/ 2147483647 h 279"/>
              <a:gd name="T64" fmla="*/ 2147483647 w 184"/>
              <a:gd name="T65" fmla="*/ 2147483647 h 279"/>
              <a:gd name="T66" fmla="*/ 2147483647 w 184"/>
              <a:gd name="T67" fmla="*/ 2147483647 h 279"/>
              <a:gd name="T68" fmla="*/ 2147483647 w 184"/>
              <a:gd name="T69" fmla="*/ 2147483647 h 279"/>
              <a:gd name="T70" fmla="*/ 2147483647 w 184"/>
              <a:gd name="T71" fmla="*/ 2147483647 h 279"/>
              <a:gd name="T72" fmla="*/ 2147483647 w 184"/>
              <a:gd name="T73" fmla="*/ 2147483647 h 279"/>
              <a:gd name="T74" fmla="*/ 2147483647 w 184"/>
              <a:gd name="T75" fmla="*/ 2147483647 h 279"/>
              <a:gd name="T76" fmla="*/ 2147483647 w 184"/>
              <a:gd name="T77" fmla="*/ 2147483647 h 279"/>
              <a:gd name="T78" fmla="*/ 2147483647 w 184"/>
              <a:gd name="T79" fmla="*/ 2147483647 h 27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279"/>
              <a:gd name="T122" fmla="*/ 184 w 184"/>
              <a:gd name="T123" fmla="*/ 279 h 27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279">
                <a:moveTo>
                  <a:pt x="184" y="163"/>
                </a:moveTo>
                <a:lnTo>
                  <a:pt x="184" y="105"/>
                </a:lnTo>
                <a:lnTo>
                  <a:pt x="134" y="77"/>
                </a:lnTo>
                <a:lnTo>
                  <a:pt x="134" y="95"/>
                </a:lnTo>
                <a:lnTo>
                  <a:pt x="51" y="47"/>
                </a:lnTo>
                <a:lnTo>
                  <a:pt x="51" y="29"/>
                </a:lnTo>
                <a:lnTo>
                  <a:pt x="1" y="0"/>
                </a:lnTo>
                <a:lnTo>
                  <a:pt x="1" y="57"/>
                </a:lnTo>
                <a:lnTo>
                  <a:pt x="47" y="84"/>
                </a:lnTo>
                <a:lnTo>
                  <a:pt x="77" y="130"/>
                </a:lnTo>
                <a:lnTo>
                  <a:pt x="47" y="141"/>
                </a:lnTo>
                <a:lnTo>
                  <a:pt x="0" y="115"/>
                </a:lnTo>
                <a:lnTo>
                  <a:pt x="0" y="172"/>
                </a:lnTo>
                <a:lnTo>
                  <a:pt x="51" y="201"/>
                </a:lnTo>
                <a:lnTo>
                  <a:pt x="51" y="184"/>
                </a:lnTo>
                <a:lnTo>
                  <a:pt x="134" y="232"/>
                </a:lnTo>
                <a:lnTo>
                  <a:pt x="134" y="249"/>
                </a:lnTo>
                <a:lnTo>
                  <a:pt x="184" y="279"/>
                </a:lnTo>
                <a:lnTo>
                  <a:pt x="184" y="221"/>
                </a:lnTo>
                <a:lnTo>
                  <a:pt x="138" y="194"/>
                </a:lnTo>
                <a:lnTo>
                  <a:pt x="108" y="148"/>
                </a:lnTo>
                <a:lnTo>
                  <a:pt x="138" y="137"/>
                </a:lnTo>
                <a:lnTo>
                  <a:pt x="184" y="163"/>
                </a:lnTo>
                <a:close/>
                <a:moveTo>
                  <a:pt x="127" y="206"/>
                </a:moveTo>
                <a:lnTo>
                  <a:pt x="58" y="166"/>
                </a:lnTo>
                <a:lnTo>
                  <a:pt x="93" y="153"/>
                </a:lnTo>
                <a:lnTo>
                  <a:pt x="127" y="206"/>
                </a:lnTo>
                <a:close/>
                <a:moveTo>
                  <a:pt x="93" y="125"/>
                </a:moveTo>
                <a:lnTo>
                  <a:pt x="58" y="72"/>
                </a:lnTo>
                <a:lnTo>
                  <a:pt x="127" y="113"/>
                </a:lnTo>
                <a:lnTo>
                  <a:pt x="93" y="125"/>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18" name="Freeform 26"/>
          <p:cNvSpPr>
            <a:spLocks noEditPoints="1"/>
          </p:cNvSpPr>
          <p:nvPr/>
        </p:nvSpPr>
        <p:spPr bwMode="auto">
          <a:xfrm>
            <a:off x="1123950" y="3719513"/>
            <a:ext cx="95250" cy="142875"/>
          </a:xfrm>
          <a:custGeom>
            <a:avLst/>
            <a:gdLst>
              <a:gd name="T0" fmla="*/ 2147483647 w 184"/>
              <a:gd name="T1" fmla="*/ 2147483647 h 279"/>
              <a:gd name="T2" fmla="*/ 2147483647 w 184"/>
              <a:gd name="T3" fmla="*/ 2147483647 h 279"/>
              <a:gd name="T4" fmla="*/ 2147483647 w 184"/>
              <a:gd name="T5" fmla="*/ 2147483647 h 279"/>
              <a:gd name="T6" fmla="*/ 2147483647 w 184"/>
              <a:gd name="T7" fmla="*/ 2147483647 h 279"/>
              <a:gd name="T8" fmla="*/ 2147483647 w 184"/>
              <a:gd name="T9" fmla="*/ 2147483647 h 279"/>
              <a:gd name="T10" fmla="*/ 2147483647 w 184"/>
              <a:gd name="T11" fmla="*/ 2147483647 h 279"/>
              <a:gd name="T12" fmla="*/ 0 w 184"/>
              <a:gd name="T13" fmla="*/ 0 h 279"/>
              <a:gd name="T14" fmla="*/ 0 w 184"/>
              <a:gd name="T15" fmla="*/ 2147483647 h 279"/>
              <a:gd name="T16" fmla="*/ 2147483647 w 184"/>
              <a:gd name="T17" fmla="*/ 2147483647 h 279"/>
              <a:gd name="T18" fmla="*/ 2147483647 w 184"/>
              <a:gd name="T19" fmla="*/ 2147483647 h 279"/>
              <a:gd name="T20" fmla="*/ 2147483647 w 184"/>
              <a:gd name="T21" fmla="*/ 2147483647 h 279"/>
              <a:gd name="T22" fmla="*/ 0 w 184"/>
              <a:gd name="T23" fmla="*/ 2147483647 h 279"/>
              <a:gd name="T24" fmla="*/ 0 w 184"/>
              <a:gd name="T25" fmla="*/ 2147483647 h 279"/>
              <a:gd name="T26" fmla="*/ 2147483647 w 184"/>
              <a:gd name="T27" fmla="*/ 2147483647 h 279"/>
              <a:gd name="T28" fmla="*/ 2147483647 w 184"/>
              <a:gd name="T29" fmla="*/ 2147483647 h 279"/>
              <a:gd name="T30" fmla="*/ 2147483647 w 184"/>
              <a:gd name="T31" fmla="*/ 2147483647 h 279"/>
              <a:gd name="T32" fmla="*/ 2147483647 w 184"/>
              <a:gd name="T33" fmla="*/ 2147483647 h 279"/>
              <a:gd name="T34" fmla="*/ 2147483647 w 184"/>
              <a:gd name="T35" fmla="*/ 2147483647 h 279"/>
              <a:gd name="T36" fmla="*/ 2147483647 w 184"/>
              <a:gd name="T37" fmla="*/ 2147483647 h 279"/>
              <a:gd name="T38" fmla="*/ 2147483647 w 184"/>
              <a:gd name="T39" fmla="*/ 2147483647 h 279"/>
              <a:gd name="T40" fmla="*/ 2147483647 w 184"/>
              <a:gd name="T41" fmla="*/ 2147483647 h 279"/>
              <a:gd name="T42" fmla="*/ 2147483647 w 184"/>
              <a:gd name="T43" fmla="*/ 2147483647 h 279"/>
              <a:gd name="T44" fmla="*/ 2147483647 w 184"/>
              <a:gd name="T45" fmla="*/ 2147483647 h 279"/>
              <a:gd name="T46" fmla="*/ 2147483647 w 184"/>
              <a:gd name="T47" fmla="*/ 2147483647 h 279"/>
              <a:gd name="T48" fmla="*/ 2147483647 w 184"/>
              <a:gd name="T49" fmla="*/ 2147483647 h 279"/>
              <a:gd name="T50" fmla="*/ 2147483647 w 184"/>
              <a:gd name="T51" fmla="*/ 2147483647 h 279"/>
              <a:gd name="T52" fmla="*/ 2147483647 w 184"/>
              <a:gd name="T53" fmla="*/ 2147483647 h 279"/>
              <a:gd name="T54" fmla="*/ 2147483647 w 184"/>
              <a:gd name="T55" fmla="*/ 2147483647 h 279"/>
              <a:gd name="T56" fmla="*/ 2147483647 w 184"/>
              <a:gd name="T57" fmla="*/ 2147483647 h 279"/>
              <a:gd name="T58" fmla="*/ 2147483647 w 184"/>
              <a:gd name="T59" fmla="*/ 2147483647 h 279"/>
              <a:gd name="T60" fmla="*/ 2147483647 w 184"/>
              <a:gd name="T61" fmla="*/ 2147483647 h 279"/>
              <a:gd name="T62" fmla="*/ 2147483647 w 184"/>
              <a:gd name="T63" fmla="*/ 2147483647 h 279"/>
              <a:gd name="T64" fmla="*/ 2147483647 w 184"/>
              <a:gd name="T65" fmla="*/ 2147483647 h 279"/>
              <a:gd name="T66" fmla="*/ 2147483647 w 184"/>
              <a:gd name="T67" fmla="*/ 2147483647 h 279"/>
              <a:gd name="T68" fmla="*/ 2147483647 w 184"/>
              <a:gd name="T69" fmla="*/ 2147483647 h 279"/>
              <a:gd name="T70" fmla="*/ 2147483647 w 184"/>
              <a:gd name="T71" fmla="*/ 2147483647 h 279"/>
              <a:gd name="T72" fmla="*/ 2147483647 w 184"/>
              <a:gd name="T73" fmla="*/ 2147483647 h 279"/>
              <a:gd name="T74" fmla="*/ 2147483647 w 184"/>
              <a:gd name="T75" fmla="*/ 2147483647 h 279"/>
              <a:gd name="T76" fmla="*/ 2147483647 w 184"/>
              <a:gd name="T77" fmla="*/ 2147483647 h 279"/>
              <a:gd name="T78" fmla="*/ 2147483647 w 184"/>
              <a:gd name="T79" fmla="*/ 2147483647 h 27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279"/>
              <a:gd name="T122" fmla="*/ 184 w 184"/>
              <a:gd name="T123" fmla="*/ 279 h 27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279">
                <a:moveTo>
                  <a:pt x="184" y="164"/>
                </a:moveTo>
                <a:lnTo>
                  <a:pt x="184" y="106"/>
                </a:lnTo>
                <a:lnTo>
                  <a:pt x="134" y="77"/>
                </a:lnTo>
                <a:lnTo>
                  <a:pt x="134" y="95"/>
                </a:lnTo>
                <a:lnTo>
                  <a:pt x="51" y="47"/>
                </a:lnTo>
                <a:lnTo>
                  <a:pt x="51" y="29"/>
                </a:lnTo>
                <a:lnTo>
                  <a:pt x="0" y="0"/>
                </a:lnTo>
                <a:lnTo>
                  <a:pt x="0" y="58"/>
                </a:lnTo>
                <a:lnTo>
                  <a:pt x="47" y="84"/>
                </a:lnTo>
                <a:lnTo>
                  <a:pt x="77" y="131"/>
                </a:lnTo>
                <a:lnTo>
                  <a:pt x="46" y="142"/>
                </a:lnTo>
                <a:lnTo>
                  <a:pt x="0" y="115"/>
                </a:lnTo>
                <a:lnTo>
                  <a:pt x="0" y="173"/>
                </a:lnTo>
                <a:lnTo>
                  <a:pt x="50" y="202"/>
                </a:lnTo>
                <a:lnTo>
                  <a:pt x="50" y="184"/>
                </a:lnTo>
                <a:lnTo>
                  <a:pt x="133" y="232"/>
                </a:lnTo>
                <a:lnTo>
                  <a:pt x="133" y="250"/>
                </a:lnTo>
                <a:lnTo>
                  <a:pt x="184" y="279"/>
                </a:lnTo>
                <a:lnTo>
                  <a:pt x="184" y="221"/>
                </a:lnTo>
                <a:lnTo>
                  <a:pt x="138" y="195"/>
                </a:lnTo>
                <a:lnTo>
                  <a:pt x="107" y="148"/>
                </a:lnTo>
                <a:lnTo>
                  <a:pt x="138" y="137"/>
                </a:lnTo>
                <a:lnTo>
                  <a:pt x="184" y="164"/>
                </a:lnTo>
                <a:close/>
                <a:moveTo>
                  <a:pt x="127" y="206"/>
                </a:moveTo>
                <a:lnTo>
                  <a:pt x="57" y="166"/>
                </a:lnTo>
                <a:lnTo>
                  <a:pt x="92" y="153"/>
                </a:lnTo>
                <a:lnTo>
                  <a:pt x="127" y="206"/>
                </a:lnTo>
                <a:close/>
                <a:moveTo>
                  <a:pt x="92" y="125"/>
                </a:moveTo>
                <a:lnTo>
                  <a:pt x="57" y="73"/>
                </a:lnTo>
                <a:lnTo>
                  <a:pt x="127" y="113"/>
                </a:lnTo>
                <a:lnTo>
                  <a:pt x="92"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9419" name="Picture 27" descr="服务器类"/>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088" y="3848100"/>
            <a:ext cx="1746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20" name="Picture 28" descr="服务器类"/>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5038" y="3840163"/>
            <a:ext cx="1762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21" name="Picture 29" descr="服务器类"/>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6163" y="3848100"/>
            <a:ext cx="1746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22" name="AutoShape 30"/>
          <p:cNvCxnSpPr>
            <a:cxnSpLocks noChangeShapeType="1"/>
            <a:stCxn id="59408" idx="2"/>
          </p:cNvCxnSpPr>
          <p:nvPr/>
        </p:nvCxnSpPr>
        <p:spPr bwMode="auto">
          <a:xfrm flipH="1" flipV="1">
            <a:off x="1023938" y="3840163"/>
            <a:ext cx="206375" cy="46037"/>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23" name="AutoShape 31"/>
          <p:cNvCxnSpPr>
            <a:cxnSpLocks noChangeShapeType="1"/>
            <a:stCxn id="59409" idx="1"/>
          </p:cNvCxnSpPr>
          <p:nvPr/>
        </p:nvCxnSpPr>
        <p:spPr bwMode="auto">
          <a:xfrm flipH="1" flipV="1">
            <a:off x="914400" y="3848100"/>
            <a:ext cx="315913" cy="381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24" name="AutoShape 32"/>
          <p:cNvCxnSpPr>
            <a:cxnSpLocks noChangeShapeType="1"/>
            <a:stCxn id="59408" idx="2"/>
          </p:cNvCxnSpPr>
          <p:nvPr/>
        </p:nvCxnSpPr>
        <p:spPr bwMode="auto">
          <a:xfrm flipH="1" flipV="1">
            <a:off x="1133475" y="3848100"/>
            <a:ext cx="96838" cy="381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pic>
        <p:nvPicPr>
          <p:cNvPr id="59425" name="Picture 33" descr="5"/>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89075" y="3898900"/>
            <a:ext cx="649288"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26" name="Picture 34" descr="通用路由器"/>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65288" y="3840163"/>
            <a:ext cx="236537"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27" name="AutoShape 35"/>
          <p:cNvCxnSpPr>
            <a:cxnSpLocks noChangeShapeType="1"/>
          </p:cNvCxnSpPr>
          <p:nvPr/>
        </p:nvCxnSpPr>
        <p:spPr bwMode="auto">
          <a:xfrm>
            <a:off x="1736725" y="3236913"/>
            <a:ext cx="385763" cy="71437"/>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pic>
        <p:nvPicPr>
          <p:cNvPr id="59428" name="Picture 36" descr="4"/>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6370638" y="2903538"/>
            <a:ext cx="230505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29" name="AutoShape 37"/>
          <p:cNvCxnSpPr>
            <a:cxnSpLocks noChangeShapeType="1"/>
          </p:cNvCxnSpPr>
          <p:nvPr/>
        </p:nvCxnSpPr>
        <p:spPr bwMode="auto">
          <a:xfrm flipH="1" flipV="1">
            <a:off x="5183188" y="2894013"/>
            <a:ext cx="1692275" cy="414337"/>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pic>
        <p:nvPicPr>
          <p:cNvPr id="59430" name="Picture 39"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5463" y="3119438"/>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31" name="Picture 40" descr="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54963" y="3684588"/>
            <a:ext cx="6477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32" name="Picture 41" descr="通用路由器"/>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2438" y="3624263"/>
            <a:ext cx="2349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33" name="AutoShape 42"/>
          <p:cNvCxnSpPr>
            <a:cxnSpLocks noChangeShapeType="1"/>
            <a:endCxn id="59448" idx="3"/>
          </p:cNvCxnSpPr>
          <p:nvPr/>
        </p:nvCxnSpPr>
        <p:spPr bwMode="auto">
          <a:xfrm flipH="1">
            <a:off x="6983413" y="3497263"/>
            <a:ext cx="95250" cy="157162"/>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34" name="AutoShape 43"/>
          <p:cNvCxnSpPr>
            <a:cxnSpLocks noChangeShapeType="1"/>
            <a:stCxn id="59448" idx="3"/>
          </p:cNvCxnSpPr>
          <p:nvPr/>
        </p:nvCxnSpPr>
        <p:spPr bwMode="auto">
          <a:xfrm flipV="1">
            <a:off x="6983413" y="3352800"/>
            <a:ext cx="814387" cy="301625"/>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35" name="AutoShape 44"/>
          <p:cNvCxnSpPr>
            <a:cxnSpLocks noChangeShapeType="1"/>
          </p:cNvCxnSpPr>
          <p:nvPr/>
        </p:nvCxnSpPr>
        <p:spPr bwMode="auto">
          <a:xfrm>
            <a:off x="7078663" y="3497263"/>
            <a:ext cx="465137" cy="3429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36" name="AutoShape 45"/>
          <p:cNvCxnSpPr>
            <a:cxnSpLocks noChangeShapeType="1"/>
          </p:cNvCxnSpPr>
          <p:nvPr/>
        </p:nvCxnSpPr>
        <p:spPr bwMode="auto">
          <a:xfrm>
            <a:off x="7078663" y="3497263"/>
            <a:ext cx="1111250" cy="1270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37" name="AutoShape 46"/>
          <p:cNvCxnSpPr>
            <a:cxnSpLocks noChangeShapeType="1"/>
          </p:cNvCxnSpPr>
          <p:nvPr/>
        </p:nvCxnSpPr>
        <p:spPr bwMode="auto">
          <a:xfrm flipV="1">
            <a:off x="7543800" y="3352800"/>
            <a:ext cx="254000" cy="487363"/>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38" name="AutoShape 47"/>
          <p:cNvCxnSpPr>
            <a:cxnSpLocks noChangeShapeType="1"/>
          </p:cNvCxnSpPr>
          <p:nvPr/>
        </p:nvCxnSpPr>
        <p:spPr bwMode="auto">
          <a:xfrm flipH="1" flipV="1">
            <a:off x="7797800" y="3352800"/>
            <a:ext cx="392113" cy="271463"/>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pic>
        <p:nvPicPr>
          <p:cNvPr id="59439" name="Picture 48" descr="5"/>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5100" y="3624263"/>
            <a:ext cx="720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40" name="AutoShape 49"/>
          <p:cNvSpPr>
            <a:spLocks noChangeAspect="1" noChangeArrowheads="1" noTextEdit="1"/>
          </p:cNvSpPr>
          <p:nvPr/>
        </p:nvSpPr>
        <p:spPr bwMode="auto">
          <a:xfrm>
            <a:off x="6873875" y="3624263"/>
            <a:ext cx="2301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441" name="Freeform 50"/>
          <p:cNvSpPr>
            <a:spLocks/>
          </p:cNvSpPr>
          <p:nvPr/>
        </p:nvSpPr>
        <p:spPr bwMode="auto">
          <a:xfrm>
            <a:off x="6989763" y="3690938"/>
            <a:ext cx="114300" cy="195262"/>
          </a:xfrm>
          <a:custGeom>
            <a:avLst/>
            <a:gdLst>
              <a:gd name="T0" fmla="*/ 2147483647 w 224"/>
              <a:gd name="T1" fmla="*/ 0 h 376"/>
              <a:gd name="T2" fmla="*/ 2147483647 w 224"/>
              <a:gd name="T3" fmla="*/ 2147483647 h 376"/>
              <a:gd name="T4" fmla="*/ 0 w 224"/>
              <a:gd name="T5" fmla="*/ 2147483647 h 376"/>
              <a:gd name="T6" fmla="*/ 0 w 224"/>
              <a:gd name="T7" fmla="*/ 2147483647 h 376"/>
              <a:gd name="T8" fmla="*/ 2147483647 w 224"/>
              <a:gd name="T9" fmla="*/ 0 h 376"/>
              <a:gd name="T10" fmla="*/ 2147483647 w 224"/>
              <a:gd name="T11" fmla="*/ 0 h 376"/>
              <a:gd name="T12" fmla="*/ 2147483647 w 224"/>
              <a:gd name="T13" fmla="*/ 0 h 376"/>
              <a:gd name="T14" fmla="*/ 2147483647 w 224"/>
              <a:gd name="T15" fmla="*/ 0 h 376"/>
              <a:gd name="T16" fmla="*/ 2147483647 w 224"/>
              <a:gd name="T17" fmla="*/ 0 h 3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4"/>
              <a:gd name="T28" fmla="*/ 0 h 376"/>
              <a:gd name="T29" fmla="*/ 224 w 224"/>
              <a:gd name="T30" fmla="*/ 376 h 3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4" h="376">
                <a:moveTo>
                  <a:pt x="224" y="0"/>
                </a:moveTo>
                <a:lnTo>
                  <a:pt x="224" y="247"/>
                </a:lnTo>
                <a:lnTo>
                  <a:pt x="0" y="376"/>
                </a:lnTo>
                <a:lnTo>
                  <a:pt x="0" y="130"/>
                </a:lnTo>
                <a:lnTo>
                  <a:pt x="224" y="0"/>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2" name="Freeform 51"/>
          <p:cNvSpPr>
            <a:spLocks/>
          </p:cNvSpPr>
          <p:nvPr/>
        </p:nvSpPr>
        <p:spPr bwMode="auto">
          <a:xfrm>
            <a:off x="6873875" y="3690938"/>
            <a:ext cx="115888" cy="195262"/>
          </a:xfrm>
          <a:custGeom>
            <a:avLst/>
            <a:gdLst>
              <a:gd name="T0" fmla="*/ 2147483647 w 226"/>
              <a:gd name="T1" fmla="*/ 2147483647 h 376"/>
              <a:gd name="T2" fmla="*/ 2147483647 w 226"/>
              <a:gd name="T3" fmla="*/ 2147483647 h 376"/>
              <a:gd name="T4" fmla="*/ 0 w 226"/>
              <a:gd name="T5" fmla="*/ 2147483647 h 376"/>
              <a:gd name="T6" fmla="*/ 0 w 226"/>
              <a:gd name="T7" fmla="*/ 0 h 376"/>
              <a:gd name="T8" fmla="*/ 2147483647 w 226"/>
              <a:gd name="T9" fmla="*/ 2147483647 h 376"/>
              <a:gd name="T10" fmla="*/ 2147483647 w 226"/>
              <a:gd name="T11" fmla="*/ 2147483647 h 376"/>
              <a:gd name="T12" fmla="*/ 2147483647 w 226"/>
              <a:gd name="T13" fmla="*/ 2147483647 h 376"/>
              <a:gd name="T14" fmla="*/ 2147483647 w 226"/>
              <a:gd name="T15" fmla="*/ 2147483647 h 376"/>
              <a:gd name="T16" fmla="*/ 2147483647 w 226"/>
              <a:gd name="T17" fmla="*/ 2147483647 h 3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
              <a:gd name="T28" fmla="*/ 0 h 376"/>
              <a:gd name="T29" fmla="*/ 226 w 226"/>
              <a:gd name="T30" fmla="*/ 376 h 3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 h="376">
                <a:moveTo>
                  <a:pt x="226" y="130"/>
                </a:moveTo>
                <a:lnTo>
                  <a:pt x="226" y="376"/>
                </a:lnTo>
                <a:lnTo>
                  <a:pt x="0" y="247"/>
                </a:lnTo>
                <a:lnTo>
                  <a:pt x="0" y="0"/>
                </a:lnTo>
                <a:lnTo>
                  <a:pt x="226" y="130"/>
                </a:lnTo>
                <a:close/>
              </a:path>
            </a:pathLst>
          </a:custGeom>
          <a:solidFill>
            <a:srgbClr val="3645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3" name="Freeform 52"/>
          <p:cNvSpPr>
            <a:spLocks/>
          </p:cNvSpPr>
          <p:nvPr/>
        </p:nvSpPr>
        <p:spPr bwMode="auto">
          <a:xfrm>
            <a:off x="6873875" y="3624263"/>
            <a:ext cx="230188" cy="134937"/>
          </a:xfrm>
          <a:custGeom>
            <a:avLst/>
            <a:gdLst>
              <a:gd name="T0" fmla="*/ 2147483647 w 450"/>
              <a:gd name="T1" fmla="*/ 2147483647 h 259"/>
              <a:gd name="T2" fmla="*/ 2147483647 w 450"/>
              <a:gd name="T3" fmla="*/ 2147483647 h 259"/>
              <a:gd name="T4" fmla="*/ 0 w 450"/>
              <a:gd name="T5" fmla="*/ 2147483647 h 259"/>
              <a:gd name="T6" fmla="*/ 2147483647 w 450"/>
              <a:gd name="T7" fmla="*/ 0 h 259"/>
              <a:gd name="T8" fmla="*/ 2147483647 w 450"/>
              <a:gd name="T9" fmla="*/ 2147483647 h 259"/>
              <a:gd name="T10" fmla="*/ 2147483647 w 450"/>
              <a:gd name="T11" fmla="*/ 2147483647 h 259"/>
              <a:gd name="T12" fmla="*/ 2147483647 w 450"/>
              <a:gd name="T13" fmla="*/ 2147483647 h 259"/>
              <a:gd name="T14" fmla="*/ 2147483647 w 450"/>
              <a:gd name="T15" fmla="*/ 2147483647 h 259"/>
              <a:gd name="T16" fmla="*/ 2147483647 w 450"/>
              <a:gd name="T17" fmla="*/ 2147483647 h 2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0"/>
              <a:gd name="T28" fmla="*/ 0 h 259"/>
              <a:gd name="T29" fmla="*/ 450 w 450"/>
              <a:gd name="T30" fmla="*/ 259 h 2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0" h="259">
                <a:moveTo>
                  <a:pt x="450" y="129"/>
                </a:moveTo>
                <a:lnTo>
                  <a:pt x="226" y="259"/>
                </a:lnTo>
                <a:lnTo>
                  <a:pt x="0" y="129"/>
                </a:lnTo>
                <a:lnTo>
                  <a:pt x="224" y="0"/>
                </a:lnTo>
                <a:lnTo>
                  <a:pt x="450" y="129"/>
                </a:lnTo>
                <a:close/>
              </a:path>
            </a:pathLst>
          </a:custGeom>
          <a:solidFill>
            <a:srgbClr val="4D61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4" name="Freeform 53"/>
          <p:cNvSpPr>
            <a:spLocks/>
          </p:cNvSpPr>
          <p:nvPr/>
        </p:nvSpPr>
        <p:spPr bwMode="auto">
          <a:xfrm>
            <a:off x="6997700" y="3719513"/>
            <a:ext cx="96838" cy="138112"/>
          </a:xfrm>
          <a:custGeom>
            <a:avLst/>
            <a:gdLst>
              <a:gd name="T0" fmla="*/ 2147483647 w 188"/>
              <a:gd name="T1" fmla="*/ 2147483647 h 267"/>
              <a:gd name="T2" fmla="*/ 2147483647 w 188"/>
              <a:gd name="T3" fmla="*/ 2147483647 h 267"/>
              <a:gd name="T4" fmla="*/ 2147483647 w 188"/>
              <a:gd name="T5" fmla="*/ 2147483647 h 267"/>
              <a:gd name="T6" fmla="*/ 2147483647 w 188"/>
              <a:gd name="T7" fmla="*/ 2147483647 h 267"/>
              <a:gd name="T8" fmla="*/ 2147483647 w 188"/>
              <a:gd name="T9" fmla="*/ 2147483647 h 267"/>
              <a:gd name="T10" fmla="*/ 2147483647 w 188"/>
              <a:gd name="T11" fmla="*/ 2147483647 h 267"/>
              <a:gd name="T12" fmla="*/ 2147483647 w 188"/>
              <a:gd name="T13" fmla="*/ 2147483647 h 267"/>
              <a:gd name="T14" fmla="*/ 2147483647 w 188"/>
              <a:gd name="T15" fmla="*/ 2147483647 h 267"/>
              <a:gd name="T16" fmla="*/ 2147483647 w 188"/>
              <a:gd name="T17" fmla="*/ 2147483647 h 267"/>
              <a:gd name="T18" fmla="*/ 2147483647 w 188"/>
              <a:gd name="T19" fmla="*/ 2147483647 h 267"/>
              <a:gd name="T20" fmla="*/ 2147483647 w 188"/>
              <a:gd name="T21" fmla="*/ 0 h 267"/>
              <a:gd name="T22" fmla="*/ 2147483647 w 188"/>
              <a:gd name="T23" fmla="*/ 2147483647 h 267"/>
              <a:gd name="T24" fmla="*/ 2147483647 w 188"/>
              <a:gd name="T25" fmla="*/ 2147483647 h 267"/>
              <a:gd name="T26" fmla="*/ 2147483647 w 188"/>
              <a:gd name="T27" fmla="*/ 2147483647 h 267"/>
              <a:gd name="T28" fmla="*/ 2147483647 w 188"/>
              <a:gd name="T29" fmla="*/ 2147483647 h 267"/>
              <a:gd name="T30" fmla="*/ 2147483647 w 188"/>
              <a:gd name="T31" fmla="*/ 2147483647 h 267"/>
              <a:gd name="T32" fmla="*/ 2147483647 w 188"/>
              <a:gd name="T33" fmla="*/ 2147483647 h 267"/>
              <a:gd name="T34" fmla="*/ 2147483647 w 188"/>
              <a:gd name="T35" fmla="*/ 2147483647 h 267"/>
              <a:gd name="T36" fmla="*/ 2147483647 w 188"/>
              <a:gd name="T37" fmla="*/ 2147483647 h 267"/>
              <a:gd name="T38" fmla="*/ 2147483647 w 188"/>
              <a:gd name="T39" fmla="*/ 2147483647 h 267"/>
              <a:gd name="T40" fmla="*/ 2147483647 w 188"/>
              <a:gd name="T41" fmla="*/ 2147483647 h 267"/>
              <a:gd name="T42" fmla="*/ 2147483647 w 188"/>
              <a:gd name="T43" fmla="*/ 2147483647 h 267"/>
              <a:gd name="T44" fmla="*/ 2147483647 w 188"/>
              <a:gd name="T45" fmla="*/ 2147483647 h 267"/>
              <a:gd name="T46" fmla="*/ 0 w 188"/>
              <a:gd name="T47" fmla="*/ 2147483647 h 267"/>
              <a:gd name="T48" fmla="*/ 2147483647 w 188"/>
              <a:gd name="T49" fmla="*/ 2147483647 h 267"/>
              <a:gd name="T50" fmla="*/ 2147483647 w 188"/>
              <a:gd name="T51" fmla="*/ 2147483647 h 267"/>
              <a:gd name="T52" fmla="*/ 2147483647 w 188"/>
              <a:gd name="T53" fmla="*/ 2147483647 h 267"/>
              <a:gd name="T54" fmla="*/ 2147483647 w 188"/>
              <a:gd name="T55" fmla="*/ 2147483647 h 267"/>
              <a:gd name="T56" fmla="*/ 2147483647 w 188"/>
              <a:gd name="T57" fmla="*/ 2147483647 h 267"/>
              <a:gd name="T58" fmla="*/ 2147483647 w 188"/>
              <a:gd name="T59" fmla="*/ 2147483647 h 267"/>
              <a:gd name="T60" fmla="*/ 2147483647 w 188"/>
              <a:gd name="T61" fmla="*/ 2147483647 h 267"/>
              <a:gd name="T62" fmla="*/ 2147483647 w 188"/>
              <a:gd name="T63" fmla="*/ 2147483647 h 267"/>
              <a:gd name="T64" fmla="*/ 2147483647 w 188"/>
              <a:gd name="T65" fmla="*/ 2147483647 h 267"/>
              <a:gd name="T66" fmla="*/ 2147483647 w 188"/>
              <a:gd name="T67" fmla="*/ 2147483647 h 267"/>
              <a:gd name="T68" fmla="*/ 2147483647 w 188"/>
              <a:gd name="T69" fmla="*/ 2147483647 h 267"/>
              <a:gd name="T70" fmla="*/ 2147483647 w 188"/>
              <a:gd name="T71" fmla="*/ 2147483647 h 267"/>
              <a:gd name="T72" fmla="*/ 2147483647 w 188"/>
              <a:gd name="T73" fmla="*/ 2147483647 h 267"/>
              <a:gd name="T74" fmla="*/ 2147483647 w 188"/>
              <a:gd name="T75" fmla="*/ 2147483647 h 267"/>
              <a:gd name="T76" fmla="*/ 2147483647 w 188"/>
              <a:gd name="T77" fmla="*/ 2147483647 h 267"/>
              <a:gd name="T78" fmla="*/ 2147483647 w 188"/>
              <a:gd name="T79" fmla="*/ 2147483647 h 267"/>
              <a:gd name="T80" fmla="*/ 2147483647 w 188"/>
              <a:gd name="T81" fmla="*/ 2147483647 h 267"/>
              <a:gd name="T82" fmla="*/ 2147483647 w 188"/>
              <a:gd name="T83" fmla="*/ 2147483647 h 267"/>
              <a:gd name="T84" fmla="*/ 2147483647 w 188"/>
              <a:gd name="T85" fmla="*/ 2147483647 h 267"/>
              <a:gd name="T86" fmla="*/ 2147483647 w 188"/>
              <a:gd name="T87" fmla="*/ 2147483647 h 267"/>
              <a:gd name="T88" fmla="*/ 2147483647 w 188"/>
              <a:gd name="T89" fmla="*/ 2147483647 h 267"/>
              <a:gd name="T90" fmla="*/ 2147483647 w 188"/>
              <a:gd name="T91" fmla="*/ 2147483647 h 267"/>
              <a:gd name="T92" fmla="*/ 2147483647 w 188"/>
              <a:gd name="T93" fmla="*/ 2147483647 h 267"/>
              <a:gd name="T94" fmla="*/ 2147483647 w 188"/>
              <a:gd name="T95" fmla="*/ 2147483647 h 267"/>
              <a:gd name="T96" fmla="*/ 2147483647 w 188"/>
              <a:gd name="T97" fmla="*/ 2147483647 h 267"/>
              <a:gd name="T98" fmla="*/ 2147483647 w 188"/>
              <a:gd name="T99" fmla="*/ 2147483647 h 267"/>
              <a:gd name="T100" fmla="*/ 2147483647 w 188"/>
              <a:gd name="T101" fmla="*/ 2147483647 h 267"/>
              <a:gd name="T102" fmla="*/ 2147483647 w 188"/>
              <a:gd name="T103" fmla="*/ 2147483647 h 2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8"/>
              <a:gd name="T157" fmla="*/ 0 h 267"/>
              <a:gd name="T158" fmla="*/ 188 w 188"/>
              <a:gd name="T159" fmla="*/ 267 h 26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8" h="267">
                <a:moveTo>
                  <a:pt x="149" y="115"/>
                </a:moveTo>
                <a:lnTo>
                  <a:pt x="137" y="135"/>
                </a:lnTo>
                <a:lnTo>
                  <a:pt x="155" y="145"/>
                </a:lnTo>
                <a:lnTo>
                  <a:pt x="131" y="159"/>
                </a:lnTo>
                <a:lnTo>
                  <a:pt x="105" y="127"/>
                </a:lnTo>
                <a:lnTo>
                  <a:pt x="131" y="66"/>
                </a:lnTo>
                <a:lnTo>
                  <a:pt x="155" y="52"/>
                </a:lnTo>
                <a:lnTo>
                  <a:pt x="137" y="82"/>
                </a:lnTo>
                <a:lnTo>
                  <a:pt x="149" y="89"/>
                </a:lnTo>
                <a:lnTo>
                  <a:pt x="187" y="22"/>
                </a:lnTo>
                <a:lnTo>
                  <a:pt x="149" y="0"/>
                </a:lnTo>
                <a:lnTo>
                  <a:pt x="137" y="20"/>
                </a:lnTo>
                <a:lnTo>
                  <a:pt x="155" y="30"/>
                </a:lnTo>
                <a:lnTo>
                  <a:pt x="125" y="47"/>
                </a:lnTo>
                <a:lnTo>
                  <a:pt x="120" y="50"/>
                </a:lnTo>
                <a:lnTo>
                  <a:pt x="117" y="57"/>
                </a:lnTo>
                <a:lnTo>
                  <a:pt x="94" y="113"/>
                </a:lnTo>
                <a:lnTo>
                  <a:pt x="71" y="83"/>
                </a:lnTo>
                <a:lnTo>
                  <a:pt x="68" y="80"/>
                </a:lnTo>
                <a:lnTo>
                  <a:pt x="62" y="83"/>
                </a:lnTo>
                <a:lnTo>
                  <a:pt x="33" y="100"/>
                </a:lnTo>
                <a:lnTo>
                  <a:pt x="51" y="70"/>
                </a:lnTo>
                <a:lnTo>
                  <a:pt x="39" y="63"/>
                </a:lnTo>
                <a:lnTo>
                  <a:pt x="0" y="130"/>
                </a:lnTo>
                <a:lnTo>
                  <a:pt x="39" y="152"/>
                </a:lnTo>
                <a:lnTo>
                  <a:pt x="51" y="132"/>
                </a:lnTo>
                <a:lnTo>
                  <a:pt x="33" y="122"/>
                </a:lnTo>
                <a:lnTo>
                  <a:pt x="57" y="108"/>
                </a:lnTo>
                <a:lnTo>
                  <a:pt x="83" y="140"/>
                </a:lnTo>
                <a:lnTo>
                  <a:pt x="58" y="201"/>
                </a:lnTo>
                <a:lnTo>
                  <a:pt x="33" y="215"/>
                </a:lnTo>
                <a:lnTo>
                  <a:pt x="51" y="185"/>
                </a:lnTo>
                <a:lnTo>
                  <a:pt x="39" y="178"/>
                </a:lnTo>
                <a:lnTo>
                  <a:pt x="1" y="245"/>
                </a:lnTo>
                <a:lnTo>
                  <a:pt x="39" y="267"/>
                </a:lnTo>
                <a:lnTo>
                  <a:pt x="51" y="247"/>
                </a:lnTo>
                <a:lnTo>
                  <a:pt x="33" y="237"/>
                </a:lnTo>
                <a:lnTo>
                  <a:pt x="63" y="220"/>
                </a:lnTo>
                <a:lnTo>
                  <a:pt x="68" y="217"/>
                </a:lnTo>
                <a:lnTo>
                  <a:pt x="71" y="210"/>
                </a:lnTo>
                <a:lnTo>
                  <a:pt x="94" y="154"/>
                </a:lnTo>
                <a:lnTo>
                  <a:pt x="118" y="183"/>
                </a:lnTo>
                <a:lnTo>
                  <a:pt x="120" y="187"/>
                </a:lnTo>
                <a:lnTo>
                  <a:pt x="125" y="184"/>
                </a:lnTo>
                <a:lnTo>
                  <a:pt x="155" y="167"/>
                </a:lnTo>
                <a:lnTo>
                  <a:pt x="138" y="197"/>
                </a:lnTo>
                <a:lnTo>
                  <a:pt x="149" y="204"/>
                </a:lnTo>
                <a:lnTo>
                  <a:pt x="188" y="137"/>
                </a:lnTo>
                <a:lnTo>
                  <a:pt x="149" y="115"/>
                </a:lnTo>
                <a:close/>
              </a:path>
            </a:pathLst>
          </a:custGeom>
          <a:solidFill>
            <a:srgbClr val="4F52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5" name="Freeform 54"/>
          <p:cNvSpPr>
            <a:spLocks/>
          </p:cNvSpPr>
          <p:nvPr/>
        </p:nvSpPr>
        <p:spPr bwMode="auto">
          <a:xfrm>
            <a:off x="6999288" y="3722688"/>
            <a:ext cx="96837" cy="138112"/>
          </a:xfrm>
          <a:custGeom>
            <a:avLst/>
            <a:gdLst>
              <a:gd name="T0" fmla="*/ 2147483647 w 188"/>
              <a:gd name="T1" fmla="*/ 2147483647 h 268"/>
              <a:gd name="T2" fmla="*/ 2147483647 w 188"/>
              <a:gd name="T3" fmla="*/ 2147483647 h 268"/>
              <a:gd name="T4" fmla="*/ 2147483647 w 188"/>
              <a:gd name="T5" fmla="*/ 2147483647 h 268"/>
              <a:gd name="T6" fmla="*/ 2147483647 w 188"/>
              <a:gd name="T7" fmla="*/ 2147483647 h 268"/>
              <a:gd name="T8" fmla="*/ 2147483647 w 188"/>
              <a:gd name="T9" fmla="*/ 2147483647 h 268"/>
              <a:gd name="T10" fmla="*/ 2147483647 w 188"/>
              <a:gd name="T11" fmla="*/ 2147483647 h 268"/>
              <a:gd name="T12" fmla="*/ 2147483647 w 188"/>
              <a:gd name="T13" fmla="*/ 2147483647 h 268"/>
              <a:gd name="T14" fmla="*/ 2147483647 w 188"/>
              <a:gd name="T15" fmla="*/ 2147483647 h 268"/>
              <a:gd name="T16" fmla="*/ 2147483647 w 188"/>
              <a:gd name="T17" fmla="*/ 2147483647 h 268"/>
              <a:gd name="T18" fmla="*/ 2147483647 w 188"/>
              <a:gd name="T19" fmla="*/ 2147483647 h 268"/>
              <a:gd name="T20" fmla="*/ 2147483647 w 188"/>
              <a:gd name="T21" fmla="*/ 0 h 268"/>
              <a:gd name="T22" fmla="*/ 2147483647 w 188"/>
              <a:gd name="T23" fmla="*/ 2147483647 h 268"/>
              <a:gd name="T24" fmla="*/ 2147483647 w 188"/>
              <a:gd name="T25" fmla="*/ 2147483647 h 268"/>
              <a:gd name="T26" fmla="*/ 2147483647 w 188"/>
              <a:gd name="T27" fmla="*/ 2147483647 h 268"/>
              <a:gd name="T28" fmla="*/ 2147483647 w 188"/>
              <a:gd name="T29" fmla="*/ 2147483647 h 268"/>
              <a:gd name="T30" fmla="*/ 2147483647 w 188"/>
              <a:gd name="T31" fmla="*/ 2147483647 h 268"/>
              <a:gd name="T32" fmla="*/ 2147483647 w 188"/>
              <a:gd name="T33" fmla="*/ 2147483647 h 268"/>
              <a:gd name="T34" fmla="*/ 2147483647 w 188"/>
              <a:gd name="T35" fmla="*/ 2147483647 h 268"/>
              <a:gd name="T36" fmla="*/ 2147483647 w 188"/>
              <a:gd name="T37" fmla="*/ 2147483647 h 268"/>
              <a:gd name="T38" fmla="*/ 2147483647 w 188"/>
              <a:gd name="T39" fmla="*/ 2147483647 h 268"/>
              <a:gd name="T40" fmla="*/ 2147483647 w 188"/>
              <a:gd name="T41" fmla="*/ 2147483647 h 268"/>
              <a:gd name="T42" fmla="*/ 2147483647 w 188"/>
              <a:gd name="T43" fmla="*/ 2147483647 h 268"/>
              <a:gd name="T44" fmla="*/ 2147483647 w 188"/>
              <a:gd name="T45" fmla="*/ 2147483647 h 268"/>
              <a:gd name="T46" fmla="*/ 0 w 188"/>
              <a:gd name="T47" fmla="*/ 2147483647 h 268"/>
              <a:gd name="T48" fmla="*/ 2147483647 w 188"/>
              <a:gd name="T49" fmla="*/ 2147483647 h 268"/>
              <a:gd name="T50" fmla="*/ 2147483647 w 188"/>
              <a:gd name="T51" fmla="*/ 2147483647 h 268"/>
              <a:gd name="T52" fmla="*/ 2147483647 w 188"/>
              <a:gd name="T53" fmla="*/ 2147483647 h 268"/>
              <a:gd name="T54" fmla="*/ 2147483647 w 188"/>
              <a:gd name="T55" fmla="*/ 2147483647 h 268"/>
              <a:gd name="T56" fmla="*/ 2147483647 w 188"/>
              <a:gd name="T57" fmla="*/ 2147483647 h 268"/>
              <a:gd name="T58" fmla="*/ 2147483647 w 188"/>
              <a:gd name="T59" fmla="*/ 2147483647 h 268"/>
              <a:gd name="T60" fmla="*/ 2147483647 w 188"/>
              <a:gd name="T61" fmla="*/ 2147483647 h 268"/>
              <a:gd name="T62" fmla="*/ 2147483647 w 188"/>
              <a:gd name="T63" fmla="*/ 2147483647 h 268"/>
              <a:gd name="T64" fmla="*/ 2147483647 w 188"/>
              <a:gd name="T65" fmla="*/ 2147483647 h 268"/>
              <a:gd name="T66" fmla="*/ 2147483647 w 188"/>
              <a:gd name="T67" fmla="*/ 2147483647 h 268"/>
              <a:gd name="T68" fmla="*/ 2147483647 w 188"/>
              <a:gd name="T69" fmla="*/ 2147483647 h 268"/>
              <a:gd name="T70" fmla="*/ 2147483647 w 188"/>
              <a:gd name="T71" fmla="*/ 2147483647 h 268"/>
              <a:gd name="T72" fmla="*/ 2147483647 w 188"/>
              <a:gd name="T73" fmla="*/ 2147483647 h 268"/>
              <a:gd name="T74" fmla="*/ 2147483647 w 188"/>
              <a:gd name="T75" fmla="*/ 2147483647 h 268"/>
              <a:gd name="T76" fmla="*/ 2147483647 w 188"/>
              <a:gd name="T77" fmla="*/ 2147483647 h 268"/>
              <a:gd name="T78" fmla="*/ 2147483647 w 188"/>
              <a:gd name="T79" fmla="*/ 2147483647 h 268"/>
              <a:gd name="T80" fmla="*/ 2147483647 w 188"/>
              <a:gd name="T81" fmla="*/ 2147483647 h 268"/>
              <a:gd name="T82" fmla="*/ 2147483647 w 188"/>
              <a:gd name="T83" fmla="*/ 2147483647 h 268"/>
              <a:gd name="T84" fmla="*/ 2147483647 w 188"/>
              <a:gd name="T85" fmla="*/ 2147483647 h 268"/>
              <a:gd name="T86" fmla="*/ 2147483647 w 188"/>
              <a:gd name="T87" fmla="*/ 2147483647 h 268"/>
              <a:gd name="T88" fmla="*/ 2147483647 w 188"/>
              <a:gd name="T89" fmla="*/ 2147483647 h 268"/>
              <a:gd name="T90" fmla="*/ 2147483647 w 188"/>
              <a:gd name="T91" fmla="*/ 2147483647 h 268"/>
              <a:gd name="T92" fmla="*/ 2147483647 w 188"/>
              <a:gd name="T93" fmla="*/ 2147483647 h 268"/>
              <a:gd name="T94" fmla="*/ 2147483647 w 188"/>
              <a:gd name="T95" fmla="*/ 2147483647 h 268"/>
              <a:gd name="T96" fmla="*/ 2147483647 w 188"/>
              <a:gd name="T97" fmla="*/ 2147483647 h 268"/>
              <a:gd name="T98" fmla="*/ 2147483647 w 188"/>
              <a:gd name="T99" fmla="*/ 2147483647 h 268"/>
              <a:gd name="T100" fmla="*/ 2147483647 w 188"/>
              <a:gd name="T101" fmla="*/ 2147483647 h 268"/>
              <a:gd name="T102" fmla="*/ 2147483647 w 188"/>
              <a:gd name="T103" fmla="*/ 2147483647 h 2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8"/>
              <a:gd name="T157" fmla="*/ 0 h 268"/>
              <a:gd name="T158" fmla="*/ 188 w 188"/>
              <a:gd name="T159" fmla="*/ 268 h 2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8" h="268">
                <a:moveTo>
                  <a:pt x="149" y="115"/>
                </a:moveTo>
                <a:lnTo>
                  <a:pt x="137" y="135"/>
                </a:lnTo>
                <a:lnTo>
                  <a:pt x="156" y="145"/>
                </a:lnTo>
                <a:lnTo>
                  <a:pt x="131" y="159"/>
                </a:lnTo>
                <a:lnTo>
                  <a:pt x="105" y="127"/>
                </a:lnTo>
                <a:lnTo>
                  <a:pt x="131" y="66"/>
                </a:lnTo>
                <a:lnTo>
                  <a:pt x="155" y="52"/>
                </a:lnTo>
                <a:lnTo>
                  <a:pt x="137" y="83"/>
                </a:lnTo>
                <a:lnTo>
                  <a:pt x="149" y="89"/>
                </a:lnTo>
                <a:lnTo>
                  <a:pt x="188" y="22"/>
                </a:lnTo>
                <a:lnTo>
                  <a:pt x="149" y="0"/>
                </a:lnTo>
                <a:lnTo>
                  <a:pt x="137" y="20"/>
                </a:lnTo>
                <a:lnTo>
                  <a:pt x="155" y="30"/>
                </a:lnTo>
                <a:lnTo>
                  <a:pt x="126" y="47"/>
                </a:lnTo>
                <a:lnTo>
                  <a:pt x="120" y="50"/>
                </a:lnTo>
                <a:lnTo>
                  <a:pt x="117" y="57"/>
                </a:lnTo>
                <a:lnTo>
                  <a:pt x="94" y="113"/>
                </a:lnTo>
                <a:lnTo>
                  <a:pt x="71" y="84"/>
                </a:lnTo>
                <a:lnTo>
                  <a:pt x="68" y="80"/>
                </a:lnTo>
                <a:lnTo>
                  <a:pt x="63" y="84"/>
                </a:lnTo>
                <a:lnTo>
                  <a:pt x="33" y="101"/>
                </a:lnTo>
                <a:lnTo>
                  <a:pt x="51" y="70"/>
                </a:lnTo>
                <a:lnTo>
                  <a:pt x="39" y="63"/>
                </a:lnTo>
                <a:lnTo>
                  <a:pt x="0" y="130"/>
                </a:lnTo>
                <a:lnTo>
                  <a:pt x="39" y="152"/>
                </a:lnTo>
                <a:lnTo>
                  <a:pt x="51" y="133"/>
                </a:lnTo>
                <a:lnTo>
                  <a:pt x="33" y="122"/>
                </a:lnTo>
                <a:lnTo>
                  <a:pt x="57" y="108"/>
                </a:lnTo>
                <a:lnTo>
                  <a:pt x="83" y="140"/>
                </a:lnTo>
                <a:lnTo>
                  <a:pt x="58" y="202"/>
                </a:lnTo>
                <a:lnTo>
                  <a:pt x="33" y="215"/>
                </a:lnTo>
                <a:lnTo>
                  <a:pt x="51" y="185"/>
                </a:lnTo>
                <a:lnTo>
                  <a:pt x="39" y="178"/>
                </a:lnTo>
                <a:lnTo>
                  <a:pt x="1" y="245"/>
                </a:lnTo>
                <a:lnTo>
                  <a:pt x="39" y="268"/>
                </a:lnTo>
                <a:lnTo>
                  <a:pt x="51" y="247"/>
                </a:lnTo>
                <a:lnTo>
                  <a:pt x="33" y="238"/>
                </a:lnTo>
                <a:lnTo>
                  <a:pt x="63" y="220"/>
                </a:lnTo>
                <a:lnTo>
                  <a:pt x="68" y="218"/>
                </a:lnTo>
                <a:lnTo>
                  <a:pt x="71" y="210"/>
                </a:lnTo>
                <a:lnTo>
                  <a:pt x="94" y="155"/>
                </a:lnTo>
                <a:lnTo>
                  <a:pt x="118" y="184"/>
                </a:lnTo>
                <a:lnTo>
                  <a:pt x="120" y="187"/>
                </a:lnTo>
                <a:lnTo>
                  <a:pt x="126" y="184"/>
                </a:lnTo>
                <a:lnTo>
                  <a:pt x="156" y="167"/>
                </a:lnTo>
                <a:lnTo>
                  <a:pt x="138" y="197"/>
                </a:lnTo>
                <a:lnTo>
                  <a:pt x="149" y="204"/>
                </a:lnTo>
                <a:lnTo>
                  <a:pt x="188" y="137"/>
                </a:lnTo>
                <a:lnTo>
                  <a:pt x="149" y="1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6" name="Freeform 55"/>
          <p:cNvSpPr>
            <a:spLocks/>
          </p:cNvSpPr>
          <p:nvPr/>
        </p:nvSpPr>
        <p:spPr bwMode="auto">
          <a:xfrm>
            <a:off x="6913563" y="3656013"/>
            <a:ext cx="85725" cy="50800"/>
          </a:xfrm>
          <a:custGeom>
            <a:avLst/>
            <a:gdLst>
              <a:gd name="T0" fmla="*/ 2147483647 w 169"/>
              <a:gd name="T1" fmla="*/ 2147483647 h 98"/>
              <a:gd name="T2" fmla="*/ 2147483647 w 169"/>
              <a:gd name="T3" fmla="*/ 2147483647 h 98"/>
              <a:gd name="T4" fmla="*/ 2147483647 w 169"/>
              <a:gd name="T5" fmla="*/ 2147483647 h 98"/>
              <a:gd name="T6" fmla="*/ 2147483647 w 169"/>
              <a:gd name="T7" fmla="*/ 0 h 98"/>
              <a:gd name="T8" fmla="*/ 2147483647 w 169"/>
              <a:gd name="T9" fmla="*/ 0 h 98"/>
              <a:gd name="T10" fmla="*/ 2147483647 w 169"/>
              <a:gd name="T11" fmla="*/ 2147483647 h 98"/>
              <a:gd name="T12" fmla="*/ 0 w 169"/>
              <a:gd name="T13" fmla="*/ 2147483647 h 98"/>
              <a:gd name="T14" fmla="*/ 0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2147483647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53"/>
                </a:moveTo>
                <a:lnTo>
                  <a:pt x="101" y="14"/>
                </a:lnTo>
                <a:lnTo>
                  <a:pt x="138" y="14"/>
                </a:lnTo>
                <a:lnTo>
                  <a:pt x="138" y="0"/>
                </a:lnTo>
                <a:lnTo>
                  <a:pt x="57" y="0"/>
                </a:lnTo>
                <a:lnTo>
                  <a:pt x="57" y="33"/>
                </a:lnTo>
                <a:lnTo>
                  <a:pt x="0" y="33"/>
                </a:lnTo>
                <a:lnTo>
                  <a:pt x="0" y="80"/>
                </a:lnTo>
                <a:lnTo>
                  <a:pt x="24" y="80"/>
                </a:lnTo>
                <a:lnTo>
                  <a:pt x="24" y="59"/>
                </a:lnTo>
                <a:lnTo>
                  <a:pt x="92" y="98"/>
                </a:lnTo>
                <a:lnTo>
                  <a:pt x="112" y="86"/>
                </a:lnTo>
                <a:lnTo>
                  <a:pt x="44" y="47"/>
                </a:lnTo>
                <a:lnTo>
                  <a:pt x="81" y="47"/>
                </a:lnTo>
                <a:lnTo>
                  <a:pt x="81" y="33"/>
                </a:lnTo>
                <a:lnTo>
                  <a:pt x="81" y="47"/>
                </a:lnTo>
                <a:lnTo>
                  <a:pt x="81" y="26"/>
                </a:lnTo>
                <a:lnTo>
                  <a:pt x="149" y="65"/>
                </a:lnTo>
                <a:lnTo>
                  <a:pt x="169" y="53"/>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7" name="Freeform 56"/>
          <p:cNvSpPr>
            <a:spLocks/>
          </p:cNvSpPr>
          <p:nvPr/>
        </p:nvSpPr>
        <p:spPr bwMode="auto">
          <a:xfrm>
            <a:off x="6975475" y="3675063"/>
            <a:ext cx="87313" cy="49212"/>
          </a:xfrm>
          <a:custGeom>
            <a:avLst/>
            <a:gdLst>
              <a:gd name="T0" fmla="*/ 2147483647 w 169"/>
              <a:gd name="T1" fmla="*/ 2147483647 h 98"/>
              <a:gd name="T2" fmla="*/ 2147483647 w 169"/>
              <a:gd name="T3" fmla="*/ 2147483647 h 98"/>
              <a:gd name="T4" fmla="*/ 2147483647 w 169"/>
              <a:gd name="T5" fmla="*/ 2147483647 h 98"/>
              <a:gd name="T6" fmla="*/ 2147483647 w 169"/>
              <a:gd name="T7" fmla="*/ 2147483647 h 98"/>
              <a:gd name="T8" fmla="*/ 2147483647 w 169"/>
              <a:gd name="T9" fmla="*/ 0 h 98"/>
              <a:gd name="T10" fmla="*/ 2147483647 w 169"/>
              <a:gd name="T11" fmla="*/ 2147483647 h 98"/>
              <a:gd name="T12" fmla="*/ 2147483647 w 169"/>
              <a:gd name="T13" fmla="*/ 2147483647 h 98"/>
              <a:gd name="T14" fmla="*/ 2147483647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0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65"/>
                </a:moveTo>
                <a:lnTo>
                  <a:pt x="169" y="18"/>
                </a:lnTo>
                <a:lnTo>
                  <a:pt x="145" y="18"/>
                </a:lnTo>
                <a:lnTo>
                  <a:pt x="145" y="39"/>
                </a:lnTo>
                <a:lnTo>
                  <a:pt x="77" y="0"/>
                </a:lnTo>
                <a:lnTo>
                  <a:pt x="57" y="12"/>
                </a:lnTo>
                <a:lnTo>
                  <a:pt x="125" y="51"/>
                </a:lnTo>
                <a:lnTo>
                  <a:pt x="88" y="51"/>
                </a:lnTo>
                <a:lnTo>
                  <a:pt x="112" y="51"/>
                </a:lnTo>
                <a:lnTo>
                  <a:pt x="87" y="51"/>
                </a:lnTo>
                <a:lnTo>
                  <a:pt x="88" y="73"/>
                </a:lnTo>
                <a:lnTo>
                  <a:pt x="20" y="33"/>
                </a:lnTo>
                <a:lnTo>
                  <a:pt x="0" y="45"/>
                </a:lnTo>
                <a:lnTo>
                  <a:pt x="68" y="84"/>
                </a:lnTo>
                <a:lnTo>
                  <a:pt x="31" y="84"/>
                </a:lnTo>
                <a:lnTo>
                  <a:pt x="31" y="98"/>
                </a:lnTo>
                <a:lnTo>
                  <a:pt x="112" y="98"/>
                </a:lnTo>
                <a:lnTo>
                  <a:pt x="112" y="65"/>
                </a:lnTo>
                <a:lnTo>
                  <a:pt x="169" y="65"/>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8" name="Freeform 57"/>
          <p:cNvSpPr>
            <a:spLocks/>
          </p:cNvSpPr>
          <p:nvPr/>
        </p:nvSpPr>
        <p:spPr bwMode="auto">
          <a:xfrm>
            <a:off x="6913563" y="3654425"/>
            <a:ext cx="85725" cy="50800"/>
          </a:xfrm>
          <a:custGeom>
            <a:avLst/>
            <a:gdLst>
              <a:gd name="T0" fmla="*/ 2147483647 w 169"/>
              <a:gd name="T1" fmla="*/ 2147483647 h 98"/>
              <a:gd name="T2" fmla="*/ 2147483647 w 169"/>
              <a:gd name="T3" fmla="*/ 2147483647 h 98"/>
              <a:gd name="T4" fmla="*/ 2147483647 w 169"/>
              <a:gd name="T5" fmla="*/ 2147483647 h 98"/>
              <a:gd name="T6" fmla="*/ 2147483647 w 169"/>
              <a:gd name="T7" fmla="*/ 0 h 98"/>
              <a:gd name="T8" fmla="*/ 2147483647 w 169"/>
              <a:gd name="T9" fmla="*/ 0 h 98"/>
              <a:gd name="T10" fmla="*/ 2147483647 w 169"/>
              <a:gd name="T11" fmla="*/ 2147483647 h 98"/>
              <a:gd name="T12" fmla="*/ 0 w 169"/>
              <a:gd name="T13" fmla="*/ 2147483647 h 98"/>
              <a:gd name="T14" fmla="*/ 0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2147483647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53"/>
                </a:moveTo>
                <a:lnTo>
                  <a:pt x="101" y="14"/>
                </a:lnTo>
                <a:lnTo>
                  <a:pt x="138" y="14"/>
                </a:lnTo>
                <a:lnTo>
                  <a:pt x="138" y="0"/>
                </a:lnTo>
                <a:lnTo>
                  <a:pt x="57" y="0"/>
                </a:lnTo>
                <a:lnTo>
                  <a:pt x="57" y="33"/>
                </a:lnTo>
                <a:lnTo>
                  <a:pt x="0" y="33"/>
                </a:lnTo>
                <a:lnTo>
                  <a:pt x="0" y="80"/>
                </a:lnTo>
                <a:lnTo>
                  <a:pt x="24" y="80"/>
                </a:lnTo>
                <a:lnTo>
                  <a:pt x="24" y="58"/>
                </a:lnTo>
                <a:lnTo>
                  <a:pt x="92" y="98"/>
                </a:lnTo>
                <a:lnTo>
                  <a:pt x="112" y="86"/>
                </a:lnTo>
                <a:lnTo>
                  <a:pt x="44" y="47"/>
                </a:lnTo>
                <a:lnTo>
                  <a:pt x="81" y="47"/>
                </a:lnTo>
                <a:lnTo>
                  <a:pt x="81" y="33"/>
                </a:lnTo>
                <a:lnTo>
                  <a:pt x="81" y="47"/>
                </a:lnTo>
                <a:lnTo>
                  <a:pt x="81" y="25"/>
                </a:lnTo>
                <a:lnTo>
                  <a:pt x="149" y="65"/>
                </a:lnTo>
                <a:lnTo>
                  <a:pt x="169"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49" name="Freeform 58"/>
          <p:cNvSpPr>
            <a:spLocks/>
          </p:cNvSpPr>
          <p:nvPr/>
        </p:nvSpPr>
        <p:spPr bwMode="auto">
          <a:xfrm>
            <a:off x="6975475" y="3671888"/>
            <a:ext cx="87313" cy="50800"/>
          </a:xfrm>
          <a:custGeom>
            <a:avLst/>
            <a:gdLst>
              <a:gd name="T0" fmla="*/ 2147483647 w 169"/>
              <a:gd name="T1" fmla="*/ 2147483647 h 98"/>
              <a:gd name="T2" fmla="*/ 2147483647 w 169"/>
              <a:gd name="T3" fmla="*/ 2147483647 h 98"/>
              <a:gd name="T4" fmla="*/ 2147483647 w 169"/>
              <a:gd name="T5" fmla="*/ 2147483647 h 98"/>
              <a:gd name="T6" fmla="*/ 2147483647 w 169"/>
              <a:gd name="T7" fmla="*/ 2147483647 h 98"/>
              <a:gd name="T8" fmla="*/ 2147483647 w 169"/>
              <a:gd name="T9" fmla="*/ 0 h 98"/>
              <a:gd name="T10" fmla="*/ 2147483647 w 169"/>
              <a:gd name="T11" fmla="*/ 2147483647 h 98"/>
              <a:gd name="T12" fmla="*/ 2147483647 w 169"/>
              <a:gd name="T13" fmla="*/ 2147483647 h 98"/>
              <a:gd name="T14" fmla="*/ 2147483647 w 169"/>
              <a:gd name="T15" fmla="*/ 2147483647 h 98"/>
              <a:gd name="T16" fmla="*/ 2147483647 w 169"/>
              <a:gd name="T17" fmla="*/ 2147483647 h 98"/>
              <a:gd name="T18" fmla="*/ 2147483647 w 169"/>
              <a:gd name="T19" fmla="*/ 2147483647 h 98"/>
              <a:gd name="T20" fmla="*/ 2147483647 w 169"/>
              <a:gd name="T21" fmla="*/ 2147483647 h 98"/>
              <a:gd name="T22" fmla="*/ 2147483647 w 169"/>
              <a:gd name="T23" fmla="*/ 2147483647 h 98"/>
              <a:gd name="T24" fmla="*/ 0 w 169"/>
              <a:gd name="T25" fmla="*/ 2147483647 h 98"/>
              <a:gd name="T26" fmla="*/ 2147483647 w 169"/>
              <a:gd name="T27" fmla="*/ 2147483647 h 98"/>
              <a:gd name="T28" fmla="*/ 2147483647 w 169"/>
              <a:gd name="T29" fmla="*/ 2147483647 h 98"/>
              <a:gd name="T30" fmla="*/ 2147483647 w 169"/>
              <a:gd name="T31" fmla="*/ 2147483647 h 98"/>
              <a:gd name="T32" fmla="*/ 2147483647 w 169"/>
              <a:gd name="T33" fmla="*/ 2147483647 h 98"/>
              <a:gd name="T34" fmla="*/ 2147483647 w 169"/>
              <a:gd name="T35" fmla="*/ 2147483647 h 98"/>
              <a:gd name="T36" fmla="*/ 2147483647 w 169"/>
              <a:gd name="T37" fmla="*/ 2147483647 h 98"/>
              <a:gd name="T38" fmla="*/ 2147483647 w 169"/>
              <a:gd name="T39" fmla="*/ 2147483647 h 98"/>
              <a:gd name="T40" fmla="*/ 2147483647 w 169"/>
              <a:gd name="T41" fmla="*/ 2147483647 h 98"/>
              <a:gd name="T42" fmla="*/ 2147483647 w 169"/>
              <a:gd name="T43" fmla="*/ 2147483647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9"/>
              <a:gd name="T67" fmla="*/ 0 h 98"/>
              <a:gd name="T68" fmla="*/ 169 w 169"/>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9" h="98">
                <a:moveTo>
                  <a:pt x="169" y="65"/>
                </a:moveTo>
                <a:lnTo>
                  <a:pt x="169" y="17"/>
                </a:lnTo>
                <a:lnTo>
                  <a:pt x="145" y="17"/>
                </a:lnTo>
                <a:lnTo>
                  <a:pt x="145" y="39"/>
                </a:lnTo>
                <a:lnTo>
                  <a:pt x="77" y="0"/>
                </a:lnTo>
                <a:lnTo>
                  <a:pt x="57" y="12"/>
                </a:lnTo>
                <a:lnTo>
                  <a:pt x="125" y="50"/>
                </a:lnTo>
                <a:lnTo>
                  <a:pt x="88" y="51"/>
                </a:lnTo>
                <a:lnTo>
                  <a:pt x="112" y="51"/>
                </a:lnTo>
                <a:lnTo>
                  <a:pt x="87" y="51"/>
                </a:lnTo>
                <a:lnTo>
                  <a:pt x="88" y="72"/>
                </a:lnTo>
                <a:lnTo>
                  <a:pt x="20" y="33"/>
                </a:lnTo>
                <a:lnTo>
                  <a:pt x="0" y="45"/>
                </a:lnTo>
                <a:lnTo>
                  <a:pt x="68" y="84"/>
                </a:lnTo>
                <a:lnTo>
                  <a:pt x="31" y="84"/>
                </a:lnTo>
                <a:lnTo>
                  <a:pt x="31" y="98"/>
                </a:lnTo>
                <a:lnTo>
                  <a:pt x="112" y="98"/>
                </a:lnTo>
                <a:lnTo>
                  <a:pt x="112" y="65"/>
                </a:lnTo>
                <a:lnTo>
                  <a:pt x="1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50" name="Freeform 59"/>
          <p:cNvSpPr>
            <a:spLocks noEditPoints="1"/>
          </p:cNvSpPr>
          <p:nvPr/>
        </p:nvSpPr>
        <p:spPr bwMode="auto">
          <a:xfrm>
            <a:off x="6886575" y="3716338"/>
            <a:ext cx="93663" cy="144462"/>
          </a:xfrm>
          <a:custGeom>
            <a:avLst/>
            <a:gdLst>
              <a:gd name="T0" fmla="*/ 2147483647 w 184"/>
              <a:gd name="T1" fmla="*/ 2147483647 h 279"/>
              <a:gd name="T2" fmla="*/ 2147483647 w 184"/>
              <a:gd name="T3" fmla="*/ 2147483647 h 279"/>
              <a:gd name="T4" fmla="*/ 2147483647 w 184"/>
              <a:gd name="T5" fmla="*/ 2147483647 h 279"/>
              <a:gd name="T6" fmla="*/ 2147483647 w 184"/>
              <a:gd name="T7" fmla="*/ 2147483647 h 279"/>
              <a:gd name="T8" fmla="*/ 2147483647 w 184"/>
              <a:gd name="T9" fmla="*/ 2147483647 h 279"/>
              <a:gd name="T10" fmla="*/ 2147483647 w 184"/>
              <a:gd name="T11" fmla="*/ 2147483647 h 279"/>
              <a:gd name="T12" fmla="*/ 2147483647 w 184"/>
              <a:gd name="T13" fmla="*/ 0 h 279"/>
              <a:gd name="T14" fmla="*/ 2147483647 w 184"/>
              <a:gd name="T15" fmla="*/ 2147483647 h 279"/>
              <a:gd name="T16" fmla="*/ 2147483647 w 184"/>
              <a:gd name="T17" fmla="*/ 2147483647 h 279"/>
              <a:gd name="T18" fmla="*/ 2147483647 w 184"/>
              <a:gd name="T19" fmla="*/ 2147483647 h 279"/>
              <a:gd name="T20" fmla="*/ 2147483647 w 184"/>
              <a:gd name="T21" fmla="*/ 2147483647 h 279"/>
              <a:gd name="T22" fmla="*/ 0 w 184"/>
              <a:gd name="T23" fmla="*/ 2147483647 h 279"/>
              <a:gd name="T24" fmla="*/ 0 w 184"/>
              <a:gd name="T25" fmla="*/ 2147483647 h 279"/>
              <a:gd name="T26" fmla="*/ 2147483647 w 184"/>
              <a:gd name="T27" fmla="*/ 2147483647 h 279"/>
              <a:gd name="T28" fmla="*/ 2147483647 w 184"/>
              <a:gd name="T29" fmla="*/ 2147483647 h 279"/>
              <a:gd name="T30" fmla="*/ 2147483647 w 184"/>
              <a:gd name="T31" fmla="*/ 2147483647 h 279"/>
              <a:gd name="T32" fmla="*/ 2147483647 w 184"/>
              <a:gd name="T33" fmla="*/ 2147483647 h 279"/>
              <a:gd name="T34" fmla="*/ 2147483647 w 184"/>
              <a:gd name="T35" fmla="*/ 2147483647 h 279"/>
              <a:gd name="T36" fmla="*/ 2147483647 w 184"/>
              <a:gd name="T37" fmla="*/ 2147483647 h 279"/>
              <a:gd name="T38" fmla="*/ 2147483647 w 184"/>
              <a:gd name="T39" fmla="*/ 2147483647 h 279"/>
              <a:gd name="T40" fmla="*/ 2147483647 w 184"/>
              <a:gd name="T41" fmla="*/ 2147483647 h 279"/>
              <a:gd name="T42" fmla="*/ 2147483647 w 184"/>
              <a:gd name="T43" fmla="*/ 2147483647 h 279"/>
              <a:gd name="T44" fmla="*/ 2147483647 w 184"/>
              <a:gd name="T45" fmla="*/ 2147483647 h 279"/>
              <a:gd name="T46" fmla="*/ 2147483647 w 184"/>
              <a:gd name="T47" fmla="*/ 2147483647 h 279"/>
              <a:gd name="T48" fmla="*/ 2147483647 w 184"/>
              <a:gd name="T49" fmla="*/ 2147483647 h 279"/>
              <a:gd name="T50" fmla="*/ 2147483647 w 184"/>
              <a:gd name="T51" fmla="*/ 2147483647 h 279"/>
              <a:gd name="T52" fmla="*/ 2147483647 w 184"/>
              <a:gd name="T53" fmla="*/ 2147483647 h 279"/>
              <a:gd name="T54" fmla="*/ 2147483647 w 184"/>
              <a:gd name="T55" fmla="*/ 2147483647 h 279"/>
              <a:gd name="T56" fmla="*/ 2147483647 w 184"/>
              <a:gd name="T57" fmla="*/ 2147483647 h 279"/>
              <a:gd name="T58" fmla="*/ 2147483647 w 184"/>
              <a:gd name="T59" fmla="*/ 2147483647 h 279"/>
              <a:gd name="T60" fmla="*/ 2147483647 w 184"/>
              <a:gd name="T61" fmla="*/ 2147483647 h 279"/>
              <a:gd name="T62" fmla="*/ 2147483647 w 184"/>
              <a:gd name="T63" fmla="*/ 2147483647 h 279"/>
              <a:gd name="T64" fmla="*/ 2147483647 w 184"/>
              <a:gd name="T65" fmla="*/ 2147483647 h 279"/>
              <a:gd name="T66" fmla="*/ 2147483647 w 184"/>
              <a:gd name="T67" fmla="*/ 2147483647 h 279"/>
              <a:gd name="T68" fmla="*/ 2147483647 w 184"/>
              <a:gd name="T69" fmla="*/ 2147483647 h 279"/>
              <a:gd name="T70" fmla="*/ 2147483647 w 184"/>
              <a:gd name="T71" fmla="*/ 2147483647 h 279"/>
              <a:gd name="T72" fmla="*/ 2147483647 w 184"/>
              <a:gd name="T73" fmla="*/ 2147483647 h 279"/>
              <a:gd name="T74" fmla="*/ 2147483647 w 184"/>
              <a:gd name="T75" fmla="*/ 2147483647 h 279"/>
              <a:gd name="T76" fmla="*/ 2147483647 w 184"/>
              <a:gd name="T77" fmla="*/ 2147483647 h 279"/>
              <a:gd name="T78" fmla="*/ 2147483647 w 184"/>
              <a:gd name="T79" fmla="*/ 2147483647 h 27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279"/>
              <a:gd name="T122" fmla="*/ 184 w 184"/>
              <a:gd name="T123" fmla="*/ 279 h 27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279">
                <a:moveTo>
                  <a:pt x="184" y="163"/>
                </a:moveTo>
                <a:lnTo>
                  <a:pt x="184" y="105"/>
                </a:lnTo>
                <a:lnTo>
                  <a:pt x="134" y="77"/>
                </a:lnTo>
                <a:lnTo>
                  <a:pt x="134" y="95"/>
                </a:lnTo>
                <a:lnTo>
                  <a:pt x="51" y="47"/>
                </a:lnTo>
                <a:lnTo>
                  <a:pt x="51" y="29"/>
                </a:lnTo>
                <a:lnTo>
                  <a:pt x="1" y="0"/>
                </a:lnTo>
                <a:lnTo>
                  <a:pt x="1" y="57"/>
                </a:lnTo>
                <a:lnTo>
                  <a:pt x="47" y="84"/>
                </a:lnTo>
                <a:lnTo>
                  <a:pt x="77" y="130"/>
                </a:lnTo>
                <a:lnTo>
                  <a:pt x="47" y="141"/>
                </a:lnTo>
                <a:lnTo>
                  <a:pt x="0" y="115"/>
                </a:lnTo>
                <a:lnTo>
                  <a:pt x="0" y="172"/>
                </a:lnTo>
                <a:lnTo>
                  <a:pt x="51" y="201"/>
                </a:lnTo>
                <a:lnTo>
                  <a:pt x="51" y="184"/>
                </a:lnTo>
                <a:lnTo>
                  <a:pt x="134" y="232"/>
                </a:lnTo>
                <a:lnTo>
                  <a:pt x="134" y="249"/>
                </a:lnTo>
                <a:lnTo>
                  <a:pt x="184" y="279"/>
                </a:lnTo>
                <a:lnTo>
                  <a:pt x="184" y="221"/>
                </a:lnTo>
                <a:lnTo>
                  <a:pt x="138" y="194"/>
                </a:lnTo>
                <a:lnTo>
                  <a:pt x="108" y="148"/>
                </a:lnTo>
                <a:lnTo>
                  <a:pt x="138" y="137"/>
                </a:lnTo>
                <a:lnTo>
                  <a:pt x="184" y="163"/>
                </a:lnTo>
                <a:close/>
                <a:moveTo>
                  <a:pt x="127" y="206"/>
                </a:moveTo>
                <a:lnTo>
                  <a:pt x="58" y="166"/>
                </a:lnTo>
                <a:lnTo>
                  <a:pt x="93" y="153"/>
                </a:lnTo>
                <a:lnTo>
                  <a:pt x="127" y="206"/>
                </a:lnTo>
                <a:close/>
                <a:moveTo>
                  <a:pt x="93" y="125"/>
                </a:moveTo>
                <a:lnTo>
                  <a:pt x="58" y="72"/>
                </a:lnTo>
                <a:lnTo>
                  <a:pt x="127" y="113"/>
                </a:lnTo>
                <a:lnTo>
                  <a:pt x="93" y="125"/>
                </a:lnTo>
                <a:close/>
              </a:path>
            </a:pathLst>
          </a:custGeom>
          <a:solidFill>
            <a:srgbClr val="1D29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451" name="Freeform 60"/>
          <p:cNvSpPr>
            <a:spLocks noEditPoints="1"/>
          </p:cNvSpPr>
          <p:nvPr/>
        </p:nvSpPr>
        <p:spPr bwMode="auto">
          <a:xfrm>
            <a:off x="6883400" y="3719513"/>
            <a:ext cx="95250" cy="142875"/>
          </a:xfrm>
          <a:custGeom>
            <a:avLst/>
            <a:gdLst>
              <a:gd name="T0" fmla="*/ 2147483647 w 184"/>
              <a:gd name="T1" fmla="*/ 2147483647 h 279"/>
              <a:gd name="T2" fmla="*/ 2147483647 w 184"/>
              <a:gd name="T3" fmla="*/ 2147483647 h 279"/>
              <a:gd name="T4" fmla="*/ 2147483647 w 184"/>
              <a:gd name="T5" fmla="*/ 2147483647 h 279"/>
              <a:gd name="T6" fmla="*/ 2147483647 w 184"/>
              <a:gd name="T7" fmla="*/ 2147483647 h 279"/>
              <a:gd name="T8" fmla="*/ 2147483647 w 184"/>
              <a:gd name="T9" fmla="*/ 2147483647 h 279"/>
              <a:gd name="T10" fmla="*/ 2147483647 w 184"/>
              <a:gd name="T11" fmla="*/ 2147483647 h 279"/>
              <a:gd name="T12" fmla="*/ 0 w 184"/>
              <a:gd name="T13" fmla="*/ 0 h 279"/>
              <a:gd name="T14" fmla="*/ 0 w 184"/>
              <a:gd name="T15" fmla="*/ 2147483647 h 279"/>
              <a:gd name="T16" fmla="*/ 2147483647 w 184"/>
              <a:gd name="T17" fmla="*/ 2147483647 h 279"/>
              <a:gd name="T18" fmla="*/ 2147483647 w 184"/>
              <a:gd name="T19" fmla="*/ 2147483647 h 279"/>
              <a:gd name="T20" fmla="*/ 2147483647 w 184"/>
              <a:gd name="T21" fmla="*/ 2147483647 h 279"/>
              <a:gd name="T22" fmla="*/ 0 w 184"/>
              <a:gd name="T23" fmla="*/ 2147483647 h 279"/>
              <a:gd name="T24" fmla="*/ 0 w 184"/>
              <a:gd name="T25" fmla="*/ 2147483647 h 279"/>
              <a:gd name="T26" fmla="*/ 2147483647 w 184"/>
              <a:gd name="T27" fmla="*/ 2147483647 h 279"/>
              <a:gd name="T28" fmla="*/ 2147483647 w 184"/>
              <a:gd name="T29" fmla="*/ 2147483647 h 279"/>
              <a:gd name="T30" fmla="*/ 2147483647 w 184"/>
              <a:gd name="T31" fmla="*/ 2147483647 h 279"/>
              <a:gd name="T32" fmla="*/ 2147483647 w 184"/>
              <a:gd name="T33" fmla="*/ 2147483647 h 279"/>
              <a:gd name="T34" fmla="*/ 2147483647 w 184"/>
              <a:gd name="T35" fmla="*/ 2147483647 h 279"/>
              <a:gd name="T36" fmla="*/ 2147483647 w 184"/>
              <a:gd name="T37" fmla="*/ 2147483647 h 279"/>
              <a:gd name="T38" fmla="*/ 2147483647 w 184"/>
              <a:gd name="T39" fmla="*/ 2147483647 h 279"/>
              <a:gd name="T40" fmla="*/ 2147483647 w 184"/>
              <a:gd name="T41" fmla="*/ 2147483647 h 279"/>
              <a:gd name="T42" fmla="*/ 2147483647 w 184"/>
              <a:gd name="T43" fmla="*/ 2147483647 h 279"/>
              <a:gd name="T44" fmla="*/ 2147483647 w 184"/>
              <a:gd name="T45" fmla="*/ 2147483647 h 279"/>
              <a:gd name="T46" fmla="*/ 2147483647 w 184"/>
              <a:gd name="T47" fmla="*/ 2147483647 h 279"/>
              <a:gd name="T48" fmla="*/ 2147483647 w 184"/>
              <a:gd name="T49" fmla="*/ 2147483647 h 279"/>
              <a:gd name="T50" fmla="*/ 2147483647 w 184"/>
              <a:gd name="T51" fmla="*/ 2147483647 h 279"/>
              <a:gd name="T52" fmla="*/ 2147483647 w 184"/>
              <a:gd name="T53" fmla="*/ 2147483647 h 279"/>
              <a:gd name="T54" fmla="*/ 2147483647 w 184"/>
              <a:gd name="T55" fmla="*/ 2147483647 h 279"/>
              <a:gd name="T56" fmla="*/ 2147483647 w 184"/>
              <a:gd name="T57" fmla="*/ 2147483647 h 279"/>
              <a:gd name="T58" fmla="*/ 2147483647 w 184"/>
              <a:gd name="T59" fmla="*/ 2147483647 h 279"/>
              <a:gd name="T60" fmla="*/ 2147483647 w 184"/>
              <a:gd name="T61" fmla="*/ 2147483647 h 279"/>
              <a:gd name="T62" fmla="*/ 2147483647 w 184"/>
              <a:gd name="T63" fmla="*/ 2147483647 h 279"/>
              <a:gd name="T64" fmla="*/ 2147483647 w 184"/>
              <a:gd name="T65" fmla="*/ 2147483647 h 279"/>
              <a:gd name="T66" fmla="*/ 2147483647 w 184"/>
              <a:gd name="T67" fmla="*/ 2147483647 h 279"/>
              <a:gd name="T68" fmla="*/ 2147483647 w 184"/>
              <a:gd name="T69" fmla="*/ 2147483647 h 279"/>
              <a:gd name="T70" fmla="*/ 2147483647 w 184"/>
              <a:gd name="T71" fmla="*/ 2147483647 h 279"/>
              <a:gd name="T72" fmla="*/ 2147483647 w 184"/>
              <a:gd name="T73" fmla="*/ 2147483647 h 279"/>
              <a:gd name="T74" fmla="*/ 2147483647 w 184"/>
              <a:gd name="T75" fmla="*/ 2147483647 h 279"/>
              <a:gd name="T76" fmla="*/ 2147483647 w 184"/>
              <a:gd name="T77" fmla="*/ 2147483647 h 279"/>
              <a:gd name="T78" fmla="*/ 2147483647 w 184"/>
              <a:gd name="T79" fmla="*/ 2147483647 h 27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279"/>
              <a:gd name="T122" fmla="*/ 184 w 184"/>
              <a:gd name="T123" fmla="*/ 279 h 27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279">
                <a:moveTo>
                  <a:pt x="184" y="164"/>
                </a:moveTo>
                <a:lnTo>
                  <a:pt x="184" y="106"/>
                </a:lnTo>
                <a:lnTo>
                  <a:pt x="134" y="77"/>
                </a:lnTo>
                <a:lnTo>
                  <a:pt x="134" y="95"/>
                </a:lnTo>
                <a:lnTo>
                  <a:pt x="51" y="47"/>
                </a:lnTo>
                <a:lnTo>
                  <a:pt x="51" y="29"/>
                </a:lnTo>
                <a:lnTo>
                  <a:pt x="0" y="0"/>
                </a:lnTo>
                <a:lnTo>
                  <a:pt x="0" y="58"/>
                </a:lnTo>
                <a:lnTo>
                  <a:pt x="47" y="84"/>
                </a:lnTo>
                <a:lnTo>
                  <a:pt x="77" y="131"/>
                </a:lnTo>
                <a:lnTo>
                  <a:pt x="46" y="142"/>
                </a:lnTo>
                <a:lnTo>
                  <a:pt x="0" y="115"/>
                </a:lnTo>
                <a:lnTo>
                  <a:pt x="0" y="173"/>
                </a:lnTo>
                <a:lnTo>
                  <a:pt x="50" y="202"/>
                </a:lnTo>
                <a:lnTo>
                  <a:pt x="50" y="184"/>
                </a:lnTo>
                <a:lnTo>
                  <a:pt x="133" y="232"/>
                </a:lnTo>
                <a:lnTo>
                  <a:pt x="133" y="250"/>
                </a:lnTo>
                <a:lnTo>
                  <a:pt x="184" y="279"/>
                </a:lnTo>
                <a:lnTo>
                  <a:pt x="184" y="221"/>
                </a:lnTo>
                <a:lnTo>
                  <a:pt x="138" y="195"/>
                </a:lnTo>
                <a:lnTo>
                  <a:pt x="107" y="148"/>
                </a:lnTo>
                <a:lnTo>
                  <a:pt x="138" y="137"/>
                </a:lnTo>
                <a:lnTo>
                  <a:pt x="184" y="164"/>
                </a:lnTo>
                <a:close/>
                <a:moveTo>
                  <a:pt x="127" y="206"/>
                </a:moveTo>
                <a:lnTo>
                  <a:pt x="57" y="166"/>
                </a:lnTo>
                <a:lnTo>
                  <a:pt x="92" y="153"/>
                </a:lnTo>
                <a:lnTo>
                  <a:pt x="127" y="206"/>
                </a:lnTo>
                <a:close/>
                <a:moveTo>
                  <a:pt x="92" y="125"/>
                </a:moveTo>
                <a:lnTo>
                  <a:pt x="57" y="73"/>
                </a:lnTo>
                <a:lnTo>
                  <a:pt x="127" y="113"/>
                </a:lnTo>
                <a:lnTo>
                  <a:pt x="92"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9452" name="Picture 61" descr="服务器类"/>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6538" y="3848100"/>
            <a:ext cx="1746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53" name="Picture 62" descr="服务器类"/>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4488" y="3840163"/>
            <a:ext cx="1762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54" name="Picture 63" descr="服务器类"/>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5613" y="3848100"/>
            <a:ext cx="1746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55" name="AutoShape 64"/>
          <p:cNvCxnSpPr>
            <a:cxnSpLocks noChangeShapeType="1"/>
            <a:stCxn id="59441" idx="2"/>
          </p:cNvCxnSpPr>
          <p:nvPr/>
        </p:nvCxnSpPr>
        <p:spPr bwMode="auto">
          <a:xfrm flipH="1" flipV="1">
            <a:off x="6783388" y="3840163"/>
            <a:ext cx="206375" cy="46037"/>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56" name="AutoShape 65"/>
          <p:cNvCxnSpPr>
            <a:cxnSpLocks noChangeShapeType="1"/>
            <a:stCxn id="59442" idx="1"/>
          </p:cNvCxnSpPr>
          <p:nvPr/>
        </p:nvCxnSpPr>
        <p:spPr bwMode="auto">
          <a:xfrm flipH="1" flipV="1">
            <a:off x="6673850" y="3848100"/>
            <a:ext cx="315913" cy="381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cxnSp>
        <p:nvCxnSpPr>
          <p:cNvPr id="59457" name="AutoShape 66"/>
          <p:cNvCxnSpPr>
            <a:cxnSpLocks noChangeShapeType="1"/>
            <a:stCxn id="59441" idx="2"/>
          </p:cNvCxnSpPr>
          <p:nvPr/>
        </p:nvCxnSpPr>
        <p:spPr bwMode="auto">
          <a:xfrm flipH="1" flipV="1">
            <a:off x="6892925" y="3848100"/>
            <a:ext cx="96838" cy="38100"/>
          </a:xfrm>
          <a:prstGeom prst="straightConnector1">
            <a:avLst/>
          </a:prstGeom>
          <a:noFill/>
          <a:ln w="19050">
            <a:solidFill>
              <a:schemeClr val="bg2"/>
            </a:solidFill>
            <a:round/>
            <a:headEnd/>
            <a:tailEnd/>
          </a:ln>
          <a:extLst>
            <a:ext uri="{909E8E84-426E-40DD-AFC4-6F175D3DCCD1}">
              <a14:hiddenFill xmlns:a14="http://schemas.microsoft.com/office/drawing/2010/main">
                <a:noFill/>
              </a14:hiddenFill>
            </a:ext>
          </a:extLst>
        </p:spPr>
      </p:cxnSp>
      <p:pic>
        <p:nvPicPr>
          <p:cNvPr id="59458" name="Picture 67" descr="5"/>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05675" y="3898900"/>
            <a:ext cx="649288"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59" name="Picture 68" descr="通用路由器"/>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24738" y="3840163"/>
            <a:ext cx="236537"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60" name="AutoShape 69"/>
          <p:cNvCxnSpPr>
            <a:cxnSpLocks noChangeShapeType="1"/>
          </p:cNvCxnSpPr>
          <p:nvPr/>
        </p:nvCxnSpPr>
        <p:spPr bwMode="auto">
          <a:xfrm flipV="1">
            <a:off x="7281863" y="3163888"/>
            <a:ext cx="312737" cy="144462"/>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59461" name="AutoShape 71"/>
          <p:cNvCxnSpPr>
            <a:cxnSpLocks noChangeShapeType="1"/>
          </p:cNvCxnSpPr>
          <p:nvPr/>
        </p:nvCxnSpPr>
        <p:spPr bwMode="auto">
          <a:xfrm flipH="1">
            <a:off x="3252788" y="1320800"/>
            <a:ext cx="20637" cy="830263"/>
          </a:xfrm>
          <a:prstGeom prst="straightConnector1">
            <a:avLst/>
          </a:prstGeom>
          <a:noFill/>
          <a:ln w="19050">
            <a:solidFill>
              <a:srgbClr val="5F5F5F"/>
            </a:solidFill>
            <a:round/>
            <a:headEnd/>
            <a:tailEnd/>
          </a:ln>
          <a:extLst>
            <a:ext uri="{909E8E84-426E-40DD-AFC4-6F175D3DCCD1}">
              <a14:hiddenFill xmlns:a14="http://schemas.microsoft.com/office/drawing/2010/main">
                <a:noFill/>
              </a14:hiddenFill>
            </a:ext>
          </a:extLst>
        </p:spPr>
      </p:cxnSp>
      <p:cxnSp>
        <p:nvCxnSpPr>
          <p:cNvPr id="59462" name="AutoShape 72"/>
          <p:cNvCxnSpPr>
            <a:cxnSpLocks noChangeShapeType="1"/>
          </p:cNvCxnSpPr>
          <p:nvPr/>
        </p:nvCxnSpPr>
        <p:spPr bwMode="auto">
          <a:xfrm flipH="1">
            <a:off x="5940425" y="1285875"/>
            <a:ext cx="20638" cy="877888"/>
          </a:xfrm>
          <a:prstGeom prst="straightConnector1">
            <a:avLst/>
          </a:prstGeom>
          <a:noFill/>
          <a:ln w="19050">
            <a:solidFill>
              <a:srgbClr val="5F5F5F"/>
            </a:solidFill>
            <a:round/>
            <a:headEnd/>
            <a:tailEnd/>
          </a:ln>
          <a:extLst>
            <a:ext uri="{909E8E84-426E-40DD-AFC4-6F175D3DCCD1}">
              <a14:hiddenFill xmlns:a14="http://schemas.microsoft.com/office/drawing/2010/main">
                <a:noFill/>
              </a14:hiddenFill>
            </a:ext>
          </a:extLst>
        </p:spPr>
      </p:cxnSp>
      <p:sp>
        <p:nvSpPr>
          <p:cNvPr id="59463" name="AutoShape 73"/>
          <p:cNvSpPr>
            <a:spLocks noChangeArrowheads="1"/>
          </p:cNvSpPr>
          <p:nvPr/>
        </p:nvSpPr>
        <p:spPr bwMode="auto">
          <a:xfrm>
            <a:off x="2770188" y="962025"/>
            <a:ext cx="3649662" cy="65246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978" y="10800"/>
                </a:moveTo>
                <a:cubicBezTo>
                  <a:pt x="5978" y="13463"/>
                  <a:pt x="8137" y="15622"/>
                  <a:pt x="10800" y="15622"/>
                </a:cubicBezTo>
                <a:cubicBezTo>
                  <a:pt x="13463" y="15622"/>
                  <a:pt x="15622" y="13463"/>
                  <a:pt x="15622" y="10800"/>
                </a:cubicBezTo>
                <a:cubicBezTo>
                  <a:pt x="15622" y="8137"/>
                  <a:pt x="13463" y="5978"/>
                  <a:pt x="10800" y="5978"/>
                </a:cubicBezTo>
                <a:cubicBezTo>
                  <a:pt x="8137" y="5978"/>
                  <a:pt x="5978" y="8137"/>
                  <a:pt x="5978" y="10800"/>
                </a:cubicBezTo>
                <a:close/>
              </a:path>
            </a:pathLst>
          </a:custGeom>
          <a:solidFill>
            <a:srgbClr val="CCFFCC">
              <a:alpha val="52156"/>
            </a:srgbClr>
          </a:solidFill>
          <a:ln w="9525" algn="ctr">
            <a:solidFill>
              <a:srgbClr val="C0C0C0"/>
            </a:solidFill>
            <a:round/>
            <a:headEnd/>
            <a:tailEnd/>
          </a:ln>
        </p:spPr>
        <p:txBody>
          <a:bodyPr wrap="none" lIns="90000" tIns="46800" rIns="90000" bIns="46800" anchor="ctr"/>
          <a:lstStyle/>
          <a:p>
            <a:endParaRPr lang="zh-CN" altLang="en-US"/>
          </a:p>
        </p:txBody>
      </p:sp>
      <p:sp>
        <p:nvSpPr>
          <p:cNvPr id="59464" name="Oval 74"/>
          <p:cNvSpPr>
            <a:spLocks noChangeArrowheads="1"/>
          </p:cNvSpPr>
          <p:nvPr/>
        </p:nvSpPr>
        <p:spPr bwMode="auto">
          <a:xfrm>
            <a:off x="2957513" y="1050925"/>
            <a:ext cx="3276600" cy="431800"/>
          </a:xfrm>
          <a:prstGeom prst="ellipse">
            <a:avLst/>
          </a:prstGeom>
          <a:noFill/>
          <a:ln w="76200" cmpd="tri"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sp>
        <p:nvSpPr>
          <p:cNvPr id="59465" name="AutoShape 75"/>
          <p:cNvSpPr>
            <a:spLocks noChangeArrowheads="1"/>
          </p:cNvSpPr>
          <p:nvPr/>
        </p:nvSpPr>
        <p:spPr bwMode="auto">
          <a:xfrm>
            <a:off x="2773363" y="2208213"/>
            <a:ext cx="3649662" cy="652462"/>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978" y="10800"/>
                </a:moveTo>
                <a:cubicBezTo>
                  <a:pt x="5978" y="13463"/>
                  <a:pt x="8137" y="15622"/>
                  <a:pt x="10800" y="15622"/>
                </a:cubicBezTo>
                <a:cubicBezTo>
                  <a:pt x="13463" y="15622"/>
                  <a:pt x="15622" y="13463"/>
                  <a:pt x="15622" y="10800"/>
                </a:cubicBezTo>
                <a:cubicBezTo>
                  <a:pt x="15622" y="8137"/>
                  <a:pt x="13463" y="5978"/>
                  <a:pt x="10800" y="5978"/>
                </a:cubicBezTo>
                <a:cubicBezTo>
                  <a:pt x="8137" y="5978"/>
                  <a:pt x="5978" y="8137"/>
                  <a:pt x="5978" y="10800"/>
                </a:cubicBezTo>
                <a:close/>
              </a:path>
            </a:pathLst>
          </a:custGeom>
          <a:solidFill>
            <a:srgbClr val="FFFF99">
              <a:alpha val="52156"/>
            </a:srgbClr>
          </a:solidFill>
          <a:ln w="9525" algn="ctr">
            <a:solidFill>
              <a:srgbClr val="C0C0C0"/>
            </a:solidFill>
            <a:round/>
            <a:headEnd/>
            <a:tailEnd/>
          </a:ln>
        </p:spPr>
        <p:txBody>
          <a:bodyPr wrap="none" lIns="90000" tIns="46800" rIns="90000" bIns="46800" anchor="ctr"/>
          <a:lstStyle/>
          <a:p>
            <a:endParaRPr lang="zh-CN" altLang="en-US"/>
          </a:p>
        </p:txBody>
      </p:sp>
      <p:sp>
        <p:nvSpPr>
          <p:cNvPr id="59466" name="Oval 76"/>
          <p:cNvSpPr>
            <a:spLocks noChangeArrowheads="1"/>
          </p:cNvSpPr>
          <p:nvPr/>
        </p:nvSpPr>
        <p:spPr bwMode="auto">
          <a:xfrm>
            <a:off x="2936875" y="2284413"/>
            <a:ext cx="3338513" cy="457200"/>
          </a:xfrm>
          <a:prstGeom prst="ellipse">
            <a:avLst/>
          </a:prstGeom>
          <a:noFill/>
          <a:ln w="76200" cmpd="tri"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600">
              <a:ea typeface="华文细黑" panose="02010600040101010101" pitchFamily="2" charset="-122"/>
            </a:endParaRPr>
          </a:p>
        </p:txBody>
      </p:sp>
      <p:sp>
        <p:nvSpPr>
          <p:cNvPr id="59467" name="Rectangle 77"/>
          <p:cNvSpPr>
            <a:spLocks noChangeArrowheads="1"/>
          </p:cNvSpPr>
          <p:nvPr/>
        </p:nvSpPr>
        <p:spPr bwMode="auto">
          <a:xfrm>
            <a:off x="4206875" y="2419350"/>
            <a:ext cx="882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i="1">
                <a:solidFill>
                  <a:schemeClr val="accent2"/>
                </a:solidFill>
                <a:ea typeface="华文细黑" panose="02010600040101010101" pitchFamily="2" charset="-122"/>
              </a:rPr>
              <a:t>B</a:t>
            </a:r>
            <a:r>
              <a:rPr lang="zh-CN" altLang="en-US" sz="1600" i="1">
                <a:solidFill>
                  <a:schemeClr val="accent2"/>
                </a:solidFill>
                <a:ea typeface="华文细黑" panose="02010600040101010101" pitchFamily="2" charset="-122"/>
              </a:rPr>
              <a:t>平面</a:t>
            </a:r>
          </a:p>
        </p:txBody>
      </p:sp>
      <p:cxnSp>
        <p:nvCxnSpPr>
          <p:cNvPr id="59468" name="AutoShape 78"/>
          <p:cNvCxnSpPr>
            <a:cxnSpLocks noChangeShapeType="1"/>
          </p:cNvCxnSpPr>
          <p:nvPr/>
        </p:nvCxnSpPr>
        <p:spPr bwMode="auto">
          <a:xfrm flipH="1">
            <a:off x="4041775" y="1628775"/>
            <a:ext cx="20638" cy="896938"/>
          </a:xfrm>
          <a:prstGeom prst="straightConnector1">
            <a:avLst/>
          </a:prstGeom>
          <a:noFill/>
          <a:ln w="19050">
            <a:solidFill>
              <a:srgbClr val="5F5F5F"/>
            </a:solidFill>
            <a:round/>
            <a:headEnd/>
            <a:tailEnd/>
          </a:ln>
          <a:extLst>
            <a:ext uri="{909E8E84-426E-40DD-AFC4-6F175D3DCCD1}">
              <a14:hiddenFill xmlns:a14="http://schemas.microsoft.com/office/drawing/2010/main">
                <a:noFill/>
              </a14:hiddenFill>
            </a:ext>
          </a:extLst>
        </p:spPr>
      </p:cxnSp>
      <p:cxnSp>
        <p:nvCxnSpPr>
          <p:cNvPr id="59469" name="AutoShape 79"/>
          <p:cNvCxnSpPr>
            <a:cxnSpLocks noChangeShapeType="1"/>
          </p:cNvCxnSpPr>
          <p:nvPr/>
        </p:nvCxnSpPr>
        <p:spPr bwMode="auto">
          <a:xfrm flipH="1">
            <a:off x="5183188" y="1635125"/>
            <a:ext cx="20637" cy="881063"/>
          </a:xfrm>
          <a:prstGeom prst="straightConnector1">
            <a:avLst/>
          </a:prstGeom>
          <a:noFill/>
          <a:ln w="19050">
            <a:solidFill>
              <a:srgbClr val="5F5F5F"/>
            </a:solidFill>
            <a:round/>
            <a:headEnd/>
            <a:tailEnd/>
          </a:ln>
          <a:extLst>
            <a:ext uri="{909E8E84-426E-40DD-AFC4-6F175D3DCCD1}">
              <a14:hiddenFill xmlns:a14="http://schemas.microsoft.com/office/drawing/2010/main">
                <a:noFill/>
              </a14:hiddenFill>
            </a:ext>
          </a:extLst>
        </p:spPr>
      </p:cxnSp>
      <p:sp>
        <p:nvSpPr>
          <p:cNvPr id="59470" name="Rectangle 80"/>
          <p:cNvSpPr>
            <a:spLocks noChangeArrowheads="1"/>
          </p:cNvSpPr>
          <p:nvPr/>
        </p:nvSpPr>
        <p:spPr bwMode="auto">
          <a:xfrm>
            <a:off x="4216400" y="1185863"/>
            <a:ext cx="8636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i="1">
                <a:solidFill>
                  <a:srgbClr val="CC6600"/>
                </a:solidFill>
                <a:ea typeface="华文细黑" panose="02010600040101010101" pitchFamily="2" charset="-122"/>
              </a:rPr>
              <a:t>A</a:t>
            </a:r>
            <a:r>
              <a:rPr lang="zh-CN" altLang="en-US" sz="1600" i="1">
                <a:solidFill>
                  <a:srgbClr val="CC6600"/>
                </a:solidFill>
                <a:ea typeface="华文细黑" panose="02010600040101010101" pitchFamily="2" charset="-122"/>
              </a:rPr>
              <a:t>平面</a:t>
            </a:r>
          </a:p>
        </p:txBody>
      </p:sp>
      <p:cxnSp>
        <p:nvCxnSpPr>
          <p:cNvPr id="59471" name="AutoShape 81"/>
          <p:cNvCxnSpPr>
            <a:cxnSpLocks noChangeShapeType="1"/>
          </p:cNvCxnSpPr>
          <p:nvPr/>
        </p:nvCxnSpPr>
        <p:spPr bwMode="auto">
          <a:xfrm flipV="1">
            <a:off x="1533525" y="1320800"/>
            <a:ext cx="1739900" cy="1727200"/>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59472" name="AutoShape 82"/>
          <p:cNvCxnSpPr>
            <a:cxnSpLocks noChangeShapeType="1"/>
          </p:cNvCxnSpPr>
          <p:nvPr/>
        </p:nvCxnSpPr>
        <p:spPr bwMode="auto">
          <a:xfrm flipH="1" flipV="1">
            <a:off x="5961063" y="1285875"/>
            <a:ext cx="1836737" cy="1689100"/>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pic>
        <p:nvPicPr>
          <p:cNvPr id="59473" name="Picture 83"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9988" y="2516188"/>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74" name="Picture 84"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7225" y="2163763"/>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75" name="Picture 86"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588" y="2151063"/>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76" name="Picture 90"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3" y="1023938"/>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77" name="Text Box 96"/>
          <p:cNvSpPr txBox="1">
            <a:spLocks noChangeArrowheads="1"/>
          </p:cNvSpPr>
          <p:nvPr/>
        </p:nvSpPr>
        <p:spPr bwMode="auto">
          <a:xfrm>
            <a:off x="3273425" y="1512888"/>
            <a:ext cx="323850" cy="649287"/>
          </a:xfrm>
          <a:prstGeom prst="rect">
            <a:avLst/>
          </a:prstGeom>
          <a:solidFill>
            <a:schemeClr val="bg1">
              <a:alpha val="43137"/>
            </a:schemeClr>
          </a:solidFill>
          <a:ln>
            <a:noFill/>
          </a:ln>
          <a:extLst>
            <a:ext uri="{91240B29-F687-4F45-9708-019B960494DF}">
              <a14:hiddenLine xmlns:a14="http://schemas.microsoft.com/office/drawing/2010/main" w="19050" algn="ctr">
                <a:solidFill>
                  <a:srgbClr val="000000"/>
                </a:solidFill>
                <a:prstDash val="lgDash"/>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zh-CN" sz="900">
              <a:solidFill>
                <a:srgbClr val="A50021"/>
              </a:solidFill>
              <a:ea typeface="华文细黑" panose="02010600040101010101" pitchFamily="2" charset="-122"/>
            </a:endParaRPr>
          </a:p>
        </p:txBody>
      </p:sp>
      <p:sp>
        <p:nvSpPr>
          <p:cNvPr id="59478" name="Text Box 103"/>
          <p:cNvSpPr txBox="1">
            <a:spLocks noChangeArrowheads="1"/>
          </p:cNvSpPr>
          <p:nvPr/>
        </p:nvSpPr>
        <p:spPr bwMode="auto">
          <a:xfrm>
            <a:off x="7286625" y="4095750"/>
            <a:ext cx="642938" cy="274638"/>
          </a:xfrm>
          <a:prstGeom prst="rect">
            <a:avLst/>
          </a:prstGeom>
          <a:solidFill>
            <a:schemeClr val="bg1">
              <a:alpha val="56078"/>
            </a:scheme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200">
                <a:solidFill>
                  <a:srgbClr val="003300"/>
                </a:solidFill>
                <a:ea typeface="华文细黑" panose="02010600040101010101" pitchFamily="2" charset="-122"/>
              </a:rPr>
              <a:t>区域</a:t>
            </a:r>
            <a:r>
              <a:rPr lang="en-US" altLang="zh-CN" sz="1200">
                <a:solidFill>
                  <a:srgbClr val="003300"/>
                </a:solidFill>
                <a:ea typeface="华文细黑" panose="02010600040101010101" pitchFamily="2" charset="-122"/>
              </a:rPr>
              <a:t>B</a:t>
            </a:r>
          </a:p>
        </p:txBody>
      </p:sp>
      <p:sp>
        <p:nvSpPr>
          <p:cNvPr id="59479" name="Text Box 104"/>
          <p:cNvSpPr txBox="1">
            <a:spLocks noChangeArrowheads="1"/>
          </p:cNvSpPr>
          <p:nvPr/>
        </p:nvSpPr>
        <p:spPr bwMode="auto">
          <a:xfrm>
            <a:off x="1428750" y="4095750"/>
            <a:ext cx="642938" cy="276225"/>
          </a:xfrm>
          <a:prstGeom prst="rect">
            <a:avLst/>
          </a:prstGeom>
          <a:solidFill>
            <a:schemeClr val="bg1">
              <a:alpha val="56078"/>
            </a:scheme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200">
                <a:solidFill>
                  <a:srgbClr val="003300"/>
                </a:solidFill>
                <a:ea typeface="华文细黑" panose="02010600040101010101" pitchFamily="2" charset="-122"/>
              </a:rPr>
              <a:t>区域</a:t>
            </a:r>
            <a:r>
              <a:rPr lang="en-US" altLang="zh-CN" sz="1200">
                <a:solidFill>
                  <a:srgbClr val="003300"/>
                </a:solidFill>
                <a:ea typeface="华文细黑" panose="02010600040101010101" pitchFamily="2" charset="-122"/>
              </a:rPr>
              <a:t>A</a:t>
            </a:r>
          </a:p>
        </p:txBody>
      </p:sp>
      <p:grpSp>
        <p:nvGrpSpPr>
          <p:cNvPr id="59480" name="Group 61"/>
          <p:cNvGrpSpPr>
            <a:grpSpLocks/>
          </p:cNvGrpSpPr>
          <p:nvPr/>
        </p:nvGrpSpPr>
        <p:grpSpPr bwMode="auto">
          <a:xfrm>
            <a:off x="3071813" y="1166813"/>
            <a:ext cx="285750" cy="203200"/>
            <a:chOff x="1973" y="2432"/>
            <a:chExt cx="181" cy="182"/>
          </a:xfrm>
        </p:grpSpPr>
        <p:sp>
          <p:nvSpPr>
            <p:cNvPr id="59499" name="Line 62"/>
            <p:cNvSpPr>
              <a:spLocks noChangeShapeType="1"/>
            </p:cNvSpPr>
            <p:nvPr/>
          </p:nvSpPr>
          <p:spPr bwMode="auto">
            <a:xfrm>
              <a:off x="1973" y="2432"/>
              <a:ext cx="181" cy="182"/>
            </a:xfrm>
            <a:prstGeom prst="line">
              <a:avLst/>
            </a:prstGeom>
            <a:noFill/>
            <a:ln w="38100">
              <a:solidFill>
                <a:srgbClr val="FF0000"/>
              </a:solidFill>
              <a:round/>
              <a:headEnd type="none" w="med" len="lg"/>
              <a:tailEnd type="none" w="med" len="lg"/>
            </a:ln>
            <a:effectLst>
              <a:outerShdw dist="28398" dir="6993903" algn="ctr" rotWithShape="0">
                <a:srgbClr val="969696">
                  <a:alpha val="50000"/>
                </a:srgbClr>
              </a:outerShdw>
            </a:effectLst>
            <a:extLst>
              <a:ext uri="{909E8E84-426E-40DD-AFC4-6F175D3DCCD1}">
                <a14:hiddenFill xmlns:a14="http://schemas.microsoft.com/office/drawing/2010/main">
                  <a:noFill/>
                </a14:hiddenFill>
              </a:ext>
            </a:extLst>
          </p:spPr>
          <p:txBody>
            <a:bodyPr>
              <a:spAutoFit/>
            </a:bodyPr>
            <a:lstStyle/>
            <a:p>
              <a:endParaRPr lang="zh-CN" altLang="en-US"/>
            </a:p>
          </p:txBody>
        </p:sp>
        <p:sp>
          <p:nvSpPr>
            <p:cNvPr id="59500" name="Line 63"/>
            <p:cNvSpPr>
              <a:spLocks noChangeShapeType="1"/>
            </p:cNvSpPr>
            <p:nvPr/>
          </p:nvSpPr>
          <p:spPr bwMode="auto">
            <a:xfrm flipH="1">
              <a:off x="1973" y="2432"/>
              <a:ext cx="181" cy="181"/>
            </a:xfrm>
            <a:prstGeom prst="line">
              <a:avLst/>
            </a:prstGeom>
            <a:noFill/>
            <a:ln w="38100">
              <a:solidFill>
                <a:srgbClr val="FF0000"/>
              </a:solidFill>
              <a:round/>
              <a:headEnd type="none" w="med" len="lg"/>
              <a:tailEnd type="none" w="med" len="lg"/>
            </a:ln>
            <a:effectLst>
              <a:outerShdw dist="28398" dir="6993903" algn="ctr" rotWithShape="0">
                <a:srgbClr val="969696">
                  <a:alpha val="50000"/>
                </a:srgbClr>
              </a:outerShdw>
            </a:effectLst>
            <a:extLst>
              <a:ext uri="{909E8E84-426E-40DD-AFC4-6F175D3DCCD1}">
                <a14:hiddenFill xmlns:a14="http://schemas.microsoft.com/office/drawing/2010/main">
                  <a:noFill/>
                </a14:hiddenFill>
              </a:ext>
            </a:extLst>
          </p:spPr>
          <p:txBody>
            <a:bodyPr>
              <a:spAutoFit/>
            </a:bodyPr>
            <a:lstStyle/>
            <a:p>
              <a:endParaRPr lang="zh-CN" altLang="en-US"/>
            </a:p>
          </p:txBody>
        </p:sp>
      </p:grpSp>
      <p:sp>
        <p:nvSpPr>
          <p:cNvPr id="372839" name="任意多边形 110"/>
          <p:cNvSpPr>
            <a:spLocks/>
          </p:cNvSpPr>
          <p:nvPr/>
        </p:nvSpPr>
        <p:spPr bwMode="auto">
          <a:xfrm>
            <a:off x="1741488" y="1225550"/>
            <a:ext cx="6113462" cy="1987550"/>
          </a:xfrm>
          <a:custGeom>
            <a:avLst/>
            <a:gdLst>
              <a:gd name="T0" fmla="*/ 0 w 6112042"/>
              <a:gd name="T1" fmla="*/ 1848617 h 1987616"/>
              <a:gd name="T2" fmla="*/ 628124 w 6112042"/>
              <a:gd name="T3" fmla="*/ 1935193 h 1987616"/>
              <a:gd name="T4" fmla="*/ 2145272 w 6112042"/>
              <a:gd name="T5" fmla="*/ 1540779 h 1987616"/>
              <a:gd name="T6" fmla="*/ 2444830 w 6112042"/>
              <a:gd name="T7" fmla="*/ 376778 h 1987616"/>
              <a:gd name="T8" fmla="*/ 3778376 w 6112042"/>
              <a:gd name="T9" fmla="*/ 136282 h 1987616"/>
              <a:gd name="T10" fmla="*/ 4087602 w 6112042"/>
              <a:gd name="T11" fmla="*/ 1604 h 1987616"/>
              <a:gd name="T12" fmla="*/ 4367836 w 6112042"/>
              <a:gd name="T13" fmla="*/ 126664 h 1987616"/>
              <a:gd name="T14" fmla="*/ 4657746 w 6112042"/>
              <a:gd name="T15" fmla="*/ 367160 h 1987616"/>
              <a:gd name="T16" fmla="*/ 6136231 w 6112042"/>
              <a:gd name="T17" fmla="*/ 1713931 h 19876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12042"/>
              <a:gd name="T28" fmla="*/ 0 h 1987616"/>
              <a:gd name="T29" fmla="*/ 6112042 w 6112042"/>
              <a:gd name="T30" fmla="*/ 1987616 h 19876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12042" h="1987616">
                <a:moveTo>
                  <a:pt x="0" y="1849654"/>
                </a:moveTo>
                <a:cubicBezTo>
                  <a:pt x="134753" y="1918635"/>
                  <a:pt x="269507" y="1987616"/>
                  <a:pt x="625642" y="1936281"/>
                </a:cubicBezTo>
                <a:cubicBezTo>
                  <a:pt x="981777" y="1884946"/>
                  <a:pt x="1835217" y="1801528"/>
                  <a:pt x="2136808" y="1541646"/>
                </a:cubicBezTo>
                <a:cubicBezTo>
                  <a:pt x="2438399" y="1281764"/>
                  <a:pt x="2164079" y="611204"/>
                  <a:pt x="2435191" y="376989"/>
                </a:cubicBezTo>
                <a:cubicBezTo>
                  <a:pt x="2706303" y="142774"/>
                  <a:pt x="3490762" y="198921"/>
                  <a:pt x="3763478" y="136357"/>
                </a:cubicBezTo>
                <a:cubicBezTo>
                  <a:pt x="4036194" y="73793"/>
                  <a:pt x="3973629" y="3208"/>
                  <a:pt x="4071486" y="1604"/>
                </a:cubicBezTo>
                <a:cubicBezTo>
                  <a:pt x="4169343" y="0"/>
                  <a:pt x="4255971" y="65772"/>
                  <a:pt x="4350619" y="126732"/>
                </a:cubicBezTo>
                <a:cubicBezTo>
                  <a:pt x="4445267" y="187692"/>
                  <a:pt x="4345806" y="102670"/>
                  <a:pt x="4639376" y="367364"/>
                </a:cubicBezTo>
                <a:cubicBezTo>
                  <a:pt x="4932946" y="632058"/>
                  <a:pt x="5879431" y="1487102"/>
                  <a:pt x="6112042" y="1714900"/>
                </a:cubicBezTo>
              </a:path>
            </a:pathLst>
          </a:custGeom>
          <a:noFill/>
          <a:ln w="38100" algn="ctr">
            <a:solidFill>
              <a:srgbClr val="008000"/>
            </a:solidFill>
            <a:prstDash val="sysDot"/>
            <a:round/>
            <a:headEn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9482" name="任意多边形 121"/>
          <p:cNvSpPr>
            <a:spLocks/>
          </p:cNvSpPr>
          <p:nvPr/>
        </p:nvSpPr>
        <p:spPr bwMode="auto">
          <a:xfrm>
            <a:off x="1714500" y="1166813"/>
            <a:ext cx="5986463" cy="1857375"/>
          </a:xfrm>
          <a:custGeom>
            <a:avLst/>
            <a:gdLst>
              <a:gd name="T0" fmla="*/ 0 w 5986914"/>
              <a:gd name="T1" fmla="*/ 4767863 h 1756611"/>
              <a:gd name="T2" fmla="*/ 1307366 w 5986914"/>
              <a:gd name="T3" fmla="*/ 1326599 h 1756611"/>
              <a:gd name="T4" fmla="*/ 1691887 w 5986914"/>
              <a:gd name="T5" fmla="*/ 591062 h 1756611"/>
              <a:gd name="T6" fmla="*/ 2086014 w 5986914"/>
              <a:gd name="T7" fmla="*/ 249559 h 1756611"/>
              <a:gd name="T8" fmla="*/ 3806735 w 5986914"/>
              <a:gd name="T9" fmla="*/ 144484 h 1756611"/>
              <a:gd name="T10" fmla="*/ 4527710 w 5986914"/>
              <a:gd name="T11" fmla="*/ 1116446 h 1756611"/>
              <a:gd name="T12" fmla="*/ 5979240 w 5986914"/>
              <a:gd name="T13" fmla="*/ 4794138 h 1756611"/>
              <a:gd name="T14" fmla="*/ 0 60000 65536"/>
              <a:gd name="T15" fmla="*/ 0 60000 65536"/>
              <a:gd name="T16" fmla="*/ 0 60000 65536"/>
              <a:gd name="T17" fmla="*/ 0 60000 65536"/>
              <a:gd name="T18" fmla="*/ 0 60000 65536"/>
              <a:gd name="T19" fmla="*/ 0 60000 65536"/>
              <a:gd name="T20" fmla="*/ 0 60000 65536"/>
              <a:gd name="T21" fmla="*/ 0 w 5986914"/>
              <a:gd name="T22" fmla="*/ 0 h 1756611"/>
              <a:gd name="T23" fmla="*/ 5986914 w 5986914"/>
              <a:gd name="T24" fmla="*/ 1756611 h 17566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6914" h="1756611">
                <a:moveTo>
                  <a:pt x="0" y="1746986"/>
                </a:moveTo>
                <a:cubicBezTo>
                  <a:pt x="513347" y="1244066"/>
                  <a:pt x="1026695" y="741146"/>
                  <a:pt x="1309036" y="486076"/>
                </a:cubicBezTo>
                <a:cubicBezTo>
                  <a:pt x="1591377" y="231006"/>
                  <a:pt x="1564106" y="282342"/>
                  <a:pt x="1694047" y="216569"/>
                </a:cubicBezTo>
                <a:cubicBezTo>
                  <a:pt x="1823988" y="150796"/>
                  <a:pt x="1735756" y="118713"/>
                  <a:pt x="2088682" y="91441"/>
                </a:cubicBezTo>
                <a:cubicBezTo>
                  <a:pt x="2441608" y="64169"/>
                  <a:pt x="3404136" y="0"/>
                  <a:pt x="3811605" y="52939"/>
                </a:cubicBezTo>
                <a:cubicBezTo>
                  <a:pt x="4219075" y="105878"/>
                  <a:pt x="4170947" y="125129"/>
                  <a:pt x="4533499" y="409074"/>
                </a:cubicBezTo>
                <a:cubicBezTo>
                  <a:pt x="4896051" y="693019"/>
                  <a:pt x="5441482" y="1224815"/>
                  <a:pt x="5986914" y="1756611"/>
                </a:cubicBezTo>
              </a:path>
            </a:pathLst>
          </a:custGeom>
          <a:noFill/>
          <a:ln w="38100" algn="ctr">
            <a:solidFill>
              <a:srgbClr val="374FFD"/>
            </a:solidFill>
            <a:round/>
            <a:headEn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5" name="Group 150"/>
          <p:cNvGrpSpPr>
            <a:grpSpLocks/>
          </p:cNvGrpSpPr>
          <p:nvPr/>
        </p:nvGrpSpPr>
        <p:grpSpPr bwMode="auto">
          <a:xfrm>
            <a:off x="6899275" y="908050"/>
            <a:ext cx="1704975" cy="1135063"/>
            <a:chOff x="4346" y="572"/>
            <a:chExt cx="1074" cy="715"/>
          </a:xfrm>
        </p:grpSpPr>
        <p:sp>
          <p:nvSpPr>
            <p:cNvPr id="59497" name="圆角矩形标注 74"/>
            <p:cNvSpPr>
              <a:spLocks noChangeArrowheads="1"/>
            </p:cNvSpPr>
            <p:nvPr/>
          </p:nvSpPr>
          <p:spPr bwMode="auto">
            <a:xfrm>
              <a:off x="4346" y="572"/>
              <a:ext cx="1044" cy="499"/>
            </a:xfrm>
            <a:prstGeom prst="wedgeRoundRectCallout">
              <a:avLst>
                <a:gd name="adj1" fmla="val -47894"/>
                <a:gd name="adj2" fmla="val 103306"/>
                <a:gd name="adj3" fmla="val 16667"/>
              </a:avLst>
            </a:prstGeom>
            <a:solidFill>
              <a:srgbClr val="1E7BB4"/>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990033"/>
                </a:buClr>
              </a:pPr>
              <a:endParaRPr lang="zh-CN" altLang="zh-CN" sz="1400">
                <a:ea typeface="华文细黑" panose="02010600040101010101" pitchFamily="2" charset="-122"/>
              </a:endParaRPr>
            </a:p>
          </p:txBody>
        </p:sp>
        <p:sp>
          <p:nvSpPr>
            <p:cNvPr id="59498" name="Text Box 141"/>
            <p:cNvSpPr txBox="1">
              <a:spLocks noChangeArrowheads="1"/>
            </p:cNvSpPr>
            <p:nvPr/>
          </p:nvSpPr>
          <p:spPr bwMode="auto">
            <a:xfrm>
              <a:off x="4437" y="618"/>
              <a:ext cx="983"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400">
                  <a:solidFill>
                    <a:schemeClr val="bg1"/>
                  </a:solidFill>
                  <a:ea typeface="华文细黑" panose="02010600040101010101" pitchFamily="2" charset="-122"/>
                </a:rPr>
                <a:t>业务数据跨过故障区域正常到达目的地</a:t>
              </a:r>
            </a:p>
            <a:p>
              <a:pPr eaLnBrk="1" hangingPunct="1">
                <a:spcBef>
                  <a:spcPct val="50000"/>
                </a:spcBef>
              </a:pPr>
              <a:endParaRPr lang="en-US" altLang="zh-CN" sz="1400">
                <a:solidFill>
                  <a:schemeClr val="bg1"/>
                </a:solidFill>
                <a:ea typeface="华文细黑" panose="02010600040101010101" pitchFamily="2" charset="-122"/>
              </a:endParaRPr>
            </a:p>
          </p:txBody>
        </p:sp>
      </p:grpSp>
      <p:grpSp>
        <p:nvGrpSpPr>
          <p:cNvPr id="6" name="Group 151"/>
          <p:cNvGrpSpPr>
            <a:grpSpLocks/>
          </p:cNvGrpSpPr>
          <p:nvPr/>
        </p:nvGrpSpPr>
        <p:grpSpPr bwMode="auto">
          <a:xfrm>
            <a:off x="3348038" y="3213100"/>
            <a:ext cx="2232025" cy="647700"/>
            <a:chOff x="2109" y="2024"/>
            <a:chExt cx="1406" cy="408"/>
          </a:xfrm>
        </p:grpSpPr>
        <p:sp>
          <p:nvSpPr>
            <p:cNvPr id="59495" name="圆角矩形标注 74"/>
            <p:cNvSpPr>
              <a:spLocks noChangeArrowheads="1"/>
            </p:cNvSpPr>
            <p:nvPr/>
          </p:nvSpPr>
          <p:spPr bwMode="auto">
            <a:xfrm>
              <a:off x="2109" y="2024"/>
              <a:ext cx="1361" cy="408"/>
            </a:xfrm>
            <a:prstGeom prst="wedgeRoundRectCallout">
              <a:avLst>
                <a:gd name="adj1" fmla="val -126560"/>
                <a:gd name="adj2" fmla="val -29167"/>
                <a:gd name="adj3" fmla="val 16667"/>
              </a:avLst>
            </a:prstGeom>
            <a:solidFill>
              <a:srgbClr val="1E7BB4"/>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990033"/>
                </a:buClr>
              </a:pPr>
              <a:endParaRPr lang="zh-CN" altLang="zh-CN" sz="1400">
                <a:ea typeface="华文细黑" panose="02010600040101010101" pitchFamily="2" charset="-122"/>
              </a:endParaRPr>
            </a:p>
          </p:txBody>
        </p:sp>
        <p:sp>
          <p:nvSpPr>
            <p:cNvPr id="59496" name="Text Box 145"/>
            <p:cNvSpPr txBox="1">
              <a:spLocks noChangeArrowheads="1"/>
            </p:cNvSpPr>
            <p:nvPr/>
          </p:nvSpPr>
          <p:spPr bwMode="auto">
            <a:xfrm>
              <a:off x="2109" y="2070"/>
              <a:ext cx="1406"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400">
                  <a:solidFill>
                    <a:schemeClr val="bg1"/>
                  </a:solidFill>
                  <a:ea typeface="华文细黑" panose="02010600040101010101" pitchFamily="2" charset="-122"/>
                </a:rPr>
                <a:t>检测到故障后，立即触发</a:t>
              </a:r>
              <a:r>
                <a:rPr lang="en-US" altLang="zh-CN" sz="1400">
                  <a:solidFill>
                    <a:schemeClr val="bg1"/>
                  </a:solidFill>
                  <a:ea typeface="华文细黑" panose="02010600040101010101" pitchFamily="2" charset="-122"/>
                </a:rPr>
                <a:t>IP FRR</a:t>
              </a:r>
              <a:r>
                <a:rPr lang="zh-CN" altLang="en-US" sz="1400">
                  <a:solidFill>
                    <a:schemeClr val="bg1"/>
                  </a:solidFill>
                  <a:ea typeface="华文细黑" panose="02010600040101010101" pitchFamily="2" charset="-122"/>
                </a:rPr>
                <a:t>切换转发路径</a:t>
              </a:r>
            </a:p>
          </p:txBody>
        </p:sp>
      </p:grpSp>
      <p:grpSp>
        <p:nvGrpSpPr>
          <p:cNvPr id="7" name="Group 152"/>
          <p:cNvGrpSpPr>
            <a:grpSpLocks/>
          </p:cNvGrpSpPr>
          <p:nvPr/>
        </p:nvGrpSpPr>
        <p:grpSpPr bwMode="auto">
          <a:xfrm>
            <a:off x="179388" y="2349500"/>
            <a:ext cx="1560512" cy="522288"/>
            <a:chOff x="113" y="1434"/>
            <a:chExt cx="1074" cy="377"/>
          </a:xfrm>
        </p:grpSpPr>
        <p:sp>
          <p:nvSpPr>
            <p:cNvPr id="59493" name="圆角矩形标注 74"/>
            <p:cNvSpPr>
              <a:spLocks noChangeArrowheads="1"/>
            </p:cNvSpPr>
            <p:nvPr/>
          </p:nvSpPr>
          <p:spPr bwMode="auto">
            <a:xfrm>
              <a:off x="113" y="1434"/>
              <a:ext cx="1045" cy="363"/>
            </a:xfrm>
            <a:prstGeom prst="wedgeRoundRectCallout">
              <a:avLst>
                <a:gd name="adj1" fmla="val 44829"/>
                <a:gd name="adj2" fmla="val 88569"/>
                <a:gd name="adj3" fmla="val 16667"/>
              </a:avLst>
            </a:prstGeom>
            <a:solidFill>
              <a:srgbClr val="1E7BB4"/>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990033"/>
                </a:buClr>
              </a:pPr>
              <a:endParaRPr lang="zh-CN" altLang="zh-CN" sz="1400">
                <a:ea typeface="华文细黑" panose="02010600040101010101" pitchFamily="2" charset="-122"/>
              </a:endParaRPr>
            </a:p>
          </p:txBody>
        </p:sp>
        <p:sp>
          <p:nvSpPr>
            <p:cNvPr id="59494" name="Text Box 147"/>
            <p:cNvSpPr txBox="1">
              <a:spLocks noChangeArrowheads="1"/>
            </p:cNvSpPr>
            <p:nvPr/>
          </p:nvSpPr>
          <p:spPr bwMode="auto">
            <a:xfrm>
              <a:off x="204" y="1434"/>
              <a:ext cx="983"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400">
                  <a:solidFill>
                    <a:schemeClr val="bg1"/>
                  </a:solidFill>
                  <a:ea typeface="华文细黑" panose="02010600040101010101" pitchFamily="2" charset="-122"/>
                </a:rPr>
                <a:t>BFD</a:t>
              </a:r>
              <a:r>
                <a:rPr lang="zh-CN" altLang="en-US" sz="1400">
                  <a:solidFill>
                    <a:schemeClr val="bg1"/>
                  </a:solidFill>
                  <a:ea typeface="华文细黑" panose="02010600040101010101" pitchFamily="2" charset="-122"/>
                </a:rPr>
                <a:t>快速发现 核心路由器故障</a:t>
              </a:r>
            </a:p>
          </p:txBody>
        </p:sp>
      </p:grpSp>
      <p:pic>
        <p:nvPicPr>
          <p:cNvPr id="59486" name="Picture 4"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488" y="3119438"/>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87" name="Picture 38"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4600" y="2974975"/>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88" name="Picture 85"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8575" y="2525713"/>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89" name="Picture 87"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25" y="1257300"/>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0" name="Picture 88"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023938"/>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1" name="Picture 89" descr="高端路由器"/>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9213" y="1250950"/>
            <a:ext cx="4064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92" name="Text Box 120"/>
          <p:cNvSpPr txBox="1">
            <a:spLocks noChangeArrowheads="1"/>
          </p:cNvSpPr>
          <p:nvPr/>
        </p:nvSpPr>
        <p:spPr bwMode="auto">
          <a:xfrm>
            <a:off x="250825" y="5010150"/>
            <a:ext cx="849788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Wingdings" panose="05000000000000000000" pitchFamily="2" charset="2"/>
              <a:buChar char="l"/>
            </a:pPr>
            <a:r>
              <a:rPr lang="en-US" altLang="zh-CN" b="1">
                <a:solidFill>
                  <a:srgbClr val="000000"/>
                </a:solidFill>
                <a:ea typeface="华文细黑" panose="02010600040101010101" pitchFamily="2" charset="-122"/>
              </a:rPr>
              <a:t>CR16000</a:t>
            </a:r>
            <a:r>
              <a:rPr lang="zh-CN" altLang="en-US" b="1">
                <a:solidFill>
                  <a:srgbClr val="000000"/>
                </a:solidFill>
                <a:ea typeface="华文细黑" panose="02010600040101010101" pitchFamily="2" charset="-122"/>
              </a:rPr>
              <a:t>支持多种</a:t>
            </a:r>
            <a:r>
              <a:rPr lang="en-US" altLang="zh-CN" b="1">
                <a:solidFill>
                  <a:srgbClr val="000000"/>
                </a:solidFill>
                <a:ea typeface="华文细黑" panose="02010600040101010101" pitchFamily="2" charset="-122"/>
              </a:rPr>
              <a:t>FRR</a:t>
            </a:r>
            <a:r>
              <a:rPr lang="zh-CN" altLang="en-US" b="1">
                <a:solidFill>
                  <a:srgbClr val="000000"/>
                </a:solidFill>
                <a:ea typeface="华文细黑" panose="02010600040101010101" pitchFamily="2" charset="-122"/>
              </a:rPr>
              <a:t>技术，结合快速检测技术（</a:t>
            </a:r>
            <a:r>
              <a:rPr lang="en-US" altLang="zh-CN" b="1">
                <a:solidFill>
                  <a:srgbClr val="000000"/>
                </a:solidFill>
                <a:ea typeface="华文细黑" panose="02010600040101010101" pitchFamily="2" charset="-122"/>
              </a:rPr>
              <a:t>OAM</a:t>
            </a:r>
            <a:r>
              <a:rPr lang="zh-CN" altLang="en-US" b="1">
                <a:solidFill>
                  <a:srgbClr val="000000"/>
                </a:solidFill>
                <a:ea typeface="华文细黑" panose="02010600040101010101" pitchFamily="2" charset="-122"/>
              </a:rPr>
              <a:t>或</a:t>
            </a:r>
            <a:r>
              <a:rPr lang="en-US" altLang="zh-CN" b="1">
                <a:solidFill>
                  <a:srgbClr val="000000"/>
                </a:solidFill>
                <a:ea typeface="华文细黑" panose="02010600040101010101" pitchFamily="2" charset="-122"/>
              </a:rPr>
              <a:t>BFD</a:t>
            </a:r>
            <a:r>
              <a:rPr lang="zh-CN" altLang="en-US" b="1">
                <a:solidFill>
                  <a:srgbClr val="000000"/>
                </a:solidFill>
                <a:ea typeface="华文细黑" panose="02010600040101010101" pitchFamily="2" charset="-122"/>
              </a:rPr>
              <a:t>技术），无论是</a:t>
            </a:r>
            <a:r>
              <a:rPr lang="en-US" altLang="zh-CN" b="1">
                <a:solidFill>
                  <a:srgbClr val="000000"/>
                </a:solidFill>
                <a:ea typeface="华文细黑" panose="02010600040101010101" pitchFamily="2" charset="-122"/>
              </a:rPr>
              <a:t>IP</a:t>
            </a:r>
            <a:r>
              <a:rPr lang="zh-CN" altLang="en-US" b="1">
                <a:solidFill>
                  <a:srgbClr val="000000"/>
                </a:solidFill>
                <a:ea typeface="华文细黑" panose="02010600040101010101" pitchFamily="2" charset="-122"/>
              </a:rPr>
              <a:t>转发或</a:t>
            </a:r>
            <a:r>
              <a:rPr lang="en-US" altLang="zh-CN" b="1">
                <a:solidFill>
                  <a:srgbClr val="000000"/>
                </a:solidFill>
                <a:ea typeface="华文细黑" panose="02010600040101010101" pitchFamily="2" charset="-122"/>
              </a:rPr>
              <a:t>MPLS</a:t>
            </a:r>
            <a:r>
              <a:rPr lang="zh-CN" altLang="en-US" b="1">
                <a:solidFill>
                  <a:srgbClr val="000000"/>
                </a:solidFill>
                <a:ea typeface="华文细黑" panose="02010600040101010101" pitchFamily="2" charset="-122"/>
              </a:rPr>
              <a:t>转发，</a:t>
            </a:r>
            <a:r>
              <a:rPr lang="en-US" altLang="zh-CN" b="1">
                <a:solidFill>
                  <a:srgbClr val="000000"/>
                </a:solidFill>
                <a:ea typeface="华文细黑" panose="02010600040101010101" pitchFamily="2" charset="-122"/>
              </a:rPr>
              <a:t>CR16000</a:t>
            </a:r>
            <a:r>
              <a:rPr lang="zh-CN" altLang="en-US" b="1">
                <a:solidFill>
                  <a:srgbClr val="000000"/>
                </a:solidFill>
                <a:ea typeface="华文细黑" panose="02010600040101010101" pitchFamily="2" charset="-122"/>
              </a:rPr>
              <a:t>上都能达到</a:t>
            </a:r>
            <a:r>
              <a:rPr lang="en-US" altLang="zh-CN" b="1">
                <a:solidFill>
                  <a:srgbClr val="000000"/>
                </a:solidFill>
                <a:ea typeface="华文细黑" panose="02010600040101010101" pitchFamily="2" charset="-122"/>
              </a:rPr>
              <a:t>50ms</a:t>
            </a:r>
            <a:r>
              <a:rPr lang="zh-CN" altLang="en-US" b="1">
                <a:solidFill>
                  <a:srgbClr val="000000"/>
                </a:solidFill>
                <a:ea typeface="华文细黑" panose="02010600040101010101" pitchFamily="2" charset="-122"/>
              </a:rPr>
              <a:t>以内电信运营级别的倒换 ；</a:t>
            </a:r>
          </a:p>
          <a:p>
            <a:pPr eaLnBrk="1" hangingPunct="1">
              <a:lnSpc>
                <a:spcPct val="120000"/>
              </a:lnSpc>
              <a:buFont typeface="Wingdings" panose="05000000000000000000" pitchFamily="2" charset="2"/>
              <a:buChar char="l"/>
            </a:pPr>
            <a:r>
              <a:rPr lang="en-US" altLang="zh-CN" b="1">
                <a:solidFill>
                  <a:srgbClr val="000000"/>
                </a:solidFill>
                <a:ea typeface="华文细黑" panose="02010600040101010101" pitchFamily="2" charset="-122"/>
              </a:rPr>
              <a:t>CR16000</a:t>
            </a:r>
            <a:r>
              <a:rPr lang="zh-CN" altLang="en-US" b="1">
                <a:solidFill>
                  <a:srgbClr val="000000"/>
                </a:solidFill>
                <a:ea typeface="华文细黑" panose="02010600040101010101" pitchFamily="2" charset="-122"/>
              </a:rPr>
              <a:t>支持</a:t>
            </a:r>
            <a:r>
              <a:rPr lang="en-US" altLang="zh-CN" b="1">
                <a:solidFill>
                  <a:srgbClr val="000000"/>
                </a:solidFill>
                <a:ea typeface="华文细黑" panose="02010600040101010101" pitchFamily="2" charset="-122"/>
              </a:rPr>
              <a:t>IP FRR</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LDP FRR</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VPNFRR</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TE FRR</a:t>
            </a:r>
            <a:r>
              <a:rPr lang="zh-CN" altLang="en-US" b="1">
                <a:solidFill>
                  <a:srgbClr val="000000"/>
                </a:solidFill>
                <a:ea typeface="华文细黑" panose="02010600040101010101" pitchFamily="2" charset="-122"/>
              </a:rPr>
              <a:t>。</a:t>
            </a:r>
            <a:endParaRPr lang="zh-CN" altLang="en-US">
              <a:ea typeface="华文细黑"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childTnLst>
                          </p:cTn>
                        </p:par>
                        <p:par>
                          <p:cTn id="8" fill="hold" nodeType="afterGroup">
                            <p:stCondLst>
                              <p:cond delay="10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1000"/>
                                        <p:tgtEl>
                                          <p:spTgt spid="6"/>
                                        </p:tgtEl>
                                      </p:cBhvr>
                                    </p:animEffect>
                                  </p:childTnLst>
                                </p:cTn>
                              </p:par>
                            </p:childTnLst>
                          </p:cTn>
                        </p:par>
                        <p:par>
                          <p:cTn id="12" fill="hold" nodeType="afterGroup">
                            <p:stCondLst>
                              <p:cond delay="2000"/>
                            </p:stCondLst>
                            <p:childTnLst>
                              <p:par>
                                <p:cTn id="13" presetID="26" presetClass="emph" presetSubtype="0" repeatCount="2000" fill="hold" grpId="0" nodeType="afterEffect">
                                  <p:stCondLst>
                                    <p:cond delay="0"/>
                                  </p:stCondLst>
                                  <p:childTnLst>
                                    <p:animEffect transition="out" filter="fade">
                                      <p:cBhvr>
                                        <p:cTn id="14" dur="1000" tmFilter="0, 0; .2, .5; .8, .5; 1, 0"/>
                                        <p:tgtEl>
                                          <p:spTgt spid="372839"/>
                                        </p:tgtEl>
                                      </p:cBhvr>
                                    </p:animEffect>
                                    <p:animScale>
                                      <p:cBhvr>
                                        <p:cTn id="15" dur="500" autoRev="1" fill="hold"/>
                                        <p:tgtEl>
                                          <p:spTgt spid="372839"/>
                                        </p:tgtEl>
                                      </p:cBhvr>
                                      <p:by x="105000" y="105000"/>
                                    </p:animScale>
                                  </p:childTnLst>
                                </p:cTn>
                              </p:par>
                            </p:childTnLst>
                          </p:cTn>
                        </p:par>
                        <p:par>
                          <p:cTn id="16" fill="hold" nodeType="afterGroup">
                            <p:stCondLst>
                              <p:cond delay="40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83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Line 2"/>
          <p:cNvSpPr>
            <a:spLocks noChangeShapeType="1"/>
          </p:cNvSpPr>
          <p:nvPr/>
        </p:nvSpPr>
        <p:spPr bwMode="auto">
          <a:xfrm>
            <a:off x="685800" y="2133600"/>
            <a:ext cx="0" cy="35052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19" name="Line 3"/>
          <p:cNvSpPr>
            <a:spLocks noChangeShapeType="1"/>
          </p:cNvSpPr>
          <p:nvPr/>
        </p:nvSpPr>
        <p:spPr bwMode="auto">
          <a:xfrm>
            <a:off x="8458200" y="1752600"/>
            <a:ext cx="0" cy="43434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20" name="Line 4"/>
          <p:cNvSpPr>
            <a:spLocks noChangeShapeType="1"/>
          </p:cNvSpPr>
          <p:nvPr/>
        </p:nvSpPr>
        <p:spPr bwMode="auto">
          <a:xfrm>
            <a:off x="685800" y="5486400"/>
            <a:ext cx="82296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21" name="Line 5"/>
          <p:cNvSpPr>
            <a:spLocks noChangeShapeType="1"/>
          </p:cNvSpPr>
          <p:nvPr/>
        </p:nvSpPr>
        <p:spPr bwMode="auto">
          <a:xfrm>
            <a:off x="228600" y="2133600"/>
            <a:ext cx="41910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0422" name="标题 8"/>
          <p:cNvSpPr>
            <a:spLocks noGrp="1"/>
          </p:cNvSpPr>
          <p:nvPr>
            <p:ph type="title"/>
          </p:nvPr>
        </p:nvSpPr>
        <p:spPr/>
        <p:txBody>
          <a:bodyPr/>
          <a:lstStyle/>
          <a:p>
            <a:pPr eaLnBrk="1" hangingPunct="1"/>
            <a:r>
              <a:rPr lang="en-US" altLang="zh-CN" smtClean="0"/>
              <a:t>CR16000</a:t>
            </a:r>
            <a:r>
              <a:rPr lang="zh-CN" altLang="en-US" smtClean="0"/>
              <a:t>系列路由器业务特性</a:t>
            </a:r>
          </a:p>
        </p:txBody>
      </p:sp>
      <p:sp>
        <p:nvSpPr>
          <p:cNvPr id="60423" name="Rectangle 7"/>
          <p:cNvSpPr>
            <a:spLocks noChangeArrowheads="1"/>
          </p:cNvSpPr>
          <p:nvPr/>
        </p:nvSpPr>
        <p:spPr bwMode="auto">
          <a:xfrm>
            <a:off x="4645025" y="2276475"/>
            <a:ext cx="43195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2800" b="1">
                <a:ea typeface="华文细黑" panose="02010600040101010101" pitchFamily="2" charset="-122"/>
              </a:rPr>
              <a:t> </a:t>
            </a:r>
            <a:r>
              <a:rPr lang="zh-CN" altLang="en-US" sz="2800" b="1">
                <a:ea typeface="华文细黑" panose="02010600040101010101" pitchFamily="2" charset="-122"/>
              </a:rPr>
              <a:t>业务能力</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虚拟化</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高可靠性</a:t>
            </a:r>
          </a:p>
          <a:p>
            <a:pPr eaLnBrk="1" hangingPunct="1">
              <a:lnSpc>
                <a:spcPct val="110000"/>
              </a:lnSpc>
              <a:buClr>
                <a:srgbClr val="CC0000"/>
              </a:buClr>
              <a:buFont typeface="Wingdings" panose="05000000000000000000" pitchFamily="2" charset="2"/>
              <a:buChar char="l"/>
            </a:pPr>
            <a:r>
              <a:rPr lang="zh-CN" altLang="en-US" sz="2800" b="1">
                <a:solidFill>
                  <a:srgbClr val="CC0000"/>
                </a:solidFill>
                <a:ea typeface="华文细黑" panose="02010600040101010101" pitchFamily="2" charset="-122"/>
              </a:rPr>
              <a:t> 高安全性</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高可维护性</a:t>
            </a:r>
          </a:p>
        </p:txBody>
      </p:sp>
      <p:pic>
        <p:nvPicPr>
          <p:cNvPr id="60424" name="Picture 8" descr="BS0067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0"/>
            <a:ext cx="35814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323850" y="5643563"/>
            <a:ext cx="84248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Clr>
                <a:schemeClr val="tx1"/>
              </a:buClr>
              <a:buFont typeface="Wingdings" panose="05000000000000000000" pitchFamily="2" charset="2"/>
              <a:buChar char="l"/>
            </a:pPr>
            <a:r>
              <a:rPr lang="zh-CN" altLang="en-GB" b="1">
                <a:solidFill>
                  <a:srgbClr val="000000"/>
                </a:solidFill>
                <a:ea typeface="华文细黑" panose="02010600040101010101" pitchFamily="2" charset="-122"/>
              </a:rPr>
              <a:t>先进的体系结构、丰富的安全协议以及严格的业务接入控制</a:t>
            </a:r>
            <a:r>
              <a:rPr lang="zh-CN" altLang="en-US" b="1">
                <a:solidFill>
                  <a:srgbClr val="000000"/>
                </a:solidFill>
                <a:ea typeface="华文细黑" panose="02010600040101010101" pitchFamily="2" charset="-122"/>
              </a:rPr>
              <a:t>使核心路由器成为业务接入的安全网关</a:t>
            </a:r>
          </a:p>
        </p:txBody>
      </p:sp>
      <p:sp>
        <p:nvSpPr>
          <p:cNvPr id="61443" name="标题 133"/>
          <p:cNvSpPr>
            <a:spLocks noGrp="1"/>
          </p:cNvSpPr>
          <p:nvPr>
            <p:ph type="title"/>
          </p:nvPr>
        </p:nvSpPr>
        <p:spPr>
          <a:xfrm>
            <a:off x="428625" y="0"/>
            <a:ext cx="7239000" cy="609600"/>
          </a:xfrm>
        </p:spPr>
        <p:txBody>
          <a:bodyPr/>
          <a:lstStyle/>
          <a:p>
            <a:pPr eaLnBrk="1" hangingPunct="1"/>
            <a:r>
              <a:rPr lang="zh-CN" altLang="en-US" smtClean="0">
                <a:cs typeface="Arial" panose="020B0604020202020204" pitchFamily="34" charset="0"/>
              </a:rPr>
              <a:t>全方位的安全特性</a:t>
            </a:r>
            <a:endParaRPr lang="zh-CN" altLang="en-US" smtClean="0"/>
          </a:p>
        </p:txBody>
      </p:sp>
      <p:sp>
        <p:nvSpPr>
          <p:cNvPr id="61444" name="Text Box 3"/>
          <p:cNvSpPr txBox="1">
            <a:spLocks noChangeArrowheads="1"/>
          </p:cNvSpPr>
          <p:nvPr/>
        </p:nvSpPr>
        <p:spPr bwMode="auto">
          <a:xfrm>
            <a:off x="4011613" y="2349500"/>
            <a:ext cx="923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b="1">
                <a:ea typeface="华文细黑" panose="02010600040101010101" pitchFamily="2" charset="-122"/>
              </a:rPr>
              <a:t>协议安全</a:t>
            </a:r>
          </a:p>
        </p:txBody>
      </p:sp>
      <p:sp>
        <p:nvSpPr>
          <p:cNvPr id="61445" name="Text Box 4"/>
          <p:cNvSpPr txBox="1">
            <a:spLocks noChangeArrowheads="1"/>
          </p:cNvSpPr>
          <p:nvPr/>
        </p:nvSpPr>
        <p:spPr bwMode="auto">
          <a:xfrm>
            <a:off x="3781425" y="3689350"/>
            <a:ext cx="1384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spcBef>
                <a:spcPct val="20000"/>
              </a:spcBef>
              <a:buClr>
                <a:schemeClr val="accent2"/>
              </a:buClr>
              <a:buFont typeface="Symbol" panose="05050102010706020507" pitchFamily="18" charset="2"/>
              <a:buNone/>
            </a:pPr>
            <a:r>
              <a:rPr kumimoji="1" lang="zh-CN" altLang="en-US" b="1">
                <a:ea typeface="华文细黑" panose="02010600040101010101" pitchFamily="2" charset="-122"/>
              </a:rPr>
              <a:t>业务接入安全</a:t>
            </a:r>
          </a:p>
        </p:txBody>
      </p:sp>
      <p:sp>
        <p:nvSpPr>
          <p:cNvPr id="61446" name="Text Box 5"/>
          <p:cNvSpPr txBox="1">
            <a:spLocks noChangeArrowheads="1"/>
          </p:cNvSpPr>
          <p:nvPr/>
        </p:nvSpPr>
        <p:spPr bwMode="auto">
          <a:xfrm>
            <a:off x="2867025" y="3135313"/>
            <a:ext cx="920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2"/>
              </a:buClr>
              <a:buFont typeface="Symbol" panose="05050102010706020507" pitchFamily="18" charset="2"/>
              <a:buNone/>
            </a:pPr>
            <a:r>
              <a:rPr kumimoji="1" lang="zh-CN" altLang="en-US" b="1">
                <a:ea typeface="华文细黑" panose="02010600040101010101" pitchFamily="2" charset="-122"/>
              </a:rPr>
              <a:t>管理安全</a:t>
            </a:r>
          </a:p>
        </p:txBody>
      </p:sp>
      <p:sp>
        <p:nvSpPr>
          <p:cNvPr id="61447" name="Text Box 6"/>
          <p:cNvSpPr txBox="1">
            <a:spLocks noChangeArrowheads="1"/>
          </p:cNvSpPr>
          <p:nvPr/>
        </p:nvSpPr>
        <p:spPr bwMode="auto">
          <a:xfrm>
            <a:off x="5137150" y="3135313"/>
            <a:ext cx="920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2"/>
              </a:buClr>
              <a:buFont typeface="Symbol" panose="05050102010706020507" pitchFamily="18" charset="2"/>
              <a:buNone/>
            </a:pPr>
            <a:r>
              <a:rPr kumimoji="1" lang="zh-CN" altLang="en-US" b="1">
                <a:ea typeface="华文细黑" panose="02010600040101010101" pitchFamily="2" charset="-122"/>
              </a:rPr>
              <a:t>转发安全</a:t>
            </a:r>
          </a:p>
        </p:txBody>
      </p:sp>
      <p:sp>
        <p:nvSpPr>
          <p:cNvPr id="142" name="Rectangle 8"/>
          <p:cNvSpPr>
            <a:spLocks noChangeArrowheads="1"/>
          </p:cNvSpPr>
          <p:nvPr/>
        </p:nvSpPr>
        <p:spPr bwMode="auto">
          <a:xfrm>
            <a:off x="457010" y="2544763"/>
            <a:ext cx="1581530"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RADIUS</a:t>
            </a:r>
            <a:endParaRPr kumimoji="1" lang="en-US" altLang="zh-CN" sz="1400" b="1">
              <a:ea typeface="华文细黑" pitchFamily="2" charset="-122"/>
            </a:endParaRPr>
          </a:p>
        </p:txBody>
      </p:sp>
      <p:sp>
        <p:nvSpPr>
          <p:cNvPr id="143" name="Rectangle 9"/>
          <p:cNvSpPr>
            <a:spLocks noChangeArrowheads="1"/>
          </p:cNvSpPr>
          <p:nvPr/>
        </p:nvSpPr>
        <p:spPr bwMode="auto">
          <a:xfrm>
            <a:off x="457010" y="2943225"/>
            <a:ext cx="1581530"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TACACS+</a:t>
            </a:r>
            <a:endParaRPr kumimoji="1" lang="en-US" altLang="zh-CN" sz="1400" b="1">
              <a:ea typeface="华文细黑" pitchFamily="2" charset="-122"/>
            </a:endParaRPr>
          </a:p>
        </p:txBody>
      </p:sp>
      <p:sp>
        <p:nvSpPr>
          <p:cNvPr id="144" name="Rectangle 10"/>
          <p:cNvSpPr>
            <a:spLocks noChangeArrowheads="1"/>
          </p:cNvSpPr>
          <p:nvPr/>
        </p:nvSpPr>
        <p:spPr bwMode="auto">
          <a:xfrm>
            <a:off x="457010" y="3341688"/>
            <a:ext cx="1581530"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SYSLOG</a:t>
            </a:r>
            <a:endParaRPr kumimoji="1" lang="en-US" altLang="zh-CN" sz="1400" b="1">
              <a:ea typeface="华文细黑" pitchFamily="2" charset="-122"/>
            </a:endParaRPr>
          </a:p>
        </p:txBody>
      </p:sp>
      <p:sp>
        <p:nvSpPr>
          <p:cNvPr id="145" name="Rectangle 11"/>
          <p:cNvSpPr>
            <a:spLocks noChangeArrowheads="1"/>
          </p:cNvSpPr>
          <p:nvPr/>
        </p:nvSpPr>
        <p:spPr bwMode="auto">
          <a:xfrm>
            <a:off x="7113588" y="2195513"/>
            <a:ext cx="1406525"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zh-CN" altLang="en-GB" sz="1400" b="1">
                <a:ea typeface="华文细黑" pitchFamily="2" charset="-122"/>
              </a:rPr>
              <a:t>海量双向</a:t>
            </a:r>
            <a:r>
              <a:rPr kumimoji="1" lang="en-GB" altLang="zh-CN" sz="1400" b="1">
                <a:ea typeface="华文细黑" pitchFamily="2" charset="-122"/>
              </a:rPr>
              <a:t>ACL</a:t>
            </a:r>
            <a:endParaRPr kumimoji="1" lang="en-US" altLang="zh-CN" sz="1400" b="1">
              <a:ea typeface="华文细黑" pitchFamily="2" charset="-122"/>
            </a:endParaRPr>
          </a:p>
        </p:txBody>
      </p:sp>
      <p:sp>
        <p:nvSpPr>
          <p:cNvPr id="146" name="Rectangle 12"/>
          <p:cNvSpPr>
            <a:spLocks noChangeArrowheads="1"/>
          </p:cNvSpPr>
          <p:nvPr/>
        </p:nvSpPr>
        <p:spPr bwMode="auto">
          <a:xfrm>
            <a:off x="7113588" y="2593975"/>
            <a:ext cx="1406525"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URPF</a:t>
            </a:r>
            <a:endParaRPr kumimoji="1" lang="en-US" altLang="zh-CN" sz="1400" b="1">
              <a:ea typeface="华文细黑" pitchFamily="2" charset="-122"/>
            </a:endParaRPr>
          </a:p>
        </p:txBody>
      </p:sp>
      <p:sp>
        <p:nvSpPr>
          <p:cNvPr id="147" name="Rectangle 13"/>
          <p:cNvSpPr>
            <a:spLocks noChangeArrowheads="1"/>
          </p:cNvSpPr>
          <p:nvPr/>
        </p:nvSpPr>
        <p:spPr bwMode="auto">
          <a:xfrm>
            <a:off x="7113588" y="3390900"/>
            <a:ext cx="1406525"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dirty="0">
                <a:ea typeface="华文细黑" pitchFamily="2" charset="-122"/>
              </a:rPr>
              <a:t>NETSTREAM</a:t>
            </a:r>
            <a:endParaRPr kumimoji="1" lang="en-US" altLang="zh-CN" sz="1400" b="1" dirty="0">
              <a:ea typeface="华文细黑" pitchFamily="2" charset="-122"/>
            </a:endParaRPr>
          </a:p>
        </p:txBody>
      </p:sp>
      <p:sp>
        <p:nvSpPr>
          <p:cNvPr id="148" name="Rectangle 14"/>
          <p:cNvSpPr>
            <a:spLocks noChangeArrowheads="1"/>
          </p:cNvSpPr>
          <p:nvPr/>
        </p:nvSpPr>
        <p:spPr bwMode="auto">
          <a:xfrm>
            <a:off x="7113588" y="2992438"/>
            <a:ext cx="1406525"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MIRROR</a:t>
            </a:r>
            <a:endParaRPr kumimoji="1" lang="en-US" altLang="zh-CN" sz="1400" b="1">
              <a:ea typeface="华文细黑" pitchFamily="2" charset="-122"/>
            </a:endParaRPr>
          </a:p>
        </p:txBody>
      </p:sp>
      <p:sp>
        <p:nvSpPr>
          <p:cNvPr id="149" name="Rectangle 15"/>
          <p:cNvSpPr>
            <a:spLocks noChangeArrowheads="1"/>
          </p:cNvSpPr>
          <p:nvPr/>
        </p:nvSpPr>
        <p:spPr bwMode="auto">
          <a:xfrm>
            <a:off x="1458913" y="1138238"/>
            <a:ext cx="1406525" cy="596899"/>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zh-CN" altLang="en-GB" sz="1400" b="1" dirty="0">
                <a:ea typeface="华文细黑" pitchFamily="2" charset="-122"/>
              </a:rPr>
              <a:t>路由协议</a:t>
            </a:r>
          </a:p>
          <a:p>
            <a:pPr algn="ctr">
              <a:buClr>
                <a:schemeClr val="accent2"/>
              </a:buClr>
              <a:buFont typeface="Symbol" pitchFamily="18" charset="2"/>
              <a:buNone/>
              <a:defRPr/>
            </a:pPr>
            <a:r>
              <a:rPr kumimoji="1" lang="en-GB" altLang="zh-CN" sz="1400" b="1" dirty="0">
                <a:ea typeface="华文细黑" pitchFamily="2" charset="-122"/>
              </a:rPr>
              <a:t>MD5</a:t>
            </a:r>
            <a:r>
              <a:rPr kumimoji="1" lang="zh-CN" altLang="en-GB" sz="1400" b="1" dirty="0">
                <a:ea typeface="华文细黑" pitchFamily="2" charset="-122"/>
              </a:rPr>
              <a:t>认证</a:t>
            </a:r>
            <a:endParaRPr kumimoji="1" lang="zh-CN" altLang="en-US" sz="1400" b="1" dirty="0">
              <a:ea typeface="华文细黑" pitchFamily="2" charset="-122"/>
            </a:endParaRPr>
          </a:p>
        </p:txBody>
      </p:sp>
      <p:sp>
        <p:nvSpPr>
          <p:cNvPr id="150" name="Rectangle 16"/>
          <p:cNvSpPr>
            <a:spLocks noChangeArrowheads="1"/>
          </p:cNvSpPr>
          <p:nvPr/>
        </p:nvSpPr>
        <p:spPr bwMode="auto">
          <a:xfrm>
            <a:off x="3035300" y="1138238"/>
            <a:ext cx="1404938" cy="596899"/>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zh-CN" altLang="en-GB" sz="1400" b="1">
                <a:ea typeface="华文细黑" pitchFamily="2" charset="-122"/>
              </a:rPr>
              <a:t>管理与业务</a:t>
            </a:r>
          </a:p>
          <a:p>
            <a:pPr algn="ctr">
              <a:buClr>
                <a:schemeClr val="accent2"/>
              </a:buClr>
              <a:buFont typeface="Symbol" pitchFamily="18" charset="2"/>
              <a:buNone/>
              <a:defRPr/>
            </a:pPr>
            <a:r>
              <a:rPr kumimoji="1" lang="zh-CN" altLang="en-GB" sz="1400" b="1">
                <a:ea typeface="华文细黑" pitchFamily="2" charset="-122"/>
              </a:rPr>
              <a:t>平面严格隔离</a:t>
            </a:r>
            <a:endParaRPr kumimoji="1" lang="zh-CN" altLang="en-US" sz="1400" b="1">
              <a:ea typeface="华文细黑" pitchFamily="2" charset="-122"/>
            </a:endParaRPr>
          </a:p>
        </p:txBody>
      </p:sp>
      <p:sp>
        <p:nvSpPr>
          <p:cNvPr id="151" name="Rectangle 17"/>
          <p:cNvSpPr>
            <a:spLocks noChangeArrowheads="1"/>
          </p:cNvSpPr>
          <p:nvPr/>
        </p:nvSpPr>
        <p:spPr bwMode="auto">
          <a:xfrm>
            <a:off x="6156324" y="1138238"/>
            <a:ext cx="1558947" cy="596899"/>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zh-CN" altLang="en-GB" sz="1400" b="1" dirty="0">
                <a:ea typeface="华文细黑" pitchFamily="2" charset="-122"/>
              </a:rPr>
              <a:t>安全的</a:t>
            </a:r>
            <a:r>
              <a:rPr kumimoji="1" lang="en-GB" altLang="zh-CN" sz="1400" b="1" dirty="0" err="1">
                <a:ea typeface="华文细黑" pitchFamily="2" charset="-122"/>
              </a:rPr>
              <a:t>Commware</a:t>
            </a:r>
            <a:endParaRPr kumimoji="1" lang="zh-CN" altLang="en-GB" sz="1400" b="1" dirty="0">
              <a:ea typeface="华文细黑" pitchFamily="2" charset="-122"/>
            </a:endParaRPr>
          </a:p>
          <a:p>
            <a:pPr algn="ctr">
              <a:buClr>
                <a:schemeClr val="accent2"/>
              </a:buClr>
              <a:buFont typeface="Symbol" pitchFamily="18" charset="2"/>
              <a:buNone/>
              <a:defRPr/>
            </a:pPr>
            <a:r>
              <a:rPr kumimoji="1" lang="zh-CN" altLang="en-GB" sz="1400" b="1" dirty="0">
                <a:ea typeface="华文细黑" pitchFamily="2" charset="-122"/>
              </a:rPr>
              <a:t>路由软件系统</a:t>
            </a:r>
            <a:endParaRPr kumimoji="1" lang="zh-CN" altLang="en-US" sz="1400" b="1" dirty="0">
              <a:ea typeface="华文细黑" pitchFamily="2" charset="-122"/>
            </a:endParaRPr>
          </a:p>
        </p:txBody>
      </p:sp>
      <p:cxnSp>
        <p:nvCxnSpPr>
          <p:cNvPr id="61478" name="AutoShape 18"/>
          <p:cNvCxnSpPr>
            <a:cxnSpLocks noChangeShapeType="1"/>
            <a:endCxn id="61444" idx="0"/>
          </p:cNvCxnSpPr>
          <p:nvPr/>
        </p:nvCxnSpPr>
        <p:spPr bwMode="auto">
          <a:xfrm>
            <a:off x="2160588" y="1751013"/>
            <a:ext cx="2312987" cy="598487"/>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79" name="AutoShape 19"/>
          <p:cNvCxnSpPr>
            <a:cxnSpLocks noChangeShapeType="1"/>
            <a:endCxn id="61444" idx="0"/>
          </p:cNvCxnSpPr>
          <p:nvPr/>
        </p:nvCxnSpPr>
        <p:spPr bwMode="auto">
          <a:xfrm>
            <a:off x="3735388" y="1751013"/>
            <a:ext cx="738187" cy="598487"/>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0" name="AutoShape 20"/>
          <p:cNvCxnSpPr>
            <a:cxnSpLocks noChangeShapeType="1"/>
            <a:endCxn id="61444" idx="0"/>
          </p:cNvCxnSpPr>
          <p:nvPr/>
        </p:nvCxnSpPr>
        <p:spPr bwMode="auto">
          <a:xfrm rot="10800000" flipV="1">
            <a:off x="4473575" y="1751013"/>
            <a:ext cx="2382838" cy="598487"/>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1" name="AutoShape 21"/>
          <p:cNvCxnSpPr>
            <a:cxnSpLocks noChangeShapeType="1"/>
            <a:endCxn id="61446" idx="1"/>
          </p:cNvCxnSpPr>
          <p:nvPr/>
        </p:nvCxnSpPr>
        <p:spPr bwMode="auto">
          <a:xfrm>
            <a:off x="2038350" y="2297113"/>
            <a:ext cx="828675" cy="976312"/>
          </a:xfrm>
          <a:prstGeom prst="bentConnector3">
            <a:avLst>
              <a:gd name="adj1" fmla="val 50000"/>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2" name="AutoShape 22"/>
          <p:cNvCxnSpPr>
            <a:cxnSpLocks noChangeShapeType="1"/>
            <a:endCxn id="61446" idx="1"/>
          </p:cNvCxnSpPr>
          <p:nvPr/>
        </p:nvCxnSpPr>
        <p:spPr bwMode="auto">
          <a:xfrm>
            <a:off x="2038350" y="2693988"/>
            <a:ext cx="828675" cy="579437"/>
          </a:xfrm>
          <a:prstGeom prst="bentConnector3">
            <a:avLst>
              <a:gd name="adj1" fmla="val 50000"/>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3" name="AutoShape 23"/>
          <p:cNvCxnSpPr>
            <a:cxnSpLocks noChangeShapeType="1"/>
            <a:endCxn id="61446" idx="1"/>
          </p:cNvCxnSpPr>
          <p:nvPr/>
        </p:nvCxnSpPr>
        <p:spPr bwMode="auto">
          <a:xfrm>
            <a:off x="2038350" y="3092450"/>
            <a:ext cx="828675" cy="180975"/>
          </a:xfrm>
          <a:prstGeom prst="bentConnector3">
            <a:avLst>
              <a:gd name="adj1" fmla="val 50000"/>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4" name="AutoShape 24"/>
          <p:cNvCxnSpPr>
            <a:cxnSpLocks noChangeShapeType="1"/>
            <a:endCxn id="61446" idx="1"/>
          </p:cNvCxnSpPr>
          <p:nvPr/>
        </p:nvCxnSpPr>
        <p:spPr bwMode="auto">
          <a:xfrm flipV="1">
            <a:off x="2038350" y="3273425"/>
            <a:ext cx="828675" cy="217488"/>
          </a:xfrm>
          <a:prstGeom prst="bentConnector3">
            <a:avLst>
              <a:gd name="adj1" fmla="val 50000"/>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5" name="AutoShape 25"/>
          <p:cNvCxnSpPr>
            <a:cxnSpLocks noChangeShapeType="1"/>
            <a:stCxn id="61447" idx="3"/>
          </p:cNvCxnSpPr>
          <p:nvPr/>
        </p:nvCxnSpPr>
        <p:spPr bwMode="auto">
          <a:xfrm flipV="1">
            <a:off x="6035675" y="2344738"/>
            <a:ext cx="1077913" cy="928687"/>
          </a:xfrm>
          <a:prstGeom prst="bentConnector3">
            <a:avLst>
              <a:gd name="adj1" fmla="val 49861"/>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6" name="AutoShape 26"/>
          <p:cNvCxnSpPr>
            <a:cxnSpLocks noChangeShapeType="1"/>
            <a:stCxn id="61447" idx="3"/>
          </p:cNvCxnSpPr>
          <p:nvPr/>
        </p:nvCxnSpPr>
        <p:spPr bwMode="auto">
          <a:xfrm flipV="1">
            <a:off x="6035675" y="2743200"/>
            <a:ext cx="1077913" cy="530225"/>
          </a:xfrm>
          <a:prstGeom prst="bentConnector3">
            <a:avLst>
              <a:gd name="adj1" fmla="val 49861"/>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7" name="AutoShape 27"/>
          <p:cNvCxnSpPr>
            <a:cxnSpLocks noChangeShapeType="1"/>
            <a:stCxn id="61447" idx="3"/>
          </p:cNvCxnSpPr>
          <p:nvPr/>
        </p:nvCxnSpPr>
        <p:spPr bwMode="auto">
          <a:xfrm flipV="1">
            <a:off x="6035675" y="3141663"/>
            <a:ext cx="1077913" cy="131762"/>
          </a:xfrm>
          <a:prstGeom prst="bentConnector3">
            <a:avLst>
              <a:gd name="adj1" fmla="val 49861"/>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488" name="AutoShape 28"/>
          <p:cNvCxnSpPr>
            <a:cxnSpLocks noChangeShapeType="1"/>
            <a:stCxn id="61447" idx="3"/>
          </p:cNvCxnSpPr>
          <p:nvPr/>
        </p:nvCxnSpPr>
        <p:spPr bwMode="auto">
          <a:xfrm>
            <a:off x="6035675" y="3273425"/>
            <a:ext cx="1077913" cy="266700"/>
          </a:xfrm>
          <a:prstGeom prst="bentConnector3">
            <a:avLst>
              <a:gd name="adj1" fmla="val 49861"/>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sp>
        <p:nvSpPr>
          <p:cNvPr id="163" name="Rectangle 29"/>
          <p:cNvSpPr>
            <a:spLocks noChangeArrowheads="1"/>
          </p:cNvSpPr>
          <p:nvPr/>
        </p:nvSpPr>
        <p:spPr bwMode="auto">
          <a:xfrm>
            <a:off x="1933575" y="4983163"/>
            <a:ext cx="1404938"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dirty="0">
                <a:ea typeface="华文细黑" pitchFamily="2" charset="-122"/>
              </a:rPr>
              <a:t>ARP</a:t>
            </a:r>
            <a:r>
              <a:rPr kumimoji="1" lang="zh-CN" altLang="en-GB" sz="1400" b="1" dirty="0">
                <a:ea typeface="华文细黑" pitchFamily="2" charset="-122"/>
              </a:rPr>
              <a:t>防攻击</a:t>
            </a:r>
            <a:endParaRPr kumimoji="1" lang="zh-CN" altLang="en-US" sz="1400" b="1" dirty="0">
              <a:ea typeface="华文细黑" pitchFamily="2" charset="-122"/>
            </a:endParaRPr>
          </a:p>
        </p:txBody>
      </p:sp>
      <p:sp>
        <p:nvSpPr>
          <p:cNvPr id="164" name="Rectangle 30"/>
          <p:cNvSpPr>
            <a:spLocks noChangeArrowheads="1"/>
          </p:cNvSpPr>
          <p:nvPr/>
        </p:nvSpPr>
        <p:spPr bwMode="auto">
          <a:xfrm>
            <a:off x="455613" y="4983163"/>
            <a:ext cx="1404937"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dirty="0">
                <a:ea typeface="华文细黑" pitchFamily="2" charset="-122"/>
              </a:rPr>
              <a:t>MAC</a:t>
            </a:r>
            <a:r>
              <a:rPr kumimoji="1" lang="zh-CN" altLang="en-GB" sz="1400" b="1" dirty="0">
                <a:ea typeface="华文细黑" pitchFamily="2" charset="-122"/>
              </a:rPr>
              <a:t>地址认证</a:t>
            </a:r>
            <a:endParaRPr kumimoji="1" lang="zh-CN" altLang="en-US" sz="1400" b="1" dirty="0">
              <a:ea typeface="华文细黑" pitchFamily="2" charset="-122"/>
            </a:endParaRPr>
          </a:p>
        </p:txBody>
      </p:sp>
      <p:sp>
        <p:nvSpPr>
          <p:cNvPr id="165" name="Rectangle 31"/>
          <p:cNvSpPr>
            <a:spLocks noChangeArrowheads="1"/>
          </p:cNvSpPr>
          <p:nvPr/>
        </p:nvSpPr>
        <p:spPr bwMode="auto">
          <a:xfrm>
            <a:off x="4583113" y="1138238"/>
            <a:ext cx="1404937" cy="596899"/>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dirty="0">
                <a:ea typeface="华文细黑" pitchFamily="2" charset="-122"/>
              </a:rPr>
              <a:t>COPP</a:t>
            </a:r>
            <a:r>
              <a:rPr kumimoji="1" lang="zh-CN" altLang="en-US" sz="1400" b="1" dirty="0">
                <a:ea typeface="华文细黑" pitchFamily="2" charset="-122"/>
              </a:rPr>
              <a:t>精细管理</a:t>
            </a:r>
          </a:p>
          <a:p>
            <a:pPr algn="ctr">
              <a:buClr>
                <a:schemeClr val="accent2"/>
              </a:buClr>
              <a:buFont typeface="Symbol" pitchFamily="18" charset="2"/>
              <a:buNone/>
              <a:defRPr/>
            </a:pPr>
            <a:r>
              <a:rPr kumimoji="1" lang="zh-CN" altLang="en-US" sz="1400" b="1" dirty="0">
                <a:ea typeface="华文细黑" pitchFamily="2" charset="-122"/>
              </a:rPr>
              <a:t>控制报文流量</a:t>
            </a:r>
            <a:r>
              <a:rPr kumimoji="1" lang="zh-CN" altLang="en-US" sz="1400" dirty="0">
                <a:ea typeface="华文细黑" pitchFamily="2" charset="-122"/>
              </a:rPr>
              <a:t> </a:t>
            </a:r>
          </a:p>
        </p:txBody>
      </p:sp>
      <p:sp>
        <p:nvSpPr>
          <p:cNvPr id="166" name="Rectangle 32"/>
          <p:cNvSpPr>
            <a:spLocks noChangeArrowheads="1"/>
          </p:cNvSpPr>
          <p:nvPr/>
        </p:nvSpPr>
        <p:spPr bwMode="auto">
          <a:xfrm>
            <a:off x="457010" y="3740150"/>
            <a:ext cx="1581530"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dirty="0">
                <a:ea typeface="华文细黑" pitchFamily="2" charset="-122"/>
              </a:rPr>
              <a:t>Password Control</a:t>
            </a:r>
            <a:endParaRPr kumimoji="1" lang="en-US" altLang="zh-CN" sz="1400" b="1" dirty="0">
              <a:ea typeface="华文细黑" pitchFamily="2" charset="-122"/>
            </a:endParaRPr>
          </a:p>
        </p:txBody>
      </p:sp>
      <p:cxnSp>
        <p:nvCxnSpPr>
          <p:cNvPr id="61501" name="AutoShape 33"/>
          <p:cNvCxnSpPr>
            <a:cxnSpLocks noChangeShapeType="1"/>
            <a:endCxn id="61446" idx="1"/>
          </p:cNvCxnSpPr>
          <p:nvPr/>
        </p:nvCxnSpPr>
        <p:spPr bwMode="auto">
          <a:xfrm flipV="1">
            <a:off x="2038350" y="3273425"/>
            <a:ext cx="828675" cy="615950"/>
          </a:xfrm>
          <a:prstGeom prst="bentConnector3">
            <a:avLst>
              <a:gd name="adj1" fmla="val 50000"/>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sp>
        <p:nvSpPr>
          <p:cNvPr id="168" name="Rectangle 34"/>
          <p:cNvSpPr>
            <a:spLocks noChangeArrowheads="1"/>
          </p:cNvSpPr>
          <p:nvPr/>
        </p:nvSpPr>
        <p:spPr bwMode="auto">
          <a:xfrm>
            <a:off x="5062538" y="4983163"/>
            <a:ext cx="1404937"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zh-CN" altLang="en-GB" sz="1400" b="1">
                <a:ea typeface="华文细黑" pitchFamily="2" charset="-122"/>
              </a:rPr>
              <a:t>端口限速</a:t>
            </a:r>
            <a:endParaRPr kumimoji="1" lang="zh-CN" altLang="en-US" sz="1400" b="1">
              <a:ea typeface="华文细黑" pitchFamily="2" charset="-122"/>
            </a:endParaRPr>
          </a:p>
        </p:txBody>
      </p:sp>
      <p:sp>
        <p:nvSpPr>
          <p:cNvPr id="169" name="Rectangle 35"/>
          <p:cNvSpPr>
            <a:spLocks noChangeArrowheads="1"/>
          </p:cNvSpPr>
          <p:nvPr/>
        </p:nvSpPr>
        <p:spPr bwMode="auto">
          <a:xfrm>
            <a:off x="7113588" y="3789363"/>
            <a:ext cx="1406525"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FW/IPSec</a:t>
            </a:r>
            <a:endParaRPr kumimoji="1" lang="en-US" altLang="zh-CN" sz="1400" b="1" dirty="0">
              <a:ea typeface="华文细黑" pitchFamily="2" charset="-122"/>
            </a:endParaRPr>
          </a:p>
        </p:txBody>
      </p:sp>
      <p:cxnSp>
        <p:nvCxnSpPr>
          <p:cNvPr id="61508" name="AutoShape 36"/>
          <p:cNvCxnSpPr>
            <a:cxnSpLocks noChangeShapeType="1"/>
            <a:stCxn id="61447" idx="3"/>
          </p:cNvCxnSpPr>
          <p:nvPr/>
        </p:nvCxnSpPr>
        <p:spPr bwMode="auto">
          <a:xfrm>
            <a:off x="6035675" y="3273425"/>
            <a:ext cx="1077913" cy="665163"/>
          </a:xfrm>
          <a:prstGeom prst="bentConnector3">
            <a:avLst>
              <a:gd name="adj1" fmla="val 49861"/>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509" name="AutoShape 37"/>
          <p:cNvCxnSpPr>
            <a:cxnSpLocks noChangeShapeType="1"/>
            <a:endCxn id="61444" idx="0"/>
          </p:cNvCxnSpPr>
          <p:nvPr/>
        </p:nvCxnSpPr>
        <p:spPr bwMode="auto">
          <a:xfrm rot="10800000" flipV="1">
            <a:off x="4473575" y="1751013"/>
            <a:ext cx="809625" cy="598487"/>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sp>
        <p:nvSpPr>
          <p:cNvPr id="172" name="Rectangle 38"/>
          <p:cNvSpPr>
            <a:spLocks noChangeArrowheads="1"/>
          </p:cNvSpPr>
          <p:nvPr/>
        </p:nvSpPr>
        <p:spPr bwMode="auto">
          <a:xfrm>
            <a:off x="3413125" y="4983163"/>
            <a:ext cx="1574800"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VLAN</a:t>
            </a:r>
            <a:r>
              <a:rPr kumimoji="1" lang="zh-CN" altLang="en-GB" sz="1400" b="1">
                <a:ea typeface="华文细黑" pitchFamily="2" charset="-122"/>
              </a:rPr>
              <a:t>内端口隔离</a:t>
            </a:r>
            <a:endParaRPr kumimoji="1" lang="zh-CN" altLang="en-US" sz="1400" b="1">
              <a:ea typeface="华文细黑" pitchFamily="2" charset="-122"/>
            </a:endParaRPr>
          </a:p>
        </p:txBody>
      </p:sp>
      <p:cxnSp>
        <p:nvCxnSpPr>
          <p:cNvPr id="61513" name="AutoShape 39"/>
          <p:cNvCxnSpPr>
            <a:cxnSpLocks noChangeShapeType="1"/>
            <a:endCxn id="61445" idx="2"/>
          </p:cNvCxnSpPr>
          <p:nvPr/>
        </p:nvCxnSpPr>
        <p:spPr bwMode="auto">
          <a:xfrm flipV="1">
            <a:off x="1158875" y="3994150"/>
            <a:ext cx="3314700" cy="989013"/>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514" name="AutoShape 40"/>
          <p:cNvCxnSpPr>
            <a:cxnSpLocks noChangeShapeType="1"/>
            <a:endCxn id="61445" idx="2"/>
          </p:cNvCxnSpPr>
          <p:nvPr/>
        </p:nvCxnSpPr>
        <p:spPr bwMode="auto">
          <a:xfrm flipV="1">
            <a:off x="2635250" y="3994150"/>
            <a:ext cx="1838325" cy="989013"/>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515" name="AutoShape 41"/>
          <p:cNvCxnSpPr>
            <a:cxnSpLocks noChangeShapeType="1"/>
            <a:endCxn id="61445" idx="2"/>
          </p:cNvCxnSpPr>
          <p:nvPr/>
        </p:nvCxnSpPr>
        <p:spPr bwMode="auto">
          <a:xfrm rot="5400000" flipH="1" flipV="1">
            <a:off x="3842543" y="4352132"/>
            <a:ext cx="989013" cy="273050"/>
          </a:xfrm>
          <a:prstGeom prst="bentConnector3">
            <a:avLst>
              <a:gd name="adj1" fmla="val 50000"/>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cxnSp>
        <p:nvCxnSpPr>
          <p:cNvPr id="61516" name="AutoShape 42"/>
          <p:cNvCxnSpPr>
            <a:cxnSpLocks noChangeShapeType="1"/>
            <a:endCxn id="61445" idx="2"/>
          </p:cNvCxnSpPr>
          <p:nvPr/>
        </p:nvCxnSpPr>
        <p:spPr bwMode="auto">
          <a:xfrm rot="10800000">
            <a:off x="4473575" y="3994150"/>
            <a:ext cx="1290638" cy="989013"/>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sp>
        <p:nvSpPr>
          <p:cNvPr id="177" name="Rectangle 43"/>
          <p:cNvSpPr>
            <a:spLocks noChangeArrowheads="1"/>
          </p:cNvSpPr>
          <p:nvPr/>
        </p:nvSpPr>
        <p:spPr bwMode="auto">
          <a:xfrm>
            <a:off x="6562725" y="4983163"/>
            <a:ext cx="1957388" cy="300037"/>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zh-CN" altLang="en-GB" sz="1400" b="1">
                <a:ea typeface="华文细黑" pitchFamily="2" charset="-122"/>
              </a:rPr>
              <a:t>广播</a:t>
            </a:r>
            <a:r>
              <a:rPr kumimoji="1" lang="en-GB" altLang="zh-CN" sz="1400" b="1">
                <a:ea typeface="华文细黑" pitchFamily="2" charset="-122"/>
              </a:rPr>
              <a:t>/</a:t>
            </a:r>
            <a:r>
              <a:rPr kumimoji="1" lang="zh-CN" altLang="en-GB" sz="1400" b="1">
                <a:ea typeface="华文细黑" pitchFamily="2" charset="-122"/>
              </a:rPr>
              <a:t>异常流量抑制</a:t>
            </a:r>
            <a:endParaRPr kumimoji="1" lang="zh-CN" altLang="en-US" sz="1400" b="1">
              <a:ea typeface="华文细黑" pitchFamily="2" charset="-122"/>
            </a:endParaRPr>
          </a:p>
        </p:txBody>
      </p:sp>
      <p:cxnSp>
        <p:nvCxnSpPr>
          <p:cNvPr id="61520" name="AutoShape 44"/>
          <p:cNvCxnSpPr>
            <a:cxnSpLocks noChangeShapeType="1"/>
            <a:endCxn id="61445" idx="2"/>
          </p:cNvCxnSpPr>
          <p:nvPr/>
        </p:nvCxnSpPr>
        <p:spPr bwMode="auto">
          <a:xfrm rot="10800000">
            <a:off x="4473575" y="3994150"/>
            <a:ext cx="3068638" cy="989013"/>
          </a:xfrm>
          <a:prstGeom prst="bentConnector2">
            <a:avLst/>
          </a:prstGeom>
          <a:noFill/>
          <a:ln w="9525">
            <a:solidFill>
              <a:srgbClr val="3333FF"/>
            </a:solidFill>
            <a:miter lim="800000"/>
            <a:headEnd/>
            <a:tailEnd/>
          </a:ln>
          <a:extLst>
            <a:ext uri="{909E8E84-426E-40DD-AFC4-6F175D3DCCD1}">
              <a14:hiddenFill xmlns:a14="http://schemas.microsoft.com/office/drawing/2010/main">
                <a:noFill/>
              </a14:hiddenFill>
            </a:ext>
          </a:extLst>
        </p:spPr>
      </p:cxnSp>
      <p:grpSp>
        <p:nvGrpSpPr>
          <p:cNvPr id="61521" name="Group 45"/>
          <p:cNvGrpSpPr>
            <a:grpSpLocks/>
          </p:cNvGrpSpPr>
          <p:nvPr/>
        </p:nvGrpSpPr>
        <p:grpSpPr bwMode="auto">
          <a:xfrm>
            <a:off x="2889250" y="2346325"/>
            <a:ext cx="858838" cy="704850"/>
            <a:chOff x="1549" y="1309"/>
            <a:chExt cx="801" cy="752"/>
          </a:xfrm>
        </p:grpSpPr>
        <p:sp>
          <p:nvSpPr>
            <p:cNvPr id="61532" name="Freeform 46"/>
            <p:cNvSpPr>
              <a:spLocks/>
            </p:cNvSpPr>
            <p:nvPr/>
          </p:nvSpPr>
          <p:spPr bwMode="auto">
            <a:xfrm>
              <a:off x="1748" y="1440"/>
              <a:ext cx="391" cy="484"/>
            </a:xfrm>
            <a:custGeom>
              <a:avLst/>
              <a:gdLst>
                <a:gd name="T0" fmla="*/ 0 w 7031"/>
                <a:gd name="T1" fmla="*/ 0 h 8708"/>
                <a:gd name="T2" fmla="*/ 0 w 7031"/>
                <a:gd name="T3" fmla="*/ 0 h 8708"/>
                <a:gd name="T4" fmla="*/ 0 w 7031"/>
                <a:gd name="T5" fmla="*/ 0 h 8708"/>
                <a:gd name="T6" fmla="*/ 0 w 7031"/>
                <a:gd name="T7" fmla="*/ 0 h 8708"/>
                <a:gd name="T8" fmla="*/ 0 w 7031"/>
                <a:gd name="T9" fmla="*/ 0 h 8708"/>
                <a:gd name="T10" fmla="*/ 0 w 7031"/>
                <a:gd name="T11" fmla="*/ 0 h 8708"/>
                <a:gd name="T12" fmla="*/ 0 w 7031"/>
                <a:gd name="T13" fmla="*/ 0 h 8708"/>
                <a:gd name="T14" fmla="*/ 0 w 7031"/>
                <a:gd name="T15" fmla="*/ 0 h 8708"/>
                <a:gd name="T16" fmla="*/ 0 w 7031"/>
                <a:gd name="T17" fmla="*/ 0 h 8708"/>
                <a:gd name="T18" fmla="*/ 0 w 7031"/>
                <a:gd name="T19" fmla="*/ 0 h 8708"/>
                <a:gd name="T20" fmla="*/ 0 w 7031"/>
                <a:gd name="T21" fmla="*/ 0 h 8708"/>
                <a:gd name="T22" fmla="*/ 0 w 7031"/>
                <a:gd name="T23" fmla="*/ 0 h 8708"/>
                <a:gd name="T24" fmla="*/ 0 w 7031"/>
                <a:gd name="T25" fmla="*/ 0 h 8708"/>
                <a:gd name="T26" fmla="*/ 0 w 7031"/>
                <a:gd name="T27" fmla="*/ 0 h 8708"/>
                <a:gd name="T28" fmla="*/ 0 w 7031"/>
                <a:gd name="T29" fmla="*/ 0 h 8708"/>
                <a:gd name="T30" fmla="*/ 0 w 7031"/>
                <a:gd name="T31" fmla="*/ 0 h 8708"/>
                <a:gd name="T32" fmla="*/ 0 w 7031"/>
                <a:gd name="T33" fmla="*/ 0 h 8708"/>
                <a:gd name="T34" fmla="*/ 0 w 7031"/>
                <a:gd name="T35" fmla="*/ 0 h 8708"/>
                <a:gd name="T36" fmla="*/ 0 w 7031"/>
                <a:gd name="T37" fmla="*/ 0 h 8708"/>
                <a:gd name="T38" fmla="*/ 0 w 7031"/>
                <a:gd name="T39" fmla="*/ 0 h 8708"/>
                <a:gd name="T40" fmla="*/ 0 w 7031"/>
                <a:gd name="T41" fmla="*/ 0 h 8708"/>
                <a:gd name="T42" fmla="*/ 0 w 7031"/>
                <a:gd name="T43" fmla="*/ 0 h 8708"/>
                <a:gd name="T44" fmla="*/ 0 w 7031"/>
                <a:gd name="T45" fmla="*/ 0 h 8708"/>
                <a:gd name="T46" fmla="*/ 0 w 7031"/>
                <a:gd name="T47" fmla="*/ 0 h 8708"/>
                <a:gd name="T48" fmla="*/ 0 w 7031"/>
                <a:gd name="T49" fmla="*/ 0 h 8708"/>
                <a:gd name="T50" fmla="*/ 0 w 7031"/>
                <a:gd name="T51" fmla="*/ 0 h 8708"/>
                <a:gd name="T52" fmla="*/ 0 w 7031"/>
                <a:gd name="T53" fmla="*/ 0 h 8708"/>
                <a:gd name="T54" fmla="*/ 0 w 7031"/>
                <a:gd name="T55" fmla="*/ 0 h 8708"/>
                <a:gd name="T56" fmla="*/ 0 w 7031"/>
                <a:gd name="T57" fmla="*/ 0 h 8708"/>
                <a:gd name="T58" fmla="*/ 0 w 7031"/>
                <a:gd name="T59" fmla="*/ 0 h 8708"/>
                <a:gd name="T60" fmla="*/ 0 w 7031"/>
                <a:gd name="T61" fmla="*/ 0 h 8708"/>
                <a:gd name="T62" fmla="*/ 0 w 7031"/>
                <a:gd name="T63" fmla="*/ 0 h 8708"/>
                <a:gd name="T64" fmla="*/ 0 w 7031"/>
                <a:gd name="T65" fmla="*/ 0 h 8708"/>
                <a:gd name="T66" fmla="*/ 0 w 7031"/>
                <a:gd name="T67" fmla="*/ 0 h 8708"/>
                <a:gd name="T68" fmla="*/ 0 w 7031"/>
                <a:gd name="T69" fmla="*/ 0 h 8708"/>
                <a:gd name="T70" fmla="*/ 0 w 7031"/>
                <a:gd name="T71" fmla="*/ 0 h 8708"/>
                <a:gd name="T72" fmla="*/ 0 w 7031"/>
                <a:gd name="T73" fmla="*/ 0 h 8708"/>
                <a:gd name="T74" fmla="*/ 0 w 7031"/>
                <a:gd name="T75" fmla="*/ 0 h 8708"/>
                <a:gd name="T76" fmla="*/ 0 w 7031"/>
                <a:gd name="T77" fmla="*/ 0 h 8708"/>
                <a:gd name="T78" fmla="*/ 0 w 7031"/>
                <a:gd name="T79" fmla="*/ 0 h 8708"/>
                <a:gd name="T80" fmla="*/ 0 w 7031"/>
                <a:gd name="T81" fmla="*/ 0 h 8708"/>
                <a:gd name="T82" fmla="*/ 0 w 7031"/>
                <a:gd name="T83" fmla="*/ 0 h 8708"/>
                <a:gd name="T84" fmla="*/ 0 w 7031"/>
                <a:gd name="T85" fmla="*/ 0 h 87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031"/>
                <a:gd name="T130" fmla="*/ 0 h 8708"/>
                <a:gd name="T131" fmla="*/ 7031 w 7031"/>
                <a:gd name="T132" fmla="*/ 8708 h 870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031" h="8708">
                  <a:moveTo>
                    <a:pt x="5914" y="271"/>
                  </a:moveTo>
                  <a:lnTo>
                    <a:pt x="5778" y="199"/>
                  </a:lnTo>
                  <a:lnTo>
                    <a:pt x="5638" y="138"/>
                  </a:lnTo>
                  <a:lnTo>
                    <a:pt x="5495" y="88"/>
                  </a:lnTo>
                  <a:lnTo>
                    <a:pt x="5347" y="49"/>
                  </a:lnTo>
                  <a:lnTo>
                    <a:pt x="5196" y="22"/>
                  </a:lnTo>
                  <a:lnTo>
                    <a:pt x="5042" y="6"/>
                  </a:lnTo>
                  <a:lnTo>
                    <a:pt x="4885" y="0"/>
                  </a:lnTo>
                  <a:lnTo>
                    <a:pt x="4725" y="4"/>
                  </a:lnTo>
                  <a:lnTo>
                    <a:pt x="4563" y="19"/>
                  </a:lnTo>
                  <a:lnTo>
                    <a:pt x="4400" y="44"/>
                  </a:lnTo>
                  <a:lnTo>
                    <a:pt x="4234" y="79"/>
                  </a:lnTo>
                  <a:lnTo>
                    <a:pt x="4067" y="123"/>
                  </a:lnTo>
                  <a:lnTo>
                    <a:pt x="3900" y="178"/>
                  </a:lnTo>
                  <a:lnTo>
                    <a:pt x="3732" y="242"/>
                  </a:lnTo>
                  <a:lnTo>
                    <a:pt x="3562" y="316"/>
                  </a:lnTo>
                  <a:lnTo>
                    <a:pt x="3394" y="399"/>
                  </a:lnTo>
                  <a:lnTo>
                    <a:pt x="3226" y="491"/>
                  </a:lnTo>
                  <a:lnTo>
                    <a:pt x="3057" y="591"/>
                  </a:lnTo>
                  <a:lnTo>
                    <a:pt x="2891" y="700"/>
                  </a:lnTo>
                  <a:lnTo>
                    <a:pt x="2725" y="818"/>
                  </a:lnTo>
                  <a:lnTo>
                    <a:pt x="2561" y="945"/>
                  </a:lnTo>
                  <a:lnTo>
                    <a:pt x="2399" y="1079"/>
                  </a:lnTo>
                  <a:lnTo>
                    <a:pt x="2238" y="1222"/>
                  </a:lnTo>
                  <a:lnTo>
                    <a:pt x="2080" y="1373"/>
                  </a:lnTo>
                  <a:lnTo>
                    <a:pt x="1926" y="1531"/>
                  </a:lnTo>
                  <a:lnTo>
                    <a:pt x="1774" y="1697"/>
                  </a:lnTo>
                  <a:lnTo>
                    <a:pt x="1625" y="1870"/>
                  </a:lnTo>
                  <a:lnTo>
                    <a:pt x="1481" y="2051"/>
                  </a:lnTo>
                  <a:lnTo>
                    <a:pt x="1340" y="2239"/>
                  </a:lnTo>
                  <a:lnTo>
                    <a:pt x="1204" y="2434"/>
                  </a:lnTo>
                  <a:lnTo>
                    <a:pt x="1072" y="2635"/>
                  </a:lnTo>
                  <a:lnTo>
                    <a:pt x="946" y="2843"/>
                  </a:lnTo>
                  <a:lnTo>
                    <a:pt x="825" y="3055"/>
                  </a:lnTo>
                  <a:lnTo>
                    <a:pt x="713" y="3268"/>
                  </a:lnTo>
                  <a:lnTo>
                    <a:pt x="609" y="3482"/>
                  </a:lnTo>
                  <a:lnTo>
                    <a:pt x="514" y="3697"/>
                  </a:lnTo>
                  <a:lnTo>
                    <a:pt x="427" y="3911"/>
                  </a:lnTo>
                  <a:lnTo>
                    <a:pt x="347" y="4126"/>
                  </a:lnTo>
                  <a:lnTo>
                    <a:pt x="276" y="4338"/>
                  </a:lnTo>
                  <a:lnTo>
                    <a:pt x="213" y="4551"/>
                  </a:lnTo>
                  <a:lnTo>
                    <a:pt x="159" y="4762"/>
                  </a:lnTo>
                  <a:lnTo>
                    <a:pt x="111" y="4971"/>
                  </a:lnTo>
                  <a:lnTo>
                    <a:pt x="73" y="5179"/>
                  </a:lnTo>
                  <a:lnTo>
                    <a:pt x="43" y="5383"/>
                  </a:lnTo>
                  <a:lnTo>
                    <a:pt x="20" y="5586"/>
                  </a:lnTo>
                  <a:lnTo>
                    <a:pt x="7" y="5785"/>
                  </a:lnTo>
                  <a:lnTo>
                    <a:pt x="0" y="5980"/>
                  </a:lnTo>
                  <a:lnTo>
                    <a:pt x="1" y="6172"/>
                  </a:lnTo>
                  <a:lnTo>
                    <a:pt x="12" y="6360"/>
                  </a:lnTo>
                  <a:lnTo>
                    <a:pt x="29" y="6543"/>
                  </a:lnTo>
                  <a:lnTo>
                    <a:pt x="55" y="6722"/>
                  </a:lnTo>
                  <a:lnTo>
                    <a:pt x="89" y="6894"/>
                  </a:lnTo>
                  <a:lnTo>
                    <a:pt x="130" y="7063"/>
                  </a:lnTo>
                  <a:lnTo>
                    <a:pt x="181" y="7223"/>
                  </a:lnTo>
                  <a:lnTo>
                    <a:pt x="238" y="7379"/>
                  </a:lnTo>
                  <a:lnTo>
                    <a:pt x="304" y="7527"/>
                  </a:lnTo>
                  <a:lnTo>
                    <a:pt x="378" y="7669"/>
                  </a:lnTo>
                  <a:lnTo>
                    <a:pt x="460" y="7804"/>
                  </a:lnTo>
                  <a:lnTo>
                    <a:pt x="550" y="7931"/>
                  </a:lnTo>
                  <a:lnTo>
                    <a:pt x="647" y="8049"/>
                  </a:lnTo>
                  <a:lnTo>
                    <a:pt x="753" y="8159"/>
                  </a:lnTo>
                  <a:lnTo>
                    <a:pt x="866" y="8261"/>
                  </a:lnTo>
                  <a:lnTo>
                    <a:pt x="987" y="8353"/>
                  </a:lnTo>
                  <a:lnTo>
                    <a:pt x="1116" y="8437"/>
                  </a:lnTo>
                  <a:lnTo>
                    <a:pt x="1251" y="8509"/>
                  </a:lnTo>
                  <a:lnTo>
                    <a:pt x="1391" y="8570"/>
                  </a:lnTo>
                  <a:lnTo>
                    <a:pt x="1535" y="8619"/>
                  </a:lnTo>
                  <a:lnTo>
                    <a:pt x="1683" y="8658"/>
                  </a:lnTo>
                  <a:lnTo>
                    <a:pt x="1834" y="8686"/>
                  </a:lnTo>
                  <a:lnTo>
                    <a:pt x="1988" y="8703"/>
                  </a:lnTo>
                  <a:lnTo>
                    <a:pt x="2146" y="8708"/>
                  </a:lnTo>
                  <a:lnTo>
                    <a:pt x="2305" y="8704"/>
                  </a:lnTo>
                  <a:lnTo>
                    <a:pt x="2467" y="8689"/>
                  </a:lnTo>
                  <a:lnTo>
                    <a:pt x="2631" y="8663"/>
                  </a:lnTo>
                  <a:lnTo>
                    <a:pt x="2796" y="8628"/>
                  </a:lnTo>
                  <a:lnTo>
                    <a:pt x="2963" y="8584"/>
                  </a:lnTo>
                  <a:lnTo>
                    <a:pt x="3131" y="8529"/>
                  </a:lnTo>
                  <a:lnTo>
                    <a:pt x="3299" y="8465"/>
                  </a:lnTo>
                  <a:lnTo>
                    <a:pt x="3467" y="8391"/>
                  </a:lnTo>
                  <a:lnTo>
                    <a:pt x="3637" y="8309"/>
                  </a:lnTo>
                  <a:lnTo>
                    <a:pt x="3805" y="8217"/>
                  </a:lnTo>
                  <a:lnTo>
                    <a:pt x="3972" y="8116"/>
                  </a:lnTo>
                  <a:lnTo>
                    <a:pt x="4139" y="8007"/>
                  </a:lnTo>
                  <a:lnTo>
                    <a:pt x="4305" y="7889"/>
                  </a:lnTo>
                  <a:lnTo>
                    <a:pt x="4470" y="7762"/>
                  </a:lnTo>
                  <a:lnTo>
                    <a:pt x="4632" y="7628"/>
                  </a:lnTo>
                  <a:lnTo>
                    <a:pt x="4792" y="7485"/>
                  </a:lnTo>
                  <a:lnTo>
                    <a:pt x="4949" y="7335"/>
                  </a:lnTo>
                  <a:lnTo>
                    <a:pt x="5105" y="7177"/>
                  </a:lnTo>
                  <a:lnTo>
                    <a:pt x="5256" y="7011"/>
                  </a:lnTo>
                  <a:lnTo>
                    <a:pt x="5404" y="6837"/>
                  </a:lnTo>
                  <a:lnTo>
                    <a:pt x="5549" y="6657"/>
                  </a:lnTo>
                  <a:lnTo>
                    <a:pt x="5690" y="6469"/>
                  </a:lnTo>
                  <a:lnTo>
                    <a:pt x="5827" y="6274"/>
                  </a:lnTo>
                  <a:lnTo>
                    <a:pt x="5958" y="6073"/>
                  </a:lnTo>
                  <a:lnTo>
                    <a:pt x="6085" y="5864"/>
                  </a:lnTo>
                  <a:lnTo>
                    <a:pt x="6205" y="5652"/>
                  </a:lnTo>
                  <a:lnTo>
                    <a:pt x="6317" y="5439"/>
                  </a:lnTo>
                  <a:lnTo>
                    <a:pt x="6421" y="5226"/>
                  </a:lnTo>
                  <a:lnTo>
                    <a:pt x="6516" y="5011"/>
                  </a:lnTo>
                  <a:lnTo>
                    <a:pt x="6604" y="4797"/>
                  </a:lnTo>
                  <a:lnTo>
                    <a:pt x="6683" y="4583"/>
                  </a:lnTo>
                  <a:lnTo>
                    <a:pt x="6754" y="4369"/>
                  </a:lnTo>
                  <a:lnTo>
                    <a:pt x="6817" y="4156"/>
                  </a:lnTo>
                  <a:lnTo>
                    <a:pt x="6872" y="3946"/>
                  </a:lnTo>
                  <a:lnTo>
                    <a:pt x="6918" y="3736"/>
                  </a:lnTo>
                  <a:lnTo>
                    <a:pt x="6957" y="3528"/>
                  </a:lnTo>
                  <a:lnTo>
                    <a:pt x="6987" y="3324"/>
                  </a:lnTo>
                  <a:lnTo>
                    <a:pt x="7010" y="3122"/>
                  </a:lnTo>
                  <a:lnTo>
                    <a:pt x="7024" y="2923"/>
                  </a:lnTo>
                  <a:lnTo>
                    <a:pt x="7031" y="2727"/>
                  </a:lnTo>
                  <a:lnTo>
                    <a:pt x="7028" y="2535"/>
                  </a:lnTo>
                  <a:lnTo>
                    <a:pt x="7019" y="2348"/>
                  </a:lnTo>
                  <a:lnTo>
                    <a:pt x="7001" y="2165"/>
                  </a:lnTo>
                  <a:lnTo>
                    <a:pt x="6975" y="1986"/>
                  </a:lnTo>
                  <a:lnTo>
                    <a:pt x="6942" y="1813"/>
                  </a:lnTo>
                  <a:lnTo>
                    <a:pt x="6899" y="1646"/>
                  </a:lnTo>
                  <a:lnTo>
                    <a:pt x="6849" y="1484"/>
                  </a:lnTo>
                  <a:lnTo>
                    <a:pt x="6791" y="1328"/>
                  </a:lnTo>
                  <a:lnTo>
                    <a:pt x="6726" y="1180"/>
                  </a:lnTo>
                  <a:lnTo>
                    <a:pt x="6653" y="1038"/>
                  </a:lnTo>
                  <a:lnTo>
                    <a:pt x="6570" y="904"/>
                  </a:lnTo>
                  <a:lnTo>
                    <a:pt x="6481" y="778"/>
                  </a:lnTo>
                  <a:lnTo>
                    <a:pt x="6384" y="658"/>
                  </a:lnTo>
                  <a:lnTo>
                    <a:pt x="6278" y="548"/>
                  </a:lnTo>
                  <a:lnTo>
                    <a:pt x="6165" y="446"/>
                  </a:lnTo>
                  <a:lnTo>
                    <a:pt x="6043" y="354"/>
                  </a:lnTo>
                  <a:lnTo>
                    <a:pt x="5914" y="271"/>
                  </a:lnTo>
                  <a:close/>
                </a:path>
              </a:pathLst>
            </a:custGeom>
            <a:solidFill>
              <a:srgbClr val="ADC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3" name="Freeform 47"/>
            <p:cNvSpPr>
              <a:spLocks/>
            </p:cNvSpPr>
            <p:nvPr/>
          </p:nvSpPr>
          <p:spPr bwMode="auto">
            <a:xfrm>
              <a:off x="1771" y="1456"/>
              <a:ext cx="391" cy="484"/>
            </a:xfrm>
            <a:custGeom>
              <a:avLst/>
              <a:gdLst>
                <a:gd name="T0" fmla="*/ 0 w 7031"/>
                <a:gd name="T1" fmla="*/ 0 h 8708"/>
                <a:gd name="T2" fmla="*/ 0 w 7031"/>
                <a:gd name="T3" fmla="*/ 0 h 8708"/>
                <a:gd name="T4" fmla="*/ 0 w 7031"/>
                <a:gd name="T5" fmla="*/ 0 h 8708"/>
                <a:gd name="T6" fmla="*/ 0 w 7031"/>
                <a:gd name="T7" fmla="*/ 0 h 8708"/>
                <a:gd name="T8" fmla="*/ 0 w 7031"/>
                <a:gd name="T9" fmla="*/ 0 h 8708"/>
                <a:gd name="T10" fmla="*/ 0 w 7031"/>
                <a:gd name="T11" fmla="*/ 0 h 8708"/>
                <a:gd name="T12" fmla="*/ 0 w 7031"/>
                <a:gd name="T13" fmla="*/ 0 h 8708"/>
                <a:gd name="T14" fmla="*/ 0 w 7031"/>
                <a:gd name="T15" fmla="*/ 0 h 8708"/>
                <a:gd name="T16" fmla="*/ 0 w 7031"/>
                <a:gd name="T17" fmla="*/ 0 h 8708"/>
                <a:gd name="T18" fmla="*/ 0 w 7031"/>
                <a:gd name="T19" fmla="*/ 0 h 8708"/>
                <a:gd name="T20" fmla="*/ 0 w 7031"/>
                <a:gd name="T21" fmla="*/ 0 h 8708"/>
                <a:gd name="T22" fmla="*/ 0 w 7031"/>
                <a:gd name="T23" fmla="*/ 0 h 8708"/>
                <a:gd name="T24" fmla="*/ 0 w 7031"/>
                <a:gd name="T25" fmla="*/ 0 h 8708"/>
                <a:gd name="T26" fmla="*/ 0 w 7031"/>
                <a:gd name="T27" fmla="*/ 0 h 8708"/>
                <a:gd name="T28" fmla="*/ 0 w 7031"/>
                <a:gd name="T29" fmla="*/ 0 h 8708"/>
                <a:gd name="T30" fmla="*/ 0 w 7031"/>
                <a:gd name="T31" fmla="*/ 0 h 8708"/>
                <a:gd name="T32" fmla="*/ 0 w 7031"/>
                <a:gd name="T33" fmla="*/ 0 h 8708"/>
                <a:gd name="T34" fmla="*/ 0 w 7031"/>
                <a:gd name="T35" fmla="*/ 0 h 8708"/>
                <a:gd name="T36" fmla="*/ 0 w 7031"/>
                <a:gd name="T37" fmla="*/ 0 h 8708"/>
                <a:gd name="T38" fmla="*/ 0 w 7031"/>
                <a:gd name="T39" fmla="*/ 0 h 8708"/>
                <a:gd name="T40" fmla="*/ 0 w 7031"/>
                <a:gd name="T41" fmla="*/ 0 h 8708"/>
                <a:gd name="T42" fmla="*/ 0 w 7031"/>
                <a:gd name="T43" fmla="*/ 0 h 8708"/>
                <a:gd name="T44" fmla="*/ 0 w 7031"/>
                <a:gd name="T45" fmla="*/ 0 h 8708"/>
                <a:gd name="T46" fmla="*/ 0 w 7031"/>
                <a:gd name="T47" fmla="*/ 0 h 8708"/>
                <a:gd name="T48" fmla="*/ 0 w 7031"/>
                <a:gd name="T49" fmla="*/ 0 h 8708"/>
                <a:gd name="T50" fmla="*/ 0 w 7031"/>
                <a:gd name="T51" fmla="*/ 0 h 8708"/>
                <a:gd name="T52" fmla="*/ 0 w 7031"/>
                <a:gd name="T53" fmla="*/ 0 h 8708"/>
                <a:gd name="T54" fmla="*/ 0 w 7031"/>
                <a:gd name="T55" fmla="*/ 0 h 8708"/>
                <a:gd name="T56" fmla="*/ 0 w 7031"/>
                <a:gd name="T57" fmla="*/ 0 h 8708"/>
                <a:gd name="T58" fmla="*/ 0 w 7031"/>
                <a:gd name="T59" fmla="*/ 0 h 8708"/>
                <a:gd name="T60" fmla="*/ 0 w 7031"/>
                <a:gd name="T61" fmla="*/ 0 h 8708"/>
                <a:gd name="T62" fmla="*/ 0 w 7031"/>
                <a:gd name="T63" fmla="*/ 0 h 8708"/>
                <a:gd name="T64" fmla="*/ 0 w 7031"/>
                <a:gd name="T65" fmla="*/ 0 h 8708"/>
                <a:gd name="T66" fmla="*/ 0 w 7031"/>
                <a:gd name="T67" fmla="*/ 0 h 8708"/>
                <a:gd name="T68" fmla="*/ 0 w 7031"/>
                <a:gd name="T69" fmla="*/ 0 h 8708"/>
                <a:gd name="T70" fmla="*/ 0 w 7031"/>
                <a:gd name="T71" fmla="*/ 0 h 8708"/>
                <a:gd name="T72" fmla="*/ 0 w 7031"/>
                <a:gd name="T73" fmla="*/ 0 h 8708"/>
                <a:gd name="T74" fmla="*/ 0 w 7031"/>
                <a:gd name="T75" fmla="*/ 0 h 8708"/>
                <a:gd name="T76" fmla="*/ 0 w 7031"/>
                <a:gd name="T77" fmla="*/ 0 h 8708"/>
                <a:gd name="T78" fmla="*/ 0 w 7031"/>
                <a:gd name="T79" fmla="*/ 0 h 8708"/>
                <a:gd name="T80" fmla="*/ 0 w 7031"/>
                <a:gd name="T81" fmla="*/ 0 h 8708"/>
                <a:gd name="T82" fmla="*/ 0 w 7031"/>
                <a:gd name="T83" fmla="*/ 0 h 8708"/>
                <a:gd name="T84" fmla="*/ 0 w 7031"/>
                <a:gd name="T85" fmla="*/ 0 h 87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031"/>
                <a:gd name="T130" fmla="*/ 0 h 8708"/>
                <a:gd name="T131" fmla="*/ 7031 w 7031"/>
                <a:gd name="T132" fmla="*/ 8708 h 870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031" h="8708">
                  <a:moveTo>
                    <a:pt x="5915" y="272"/>
                  </a:moveTo>
                  <a:lnTo>
                    <a:pt x="5779" y="199"/>
                  </a:lnTo>
                  <a:lnTo>
                    <a:pt x="5640" y="138"/>
                  </a:lnTo>
                  <a:lnTo>
                    <a:pt x="5496" y="89"/>
                  </a:lnTo>
                  <a:lnTo>
                    <a:pt x="5347" y="50"/>
                  </a:lnTo>
                  <a:lnTo>
                    <a:pt x="5197" y="22"/>
                  </a:lnTo>
                  <a:lnTo>
                    <a:pt x="5043" y="6"/>
                  </a:lnTo>
                  <a:lnTo>
                    <a:pt x="4885" y="0"/>
                  </a:lnTo>
                  <a:lnTo>
                    <a:pt x="4726" y="4"/>
                  </a:lnTo>
                  <a:lnTo>
                    <a:pt x="4564" y="19"/>
                  </a:lnTo>
                  <a:lnTo>
                    <a:pt x="4400" y="44"/>
                  </a:lnTo>
                  <a:lnTo>
                    <a:pt x="4235" y="79"/>
                  </a:lnTo>
                  <a:lnTo>
                    <a:pt x="4068" y="124"/>
                  </a:lnTo>
                  <a:lnTo>
                    <a:pt x="3900" y="179"/>
                  </a:lnTo>
                  <a:lnTo>
                    <a:pt x="3732" y="243"/>
                  </a:lnTo>
                  <a:lnTo>
                    <a:pt x="3564" y="316"/>
                  </a:lnTo>
                  <a:lnTo>
                    <a:pt x="3394" y="399"/>
                  </a:lnTo>
                  <a:lnTo>
                    <a:pt x="3226" y="491"/>
                  </a:lnTo>
                  <a:lnTo>
                    <a:pt x="3059" y="592"/>
                  </a:lnTo>
                  <a:lnTo>
                    <a:pt x="2891" y="701"/>
                  </a:lnTo>
                  <a:lnTo>
                    <a:pt x="2726" y="819"/>
                  </a:lnTo>
                  <a:lnTo>
                    <a:pt x="2561" y="945"/>
                  </a:lnTo>
                  <a:lnTo>
                    <a:pt x="2399" y="1080"/>
                  </a:lnTo>
                  <a:lnTo>
                    <a:pt x="2239" y="1223"/>
                  </a:lnTo>
                  <a:lnTo>
                    <a:pt x="2082" y="1373"/>
                  </a:lnTo>
                  <a:lnTo>
                    <a:pt x="1926" y="1532"/>
                  </a:lnTo>
                  <a:lnTo>
                    <a:pt x="1775" y="1697"/>
                  </a:lnTo>
                  <a:lnTo>
                    <a:pt x="1626" y="1871"/>
                  </a:lnTo>
                  <a:lnTo>
                    <a:pt x="1481" y="2052"/>
                  </a:lnTo>
                  <a:lnTo>
                    <a:pt x="1340" y="2239"/>
                  </a:lnTo>
                  <a:lnTo>
                    <a:pt x="1204" y="2434"/>
                  </a:lnTo>
                  <a:lnTo>
                    <a:pt x="1073" y="2635"/>
                  </a:lnTo>
                  <a:lnTo>
                    <a:pt x="946" y="2844"/>
                  </a:lnTo>
                  <a:lnTo>
                    <a:pt x="826" y="3055"/>
                  </a:lnTo>
                  <a:lnTo>
                    <a:pt x="714" y="3268"/>
                  </a:lnTo>
                  <a:lnTo>
                    <a:pt x="610" y="3482"/>
                  </a:lnTo>
                  <a:lnTo>
                    <a:pt x="515" y="3697"/>
                  </a:lnTo>
                  <a:lnTo>
                    <a:pt x="427" y="3911"/>
                  </a:lnTo>
                  <a:lnTo>
                    <a:pt x="348" y="4126"/>
                  </a:lnTo>
                  <a:lnTo>
                    <a:pt x="277" y="4339"/>
                  </a:lnTo>
                  <a:lnTo>
                    <a:pt x="214" y="4551"/>
                  </a:lnTo>
                  <a:lnTo>
                    <a:pt x="159" y="4762"/>
                  </a:lnTo>
                  <a:lnTo>
                    <a:pt x="112" y="4972"/>
                  </a:lnTo>
                  <a:lnTo>
                    <a:pt x="73" y="5179"/>
                  </a:lnTo>
                  <a:lnTo>
                    <a:pt x="44" y="5384"/>
                  </a:lnTo>
                  <a:lnTo>
                    <a:pt x="20" y="5586"/>
                  </a:lnTo>
                  <a:lnTo>
                    <a:pt x="7" y="5785"/>
                  </a:lnTo>
                  <a:lnTo>
                    <a:pt x="0" y="5981"/>
                  </a:lnTo>
                  <a:lnTo>
                    <a:pt x="2" y="6172"/>
                  </a:lnTo>
                  <a:lnTo>
                    <a:pt x="12" y="6361"/>
                  </a:lnTo>
                  <a:lnTo>
                    <a:pt x="30" y="6544"/>
                  </a:lnTo>
                  <a:lnTo>
                    <a:pt x="55" y="6722"/>
                  </a:lnTo>
                  <a:lnTo>
                    <a:pt x="89" y="6894"/>
                  </a:lnTo>
                  <a:lnTo>
                    <a:pt x="132" y="7063"/>
                  </a:lnTo>
                  <a:lnTo>
                    <a:pt x="181" y="7224"/>
                  </a:lnTo>
                  <a:lnTo>
                    <a:pt x="240" y="7379"/>
                  </a:lnTo>
                  <a:lnTo>
                    <a:pt x="305" y="7528"/>
                  </a:lnTo>
                  <a:lnTo>
                    <a:pt x="378" y="7669"/>
                  </a:lnTo>
                  <a:lnTo>
                    <a:pt x="461" y="7804"/>
                  </a:lnTo>
                  <a:lnTo>
                    <a:pt x="550" y="7931"/>
                  </a:lnTo>
                  <a:lnTo>
                    <a:pt x="647" y="8049"/>
                  </a:lnTo>
                  <a:lnTo>
                    <a:pt x="753" y="8160"/>
                  </a:lnTo>
                  <a:lnTo>
                    <a:pt x="866" y="8261"/>
                  </a:lnTo>
                  <a:lnTo>
                    <a:pt x="988" y="8353"/>
                  </a:lnTo>
                  <a:lnTo>
                    <a:pt x="1117" y="8437"/>
                  </a:lnTo>
                  <a:lnTo>
                    <a:pt x="1253" y="8509"/>
                  </a:lnTo>
                  <a:lnTo>
                    <a:pt x="1392" y="8570"/>
                  </a:lnTo>
                  <a:lnTo>
                    <a:pt x="1535" y="8620"/>
                  </a:lnTo>
                  <a:lnTo>
                    <a:pt x="1683" y="8658"/>
                  </a:lnTo>
                  <a:lnTo>
                    <a:pt x="1835" y="8686"/>
                  </a:lnTo>
                  <a:lnTo>
                    <a:pt x="1988" y="8703"/>
                  </a:lnTo>
                  <a:lnTo>
                    <a:pt x="2146" y="8708"/>
                  </a:lnTo>
                  <a:lnTo>
                    <a:pt x="2306" y="8704"/>
                  </a:lnTo>
                  <a:lnTo>
                    <a:pt x="2468" y="8689"/>
                  </a:lnTo>
                  <a:lnTo>
                    <a:pt x="2631" y="8664"/>
                  </a:lnTo>
                  <a:lnTo>
                    <a:pt x="2797" y="8629"/>
                  </a:lnTo>
                  <a:lnTo>
                    <a:pt x="2963" y="8584"/>
                  </a:lnTo>
                  <a:lnTo>
                    <a:pt x="3131" y="8529"/>
                  </a:lnTo>
                  <a:lnTo>
                    <a:pt x="3299" y="8466"/>
                  </a:lnTo>
                  <a:lnTo>
                    <a:pt x="3468" y="8391"/>
                  </a:lnTo>
                  <a:lnTo>
                    <a:pt x="3637" y="8309"/>
                  </a:lnTo>
                  <a:lnTo>
                    <a:pt x="3805" y="8218"/>
                  </a:lnTo>
                  <a:lnTo>
                    <a:pt x="3973" y="8117"/>
                  </a:lnTo>
                  <a:lnTo>
                    <a:pt x="4139" y="8007"/>
                  </a:lnTo>
                  <a:lnTo>
                    <a:pt x="4306" y="7890"/>
                  </a:lnTo>
                  <a:lnTo>
                    <a:pt x="4470" y="7763"/>
                  </a:lnTo>
                  <a:lnTo>
                    <a:pt x="4632" y="7628"/>
                  </a:lnTo>
                  <a:lnTo>
                    <a:pt x="4793" y="7486"/>
                  </a:lnTo>
                  <a:lnTo>
                    <a:pt x="4950" y="7335"/>
                  </a:lnTo>
                  <a:lnTo>
                    <a:pt x="5105" y="7177"/>
                  </a:lnTo>
                  <a:lnTo>
                    <a:pt x="5256" y="7011"/>
                  </a:lnTo>
                  <a:lnTo>
                    <a:pt x="5406" y="6837"/>
                  </a:lnTo>
                  <a:lnTo>
                    <a:pt x="5550" y="6657"/>
                  </a:lnTo>
                  <a:lnTo>
                    <a:pt x="5690" y="6469"/>
                  </a:lnTo>
                  <a:lnTo>
                    <a:pt x="5827" y="6274"/>
                  </a:lnTo>
                  <a:lnTo>
                    <a:pt x="5959" y="6073"/>
                  </a:lnTo>
                  <a:lnTo>
                    <a:pt x="6085" y="5864"/>
                  </a:lnTo>
                  <a:lnTo>
                    <a:pt x="6206" y="5652"/>
                  </a:lnTo>
                  <a:lnTo>
                    <a:pt x="6318" y="5440"/>
                  </a:lnTo>
                  <a:lnTo>
                    <a:pt x="6422" y="5226"/>
                  </a:lnTo>
                  <a:lnTo>
                    <a:pt x="6517" y="5011"/>
                  </a:lnTo>
                  <a:lnTo>
                    <a:pt x="6604" y="4797"/>
                  </a:lnTo>
                  <a:lnTo>
                    <a:pt x="6683" y="4583"/>
                  </a:lnTo>
                  <a:lnTo>
                    <a:pt x="6754" y="4369"/>
                  </a:lnTo>
                  <a:lnTo>
                    <a:pt x="6818" y="4156"/>
                  </a:lnTo>
                  <a:lnTo>
                    <a:pt x="6872" y="3946"/>
                  </a:lnTo>
                  <a:lnTo>
                    <a:pt x="6918" y="3736"/>
                  </a:lnTo>
                  <a:lnTo>
                    <a:pt x="6958" y="3530"/>
                  </a:lnTo>
                  <a:lnTo>
                    <a:pt x="6988" y="3324"/>
                  </a:lnTo>
                  <a:lnTo>
                    <a:pt x="7010" y="3122"/>
                  </a:lnTo>
                  <a:lnTo>
                    <a:pt x="7024" y="2923"/>
                  </a:lnTo>
                  <a:lnTo>
                    <a:pt x="7031" y="2727"/>
                  </a:lnTo>
                  <a:lnTo>
                    <a:pt x="7030" y="2535"/>
                  </a:lnTo>
                  <a:lnTo>
                    <a:pt x="7019" y="2348"/>
                  </a:lnTo>
                  <a:lnTo>
                    <a:pt x="7001" y="2165"/>
                  </a:lnTo>
                  <a:lnTo>
                    <a:pt x="6976" y="1986"/>
                  </a:lnTo>
                  <a:lnTo>
                    <a:pt x="6942" y="1813"/>
                  </a:lnTo>
                  <a:lnTo>
                    <a:pt x="6899" y="1646"/>
                  </a:lnTo>
                  <a:lnTo>
                    <a:pt x="6850" y="1484"/>
                  </a:lnTo>
                  <a:lnTo>
                    <a:pt x="6792" y="1329"/>
                  </a:lnTo>
                  <a:lnTo>
                    <a:pt x="6727" y="1180"/>
                  </a:lnTo>
                  <a:lnTo>
                    <a:pt x="6653" y="1038"/>
                  </a:lnTo>
                  <a:lnTo>
                    <a:pt x="6571" y="904"/>
                  </a:lnTo>
                  <a:lnTo>
                    <a:pt x="6481" y="778"/>
                  </a:lnTo>
                  <a:lnTo>
                    <a:pt x="6384" y="658"/>
                  </a:lnTo>
                  <a:lnTo>
                    <a:pt x="6278" y="548"/>
                  </a:lnTo>
                  <a:lnTo>
                    <a:pt x="6165" y="447"/>
                  </a:lnTo>
                  <a:lnTo>
                    <a:pt x="6044" y="354"/>
                  </a:lnTo>
                  <a:lnTo>
                    <a:pt x="5915" y="272"/>
                  </a:lnTo>
                  <a:close/>
                </a:path>
              </a:pathLst>
            </a:custGeom>
            <a:solidFill>
              <a:srgbClr val="51728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4" name="Freeform 48"/>
            <p:cNvSpPr>
              <a:spLocks/>
            </p:cNvSpPr>
            <p:nvPr/>
          </p:nvSpPr>
          <p:spPr bwMode="auto">
            <a:xfrm>
              <a:off x="1892" y="1602"/>
              <a:ext cx="129" cy="167"/>
            </a:xfrm>
            <a:custGeom>
              <a:avLst/>
              <a:gdLst>
                <a:gd name="T0" fmla="*/ 0 w 2330"/>
                <a:gd name="T1" fmla="*/ 0 h 3020"/>
                <a:gd name="T2" fmla="*/ 0 w 2330"/>
                <a:gd name="T3" fmla="*/ 0 h 3020"/>
                <a:gd name="T4" fmla="*/ 0 w 2330"/>
                <a:gd name="T5" fmla="*/ 0 h 3020"/>
                <a:gd name="T6" fmla="*/ 0 w 2330"/>
                <a:gd name="T7" fmla="*/ 0 h 3020"/>
                <a:gd name="T8" fmla="*/ 0 w 2330"/>
                <a:gd name="T9" fmla="*/ 0 h 3020"/>
                <a:gd name="T10" fmla="*/ 0 w 2330"/>
                <a:gd name="T11" fmla="*/ 0 h 3020"/>
                <a:gd name="T12" fmla="*/ 0 w 2330"/>
                <a:gd name="T13" fmla="*/ 0 h 3020"/>
                <a:gd name="T14" fmla="*/ 0 w 2330"/>
                <a:gd name="T15" fmla="*/ 0 h 3020"/>
                <a:gd name="T16" fmla="*/ 0 w 2330"/>
                <a:gd name="T17" fmla="*/ 0 h 3020"/>
                <a:gd name="T18" fmla="*/ 0 w 2330"/>
                <a:gd name="T19" fmla="*/ 0 h 3020"/>
                <a:gd name="T20" fmla="*/ 0 w 2330"/>
                <a:gd name="T21" fmla="*/ 0 h 3020"/>
                <a:gd name="T22" fmla="*/ 0 w 2330"/>
                <a:gd name="T23" fmla="*/ 0 h 3020"/>
                <a:gd name="T24" fmla="*/ 0 w 2330"/>
                <a:gd name="T25" fmla="*/ 0 h 3020"/>
                <a:gd name="T26" fmla="*/ 0 w 2330"/>
                <a:gd name="T27" fmla="*/ 0 h 3020"/>
                <a:gd name="T28" fmla="*/ 0 w 2330"/>
                <a:gd name="T29" fmla="*/ 0 h 3020"/>
                <a:gd name="T30" fmla="*/ 0 w 2330"/>
                <a:gd name="T31" fmla="*/ 0 h 3020"/>
                <a:gd name="T32" fmla="*/ 0 w 2330"/>
                <a:gd name="T33" fmla="*/ 0 h 3020"/>
                <a:gd name="T34" fmla="*/ 0 w 2330"/>
                <a:gd name="T35" fmla="*/ 0 h 3020"/>
                <a:gd name="T36" fmla="*/ 0 w 2330"/>
                <a:gd name="T37" fmla="*/ 0 h 3020"/>
                <a:gd name="T38" fmla="*/ 0 w 2330"/>
                <a:gd name="T39" fmla="*/ 0 h 3020"/>
                <a:gd name="T40" fmla="*/ 0 w 2330"/>
                <a:gd name="T41" fmla="*/ 0 h 3020"/>
                <a:gd name="T42" fmla="*/ 0 w 2330"/>
                <a:gd name="T43" fmla="*/ 0 h 3020"/>
                <a:gd name="T44" fmla="*/ 0 w 2330"/>
                <a:gd name="T45" fmla="*/ 0 h 3020"/>
                <a:gd name="T46" fmla="*/ 0 w 2330"/>
                <a:gd name="T47" fmla="*/ 0 h 3020"/>
                <a:gd name="T48" fmla="*/ 0 w 2330"/>
                <a:gd name="T49" fmla="*/ 0 h 3020"/>
                <a:gd name="T50" fmla="*/ 0 w 2330"/>
                <a:gd name="T51" fmla="*/ 0 h 3020"/>
                <a:gd name="T52" fmla="*/ 0 w 2330"/>
                <a:gd name="T53" fmla="*/ 0 h 3020"/>
                <a:gd name="T54" fmla="*/ 0 w 2330"/>
                <a:gd name="T55" fmla="*/ 0 h 3020"/>
                <a:gd name="T56" fmla="*/ 0 w 2330"/>
                <a:gd name="T57" fmla="*/ 0 h 3020"/>
                <a:gd name="T58" fmla="*/ 0 w 2330"/>
                <a:gd name="T59" fmla="*/ 0 h 3020"/>
                <a:gd name="T60" fmla="*/ 0 w 2330"/>
                <a:gd name="T61" fmla="*/ 0 h 3020"/>
                <a:gd name="T62" fmla="*/ 0 w 2330"/>
                <a:gd name="T63" fmla="*/ 0 h 3020"/>
                <a:gd name="T64" fmla="*/ 0 w 2330"/>
                <a:gd name="T65" fmla="*/ 0 h 3020"/>
                <a:gd name="T66" fmla="*/ 0 w 2330"/>
                <a:gd name="T67" fmla="*/ 0 h 3020"/>
                <a:gd name="T68" fmla="*/ 0 w 2330"/>
                <a:gd name="T69" fmla="*/ 0 h 3020"/>
                <a:gd name="T70" fmla="*/ 0 w 2330"/>
                <a:gd name="T71" fmla="*/ 0 h 3020"/>
                <a:gd name="T72" fmla="*/ 0 w 2330"/>
                <a:gd name="T73" fmla="*/ 0 h 3020"/>
                <a:gd name="T74" fmla="*/ 0 w 2330"/>
                <a:gd name="T75" fmla="*/ 0 h 3020"/>
                <a:gd name="T76" fmla="*/ 0 w 2330"/>
                <a:gd name="T77" fmla="*/ 0 h 3020"/>
                <a:gd name="T78" fmla="*/ 0 w 2330"/>
                <a:gd name="T79" fmla="*/ 0 h 3020"/>
                <a:gd name="T80" fmla="*/ 0 w 2330"/>
                <a:gd name="T81" fmla="*/ 0 h 3020"/>
                <a:gd name="T82" fmla="*/ 0 w 2330"/>
                <a:gd name="T83" fmla="*/ 0 h 3020"/>
                <a:gd name="T84" fmla="*/ 0 w 2330"/>
                <a:gd name="T85" fmla="*/ 0 h 30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30"/>
                <a:gd name="T130" fmla="*/ 0 h 3020"/>
                <a:gd name="T131" fmla="*/ 2330 w 2330"/>
                <a:gd name="T132" fmla="*/ 3020 h 30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30" h="3020">
                  <a:moveTo>
                    <a:pt x="1795" y="60"/>
                  </a:moveTo>
                  <a:lnTo>
                    <a:pt x="1746" y="41"/>
                  </a:lnTo>
                  <a:lnTo>
                    <a:pt x="1697" y="25"/>
                  </a:lnTo>
                  <a:lnTo>
                    <a:pt x="1647" y="13"/>
                  </a:lnTo>
                  <a:lnTo>
                    <a:pt x="1597" y="5"/>
                  </a:lnTo>
                  <a:lnTo>
                    <a:pt x="1545" y="1"/>
                  </a:lnTo>
                  <a:lnTo>
                    <a:pt x="1493" y="0"/>
                  </a:lnTo>
                  <a:lnTo>
                    <a:pt x="1440" y="3"/>
                  </a:lnTo>
                  <a:lnTo>
                    <a:pt x="1387" y="11"/>
                  </a:lnTo>
                  <a:lnTo>
                    <a:pt x="1333" y="21"/>
                  </a:lnTo>
                  <a:lnTo>
                    <a:pt x="1279" y="35"/>
                  </a:lnTo>
                  <a:lnTo>
                    <a:pt x="1225" y="52"/>
                  </a:lnTo>
                  <a:lnTo>
                    <a:pt x="1170" y="73"/>
                  </a:lnTo>
                  <a:lnTo>
                    <a:pt x="1116" y="98"/>
                  </a:lnTo>
                  <a:lnTo>
                    <a:pt x="1062" y="124"/>
                  </a:lnTo>
                  <a:lnTo>
                    <a:pt x="1008" y="155"/>
                  </a:lnTo>
                  <a:lnTo>
                    <a:pt x="954" y="189"/>
                  </a:lnTo>
                  <a:lnTo>
                    <a:pt x="901" y="225"/>
                  </a:lnTo>
                  <a:lnTo>
                    <a:pt x="848" y="264"/>
                  </a:lnTo>
                  <a:lnTo>
                    <a:pt x="796" y="306"/>
                  </a:lnTo>
                  <a:lnTo>
                    <a:pt x="744" y="352"/>
                  </a:lnTo>
                  <a:lnTo>
                    <a:pt x="694" y="399"/>
                  </a:lnTo>
                  <a:lnTo>
                    <a:pt x="644" y="450"/>
                  </a:lnTo>
                  <a:lnTo>
                    <a:pt x="595" y="503"/>
                  </a:lnTo>
                  <a:lnTo>
                    <a:pt x="547" y="559"/>
                  </a:lnTo>
                  <a:lnTo>
                    <a:pt x="501" y="618"/>
                  </a:lnTo>
                  <a:lnTo>
                    <a:pt x="455" y="678"/>
                  </a:lnTo>
                  <a:lnTo>
                    <a:pt x="412" y="741"/>
                  </a:lnTo>
                  <a:lnTo>
                    <a:pt x="370" y="807"/>
                  </a:lnTo>
                  <a:lnTo>
                    <a:pt x="328" y="875"/>
                  </a:lnTo>
                  <a:lnTo>
                    <a:pt x="290" y="945"/>
                  </a:lnTo>
                  <a:lnTo>
                    <a:pt x="252" y="1017"/>
                  </a:lnTo>
                  <a:lnTo>
                    <a:pt x="217" y="1091"/>
                  </a:lnTo>
                  <a:lnTo>
                    <a:pt x="184" y="1166"/>
                  </a:lnTo>
                  <a:lnTo>
                    <a:pt x="154" y="1241"/>
                  </a:lnTo>
                  <a:lnTo>
                    <a:pt x="126" y="1316"/>
                  </a:lnTo>
                  <a:lnTo>
                    <a:pt x="102" y="1392"/>
                  </a:lnTo>
                  <a:lnTo>
                    <a:pt x="80" y="1466"/>
                  </a:lnTo>
                  <a:lnTo>
                    <a:pt x="61" y="1540"/>
                  </a:lnTo>
                  <a:lnTo>
                    <a:pt x="44" y="1614"/>
                  </a:lnTo>
                  <a:lnTo>
                    <a:pt x="30" y="1687"/>
                  </a:lnTo>
                  <a:lnTo>
                    <a:pt x="18" y="1760"/>
                  </a:lnTo>
                  <a:lnTo>
                    <a:pt x="10" y="1832"/>
                  </a:lnTo>
                  <a:lnTo>
                    <a:pt x="4" y="1903"/>
                  </a:lnTo>
                  <a:lnTo>
                    <a:pt x="1" y="1972"/>
                  </a:lnTo>
                  <a:lnTo>
                    <a:pt x="0" y="2041"/>
                  </a:lnTo>
                  <a:lnTo>
                    <a:pt x="2" y="2108"/>
                  </a:lnTo>
                  <a:lnTo>
                    <a:pt x="7" y="2174"/>
                  </a:lnTo>
                  <a:lnTo>
                    <a:pt x="14" y="2237"/>
                  </a:lnTo>
                  <a:lnTo>
                    <a:pt x="23" y="2300"/>
                  </a:lnTo>
                  <a:lnTo>
                    <a:pt x="36" y="2361"/>
                  </a:lnTo>
                  <a:lnTo>
                    <a:pt x="51" y="2420"/>
                  </a:lnTo>
                  <a:lnTo>
                    <a:pt x="68" y="2477"/>
                  </a:lnTo>
                  <a:lnTo>
                    <a:pt x="88" y="2532"/>
                  </a:lnTo>
                  <a:lnTo>
                    <a:pt x="110" y="2584"/>
                  </a:lnTo>
                  <a:lnTo>
                    <a:pt x="135" y="2633"/>
                  </a:lnTo>
                  <a:lnTo>
                    <a:pt x="162" y="2681"/>
                  </a:lnTo>
                  <a:lnTo>
                    <a:pt x="191" y="2727"/>
                  </a:lnTo>
                  <a:lnTo>
                    <a:pt x="224" y="2769"/>
                  </a:lnTo>
                  <a:lnTo>
                    <a:pt x="257" y="2808"/>
                  </a:lnTo>
                  <a:lnTo>
                    <a:pt x="294" y="2844"/>
                  </a:lnTo>
                  <a:lnTo>
                    <a:pt x="334" y="2878"/>
                  </a:lnTo>
                  <a:lnTo>
                    <a:pt x="375" y="2908"/>
                  </a:lnTo>
                  <a:lnTo>
                    <a:pt x="418" y="2935"/>
                  </a:lnTo>
                  <a:lnTo>
                    <a:pt x="465" y="2958"/>
                  </a:lnTo>
                  <a:lnTo>
                    <a:pt x="513" y="2978"/>
                  </a:lnTo>
                  <a:lnTo>
                    <a:pt x="562" y="2993"/>
                  </a:lnTo>
                  <a:lnTo>
                    <a:pt x="613" y="3006"/>
                  </a:lnTo>
                  <a:lnTo>
                    <a:pt x="666" y="3015"/>
                  </a:lnTo>
                  <a:lnTo>
                    <a:pt x="720" y="3019"/>
                  </a:lnTo>
                  <a:lnTo>
                    <a:pt x="775" y="3020"/>
                  </a:lnTo>
                  <a:lnTo>
                    <a:pt x="831" y="3017"/>
                  </a:lnTo>
                  <a:lnTo>
                    <a:pt x="888" y="3010"/>
                  </a:lnTo>
                  <a:lnTo>
                    <a:pt x="946" y="3001"/>
                  </a:lnTo>
                  <a:lnTo>
                    <a:pt x="1004" y="2988"/>
                  </a:lnTo>
                  <a:lnTo>
                    <a:pt x="1062" y="2971"/>
                  </a:lnTo>
                  <a:lnTo>
                    <a:pt x="1121" y="2951"/>
                  </a:lnTo>
                  <a:lnTo>
                    <a:pt x="1181" y="2929"/>
                  </a:lnTo>
                  <a:lnTo>
                    <a:pt x="1239" y="2902"/>
                  </a:lnTo>
                  <a:lnTo>
                    <a:pt x="1298" y="2873"/>
                  </a:lnTo>
                  <a:lnTo>
                    <a:pt x="1356" y="2840"/>
                  </a:lnTo>
                  <a:lnTo>
                    <a:pt x="1414" y="2805"/>
                  </a:lnTo>
                  <a:lnTo>
                    <a:pt x="1473" y="2767"/>
                  </a:lnTo>
                  <a:lnTo>
                    <a:pt x="1529" y="2726"/>
                  </a:lnTo>
                  <a:lnTo>
                    <a:pt x="1585" y="2681"/>
                  </a:lnTo>
                  <a:lnTo>
                    <a:pt x="1641" y="2633"/>
                  </a:lnTo>
                  <a:lnTo>
                    <a:pt x="1695" y="2584"/>
                  </a:lnTo>
                  <a:lnTo>
                    <a:pt x="1748" y="2532"/>
                  </a:lnTo>
                  <a:lnTo>
                    <a:pt x="1799" y="2477"/>
                  </a:lnTo>
                  <a:lnTo>
                    <a:pt x="1850" y="2419"/>
                  </a:lnTo>
                  <a:lnTo>
                    <a:pt x="1897" y="2359"/>
                  </a:lnTo>
                  <a:lnTo>
                    <a:pt x="1944" y="2297"/>
                  </a:lnTo>
                  <a:lnTo>
                    <a:pt x="1989" y="2231"/>
                  </a:lnTo>
                  <a:lnTo>
                    <a:pt x="2032" y="2164"/>
                  </a:lnTo>
                  <a:lnTo>
                    <a:pt x="2072" y="2095"/>
                  </a:lnTo>
                  <a:lnTo>
                    <a:pt x="2110" y="2023"/>
                  </a:lnTo>
                  <a:lnTo>
                    <a:pt x="2146" y="1948"/>
                  </a:lnTo>
                  <a:lnTo>
                    <a:pt x="2179" y="1873"/>
                  </a:lnTo>
                  <a:lnTo>
                    <a:pt x="2208" y="1798"/>
                  </a:lnTo>
                  <a:lnTo>
                    <a:pt x="2234" y="1723"/>
                  </a:lnTo>
                  <a:lnTo>
                    <a:pt x="2257" y="1647"/>
                  </a:lnTo>
                  <a:lnTo>
                    <a:pt x="2276" y="1572"/>
                  </a:lnTo>
                  <a:lnTo>
                    <a:pt x="2293" y="1497"/>
                  </a:lnTo>
                  <a:lnTo>
                    <a:pt x="2306" y="1422"/>
                  </a:lnTo>
                  <a:lnTo>
                    <a:pt x="2316" y="1348"/>
                  </a:lnTo>
                  <a:lnTo>
                    <a:pt x="2324" y="1275"/>
                  </a:lnTo>
                  <a:lnTo>
                    <a:pt x="2328" y="1202"/>
                  </a:lnTo>
                  <a:lnTo>
                    <a:pt x="2330" y="1131"/>
                  </a:lnTo>
                  <a:lnTo>
                    <a:pt x="2329" y="1060"/>
                  </a:lnTo>
                  <a:lnTo>
                    <a:pt x="2325" y="991"/>
                  </a:lnTo>
                  <a:lnTo>
                    <a:pt x="2317" y="922"/>
                  </a:lnTo>
                  <a:lnTo>
                    <a:pt x="2309" y="856"/>
                  </a:lnTo>
                  <a:lnTo>
                    <a:pt x="2296" y="791"/>
                  </a:lnTo>
                  <a:lnTo>
                    <a:pt x="2282" y="728"/>
                  </a:lnTo>
                  <a:lnTo>
                    <a:pt x="2265" y="665"/>
                  </a:lnTo>
                  <a:lnTo>
                    <a:pt x="2246" y="606"/>
                  </a:lnTo>
                  <a:lnTo>
                    <a:pt x="2223" y="548"/>
                  </a:lnTo>
                  <a:lnTo>
                    <a:pt x="2199" y="493"/>
                  </a:lnTo>
                  <a:lnTo>
                    <a:pt x="2172" y="440"/>
                  </a:lnTo>
                  <a:lnTo>
                    <a:pt x="2144" y="389"/>
                  </a:lnTo>
                  <a:lnTo>
                    <a:pt x="2113" y="340"/>
                  </a:lnTo>
                  <a:lnTo>
                    <a:pt x="2080" y="295"/>
                  </a:lnTo>
                  <a:lnTo>
                    <a:pt x="2045" y="251"/>
                  </a:lnTo>
                  <a:lnTo>
                    <a:pt x="2008" y="212"/>
                  </a:lnTo>
                  <a:lnTo>
                    <a:pt x="1969" y="175"/>
                  </a:lnTo>
                  <a:lnTo>
                    <a:pt x="1928" y="141"/>
                  </a:lnTo>
                  <a:lnTo>
                    <a:pt x="1886" y="110"/>
                  </a:lnTo>
                  <a:lnTo>
                    <a:pt x="1840" y="84"/>
                  </a:lnTo>
                  <a:lnTo>
                    <a:pt x="1795" y="6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5" name="Freeform 49"/>
            <p:cNvSpPr>
              <a:spLocks/>
            </p:cNvSpPr>
            <p:nvPr/>
          </p:nvSpPr>
          <p:spPr bwMode="auto">
            <a:xfrm>
              <a:off x="1900" y="1598"/>
              <a:ext cx="93" cy="68"/>
            </a:xfrm>
            <a:custGeom>
              <a:avLst/>
              <a:gdLst>
                <a:gd name="T0" fmla="*/ 0 w 1680"/>
                <a:gd name="T1" fmla="*/ 0 h 1235"/>
                <a:gd name="T2" fmla="*/ 0 w 1680"/>
                <a:gd name="T3" fmla="*/ 0 h 1235"/>
                <a:gd name="T4" fmla="*/ 0 w 1680"/>
                <a:gd name="T5" fmla="*/ 0 h 1235"/>
                <a:gd name="T6" fmla="*/ 0 w 1680"/>
                <a:gd name="T7" fmla="*/ 0 h 1235"/>
                <a:gd name="T8" fmla="*/ 0 w 1680"/>
                <a:gd name="T9" fmla="*/ 0 h 1235"/>
                <a:gd name="T10" fmla="*/ 0 w 1680"/>
                <a:gd name="T11" fmla="*/ 0 h 1235"/>
                <a:gd name="T12" fmla="*/ 0 w 1680"/>
                <a:gd name="T13" fmla="*/ 0 h 1235"/>
                <a:gd name="T14" fmla="*/ 0 w 1680"/>
                <a:gd name="T15" fmla="*/ 0 h 1235"/>
                <a:gd name="T16" fmla="*/ 0 w 1680"/>
                <a:gd name="T17" fmla="*/ 0 h 1235"/>
                <a:gd name="T18" fmla="*/ 0 w 1680"/>
                <a:gd name="T19" fmla="*/ 0 h 1235"/>
                <a:gd name="T20" fmla="*/ 0 w 1680"/>
                <a:gd name="T21" fmla="*/ 0 h 1235"/>
                <a:gd name="T22" fmla="*/ 0 w 1680"/>
                <a:gd name="T23" fmla="*/ 0 h 1235"/>
                <a:gd name="T24" fmla="*/ 0 w 1680"/>
                <a:gd name="T25" fmla="*/ 0 h 1235"/>
                <a:gd name="T26" fmla="*/ 0 w 1680"/>
                <a:gd name="T27" fmla="*/ 0 h 1235"/>
                <a:gd name="T28" fmla="*/ 0 w 1680"/>
                <a:gd name="T29" fmla="*/ 0 h 1235"/>
                <a:gd name="T30" fmla="*/ 0 w 1680"/>
                <a:gd name="T31" fmla="*/ 0 h 1235"/>
                <a:gd name="T32" fmla="*/ 0 w 1680"/>
                <a:gd name="T33" fmla="*/ 0 h 1235"/>
                <a:gd name="T34" fmla="*/ 0 w 1680"/>
                <a:gd name="T35" fmla="*/ 0 h 1235"/>
                <a:gd name="T36" fmla="*/ 0 w 1680"/>
                <a:gd name="T37" fmla="*/ 0 h 1235"/>
                <a:gd name="T38" fmla="*/ 0 w 1680"/>
                <a:gd name="T39" fmla="*/ 0 h 1235"/>
                <a:gd name="T40" fmla="*/ 0 w 1680"/>
                <a:gd name="T41" fmla="*/ 0 h 1235"/>
                <a:gd name="T42" fmla="*/ 0 w 1680"/>
                <a:gd name="T43" fmla="*/ 0 h 1235"/>
                <a:gd name="T44" fmla="*/ 0 w 1680"/>
                <a:gd name="T45" fmla="*/ 0 h 1235"/>
                <a:gd name="T46" fmla="*/ 0 w 1680"/>
                <a:gd name="T47" fmla="*/ 0 h 1235"/>
                <a:gd name="T48" fmla="*/ 0 w 1680"/>
                <a:gd name="T49" fmla="*/ 0 h 1235"/>
                <a:gd name="T50" fmla="*/ 0 w 1680"/>
                <a:gd name="T51" fmla="*/ 0 h 1235"/>
                <a:gd name="T52" fmla="*/ 0 w 1680"/>
                <a:gd name="T53" fmla="*/ 0 h 1235"/>
                <a:gd name="T54" fmla="*/ 0 w 1680"/>
                <a:gd name="T55" fmla="*/ 0 h 1235"/>
                <a:gd name="T56" fmla="*/ 0 w 1680"/>
                <a:gd name="T57" fmla="*/ 0 h 1235"/>
                <a:gd name="T58" fmla="*/ 0 w 1680"/>
                <a:gd name="T59" fmla="*/ 0 h 1235"/>
                <a:gd name="T60" fmla="*/ 0 w 1680"/>
                <a:gd name="T61" fmla="*/ 0 h 1235"/>
                <a:gd name="T62" fmla="*/ 0 w 1680"/>
                <a:gd name="T63" fmla="*/ 0 h 1235"/>
                <a:gd name="T64" fmla="*/ 0 w 1680"/>
                <a:gd name="T65" fmla="*/ 0 h 1235"/>
                <a:gd name="T66" fmla="*/ 0 w 1680"/>
                <a:gd name="T67" fmla="*/ 0 h 1235"/>
                <a:gd name="T68" fmla="*/ 0 w 1680"/>
                <a:gd name="T69" fmla="*/ 0 h 1235"/>
                <a:gd name="T70" fmla="*/ 0 w 1680"/>
                <a:gd name="T71" fmla="*/ 0 h 1235"/>
                <a:gd name="T72" fmla="*/ 0 w 1680"/>
                <a:gd name="T73" fmla="*/ 0 h 1235"/>
                <a:gd name="T74" fmla="*/ 0 w 1680"/>
                <a:gd name="T75" fmla="*/ 0 h 1235"/>
                <a:gd name="T76" fmla="*/ 0 w 1680"/>
                <a:gd name="T77" fmla="*/ 0 h 1235"/>
                <a:gd name="T78" fmla="*/ 0 w 1680"/>
                <a:gd name="T79" fmla="*/ 0 h 1235"/>
                <a:gd name="T80" fmla="*/ 0 w 1680"/>
                <a:gd name="T81" fmla="*/ 0 h 1235"/>
                <a:gd name="T82" fmla="*/ 0 w 1680"/>
                <a:gd name="T83" fmla="*/ 0 h 1235"/>
                <a:gd name="T84" fmla="*/ 0 w 1680"/>
                <a:gd name="T85" fmla="*/ 0 h 1235"/>
                <a:gd name="T86" fmla="*/ 0 w 1680"/>
                <a:gd name="T87" fmla="*/ 0 h 1235"/>
                <a:gd name="T88" fmla="*/ 0 w 1680"/>
                <a:gd name="T89" fmla="*/ 0 h 1235"/>
                <a:gd name="T90" fmla="*/ 0 w 1680"/>
                <a:gd name="T91" fmla="*/ 0 h 1235"/>
                <a:gd name="T92" fmla="*/ 0 w 1680"/>
                <a:gd name="T93" fmla="*/ 0 h 1235"/>
                <a:gd name="T94" fmla="*/ 0 w 1680"/>
                <a:gd name="T95" fmla="*/ 0 h 1235"/>
                <a:gd name="T96" fmla="*/ 0 w 1680"/>
                <a:gd name="T97" fmla="*/ 0 h 1235"/>
                <a:gd name="T98" fmla="*/ 0 w 1680"/>
                <a:gd name="T99" fmla="*/ 0 h 1235"/>
                <a:gd name="T100" fmla="*/ 0 w 1680"/>
                <a:gd name="T101" fmla="*/ 0 h 1235"/>
                <a:gd name="T102" fmla="*/ 0 w 1680"/>
                <a:gd name="T103" fmla="*/ 0 h 1235"/>
                <a:gd name="T104" fmla="*/ 0 w 1680"/>
                <a:gd name="T105" fmla="*/ 0 h 1235"/>
                <a:gd name="T106" fmla="*/ 0 w 1680"/>
                <a:gd name="T107" fmla="*/ 0 h 1235"/>
                <a:gd name="T108" fmla="*/ 0 w 1680"/>
                <a:gd name="T109" fmla="*/ 0 h 12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80"/>
                <a:gd name="T166" fmla="*/ 0 h 1235"/>
                <a:gd name="T167" fmla="*/ 1680 w 1680"/>
                <a:gd name="T168" fmla="*/ 1235 h 123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80" h="1235">
                  <a:moveTo>
                    <a:pt x="139" y="1192"/>
                  </a:moveTo>
                  <a:lnTo>
                    <a:pt x="139" y="1192"/>
                  </a:lnTo>
                  <a:lnTo>
                    <a:pt x="156" y="1156"/>
                  </a:lnTo>
                  <a:lnTo>
                    <a:pt x="173" y="1120"/>
                  </a:lnTo>
                  <a:lnTo>
                    <a:pt x="191" y="1086"/>
                  </a:lnTo>
                  <a:lnTo>
                    <a:pt x="209" y="1051"/>
                  </a:lnTo>
                  <a:lnTo>
                    <a:pt x="228" y="1016"/>
                  </a:lnTo>
                  <a:lnTo>
                    <a:pt x="247" y="983"/>
                  </a:lnTo>
                  <a:lnTo>
                    <a:pt x="267" y="950"/>
                  </a:lnTo>
                  <a:lnTo>
                    <a:pt x="287" y="917"/>
                  </a:lnTo>
                  <a:lnTo>
                    <a:pt x="307" y="885"/>
                  </a:lnTo>
                  <a:lnTo>
                    <a:pt x="327" y="854"/>
                  </a:lnTo>
                  <a:lnTo>
                    <a:pt x="348" y="823"/>
                  </a:lnTo>
                  <a:lnTo>
                    <a:pt x="370" y="792"/>
                  </a:lnTo>
                  <a:lnTo>
                    <a:pt x="392" y="763"/>
                  </a:lnTo>
                  <a:lnTo>
                    <a:pt x="414" y="733"/>
                  </a:lnTo>
                  <a:lnTo>
                    <a:pt x="436" y="704"/>
                  </a:lnTo>
                  <a:lnTo>
                    <a:pt x="459" y="677"/>
                  </a:lnTo>
                  <a:lnTo>
                    <a:pt x="482" y="649"/>
                  </a:lnTo>
                  <a:lnTo>
                    <a:pt x="505" y="623"/>
                  </a:lnTo>
                  <a:lnTo>
                    <a:pt x="528" y="597"/>
                  </a:lnTo>
                  <a:lnTo>
                    <a:pt x="552" y="572"/>
                  </a:lnTo>
                  <a:lnTo>
                    <a:pt x="576" y="547"/>
                  </a:lnTo>
                  <a:lnTo>
                    <a:pt x="600" y="522"/>
                  </a:lnTo>
                  <a:lnTo>
                    <a:pt x="624" y="500"/>
                  </a:lnTo>
                  <a:lnTo>
                    <a:pt x="649" y="477"/>
                  </a:lnTo>
                  <a:lnTo>
                    <a:pt x="673" y="455"/>
                  </a:lnTo>
                  <a:lnTo>
                    <a:pt x="699" y="433"/>
                  </a:lnTo>
                  <a:lnTo>
                    <a:pt x="723" y="413"/>
                  </a:lnTo>
                  <a:lnTo>
                    <a:pt x="749" y="393"/>
                  </a:lnTo>
                  <a:lnTo>
                    <a:pt x="774" y="374"/>
                  </a:lnTo>
                  <a:lnTo>
                    <a:pt x="798" y="355"/>
                  </a:lnTo>
                  <a:lnTo>
                    <a:pt x="824" y="338"/>
                  </a:lnTo>
                  <a:lnTo>
                    <a:pt x="849" y="320"/>
                  </a:lnTo>
                  <a:lnTo>
                    <a:pt x="875" y="304"/>
                  </a:lnTo>
                  <a:lnTo>
                    <a:pt x="901" y="288"/>
                  </a:lnTo>
                  <a:lnTo>
                    <a:pt x="926" y="275"/>
                  </a:lnTo>
                  <a:lnTo>
                    <a:pt x="952" y="260"/>
                  </a:lnTo>
                  <a:lnTo>
                    <a:pt x="977" y="247"/>
                  </a:lnTo>
                  <a:lnTo>
                    <a:pt x="1003" y="234"/>
                  </a:lnTo>
                  <a:lnTo>
                    <a:pt x="1028" y="223"/>
                  </a:lnTo>
                  <a:lnTo>
                    <a:pt x="1053" y="212"/>
                  </a:lnTo>
                  <a:lnTo>
                    <a:pt x="1079" y="201"/>
                  </a:lnTo>
                  <a:lnTo>
                    <a:pt x="1104" y="192"/>
                  </a:lnTo>
                  <a:lnTo>
                    <a:pt x="1130" y="183"/>
                  </a:lnTo>
                  <a:lnTo>
                    <a:pt x="1155" y="176"/>
                  </a:lnTo>
                  <a:lnTo>
                    <a:pt x="1179" y="170"/>
                  </a:lnTo>
                  <a:lnTo>
                    <a:pt x="1205" y="163"/>
                  </a:lnTo>
                  <a:lnTo>
                    <a:pt x="1229" y="158"/>
                  </a:lnTo>
                  <a:lnTo>
                    <a:pt x="1255" y="154"/>
                  </a:lnTo>
                  <a:lnTo>
                    <a:pt x="1279" y="151"/>
                  </a:lnTo>
                  <a:lnTo>
                    <a:pt x="1302" y="147"/>
                  </a:lnTo>
                  <a:lnTo>
                    <a:pt x="1327" y="145"/>
                  </a:lnTo>
                  <a:lnTo>
                    <a:pt x="1351" y="144"/>
                  </a:lnTo>
                  <a:lnTo>
                    <a:pt x="1375" y="144"/>
                  </a:lnTo>
                  <a:lnTo>
                    <a:pt x="1399" y="144"/>
                  </a:lnTo>
                  <a:lnTo>
                    <a:pt x="1422" y="146"/>
                  </a:lnTo>
                  <a:lnTo>
                    <a:pt x="1444" y="149"/>
                  </a:lnTo>
                  <a:lnTo>
                    <a:pt x="1467" y="152"/>
                  </a:lnTo>
                  <a:lnTo>
                    <a:pt x="1490" y="156"/>
                  </a:lnTo>
                  <a:lnTo>
                    <a:pt x="1512" y="160"/>
                  </a:lnTo>
                  <a:lnTo>
                    <a:pt x="1534" y="165"/>
                  </a:lnTo>
                  <a:lnTo>
                    <a:pt x="1556" y="172"/>
                  </a:lnTo>
                  <a:lnTo>
                    <a:pt x="1577" y="180"/>
                  </a:lnTo>
                  <a:lnTo>
                    <a:pt x="1600" y="189"/>
                  </a:lnTo>
                  <a:lnTo>
                    <a:pt x="1620" y="197"/>
                  </a:lnTo>
                  <a:lnTo>
                    <a:pt x="1680" y="67"/>
                  </a:lnTo>
                  <a:lnTo>
                    <a:pt x="1654" y="55"/>
                  </a:lnTo>
                  <a:lnTo>
                    <a:pt x="1626" y="45"/>
                  </a:lnTo>
                  <a:lnTo>
                    <a:pt x="1600" y="35"/>
                  </a:lnTo>
                  <a:lnTo>
                    <a:pt x="1572" y="28"/>
                  </a:lnTo>
                  <a:lnTo>
                    <a:pt x="1545" y="20"/>
                  </a:lnTo>
                  <a:lnTo>
                    <a:pt x="1517" y="14"/>
                  </a:lnTo>
                  <a:lnTo>
                    <a:pt x="1490" y="10"/>
                  </a:lnTo>
                  <a:lnTo>
                    <a:pt x="1461" y="6"/>
                  </a:lnTo>
                  <a:lnTo>
                    <a:pt x="1432" y="2"/>
                  </a:lnTo>
                  <a:lnTo>
                    <a:pt x="1404" y="1"/>
                  </a:lnTo>
                  <a:lnTo>
                    <a:pt x="1375" y="0"/>
                  </a:lnTo>
                  <a:lnTo>
                    <a:pt x="1347" y="0"/>
                  </a:lnTo>
                  <a:lnTo>
                    <a:pt x="1318" y="2"/>
                  </a:lnTo>
                  <a:lnTo>
                    <a:pt x="1290" y="5"/>
                  </a:lnTo>
                  <a:lnTo>
                    <a:pt x="1260" y="8"/>
                  </a:lnTo>
                  <a:lnTo>
                    <a:pt x="1231" y="12"/>
                  </a:lnTo>
                  <a:lnTo>
                    <a:pt x="1202" y="17"/>
                  </a:lnTo>
                  <a:lnTo>
                    <a:pt x="1173" y="24"/>
                  </a:lnTo>
                  <a:lnTo>
                    <a:pt x="1145" y="30"/>
                  </a:lnTo>
                  <a:lnTo>
                    <a:pt x="1115" y="38"/>
                  </a:lnTo>
                  <a:lnTo>
                    <a:pt x="1086" y="47"/>
                  </a:lnTo>
                  <a:lnTo>
                    <a:pt x="1057" y="56"/>
                  </a:lnTo>
                  <a:lnTo>
                    <a:pt x="1028" y="67"/>
                  </a:lnTo>
                  <a:lnTo>
                    <a:pt x="999" y="79"/>
                  </a:lnTo>
                  <a:lnTo>
                    <a:pt x="970" y="91"/>
                  </a:lnTo>
                  <a:lnTo>
                    <a:pt x="941" y="104"/>
                  </a:lnTo>
                  <a:lnTo>
                    <a:pt x="913" y="119"/>
                  </a:lnTo>
                  <a:lnTo>
                    <a:pt x="884" y="133"/>
                  </a:lnTo>
                  <a:lnTo>
                    <a:pt x="856" y="149"/>
                  </a:lnTo>
                  <a:lnTo>
                    <a:pt x="827" y="165"/>
                  </a:lnTo>
                  <a:lnTo>
                    <a:pt x="799" y="182"/>
                  </a:lnTo>
                  <a:lnTo>
                    <a:pt x="771" y="200"/>
                  </a:lnTo>
                  <a:lnTo>
                    <a:pt x="743" y="218"/>
                  </a:lnTo>
                  <a:lnTo>
                    <a:pt x="716" y="239"/>
                  </a:lnTo>
                  <a:lnTo>
                    <a:pt x="687" y="259"/>
                  </a:lnTo>
                  <a:lnTo>
                    <a:pt x="660" y="280"/>
                  </a:lnTo>
                  <a:lnTo>
                    <a:pt x="633" y="301"/>
                  </a:lnTo>
                  <a:lnTo>
                    <a:pt x="606" y="323"/>
                  </a:lnTo>
                  <a:lnTo>
                    <a:pt x="579" y="347"/>
                  </a:lnTo>
                  <a:lnTo>
                    <a:pt x="552" y="371"/>
                  </a:lnTo>
                  <a:lnTo>
                    <a:pt x="526" y="395"/>
                  </a:lnTo>
                  <a:lnTo>
                    <a:pt x="500" y="421"/>
                  </a:lnTo>
                  <a:lnTo>
                    <a:pt x="473" y="446"/>
                  </a:lnTo>
                  <a:lnTo>
                    <a:pt x="448" y="473"/>
                  </a:lnTo>
                  <a:lnTo>
                    <a:pt x="423" y="500"/>
                  </a:lnTo>
                  <a:lnTo>
                    <a:pt x="397" y="528"/>
                  </a:lnTo>
                  <a:lnTo>
                    <a:pt x="373" y="556"/>
                  </a:lnTo>
                  <a:lnTo>
                    <a:pt x="348" y="586"/>
                  </a:lnTo>
                  <a:lnTo>
                    <a:pt x="324" y="615"/>
                  </a:lnTo>
                  <a:lnTo>
                    <a:pt x="300" y="646"/>
                  </a:lnTo>
                  <a:lnTo>
                    <a:pt x="276" y="677"/>
                  </a:lnTo>
                  <a:lnTo>
                    <a:pt x="253" y="709"/>
                  </a:lnTo>
                  <a:lnTo>
                    <a:pt x="231" y="740"/>
                  </a:lnTo>
                  <a:lnTo>
                    <a:pt x="209" y="773"/>
                  </a:lnTo>
                  <a:lnTo>
                    <a:pt x="186" y="807"/>
                  </a:lnTo>
                  <a:lnTo>
                    <a:pt x="164" y="841"/>
                  </a:lnTo>
                  <a:lnTo>
                    <a:pt x="143" y="875"/>
                  </a:lnTo>
                  <a:lnTo>
                    <a:pt x="123" y="911"/>
                  </a:lnTo>
                  <a:lnTo>
                    <a:pt x="102" y="947"/>
                  </a:lnTo>
                  <a:lnTo>
                    <a:pt x="83" y="983"/>
                  </a:lnTo>
                  <a:lnTo>
                    <a:pt x="63" y="1019"/>
                  </a:lnTo>
                  <a:lnTo>
                    <a:pt x="44" y="1056"/>
                  </a:lnTo>
                  <a:lnTo>
                    <a:pt x="26" y="1094"/>
                  </a:lnTo>
                  <a:lnTo>
                    <a:pt x="8" y="1132"/>
                  </a:lnTo>
                  <a:lnTo>
                    <a:pt x="4" y="1141"/>
                  </a:lnTo>
                  <a:lnTo>
                    <a:pt x="2" y="1149"/>
                  </a:lnTo>
                  <a:lnTo>
                    <a:pt x="1" y="1156"/>
                  </a:lnTo>
                  <a:lnTo>
                    <a:pt x="0" y="1164"/>
                  </a:lnTo>
                  <a:lnTo>
                    <a:pt x="0" y="1171"/>
                  </a:lnTo>
                  <a:lnTo>
                    <a:pt x="1" y="1178"/>
                  </a:lnTo>
                  <a:lnTo>
                    <a:pt x="3" y="1185"/>
                  </a:lnTo>
                  <a:lnTo>
                    <a:pt x="5" y="1190"/>
                  </a:lnTo>
                  <a:lnTo>
                    <a:pt x="9" y="1197"/>
                  </a:lnTo>
                  <a:lnTo>
                    <a:pt x="13" y="1203"/>
                  </a:lnTo>
                  <a:lnTo>
                    <a:pt x="16" y="1208"/>
                  </a:lnTo>
                  <a:lnTo>
                    <a:pt x="21" y="1213"/>
                  </a:lnTo>
                  <a:lnTo>
                    <a:pt x="26" y="1217"/>
                  </a:lnTo>
                  <a:lnTo>
                    <a:pt x="32" y="1221"/>
                  </a:lnTo>
                  <a:lnTo>
                    <a:pt x="37" y="1224"/>
                  </a:lnTo>
                  <a:lnTo>
                    <a:pt x="44" y="1227"/>
                  </a:lnTo>
                  <a:lnTo>
                    <a:pt x="50" y="1231"/>
                  </a:lnTo>
                  <a:lnTo>
                    <a:pt x="56" y="1233"/>
                  </a:lnTo>
                  <a:lnTo>
                    <a:pt x="63" y="1234"/>
                  </a:lnTo>
                  <a:lnTo>
                    <a:pt x="69" y="1235"/>
                  </a:lnTo>
                  <a:lnTo>
                    <a:pt x="75" y="1235"/>
                  </a:lnTo>
                  <a:lnTo>
                    <a:pt x="83" y="1235"/>
                  </a:lnTo>
                  <a:lnTo>
                    <a:pt x="89" y="1234"/>
                  </a:lnTo>
                  <a:lnTo>
                    <a:pt x="95" y="1232"/>
                  </a:lnTo>
                  <a:lnTo>
                    <a:pt x="102" y="1230"/>
                  </a:lnTo>
                  <a:lnTo>
                    <a:pt x="108" y="1226"/>
                  </a:lnTo>
                  <a:lnTo>
                    <a:pt x="113" y="1223"/>
                  </a:lnTo>
                  <a:lnTo>
                    <a:pt x="120" y="1218"/>
                  </a:lnTo>
                  <a:lnTo>
                    <a:pt x="125" y="1213"/>
                  </a:lnTo>
                  <a:lnTo>
                    <a:pt x="129" y="1207"/>
                  </a:lnTo>
                  <a:lnTo>
                    <a:pt x="135" y="1200"/>
                  </a:lnTo>
                  <a:lnTo>
                    <a:pt x="139" y="11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6" name="Freeform 50"/>
            <p:cNvSpPr>
              <a:spLocks/>
            </p:cNvSpPr>
            <p:nvPr/>
          </p:nvSpPr>
          <p:spPr bwMode="auto">
            <a:xfrm>
              <a:off x="1888" y="1661"/>
              <a:ext cx="33" cy="109"/>
            </a:xfrm>
            <a:custGeom>
              <a:avLst/>
              <a:gdLst>
                <a:gd name="T0" fmla="*/ 0 w 609"/>
                <a:gd name="T1" fmla="*/ 0 h 1970"/>
                <a:gd name="T2" fmla="*/ 0 w 609"/>
                <a:gd name="T3" fmla="*/ 0 h 1970"/>
                <a:gd name="T4" fmla="*/ 0 w 609"/>
                <a:gd name="T5" fmla="*/ 0 h 1970"/>
                <a:gd name="T6" fmla="*/ 0 w 609"/>
                <a:gd name="T7" fmla="*/ 0 h 1970"/>
                <a:gd name="T8" fmla="*/ 0 w 609"/>
                <a:gd name="T9" fmla="*/ 0 h 1970"/>
                <a:gd name="T10" fmla="*/ 0 w 609"/>
                <a:gd name="T11" fmla="*/ 0 h 1970"/>
                <a:gd name="T12" fmla="*/ 0 w 609"/>
                <a:gd name="T13" fmla="*/ 0 h 1970"/>
                <a:gd name="T14" fmla="*/ 0 w 609"/>
                <a:gd name="T15" fmla="*/ 0 h 1970"/>
                <a:gd name="T16" fmla="*/ 0 w 609"/>
                <a:gd name="T17" fmla="*/ 0 h 1970"/>
                <a:gd name="T18" fmla="*/ 0 w 609"/>
                <a:gd name="T19" fmla="*/ 0 h 1970"/>
                <a:gd name="T20" fmla="*/ 0 w 609"/>
                <a:gd name="T21" fmla="*/ 0 h 1970"/>
                <a:gd name="T22" fmla="*/ 0 w 609"/>
                <a:gd name="T23" fmla="*/ 0 h 1970"/>
                <a:gd name="T24" fmla="*/ 0 w 609"/>
                <a:gd name="T25" fmla="*/ 0 h 1970"/>
                <a:gd name="T26" fmla="*/ 0 w 609"/>
                <a:gd name="T27" fmla="*/ 0 h 1970"/>
                <a:gd name="T28" fmla="*/ 0 w 609"/>
                <a:gd name="T29" fmla="*/ 0 h 1970"/>
                <a:gd name="T30" fmla="*/ 0 w 609"/>
                <a:gd name="T31" fmla="*/ 0 h 1970"/>
                <a:gd name="T32" fmla="*/ 0 w 609"/>
                <a:gd name="T33" fmla="*/ 0 h 1970"/>
                <a:gd name="T34" fmla="*/ 0 w 609"/>
                <a:gd name="T35" fmla="*/ 0 h 1970"/>
                <a:gd name="T36" fmla="*/ 0 w 609"/>
                <a:gd name="T37" fmla="*/ 0 h 1970"/>
                <a:gd name="T38" fmla="*/ 0 w 609"/>
                <a:gd name="T39" fmla="*/ 0 h 1970"/>
                <a:gd name="T40" fmla="*/ 0 w 609"/>
                <a:gd name="T41" fmla="*/ 0 h 1970"/>
                <a:gd name="T42" fmla="*/ 0 w 609"/>
                <a:gd name="T43" fmla="*/ 0 h 1970"/>
                <a:gd name="T44" fmla="*/ 0 w 609"/>
                <a:gd name="T45" fmla="*/ 0 h 1970"/>
                <a:gd name="T46" fmla="*/ 0 w 609"/>
                <a:gd name="T47" fmla="*/ 0 h 1970"/>
                <a:gd name="T48" fmla="*/ 0 w 609"/>
                <a:gd name="T49" fmla="*/ 0 h 1970"/>
                <a:gd name="T50" fmla="*/ 0 w 609"/>
                <a:gd name="T51" fmla="*/ 0 h 1970"/>
                <a:gd name="T52" fmla="*/ 0 w 609"/>
                <a:gd name="T53" fmla="*/ 0 h 1970"/>
                <a:gd name="T54" fmla="*/ 0 w 609"/>
                <a:gd name="T55" fmla="*/ 0 h 1970"/>
                <a:gd name="T56" fmla="*/ 0 w 609"/>
                <a:gd name="T57" fmla="*/ 0 h 1970"/>
                <a:gd name="T58" fmla="*/ 0 w 609"/>
                <a:gd name="T59" fmla="*/ 0 h 1970"/>
                <a:gd name="T60" fmla="*/ 0 w 609"/>
                <a:gd name="T61" fmla="*/ 0 h 1970"/>
                <a:gd name="T62" fmla="*/ 0 w 609"/>
                <a:gd name="T63" fmla="*/ 0 h 1970"/>
                <a:gd name="T64" fmla="*/ 0 w 609"/>
                <a:gd name="T65" fmla="*/ 0 h 1970"/>
                <a:gd name="T66" fmla="*/ 0 w 609"/>
                <a:gd name="T67" fmla="*/ 0 h 1970"/>
                <a:gd name="T68" fmla="*/ 0 w 609"/>
                <a:gd name="T69" fmla="*/ 0 h 1970"/>
                <a:gd name="T70" fmla="*/ 0 w 609"/>
                <a:gd name="T71" fmla="*/ 0 h 1970"/>
                <a:gd name="T72" fmla="*/ 0 w 609"/>
                <a:gd name="T73" fmla="*/ 0 h 1970"/>
                <a:gd name="T74" fmla="*/ 0 w 609"/>
                <a:gd name="T75" fmla="*/ 0 h 1970"/>
                <a:gd name="T76" fmla="*/ 0 w 609"/>
                <a:gd name="T77" fmla="*/ 0 h 1970"/>
                <a:gd name="T78" fmla="*/ 0 w 609"/>
                <a:gd name="T79" fmla="*/ 0 h 1970"/>
                <a:gd name="T80" fmla="*/ 0 w 609"/>
                <a:gd name="T81" fmla="*/ 0 h 1970"/>
                <a:gd name="T82" fmla="*/ 0 w 609"/>
                <a:gd name="T83" fmla="*/ 0 h 1970"/>
                <a:gd name="T84" fmla="*/ 0 w 609"/>
                <a:gd name="T85" fmla="*/ 0 h 1970"/>
                <a:gd name="T86" fmla="*/ 0 w 609"/>
                <a:gd name="T87" fmla="*/ 0 h 1970"/>
                <a:gd name="T88" fmla="*/ 0 w 609"/>
                <a:gd name="T89" fmla="*/ 0 h 1970"/>
                <a:gd name="T90" fmla="*/ 0 w 609"/>
                <a:gd name="T91" fmla="*/ 0 h 1970"/>
                <a:gd name="T92" fmla="*/ 0 w 609"/>
                <a:gd name="T93" fmla="*/ 0 h 1970"/>
                <a:gd name="T94" fmla="*/ 0 w 609"/>
                <a:gd name="T95" fmla="*/ 0 h 1970"/>
                <a:gd name="T96" fmla="*/ 0 w 609"/>
                <a:gd name="T97" fmla="*/ 0 h 1970"/>
                <a:gd name="T98" fmla="*/ 0 w 609"/>
                <a:gd name="T99" fmla="*/ 0 h 1970"/>
                <a:gd name="T100" fmla="*/ 0 w 609"/>
                <a:gd name="T101" fmla="*/ 0 h 1970"/>
                <a:gd name="T102" fmla="*/ 0 w 609"/>
                <a:gd name="T103" fmla="*/ 0 h 1970"/>
                <a:gd name="T104" fmla="*/ 0 w 609"/>
                <a:gd name="T105" fmla="*/ 0 h 1970"/>
                <a:gd name="T106" fmla="*/ 0 w 609"/>
                <a:gd name="T107" fmla="*/ 0 h 1970"/>
                <a:gd name="T108" fmla="*/ 0 w 609"/>
                <a:gd name="T109" fmla="*/ 0 h 197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09"/>
                <a:gd name="T166" fmla="*/ 0 h 1970"/>
                <a:gd name="T167" fmla="*/ 609 w 609"/>
                <a:gd name="T168" fmla="*/ 1970 h 197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09" h="1970">
                  <a:moveTo>
                    <a:pt x="567" y="1833"/>
                  </a:moveTo>
                  <a:lnTo>
                    <a:pt x="567" y="1833"/>
                  </a:lnTo>
                  <a:lnTo>
                    <a:pt x="545" y="1823"/>
                  </a:lnTo>
                  <a:lnTo>
                    <a:pt x="525" y="1812"/>
                  </a:lnTo>
                  <a:lnTo>
                    <a:pt x="505" y="1801"/>
                  </a:lnTo>
                  <a:lnTo>
                    <a:pt x="486" y="1788"/>
                  </a:lnTo>
                  <a:lnTo>
                    <a:pt x="468" y="1776"/>
                  </a:lnTo>
                  <a:lnTo>
                    <a:pt x="450" y="1761"/>
                  </a:lnTo>
                  <a:lnTo>
                    <a:pt x="432" y="1747"/>
                  </a:lnTo>
                  <a:lnTo>
                    <a:pt x="415" y="1731"/>
                  </a:lnTo>
                  <a:lnTo>
                    <a:pt x="398" y="1715"/>
                  </a:lnTo>
                  <a:lnTo>
                    <a:pt x="381" y="1698"/>
                  </a:lnTo>
                  <a:lnTo>
                    <a:pt x="366" y="1681"/>
                  </a:lnTo>
                  <a:lnTo>
                    <a:pt x="351" y="1663"/>
                  </a:lnTo>
                  <a:lnTo>
                    <a:pt x="336" y="1644"/>
                  </a:lnTo>
                  <a:lnTo>
                    <a:pt x="322" y="1625"/>
                  </a:lnTo>
                  <a:lnTo>
                    <a:pt x="308" y="1605"/>
                  </a:lnTo>
                  <a:lnTo>
                    <a:pt x="294" y="1584"/>
                  </a:lnTo>
                  <a:lnTo>
                    <a:pt x="282" y="1562"/>
                  </a:lnTo>
                  <a:lnTo>
                    <a:pt x="270" y="1541"/>
                  </a:lnTo>
                  <a:lnTo>
                    <a:pt x="258" y="1517"/>
                  </a:lnTo>
                  <a:lnTo>
                    <a:pt x="248" y="1494"/>
                  </a:lnTo>
                  <a:lnTo>
                    <a:pt x="236" y="1470"/>
                  </a:lnTo>
                  <a:lnTo>
                    <a:pt x="227" y="1445"/>
                  </a:lnTo>
                  <a:lnTo>
                    <a:pt x="217" y="1420"/>
                  </a:lnTo>
                  <a:lnTo>
                    <a:pt x="209" y="1395"/>
                  </a:lnTo>
                  <a:lnTo>
                    <a:pt x="200" y="1368"/>
                  </a:lnTo>
                  <a:lnTo>
                    <a:pt x="192" y="1341"/>
                  </a:lnTo>
                  <a:lnTo>
                    <a:pt x="184" y="1313"/>
                  </a:lnTo>
                  <a:lnTo>
                    <a:pt x="178" y="1285"/>
                  </a:lnTo>
                  <a:lnTo>
                    <a:pt x="172" y="1257"/>
                  </a:lnTo>
                  <a:lnTo>
                    <a:pt x="166" y="1228"/>
                  </a:lnTo>
                  <a:lnTo>
                    <a:pt x="162" y="1199"/>
                  </a:lnTo>
                  <a:lnTo>
                    <a:pt x="157" y="1169"/>
                  </a:lnTo>
                  <a:lnTo>
                    <a:pt x="154" y="1138"/>
                  </a:lnTo>
                  <a:lnTo>
                    <a:pt x="151" y="1108"/>
                  </a:lnTo>
                  <a:lnTo>
                    <a:pt x="148" y="1076"/>
                  </a:lnTo>
                  <a:lnTo>
                    <a:pt x="146" y="1044"/>
                  </a:lnTo>
                  <a:lnTo>
                    <a:pt x="145" y="1012"/>
                  </a:lnTo>
                  <a:lnTo>
                    <a:pt x="144" y="981"/>
                  </a:lnTo>
                  <a:lnTo>
                    <a:pt x="144" y="948"/>
                  </a:lnTo>
                  <a:lnTo>
                    <a:pt x="145" y="914"/>
                  </a:lnTo>
                  <a:lnTo>
                    <a:pt x="146" y="881"/>
                  </a:lnTo>
                  <a:lnTo>
                    <a:pt x="148" y="847"/>
                  </a:lnTo>
                  <a:lnTo>
                    <a:pt x="151" y="813"/>
                  </a:lnTo>
                  <a:lnTo>
                    <a:pt x="154" y="778"/>
                  </a:lnTo>
                  <a:lnTo>
                    <a:pt x="158" y="744"/>
                  </a:lnTo>
                  <a:lnTo>
                    <a:pt x="162" y="709"/>
                  </a:lnTo>
                  <a:lnTo>
                    <a:pt x="167" y="675"/>
                  </a:lnTo>
                  <a:lnTo>
                    <a:pt x="173" y="640"/>
                  </a:lnTo>
                  <a:lnTo>
                    <a:pt x="179" y="604"/>
                  </a:lnTo>
                  <a:lnTo>
                    <a:pt x="186" y="569"/>
                  </a:lnTo>
                  <a:lnTo>
                    <a:pt x="194" y="533"/>
                  </a:lnTo>
                  <a:lnTo>
                    <a:pt x="202" y="497"/>
                  </a:lnTo>
                  <a:lnTo>
                    <a:pt x="211" y="461"/>
                  </a:lnTo>
                  <a:lnTo>
                    <a:pt x="220" y="425"/>
                  </a:lnTo>
                  <a:lnTo>
                    <a:pt x="231" y="389"/>
                  </a:lnTo>
                  <a:lnTo>
                    <a:pt x="243" y="353"/>
                  </a:lnTo>
                  <a:lnTo>
                    <a:pt x="254" y="316"/>
                  </a:lnTo>
                  <a:lnTo>
                    <a:pt x="266" y="280"/>
                  </a:lnTo>
                  <a:lnTo>
                    <a:pt x="279" y="243"/>
                  </a:lnTo>
                  <a:lnTo>
                    <a:pt x="293" y="207"/>
                  </a:lnTo>
                  <a:lnTo>
                    <a:pt x="307" y="170"/>
                  </a:lnTo>
                  <a:lnTo>
                    <a:pt x="322" y="134"/>
                  </a:lnTo>
                  <a:lnTo>
                    <a:pt x="338" y="96"/>
                  </a:lnTo>
                  <a:lnTo>
                    <a:pt x="355" y="60"/>
                  </a:lnTo>
                  <a:lnTo>
                    <a:pt x="224" y="0"/>
                  </a:lnTo>
                  <a:lnTo>
                    <a:pt x="207" y="39"/>
                  </a:lnTo>
                  <a:lnTo>
                    <a:pt x="190" y="77"/>
                  </a:lnTo>
                  <a:lnTo>
                    <a:pt x="174" y="117"/>
                  </a:lnTo>
                  <a:lnTo>
                    <a:pt x="159" y="155"/>
                  </a:lnTo>
                  <a:lnTo>
                    <a:pt x="144" y="194"/>
                  </a:lnTo>
                  <a:lnTo>
                    <a:pt x="130" y="233"/>
                  </a:lnTo>
                  <a:lnTo>
                    <a:pt x="118" y="271"/>
                  </a:lnTo>
                  <a:lnTo>
                    <a:pt x="105" y="309"/>
                  </a:lnTo>
                  <a:lnTo>
                    <a:pt x="93" y="348"/>
                  </a:lnTo>
                  <a:lnTo>
                    <a:pt x="83" y="387"/>
                  </a:lnTo>
                  <a:lnTo>
                    <a:pt x="72" y="425"/>
                  </a:lnTo>
                  <a:lnTo>
                    <a:pt x="63" y="464"/>
                  </a:lnTo>
                  <a:lnTo>
                    <a:pt x="54" y="502"/>
                  </a:lnTo>
                  <a:lnTo>
                    <a:pt x="46" y="540"/>
                  </a:lnTo>
                  <a:lnTo>
                    <a:pt x="38" y="577"/>
                  </a:lnTo>
                  <a:lnTo>
                    <a:pt x="31" y="615"/>
                  </a:lnTo>
                  <a:lnTo>
                    <a:pt x="25" y="653"/>
                  </a:lnTo>
                  <a:lnTo>
                    <a:pt x="19" y="690"/>
                  </a:lnTo>
                  <a:lnTo>
                    <a:pt x="15" y="727"/>
                  </a:lnTo>
                  <a:lnTo>
                    <a:pt x="11" y="765"/>
                  </a:lnTo>
                  <a:lnTo>
                    <a:pt x="8" y="802"/>
                  </a:lnTo>
                  <a:lnTo>
                    <a:pt x="4" y="838"/>
                  </a:lnTo>
                  <a:lnTo>
                    <a:pt x="2" y="875"/>
                  </a:lnTo>
                  <a:lnTo>
                    <a:pt x="1" y="911"/>
                  </a:lnTo>
                  <a:lnTo>
                    <a:pt x="0" y="946"/>
                  </a:lnTo>
                  <a:lnTo>
                    <a:pt x="0" y="982"/>
                  </a:lnTo>
                  <a:lnTo>
                    <a:pt x="1" y="1017"/>
                  </a:lnTo>
                  <a:lnTo>
                    <a:pt x="2" y="1051"/>
                  </a:lnTo>
                  <a:lnTo>
                    <a:pt x="4" y="1085"/>
                  </a:lnTo>
                  <a:lnTo>
                    <a:pt x="8" y="1120"/>
                  </a:lnTo>
                  <a:lnTo>
                    <a:pt x="11" y="1154"/>
                  </a:lnTo>
                  <a:lnTo>
                    <a:pt x="15" y="1187"/>
                  </a:lnTo>
                  <a:lnTo>
                    <a:pt x="19" y="1220"/>
                  </a:lnTo>
                  <a:lnTo>
                    <a:pt x="25" y="1253"/>
                  </a:lnTo>
                  <a:lnTo>
                    <a:pt x="31" y="1285"/>
                  </a:lnTo>
                  <a:lnTo>
                    <a:pt x="38" y="1317"/>
                  </a:lnTo>
                  <a:lnTo>
                    <a:pt x="46" y="1348"/>
                  </a:lnTo>
                  <a:lnTo>
                    <a:pt x="53" y="1379"/>
                  </a:lnTo>
                  <a:lnTo>
                    <a:pt x="63" y="1409"/>
                  </a:lnTo>
                  <a:lnTo>
                    <a:pt x="72" y="1439"/>
                  </a:lnTo>
                  <a:lnTo>
                    <a:pt x="82" y="1469"/>
                  </a:lnTo>
                  <a:lnTo>
                    <a:pt x="92" y="1497"/>
                  </a:lnTo>
                  <a:lnTo>
                    <a:pt x="104" y="1526"/>
                  </a:lnTo>
                  <a:lnTo>
                    <a:pt x="117" y="1553"/>
                  </a:lnTo>
                  <a:lnTo>
                    <a:pt x="129" y="1581"/>
                  </a:lnTo>
                  <a:lnTo>
                    <a:pt x="143" y="1607"/>
                  </a:lnTo>
                  <a:lnTo>
                    <a:pt x="157" y="1634"/>
                  </a:lnTo>
                  <a:lnTo>
                    <a:pt x="173" y="1659"/>
                  </a:lnTo>
                  <a:lnTo>
                    <a:pt x="188" y="1684"/>
                  </a:lnTo>
                  <a:lnTo>
                    <a:pt x="204" y="1708"/>
                  </a:lnTo>
                  <a:lnTo>
                    <a:pt x="221" y="1731"/>
                  </a:lnTo>
                  <a:lnTo>
                    <a:pt x="239" y="1753"/>
                  </a:lnTo>
                  <a:lnTo>
                    <a:pt x="257" y="1776"/>
                  </a:lnTo>
                  <a:lnTo>
                    <a:pt x="278" y="1797"/>
                  </a:lnTo>
                  <a:lnTo>
                    <a:pt x="297" y="1818"/>
                  </a:lnTo>
                  <a:lnTo>
                    <a:pt x="318" y="1837"/>
                  </a:lnTo>
                  <a:lnTo>
                    <a:pt x="339" y="1856"/>
                  </a:lnTo>
                  <a:lnTo>
                    <a:pt x="361" y="1874"/>
                  </a:lnTo>
                  <a:lnTo>
                    <a:pt x="383" y="1891"/>
                  </a:lnTo>
                  <a:lnTo>
                    <a:pt x="407" y="1908"/>
                  </a:lnTo>
                  <a:lnTo>
                    <a:pt x="431" y="1923"/>
                  </a:lnTo>
                  <a:lnTo>
                    <a:pt x="455" y="1938"/>
                  </a:lnTo>
                  <a:lnTo>
                    <a:pt x="481" y="1951"/>
                  </a:lnTo>
                  <a:lnTo>
                    <a:pt x="507" y="1963"/>
                  </a:lnTo>
                  <a:lnTo>
                    <a:pt x="515" y="1967"/>
                  </a:lnTo>
                  <a:lnTo>
                    <a:pt x="523" y="1969"/>
                  </a:lnTo>
                  <a:lnTo>
                    <a:pt x="531" y="1970"/>
                  </a:lnTo>
                  <a:lnTo>
                    <a:pt x="538" y="1970"/>
                  </a:lnTo>
                  <a:lnTo>
                    <a:pt x="545" y="1970"/>
                  </a:lnTo>
                  <a:lnTo>
                    <a:pt x="552" y="1969"/>
                  </a:lnTo>
                  <a:lnTo>
                    <a:pt x="558" y="1968"/>
                  </a:lnTo>
                  <a:lnTo>
                    <a:pt x="565" y="1965"/>
                  </a:lnTo>
                  <a:lnTo>
                    <a:pt x="571" y="1962"/>
                  </a:lnTo>
                  <a:lnTo>
                    <a:pt x="576" y="1959"/>
                  </a:lnTo>
                  <a:lnTo>
                    <a:pt x="581" y="1955"/>
                  </a:lnTo>
                  <a:lnTo>
                    <a:pt x="587" y="1950"/>
                  </a:lnTo>
                  <a:lnTo>
                    <a:pt x="591" y="1945"/>
                  </a:lnTo>
                  <a:lnTo>
                    <a:pt x="595" y="1940"/>
                  </a:lnTo>
                  <a:lnTo>
                    <a:pt x="598" y="1934"/>
                  </a:lnTo>
                  <a:lnTo>
                    <a:pt x="601" y="1928"/>
                  </a:lnTo>
                  <a:lnTo>
                    <a:pt x="605" y="1922"/>
                  </a:lnTo>
                  <a:lnTo>
                    <a:pt x="607" y="1915"/>
                  </a:lnTo>
                  <a:lnTo>
                    <a:pt x="608" y="1909"/>
                  </a:lnTo>
                  <a:lnTo>
                    <a:pt x="609" y="1903"/>
                  </a:lnTo>
                  <a:lnTo>
                    <a:pt x="609" y="1895"/>
                  </a:lnTo>
                  <a:lnTo>
                    <a:pt x="609" y="1889"/>
                  </a:lnTo>
                  <a:lnTo>
                    <a:pt x="608" y="1883"/>
                  </a:lnTo>
                  <a:lnTo>
                    <a:pt x="606" y="1876"/>
                  </a:lnTo>
                  <a:lnTo>
                    <a:pt x="604" y="1870"/>
                  </a:lnTo>
                  <a:lnTo>
                    <a:pt x="600" y="1864"/>
                  </a:lnTo>
                  <a:lnTo>
                    <a:pt x="597" y="1857"/>
                  </a:lnTo>
                  <a:lnTo>
                    <a:pt x="592" y="1852"/>
                  </a:lnTo>
                  <a:lnTo>
                    <a:pt x="587" y="1847"/>
                  </a:lnTo>
                  <a:lnTo>
                    <a:pt x="581" y="1841"/>
                  </a:lnTo>
                  <a:lnTo>
                    <a:pt x="574" y="1837"/>
                  </a:lnTo>
                  <a:lnTo>
                    <a:pt x="567" y="18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7" name="Freeform 51"/>
            <p:cNvSpPr>
              <a:spLocks/>
            </p:cNvSpPr>
            <p:nvPr/>
          </p:nvSpPr>
          <p:spPr bwMode="auto">
            <a:xfrm>
              <a:off x="1916" y="1706"/>
              <a:ext cx="99" cy="67"/>
            </a:xfrm>
            <a:custGeom>
              <a:avLst/>
              <a:gdLst>
                <a:gd name="T0" fmla="*/ 0 w 1784"/>
                <a:gd name="T1" fmla="*/ 0 h 1216"/>
                <a:gd name="T2" fmla="*/ 0 w 1784"/>
                <a:gd name="T3" fmla="*/ 0 h 1216"/>
                <a:gd name="T4" fmla="*/ 0 w 1784"/>
                <a:gd name="T5" fmla="*/ 0 h 1216"/>
                <a:gd name="T6" fmla="*/ 0 w 1784"/>
                <a:gd name="T7" fmla="*/ 0 h 1216"/>
                <a:gd name="T8" fmla="*/ 0 w 1784"/>
                <a:gd name="T9" fmla="*/ 0 h 1216"/>
                <a:gd name="T10" fmla="*/ 0 w 1784"/>
                <a:gd name="T11" fmla="*/ 0 h 1216"/>
                <a:gd name="T12" fmla="*/ 0 w 1784"/>
                <a:gd name="T13" fmla="*/ 0 h 1216"/>
                <a:gd name="T14" fmla="*/ 0 w 1784"/>
                <a:gd name="T15" fmla="*/ 0 h 1216"/>
                <a:gd name="T16" fmla="*/ 0 w 1784"/>
                <a:gd name="T17" fmla="*/ 0 h 1216"/>
                <a:gd name="T18" fmla="*/ 0 w 1784"/>
                <a:gd name="T19" fmla="*/ 0 h 1216"/>
                <a:gd name="T20" fmla="*/ 0 w 1784"/>
                <a:gd name="T21" fmla="*/ 0 h 1216"/>
                <a:gd name="T22" fmla="*/ 0 w 1784"/>
                <a:gd name="T23" fmla="*/ 0 h 1216"/>
                <a:gd name="T24" fmla="*/ 0 w 1784"/>
                <a:gd name="T25" fmla="*/ 0 h 1216"/>
                <a:gd name="T26" fmla="*/ 0 w 1784"/>
                <a:gd name="T27" fmla="*/ 0 h 1216"/>
                <a:gd name="T28" fmla="*/ 0 w 1784"/>
                <a:gd name="T29" fmla="*/ 0 h 1216"/>
                <a:gd name="T30" fmla="*/ 0 w 1784"/>
                <a:gd name="T31" fmla="*/ 0 h 1216"/>
                <a:gd name="T32" fmla="*/ 0 w 1784"/>
                <a:gd name="T33" fmla="*/ 0 h 1216"/>
                <a:gd name="T34" fmla="*/ 0 w 1784"/>
                <a:gd name="T35" fmla="*/ 0 h 1216"/>
                <a:gd name="T36" fmla="*/ 0 w 1784"/>
                <a:gd name="T37" fmla="*/ 0 h 1216"/>
                <a:gd name="T38" fmla="*/ 0 w 1784"/>
                <a:gd name="T39" fmla="*/ 0 h 1216"/>
                <a:gd name="T40" fmla="*/ 0 w 1784"/>
                <a:gd name="T41" fmla="*/ 0 h 1216"/>
                <a:gd name="T42" fmla="*/ 0 w 1784"/>
                <a:gd name="T43" fmla="*/ 0 h 1216"/>
                <a:gd name="T44" fmla="*/ 0 w 1784"/>
                <a:gd name="T45" fmla="*/ 0 h 1216"/>
                <a:gd name="T46" fmla="*/ 0 w 1784"/>
                <a:gd name="T47" fmla="*/ 0 h 1216"/>
                <a:gd name="T48" fmla="*/ 0 w 1784"/>
                <a:gd name="T49" fmla="*/ 0 h 1216"/>
                <a:gd name="T50" fmla="*/ 0 w 1784"/>
                <a:gd name="T51" fmla="*/ 0 h 1216"/>
                <a:gd name="T52" fmla="*/ 0 w 1784"/>
                <a:gd name="T53" fmla="*/ 0 h 1216"/>
                <a:gd name="T54" fmla="*/ 0 w 1784"/>
                <a:gd name="T55" fmla="*/ 0 h 1216"/>
                <a:gd name="T56" fmla="*/ 0 w 1784"/>
                <a:gd name="T57" fmla="*/ 0 h 1216"/>
                <a:gd name="T58" fmla="*/ 0 w 1784"/>
                <a:gd name="T59" fmla="*/ 0 h 1216"/>
                <a:gd name="T60" fmla="*/ 0 w 1784"/>
                <a:gd name="T61" fmla="*/ 0 h 1216"/>
                <a:gd name="T62" fmla="*/ 0 w 1784"/>
                <a:gd name="T63" fmla="*/ 0 h 1216"/>
                <a:gd name="T64" fmla="*/ 0 w 1784"/>
                <a:gd name="T65" fmla="*/ 0 h 1216"/>
                <a:gd name="T66" fmla="*/ 0 w 1784"/>
                <a:gd name="T67" fmla="*/ 0 h 1216"/>
                <a:gd name="T68" fmla="*/ 0 w 1784"/>
                <a:gd name="T69" fmla="*/ 0 h 1216"/>
                <a:gd name="T70" fmla="*/ 0 w 1784"/>
                <a:gd name="T71" fmla="*/ 0 h 1216"/>
                <a:gd name="T72" fmla="*/ 0 w 1784"/>
                <a:gd name="T73" fmla="*/ 0 h 1216"/>
                <a:gd name="T74" fmla="*/ 0 w 1784"/>
                <a:gd name="T75" fmla="*/ 0 h 1216"/>
                <a:gd name="T76" fmla="*/ 0 w 1784"/>
                <a:gd name="T77" fmla="*/ 0 h 1216"/>
                <a:gd name="T78" fmla="*/ 0 w 1784"/>
                <a:gd name="T79" fmla="*/ 0 h 1216"/>
                <a:gd name="T80" fmla="*/ 0 w 1784"/>
                <a:gd name="T81" fmla="*/ 0 h 1216"/>
                <a:gd name="T82" fmla="*/ 0 w 1784"/>
                <a:gd name="T83" fmla="*/ 0 h 1216"/>
                <a:gd name="T84" fmla="*/ 0 w 1784"/>
                <a:gd name="T85" fmla="*/ 0 h 1216"/>
                <a:gd name="T86" fmla="*/ 0 w 1784"/>
                <a:gd name="T87" fmla="*/ 0 h 1216"/>
                <a:gd name="T88" fmla="*/ 0 w 1784"/>
                <a:gd name="T89" fmla="*/ 0 h 1216"/>
                <a:gd name="T90" fmla="*/ 0 w 1784"/>
                <a:gd name="T91" fmla="*/ 0 h 1216"/>
                <a:gd name="T92" fmla="*/ 0 w 1784"/>
                <a:gd name="T93" fmla="*/ 0 h 1216"/>
                <a:gd name="T94" fmla="*/ 0 w 1784"/>
                <a:gd name="T95" fmla="*/ 0 h 1216"/>
                <a:gd name="T96" fmla="*/ 0 w 1784"/>
                <a:gd name="T97" fmla="*/ 0 h 1216"/>
                <a:gd name="T98" fmla="*/ 0 w 1784"/>
                <a:gd name="T99" fmla="*/ 0 h 1216"/>
                <a:gd name="T100" fmla="*/ 0 w 1784"/>
                <a:gd name="T101" fmla="*/ 0 h 1216"/>
                <a:gd name="T102" fmla="*/ 0 w 1784"/>
                <a:gd name="T103" fmla="*/ 0 h 1216"/>
                <a:gd name="T104" fmla="*/ 0 w 1784"/>
                <a:gd name="T105" fmla="*/ 0 h 1216"/>
                <a:gd name="T106" fmla="*/ 0 w 1784"/>
                <a:gd name="T107" fmla="*/ 0 h 1216"/>
                <a:gd name="T108" fmla="*/ 0 w 1784"/>
                <a:gd name="T109" fmla="*/ 0 h 12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784"/>
                <a:gd name="T166" fmla="*/ 0 h 1216"/>
                <a:gd name="T167" fmla="*/ 1784 w 1784"/>
                <a:gd name="T168" fmla="*/ 1216 h 121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784" h="1216">
                  <a:moveTo>
                    <a:pt x="1645" y="43"/>
                  </a:moveTo>
                  <a:lnTo>
                    <a:pt x="1645" y="43"/>
                  </a:lnTo>
                  <a:lnTo>
                    <a:pt x="1628" y="79"/>
                  </a:lnTo>
                  <a:lnTo>
                    <a:pt x="1611" y="115"/>
                  </a:lnTo>
                  <a:lnTo>
                    <a:pt x="1592" y="149"/>
                  </a:lnTo>
                  <a:lnTo>
                    <a:pt x="1574" y="184"/>
                  </a:lnTo>
                  <a:lnTo>
                    <a:pt x="1555" y="217"/>
                  </a:lnTo>
                  <a:lnTo>
                    <a:pt x="1535" y="251"/>
                  </a:lnTo>
                  <a:lnTo>
                    <a:pt x="1515" y="283"/>
                  </a:lnTo>
                  <a:lnTo>
                    <a:pt x="1494" y="316"/>
                  </a:lnTo>
                  <a:lnTo>
                    <a:pt x="1473" y="348"/>
                  </a:lnTo>
                  <a:lnTo>
                    <a:pt x="1451" y="378"/>
                  </a:lnTo>
                  <a:lnTo>
                    <a:pt x="1428" y="409"/>
                  </a:lnTo>
                  <a:lnTo>
                    <a:pt x="1406" y="439"/>
                  </a:lnTo>
                  <a:lnTo>
                    <a:pt x="1383" y="468"/>
                  </a:lnTo>
                  <a:lnTo>
                    <a:pt x="1360" y="497"/>
                  </a:lnTo>
                  <a:lnTo>
                    <a:pt x="1335" y="526"/>
                  </a:lnTo>
                  <a:lnTo>
                    <a:pt x="1311" y="552"/>
                  </a:lnTo>
                  <a:lnTo>
                    <a:pt x="1286" y="580"/>
                  </a:lnTo>
                  <a:lnTo>
                    <a:pt x="1261" y="606"/>
                  </a:lnTo>
                  <a:lnTo>
                    <a:pt x="1236" y="631"/>
                  </a:lnTo>
                  <a:lnTo>
                    <a:pt x="1210" y="656"/>
                  </a:lnTo>
                  <a:lnTo>
                    <a:pt x="1184" y="680"/>
                  </a:lnTo>
                  <a:lnTo>
                    <a:pt x="1158" y="705"/>
                  </a:lnTo>
                  <a:lnTo>
                    <a:pt x="1131" y="727"/>
                  </a:lnTo>
                  <a:lnTo>
                    <a:pt x="1104" y="749"/>
                  </a:lnTo>
                  <a:lnTo>
                    <a:pt x="1078" y="771"/>
                  </a:lnTo>
                  <a:lnTo>
                    <a:pt x="1050" y="791"/>
                  </a:lnTo>
                  <a:lnTo>
                    <a:pt x="1024" y="811"/>
                  </a:lnTo>
                  <a:lnTo>
                    <a:pt x="996" y="832"/>
                  </a:lnTo>
                  <a:lnTo>
                    <a:pt x="969" y="850"/>
                  </a:lnTo>
                  <a:lnTo>
                    <a:pt x="941" y="869"/>
                  </a:lnTo>
                  <a:lnTo>
                    <a:pt x="913" y="886"/>
                  </a:lnTo>
                  <a:lnTo>
                    <a:pt x="885" y="902"/>
                  </a:lnTo>
                  <a:lnTo>
                    <a:pt x="858" y="918"/>
                  </a:lnTo>
                  <a:lnTo>
                    <a:pt x="829" y="933"/>
                  </a:lnTo>
                  <a:lnTo>
                    <a:pt x="802" y="948"/>
                  </a:lnTo>
                  <a:lnTo>
                    <a:pt x="773" y="961"/>
                  </a:lnTo>
                  <a:lnTo>
                    <a:pt x="746" y="974"/>
                  </a:lnTo>
                  <a:lnTo>
                    <a:pt x="717" y="986"/>
                  </a:lnTo>
                  <a:lnTo>
                    <a:pt x="689" y="998"/>
                  </a:lnTo>
                  <a:lnTo>
                    <a:pt x="662" y="1008"/>
                  </a:lnTo>
                  <a:lnTo>
                    <a:pt x="633" y="1018"/>
                  </a:lnTo>
                  <a:lnTo>
                    <a:pt x="606" y="1026"/>
                  </a:lnTo>
                  <a:lnTo>
                    <a:pt x="578" y="1035"/>
                  </a:lnTo>
                  <a:lnTo>
                    <a:pt x="551" y="1042"/>
                  </a:lnTo>
                  <a:lnTo>
                    <a:pt x="524" y="1049"/>
                  </a:lnTo>
                  <a:lnTo>
                    <a:pt x="497" y="1054"/>
                  </a:lnTo>
                  <a:lnTo>
                    <a:pt x="470" y="1059"/>
                  </a:lnTo>
                  <a:lnTo>
                    <a:pt x="444" y="1063"/>
                  </a:lnTo>
                  <a:lnTo>
                    <a:pt x="416" y="1067"/>
                  </a:lnTo>
                  <a:lnTo>
                    <a:pt x="391" y="1069"/>
                  </a:lnTo>
                  <a:lnTo>
                    <a:pt x="364" y="1071"/>
                  </a:lnTo>
                  <a:lnTo>
                    <a:pt x="339" y="1072"/>
                  </a:lnTo>
                  <a:lnTo>
                    <a:pt x="314" y="1072"/>
                  </a:lnTo>
                  <a:lnTo>
                    <a:pt x="288" y="1071"/>
                  </a:lnTo>
                  <a:lnTo>
                    <a:pt x="264" y="1069"/>
                  </a:lnTo>
                  <a:lnTo>
                    <a:pt x="240" y="1067"/>
                  </a:lnTo>
                  <a:lnTo>
                    <a:pt x="216" y="1063"/>
                  </a:lnTo>
                  <a:lnTo>
                    <a:pt x="192" y="1059"/>
                  </a:lnTo>
                  <a:lnTo>
                    <a:pt x="170" y="1054"/>
                  </a:lnTo>
                  <a:lnTo>
                    <a:pt x="146" y="1049"/>
                  </a:lnTo>
                  <a:lnTo>
                    <a:pt x="124" y="1042"/>
                  </a:lnTo>
                  <a:lnTo>
                    <a:pt x="102" y="1035"/>
                  </a:lnTo>
                  <a:lnTo>
                    <a:pt x="81" y="1026"/>
                  </a:lnTo>
                  <a:lnTo>
                    <a:pt x="60" y="1017"/>
                  </a:lnTo>
                  <a:lnTo>
                    <a:pt x="0" y="1147"/>
                  </a:lnTo>
                  <a:lnTo>
                    <a:pt x="26" y="1159"/>
                  </a:lnTo>
                  <a:lnTo>
                    <a:pt x="53" y="1169"/>
                  </a:lnTo>
                  <a:lnTo>
                    <a:pt x="81" y="1179"/>
                  </a:lnTo>
                  <a:lnTo>
                    <a:pt x="108" y="1187"/>
                  </a:lnTo>
                  <a:lnTo>
                    <a:pt x="137" y="1195"/>
                  </a:lnTo>
                  <a:lnTo>
                    <a:pt x="165" y="1200"/>
                  </a:lnTo>
                  <a:lnTo>
                    <a:pt x="194" y="1205"/>
                  </a:lnTo>
                  <a:lnTo>
                    <a:pt x="223" y="1210"/>
                  </a:lnTo>
                  <a:lnTo>
                    <a:pt x="252" y="1213"/>
                  </a:lnTo>
                  <a:lnTo>
                    <a:pt x="282" y="1215"/>
                  </a:lnTo>
                  <a:lnTo>
                    <a:pt x="311" y="1216"/>
                  </a:lnTo>
                  <a:lnTo>
                    <a:pt x="341" y="1216"/>
                  </a:lnTo>
                  <a:lnTo>
                    <a:pt x="372" y="1215"/>
                  </a:lnTo>
                  <a:lnTo>
                    <a:pt x="401" y="1213"/>
                  </a:lnTo>
                  <a:lnTo>
                    <a:pt x="432" y="1210"/>
                  </a:lnTo>
                  <a:lnTo>
                    <a:pt x="463" y="1205"/>
                  </a:lnTo>
                  <a:lnTo>
                    <a:pt x="494" y="1201"/>
                  </a:lnTo>
                  <a:lnTo>
                    <a:pt x="524" y="1196"/>
                  </a:lnTo>
                  <a:lnTo>
                    <a:pt x="555" y="1188"/>
                  </a:lnTo>
                  <a:lnTo>
                    <a:pt x="587" y="1182"/>
                  </a:lnTo>
                  <a:lnTo>
                    <a:pt x="617" y="1174"/>
                  </a:lnTo>
                  <a:lnTo>
                    <a:pt x="648" y="1164"/>
                  </a:lnTo>
                  <a:lnTo>
                    <a:pt x="679" y="1153"/>
                  </a:lnTo>
                  <a:lnTo>
                    <a:pt x="711" y="1143"/>
                  </a:lnTo>
                  <a:lnTo>
                    <a:pt x="741" y="1131"/>
                  </a:lnTo>
                  <a:lnTo>
                    <a:pt x="773" y="1118"/>
                  </a:lnTo>
                  <a:lnTo>
                    <a:pt x="804" y="1106"/>
                  </a:lnTo>
                  <a:lnTo>
                    <a:pt x="834" y="1091"/>
                  </a:lnTo>
                  <a:lnTo>
                    <a:pt x="865" y="1076"/>
                  </a:lnTo>
                  <a:lnTo>
                    <a:pt x="896" y="1060"/>
                  </a:lnTo>
                  <a:lnTo>
                    <a:pt x="927" y="1043"/>
                  </a:lnTo>
                  <a:lnTo>
                    <a:pt x="957" y="1026"/>
                  </a:lnTo>
                  <a:lnTo>
                    <a:pt x="988" y="1008"/>
                  </a:lnTo>
                  <a:lnTo>
                    <a:pt x="1018" y="989"/>
                  </a:lnTo>
                  <a:lnTo>
                    <a:pt x="1048" y="970"/>
                  </a:lnTo>
                  <a:lnTo>
                    <a:pt x="1078" y="949"/>
                  </a:lnTo>
                  <a:lnTo>
                    <a:pt x="1108" y="928"/>
                  </a:lnTo>
                  <a:lnTo>
                    <a:pt x="1137" y="907"/>
                  </a:lnTo>
                  <a:lnTo>
                    <a:pt x="1167" y="883"/>
                  </a:lnTo>
                  <a:lnTo>
                    <a:pt x="1195" y="860"/>
                  </a:lnTo>
                  <a:lnTo>
                    <a:pt x="1225" y="836"/>
                  </a:lnTo>
                  <a:lnTo>
                    <a:pt x="1253" y="811"/>
                  </a:lnTo>
                  <a:lnTo>
                    <a:pt x="1281" y="786"/>
                  </a:lnTo>
                  <a:lnTo>
                    <a:pt x="1309" y="760"/>
                  </a:lnTo>
                  <a:lnTo>
                    <a:pt x="1337" y="733"/>
                  </a:lnTo>
                  <a:lnTo>
                    <a:pt x="1364" y="706"/>
                  </a:lnTo>
                  <a:lnTo>
                    <a:pt x="1391" y="678"/>
                  </a:lnTo>
                  <a:lnTo>
                    <a:pt x="1418" y="648"/>
                  </a:lnTo>
                  <a:lnTo>
                    <a:pt x="1443" y="619"/>
                  </a:lnTo>
                  <a:lnTo>
                    <a:pt x="1470" y="589"/>
                  </a:lnTo>
                  <a:lnTo>
                    <a:pt x="1494" y="558"/>
                  </a:lnTo>
                  <a:lnTo>
                    <a:pt x="1519" y="527"/>
                  </a:lnTo>
                  <a:lnTo>
                    <a:pt x="1544" y="495"/>
                  </a:lnTo>
                  <a:lnTo>
                    <a:pt x="1568" y="462"/>
                  </a:lnTo>
                  <a:lnTo>
                    <a:pt x="1590" y="429"/>
                  </a:lnTo>
                  <a:lnTo>
                    <a:pt x="1614" y="395"/>
                  </a:lnTo>
                  <a:lnTo>
                    <a:pt x="1636" y="360"/>
                  </a:lnTo>
                  <a:lnTo>
                    <a:pt x="1658" y="325"/>
                  </a:lnTo>
                  <a:lnTo>
                    <a:pt x="1679" y="289"/>
                  </a:lnTo>
                  <a:lnTo>
                    <a:pt x="1699" y="253"/>
                  </a:lnTo>
                  <a:lnTo>
                    <a:pt x="1719" y="216"/>
                  </a:lnTo>
                  <a:lnTo>
                    <a:pt x="1740" y="179"/>
                  </a:lnTo>
                  <a:lnTo>
                    <a:pt x="1758" y="141"/>
                  </a:lnTo>
                  <a:lnTo>
                    <a:pt x="1777" y="102"/>
                  </a:lnTo>
                  <a:lnTo>
                    <a:pt x="1780" y="95"/>
                  </a:lnTo>
                  <a:lnTo>
                    <a:pt x="1782" y="86"/>
                  </a:lnTo>
                  <a:lnTo>
                    <a:pt x="1783" y="79"/>
                  </a:lnTo>
                  <a:lnTo>
                    <a:pt x="1784" y="71"/>
                  </a:lnTo>
                  <a:lnTo>
                    <a:pt x="1783" y="64"/>
                  </a:lnTo>
                  <a:lnTo>
                    <a:pt x="1782" y="58"/>
                  </a:lnTo>
                  <a:lnTo>
                    <a:pt x="1781" y="50"/>
                  </a:lnTo>
                  <a:lnTo>
                    <a:pt x="1778" y="44"/>
                  </a:lnTo>
                  <a:lnTo>
                    <a:pt x="1775" y="39"/>
                  </a:lnTo>
                  <a:lnTo>
                    <a:pt x="1771" y="32"/>
                  </a:lnTo>
                  <a:lnTo>
                    <a:pt x="1767" y="27"/>
                  </a:lnTo>
                  <a:lnTo>
                    <a:pt x="1763" y="23"/>
                  </a:lnTo>
                  <a:lnTo>
                    <a:pt x="1758" y="18"/>
                  </a:lnTo>
                  <a:lnTo>
                    <a:pt x="1752" y="14"/>
                  </a:lnTo>
                  <a:lnTo>
                    <a:pt x="1747" y="10"/>
                  </a:lnTo>
                  <a:lnTo>
                    <a:pt x="1741" y="8"/>
                  </a:lnTo>
                  <a:lnTo>
                    <a:pt x="1734" y="5"/>
                  </a:lnTo>
                  <a:lnTo>
                    <a:pt x="1728" y="3"/>
                  </a:lnTo>
                  <a:lnTo>
                    <a:pt x="1722" y="1"/>
                  </a:lnTo>
                  <a:lnTo>
                    <a:pt x="1715" y="0"/>
                  </a:lnTo>
                  <a:lnTo>
                    <a:pt x="1708" y="0"/>
                  </a:lnTo>
                  <a:lnTo>
                    <a:pt x="1701" y="0"/>
                  </a:lnTo>
                  <a:lnTo>
                    <a:pt x="1695" y="1"/>
                  </a:lnTo>
                  <a:lnTo>
                    <a:pt x="1689" y="4"/>
                  </a:lnTo>
                  <a:lnTo>
                    <a:pt x="1682" y="6"/>
                  </a:lnTo>
                  <a:lnTo>
                    <a:pt x="1676" y="9"/>
                  </a:lnTo>
                  <a:lnTo>
                    <a:pt x="1670" y="12"/>
                  </a:lnTo>
                  <a:lnTo>
                    <a:pt x="1664" y="17"/>
                  </a:lnTo>
                  <a:lnTo>
                    <a:pt x="1659" y="23"/>
                  </a:lnTo>
                  <a:lnTo>
                    <a:pt x="1654" y="28"/>
                  </a:lnTo>
                  <a:lnTo>
                    <a:pt x="1650" y="35"/>
                  </a:lnTo>
                  <a:lnTo>
                    <a:pt x="1645"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8" name="Freeform 52"/>
            <p:cNvSpPr>
              <a:spLocks/>
            </p:cNvSpPr>
            <p:nvPr/>
          </p:nvSpPr>
          <p:spPr bwMode="auto">
            <a:xfrm>
              <a:off x="1987" y="1601"/>
              <a:ext cx="38" cy="111"/>
            </a:xfrm>
            <a:custGeom>
              <a:avLst/>
              <a:gdLst>
                <a:gd name="T0" fmla="*/ 0 w 681"/>
                <a:gd name="T1" fmla="*/ 0 h 1990"/>
                <a:gd name="T2" fmla="*/ 0 w 681"/>
                <a:gd name="T3" fmla="*/ 0 h 1990"/>
                <a:gd name="T4" fmla="*/ 0 w 681"/>
                <a:gd name="T5" fmla="*/ 0 h 1990"/>
                <a:gd name="T6" fmla="*/ 0 w 681"/>
                <a:gd name="T7" fmla="*/ 0 h 1990"/>
                <a:gd name="T8" fmla="*/ 0 w 681"/>
                <a:gd name="T9" fmla="*/ 0 h 1990"/>
                <a:gd name="T10" fmla="*/ 0 w 681"/>
                <a:gd name="T11" fmla="*/ 0 h 1990"/>
                <a:gd name="T12" fmla="*/ 0 w 681"/>
                <a:gd name="T13" fmla="*/ 0 h 1990"/>
                <a:gd name="T14" fmla="*/ 0 w 681"/>
                <a:gd name="T15" fmla="*/ 0 h 1990"/>
                <a:gd name="T16" fmla="*/ 0 w 681"/>
                <a:gd name="T17" fmla="*/ 0 h 1990"/>
                <a:gd name="T18" fmla="*/ 0 w 681"/>
                <a:gd name="T19" fmla="*/ 0 h 1990"/>
                <a:gd name="T20" fmla="*/ 0 w 681"/>
                <a:gd name="T21" fmla="*/ 0 h 1990"/>
                <a:gd name="T22" fmla="*/ 0 w 681"/>
                <a:gd name="T23" fmla="*/ 0 h 1990"/>
                <a:gd name="T24" fmla="*/ 0 w 681"/>
                <a:gd name="T25" fmla="*/ 0 h 1990"/>
                <a:gd name="T26" fmla="*/ 0 w 681"/>
                <a:gd name="T27" fmla="*/ 0 h 1990"/>
                <a:gd name="T28" fmla="*/ 0 w 681"/>
                <a:gd name="T29" fmla="*/ 0 h 1990"/>
                <a:gd name="T30" fmla="*/ 0 w 681"/>
                <a:gd name="T31" fmla="*/ 0 h 1990"/>
                <a:gd name="T32" fmla="*/ 0 w 681"/>
                <a:gd name="T33" fmla="*/ 0 h 1990"/>
                <a:gd name="T34" fmla="*/ 0 w 681"/>
                <a:gd name="T35" fmla="*/ 0 h 1990"/>
                <a:gd name="T36" fmla="*/ 0 w 681"/>
                <a:gd name="T37" fmla="*/ 0 h 1990"/>
                <a:gd name="T38" fmla="*/ 0 w 681"/>
                <a:gd name="T39" fmla="*/ 0 h 1990"/>
                <a:gd name="T40" fmla="*/ 0 w 681"/>
                <a:gd name="T41" fmla="*/ 0 h 1990"/>
                <a:gd name="T42" fmla="*/ 0 w 681"/>
                <a:gd name="T43" fmla="*/ 0 h 1990"/>
                <a:gd name="T44" fmla="*/ 0 w 681"/>
                <a:gd name="T45" fmla="*/ 0 h 1990"/>
                <a:gd name="T46" fmla="*/ 0 w 681"/>
                <a:gd name="T47" fmla="*/ 0 h 1990"/>
                <a:gd name="T48" fmla="*/ 0 w 681"/>
                <a:gd name="T49" fmla="*/ 0 h 1990"/>
                <a:gd name="T50" fmla="*/ 0 w 681"/>
                <a:gd name="T51" fmla="*/ 0 h 1990"/>
                <a:gd name="T52" fmla="*/ 0 w 681"/>
                <a:gd name="T53" fmla="*/ 0 h 1990"/>
                <a:gd name="T54" fmla="*/ 0 w 681"/>
                <a:gd name="T55" fmla="*/ 0 h 1990"/>
                <a:gd name="T56" fmla="*/ 0 w 681"/>
                <a:gd name="T57" fmla="*/ 0 h 1990"/>
                <a:gd name="T58" fmla="*/ 0 w 681"/>
                <a:gd name="T59" fmla="*/ 0 h 1990"/>
                <a:gd name="T60" fmla="*/ 0 w 681"/>
                <a:gd name="T61" fmla="*/ 0 h 1990"/>
                <a:gd name="T62" fmla="*/ 0 w 681"/>
                <a:gd name="T63" fmla="*/ 0 h 1990"/>
                <a:gd name="T64" fmla="*/ 0 w 681"/>
                <a:gd name="T65" fmla="*/ 0 h 1990"/>
                <a:gd name="T66" fmla="*/ 0 w 681"/>
                <a:gd name="T67" fmla="*/ 0 h 1990"/>
                <a:gd name="T68" fmla="*/ 0 w 681"/>
                <a:gd name="T69" fmla="*/ 0 h 1990"/>
                <a:gd name="T70" fmla="*/ 0 w 681"/>
                <a:gd name="T71" fmla="*/ 0 h 1990"/>
                <a:gd name="T72" fmla="*/ 0 w 681"/>
                <a:gd name="T73" fmla="*/ 0 h 1990"/>
                <a:gd name="T74" fmla="*/ 0 w 681"/>
                <a:gd name="T75" fmla="*/ 0 h 1990"/>
                <a:gd name="T76" fmla="*/ 0 w 681"/>
                <a:gd name="T77" fmla="*/ 0 h 1990"/>
                <a:gd name="T78" fmla="*/ 0 w 681"/>
                <a:gd name="T79" fmla="*/ 0 h 1990"/>
                <a:gd name="T80" fmla="*/ 0 w 681"/>
                <a:gd name="T81" fmla="*/ 0 h 1990"/>
                <a:gd name="T82" fmla="*/ 0 w 681"/>
                <a:gd name="T83" fmla="*/ 0 h 1990"/>
                <a:gd name="T84" fmla="*/ 0 w 681"/>
                <a:gd name="T85" fmla="*/ 0 h 1990"/>
                <a:gd name="T86" fmla="*/ 0 w 681"/>
                <a:gd name="T87" fmla="*/ 0 h 1990"/>
                <a:gd name="T88" fmla="*/ 0 w 681"/>
                <a:gd name="T89" fmla="*/ 0 h 1990"/>
                <a:gd name="T90" fmla="*/ 0 w 681"/>
                <a:gd name="T91" fmla="*/ 0 h 1990"/>
                <a:gd name="T92" fmla="*/ 0 w 681"/>
                <a:gd name="T93" fmla="*/ 0 h 1990"/>
                <a:gd name="T94" fmla="*/ 0 w 681"/>
                <a:gd name="T95" fmla="*/ 0 h 1990"/>
                <a:gd name="T96" fmla="*/ 0 w 681"/>
                <a:gd name="T97" fmla="*/ 0 h 1990"/>
                <a:gd name="T98" fmla="*/ 0 w 681"/>
                <a:gd name="T99" fmla="*/ 0 h 1990"/>
                <a:gd name="T100" fmla="*/ 0 w 681"/>
                <a:gd name="T101" fmla="*/ 0 h 1990"/>
                <a:gd name="T102" fmla="*/ 0 w 681"/>
                <a:gd name="T103" fmla="*/ 0 h 1990"/>
                <a:gd name="T104" fmla="*/ 0 w 681"/>
                <a:gd name="T105" fmla="*/ 0 h 1990"/>
                <a:gd name="T106" fmla="*/ 0 w 681"/>
                <a:gd name="T107" fmla="*/ 0 h 1990"/>
                <a:gd name="T108" fmla="*/ 0 w 681"/>
                <a:gd name="T109" fmla="*/ 0 h 19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81"/>
                <a:gd name="T166" fmla="*/ 0 h 1990"/>
                <a:gd name="T167" fmla="*/ 681 w 681"/>
                <a:gd name="T168" fmla="*/ 1990 h 199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81" h="1990">
                  <a:moveTo>
                    <a:pt x="43" y="137"/>
                  </a:moveTo>
                  <a:lnTo>
                    <a:pt x="43" y="137"/>
                  </a:lnTo>
                  <a:lnTo>
                    <a:pt x="64" y="148"/>
                  </a:lnTo>
                  <a:lnTo>
                    <a:pt x="84" y="158"/>
                  </a:lnTo>
                  <a:lnTo>
                    <a:pt x="105" y="170"/>
                  </a:lnTo>
                  <a:lnTo>
                    <a:pt x="124" y="183"/>
                  </a:lnTo>
                  <a:lnTo>
                    <a:pt x="144" y="195"/>
                  </a:lnTo>
                  <a:lnTo>
                    <a:pt x="164" y="210"/>
                  </a:lnTo>
                  <a:lnTo>
                    <a:pt x="183" y="225"/>
                  </a:lnTo>
                  <a:lnTo>
                    <a:pt x="201" y="240"/>
                  </a:lnTo>
                  <a:lnTo>
                    <a:pt x="219" y="257"/>
                  </a:lnTo>
                  <a:lnTo>
                    <a:pt x="237" y="274"/>
                  </a:lnTo>
                  <a:lnTo>
                    <a:pt x="253" y="292"/>
                  </a:lnTo>
                  <a:lnTo>
                    <a:pt x="269" y="311"/>
                  </a:lnTo>
                  <a:lnTo>
                    <a:pt x="286" y="330"/>
                  </a:lnTo>
                  <a:lnTo>
                    <a:pt x="302" y="350"/>
                  </a:lnTo>
                  <a:lnTo>
                    <a:pt x="318" y="371"/>
                  </a:lnTo>
                  <a:lnTo>
                    <a:pt x="333" y="392"/>
                  </a:lnTo>
                  <a:lnTo>
                    <a:pt x="348" y="415"/>
                  </a:lnTo>
                  <a:lnTo>
                    <a:pt x="361" y="437"/>
                  </a:lnTo>
                  <a:lnTo>
                    <a:pt x="375" y="461"/>
                  </a:lnTo>
                  <a:lnTo>
                    <a:pt x="388" y="486"/>
                  </a:lnTo>
                  <a:lnTo>
                    <a:pt x="401" y="510"/>
                  </a:lnTo>
                  <a:lnTo>
                    <a:pt x="413" y="535"/>
                  </a:lnTo>
                  <a:lnTo>
                    <a:pt x="425" y="561"/>
                  </a:lnTo>
                  <a:lnTo>
                    <a:pt x="436" y="587"/>
                  </a:lnTo>
                  <a:lnTo>
                    <a:pt x="446" y="614"/>
                  </a:lnTo>
                  <a:lnTo>
                    <a:pt x="457" y="641"/>
                  </a:lnTo>
                  <a:lnTo>
                    <a:pt x="466" y="670"/>
                  </a:lnTo>
                  <a:lnTo>
                    <a:pt x="475" y="698"/>
                  </a:lnTo>
                  <a:lnTo>
                    <a:pt x="483" y="727"/>
                  </a:lnTo>
                  <a:lnTo>
                    <a:pt x="492" y="757"/>
                  </a:lnTo>
                  <a:lnTo>
                    <a:pt x="499" y="787"/>
                  </a:lnTo>
                  <a:lnTo>
                    <a:pt x="505" y="817"/>
                  </a:lnTo>
                  <a:lnTo>
                    <a:pt x="512" y="849"/>
                  </a:lnTo>
                  <a:lnTo>
                    <a:pt x="517" y="879"/>
                  </a:lnTo>
                  <a:lnTo>
                    <a:pt x="521" y="911"/>
                  </a:lnTo>
                  <a:lnTo>
                    <a:pt x="526" y="943"/>
                  </a:lnTo>
                  <a:lnTo>
                    <a:pt x="529" y="976"/>
                  </a:lnTo>
                  <a:lnTo>
                    <a:pt x="532" y="1009"/>
                  </a:lnTo>
                  <a:lnTo>
                    <a:pt x="534" y="1041"/>
                  </a:lnTo>
                  <a:lnTo>
                    <a:pt x="536" y="1075"/>
                  </a:lnTo>
                  <a:lnTo>
                    <a:pt x="537" y="1109"/>
                  </a:lnTo>
                  <a:lnTo>
                    <a:pt x="537" y="1143"/>
                  </a:lnTo>
                  <a:lnTo>
                    <a:pt x="536" y="1177"/>
                  </a:lnTo>
                  <a:lnTo>
                    <a:pt x="536" y="1212"/>
                  </a:lnTo>
                  <a:lnTo>
                    <a:pt x="534" y="1247"/>
                  </a:lnTo>
                  <a:lnTo>
                    <a:pt x="531" y="1282"/>
                  </a:lnTo>
                  <a:lnTo>
                    <a:pt x="529" y="1317"/>
                  </a:lnTo>
                  <a:lnTo>
                    <a:pt x="525" y="1352"/>
                  </a:lnTo>
                  <a:lnTo>
                    <a:pt x="519" y="1388"/>
                  </a:lnTo>
                  <a:lnTo>
                    <a:pt x="515" y="1424"/>
                  </a:lnTo>
                  <a:lnTo>
                    <a:pt x="509" y="1459"/>
                  </a:lnTo>
                  <a:lnTo>
                    <a:pt x="501" y="1495"/>
                  </a:lnTo>
                  <a:lnTo>
                    <a:pt x="494" y="1532"/>
                  </a:lnTo>
                  <a:lnTo>
                    <a:pt x="485" y="1568"/>
                  </a:lnTo>
                  <a:lnTo>
                    <a:pt x="477" y="1604"/>
                  </a:lnTo>
                  <a:lnTo>
                    <a:pt x="466" y="1640"/>
                  </a:lnTo>
                  <a:lnTo>
                    <a:pt x="456" y="1676"/>
                  </a:lnTo>
                  <a:lnTo>
                    <a:pt x="445" y="1713"/>
                  </a:lnTo>
                  <a:lnTo>
                    <a:pt x="432" y="1749"/>
                  </a:lnTo>
                  <a:lnTo>
                    <a:pt x="420" y="1786"/>
                  </a:lnTo>
                  <a:lnTo>
                    <a:pt x="406" y="1822"/>
                  </a:lnTo>
                  <a:lnTo>
                    <a:pt x="391" y="1858"/>
                  </a:lnTo>
                  <a:lnTo>
                    <a:pt x="376" y="1895"/>
                  </a:lnTo>
                  <a:lnTo>
                    <a:pt x="359" y="1931"/>
                  </a:lnTo>
                  <a:lnTo>
                    <a:pt x="491" y="1990"/>
                  </a:lnTo>
                  <a:lnTo>
                    <a:pt x="508" y="1952"/>
                  </a:lnTo>
                  <a:lnTo>
                    <a:pt x="525" y="1913"/>
                  </a:lnTo>
                  <a:lnTo>
                    <a:pt x="539" y="1874"/>
                  </a:lnTo>
                  <a:lnTo>
                    <a:pt x="554" y="1834"/>
                  </a:lnTo>
                  <a:lnTo>
                    <a:pt x="568" y="1795"/>
                  </a:lnTo>
                  <a:lnTo>
                    <a:pt x="582" y="1756"/>
                  </a:lnTo>
                  <a:lnTo>
                    <a:pt x="593" y="1718"/>
                  </a:lnTo>
                  <a:lnTo>
                    <a:pt x="605" y="1679"/>
                  </a:lnTo>
                  <a:lnTo>
                    <a:pt x="616" y="1640"/>
                  </a:lnTo>
                  <a:lnTo>
                    <a:pt x="625" y="1600"/>
                  </a:lnTo>
                  <a:lnTo>
                    <a:pt x="635" y="1561"/>
                  </a:lnTo>
                  <a:lnTo>
                    <a:pt x="642" y="1523"/>
                  </a:lnTo>
                  <a:lnTo>
                    <a:pt x="649" y="1484"/>
                  </a:lnTo>
                  <a:lnTo>
                    <a:pt x="656" y="1446"/>
                  </a:lnTo>
                  <a:lnTo>
                    <a:pt x="662" y="1407"/>
                  </a:lnTo>
                  <a:lnTo>
                    <a:pt x="667" y="1369"/>
                  </a:lnTo>
                  <a:lnTo>
                    <a:pt x="672" y="1330"/>
                  </a:lnTo>
                  <a:lnTo>
                    <a:pt x="675" y="1292"/>
                  </a:lnTo>
                  <a:lnTo>
                    <a:pt x="677" y="1255"/>
                  </a:lnTo>
                  <a:lnTo>
                    <a:pt x="679" y="1217"/>
                  </a:lnTo>
                  <a:lnTo>
                    <a:pt x="680" y="1180"/>
                  </a:lnTo>
                  <a:lnTo>
                    <a:pt x="681" y="1143"/>
                  </a:lnTo>
                  <a:lnTo>
                    <a:pt x="681" y="1106"/>
                  </a:lnTo>
                  <a:lnTo>
                    <a:pt x="679" y="1070"/>
                  </a:lnTo>
                  <a:lnTo>
                    <a:pt x="678" y="1033"/>
                  </a:lnTo>
                  <a:lnTo>
                    <a:pt x="676" y="997"/>
                  </a:lnTo>
                  <a:lnTo>
                    <a:pt x="672" y="962"/>
                  </a:lnTo>
                  <a:lnTo>
                    <a:pt x="668" y="926"/>
                  </a:lnTo>
                  <a:lnTo>
                    <a:pt x="663" y="891"/>
                  </a:lnTo>
                  <a:lnTo>
                    <a:pt x="658" y="857"/>
                  </a:lnTo>
                  <a:lnTo>
                    <a:pt x="653" y="822"/>
                  </a:lnTo>
                  <a:lnTo>
                    <a:pt x="646" y="788"/>
                  </a:lnTo>
                  <a:lnTo>
                    <a:pt x="639" y="755"/>
                  </a:lnTo>
                  <a:lnTo>
                    <a:pt x="630" y="722"/>
                  </a:lnTo>
                  <a:lnTo>
                    <a:pt x="622" y="689"/>
                  </a:lnTo>
                  <a:lnTo>
                    <a:pt x="612" y="657"/>
                  </a:lnTo>
                  <a:lnTo>
                    <a:pt x="603" y="625"/>
                  </a:lnTo>
                  <a:lnTo>
                    <a:pt x="592" y="595"/>
                  </a:lnTo>
                  <a:lnTo>
                    <a:pt x="581" y="564"/>
                  </a:lnTo>
                  <a:lnTo>
                    <a:pt x="569" y="533"/>
                  </a:lnTo>
                  <a:lnTo>
                    <a:pt x="556" y="504"/>
                  </a:lnTo>
                  <a:lnTo>
                    <a:pt x="544" y="474"/>
                  </a:lnTo>
                  <a:lnTo>
                    <a:pt x="530" y="446"/>
                  </a:lnTo>
                  <a:lnTo>
                    <a:pt x="515" y="418"/>
                  </a:lnTo>
                  <a:lnTo>
                    <a:pt x="500" y="390"/>
                  </a:lnTo>
                  <a:lnTo>
                    <a:pt x="484" y="364"/>
                  </a:lnTo>
                  <a:lnTo>
                    <a:pt x="468" y="337"/>
                  </a:lnTo>
                  <a:lnTo>
                    <a:pt x="451" y="312"/>
                  </a:lnTo>
                  <a:lnTo>
                    <a:pt x="435" y="287"/>
                  </a:lnTo>
                  <a:lnTo>
                    <a:pt x="415" y="262"/>
                  </a:lnTo>
                  <a:lnTo>
                    <a:pt x="397" y="239"/>
                  </a:lnTo>
                  <a:lnTo>
                    <a:pt x="378" y="217"/>
                  </a:lnTo>
                  <a:lnTo>
                    <a:pt x="358" y="194"/>
                  </a:lnTo>
                  <a:lnTo>
                    <a:pt x="338" y="173"/>
                  </a:lnTo>
                  <a:lnTo>
                    <a:pt x="317" y="152"/>
                  </a:lnTo>
                  <a:lnTo>
                    <a:pt x="296" y="133"/>
                  </a:lnTo>
                  <a:lnTo>
                    <a:pt x="274" y="114"/>
                  </a:lnTo>
                  <a:lnTo>
                    <a:pt x="250" y="96"/>
                  </a:lnTo>
                  <a:lnTo>
                    <a:pt x="227" y="79"/>
                  </a:lnTo>
                  <a:lnTo>
                    <a:pt x="204" y="62"/>
                  </a:lnTo>
                  <a:lnTo>
                    <a:pt x="179" y="47"/>
                  </a:lnTo>
                  <a:lnTo>
                    <a:pt x="154" y="32"/>
                  </a:lnTo>
                  <a:lnTo>
                    <a:pt x="129" y="19"/>
                  </a:lnTo>
                  <a:lnTo>
                    <a:pt x="103" y="7"/>
                  </a:lnTo>
                  <a:lnTo>
                    <a:pt x="95" y="4"/>
                  </a:lnTo>
                  <a:lnTo>
                    <a:pt x="87" y="1"/>
                  </a:lnTo>
                  <a:lnTo>
                    <a:pt x="79" y="0"/>
                  </a:lnTo>
                  <a:lnTo>
                    <a:pt x="71" y="0"/>
                  </a:lnTo>
                  <a:lnTo>
                    <a:pt x="65" y="0"/>
                  </a:lnTo>
                  <a:lnTo>
                    <a:pt x="58" y="1"/>
                  </a:lnTo>
                  <a:lnTo>
                    <a:pt x="51" y="3"/>
                  </a:lnTo>
                  <a:lnTo>
                    <a:pt x="45" y="5"/>
                  </a:lnTo>
                  <a:lnTo>
                    <a:pt x="39" y="8"/>
                  </a:lnTo>
                  <a:lnTo>
                    <a:pt x="33" y="11"/>
                  </a:lnTo>
                  <a:lnTo>
                    <a:pt x="28" y="15"/>
                  </a:lnTo>
                  <a:lnTo>
                    <a:pt x="23" y="20"/>
                  </a:lnTo>
                  <a:lnTo>
                    <a:pt x="18" y="25"/>
                  </a:lnTo>
                  <a:lnTo>
                    <a:pt x="14" y="30"/>
                  </a:lnTo>
                  <a:lnTo>
                    <a:pt x="11" y="37"/>
                  </a:lnTo>
                  <a:lnTo>
                    <a:pt x="8" y="42"/>
                  </a:lnTo>
                  <a:lnTo>
                    <a:pt x="6" y="48"/>
                  </a:lnTo>
                  <a:lnTo>
                    <a:pt x="4" y="55"/>
                  </a:lnTo>
                  <a:lnTo>
                    <a:pt x="2" y="61"/>
                  </a:lnTo>
                  <a:lnTo>
                    <a:pt x="0" y="68"/>
                  </a:lnTo>
                  <a:lnTo>
                    <a:pt x="0" y="75"/>
                  </a:lnTo>
                  <a:lnTo>
                    <a:pt x="2" y="81"/>
                  </a:lnTo>
                  <a:lnTo>
                    <a:pt x="2" y="89"/>
                  </a:lnTo>
                  <a:lnTo>
                    <a:pt x="4" y="95"/>
                  </a:lnTo>
                  <a:lnTo>
                    <a:pt x="6" y="101"/>
                  </a:lnTo>
                  <a:lnTo>
                    <a:pt x="9" y="107"/>
                  </a:lnTo>
                  <a:lnTo>
                    <a:pt x="13" y="113"/>
                  </a:lnTo>
                  <a:lnTo>
                    <a:pt x="17" y="118"/>
                  </a:lnTo>
                  <a:lnTo>
                    <a:pt x="23" y="123"/>
                  </a:lnTo>
                  <a:lnTo>
                    <a:pt x="29" y="129"/>
                  </a:lnTo>
                  <a:lnTo>
                    <a:pt x="35" y="133"/>
                  </a:lnTo>
                  <a:lnTo>
                    <a:pt x="43" y="1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9" name="Freeform 53"/>
            <p:cNvSpPr>
              <a:spLocks/>
            </p:cNvSpPr>
            <p:nvPr/>
          </p:nvSpPr>
          <p:spPr bwMode="auto">
            <a:xfrm>
              <a:off x="1885" y="1598"/>
              <a:ext cx="121" cy="168"/>
            </a:xfrm>
            <a:custGeom>
              <a:avLst/>
              <a:gdLst>
                <a:gd name="T0" fmla="*/ 0 w 2194"/>
                <a:gd name="T1" fmla="*/ 0 h 3014"/>
                <a:gd name="T2" fmla="*/ 0 w 2194"/>
                <a:gd name="T3" fmla="*/ 0 h 3014"/>
                <a:gd name="T4" fmla="*/ 0 w 2194"/>
                <a:gd name="T5" fmla="*/ 0 h 3014"/>
                <a:gd name="T6" fmla="*/ 0 w 2194"/>
                <a:gd name="T7" fmla="*/ 0 h 3014"/>
                <a:gd name="T8" fmla="*/ 0 w 2194"/>
                <a:gd name="T9" fmla="*/ 0 h 3014"/>
                <a:gd name="T10" fmla="*/ 0 w 2194"/>
                <a:gd name="T11" fmla="*/ 0 h 3014"/>
                <a:gd name="T12" fmla="*/ 0 w 2194"/>
                <a:gd name="T13" fmla="*/ 0 h 3014"/>
                <a:gd name="T14" fmla="*/ 0 w 2194"/>
                <a:gd name="T15" fmla="*/ 0 h 3014"/>
                <a:gd name="T16" fmla="*/ 0 w 2194"/>
                <a:gd name="T17" fmla="*/ 0 h 3014"/>
                <a:gd name="T18" fmla="*/ 0 w 2194"/>
                <a:gd name="T19" fmla="*/ 0 h 3014"/>
                <a:gd name="T20" fmla="*/ 0 w 2194"/>
                <a:gd name="T21" fmla="*/ 0 h 3014"/>
                <a:gd name="T22" fmla="*/ 0 w 2194"/>
                <a:gd name="T23" fmla="*/ 0 h 3014"/>
                <a:gd name="T24" fmla="*/ 0 w 2194"/>
                <a:gd name="T25" fmla="*/ 0 h 3014"/>
                <a:gd name="T26" fmla="*/ 0 w 2194"/>
                <a:gd name="T27" fmla="*/ 0 h 3014"/>
                <a:gd name="T28" fmla="*/ 0 w 2194"/>
                <a:gd name="T29" fmla="*/ 0 h 3014"/>
                <a:gd name="T30" fmla="*/ 0 w 2194"/>
                <a:gd name="T31" fmla="*/ 0 h 3014"/>
                <a:gd name="T32" fmla="*/ 0 w 2194"/>
                <a:gd name="T33" fmla="*/ 0 h 3014"/>
                <a:gd name="T34" fmla="*/ 0 w 2194"/>
                <a:gd name="T35" fmla="*/ 0 h 3014"/>
                <a:gd name="T36" fmla="*/ 0 w 2194"/>
                <a:gd name="T37" fmla="*/ 0 h 3014"/>
                <a:gd name="T38" fmla="*/ 0 w 2194"/>
                <a:gd name="T39" fmla="*/ 0 h 3014"/>
                <a:gd name="T40" fmla="*/ 0 w 2194"/>
                <a:gd name="T41" fmla="*/ 0 h 3014"/>
                <a:gd name="T42" fmla="*/ 0 w 2194"/>
                <a:gd name="T43" fmla="*/ 0 h 3014"/>
                <a:gd name="T44" fmla="*/ 0 w 2194"/>
                <a:gd name="T45" fmla="*/ 0 h 3014"/>
                <a:gd name="T46" fmla="*/ 0 w 2194"/>
                <a:gd name="T47" fmla="*/ 0 h 3014"/>
                <a:gd name="T48" fmla="*/ 0 w 2194"/>
                <a:gd name="T49" fmla="*/ 0 h 3014"/>
                <a:gd name="T50" fmla="*/ 0 w 2194"/>
                <a:gd name="T51" fmla="*/ 0 h 3014"/>
                <a:gd name="T52" fmla="*/ 0 w 2194"/>
                <a:gd name="T53" fmla="*/ 0 h 3014"/>
                <a:gd name="T54" fmla="*/ 0 w 2194"/>
                <a:gd name="T55" fmla="*/ 0 h 3014"/>
                <a:gd name="T56" fmla="*/ 0 w 2194"/>
                <a:gd name="T57" fmla="*/ 0 h 3014"/>
                <a:gd name="T58" fmla="*/ 0 w 2194"/>
                <a:gd name="T59" fmla="*/ 0 h 3014"/>
                <a:gd name="T60" fmla="*/ 0 w 2194"/>
                <a:gd name="T61" fmla="*/ 0 h 3014"/>
                <a:gd name="T62" fmla="*/ 0 w 2194"/>
                <a:gd name="T63" fmla="*/ 0 h 3014"/>
                <a:gd name="T64" fmla="*/ 0 w 2194"/>
                <a:gd name="T65" fmla="*/ 0 h 3014"/>
                <a:gd name="T66" fmla="*/ 0 w 2194"/>
                <a:gd name="T67" fmla="*/ 0 h 3014"/>
                <a:gd name="T68" fmla="*/ 0 w 2194"/>
                <a:gd name="T69" fmla="*/ 0 h 3014"/>
                <a:gd name="T70" fmla="*/ 0 w 2194"/>
                <a:gd name="T71" fmla="*/ 0 h 3014"/>
                <a:gd name="T72" fmla="*/ 0 w 2194"/>
                <a:gd name="T73" fmla="*/ 0 h 3014"/>
                <a:gd name="T74" fmla="*/ 0 w 2194"/>
                <a:gd name="T75" fmla="*/ 0 h 3014"/>
                <a:gd name="T76" fmla="*/ 0 w 2194"/>
                <a:gd name="T77" fmla="*/ 0 h 3014"/>
                <a:gd name="T78" fmla="*/ 0 w 2194"/>
                <a:gd name="T79" fmla="*/ 0 h 3014"/>
                <a:gd name="T80" fmla="*/ 0 w 2194"/>
                <a:gd name="T81" fmla="*/ 0 h 3014"/>
                <a:gd name="T82" fmla="*/ 0 w 2194"/>
                <a:gd name="T83" fmla="*/ 0 h 3014"/>
                <a:gd name="T84" fmla="*/ 0 w 2194"/>
                <a:gd name="T85" fmla="*/ 0 h 30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94"/>
                <a:gd name="T130" fmla="*/ 0 h 3014"/>
                <a:gd name="T131" fmla="*/ 2194 w 2194"/>
                <a:gd name="T132" fmla="*/ 3014 h 301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94" h="3014">
                  <a:moveTo>
                    <a:pt x="1794" y="59"/>
                  </a:moveTo>
                  <a:lnTo>
                    <a:pt x="1746" y="40"/>
                  </a:lnTo>
                  <a:lnTo>
                    <a:pt x="1697" y="24"/>
                  </a:lnTo>
                  <a:lnTo>
                    <a:pt x="1647" y="13"/>
                  </a:lnTo>
                  <a:lnTo>
                    <a:pt x="1597" y="4"/>
                  </a:lnTo>
                  <a:lnTo>
                    <a:pt x="1545" y="1"/>
                  </a:lnTo>
                  <a:lnTo>
                    <a:pt x="1493" y="0"/>
                  </a:lnTo>
                  <a:lnTo>
                    <a:pt x="1440" y="3"/>
                  </a:lnTo>
                  <a:lnTo>
                    <a:pt x="1387" y="10"/>
                  </a:lnTo>
                  <a:lnTo>
                    <a:pt x="1333" y="21"/>
                  </a:lnTo>
                  <a:lnTo>
                    <a:pt x="1279" y="35"/>
                  </a:lnTo>
                  <a:lnTo>
                    <a:pt x="1224" y="52"/>
                  </a:lnTo>
                  <a:lnTo>
                    <a:pt x="1170" y="73"/>
                  </a:lnTo>
                  <a:lnTo>
                    <a:pt x="1116" y="97"/>
                  </a:lnTo>
                  <a:lnTo>
                    <a:pt x="1062" y="124"/>
                  </a:lnTo>
                  <a:lnTo>
                    <a:pt x="1008" y="154"/>
                  </a:lnTo>
                  <a:lnTo>
                    <a:pt x="954" y="187"/>
                  </a:lnTo>
                  <a:lnTo>
                    <a:pt x="901" y="224"/>
                  </a:lnTo>
                  <a:lnTo>
                    <a:pt x="848" y="263"/>
                  </a:lnTo>
                  <a:lnTo>
                    <a:pt x="795" y="306"/>
                  </a:lnTo>
                  <a:lnTo>
                    <a:pt x="744" y="351"/>
                  </a:lnTo>
                  <a:lnTo>
                    <a:pt x="694" y="399"/>
                  </a:lnTo>
                  <a:lnTo>
                    <a:pt x="644" y="450"/>
                  </a:lnTo>
                  <a:lnTo>
                    <a:pt x="595" y="503"/>
                  </a:lnTo>
                  <a:lnTo>
                    <a:pt x="548" y="559"/>
                  </a:lnTo>
                  <a:lnTo>
                    <a:pt x="501" y="617"/>
                  </a:lnTo>
                  <a:lnTo>
                    <a:pt x="455" y="677"/>
                  </a:lnTo>
                  <a:lnTo>
                    <a:pt x="412" y="741"/>
                  </a:lnTo>
                  <a:lnTo>
                    <a:pt x="370" y="807"/>
                  </a:lnTo>
                  <a:lnTo>
                    <a:pt x="328" y="874"/>
                  </a:lnTo>
                  <a:lnTo>
                    <a:pt x="289" y="944"/>
                  </a:lnTo>
                  <a:lnTo>
                    <a:pt x="252" y="1016"/>
                  </a:lnTo>
                  <a:lnTo>
                    <a:pt x="217" y="1089"/>
                  </a:lnTo>
                  <a:lnTo>
                    <a:pt x="183" y="1164"/>
                  </a:lnTo>
                  <a:lnTo>
                    <a:pt x="154" y="1240"/>
                  </a:lnTo>
                  <a:lnTo>
                    <a:pt x="126" y="1316"/>
                  </a:lnTo>
                  <a:lnTo>
                    <a:pt x="101" y="1390"/>
                  </a:lnTo>
                  <a:lnTo>
                    <a:pt x="80" y="1465"/>
                  </a:lnTo>
                  <a:lnTo>
                    <a:pt x="60" y="1539"/>
                  </a:lnTo>
                  <a:lnTo>
                    <a:pt x="44" y="1613"/>
                  </a:lnTo>
                  <a:lnTo>
                    <a:pt x="30" y="1686"/>
                  </a:lnTo>
                  <a:lnTo>
                    <a:pt x="18" y="1759"/>
                  </a:lnTo>
                  <a:lnTo>
                    <a:pt x="10" y="1831"/>
                  </a:lnTo>
                  <a:lnTo>
                    <a:pt x="4" y="1901"/>
                  </a:lnTo>
                  <a:lnTo>
                    <a:pt x="1" y="1971"/>
                  </a:lnTo>
                  <a:lnTo>
                    <a:pt x="0" y="2040"/>
                  </a:lnTo>
                  <a:lnTo>
                    <a:pt x="2" y="2107"/>
                  </a:lnTo>
                  <a:lnTo>
                    <a:pt x="7" y="2173"/>
                  </a:lnTo>
                  <a:lnTo>
                    <a:pt x="14" y="2237"/>
                  </a:lnTo>
                  <a:lnTo>
                    <a:pt x="24" y="2299"/>
                  </a:lnTo>
                  <a:lnTo>
                    <a:pt x="36" y="2361"/>
                  </a:lnTo>
                  <a:lnTo>
                    <a:pt x="50" y="2419"/>
                  </a:lnTo>
                  <a:lnTo>
                    <a:pt x="68" y="2476"/>
                  </a:lnTo>
                  <a:lnTo>
                    <a:pt x="87" y="2530"/>
                  </a:lnTo>
                  <a:lnTo>
                    <a:pt x="109" y="2583"/>
                  </a:lnTo>
                  <a:lnTo>
                    <a:pt x="135" y="2633"/>
                  </a:lnTo>
                  <a:lnTo>
                    <a:pt x="161" y="2681"/>
                  </a:lnTo>
                  <a:lnTo>
                    <a:pt x="191" y="2726"/>
                  </a:lnTo>
                  <a:lnTo>
                    <a:pt x="223" y="2768"/>
                  </a:lnTo>
                  <a:lnTo>
                    <a:pt x="257" y="2808"/>
                  </a:lnTo>
                  <a:lnTo>
                    <a:pt x="293" y="2844"/>
                  </a:lnTo>
                  <a:lnTo>
                    <a:pt x="333" y="2878"/>
                  </a:lnTo>
                  <a:lnTo>
                    <a:pt x="374" y="2907"/>
                  </a:lnTo>
                  <a:lnTo>
                    <a:pt x="418" y="2934"/>
                  </a:lnTo>
                  <a:lnTo>
                    <a:pt x="464" y="2958"/>
                  </a:lnTo>
                  <a:lnTo>
                    <a:pt x="512" y="2977"/>
                  </a:lnTo>
                  <a:lnTo>
                    <a:pt x="560" y="2993"/>
                  </a:lnTo>
                  <a:lnTo>
                    <a:pt x="608" y="3004"/>
                  </a:lnTo>
                  <a:lnTo>
                    <a:pt x="657" y="3011"/>
                  </a:lnTo>
                  <a:lnTo>
                    <a:pt x="706" y="3014"/>
                  </a:lnTo>
                  <a:lnTo>
                    <a:pt x="756" y="3013"/>
                  </a:lnTo>
                  <a:lnTo>
                    <a:pt x="806" y="3009"/>
                  </a:lnTo>
                  <a:lnTo>
                    <a:pt x="856" y="3000"/>
                  </a:lnTo>
                  <a:lnTo>
                    <a:pt x="905" y="2989"/>
                  </a:lnTo>
                  <a:lnTo>
                    <a:pt x="955" y="2973"/>
                  </a:lnTo>
                  <a:lnTo>
                    <a:pt x="1005" y="2954"/>
                  </a:lnTo>
                  <a:lnTo>
                    <a:pt x="1055" y="2930"/>
                  </a:lnTo>
                  <a:lnTo>
                    <a:pt x="1104" y="2905"/>
                  </a:lnTo>
                  <a:lnTo>
                    <a:pt x="1154" y="2876"/>
                  </a:lnTo>
                  <a:lnTo>
                    <a:pt x="1203" y="2844"/>
                  </a:lnTo>
                  <a:lnTo>
                    <a:pt x="1252" y="2809"/>
                  </a:lnTo>
                  <a:lnTo>
                    <a:pt x="1300" y="2770"/>
                  </a:lnTo>
                  <a:lnTo>
                    <a:pt x="1348" y="2728"/>
                  </a:lnTo>
                  <a:lnTo>
                    <a:pt x="1396" y="2684"/>
                  </a:lnTo>
                  <a:lnTo>
                    <a:pt x="1442" y="2637"/>
                  </a:lnTo>
                  <a:lnTo>
                    <a:pt x="1489" y="2587"/>
                  </a:lnTo>
                  <a:lnTo>
                    <a:pt x="1534" y="2536"/>
                  </a:lnTo>
                  <a:lnTo>
                    <a:pt x="1579" y="2481"/>
                  </a:lnTo>
                  <a:lnTo>
                    <a:pt x="1623" y="2423"/>
                  </a:lnTo>
                  <a:lnTo>
                    <a:pt x="1665" y="2363"/>
                  </a:lnTo>
                  <a:lnTo>
                    <a:pt x="1708" y="2302"/>
                  </a:lnTo>
                  <a:lnTo>
                    <a:pt x="1749" y="2237"/>
                  </a:lnTo>
                  <a:lnTo>
                    <a:pt x="1789" y="2170"/>
                  </a:lnTo>
                  <a:lnTo>
                    <a:pt x="1827" y="2103"/>
                  </a:lnTo>
                  <a:lnTo>
                    <a:pt x="1866" y="2032"/>
                  </a:lnTo>
                  <a:lnTo>
                    <a:pt x="1902" y="1960"/>
                  </a:lnTo>
                  <a:lnTo>
                    <a:pt x="1936" y="1885"/>
                  </a:lnTo>
                  <a:lnTo>
                    <a:pt x="1970" y="1810"/>
                  </a:lnTo>
                  <a:lnTo>
                    <a:pt x="2001" y="1735"/>
                  </a:lnTo>
                  <a:lnTo>
                    <a:pt x="2031" y="1661"/>
                  </a:lnTo>
                  <a:lnTo>
                    <a:pt x="2057" y="1587"/>
                  </a:lnTo>
                  <a:lnTo>
                    <a:pt x="2082" y="1513"/>
                  </a:lnTo>
                  <a:lnTo>
                    <a:pt x="2103" y="1440"/>
                  </a:lnTo>
                  <a:lnTo>
                    <a:pt x="2123" y="1367"/>
                  </a:lnTo>
                  <a:lnTo>
                    <a:pt x="2141" y="1295"/>
                  </a:lnTo>
                  <a:lnTo>
                    <a:pt x="2156" y="1224"/>
                  </a:lnTo>
                  <a:lnTo>
                    <a:pt x="2168" y="1154"/>
                  </a:lnTo>
                  <a:lnTo>
                    <a:pt x="2178" y="1085"/>
                  </a:lnTo>
                  <a:lnTo>
                    <a:pt x="2186" y="1017"/>
                  </a:lnTo>
                  <a:lnTo>
                    <a:pt x="2191" y="951"/>
                  </a:lnTo>
                  <a:lnTo>
                    <a:pt x="2194" y="885"/>
                  </a:lnTo>
                  <a:lnTo>
                    <a:pt x="2194" y="821"/>
                  </a:lnTo>
                  <a:lnTo>
                    <a:pt x="2192" y="759"/>
                  </a:lnTo>
                  <a:lnTo>
                    <a:pt x="2187" y="699"/>
                  </a:lnTo>
                  <a:lnTo>
                    <a:pt x="2180" y="639"/>
                  </a:lnTo>
                  <a:lnTo>
                    <a:pt x="2169" y="582"/>
                  </a:lnTo>
                  <a:lnTo>
                    <a:pt x="2158" y="528"/>
                  </a:lnTo>
                  <a:lnTo>
                    <a:pt x="2142" y="475"/>
                  </a:lnTo>
                  <a:lnTo>
                    <a:pt x="2124" y="424"/>
                  </a:lnTo>
                  <a:lnTo>
                    <a:pt x="2104" y="376"/>
                  </a:lnTo>
                  <a:lnTo>
                    <a:pt x="2080" y="329"/>
                  </a:lnTo>
                  <a:lnTo>
                    <a:pt x="2054" y="286"/>
                  </a:lnTo>
                  <a:lnTo>
                    <a:pt x="2025" y="245"/>
                  </a:lnTo>
                  <a:lnTo>
                    <a:pt x="1994" y="207"/>
                  </a:lnTo>
                  <a:lnTo>
                    <a:pt x="1960" y="171"/>
                  </a:lnTo>
                  <a:lnTo>
                    <a:pt x="1923" y="139"/>
                  </a:lnTo>
                  <a:lnTo>
                    <a:pt x="1882" y="109"/>
                  </a:lnTo>
                  <a:lnTo>
                    <a:pt x="1840" y="82"/>
                  </a:lnTo>
                  <a:lnTo>
                    <a:pt x="1794"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0" name="Freeform 54"/>
            <p:cNvSpPr>
              <a:spLocks/>
            </p:cNvSpPr>
            <p:nvPr/>
          </p:nvSpPr>
          <p:spPr bwMode="auto">
            <a:xfrm>
              <a:off x="1893" y="1594"/>
              <a:ext cx="93" cy="69"/>
            </a:xfrm>
            <a:custGeom>
              <a:avLst/>
              <a:gdLst>
                <a:gd name="T0" fmla="*/ 0 w 1679"/>
                <a:gd name="T1" fmla="*/ 0 h 1234"/>
                <a:gd name="T2" fmla="*/ 0 w 1679"/>
                <a:gd name="T3" fmla="*/ 0 h 1234"/>
                <a:gd name="T4" fmla="*/ 0 w 1679"/>
                <a:gd name="T5" fmla="*/ 0 h 1234"/>
                <a:gd name="T6" fmla="*/ 0 w 1679"/>
                <a:gd name="T7" fmla="*/ 0 h 1234"/>
                <a:gd name="T8" fmla="*/ 0 w 1679"/>
                <a:gd name="T9" fmla="*/ 0 h 1234"/>
                <a:gd name="T10" fmla="*/ 0 w 1679"/>
                <a:gd name="T11" fmla="*/ 0 h 1234"/>
                <a:gd name="T12" fmla="*/ 0 w 1679"/>
                <a:gd name="T13" fmla="*/ 0 h 1234"/>
                <a:gd name="T14" fmla="*/ 0 w 1679"/>
                <a:gd name="T15" fmla="*/ 0 h 1234"/>
                <a:gd name="T16" fmla="*/ 0 w 1679"/>
                <a:gd name="T17" fmla="*/ 0 h 1234"/>
                <a:gd name="T18" fmla="*/ 0 w 1679"/>
                <a:gd name="T19" fmla="*/ 0 h 1234"/>
                <a:gd name="T20" fmla="*/ 0 w 1679"/>
                <a:gd name="T21" fmla="*/ 0 h 1234"/>
                <a:gd name="T22" fmla="*/ 0 w 1679"/>
                <a:gd name="T23" fmla="*/ 0 h 1234"/>
                <a:gd name="T24" fmla="*/ 0 w 1679"/>
                <a:gd name="T25" fmla="*/ 0 h 1234"/>
                <a:gd name="T26" fmla="*/ 0 w 1679"/>
                <a:gd name="T27" fmla="*/ 0 h 1234"/>
                <a:gd name="T28" fmla="*/ 0 w 1679"/>
                <a:gd name="T29" fmla="*/ 0 h 1234"/>
                <a:gd name="T30" fmla="*/ 0 w 1679"/>
                <a:gd name="T31" fmla="*/ 0 h 1234"/>
                <a:gd name="T32" fmla="*/ 0 w 1679"/>
                <a:gd name="T33" fmla="*/ 0 h 1234"/>
                <a:gd name="T34" fmla="*/ 0 w 1679"/>
                <a:gd name="T35" fmla="*/ 0 h 1234"/>
                <a:gd name="T36" fmla="*/ 0 w 1679"/>
                <a:gd name="T37" fmla="*/ 0 h 1234"/>
                <a:gd name="T38" fmla="*/ 0 w 1679"/>
                <a:gd name="T39" fmla="*/ 0 h 1234"/>
                <a:gd name="T40" fmla="*/ 0 w 1679"/>
                <a:gd name="T41" fmla="*/ 0 h 1234"/>
                <a:gd name="T42" fmla="*/ 0 w 1679"/>
                <a:gd name="T43" fmla="*/ 0 h 1234"/>
                <a:gd name="T44" fmla="*/ 0 w 1679"/>
                <a:gd name="T45" fmla="*/ 0 h 1234"/>
                <a:gd name="T46" fmla="*/ 0 w 1679"/>
                <a:gd name="T47" fmla="*/ 0 h 1234"/>
                <a:gd name="T48" fmla="*/ 0 w 1679"/>
                <a:gd name="T49" fmla="*/ 0 h 1234"/>
                <a:gd name="T50" fmla="*/ 0 w 1679"/>
                <a:gd name="T51" fmla="*/ 0 h 1234"/>
                <a:gd name="T52" fmla="*/ 0 w 1679"/>
                <a:gd name="T53" fmla="*/ 0 h 1234"/>
                <a:gd name="T54" fmla="*/ 0 w 1679"/>
                <a:gd name="T55" fmla="*/ 0 h 1234"/>
                <a:gd name="T56" fmla="*/ 0 w 1679"/>
                <a:gd name="T57" fmla="*/ 0 h 1234"/>
                <a:gd name="T58" fmla="*/ 0 w 1679"/>
                <a:gd name="T59" fmla="*/ 0 h 1234"/>
                <a:gd name="T60" fmla="*/ 0 w 1679"/>
                <a:gd name="T61" fmla="*/ 0 h 1234"/>
                <a:gd name="T62" fmla="*/ 0 w 1679"/>
                <a:gd name="T63" fmla="*/ 0 h 1234"/>
                <a:gd name="T64" fmla="*/ 0 w 1679"/>
                <a:gd name="T65" fmla="*/ 0 h 1234"/>
                <a:gd name="T66" fmla="*/ 0 w 1679"/>
                <a:gd name="T67" fmla="*/ 0 h 1234"/>
                <a:gd name="T68" fmla="*/ 0 w 1679"/>
                <a:gd name="T69" fmla="*/ 0 h 1234"/>
                <a:gd name="T70" fmla="*/ 0 w 1679"/>
                <a:gd name="T71" fmla="*/ 0 h 1234"/>
                <a:gd name="T72" fmla="*/ 0 w 1679"/>
                <a:gd name="T73" fmla="*/ 0 h 1234"/>
                <a:gd name="T74" fmla="*/ 0 w 1679"/>
                <a:gd name="T75" fmla="*/ 0 h 1234"/>
                <a:gd name="T76" fmla="*/ 0 w 1679"/>
                <a:gd name="T77" fmla="*/ 0 h 1234"/>
                <a:gd name="T78" fmla="*/ 0 w 1679"/>
                <a:gd name="T79" fmla="*/ 0 h 1234"/>
                <a:gd name="T80" fmla="*/ 0 w 1679"/>
                <a:gd name="T81" fmla="*/ 0 h 1234"/>
                <a:gd name="T82" fmla="*/ 0 w 1679"/>
                <a:gd name="T83" fmla="*/ 0 h 1234"/>
                <a:gd name="T84" fmla="*/ 0 w 1679"/>
                <a:gd name="T85" fmla="*/ 0 h 1234"/>
                <a:gd name="T86" fmla="*/ 0 w 1679"/>
                <a:gd name="T87" fmla="*/ 0 h 1234"/>
                <a:gd name="T88" fmla="*/ 0 w 1679"/>
                <a:gd name="T89" fmla="*/ 0 h 1234"/>
                <a:gd name="T90" fmla="*/ 0 w 1679"/>
                <a:gd name="T91" fmla="*/ 0 h 1234"/>
                <a:gd name="T92" fmla="*/ 0 w 1679"/>
                <a:gd name="T93" fmla="*/ 0 h 1234"/>
                <a:gd name="T94" fmla="*/ 0 w 1679"/>
                <a:gd name="T95" fmla="*/ 0 h 1234"/>
                <a:gd name="T96" fmla="*/ 0 w 1679"/>
                <a:gd name="T97" fmla="*/ 0 h 1234"/>
                <a:gd name="T98" fmla="*/ 0 w 1679"/>
                <a:gd name="T99" fmla="*/ 0 h 1234"/>
                <a:gd name="T100" fmla="*/ 0 w 1679"/>
                <a:gd name="T101" fmla="*/ 0 h 1234"/>
                <a:gd name="T102" fmla="*/ 0 w 1679"/>
                <a:gd name="T103" fmla="*/ 0 h 1234"/>
                <a:gd name="T104" fmla="*/ 0 w 1679"/>
                <a:gd name="T105" fmla="*/ 0 h 1234"/>
                <a:gd name="T106" fmla="*/ 0 w 1679"/>
                <a:gd name="T107" fmla="*/ 0 h 1234"/>
                <a:gd name="T108" fmla="*/ 0 w 1679"/>
                <a:gd name="T109" fmla="*/ 0 h 12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79"/>
                <a:gd name="T166" fmla="*/ 0 h 1234"/>
                <a:gd name="T167" fmla="*/ 1679 w 1679"/>
                <a:gd name="T168" fmla="*/ 1234 h 12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79" h="1234">
                  <a:moveTo>
                    <a:pt x="138" y="1192"/>
                  </a:moveTo>
                  <a:lnTo>
                    <a:pt x="138" y="1192"/>
                  </a:lnTo>
                  <a:lnTo>
                    <a:pt x="155" y="1155"/>
                  </a:lnTo>
                  <a:lnTo>
                    <a:pt x="173" y="1120"/>
                  </a:lnTo>
                  <a:lnTo>
                    <a:pt x="191" y="1084"/>
                  </a:lnTo>
                  <a:lnTo>
                    <a:pt x="209" y="1050"/>
                  </a:lnTo>
                  <a:lnTo>
                    <a:pt x="228" y="1015"/>
                  </a:lnTo>
                  <a:lnTo>
                    <a:pt x="247" y="982"/>
                  </a:lnTo>
                  <a:lnTo>
                    <a:pt x="266" y="948"/>
                  </a:lnTo>
                  <a:lnTo>
                    <a:pt x="286" y="916"/>
                  </a:lnTo>
                  <a:lnTo>
                    <a:pt x="306" y="884"/>
                  </a:lnTo>
                  <a:lnTo>
                    <a:pt x="327" y="853"/>
                  </a:lnTo>
                  <a:lnTo>
                    <a:pt x="349" y="823"/>
                  </a:lnTo>
                  <a:lnTo>
                    <a:pt x="370" y="792"/>
                  </a:lnTo>
                  <a:lnTo>
                    <a:pt x="392" y="762"/>
                  </a:lnTo>
                  <a:lnTo>
                    <a:pt x="413" y="733"/>
                  </a:lnTo>
                  <a:lnTo>
                    <a:pt x="436" y="704"/>
                  </a:lnTo>
                  <a:lnTo>
                    <a:pt x="459" y="676"/>
                  </a:lnTo>
                  <a:lnTo>
                    <a:pt x="482" y="649"/>
                  </a:lnTo>
                  <a:lnTo>
                    <a:pt x="504" y="622"/>
                  </a:lnTo>
                  <a:lnTo>
                    <a:pt x="528" y="597"/>
                  </a:lnTo>
                  <a:lnTo>
                    <a:pt x="552" y="572"/>
                  </a:lnTo>
                  <a:lnTo>
                    <a:pt x="576" y="546"/>
                  </a:lnTo>
                  <a:lnTo>
                    <a:pt x="599" y="522"/>
                  </a:lnTo>
                  <a:lnTo>
                    <a:pt x="624" y="499"/>
                  </a:lnTo>
                  <a:lnTo>
                    <a:pt x="648" y="476"/>
                  </a:lnTo>
                  <a:lnTo>
                    <a:pt x="674" y="454"/>
                  </a:lnTo>
                  <a:lnTo>
                    <a:pt x="698" y="433"/>
                  </a:lnTo>
                  <a:lnTo>
                    <a:pt x="723" y="412"/>
                  </a:lnTo>
                  <a:lnTo>
                    <a:pt x="748" y="393"/>
                  </a:lnTo>
                  <a:lnTo>
                    <a:pt x="773" y="374"/>
                  </a:lnTo>
                  <a:lnTo>
                    <a:pt x="798" y="355"/>
                  </a:lnTo>
                  <a:lnTo>
                    <a:pt x="824" y="337"/>
                  </a:lnTo>
                  <a:lnTo>
                    <a:pt x="849" y="320"/>
                  </a:lnTo>
                  <a:lnTo>
                    <a:pt x="875" y="304"/>
                  </a:lnTo>
                  <a:lnTo>
                    <a:pt x="900" y="288"/>
                  </a:lnTo>
                  <a:lnTo>
                    <a:pt x="925" y="273"/>
                  </a:lnTo>
                  <a:lnTo>
                    <a:pt x="952" y="259"/>
                  </a:lnTo>
                  <a:lnTo>
                    <a:pt x="977" y="247"/>
                  </a:lnTo>
                  <a:lnTo>
                    <a:pt x="1003" y="234"/>
                  </a:lnTo>
                  <a:lnTo>
                    <a:pt x="1028" y="222"/>
                  </a:lnTo>
                  <a:lnTo>
                    <a:pt x="1054" y="212"/>
                  </a:lnTo>
                  <a:lnTo>
                    <a:pt x="1079" y="201"/>
                  </a:lnTo>
                  <a:lnTo>
                    <a:pt x="1104" y="191"/>
                  </a:lnTo>
                  <a:lnTo>
                    <a:pt x="1130" y="183"/>
                  </a:lnTo>
                  <a:lnTo>
                    <a:pt x="1155" y="176"/>
                  </a:lnTo>
                  <a:lnTo>
                    <a:pt x="1180" y="169"/>
                  </a:lnTo>
                  <a:lnTo>
                    <a:pt x="1205" y="163"/>
                  </a:lnTo>
                  <a:lnTo>
                    <a:pt x="1229" y="158"/>
                  </a:lnTo>
                  <a:lnTo>
                    <a:pt x="1254" y="153"/>
                  </a:lnTo>
                  <a:lnTo>
                    <a:pt x="1278" y="150"/>
                  </a:lnTo>
                  <a:lnTo>
                    <a:pt x="1302" y="147"/>
                  </a:lnTo>
                  <a:lnTo>
                    <a:pt x="1327" y="145"/>
                  </a:lnTo>
                  <a:lnTo>
                    <a:pt x="1351" y="144"/>
                  </a:lnTo>
                  <a:lnTo>
                    <a:pt x="1374" y="144"/>
                  </a:lnTo>
                  <a:lnTo>
                    <a:pt x="1398" y="144"/>
                  </a:lnTo>
                  <a:lnTo>
                    <a:pt x="1422" y="146"/>
                  </a:lnTo>
                  <a:lnTo>
                    <a:pt x="1444" y="148"/>
                  </a:lnTo>
                  <a:lnTo>
                    <a:pt x="1467" y="151"/>
                  </a:lnTo>
                  <a:lnTo>
                    <a:pt x="1490" y="154"/>
                  </a:lnTo>
                  <a:lnTo>
                    <a:pt x="1512" y="160"/>
                  </a:lnTo>
                  <a:lnTo>
                    <a:pt x="1534" y="165"/>
                  </a:lnTo>
                  <a:lnTo>
                    <a:pt x="1555" y="171"/>
                  </a:lnTo>
                  <a:lnTo>
                    <a:pt x="1578" y="179"/>
                  </a:lnTo>
                  <a:lnTo>
                    <a:pt x="1599" y="187"/>
                  </a:lnTo>
                  <a:lnTo>
                    <a:pt x="1620" y="197"/>
                  </a:lnTo>
                  <a:lnTo>
                    <a:pt x="1679" y="65"/>
                  </a:lnTo>
                  <a:lnTo>
                    <a:pt x="1653" y="54"/>
                  </a:lnTo>
                  <a:lnTo>
                    <a:pt x="1626" y="44"/>
                  </a:lnTo>
                  <a:lnTo>
                    <a:pt x="1600" y="35"/>
                  </a:lnTo>
                  <a:lnTo>
                    <a:pt x="1572" y="26"/>
                  </a:lnTo>
                  <a:lnTo>
                    <a:pt x="1545" y="20"/>
                  </a:lnTo>
                  <a:lnTo>
                    <a:pt x="1517" y="14"/>
                  </a:lnTo>
                  <a:lnTo>
                    <a:pt x="1489" y="8"/>
                  </a:lnTo>
                  <a:lnTo>
                    <a:pt x="1461" y="5"/>
                  </a:lnTo>
                  <a:lnTo>
                    <a:pt x="1433" y="2"/>
                  </a:lnTo>
                  <a:lnTo>
                    <a:pt x="1404" y="1"/>
                  </a:lnTo>
                  <a:lnTo>
                    <a:pt x="1375" y="0"/>
                  </a:lnTo>
                  <a:lnTo>
                    <a:pt x="1347" y="0"/>
                  </a:lnTo>
                  <a:lnTo>
                    <a:pt x="1318" y="2"/>
                  </a:lnTo>
                  <a:lnTo>
                    <a:pt x="1289" y="4"/>
                  </a:lnTo>
                  <a:lnTo>
                    <a:pt x="1260" y="7"/>
                  </a:lnTo>
                  <a:lnTo>
                    <a:pt x="1231" y="11"/>
                  </a:lnTo>
                  <a:lnTo>
                    <a:pt x="1202" y="17"/>
                  </a:lnTo>
                  <a:lnTo>
                    <a:pt x="1173" y="23"/>
                  </a:lnTo>
                  <a:lnTo>
                    <a:pt x="1144" y="29"/>
                  </a:lnTo>
                  <a:lnTo>
                    <a:pt x="1115" y="38"/>
                  </a:lnTo>
                  <a:lnTo>
                    <a:pt x="1085" y="46"/>
                  </a:lnTo>
                  <a:lnTo>
                    <a:pt x="1057" y="56"/>
                  </a:lnTo>
                  <a:lnTo>
                    <a:pt x="1028" y="67"/>
                  </a:lnTo>
                  <a:lnTo>
                    <a:pt x="999" y="78"/>
                  </a:lnTo>
                  <a:lnTo>
                    <a:pt x="970" y="91"/>
                  </a:lnTo>
                  <a:lnTo>
                    <a:pt x="941" y="104"/>
                  </a:lnTo>
                  <a:lnTo>
                    <a:pt x="913" y="117"/>
                  </a:lnTo>
                  <a:lnTo>
                    <a:pt x="884" y="132"/>
                  </a:lnTo>
                  <a:lnTo>
                    <a:pt x="856" y="148"/>
                  </a:lnTo>
                  <a:lnTo>
                    <a:pt x="827" y="164"/>
                  </a:lnTo>
                  <a:lnTo>
                    <a:pt x="798" y="182"/>
                  </a:lnTo>
                  <a:lnTo>
                    <a:pt x="771" y="200"/>
                  </a:lnTo>
                  <a:lnTo>
                    <a:pt x="743" y="218"/>
                  </a:lnTo>
                  <a:lnTo>
                    <a:pt x="715" y="238"/>
                  </a:lnTo>
                  <a:lnTo>
                    <a:pt x="687" y="258"/>
                  </a:lnTo>
                  <a:lnTo>
                    <a:pt x="660" y="278"/>
                  </a:lnTo>
                  <a:lnTo>
                    <a:pt x="632" y="301"/>
                  </a:lnTo>
                  <a:lnTo>
                    <a:pt x="606" y="323"/>
                  </a:lnTo>
                  <a:lnTo>
                    <a:pt x="578" y="346"/>
                  </a:lnTo>
                  <a:lnTo>
                    <a:pt x="552" y="370"/>
                  </a:lnTo>
                  <a:lnTo>
                    <a:pt x="525" y="395"/>
                  </a:lnTo>
                  <a:lnTo>
                    <a:pt x="499" y="420"/>
                  </a:lnTo>
                  <a:lnTo>
                    <a:pt x="473" y="446"/>
                  </a:lnTo>
                  <a:lnTo>
                    <a:pt x="448" y="472"/>
                  </a:lnTo>
                  <a:lnTo>
                    <a:pt x="423" y="500"/>
                  </a:lnTo>
                  <a:lnTo>
                    <a:pt x="397" y="527"/>
                  </a:lnTo>
                  <a:lnTo>
                    <a:pt x="373" y="556"/>
                  </a:lnTo>
                  <a:lnTo>
                    <a:pt x="347" y="585"/>
                  </a:lnTo>
                  <a:lnTo>
                    <a:pt x="323" y="615"/>
                  </a:lnTo>
                  <a:lnTo>
                    <a:pt x="300" y="645"/>
                  </a:lnTo>
                  <a:lnTo>
                    <a:pt x="277" y="676"/>
                  </a:lnTo>
                  <a:lnTo>
                    <a:pt x="253" y="708"/>
                  </a:lnTo>
                  <a:lnTo>
                    <a:pt x="230" y="740"/>
                  </a:lnTo>
                  <a:lnTo>
                    <a:pt x="208" y="773"/>
                  </a:lnTo>
                  <a:lnTo>
                    <a:pt x="187" y="807"/>
                  </a:lnTo>
                  <a:lnTo>
                    <a:pt x="164" y="841"/>
                  </a:lnTo>
                  <a:lnTo>
                    <a:pt x="143" y="874"/>
                  </a:lnTo>
                  <a:lnTo>
                    <a:pt x="122" y="910"/>
                  </a:lnTo>
                  <a:lnTo>
                    <a:pt x="102" y="945"/>
                  </a:lnTo>
                  <a:lnTo>
                    <a:pt x="82" y="981"/>
                  </a:lnTo>
                  <a:lnTo>
                    <a:pt x="63" y="1018"/>
                  </a:lnTo>
                  <a:lnTo>
                    <a:pt x="44" y="1055"/>
                  </a:lnTo>
                  <a:lnTo>
                    <a:pt x="26" y="1094"/>
                  </a:lnTo>
                  <a:lnTo>
                    <a:pt x="8" y="1132"/>
                  </a:lnTo>
                  <a:lnTo>
                    <a:pt x="4" y="1140"/>
                  </a:lnTo>
                  <a:lnTo>
                    <a:pt x="2" y="1148"/>
                  </a:lnTo>
                  <a:lnTo>
                    <a:pt x="0" y="1156"/>
                  </a:lnTo>
                  <a:lnTo>
                    <a:pt x="0" y="1163"/>
                  </a:lnTo>
                  <a:lnTo>
                    <a:pt x="0" y="1171"/>
                  </a:lnTo>
                  <a:lnTo>
                    <a:pt x="1" y="1177"/>
                  </a:lnTo>
                  <a:lnTo>
                    <a:pt x="3" y="1184"/>
                  </a:lnTo>
                  <a:lnTo>
                    <a:pt x="6" y="1190"/>
                  </a:lnTo>
                  <a:lnTo>
                    <a:pt x="9" y="1196"/>
                  </a:lnTo>
                  <a:lnTo>
                    <a:pt x="12" y="1202"/>
                  </a:lnTo>
                  <a:lnTo>
                    <a:pt x="16" y="1207"/>
                  </a:lnTo>
                  <a:lnTo>
                    <a:pt x="21" y="1212"/>
                  </a:lnTo>
                  <a:lnTo>
                    <a:pt x="26" y="1216"/>
                  </a:lnTo>
                  <a:lnTo>
                    <a:pt x="31" y="1221"/>
                  </a:lnTo>
                  <a:lnTo>
                    <a:pt x="37" y="1224"/>
                  </a:lnTo>
                  <a:lnTo>
                    <a:pt x="43" y="1227"/>
                  </a:lnTo>
                  <a:lnTo>
                    <a:pt x="49" y="1229"/>
                  </a:lnTo>
                  <a:lnTo>
                    <a:pt x="55" y="1231"/>
                  </a:lnTo>
                  <a:lnTo>
                    <a:pt x="62" y="1233"/>
                  </a:lnTo>
                  <a:lnTo>
                    <a:pt x="69" y="1234"/>
                  </a:lnTo>
                  <a:lnTo>
                    <a:pt x="75" y="1234"/>
                  </a:lnTo>
                  <a:lnTo>
                    <a:pt x="82" y="1234"/>
                  </a:lnTo>
                  <a:lnTo>
                    <a:pt x="89" y="1233"/>
                  </a:lnTo>
                  <a:lnTo>
                    <a:pt x="95" y="1231"/>
                  </a:lnTo>
                  <a:lnTo>
                    <a:pt x="102" y="1229"/>
                  </a:lnTo>
                  <a:lnTo>
                    <a:pt x="108" y="1226"/>
                  </a:lnTo>
                  <a:lnTo>
                    <a:pt x="113" y="1222"/>
                  </a:lnTo>
                  <a:lnTo>
                    <a:pt x="120" y="1217"/>
                  </a:lnTo>
                  <a:lnTo>
                    <a:pt x="125" y="1212"/>
                  </a:lnTo>
                  <a:lnTo>
                    <a:pt x="129" y="1206"/>
                  </a:lnTo>
                  <a:lnTo>
                    <a:pt x="134" y="1199"/>
                  </a:lnTo>
                  <a:lnTo>
                    <a:pt x="138" y="11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1" name="Freeform 55"/>
            <p:cNvSpPr>
              <a:spLocks/>
            </p:cNvSpPr>
            <p:nvPr/>
          </p:nvSpPr>
          <p:spPr bwMode="auto">
            <a:xfrm>
              <a:off x="1881" y="1657"/>
              <a:ext cx="33" cy="110"/>
            </a:xfrm>
            <a:custGeom>
              <a:avLst/>
              <a:gdLst>
                <a:gd name="T0" fmla="*/ 0 w 609"/>
                <a:gd name="T1" fmla="*/ 0 h 1970"/>
                <a:gd name="T2" fmla="*/ 0 w 609"/>
                <a:gd name="T3" fmla="*/ 0 h 1970"/>
                <a:gd name="T4" fmla="*/ 0 w 609"/>
                <a:gd name="T5" fmla="*/ 0 h 1970"/>
                <a:gd name="T6" fmla="*/ 0 w 609"/>
                <a:gd name="T7" fmla="*/ 0 h 1970"/>
                <a:gd name="T8" fmla="*/ 0 w 609"/>
                <a:gd name="T9" fmla="*/ 0 h 1970"/>
                <a:gd name="T10" fmla="*/ 0 w 609"/>
                <a:gd name="T11" fmla="*/ 0 h 1970"/>
                <a:gd name="T12" fmla="*/ 0 w 609"/>
                <a:gd name="T13" fmla="*/ 0 h 1970"/>
                <a:gd name="T14" fmla="*/ 0 w 609"/>
                <a:gd name="T15" fmla="*/ 0 h 1970"/>
                <a:gd name="T16" fmla="*/ 0 w 609"/>
                <a:gd name="T17" fmla="*/ 0 h 1970"/>
                <a:gd name="T18" fmla="*/ 0 w 609"/>
                <a:gd name="T19" fmla="*/ 0 h 1970"/>
                <a:gd name="T20" fmla="*/ 0 w 609"/>
                <a:gd name="T21" fmla="*/ 0 h 1970"/>
                <a:gd name="T22" fmla="*/ 0 w 609"/>
                <a:gd name="T23" fmla="*/ 0 h 1970"/>
                <a:gd name="T24" fmla="*/ 0 w 609"/>
                <a:gd name="T25" fmla="*/ 0 h 1970"/>
                <a:gd name="T26" fmla="*/ 0 w 609"/>
                <a:gd name="T27" fmla="*/ 0 h 1970"/>
                <a:gd name="T28" fmla="*/ 0 w 609"/>
                <a:gd name="T29" fmla="*/ 0 h 1970"/>
                <a:gd name="T30" fmla="*/ 0 w 609"/>
                <a:gd name="T31" fmla="*/ 0 h 1970"/>
                <a:gd name="T32" fmla="*/ 0 w 609"/>
                <a:gd name="T33" fmla="*/ 0 h 1970"/>
                <a:gd name="T34" fmla="*/ 0 w 609"/>
                <a:gd name="T35" fmla="*/ 0 h 1970"/>
                <a:gd name="T36" fmla="*/ 0 w 609"/>
                <a:gd name="T37" fmla="*/ 0 h 1970"/>
                <a:gd name="T38" fmla="*/ 0 w 609"/>
                <a:gd name="T39" fmla="*/ 0 h 1970"/>
                <a:gd name="T40" fmla="*/ 0 w 609"/>
                <a:gd name="T41" fmla="*/ 0 h 1970"/>
                <a:gd name="T42" fmla="*/ 0 w 609"/>
                <a:gd name="T43" fmla="*/ 0 h 1970"/>
                <a:gd name="T44" fmla="*/ 0 w 609"/>
                <a:gd name="T45" fmla="*/ 0 h 1970"/>
                <a:gd name="T46" fmla="*/ 0 w 609"/>
                <a:gd name="T47" fmla="*/ 0 h 1970"/>
                <a:gd name="T48" fmla="*/ 0 w 609"/>
                <a:gd name="T49" fmla="*/ 0 h 1970"/>
                <a:gd name="T50" fmla="*/ 0 w 609"/>
                <a:gd name="T51" fmla="*/ 0 h 1970"/>
                <a:gd name="T52" fmla="*/ 0 w 609"/>
                <a:gd name="T53" fmla="*/ 0 h 1970"/>
                <a:gd name="T54" fmla="*/ 0 w 609"/>
                <a:gd name="T55" fmla="*/ 0 h 1970"/>
                <a:gd name="T56" fmla="*/ 0 w 609"/>
                <a:gd name="T57" fmla="*/ 0 h 1970"/>
                <a:gd name="T58" fmla="*/ 0 w 609"/>
                <a:gd name="T59" fmla="*/ 0 h 1970"/>
                <a:gd name="T60" fmla="*/ 0 w 609"/>
                <a:gd name="T61" fmla="*/ 0 h 1970"/>
                <a:gd name="T62" fmla="*/ 0 w 609"/>
                <a:gd name="T63" fmla="*/ 0 h 1970"/>
                <a:gd name="T64" fmla="*/ 0 w 609"/>
                <a:gd name="T65" fmla="*/ 0 h 1970"/>
                <a:gd name="T66" fmla="*/ 0 w 609"/>
                <a:gd name="T67" fmla="*/ 0 h 1970"/>
                <a:gd name="T68" fmla="*/ 0 w 609"/>
                <a:gd name="T69" fmla="*/ 0 h 1970"/>
                <a:gd name="T70" fmla="*/ 0 w 609"/>
                <a:gd name="T71" fmla="*/ 0 h 1970"/>
                <a:gd name="T72" fmla="*/ 0 w 609"/>
                <a:gd name="T73" fmla="*/ 0 h 1970"/>
                <a:gd name="T74" fmla="*/ 0 w 609"/>
                <a:gd name="T75" fmla="*/ 0 h 1970"/>
                <a:gd name="T76" fmla="*/ 0 w 609"/>
                <a:gd name="T77" fmla="*/ 0 h 1970"/>
                <a:gd name="T78" fmla="*/ 0 w 609"/>
                <a:gd name="T79" fmla="*/ 0 h 1970"/>
                <a:gd name="T80" fmla="*/ 0 w 609"/>
                <a:gd name="T81" fmla="*/ 0 h 1970"/>
                <a:gd name="T82" fmla="*/ 0 w 609"/>
                <a:gd name="T83" fmla="*/ 0 h 1970"/>
                <a:gd name="T84" fmla="*/ 0 w 609"/>
                <a:gd name="T85" fmla="*/ 0 h 1970"/>
                <a:gd name="T86" fmla="*/ 0 w 609"/>
                <a:gd name="T87" fmla="*/ 0 h 1970"/>
                <a:gd name="T88" fmla="*/ 0 w 609"/>
                <a:gd name="T89" fmla="*/ 0 h 1970"/>
                <a:gd name="T90" fmla="*/ 0 w 609"/>
                <a:gd name="T91" fmla="*/ 0 h 1970"/>
                <a:gd name="T92" fmla="*/ 0 w 609"/>
                <a:gd name="T93" fmla="*/ 0 h 1970"/>
                <a:gd name="T94" fmla="*/ 0 w 609"/>
                <a:gd name="T95" fmla="*/ 0 h 1970"/>
                <a:gd name="T96" fmla="*/ 0 w 609"/>
                <a:gd name="T97" fmla="*/ 0 h 1970"/>
                <a:gd name="T98" fmla="*/ 0 w 609"/>
                <a:gd name="T99" fmla="*/ 0 h 1970"/>
                <a:gd name="T100" fmla="*/ 0 w 609"/>
                <a:gd name="T101" fmla="*/ 0 h 1970"/>
                <a:gd name="T102" fmla="*/ 0 w 609"/>
                <a:gd name="T103" fmla="*/ 0 h 1970"/>
                <a:gd name="T104" fmla="*/ 0 w 609"/>
                <a:gd name="T105" fmla="*/ 0 h 1970"/>
                <a:gd name="T106" fmla="*/ 0 w 609"/>
                <a:gd name="T107" fmla="*/ 0 h 1970"/>
                <a:gd name="T108" fmla="*/ 0 w 609"/>
                <a:gd name="T109" fmla="*/ 0 h 197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09"/>
                <a:gd name="T166" fmla="*/ 0 h 1970"/>
                <a:gd name="T167" fmla="*/ 609 w 609"/>
                <a:gd name="T168" fmla="*/ 1970 h 197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09" h="1970">
                  <a:moveTo>
                    <a:pt x="566" y="1832"/>
                  </a:moveTo>
                  <a:lnTo>
                    <a:pt x="566" y="1832"/>
                  </a:lnTo>
                  <a:lnTo>
                    <a:pt x="545" y="1822"/>
                  </a:lnTo>
                  <a:lnTo>
                    <a:pt x="525" y="1811"/>
                  </a:lnTo>
                  <a:lnTo>
                    <a:pt x="505" y="1800"/>
                  </a:lnTo>
                  <a:lnTo>
                    <a:pt x="486" y="1788"/>
                  </a:lnTo>
                  <a:lnTo>
                    <a:pt x="467" y="1774"/>
                  </a:lnTo>
                  <a:lnTo>
                    <a:pt x="449" y="1760"/>
                  </a:lnTo>
                  <a:lnTo>
                    <a:pt x="432" y="1747"/>
                  </a:lnTo>
                  <a:lnTo>
                    <a:pt x="414" y="1731"/>
                  </a:lnTo>
                  <a:lnTo>
                    <a:pt x="398" y="1715"/>
                  </a:lnTo>
                  <a:lnTo>
                    <a:pt x="381" y="1698"/>
                  </a:lnTo>
                  <a:lnTo>
                    <a:pt x="365" y="1681"/>
                  </a:lnTo>
                  <a:lnTo>
                    <a:pt x="351" y="1663"/>
                  </a:lnTo>
                  <a:lnTo>
                    <a:pt x="336" y="1644"/>
                  </a:lnTo>
                  <a:lnTo>
                    <a:pt x="322" y="1625"/>
                  </a:lnTo>
                  <a:lnTo>
                    <a:pt x="308" y="1605"/>
                  </a:lnTo>
                  <a:lnTo>
                    <a:pt x="295" y="1584"/>
                  </a:lnTo>
                  <a:lnTo>
                    <a:pt x="282" y="1561"/>
                  </a:lnTo>
                  <a:lnTo>
                    <a:pt x="270" y="1539"/>
                  </a:lnTo>
                  <a:lnTo>
                    <a:pt x="258" y="1517"/>
                  </a:lnTo>
                  <a:lnTo>
                    <a:pt x="247" y="1494"/>
                  </a:lnTo>
                  <a:lnTo>
                    <a:pt x="236" y="1469"/>
                  </a:lnTo>
                  <a:lnTo>
                    <a:pt x="227" y="1445"/>
                  </a:lnTo>
                  <a:lnTo>
                    <a:pt x="216" y="1419"/>
                  </a:lnTo>
                  <a:lnTo>
                    <a:pt x="208" y="1394"/>
                  </a:lnTo>
                  <a:lnTo>
                    <a:pt x="199" y="1368"/>
                  </a:lnTo>
                  <a:lnTo>
                    <a:pt x="192" y="1340"/>
                  </a:lnTo>
                  <a:lnTo>
                    <a:pt x="184" y="1313"/>
                  </a:lnTo>
                  <a:lnTo>
                    <a:pt x="178" y="1285"/>
                  </a:lnTo>
                  <a:lnTo>
                    <a:pt x="172" y="1256"/>
                  </a:lnTo>
                  <a:lnTo>
                    <a:pt x="166" y="1227"/>
                  </a:lnTo>
                  <a:lnTo>
                    <a:pt x="161" y="1198"/>
                  </a:lnTo>
                  <a:lnTo>
                    <a:pt x="157" y="1167"/>
                  </a:lnTo>
                  <a:lnTo>
                    <a:pt x="154" y="1138"/>
                  </a:lnTo>
                  <a:lnTo>
                    <a:pt x="151" y="1106"/>
                  </a:lnTo>
                  <a:lnTo>
                    <a:pt x="147" y="1075"/>
                  </a:lnTo>
                  <a:lnTo>
                    <a:pt x="146" y="1044"/>
                  </a:lnTo>
                  <a:lnTo>
                    <a:pt x="145" y="1012"/>
                  </a:lnTo>
                  <a:lnTo>
                    <a:pt x="144" y="979"/>
                  </a:lnTo>
                  <a:lnTo>
                    <a:pt x="144" y="946"/>
                  </a:lnTo>
                  <a:lnTo>
                    <a:pt x="145" y="913"/>
                  </a:lnTo>
                  <a:lnTo>
                    <a:pt x="145" y="879"/>
                  </a:lnTo>
                  <a:lnTo>
                    <a:pt x="147" y="847"/>
                  </a:lnTo>
                  <a:lnTo>
                    <a:pt x="151" y="813"/>
                  </a:lnTo>
                  <a:lnTo>
                    <a:pt x="154" y="778"/>
                  </a:lnTo>
                  <a:lnTo>
                    <a:pt x="157" y="744"/>
                  </a:lnTo>
                  <a:lnTo>
                    <a:pt x="161" y="709"/>
                  </a:lnTo>
                  <a:lnTo>
                    <a:pt x="166" y="674"/>
                  </a:lnTo>
                  <a:lnTo>
                    <a:pt x="173" y="639"/>
                  </a:lnTo>
                  <a:lnTo>
                    <a:pt x="179" y="603"/>
                  </a:lnTo>
                  <a:lnTo>
                    <a:pt x="186" y="568"/>
                  </a:lnTo>
                  <a:lnTo>
                    <a:pt x="193" y="532"/>
                  </a:lnTo>
                  <a:lnTo>
                    <a:pt x="201" y="496"/>
                  </a:lnTo>
                  <a:lnTo>
                    <a:pt x="211" y="460"/>
                  </a:lnTo>
                  <a:lnTo>
                    <a:pt x="220" y="424"/>
                  </a:lnTo>
                  <a:lnTo>
                    <a:pt x="231" y="388"/>
                  </a:lnTo>
                  <a:lnTo>
                    <a:pt x="242" y="352"/>
                  </a:lnTo>
                  <a:lnTo>
                    <a:pt x="253" y="315"/>
                  </a:lnTo>
                  <a:lnTo>
                    <a:pt x="266" y="279"/>
                  </a:lnTo>
                  <a:lnTo>
                    <a:pt x="279" y="242"/>
                  </a:lnTo>
                  <a:lnTo>
                    <a:pt x="292" y="206"/>
                  </a:lnTo>
                  <a:lnTo>
                    <a:pt x="307" y="169"/>
                  </a:lnTo>
                  <a:lnTo>
                    <a:pt x="322" y="133"/>
                  </a:lnTo>
                  <a:lnTo>
                    <a:pt x="338" y="96"/>
                  </a:lnTo>
                  <a:lnTo>
                    <a:pt x="354" y="60"/>
                  </a:lnTo>
                  <a:lnTo>
                    <a:pt x="224" y="0"/>
                  </a:lnTo>
                  <a:lnTo>
                    <a:pt x="206" y="39"/>
                  </a:lnTo>
                  <a:lnTo>
                    <a:pt x="190" y="77"/>
                  </a:lnTo>
                  <a:lnTo>
                    <a:pt x="174" y="116"/>
                  </a:lnTo>
                  <a:lnTo>
                    <a:pt x="158" y="154"/>
                  </a:lnTo>
                  <a:lnTo>
                    <a:pt x="144" y="193"/>
                  </a:lnTo>
                  <a:lnTo>
                    <a:pt x="130" y="232"/>
                  </a:lnTo>
                  <a:lnTo>
                    <a:pt x="117" y="271"/>
                  </a:lnTo>
                  <a:lnTo>
                    <a:pt x="105" y="309"/>
                  </a:lnTo>
                  <a:lnTo>
                    <a:pt x="93" y="348"/>
                  </a:lnTo>
                  <a:lnTo>
                    <a:pt x="82" y="386"/>
                  </a:lnTo>
                  <a:lnTo>
                    <a:pt x="72" y="424"/>
                  </a:lnTo>
                  <a:lnTo>
                    <a:pt x="63" y="463"/>
                  </a:lnTo>
                  <a:lnTo>
                    <a:pt x="53" y="502"/>
                  </a:lnTo>
                  <a:lnTo>
                    <a:pt x="45" y="540"/>
                  </a:lnTo>
                  <a:lnTo>
                    <a:pt x="37" y="577"/>
                  </a:lnTo>
                  <a:lnTo>
                    <a:pt x="31" y="615"/>
                  </a:lnTo>
                  <a:lnTo>
                    <a:pt x="25" y="652"/>
                  </a:lnTo>
                  <a:lnTo>
                    <a:pt x="19" y="690"/>
                  </a:lnTo>
                  <a:lnTo>
                    <a:pt x="14" y="727"/>
                  </a:lnTo>
                  <a:lnTo>
                    <a:pt x="11" y="764"/>
                  </a:lnTo>
                  <a:lnTo>
                    <a:pt x="7" y="801"/>
                  </a:lnTo>
                  <a:lnTo>
                    <a:pt x="4" y="837"/>
                  </a:lnTo>
                  <a:lnTo>
                    <a:pt x="2" y="874"/>
                  </a:lnTo>
                  <a:lnTo>
                    <a:pt x="1" y="909"/>
                  </a:lnTo>
                  <a:lnTo>
                    <a:pt x="0" y="945"/>
                  </a:lnTo>
                  <a:lnTo>
                    <a:pt x="0" y="981"/>
                  </a:lnTo>
                  <a:lnTo>
                    <a:pt x="1" y="1016"/>
                  </a:lnTo>
                  <a:lnTo>
                    <a:pt x="2" y="1051"/>
                  </a:lnTo>
                  <a:lnTo>
                    <a:pt x="4" y="1085"/>
                  </a:lnTo>
                  <a:lnTo>
                    <a:pt x="7" y="1120"/>
                  </a:lnTo>
                  <a:lnTo>
                    <a:pt x="11" y="1153"/>
                  </a:lnTo>
                  <a:lnTo>
                    <a:pt x="15" y="1187"/>
                  </a:lnTo>
                  <a:lnTo>
                    <a:pt x="19" y="1219"/>
                  </a:lnTo>
                  <a:lnTo>
                    <a:pt x="25" y="1252"/>
                  </a:lnTo>
                  <a:lnTo>
                    <a:pt x="31" y="1284"/>
                  </a:lnTo>
                  <a:lnTo>
                    <a:pt x="37" y="1316"/>
                  </a:lnTo>
                  <a:lnTo>
                    <a:pt x="45" y="1347"/>
                  </a:lnTo>
                  <a:lnTo>
                    <a:pt x="53" y="1378"/>
                  </a:lnTo>
                  <a:lnTo>
                    <a:pt x="62" y="1409"/>
                  </a:lnTo>
                  <a:lnTo>
                    <a:pt x="71" y="1439"/>
                  </a:lnTo>
                  <a:lnTo>
                    <a:pt x="82" y="1468"/>
                  </a:lnTo>
                  <a:lnTo>
                    <a:pt x="92" y="1497"/>
                  </a:lnTo>
                  <a:lnTo>
                    <a:pt x="104" y="1525"/>
                  </a:lnTo>
                  <a:lnTo>
                    <a:pt x="116" y="1553"/>
                  </a:lnTo>
                  <a:lnTo>
                    <a:pt x="129" y="1580"/>
                  </a:lnTo>
                  <a:lnTo>
                    <a:pt x="143" y="1607"/>
                  </a:lnTo>
                  <a:lnTo>
                    <a:pt x="157" y="1633"/>
                  </a:lnTo>
                  <a:lnTo>
                    <a:pt x="172" y="1658"/>
                  </a:lnTo>
                  <a:lnTo>
                    <a:pt x="188" y="1683"/>
                  </a:lnTo>
                  <a:lnTo>
                    <a:pt x="205" y="1707"/>
                  </a:lnTo>
                  <a:lnTo>
                    <a:pt x="222" y="1731"/>
                  </a:lnTo>
                  <a:lnTo>
                    <a:pt x="240" y="1753"/>
                  </a:lnTo>
                  <a:lnTo>
                    <a:pt x="258" y="1775"/>
                  </a:lnTo>
                  <a:lnTo>
                    <a:pt x="277" y="1796"/>
                  </a:lnTo>
                  <a:lnTo>
                    <a:pt x="297" y="1818"/>
                  </a:lnTo>
                  <a:lnTo>
                    <a:pt x="317" y="1837"/>
                  </a:lnTo>
                  <a:lnTo>
                    <a:pt x="338" y="1856"/>
                  </a:lnTo>
                  <a:lnTo>
                    <a:pt x="360" y="1874"/>
                  </a:lnTo>
                  <a:lnTo>
                    <a:pt x="383" y="1891"/>
                  </a:lnTo>
                  <a:lnTo>
                    <a:pt x="407" y="1906"/>
                  </a:lnTo>
                  <a:lnTo>
                    <a:pt x="430" y="1922"/>
                  </a:lnTo>
                  <a:lnTo>
                    <a:pt x="455" y="1937"/>
                  </a:lnTo>
                  <a:lnTo>
                    <a:pt x="481" y="1951"/>
                  </a:lnTo>
                  <a:lnTo>
                    <a:pt x="506" y="1963"/>
                  </a:lnTo>
                  <a:lnTo>
                    <a:pt x="515" y="1966"/>
                  </a:lnTo>
                  <a:lnTo>
                    <a:pt x="522" y="1968"/>
                  </a:lnTo>
                  <a:lnTo>
                    <a:pt x="530" y="1970"/>
                  </a:lnTo>
                  <a:lnTo>
                    <a:pt x="538" y="1970"/>
                  </a:lnTo>
                  <a:lnTo>
                    <a:pt x="544" y="1970"/>
                  </a:lnTo>
                  <a:lnTo>
                    <a:pt x="552" y="1969"/>
                  </a:lnTo>
                  <a:lnTo>
                    <a:pt x="558" y="1967"/>
                  </a:lnTo>
                  <a:lnTo>
                    <a:pt x="565" y="1965"/>
                  </a:lnTo>
                  <a:lnTo>
                    <a:pt x="571" y="1962"/>
                  </a:lnTo>
                  <a:lnTo>
                    <a:pt x="576" y="1958"/>
                  </a:lnTo>
                  <a:lnTo>
                    <a:pt x="581" y="1954"/>
                  </a:lnTo>
                  <a:lnTo>
                    <a:pt x="587" y="1950"/>
                  </a:lnTo>
                  <a:lnTo>
                    <a:pt x="591" y="1945"/>
                  </a:lnTo>
                  <a:lnTo>
                    <a:pt x="595" y="1939"/>
                  </a:lnTo>
                  <a:lnTo>
                    <a:pt x="598" y="1933"/>
                  </a:lnTo>
                  <a:lnTo>
                    <a:pt x="602" y="1928"/>
                  </a:lnTo>
                  <a:lnTo>
                    <a:pt x="604" y="1921"/>
                  </a:lnTo>
                  <a:lnTo>
                    <a:pt x="606" y="1915"/>
                  </a:lnTo>
                  <a:lnTo>
                    <a:pt x="608" y="1909"/>
                  </a:lnTo>
                  <a:lnTo>
                    <a:pt x="608" y="1901"/>
                  </a:lnTo>
                  <a:lnTo>
                    <a:pt x="609" y="1895"/>
                  </a:lnTo>
                  <a:lnTo>
                    <a:pt x="608" y="1888"/>
                  </a:lnTo>
                  <a:lnTo>
                    <a:pt x="607" y="1882"/>
                  </a:lnTo>
                  <a:lnTo>
                    <a:pt x="606" y="1875"/>
                  </a:lnTo>
                  <a:lnTo>
                    <a:pt x="604" y="1868"/>
                  </a:lnTo>
                  <a:lnTo>
                    <a:pt x="600" y="1863"/>
                  </a:lnTo>
                  <a:lnTo>
                    <a:pt x="596" y="1857"/>
                  </a:lnTo>
                  <a:lnTo>
                    <a:pt x="592" y="1851"/>
                  </a:lnTo>
                  <a:lnTo>
                    <a:pt x="587" y="1846"/>
                  </a:lnTo>
                  <a:lnTo>
                    <a:pt x="580" y="1841"/>
                  </a:lnTo>
                  <a:lnTo>
                    <a:pt x="574" y="1837"/>
                  </a:lnTo>
                  <a:lnTo>
                    <a:pt x="566" y="18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2" name="Freeform 56"/>
            <p:cNvSpPr>
              <a:spLocks/>
            </p:cNvSpPr>
            <p:nvPr/>
          </p:nvSpPr>
          <p:spPr bwMode="auto">
            <a:xfrm>
              <a:off x="1909" y="1699"/>
              <a:ext cx="87" cy="71"/>
            </a:xfrm>
            <a:custGeom>
              <a:avLst/>
              <a:gdLst>
                <a:gd name="T0" fmla="*/ 0 w 1576"/>
                <a:gd name="T1" fmla="*/ 0 h 1273"/>
                <a:gd name="T2" fmla="*/ 0 w 1576"/>
                <a:gd name="T3" fmla="*/ 0 h 1273"/>
                <a:gd name="T4" fmla="*/ 0 w 1576"/>
                <a:gd name="T5" fmla="*/ 0 h 1273"/>
                <a:gd name="T6" fmla="*/ 0 w 1576"/>
                <a:gd name="T7" fmla="*/ 0 h 1273"/>
                <a:gd name="T8" fmla="*/ 0 w 1576"/>
                <a:gd name="T9" fmla="*/ 0 h 1273"/>
                <a:gd name="T10" fmla="*/ 0 w 1576"/>
                <a:gd name="T11" fmla="*/ 0 h 1273"/>
                <a:gd name="T12" fmla="*/ 0 w 1576"/>
                <a:gd name="T13" fmla="*/ 0 h 1273"/>
                <a:gd name="T14" fmla="*/ 0 w 1576"/>
                <a:gd name="T15" fmla="*/ 0 h 1273"/>
                <a:gd name="T16" fmla="*/ 0 w 1576"/>
                <a:gd name="T17" fmla="*/ 0 h 1273"/>
                <a:gd name="T18" fmla="*/ 0 w 1576"/>
                <a:gd name="T19" fmla="*/ 0 h 1273"/>
                <a:gd name="T20" fmla="*/ 0 w 1576"/>
                <a:gd name="T21" fmla="*/ 0 h 1273"/>
                <a:gd name="T22" fmla="*/ 0 w 1576"/>
                <a:gd name="T23" fmla="*/ 0 h 1273"/>
                <a:gd name="T24" fmla="*/ 0 w 1576"/>
                <a:gd name="T25" fmla="*/ 0 h 1273"/>
                <a:gd name="T26" fmla="*/ 0 w 1576"/>
                <a:gd name="T27" fmla="*/ 0 h 1273"/>
                <a:gd name="T28" fmla="*/ 0 w 1576"/>
                <a:gd name="T29" fmla="*/ 0 h 1273"/>
                <a:gd name="T30" fmla="*/ 0 w 1576"/>
                <a:gd name="T31" fmla="*/ 0 h 1273"/>
                <a:gd name="T32" fmla="*/ 0 w 1576"/>
                <a:gd name="T33" fmla="*/ 0 h 1273"/>
                <a:gd name="T34" fmla="*/ 0 w 1576"/>
                <a:gd name="T35" fmla="*/ 0 h 1273"/>
                <a:gd name="T36" fmla="*/ 0 w 1576"/>
                <a:gd name="T37" fmla="*/ 0 h 1273"/>
                <a:gd name="T38" fmla="*/ 0 w 1576"/>
                <a:gd name="T39" fmla="*/ 0 h 1273"/>
                <a:gd name="T40" fmla="*/ 0 w 1576"/>
                <a:gd name="T41" fmla="*/ 0 h 1273"/>
                <a:gd name="T42" fmla="*/ 0 w 1576"/>
                <a:gd name="T43" fmla="*/ 0 h 1273"/>
                <a:gd name="T44" fmla="*/ 0 w 1576"/>
                <a:gd name="T45" fmla="*/ 0 h 1273"/>
                <a:gd name="T46" fmla="*/ 0 w 1576"/>
                <a:gd name="T47" fmla="*/ 0 h 1273"/>
                <a:gd name="T48" fmla="*/ 0 w 1576"/>
                <a:gd name="T49" fmla="*/ 0 h 1273"/>
                <a:gd name="T50" fmla="*/ 0 w 1576"/>
                <a:gd name="T51" fmla="*/ 0 h 1273"/>
                <a:gd name="T52" fmla="*/ 0 w 1576"/>
                <a:gd name="T53" fmla="*/ 0 h 1273"/>
                <a:gd name="T54" fmla="*/ 0 w 1576"/>
                <a:gd name="T55" fmla="*/ 0 h 1273"/>
                <a:gd name="T56" fmla="*/ 0 w 1576"/>
                <a:gd name="T57" fmla="*/ 0 h 1273"/>
                <a:gd name="T58" fmla="*/ 0 w 1576"/>
                <a:gd name="T59" fmla="*/ 0 h 1273"/>
                <a:gd name="T60" fmla="*/ 0 w 1576"/>
                <a:gd name="T61" fmla="*/ 0 h 1273"/>
                <a:gd name="T62" fmla="*/ 0 w 1576"/>
                <a:gd name="T63" fmla="*/ 0 h 1273"/>
                <a:gd name="T64" fmla="*/ 0 w 1576"/>
                <a:gd name="T65" fmla="*/ 0 h 1273"/>
                <a:gd name="T66" fmla="*/ 0 w 1576"/>
                <a:gd name="T67" fmla="*/ 0 h 1273"/>
                <a:gd name="T68" fmla="*/ 0 w 1576"/>
                <a:gd name="T69" fmla="*/ 0 h 1273"/>
                <a:gd name="T70" fmla="*/ 0 w 1576"/>
                <a:gd name="T71" fmla="*/ 0 h 1273"/>
                <a:gd name="T72" fmla="*/ 0 w 1576"/>
                <a:gd name="T73" fmla="*/ 0 h 1273"/>
                <a:gd name="T74" fmla="*/ 0 w 1576"/>
                <a:gd name="T75" fmla="*/ 0 h 1273"/>
                <a:gd name="T76" fmla="*/ 0 w 1576"/>
                <a:gd name="T77" fmla="*/ 0 h 1273"/>
                <a:gd name="T78" fmla="*/ 0 w 1576"/>
                <a:gd name="T79" fmla="*/ 0 h 1273"/>
                <a:gd name="T80" fmla="*/ 0 w 1576"/>
                <a:gd name="T81" fmla="*/ 0 h 1273"/>
                <a:gd name="T82" fmla="*/ 0 w 1576"/>
                <a:gd name="T83" fmla="*/ 0 h 1273"/>
                <a:gd name="T84" fmla="*/ 0 w 1576"/>
                <a:gd name="T85" fmla="*/ 0 h 1273"/>
                <a:gd name="T86" fmla="*/ 0 w 1576"/>
                <a:gd name="T87" fmla="*/ 0 h 1273"/>
                <a:gd name="T88" fmla="*/ 0 w 1576"/>
                <a:gd name="T89" fmla="*/ 0 h 1273"/>
                <a:gd name="T90" fmla="*/ 0 w 1576"/>
                <a:gd name="T91" fmla="*/ 0 h 1273"/>
                <a:gd name="T92" fmla="*/ 0 w 1576"/>
                <a:gd name="T93" fmla="*/ 0 h 1273"/>
                <a:gd name="T94" fmla="*/ 0 w 1576"/>
                <a:gd name="T95" fmla="*/ 0 h 1273"/>
                <a:gd name="T96" fmla="*/ 0 w 1576"/>
                <a:gd name="T97" fmla="*/ 0 h 12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76"/>
                <a:gd name="T148" fmla="*/ 0 h 1273"/>
                <a:gd name="T149" fmla="*/ 1576 w 1576"/>
                <a:gd name="T150" fmla="*/ 1273 h 12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76" h="1273">
                  <a:moveTo>
                    <a:pt x="1438" y="43"/>
                  </a:moveTo>
                  <a:lnTo>
                    <a:pt x="1438" y="43"/>
                  </a:lnTo>
                  <a:lnTo>
                    <a:pt x="1403" y="115"/>
                  </a:lnTo>
                  <a:lnTo>
                    <a:pt x="1368" y="186"/>
                  </a:lnTo>
                  <a:lnTo>
                    <a:pt x="1331" y="255"/>
                  </a:lnTo>
                  <a:lnTo>
                    <a:pt x="1293" y="321"/>
                  </a:lnTo>
                  <a:lnTo>
                    <a:pt x="1254" y="386"/>
                  </a:lnTo>
                  <a:lnTo>
                    <a:pt x="1213" y="449"/>
                  </a:lnTo>
                  <a:lnTo>
                    <a:pt x="1173" y="510"/>
                  </a:lnTo>
                  <a:lnTo>
                    <a:pt x="1131" y="568"/>
                  </a:lnTo>
                  <a:lnTo>
                    <a:pt x="1110" y="596"/>
                  </a:lnTo>
                  <a:lnTo>
                    <a:pt x="1089" y="623"/>
                  </a:lnTo>
                  <a:lnTo>
                    <a:pt x="1067" y="650"/>
                  </a:lnTo>
                  <a:lnTo>
                    <a:pt x="1045" y="676"/>
                  </a:lnTo>
                  <a:lnTo>
                    <a:pt x="1023" y="701"/>
                  </a:lnTo>
                  <a:lnTo>
                    <a:pt x="1001" y="727"/>
                  </a:lnTo>
                  <a:lnTo>
                    <a:pt x="978" y="751"/>
                  </a:lnTo>
                  <a:lnTo>
                    <a:pt x="956" y="774"/>
                  </a:lnTo>
                  <a:lnTo>
                    <a:pt x="934" y="798"/>
                  </a:lnTo>
                  <a:lnTo>
                    <a:pt x="912" y="820"/>
                  </a:lnTo>
                  <a:lnTo>
                    <a:pt x="888" y="841"/>
                  </a:lnTo>
                  <a:lnTo>
                    <a:pt x="866" y="862"/>
                  </a:lnTo>
                  <a:lnTo>
                    <a:pt x="843" y="882"/>
                  </a:lnTo>
                  <a:lnTo>
                    <a:pt x="821" y="901"/>
                  </a:lnTo>
                  <a:lnTo>
                    <a:pt x="797" y="921"/>
                  </a:lnTo>
                  <a:lnTo>
                    <a:pt x="774" y="939"/>
                  </a:lnTo>
                  <a:lnTo>
                    <a:pt x="751" y="955"/>
                  </a:lnTo>
                  <a:lnTo>
                    <a:pt x="729" y="971"/>
                  </a:lnTo>
                  <a:lnTo>
                    <a:pt x="705" y="987"/>
                  </a:lnTo>
                  <a:lnTo>
                    <a:pt x="682" y="1002"/>
                  </a:lnTo>
                  <a:lnTo>
                    <a:pt x="659" y="1016"/>
                  </a:lnTo>
                  <a:lnTo>
                    <a:pt x="635" y="1030"/>
                  </a:lnTo>
                  <a:lnTo>
                    <a:pt x="612" y="1041"/>
                  </a:lnTo>
                  <a:lnTo>
                    <a:pt x="590" y="1053"/>
                  </a:lnTo>
                  <a:lnTo>
                    <a:pt x="567" y="1065"/>
                  </a:lnTo>
                  <a:lnTo>
                    <a:pt x="543" y="1074"/>
                  </a:lnTo>
                  <a:lnTo>
                    <a:pt x="520" y="1084"/>
                  </a:lnTo>
                  <a:lnTo>
                    <a:pt x="498" y="1092"/>
                  </a:lnTo>
                  <a:lnTo>
                    <a:pt x="475" y="1099"/>
                  </a:lnTo>
                  <a:lnTo>
                    <a:pt x="452" y="1106"/>
                  </a:lnTo>
                  <a:lnTo>
                    <a:pt x="429" y="1111"/>
                  </a:lnTo>
                  <a:lnTo>
                    <a:pt x="407" y="1116"/>
                  </a:lnTo>
                  <a:lnTo>
                    <a:pt x="385" y="1121"/>
                  </a:lnTo>
                  <a:lnTo>
                    <a:pt x="362" y="1125"/>
                  </a:lnTo>
                  <a:lnTo>
                    <a:pt x="340" y="1127"/>
                  </a:lnTo>
                  <a:lnTo>
                    <a:pt x="318" y="1128"/>
                  </a:lnTo>
                  <a:lnTo>
                    <a:pt x="296" y="1129"/>
                  </a:lnTo>
                  <a:lnTo>
                    <a:pt x="274" y="1129"/>
                  </a:lnTo>
                  <a:lnTo>
                    <a:pt x="252" y="1128"/>
                  </a:lnTo>
                  <a:lnTo>
                    <a:pt x="230" y="1126"/>
                  </a:lnTo>
                  <a:lnTo>
                    <a:pt x="209" y="1124"/>
                  </a:lnTo>
                  <a:lnTo>
                    <a:pt x="188" y="1120"/>
                  </a:lnTo>
                  <a:lnTo>
                    <a:pt x="165" y="1115"/>
                  </a:lnTo>
                  <a:lnTo>
                    <a:pt x="144" y="1110"/>
                  </a:lnTo>
                  <a:lnTo>
                    <a:pt x="123" y="1104"/>
                  </a:lnTo>
                  <a:lnTo>
                    <a:pt x="103" y="1096"/>
                  </a:lnTo>
                  <a:lnTo>
                    <a:pt x="81" y="1089"/>
                  </a:lnTo>
                  <a:lnTo>
                    <a:pt x="60" y="1079"/>
                  </a:lnTo>
                  <a:lnTo>
                    <a:pt x="0" y="1210"/>
                  </a:lnTo>
                  <a:lnTo>
                    <a:pt x="27" y="1221"/>
                  </a:lnTo>
                  <a:lnTo>
                    <a:pt x="53" y="1232"/>
                  </a:lnTo>
                  <a:lnTo>
                    <a:pt x="80" y="1240"/>
                  </a:lnTo>
                  <a:lnTo>
                    <a:pt x="107" y="1249"/>
                  </a:lnTo>
                  <a:lnTo>
                    <a:pt x="134" y="1255"/>
                  </a:lnTo>
                  <a:lnTo>
                    <a:pt x="161" y="1261"/>
                  </a:lnTo>
                  <a:lnTo>
                    <a:pt x="189" y="1266"/>
                  </a:lnTo>
                  <a:lnTo>
                    <a:pt x="216" y="1269"/>
                  </a:lnTo>
                  <a:lnTo>
                    <a:pt x="243" y="1271"/>
                  </a:lnTo>
                  <a:lnTo>
                    <a:pt x="270" y="1273"/>
                  </a:lnTo>
                  <a:lnTo>
                    <a:pt x="298" y="1273"/>
                  </a:lnTo>
                  <a:lnTo>
                    <a:pt x="325" y="1272"/>
                  </a:lnTo>
                  <a:lnTo>
                    <a:pt x="353" y="1270"/>
                  </a:lnTo>
                  <a:lnTo>
                    <a:pt x="380" y="1267"/>
                  </a:lnTo>
                  <a:lnTo>
                    <a:pt x="408" y="1263"/>
                  </a:lnTo>
                  <a:lnTo>
                    <a:pt x="435" y="1257"/>
                  </a:lnTo>
                  <a:lnTo>
                    <a:pt x="463" y="1252"/>
                  </a:lnTo>
                  <a:lnTo>
                    <a:pt x="490" y="1245"/>
                  </a:lnTo>
                  <a:lnTo>
                    <a:pt x="518" y="1236"/>
                  </a:lnTo>
                  <a:lnTo>
                    <a:pt x="544" y="1228"/>
                  </a:lnTo>
                  <a:lnTo>
                    <a:pt x="572" y="1218"/>
                  </a:lnTo>
                  <a:lnTo>
                    <a:pt x="598" y="1206"/>
                  </a:lnTo>
                  <a:lnTo>
                    <a:pt x="625" y="1195"/>
                  </a:lnTo>
                  <a:lnTo>
                    <a:pt x="652" y="1183"/>
                  </a:lnTo>
                  <a:lnTo>
                    <a:pt x="679" y="1169"/>
                  </a:lnTo>
                  <a:lnTo>
                    <a:pt x="705" y="1155"/>
                  </a:lnTo>
                  <a:lnTo>
                    <a:pt x="732" y="1140"/>
                  </a:lnTo>
                  <a:lnTo>
                    <a:pt x="758" y="1124"/>
                  </a:lnTo>
                  <a:lnTo>
                    <a:pt x="784" y="1108"/>
                  </a:lnTo>
                  <a:lnTo>
                    <a:pt x="810" y="1090"/>
                  </a:lnTo>
                  <a:lnTo>
                    <a:pt x="836" y="1072"/>
                  </a:lnTo>
                  <a:lnTo>
                    <a:pt x="861" y="1053"/>
                  </a:lnTo>
                  <a:lnTo>
                    <a:pt x="886" y="1033"/>
                  </a:lnTo>
                  <a:lnTo>
                    <a:pt x="912" y="1013"/>
                  </a:lnTo>
                  <a:lnTo>
                    <a:pt x="937" y="990"/>
                  </a:lnTo>
                  <a:lnTo>
                    <a:pt x="962" y="969"/>
                  </a:lnTo>
                  <a:lnTo>
                    <a:pt x="987" y="946"/>
                  </a:lnTo>
                  <a:lnTo>
                    <a:pt x="1011" y="923"/>
                  </a:lnTo>
                  <a:lnTo>
                    <a:pt x="1036" y="898"/>
                  </a:lnTo>
                  <a:lnTo>
                    <a:pt x="1060" y="874"/>
                  </a:lnTo>
                  <a:lnTo>
                    <a:pt x="1084" y="849"/>
                  </a:lnTo>
                  <a:lnTo>
                    <a:pt x="1108" y="823"/>
                  </a:lnTo>
                  <a:lnTo>
                    <a:pt x="1132" y="796"/>
                  </a:lnTo>
                  <a:lnTo>
                    <a:pt x="1155" y="768"/>
                  </a:lnTo>
                  <a:lnTo>
                    <a:pt x="1179" y="741"/>
                  </a:lnTo>
                  <a:lnTo>
                    <a:pt x="1201" y="712"/>
                  </a:lnTo>
                  <a:lnTo>
                    <a:pt x="1224" y="682"/>
                  </a:lnTo>
                  <a:lnTo>
                    <a:pt x="1246" y="653"/>
                  </a:lnTo>
                  <a:lnTo>
                    <a:pt x="1291" y="591"/>
                  </a:lnTo>
                  <a:lnTo>
                    <a:pt x="1334" y="528"/>
                  </a:lnTo>
                  <a:lnTo>
                    <a:pt x="1375" y="462"/>
                  </a:lnTo>
                  <a:lnTo>
                    <a:pt x="1417" y="394"/>
                  </a:lnTo>
                  <a:lnTo>
                    <a:pt x="1457" y="323"/>
                  </a:lnTo>
                  <a:lnTo>
                    <a:pt x="1495" y="251"/>
                  </a:lnTo>
                  <a:lnTo>
                    <a:pt x="1532" y="178"/>
                  </a:lnTo>
                  <a:lnTo>
                    <a:pt x="1568" y="102"/>
                  </a:lnTo>
                  <a:lnTo>
                    <a:pt x="1571" y="94"/>
                  </a:lnTo>
                  <a:lnTo>
                    <a:pt x="1573" y="86"/>
                  </a:lnTo>
                  <a:lnTo>
                    <a:pt x="1576" y="79"/>
                  </a:lnTo>
                  <a:lnTo>
                    <a:pt x="1576" y="71"/>
                  </a:lnTo>
                  <a:lnTo>
                    <a:pt x="1576" y="64"/>
                  </a:lnTo>
                  <a:lnTo>
                    <a:pt x="1574" y="57"/>
                  </a:lnTo>
                  <a:lnTo>
                    <a:pt x="1572" y="50"/>
                  </a:lnTo>
                  <a:lnTo>
                    <a:pt x="1570" y="44"/>
                  </a:lnTo>
                  <a:lnTo>
                    <a:pt x="1567" y="38"/>
                  </a:lnTo>
                  <a:lnTo>
                    <a:pt x="1564" y="32"/>
                  </a:lnTo>
                  <a:lnTo>
                    <a:pt x="1560" y="27"/>
                  </a:lnTo>
                  <a:lnTo>
                    <a:pt x="1554" y="22"/>
                  </a:lnTo>
                  <a:lnTo>
                    <a:pt x="1550" y="17"/>
                  </a:lnTo>
                  <a:lnTo>
                    <a:pt x="1545" y="13"/>
                  </a:lnTo>
                  <a:lnTo>
                    <a:pt x="1538" y="10"/>
                  </a:lnTo>
                  <a:lnTo>
                    <a:pt x="1533" y="7"/>
                  </a:lnTo>
                  <a:lnTo>
                    <a:pt x="1527" y="5"/>
                  </a:lnTo>
                  <a:lnTo>
                    <a:pt x="1520" y="3"/>
                  </a:lnTo>
                  <a:lnTo>
                    <a:pt x="1513" y="2"/>
                  </a:lnTo>
                  <a:lnTo>
                    <a:pt x="1507" y="0"/>
                  </a:lnTo>
                  <a:lnTo>
                    <a:pt x="1500" y="0"/>
                  </a:lnTo>
                  <a:lnTo>
                    <a:pt x="1494" y="0"/>
                  </a:lnTo>
                  <a:lnTo>
                    <a:pt x="1487" y="2"/>
                  </a:lnTo>
                  <a:lnTo>
                    <a:pt x="1480" y="3"/>
                  </a:lnTo>
                  <a:lnTo>
                    <a:pt x="1474" y="6"/>
                  </a:lnTo>
                  <a:lnTo>
                    <a:pt x="1468" y="8"/>
                  </a:lnTo>
                  <a:lnTo>
                    <a:pt x="1462" y="12"/>
                  </a:lnTo>
                  <a:lnTo>
                    <a:pt x="1456" y="16"/>
                  </a:lnTo>
                  <a:lnTo>
                    <a:pt x="1451" y="22"/>
                  </a:lnTo>
                  <a:lnTo>
                    <a:pt x="1446" y="28"/>
                  </a:lnTo>
                  <a:lnTo>
                    <a:pt x="1442" y="34"/>
                  </a:lnTo>
                  <a:lnTo>
                    <a:pt x="1438"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3" name="Freeform 57"/>
            <p:cNvSpPr>
              <a:spLocks/>
            </p:cNvSpPr>
            <p:nvPr/>
          </p:nvSpPr>
          <p:spPr bwMode="auto">
            <a:xfrm>
              <a:off x="1980" y="1598"/>
              <a:ext cx="31" cy="107"/>
            </a:xfrm>
            <a:custGeom>
              <a:avLst/>
              <a:gdLst>
                <a:gd name="T0" fmla="*/ 0 w 545"/>
                <a:gd name="T1" fmla="*/ 0 h 1928"/>
                <a:gd name="T2" fmla="*/ 0 w 545"/>
                <a:gd name="T3" fmla="*/ 0 h 1928"/>
                <a:gd name="T4" fmla="*/ 0 w 545"/>
                <a:gd name="T5" fmla="*/ 0 h 1928"/>
                <a:gd name="T6" fmla="*/ 0 w 545"/>
                <a:gd name="T7" fmla="*/ 0 h 1928"/>
                <a:gd name="T8" fmla="*/ 0 w 545"/>
                <a:gd name="T9" fmla="*/ 0 h 1928"/>
                <a:gd name="T10" fmla="*/ 0 w 545"/>
                <a:gd name="T11" fmla="*/ 0 h 1928"/>
                <a:gd name="T12" fmla="*/ 0 w 545"/>
                <a:gd name="T13" fmla="*/ 0 h 1928"/>
                <a:gd name="T14" fmla="*/ 0 w 545"/>
                <a:gd name="T15" fmla="*/ 0 h 1928"/>
                <a:gd name="T16" fmla="*/ 0 w 545"/>
                <a:gd name="T17" fmla="*/ 0 h 1928"/>
                <a:gd name="T18" fmla="*/ 0 w 545"/>
                <a:gd name="T19" fmla="*/ 0 h 1928"/>
                <a:gd name="T20" fmla="*/ 0 w 545"/>
                <a:gd name="T21" fmla="*/ 0 h 1928"/>
                <a:gd name="T22" fmla="*/ 0 w 545"/>
                <a:gd name="T23" fmla="*/ 0 h 1928"/>
                <a:gd name="T24" fmla="*/ 0 w 545"/>
                <a:gd name="T25" fmla="*/ 0 h 1928"/>
                <a:gd name="T26" fmla="*/ 0 w 545"/>
                <a:gd name="T27" fmla="*/ 0 h 1928"/>
                <a:gd name="T28" fmla="*/ 0 w 545"/>
                <a:gd name="T29" fmla="*/ 0 h 1928"/>
                <a:gd name="T30" fmla="*/ 0 w 545"/>
                <a:gd name="T31" fmla="*/ 0 h 1928"/>
                <a:gd name="T32" fmla="*/ 0 w 545"/>
                <a:gd name="T33" fmla="*/ 0 h 1928"/>
                <a:gd name="T34" fmla="*/ 0 w 545"/>
                <a:gd name="T35" fmla="*/ 0 h 1928"/>
                <a:gd name="T36" fmla="*/ 0 w 545"/>
                <a:gd name="T37" fmla="*/ 0 h 1928"/>
                <a:gd name="T38" fmla="*/ 0 w 545"/>
                <a:gd name="T39" fmla="*/ 0 h 1928"/>
                <a:gd name="T40" fmla="*/ 0 w 545"/>
                <a:gd name="T41" fmla="*/ 0 h 1928"/>
                <a:gd name="T42" fmla="*/ 0 w 545"/>
                <a:gd name="T43" fmla="*/ 0 h 1928"/>
                <a:gd name="T44" fmla="*/ 0 w 545"/>
                <a:gd name="T45" fmla="*/ 0 h 1928"/>
                <a:gd name="T46" fmla="*/ 0 w 545"/>
                <a:gd name="T47" fmla="*/ 0 h 1928"/>
                <a:gd name="T48" fmla="*/ 0 w 545"/>
                <a:gd name="T49" fmla="*/ 0 h 1928"/>
                <a:gd name="T50" fmla="*/ 0 w 545"/>
                <a:gd name="T51" fmla="*/ 0 h 1928"/>
                <a:gd name="T52" fmla="*/ 0 w 545"/>
                <a:gd name="T53" fmla="*/ 0 h 1928"/>
                <a:gd name="T54" fmla="*/ 0 w 545"/>
                <a:gd name="T55" fmla="*/ 0 h 1928"/>
                <a:gd name="T56" fmla="*/ 0 w 545"/>
                <a:gd name="T57" fmla="*/ 0 h 1928"/>
                <a:gd name="T58" fmla="*/ 0 w 545"/>
                <a:gd name="T59" fmla="*/ 0 h 1928"/>
                <a:gd name="T60" fmla="*/ 0 w 545"/>
                <a:gd name="T61" fmla="*/ 0 h 1928"/>
                <a:gd name="T62" fmla="*/ 0 w 545"/>
                <a:gd name="T63" fmla="*/ 0 h 1928"/>
                <a:gd name="T64" fmla="*/ 0 w 545"/>
                <a:gd name="T65" fmla="*/ 0 h 1928"/>
                <a:gd name="T66" fmla="*/ 0 w 545"/>
                <a:gd name="T67" fmla="*/ 0 h 1928"/>
                <a:gd name="T68" fmla="*/ 0 w 545"/>
                <a:gd name="T69" fmla="*/ 0 h 1928"/>
                <a:gd name="T70" fmla="*/ 0 w 545"/>
                <a:gd name="T71" fmla="*/ 0 h 1928"/>
                <a:gd name="T72" fmla="*/ 0 w 545"/>
                <a:gd name="T73" fmla="*/ 0 h 1928"/>
                <a:gd name="T74" fmla="*/ 0 w 545"/>
                <a:gd name="T75" fmla="*/ 0 h 1928"/>
                <a:gd name="T76" fmla="*/ 0 w 545"/>
                <a:gd name="T77" fmla="*/ 0 h 1928"/>
                <a:gd name="T78" fmla="*/ 0 w 545"/>
                <a:gd name="T79" fmla="*/ 0 h 1928"/>
                <a:gd name="T80" fmla="*/ 0 w 545"/>
                <a:gd name="T81" fmla="*/ 0 h 1928"/>
                <a:gd name="T82" fmla="*/ 0 w 545"/>
                <a:gd name="T83" fmla="*/ 0 h 1928"/>
                <a:gd name="T84" fmla="*/ 0 w 545"/>
                <a:gd name="T85" fmla="*/ 0 h 1928"/>
                <a:gd name="T86" fmla="*/ 0 w 545"/>
                <a:gd name="T87" fmla="*/ 0 h 1928"/>
                <a:gd name="T88" fmla="*/ 0 w 545"/>
                <a:gd name="T89" fmla="*/ 0 h 1928"/>
                <a:gd name="T90" fmla="*/ 0 w 545"/>
                <a:gd name="T91" fmla="*/ 0 h 1928"/>
                <a:gd name="T92" fmla="*/ 0 w 545"/>
                <a:gd name="T93" fmla="*/ 0 h 1928"/>
                <a:gd name="T94" fmla="*/ 0 w 545"/>
                <a:gd name="T95" fmla="*/ 0 h 1928"/>
                <a:gd name="T96" fmla="*/ 0 w 545"/>
                <a:gd name="T97" fmla="*/ 0 h 19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5"/>
                <a:gd name="T148" fmla="*/ 0 h 1928"/>
                <a:gd name="T149" fmla="*/ 545 w 545"/>
                <a:gd name="T150" fmla="*/ 1928 h 192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5" h="1928">
                  <a:moveTo>
                    <a:pt x="42" y="138"/>
                  </a:moveTo>
                  <a:lnTo>
                    <a:pt x="42" y="138"/>
                  </a:lnTo>
                  <a:lnTo>
                    <a:pt x="62" y="147"/>
                  </a:lnTo>
                  <a:lnTo>
                    <a:pt x="82" y="158"/>
                  </a:lnTo>
                  <a:lnTo>
                    <a:pt x="102" y="170"/>
                  </a:lnTo>
                  <a:lnTo>
                    <a:pt x="120" y="181"/>
                  </a:lnTo>
                  <a:lnTo>
                    <a:pt x="138" y="194"/>
                  </a:lnTo>
                  <a:lnTo>
                    <a:pt x="155" y="208"/>
                  </a:lnTo>
                  <a:lnTo>
                    <a:pt x="172" y="221"/>
                  </a:lnTo>
                  <a:lnTo>
                    <a:pt x="188" y="236"/>
                  </a:lnTo>
                  <a:lnTo>
                    <a:pt x="204" y="251"/>
                  </a:lnTo>
                  <a:lnTo>
                    <a:pt x="219" y="268"/>
                  </a:lnTo>
                  <a:lnTo>
                    <a:pt x="232" y="284"/>
                  </a:lnTo>
                  <a:lnTo>
                    <a:pt x="246" y="302"/>
                  </a:lnTo>
                  <a:lnTo>
                    <a:pt x="260" y="320"/>
                  </a:lnTo>
                  <a:lnTo>
                    <a:pt x="272" y="338"/>
                  </a:lnTo>
                  <a:lnTo>
                    <a:pt x="284" y="357"/>
                  </a:lnTo>
                  <a:lnTo>
                    <a:pt x="295" y="377"/>
                  </a:lnTo>
                  <a:lnTo>
                    <a:pt x="307" y="398"/>
                  </a:lnTo>
                  <a:lnTo>
                    <a:pt x="316" y="418"/>
                  </a:lnTo>
                  <a:lnTo>
                    <a:pt x="327" y="441"/>
                  </a:lnTo>
                  <a:lnTo>
                    <a:pt x="335" y="463"/>
                  </a:lnTo>
                  <a:lnTo>
                    <a:pt x="344" y="486"/>
                  </a:lnTo>
                  <a:lnTo>
                    <a:pt x="352" y="509"/>
                  </a:lnTo>
                  <a:lnTo>
                    <a:pt x="358" y="534"/>
                  </a:lnTo>
                  <a:lnTo>
                    <a:pt x="366" y="558"/>
                  </a:lnTo>
                  <a:lnTo>
                    <a:pt x="372" y="584"/>
                  </a:lnTo>
                  <a:lnTo>
                    <a:pt x="377" y="610"/>
                  </a:lnTo>
                  <a:lnTo>
                    <a:pt x="383" y="636"/>
                  </a:lnTo>
                  <a:lnTo>
                    <a:pt x="387" y="663"/>
                  </a:lnTo>
                  <a:lnTo>
                    <a:pt x="390" y="690"/>
                  </a:lnTo>
                  <a:lnTo>
                    <a:pt x="393" y="718"/>
                  </a:lnTo>
                  <a:lnTo>
                    <a:pt x="397" y="748"/>
                  </a:lnTo>
                  <a:lnTo>
                    <a:pt x="399" y="776"/>
                  </a:lnTo>
                  <a:lnTo>
                    <a:pt x="400" y="805"/>
                  </a:lnTo>
                  <a:lnTo>
                    <a:pt x="400" y="836"/>
                  </a:lnTo>
                  <a:lnTo>
                    <a:pt x="401" y="866"/>
                  </a:lnTo>
                  <a:lnTo>
                    <a:pt x="400" y="896"/>
                  </a:lnTo>
                  <a:lnTo>
                    <a:pt x="399" y="928"/>
                  </a:lnTo>
                  <a:lnTo>
                    <a:pt x="398" y="959"/>
                  </a:lnTo>
                  <a:lnTo>
                    <a:pt x="395" y="991"/>
                  </a:lnTo>
                  <a:lnTo>
                    <a:pt x="392" y="1023"/>
                  </a:lnTo>
                  <a:lnTo>
                    <a:pt x="389" y="1056"/>
                  </a:lnTo>
                  <a:lnTo>
                    <a:pt x="385" y="1089"/>
                  </a:lnTo>
                  <a:lnTo>
                    <a:pt x="380" y="1121"/>
                  </a:lnTo>
                  <a:lnTo>
                    <a:pt x="375" y="1155"/>
                  </a:lnTo>
                  <a:lnTo>
                    <a:pt x="369" y="1189"/>
                  </a:lnTo>
                  <a:lnTo>
                    <a:pt x="363" y="1223"/>
                  </a:lnTo>
                  <a:lnTo>
                    <a:pt x="355" y="1258"/>
                  </a:lnTo>
                  <a:lnTo>
                    <a:pt x="348" y="1292"/>
                  </a:lnTo>
                  <a:lnTo>
                    <a:pt x="331" y="1362"/>
                  </a:lnTo>
                  <a:lnTo>
                    <a:pt x="312" y="1433"/>
                  </a:lnTo>
                  <a:lnTo>
                    <a:pt x="291" y="1505"/>
                  </a:lnTo>
                  <a:lnTo>
                    <a:pt x="266" y="1577"/>
                  </a:lnTo>
                  <a:lnTo>
                    <a:pt x="241" y="1649"/>
                  </a:lnTo>
                  <a:lnTo>
                    <a:pt x="212" y="1722"/>
                  </a:lnTo>
                  <a:lnTo>
                    <a:pt x="183" y="1795"/>
                  </a:lnTo>
                  <a:lnTo>
                    <a:pt x="150" y="1869"/>
                  </a:lnTo>
                  <a:lnTo>
                    <a:pt x="280" y="1928"/>
                  </a:lnTo>
                  <a:lnTo>
                    <a:pt x="314" y="1852"/>
                  </a:lnTo>
                  <a:lnTo>
                    <a:pt x="346" y="1776"/>
                  </a:lnTo>
                  <a:lnTo>
                    <a:pt x="375" y="1699"/>
                  </a:lnTo>
                  <a:lnTo>
                    <a:pt x="403" y="1623"/>
                  </a:lnTo>
                  <a:lnTo>
                    <a:pt x="427" y="1547"/>
                  </a:lnTo>
                  <a:lnTo>
                    <a:pt x="451" y="1472"/>
                  </a:lnTo>
                  <a:lnTo>
                    <a:pt x="471" y="1398"/>
                  </a:lnTo>
                  <a:lnTo>
                    <a:pt x="489" y="1325"/>
                  </a:lnTo>
                  <a:lnTo>
                    <a:pt x="496" y="1287"/>
                  </a:lnTo>
                  <a:lnTo>
                    <a:pt x="503" y="1251"/>
                  </a:lnTo>
                  <a:lnTo>
                    <a:pt x="511" y="1215"/>
                  </a:lnTo>
                  <a:lnTo>
                    <a:pt x="517" y="1179"/>
                  </a:lnTo>
                  <a:lnTo>
                    <a:pt x="523" y="1143"/>
                  </a:lnTo>
                  <a:lnTo>
                    <a:pt x="527" y="1108"/>
                  </a:lnTo>
                  <a:lnTo>
                    <a:pt x="532" y="1072"/>
                  </a:lnTo>
                  <a:lnTo>
                    <a:pt x="535" y="1037"/>
                  </a:lnTo>
                  <a:lnTo>
                    <a:pt x="538" y="1002"/>
                  </a:lnTo>
                  <a:lnTo>
                    <a:pt x="541" y="968"/>
                  </a:lnTo>
                  <a:lnTo>
                    <a:pt x="543" y="934"/>
                  </a:lnTo>
                  <a:lnTo>
                    <a:pt x="544" y="900"/>
                  </a:lnTo>
                  <a:lnTo>
                    <a:pt x="545" y="866"/>
                  </a:lnTo>
                  <a:lnTo>
                    <a:pt x="544" y="833"/>
                  </a:lnTo>
                  <a:lnTo>
                    <a:pt x="544" y="801"/>
                  </a:lnTo>
                  <a:lnTo>
                    <a:pt x="542" y="768"/>
                  </a:lnTo>
                  <a:lnTo>
                    <a:pt x="539" y="736"/>
                  </a:lnTo>
                  <a:lnTo>
                    <a:pt x="536" y="704"/>
                  </a:lnTo>
                  <a:lnTo>
                    <a:pt x="533" y="674"/>
                  </a:lnTo>
                  <a:lnTo>
                    <a:pt x="529" y="642"/>
                  </a:lnTo>
                  <a:lnTo>
                    <a:pt x="524" y="611"/>
                  </a:lnTo>
                  <a:lnTo>
                    <a:pt x="518" y="581"/>
                  </a:lnTo>
                  <a:lnTo>
                    <a:pt x="512" y="552"/>
                  </a:lnTo>
                  <a:lnTo>
                    <a:pt x="505" y="523"/>
                  </a:lnTo>
                  <a:lnTo>
                    <a:pt x="497" y="495"/>
                  </a:lnTo>
                  <a:lnTo>
                    <a:pt x="489" y="466"/>
                  </a:lnTo>
                  <a:lnTo>
                    <a:pt x="479" y="438"/>
                  </a:lnTo>
                  <a:lnTo>
                    <a:pt x="470" y="411"/>
                  </a:lnTo>
                  <a:lnTo>
                    <a:pt x="458" y="384"/>
                  </a:lnTo>
                  <a:lnTo>
                    <a:pt x="447" y="359"/>
                  </a:lnTo>
                  <a:lnTo>
                    <a:pt x="435" y="333"/>
                  </a:lnTo>
                  <a:lnTo>
                    <a:pt x="421" y="308"/>
                  </a:lnTo>
                  <a:lnTo>
                    <a:pt x="407" y="284"/>
                  </a:lnTo>
                  <a:lnTo>
                    <a:pt x="392" y="260"/>
                  </a:lnTo>
                  <a:lnTo>
                    <a:pt x="377" y="237"/>
                  </a:lnTo>
                  <a:lnTo>
                    <a:pt x="361" y="215"/>
                  </a:lnTo>
                  <a:lnTo>
                    <a:pt x="344" y="193"/>
                  </a:lnTo>
                  <a:lnTo>
                    <a:pt x="326" y="172"/>
                  </a:lnTo>
                  <a:lnTo>
                    <a:pt x="307" y="152"/>
                  </a:lnTo>
                  <a:lnTo>
                    <a:pt x="288" y="132"/>
                  </a:lnTo>
                  <a:lnTo>
                    <a:pt x="266" y="113"/>
                  </a:lnTo>
                  <a:lnTo>
                    <a:pt x="245" y="95"/>
                  </a:lnTo>
                  <a:lnTo>
                    <a:pt x="224" y="78"/>
                  </a:lnTo>
                  <a:lnTo>
                    <a:pt x="201" y="63"/>
                  </a:lnTo>
                  <a:lnTo>
                    <a:pt x="177" y="48"/>
                  </a:lnTo>
                  <a:lnTo>
                    <a:pt x="153" y="33"/>
                  </a:lnTo>
                  <a:lnTo>
                    <a:pt x="128" y="19"/>
                  </a:lnTo>
                  <a:lnTo>
                    <a:pt x="101" y="6"/>
                  </a:lnTo>
                  <a:lnTo>
                    <a:pt x="94" y="3"/>
                  </a:lnTo>
                  <a:lnTo>
                    <a:pt x="85" y="1"/>
                  </a:lnTo>
                  <a:lnTo>
                    <a:pt x="78" y="0"/>
                  </a:lnTo>
                  <a:lnTo>
                    <a:pt x="70" y="0"/>
                  </a:lnTo>
                  <a:lnTo>
                    <a:pt x="63" y="0"/>
                  </a:lnTo>
                  <a:lnTo>
                    <a:pt x="57" y="1"/>
                  </a:lnTo>
                  <a:lnTo>
                    <a:pt x="49" y="2"/>
                  </a:lnTo>
                  <a:lnTo>
                    <a:pt x="43" y="5"/>
                  </a:lnTo>
                  <a:lnTo>
                    <a:pt x="38" y="9"/>
                  </a:lnTo>
                  <a:lnTo>
                    <a:pt x="31" y="12"/>
                  </a:lnTo>
                  <a:lnTo>
                    <a:pt x="26" y="16"/>
                  </a:lnTo>
                  <a:lnTo>
                    <a:pt x="22" y="20"/>
                  </a:lnTo>
                  <a:lnTo>
                    <a:pt x="18" y="26"/>
                  </a:lnTo>
                  <a:lnTo>
                    <a:pt x="13" y="31"/>
                  </a:lnTo>
                  <a:lnTo>
                    <a:pt x="10" y="36"/>
                  </a:lnTo>
                  <a:lnTo>
                    <a:pt x="7" y="42"/>
                  </a:lnTo>
                  <a:lnTo>
                    <a:pt x="4" y="49"/>
                  </a:lnTo>
                  <a:lnTo>
                    <a:pt x="2" y="55"/>
                  </a:lnTo>
                  <a:lnTo>
                    <a:pt x="1" y="62"/>
                  </a:lnTo>
                  <a:lnTo>
                    <a:pt x="0" y="68"/>
                  </a:lnTo>
                  <a:lnTo>
                    <a:pt x="0" y="75"/>
                  </a:lnTo>
                  <a:lnTo>
                    <a:pt x="0" y="82"/>
                  </a:lnTo>
                  <a:lnTo>
                    <a:pt x="1" y="88"/>
                  </a:lnTo>
                  <a:lnTo>
                    <a:pt x="3" y="94"/>
                  </a:lnTo>
                  <a:lnTo>
                    <a:pt x="5" y="102"/>
                  </a:lnTo>
                  <a:lnTo>
                    <a:pt x="8" y="107"/>
                  </a:lnTo>
                  <a:lnTo>
                    <a:pt x="11" y="113"/>
                  </a:lnTo>
                  <a:lnTo>
                    <a:pt x="17" y="119"/>
                  </a:lnTo>
                  <a:lnTo>
                    <a:pt x="22" y="124"/>
                  </a:lnTo>
                  <a:lnTo>
                    <a:pt x="27" y="129"/>
                  </a:lnTo>
                  <a:lnTo>
                    <a:pt x="35" y="134"/>
                  </a:lnTo>
                  <a:lnTo>
                    <a:pt x="42" y="1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4" name="Freeform 58"/>
            <p:cNvSpPr>
              <a:spLocks/>
            </p:cNvSpPr>
            <p:nvPr/>
          </p:nvSpPr>
          <p:spPr bwMode="auto">
            <a:xfrm>
              <a:off x="2188" y="1859"/>
              <a:ext cx="120" cy="198"/>
            </a:xfrm>
            <a:custGeom>
              <a:avLst/>
              <a:gdLst>
                <a:gd name="T0" fmla="*/ 0 w 2150"/>
                <a:gd name="T1" fmla="*/ 0 h 3560"/>
                <a:gd name="T2" fmla="*/ 0 w 2150"/>
                <a:gd name="T3" fmla="*/ 0 h 3560"/>
                <a:gd name="T4" fmla="*/ 0 w 2150"/>
                <a:gd name="T5" fmla="*/ 0 h 3560"/>
                <a:gd name="T6" fmla="*/ 0 w 2150"/>
                <a:gd name="T7" fmla="*/ 0 h 3560"/>
                <a:gd name="T8" fmla="*/ 0 w 2150"/>
                <a:gd name="T9" fmla="*/ 0 h 3560"/>
                <a:gd name="T10" fmla="*/ 0 w 2150"/>
                <a:gd name="T11" fmla="*/ 0 h 3560"/>
                <a:gd name="T12" fmla="*/ 0 w 2150"/>
                <a:gd name="T13" fmla="*/ 0 h 3560"/>
                <a:gd name="T14" fmla="*/ 0 w 2150"/>
                <a:gd name="T15" fmla="*/ 0 h 3560"/>
                <a:gd name="T16" fmla="*/ 0 w 2150"/>
                <a:gd name="T17" fmla="*/ 0 h 3560"/>
                <a:gd name="T18" fmla="*/ 0 w 2150"/>
                <a:gd name="T19" fmla="*/ 0 h 3560"/>
                <a:gd name="T20" fmla="*/ 0 w 2150"/>
                <a:gd name="T21" fmla="*/ 0 h 3560"/>
                <a:gd name="T22" fmla="*/ 0 w 2150"/>
                <a:gd name="T23" fmla="*/ 0 h 3560"/>
                <a:gd name="T24" fmla="*/ 0 w 2150"/>
                <a:gd name="T25" fmla="*/ 0 h 35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50"/>
                <a:gd name="T40" fmla="*/ 0 h 3560"/>
                <a:gd name="T41" fmla="*/ 2150 w 2150"/>
                <a:gd name="T42" fmla="*/ 3560 h 35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50" h="3560">
                  <a:moveTo>
                    <a:pt x="2145" y="1232"/>
                  </a:moveTo>
                  <a:lnTo>
                    <a:pt x="0" y="0"/>
                  </a:lnTo>
                  <a:lnTo>
                    <a:pt x="0" y="2329"/>
                  </a:lnTo>
                  <a:lnTo>
                    <a:pt x="459" y="2578"/>
                  </a:lnTo>
                  <a:lnTo>
                    <a:pt x="459" y="1848"/>
                  </a:lnTo>
                  <a:lnTo>
                    <a:pt x="898" y="2140"/>
                  </a:lnTo>
                  <a:lnTo>
                    <a:pt x="898" y="2850"/>
                  </a:lnTo>
                  <a:lnTo>
                    <a:pt x="1190" y="3017"/>
                  </a:lnTo>
                  <a:lnTo>
                    <a:pt x="1190" y="1785"/>
                  </a:lnTo>
                  <a:lnTo>
                    <a:pt x="1754" y="2140"/>
                  </a:lnTo>
                  <a:lnTo>
                    <a:pt x="1754" y="3309"/>
                  </a:lnTo>
                  <a:lnTo>
                    <a:pt x="2150" y="3560"/>
                  </a:lnTo>
                  <a:lnTo>
                    <a:pt x="2145" y="1232"/>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5" name="Freeform 59"/>
            <p:cNvSpPr>
              <a:spLocks/>
            </p:cNvSpPr>
            <p:nvPr/>
          </p:nvSpPr>
          <p:spPr bwMode="auto">
            <a:xfrm>
              <a:off x="2184" y="1855"/>
              <a:ext cx="125" cy="76"/>
            </a:xfrm>
            <a:custGeom>
              <a:avLst/>
              <a:gdLst>
                <a:gd name="T0" fmla="*/ 0 w 2254"/>
                <a:gd name="T1" fmla="*/ 0 h 1367"/>
                <a:gd name="T2" fmla="*/ 0 w 2254"/>
                <a:gd name="T3" fmla="*/ 0 h 1367"/>
                <a:gd name="T4" fmla="*/ 0 w 2254"/>
                <a:gd name="T5" fmla="*/ 0 h 1367"/>
                <a:gd name="T6" fmla="*/ 0 w 2254"/>
                <a:gd name="T7" fmla="*/ 0 h 1367"/>
                <a:gd name="T8" fmla="*/ 0 w 2254"/>
                <a:gd name="T9" fmla="*/ 0 h 1367"/>
                <a:gd name="T10" fmla="*/ 0 w 2254"/>
                <a:gd name="T11" fmla="*/ 0 h 1367"/>
                <a:gd name="T12" fmla="*/ 0 w 2254"/>
                <a:gd name="T13" fmla="*/ 0 h 1367"/>
                <a:gd name="T14" fmla="*/ 0 w 2254"/>
                <a:gd name="T15" fmla="*/ 0 h 1367"/>
                <a:gd name="T16" fmla="*/ 0 w 2254"/>
                <a:gd name="T17" fmla="*/ 0 h 1367"/>
                <a:gd name="T18" fmla="*/ 0 w 2254"/>
                <a:gd name="T19" fmla="*/ 0 h 1367"/>
                <a:gd name="T20" fmla="*/ 0 w 2254"/>
                <a:gd name="T21" fmla="*/ 0 h 1367"/>
                <a:gd name="T22" fmla="*/ 0 w 2254"/>
                <a:gd name="T23" fmla="*/ 0 h 1367"/>
                <a:gd name="T24" fmla="*/ 0 w 2254"/>
                <a:gd name="T25" fmla="*/ 0 h 1367"/>
                <a:gd name="T26" fmla="*/ 0 w 2254"/>
                <a:gd name="T27" fmla="*/ 0 h 1367"/>
                <a:gd name="T28" fmla="*/ 0 w 2254"/>
                <a:gd name="T29" fmla="*/ 0 h 1367"/>
                <a:gd name="T30" fmla="*/ 0 w 2254"/>
                <a:gd name="T31" fmla="*/ 0 h 1367"/>
                <a:gd name="T32" fmla="*/ 0 w 2254"/>
                <a:gd name="T33" fmla="*/ 0 h 1367"/>
                <a:gd name="T34" fmla="*/ 0 w 2254"/>
                <a:gd name="T35" fmla="*/ 0 h 1367"/>
                <a:gd name="T36" fmla="*/ 0 w 2254"/>
                <a:gd name="T37" fmla="*/ 0 h 1367"/>
                <a:gd name="T38" fmla="*/ 0 w 2254"/>
                <a:gd name="T39" fmla="*/ 0 h 1367"/>
                <a:gd name="T40" fmla="*/ 0 w 2254"/>
                <a:gd name="T41" fmla="*/ 0 h 1367"/>
                <a:gd name="T42" fmla="*/ 0 w 2254"/>
                <a:gd name="T43" fmla="*/ 0 h 1367"/>
                <a:gd name="T44" fmla="*/ 0 w 2254"/>
                <a:gd name="T45" fmla="*/ 0 h 1367"/>
                <a:gd name="T46" fmla="*/ 0 w 2254"/>
                <a:gd name="T47" fmla="*/ 0 h 1367"/>
                <a:gd name="T48" fmla="*/ 0 w 2254"/>
                <a:gd name="T49" fmla="*/ 0 h 1367"/>
                <a:gd name="T50" fmla="*/ 0 w 2254"/>
                <a:gd name="T51" fmla="*/ 0 h 1367"/>
                <a:gd name="T52" fmla="*/ 0 w 2254"/>
                <a:gd name="T53" fmla="*/ 0 h 1367"/>
                <a:gd name="T54" fmla="*/ 0 w 2254"/>
                <a:gd name="T55" fmla="*/ 0 h 1367"/>
                <a:gd name="T56" fmla="*/ 0 w 2254"/>
                <a:gd name="T57" fmla="*/ 0 h 1367"/>
                <a:gd name="T58" fmla="*/ 0 w 2254"/>
                <a:gd name="T59" fmla="*/ 0 h 1367"/>
                <a:gd name="T60" fmla="*/ 0 w 2254"/>
                <a:gd name="T61" fmla="*/ 0 h 1367"/>
                <a:gd name="T62" fmla="*/ 0 w 2254"/>
                <a:gd name="T63" fmla="*/ 0 h 1367"/>
                <a:gd name="T64" fmla="*/ 0 w 2254"/>
                <a:gd name="T65" fmla="*/ 0 h 1367"/>
                <a:gd name="T66" fmla="*/ 0 w 2254"/>
                <a:gd name="T67" fmla="*/ 0 h 1367"/>
                <a:gd name="T68" fmla="*/ 0 w 2254"/>
                <a:gd name="T69" fmla="*/ 0 h 1367"/>
                <a:gd name="T70" fmla="*/ 0 w 2254"/>
                <a:gd name="T71" fmla="*/ 0 h 1367"/>
                <a:gd name="T72" fmla="*/ 0 w 2254"/>
                <a:gd name="T73" fmla="*/ 0 h 1367"/>
                <a:gd name="T74" fmla="*/ 0 w 2254"/>
                <a:gd name="T75" fmla="*/ 0 h 1367"/>
                <a:gd name="T76" fmla="*/ 0 w 2254"/>
                <a:gd name="T77" fmla="*/ 0 h 1367"/>
                <a:gd name="T78" fmla="*/ 0 w 2254"/>
                <a:gd name="T79" fmla="*/ 0 h 136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54"/>
                <a:gd name="T121" fmla="*/ 0 h 1367"/>
                <a:gd name="T122" fmla="*/ 2254 w 2254"/>
                <a:gd name="T123" fmla="*/ 1367 h 136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54" h="1367">
                  <a:moveTo>
                    <a:pt x="1" y="73"/>
                  </a:moveTo>
                  <a:lnTo>
                    <a:pt x="38" y="136"/>
                  </a:lnTo>
                  <a:lnTo>
                    <a:pt x="2183" y="1367"/>
                  </a:lnTo>
                  <a:lnTo>
                    <a:pt x="2254" y="1242"/>
                  </a:lnTo>
                  <a:lnTo>
                    <a:pt x="109" y="11"/>
                  </a:lnTo>
                  <a:lnTo>
                    <a:pt x="1" y="73"/>
                  </a:lnTo>
                  <a:lnTo>
                    <a:pt x="109" y="11"/>
                  </a:lnTo>
                  <a:lnTo>
                    <a:pt x="101" y="7"/>
                  </a:lnTo>
                  <a:lnTo>
                    <a:pt x="93" y="3"/>
                  </a:lnTo>
                  <a:lnTo>
                    <a:pt x="86" y="1"/>
                  </a:lnTo>
                  <a:lnTo>
                    <a:pt x="78" y="0"/>
                  </a:lnTo>
                  <a:lnTo>
                    <a:pt x="71" y="0"/>
                  </a:lnTo>
                  <a:lnTo>
                    <a:pt x="64" y="0"/>
                  </a:lnTo>
                  <a:lnTo>
                    <a:pt x="57" y="1"/>
                  </a:lnTo>
                  <a:lnTo>
                    <a:pt x="51" y="3"/>
                  </a:lnTo>
                  <a:lnTo>
                    <a:pt x="44" y="6"/>
                  </a:lnTo>
                  <a:lnTo>
                    <a:pt x="39" y="9"/>
                  </a:lnTo>
                  <a:lnTo>
                    <a:pt x="33" y="13"/>
                  </a:lnTo>
                  <a:lnTo>
                    <a:pt x="27" y="17"/>
                  </a:lnTo>
                  <a:lnTo>
                    <a:pt x="23" y="21"/>
                  </a:lnTo>
                  <a:lnTo>
                    <a:pt x="18" y="27"/>
                  </a:lnTo>
                  <a:lnTo>
                    <a:pt x="15" y="32"/>
                  </a:lnTo>
                  <a:lnTo>
                    <a:pt x="10" y="37"/>
                  </a:lnTo>
                  <a:lnTo>
                    <a:pt x="7" y="44"/>
                  </a:lnTo>
                  <a:lnTo>
                    <a:pt x="5" y="50"/>
                  </a:lnTo>
                  <a:lnTo>
                    <a:pt x="3" y="56"/>
                  </a:lnTo>
                  <a:lnTo>
                    <a:pt x="2" y="63"/>
                  </a:lnTo>
                  <a:lnTo>
                    <a:pt x="1" y="69"/>
                  </a:lnTo>
                  <a:lnTo>
                    <a:pt x="0" y="76"/>
                  </a:lnTo>
                  <a:lnTo>
                    <a:pt x="1" y="83"/>
                  </a:lnTo>
                  <a:lnTo>
                    <a:pt x="2" y="89"/>
                  </a:lnTo>
                  <a:lnTo>
                    <a:pt x="3" y="96"/>
                  </a:lnTo>
                  <a:lnTo>
                    <a:pt x="6" y="102"/>
                  </a:lnTo>
                  <a:lnTo>
                    <a:pt x="9" y="108"/>
                  </a:lnTo>
                  <a:lnTo>
                    <a:pt x="14" y="115"/>
                  </a:lnTo>
                  <a:lnTo>
                    <a:pt x="18" y="121"/>
                  </a:lnTo>
                  <a:lnTo>
                    <a:pt x="23" y="126"/>
                  </a:lnTo>
                  <a:lnTo>
                    <a:pt x="30" y="130"/>
                  </a:lnTo>
                  <a:lnTo>
                    <a:pt x="38" y="136"/>
                  </a:lnTo>
                  <a:lnTo>
                    <a:pt x="1" y="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6" name="Freeform 60"/>
            <p:cNvSpPr>
              <a:spLocks/>
            </p:cNvSpPr>
            <p:nvPr/>
          </p:nvSpPr>
          <p:spPr bwMode="auto">
            <a:xfrm>
              <a:off x="2184" y="1859"/>
              <a:ext cx="8" cy="133"/>
            </a:xfrm>
            <a:custGeom>
              <a:avLst/>
              <a:gdLst>
                <a:gd name="T0" fmla="*/ 0 w 144"/>
                <a:gd name="T1" fmla="*/ 0 h 2401"/>
                <a:gd name="T2" fmla="*/ 0 w 144"/>
                <a:gd name="T3" fmla="*/ 0 h 2401"/>
                <a:gd name="T4" fmla="*/ 0 w 144"/>
                <a:gd name="T5" fmla="*/ 0 h 2401"/>
                <a:gd name="T6" fmla="*/ 0 w 144"/>
                <a:gd name="T7" fmla="*/ 0 h 2401"/>
                <a:gd name="T8" fmla="*/ 0 w 144"/>
                <a:gd name="T9" fmla="*/ 0 h 2401"/>
                <a:gd name="T10" fmla="*/ 0 w 144"/>
                <a:gd name="T11" fmla="*/ 0 h 2401"/>
                <a:gd name="T12" fmla="*/ 0 w 144"/>
                <a:gd name="T13" fmla="*/ 0 h 2401"/>
                <a:gd name="T14" fmla="*/ 0 w 144"/>
                <a:gd name="T15" fmla="*/ 0 h 2401"/>
                <a:gd name="T16" fmla="*/ 0 w 144"/>
                <a:gd name="T17" fmla="*/ 0 h 2401"/>
                <a:gd name="T18" fmla="*/ 0 w 144"/>
                <a:gd name="T19" fmla="*/ 0 h 2401"/>
                <a:gd name="T20" fmla="*/ 0 w 144"/>
                <a:gd name="T21" fmla="*/ 0 h 2401"/>
                <a:gd name="T22" fmla="*/ 0 w 144"/>
                <a:gd name="T23" fmla="*/ 0 h 2401"/>
                <a:gd name="T24" fmla="*/ 0 w 144"/>
                <a:gd name="T25" fmla="*/ 0 h 2401"/>
                <a:gd name="T26" fmla="*/ 0 w 144"/>
                <a:gd name="T27" fmla="*/ 0 h 2401"/>
                <a:gd name="T28" fmla="*/ 0 w 144"/>
                <a:gd name="T29" fmla="*/ 0 h 2401"/>
                <a:gd name="T30" fmla="*/ 0 w 144"/>
                <a:gd name="T31" fmla="*/ 0 h 2401"/>
                <a:gd name="T32" fmla="*/ 0 w 144"/>
                <a:gd name="T33" fmla="*/ 0 h 2401"/>
                <a:gd name="T34" fmla="*/ 0 w 144"/>
                <a:gd name="T35" fmla="*/ 0 h 2401"/>
                <a:gd name="T36" fmla="*/ 0 w 144"/>
                <a:gd name="T37" fmla="*/ 0 h 2401"/>
                <a:gd name="T38" fmla="*/ 0 w 144"/>
                <a:gd name="T39" fmla="*/ 0 h 2401"/>
                <a:gd name="T40" fmla="*/ 0 w 144"/>
                <a:gd name="T41" fmla="*/ 0 h 2401"/>
                <a:gd name="T42" fmla="*/ 0 w 144"/>
                <a:gd name="T43" fmla="*/ 0 h 2401"/>
                <a:gd name="T44" fmla="*/ 0 w 144"/>
                <a:gd name="T45" fmla="*/ 0 h 2401"/>
                <a:gd name="T46" fmla="*/ 0 w 144"/>
                <a:gd name="T47" fmla="*/ 0 h 2401"/>
                <a:gd name="T48" fmla="*/ 0 w 144"/>
                <a:gd name="T49" fmla="*/ 0 h 2401"/>
                <a:gd name="T50" fmla="*/ 0 w 144"/>
                <a:gd name="T51" fmla="*/ 0 h 2401"/>
                <a:gd name="T52" fmla="*/ 0 w 144"/>
                <a:gd name="T53" fmla="*/ 0 h 2401"/>
                <a:gd name="T54" fmla="*/ 0 w 144"/>
                <a:gd name="T55" fmla="*/ 0 h 2401"/>
                <a:gd name="T56" fmla="*/ 0 w 144"/>
                <a:gd name="T57" fmla="*/ 0 h 2401"/>
                <a:gd name="T58" fmla="*/ 0 w 144"/>
                <a:gd name="T59" fmla="*/ 0 h 2401"/>
                <a:gd name="T60" fmla="*/ 0 w 144"/>
                <a:gd name="T61" fmla="*/ 0 h 2401"/>
                <a:gd name="T62" fmla="*/ 0 w 144"/>
                <a:gd name="T63" fmla="*/ 0 h 2401"/>
                <a:gd name="T64" fmla="*/ 0 w 144"/>
                <a:gd name="T65" fmla="*/ 0 h 2401"/>
                <a:gd name="T66" fmla="*/ 0 w 144"/>
                <a:gd name="T67" fmla="*/ 0 h 2401"/>
                <a:gd name="T68" fmla="*/ 0 w 144"/>
                <a:gd name="T69" fmla="*/ 0 h 2401"/>
                <a:gd name="T70" fmla="*/ 0 w 144"/>
                <a:gd name="T71" fmla="*/ 0 h 2401"/>
                <a:gd name="T72" fmla="*/ 0 w 144"/>
                <a:gd name="T73" fmla="*/ 0 h 2401"/>
                <a:gd name="T74" fmla="*/ 0 w 144"/>
                <a:gd name="T75" fmla="*/ 0 h 2401"/>
                <a:gd name="T76" fmla="*/ 0 w 144"/>
                <a:gd name="T77" fmla="*/ 0 h 2401"/>
                <a:gd name="T78" fmla="*/ 0 w 144"/>
                <a:gd name="T79" fmla="*/ 0 h 24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2401"/>
                <a:gd name="T122" fmla="*/ 144 w 144"/>
                <a:gd name="T123" fmla="*/ 2401 h 240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2401">
                  <a:moveTo>
                    <a:pt x="38" y="2391"/>
                  </a:moveTo>
                  <a:lnTo>
                    <a:pt x="144" y="2329"/>
                  </a:lnTo>
                  <a:lnTo>
                    <a:pt x="144" y="0"/>
                  </a:lnTo>
                  <a:lnTo>
                    <a:pt x="0" y="0"/>
                  </a:lnTo>
                  <a:lnTo>
                    <a:pt x="0" y="2329"/>
                  </a:lnTo>
                  <a:lnTo>
                    <a:pt x="38" y="2391"/>
                  </a:lnTo>
                  <a:lnTo>
                    <a:pt x="0" y="2329"/>
                  </a:lnTo>
                  <a:lnTo>
                    <a:pt x="1" y="2337"/>
                  </a:lnTo>
                  <a:lnTo>
                    <a:pt x="2" y="2345"/>
                  </a:lnTo>
                  <a:lnTo>
                    <a:pt x="4" y="2353"/>
                  </a:lnTo>
                  <a:lnTo>
                    <a:pt x="6" y="2359"/>
                  </a:lnTo>
                  <a:lnTo>
                    <a:pt x="9" y="2366"/>
                  </a:lnTo>
                  <a:lnTo>
                    <a:pt x="14" y="2372"/>
                  </a:lnTo>
                  <a:lnTo>
                    <a:pt x="18" y="2377"/>
                  </a:lnTo>
                  <a:lnTo>
                    <a:pt x="23" y="2383"/>
                  </a:lnTo>
                  <a:lnTo>
                    <a:pt x="27" y="2387"/>
                  </a:lnTo>
                  <a:lnTo>
                    <a:pt x="34" y="2390"/>
                  </a:lnTo>
                  <a:lnTo>
                    <a:pt x="39" y="2393"/>
                  </a:lnTo>
                  <a:lnTo>
                    <a:pt x="45" y="2395"/>
                  </a:lnTo>
                  <a:lnTo>
                    <a:pt x="52" y="2397"/>
                  </a:lnTo>
                  <a:lnTo>
                    <a:pt x="59" y="2399"/>
                  </a:lnTo>
                  <a:lnTo>
                    <a:pt x="65" y="2399"/>
                  </a:lnTo>
                  <a:lnTo>
                    <a:pt x="72" y="2401"/>
                  </a:lnTo>
                  <a:lnTo>
                    <a:pt x="79" y="2399"/>
                  </a:lnTo>
                  <a:lnTo>
                    <a:pt x="86" y="2399"/>
                  </a:lnTo>
                  <a:lnTo>
                    <a:pt x="92" y="2397"/>
                  </a:lnTo>
                  <a:lnTo>
                    <a:pt x="98" y="2395"/>
                  </a:lnTo>
                  <a:lnTo>
                    <a:pt x="105" y="2393"/>
                  </a:lnTo>
                  <a:lnTo>
                    <a:pt x="111" y="2390"/>
                  </a:lnTo>
                  <a:lnTo>
                    <a:pt x="116" y="2387"/>
                  </a:lnTo>
                  <a:lnTo>
                    <a:pt x="122" y="2383"/>
                  </a:lnTo>
                  <a:lnTo>
                    <a:pt x="127" y="2377"/>
                  </a:lnTo>
                  <a:lnTo>
                    <a:pt x="131" y="2372"/>
                  </a:lnTo>
                  <a:lnTo>
                    <a:pt x="134" y="2366"/>
                  </a:lnTo>
                  <a:lnTo>
                    <a:pt x="137" y="2359"/>
                  </a:lnTo>
                  <a:lnTo>
                    <a:pt x="141" y="2353"/>
                  </a:lnTo>
                  <a:lnTo>
                    <a:pt x="143" y="2345"/>
                  </a:lnTo>
                  <a:lnTo>
                    <a:pt x="144" y="2337"/>
                  </a:lnTo>
                  <a:lnTo>
                    <a:pt x="144" y="2329"/>
                  </a:lnTo>
                  <a:lnTo>
                    <a:pt x="38" y="23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7" name="Freeform 61"/>
            <p:cNvSpPr>
              <a:spLocks/>
            </p:cNvSpPr>
            <p:nvPr/>
          </p:nvSpPr>
          <p:spPr bwMode="auto">
            <a:xfrm>
              <a:off x="2186" y="1985"/>
              <a:ext cx="32" cy="21"/>
            </a:xfrm>
            <a:custGeom>
              <a:avLst/>
              <a:gdLst>
                <a:gd name="T0" fmla="*/ 0 w 566"/>
                <a:gd name="T1" fmla="*/ 0 h 386"/>
                <a:gd name="T2" fmla="*/ 0 w 566"/>
                <a:gd name="T3" fmla="*/ 0 h 386"/>
                <a:gd name="T4" fmla="*/ 0 w 566"/>
                <a:gd name="T5" fmla="*/ 0 h 386"/>
                <a:gd name="T6" fmla="*/ 0 w 566"/>
                <a:gd name="T7" fmla="*/ 0 h 386"/>
                <a:gd name="T8" fmla="*/ 0 w 566"/>
                <a:gd name="T9" fmla="*/ 0 h 386"/>
                <a:gd name="T10" fmla="*/ 0 w 566"/>
                <a:gd name="T11" fmla="*/ 0 h 386"/>
                <a:gd name="T12" fmla="*/ 0 w 566"/>
                <a:gd name="T13" fmla="*/ 0 h 386"/>
                <a:gd name="T14" fmla="*/ 0 w 566"/>
                <a:gd name="T15" fmla="*/ 0 h 386"/>
                <a:gd name="T16" fmla="*/ 0 w 566"/>
                <a:gd name="T17" fmla="*/ 0 h 386"/>
                <a:gd name="T18" fmla="*/ 0 w 566"/>
                <a:gd name="T19" fmla="*/ 0 h 386"/>
                <a:gd name="T20" fmla="*/ 0 w 566"/>
                <a:gd name="T21" fmla="*/ 0 h 386"/>
                <a:gd name="T22" fmla="*/ 0 w 566"/>
                <a:gd name="T23" fmla="*/ 0 h 386"/>
                <a:gd name="T24" fmla="*/ 0 w 566"/>
                <a:gd name="T25" fmla="*/ 0 h 386"/>
                <a:gd name="T26" fmla="*/ 0 w 566"/>
                <a:gd name="T27" fmla="*/ 0 h 386"/>
                <a:gd name="T28" fmla="*/ 0 w 566"/>
                <a:gd name="T29" fmla="*/ 0 h 386"/>
                <a:gd name="T30" fmla="*/ 0 w 566"/>
                <a:gd name="T31" fmla="*/ 0 h 386"/>
                <a:gd name="T32" fmla="*/ 0 w 566"/>
                <a:gd name="T33" fmla="*/ 0 h 386"/>
                <a:gd name="T34" fmla="*/ 0 w 566"/>
                <a:gd name="T35" fmla="*/ 0 h 386"/>
                <a:gd name="T36" fmla="*/ 0 w 566"/>
                <a:gd name="T37" fmla="*/ 0 h 386"/>
                <a:gd name="T38" fmla="*/ 0 w 566"/>
                <a:gd name="T39" fmla="*/ 0 h 386"/>
                <a:gd name="T40" fmla="*/ 0 w 566"/>
                <a:gd name="T41" fmla="*/ 0 h 386"/>
                <a:gd name="T42" fmla="*/ 0 w 566"/>
                <a:gd name="T43" fmla="*/ 0 h 386"/>
                <a:gd name="T44" fmla="*/ 0 w 566"/>
                <a:gd name="T45" fmla="*/ 0 h 386"/>
                <a:gd name="T46" fmla="*/ 0 w 566"/>
                <a:gd name="T47" fmla="*/ 0 h 386"/>
                <a:gd name="T48" fmla="*/ 0 w 566"/>
                <a:gd name="T49" fmla="*/ 0 h 386"/>
                <a:gd name="T50" fmla="*/ 0 w 566"/>
                <a:gd name="T51" fmla="*/ 0 h 386"/>
                <a:gd name="T52" fmla="*/ 0 w 566"/>
                <a:gd name="T53" fmla="*/ 0 h 386"/>
                <a:gd name="T54" fmla="*/ 0 w 566"/>
                <a:gd name="T55" fmla="*/ 0 h 386"/>
                <a:gd name="T56" fmla="*/ 0 w 566"/>
                <a:gd name="T57" fmla="*/ 0 h 386"/>
                <a:gd name="T58" fmla="*/ 0 w 566"/>
                <a:gd name="T59" fmla="*/ 0 h 386"/>
                <a:gd name="T60" fmla="*/ 0 w 566"/>
                <a:gd name="T61" fmla="*/ 0 h 386"/>
                <a:gd name="T62" fmla="*/ 0 w 566"/>
                <a:gd name="T63" fmla="*/ 0 h 386"/>
                <a:gd name="T64" fmla="*/ 0 w 566"/>
                <a:gd name="T65" fmla="*/ 0 h 386"/>
                <a:gd name="T66" fmla="*/ 0 w 566"/>
                <a:gd name="T67" fmla="*/ 0 h 386"/>
                <a:gd name="T68" fmla="*/ 0 w 566"/>
                <a:gd name="T69" fmla="*/ 0 h 386"/>
                <a:gd name="T70" fmla="*/ 0 w 566"/>
                <a:gd name="T71" fmla="*/ 0 h 386"/>
                <a:gd name="T72" fmla="*/ 0 w 566"/>
                <a:gd name="T73" fmla="*/ 0 h 386"/>
                <a:gd name="T74" fmla="*/ 0 w 566"/>
                <a:gd name="T75" fmla="*/ 0 h 386"/>
                <a:gd name="T76" fmla="*/ 0 w 566"/>
                <a:gd name="T77" fmla="*/ 0 h 386"/>
                <a:gd name="T78" fmla="*/ 0 w 566"/>
                <a:gd name="T79" fmla="*/ 0 h 3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66"/>
                <a:gd name="T121" fmla="*/ 0 h 386"/>
                <a:gd name="T122" fmla="*/ 566 w 566"/>
                <a:gd name="T123" fmla="*/ 386 h 3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66" h="386">
                  <a:moveTo>
                    <a:pt x="565" y="313"/>
                  </a:moveTo>
                  <a:lnTo>
                    <a:pt x="528" y="251"/>
                  </a:lnTo>
                  <a:lnTo>
                    <a:pt x="69" y="0"/>
                  </a:lnTo>
                  <a:lnTo>
                    <a:pt x="0" y="126"/>
                  </a:lnTo>
                  <a:lnTo>
                    <a:pt x="459" y="377"/>
                  </a:lnTo>
                  <a:lnTo>
                    <a:pt x="565" y="313"/>
                  </a:lnTo>
                  <a:lnTo>
                    <a:pt x="459" y="377"/>
                  </a:lnTo>
                  <a:lnTo>
                    <a:pt x="467" y="380"/>
                  </a:lnTo>
                  <a:lnTo>
                    <a:pt x="474" y="383"/>
                  </a:lnTo>
                  <a:lnTo>
                    <a:pt x="482" y="385"/>
                  </a:lnTo>
                  <a:lnTo>
                    <a:pt x="489" y="386"/>
                  </a:lnTo>
                  <a:lnTo>
                    <a:pt x="496" y="386"/>
                  </a:lnTo>
                  <a:lnTo>
                    <a:pt x="504" y="385"/>
                  </a:lnTo>
                  <a:lnTo>
                    <a:pt x="510" y="384"/>
                  </a:lnTo>
                  <a:lnTo>
                    <a:pt x="517" y="382"/>
                  </a:lnTo>
                  <a:lnTo>
                    <a:pt x="523" y="380"/>
                  </a:lnTo>
                  <a:lnTo>
                    <a:pt x="529" y="377"/>
                  </a:lnTo>
                  <a:lnTo>
                    <a:pt x="535" y="373"/>
                  </a:lnTo>
                  <a:lnTo>
                    <a:pt x="540" y="368"/>
                  </a:lnTo>
                  <a:lnTo>
                    <a:pt x="544" y="364"/>
                  </a:lnTo>
                  <a:lnTo>
                    <a:pt x="549" y="359"/>
                  </a:lnTo>
                  <a:lnTo>
                    <a:pt x="553" y="354"/>
                  </a:lnTo>
                  <a:lnTo>
                    <a:pt x="557" y="348"/>
                  </a:lnTo>
                  <a:lnTo>
                    <a:pt x="559" y="342"/>
                  </a:lnTo>
                  <a:lnTo>
                    <a:pt x="562" y="336"/>
                  </a:lnTo>
                  <a:lnTo>
                    <a:pt x="563" y="329"/>
                  </a:lnTo>
                  <a:lnTo>
                    <a:pt x="565" y="323"/>
                  </a:lnTo>
                  <a:lnTo>
                    <a:pt x="565" y="316"/>
                  </a:lnTo>
                  <a:lnTo>
                    <a:pt x="566" y="309"/>
                  </a:lnTo>
                  <a:lnTo>
                    <a:pt x="565" y="303"/>
                  </a:lnTo>
                  <a:lnTo>
                    <a:pt x="564" y="296"/>
                  </a:lnTo>
                  <a:lnTo>
                    <a:pt x="562" y="289"/>
                  </a:lnTo>
                  <a:lnTo>
                    <a:pt x="560" y="283"/>
                  </a:lnTo>
                  <a:lnTo>
                    <a:pt x="557" y="277"/>
                  </a:lnTo>
                  <a:lnTo>
                    <a:pt x="553" y="271"/>
                  </a:lnTo>
                  <a:lnTo>
                    <a:pt x="547" y="266"/>
                  </a:lnTo>
                  <a:lnTo>
                    <a:pt x="542" y="260"/>
                  </a:lnTo>
                  <a:lnTo>
                    <a:pt x="536" y="255"/>
                  </a:lnTo>
                  <a:lnTo>
                    <a:pt x="528" y="251"/>
                  </a:lnTo>
                  <a:lnTo>
                    <a:pt x="565" y="3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8" name="Freeform 62"/>
            <p:cNvSpPr>
              <a:spLocks/>
            </p:cNvSpPr>
            <p:nvPr/>
          </p:nvSpPr>
          <p:spPr bwMode="auto">
            <a:xfrm>
              <a:off x="2210" y="1958"/>
              <a:ext cx="8" cy="44"/>
            </a:xfrm>
            <a:custGeom>
              <a:avLst/>
              <a:gdLst>
                <a:gd name="T0" fmla="*/ 0 w 144"/>
                <a:gd name="T1" fmla="*/ 0 h 802"/>
                <a:gd name="T2" fmla="*/ 0 w 144"/>
                <a:gd name="T3" fmla="*/ 0 h 802"/>
                <a:gd name="T4" fmla="*/ 0 w 144"/>
                <a:gd name="T5" fmla="*/ 0 h 802"/>
                <a:gd name="T6" fmla="*/ 0 w 144"/>
                <a:gd name="T7" fmla="*/ 0 h 802"/>
                <a:gd name="T8" fmla="*/ 0 w 144"/>
                <a:gd name="T9" fmla="*/ 0 h 802"/>
                <a:gd name="T10" fmla="*/ 0 w 144"/>
                <a:gd name="T11" fmla="*/ 0 h 802"/>
                <a:gd name="T12" fmla="*/ 0 w 144"/>
                <a:gd name="T13" fmla="*/ 0 h 802"/>
                <a:gd name="T14" fmla="*/ 0 w 144"/>
                <a:gd name="T15" fmla="*/ 0 h 802"/>
                <a:gd name="T16" fmla="*/ 0 w 144"/>
                <a:gd name="T17" fmla="*/ 0 h 802"/>
                <a:gd name="T18" fmla="*/ 0 w 144"/>
                <a:gd name="T19" fmla="*/ 0 h 802"/>
                <a:gd name="T20" fmla="*/ 0 w 144"/>
                <a:gd name="T21" fmla="*/ 0 h 802"/>
                <a:gd name="T22" fmla="*/ 0 w 144"/>
                <a:gd name="T23" fmla="*/ 0 h 802"/>
                <a:gd name="T24" fmla="*/ 0 w 144"/>
                <a:gd name="T25" fmla="*/ 0 h 802"/>
                <a:gd name="T26" fmla="*/ 0 w 144"/>
                <a:gd name="T27" fmla="*/ 0 h 802"/>
                <a:gd name="T28" fmla="*/ 0 w 144"/>
                <a:gd name="T29" fmla="*/ 0 h 802"/>
                <a:gd name="T30" fmla="*/ 0 w 144"/>
                <a:gd name="T31" fmla="*/ 0 h 802"/>
                <a:gd name="T32" fmla="*/ 0 w 144"/>
                <a:gd name="T33" fmla="*/ 0 h 802"/>
                <a:gd name="T34" fmla="*/ 0 w 144"/>
                <a:gd name="T35" fmla="*/ 0 h 802"/>
                <a:gd name="T36" fmla="*/ 0 w 144"/>
                <a:gd name="T37" fmla="*/ 0 h 802"/>
                <a:gd name="T38" fmla="*/ 0 w 144"/>
                <a:gd name="T39" fmla="*/ 0 h 802"/>
                <a:gd name="T40" fmla="*/ 0 w 144"/>
                <a:gd name="T41" fmla="*/ 0 h 802"/>
                <a:gd name="T42" fmla="*/ 0 w 144"/>
                <a:gd name="T43" fmla="*/ 0 h 802"/>
                <a:gd name="T44" fmla="*/ 0 w 144"/>
                <a:gd name="T45" fmla="*/ 0 h 802"/>
                <a:gd name="T46" fmla="*/ 0 w 144"/>
                <a:gd name="T47" fmla="*/ 0 h 802"/>
                <a:gd name="T48" fmla="*/ 0 w 144"/>
                <a:gd name="T49" fmla="*/ 0 h 802"/>
                <a:gd name="T50" fmla="*/ 0 w 144"/>
                <a:gd name="T51" fmla="*/ 0 h 802"/>
                <a:gd name="T52" fmla="*/ 0 w 144"/>
                <a:gd name="T53" fmla="*/ 0 h 802"/>
                <a:gd name="T54" fmla="*/ 0 w 144"/>
                <a:gd name="T55" fmla="*/ 0 h 802"/>
                <a:gd name="T56" fmla="*/ 0 w 144"/>
                <a:gd name="T57" fmla="*/ 0 h 802"/>
                <a:gd name="T58" fmla="*/ 0 w 144"/>
                <a:gd name="T59" fmla="*/ 0 h 802"/>
                <a:gd name="T60" fmla="*/ 0 w 144"/>
                <a:gd name="T61" fmla="*/ 0 h 802"/>
                <a:gd name="T62" fmla="*/ 0 w 144"/>
                <a:gd name="T63" fmla="*/ 0 h 802"/>
                <a:gd name="T64" fmla="*/ 0 w 144"/>
                <a:gd name="T65" fmla="*/ 0 h 802"/>
                <a:gd name="T66" fmla="*/ 0 w 144"/>
                <a:gd name="T67" fmla="*/ 0 h 802"/>
                <a:gd name="T68" fmla="*/ 0 w 144"/>
                <a:gd name="T69" fmla="*/ 0 h 802"/>
                <a:gd name="T70" fmla="*/ 0 w 144"/>
                <a:gd name="T71" fmla="*/ 0 h 802"/>
                <a:gd name="T72" fmla="*/ 0 w 144"/>
                <a:gd name="T73" fmla="*/ 0 h 802"/>
                <a:gd name="T74" fmla="*/ 0 w 144"/>
                <a:gd name="T75" fmla="*/ 0 h 802"/>
                <a:gd name="T76" fmla="*/ 0 w 144"/>
                <a:gd name="T77" fmla="*/ 0 h 802"/>
                <a:gd name="T78" fmla="*/ 0 w 144"/>
                <a:gd name="T79" fmla="*/ 0 h 80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802"/>
                <a:gd name="T122" fmla="*/ 144 w 144"/>
                <a:gd name="T123" fmla="*/ 802 h 80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802">
                  <a:moveTo>
                    <a:pt x="112" y="13"/>
                  </a:moveTo>
                  <a:lnTo>
                    <a:pt x="0" y="72"/>
                  </a:lnTo>
                  <a:lnTo>
                    <a:pt x="0" y="802"/>
                  </a:lnTo>
                  <a:lnTo>
                    <a:pt x="144" y="802"/>
                  </a:lnTo>
                  <a:lnTo>
                    <a:pt x="144" y="72"/>
                  </a:lnTo>
                  <a:lnTo>
                    <a:pt x="112" y="13"/>
                  </a:lnTo>
                  <a:lnTo>
                    <a:pt x="144" y="72"/>
                  </a:lnTo>
                  <a:lnTo>
                    <a:pt x="144" y="63"/>
                  </a:lnTo>
                  <a:lnTo>
                    <a:pt x="143" y="55"/>
                  </a:lnTo>
                  <a:lnTo>
                    <a:pt x="141" y="47"/>
                  </a:lnTo>
                  <a:lnTo>
                    <a:pt x="138" y="40"/>
                  </a:lnTo>
                  <a:lnTo>
                    <a:pt x="135" y="34"/>
                  </a:lnTo>
                  <a:lnTo>
                    <a:pt x="130" y="28"/>
                  </a:lnTo>
                  <a:lnTo>
                    <a:pt x="126" y="23"/>
                  </a:lnTo>
                  <a:lnTo>
                    <a:pt x="122" y="18"/>
                  </a:lnTo>
                  <a:lnTo>
                    <a:pt x="117" y="14"/>
                  </a:lnTo>
                  <a:lnTo>
                    <a:pt x="110" y="10"/>
                  </a:lnTo>
                  <a:lnTo>
                    <a:pt x="105" y="7"/>
                  </a:lnTo>
                  <a:lnTo>
                    <a:pt x="99" y="4"/>
                  </a:lnTo>
                  <a:lnTo>
                    <a:pt x="92" y="2"/>
                  </a:lnTo>
                  <a:lnTo>
                    <a:pt x="86" y="1"/>
                  </a:lnTo>
                  <a:lnTo>
                    <a:pt x="79" y="0"/>
                  </a:lnTo>
                  <a:lnTo>
                    <a:pt x="72" y="0"/>
                  </a:lnTo>
                  <a:lnTo>
                    <a:pt x="66" y="0"/>
                  </a:lnTo>
                  <a:lnTo>
                    <a:pt x="58" y="1"/>
                  </a:lnTo>
                  <a:lnTo>
                    <a:pt x="52" y="2"/>
                  </a:lnTo>
                  <a:lnTo>
                    <a:pt x="46" y="4"/>
                  </a:lnTo>
                  <a:lnTo>
                    <a:pt x="39" y="7"/>
                  </a:lnTo>
                  <a:lnTo>
                    <a:pt x="34" y="10"/>
                  </a:lnTo>
                  <a:lnTo>
                    <a:pt x="28" y="14"/>
                  </a:lnTo>
                  <a:lnTo>
                    <a:pt x="22" y="18"/>
                  </a:lnTo>
                  <a:lnTo>
                    <a:pt x="18" y="23"/>
                  </a:lnTo>
                  <a:lnTo>
                    <a:pt x="14" y="28"/>
                  </a:lnTo>
                  <a:lnTo>
                    <a:pt x="10" y="34"/>
                  </a:lnTo>
                  <a:lnTo>
                    <a:pt x="7" y="40"/>
                  </a:lnTo>
                  <a:lnTo>
                    <a:pt x="3" y="47"/>
                  </a:lnTo>
                  <a:lnTo>
                    <a:pt x="2" y="55"/>
                  </a:lnTo>
                  <a:lnTo>
                    <a:pt x="0" y="63"/>
                  </a:lnTo>
                  <a:lnTo>
                    <a:pt x="0" y="72"/>
                  </a:lnTo>
                  <a:lnTo>
                    <a:pt x="112"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9" name="Freeform 63"/>
            <p:cNvSpPr>
              <a:spLocks/>
            </p:cNvSpPr>
            <p:nvPr/>
          </p:nvSpPr>
          <p:spPr bwMode="auto">
            <a:xfrm>
              <a:off x="2211" y="1958"/>
              <a:ext cx="31" cy="24"/>
            </a:xfrm>
            <a:custGeom>
              <a:avLst/>
              <a:gdLst>
                <a:gd name="T0" fmla="*/ 0 w 552"/>
                <a:gd name="T1" fmla="*/ 0 h 424"/>
                <a:gd name="T2" fmla="*/ 0 w 552"/>
                <a:gd name="T3" fmla="*/ 0 h 424"/>
                <a:gd name="T4" fmla="*/ 0 w 552"/>
                <a:gd name="T5" fmla="*/ 0 h 424"/>
                <a:gd name="T6" fmla="*/ 0 w 552"/>
                <a:gd name="T7" fmla="*/ 0 h 424"/>
                <a:gd name="T8" fmla="*/ 0 w 552"/>
                <a:gd name="T9" fmla="*/ 0 h 424"/>
                <a:gd name="T10" fmla="*/ 0 w 552"/>
                <a:gd name="T11" fmla="*/ 0 h 424"/>
                <a:gd name="T12" fmla="*/ 0 w 552"/>
                <a:gd name="T13" fmla="*/ 0 h 424"/>
                <a:gd name="T14" fmla="*/ 0 w 552"/>
                <a:gd name="T15" fmla="*/ 0 h 424"/>
                <a:gd name="T16" fmla="*/ 0 w 552"/>
                <a:gd name="T17" fmla="*/ 0 h 424"/>
                <a:gd name="T18" fmla="*/ 0 w 552"/>
                <a:gd name="T19" fmla="*/ 0 h 424"/>
                <a:gd name="T20" fmla="*/ 0 w 552"/>
                <a:gd name="T21" fmla="*/ 0 h 424"/>
                <a:gd name="T22" fmla="*/ 0 w 552"/>
                <a:gd name="T23" fmla="*/ 0 h 424"/>
                <a:gd name="T24" fmla="*/ 0 w 552"/>
                <a:gd name="T25" fmla="*/ 0 h 424"/>
                <a:gd name="T26" fmla="*/ 0 w 552"/>
                <a:gd name="T27" fmla="*/ 0 h 424"/>
                <a:gd name="T28" fmla="*/ 0 w 552"/>
                <a:gd name="T29" fmla="*/ 0 h 424"/>
                <a:gd name="T30" fmla="*/ 0 w 552"/>
                <a:gd name="T31" fmla="*/ 0 h 424"/>
                <a:gd name="T32" fmla="*/ 0 w 552"/>
                <a:gd name="T33" fmla="*/ 0 h 424"/>
                <a:gd name="T34" fmla="*/ 0 w 552"/>
                <a:gd name="T35" fmla="*/ 0 h 424"/>
                <a:gd name="T36" fmla="*/ 0 w 552"/>
                <a:gd name="T37" fmla="*/ 0 h 424"/>
                <a:gd name="T38" fmla="*/ 0 w 552"/>
                <a:gd name="T39" fmla="*/ 0 h 424"/>
                <a:gd name="T40" fmla="*/ 0 w 552"/>
                <a:gd name="T41" fmla="*/ 0 h 424"/>
                <a:gd name="T42" fmla="*/ 0 w 552"/>
                <a:gd name="T43" fmla="*/ 0 h 424"/>
                <a:gd name="T44" fmla="*/ 0 w 552"/>
                <a:gd name="T45" fmla="*/ 0 h 424"/>
                <a:gd name="T46" fmla="*/ 0 w 552"/>
                <a:gd name="T47" fmla="*/ 0 h 424"/>
                <a:gd name="T48" fmla="*/ 0 w 552"/>
                <a:gd name="T49" fmla="*/ 0 h 424"/>
                <a:gd name="T50" fmla="*/ 0 w 552"/>
                <a:gd name="T51" fmla="*/ 0 h 424"/>
                <a:gd name="T52" fmla="*/ 0 w 552"/>
                <a:gd name="T53" fmla="*/ 0 h 424"/>
                <a:gd name="T54" fmla="*/ 0 w 552"/>
                <a:gd name="T55" fmla="*/ 0 h 424"/>
                <a:gd name="T56" fmla="*/ 0 w 552"/>
                <a:gd name="T57" fmla="*/ 0 h 424"/>
                <a:gd name="T58" fmla="*/ 0 w 552"/>
                <a:gd name="T59" fmla="*/ 0 h 424"/>
                <a:gd name="T60" fmla="*/ 0 w 552"/>
                <a:gd name="T61" fmla="*/ 0 h 424"/>
                <a:gd name="T62" fmla="*/ 0 w 552"/>
                <a:gd name="T63" fmla="*/ 0 h 424"/>
                <a:gd name="T64" fmla="*/ 0 w 552"/>
                <a:gd name="T65" fmla="*/ 0 h 424"/>
                <a:gd name="T66" fmla="*/ 0 w 552"/>
                <a:gd name="T67" fmla="*/ 0 h 424"/>
                <a:gd name="T68" fmla="*/ 0 w 552"/>
                <a:gd name="T69" fmla="*/ 0 h 424"/>
                <a:gd name="T70" fmla="*/ 0 w 552"/>
                <a:gd name="T71" fmla="*/ 0 h 424"/>
                <a:gd name="T72" fmla="*/ 0 w 552"/>
                <a:gd name="T73" fmla="*/ 0 h 424"/>
                <a:gd name="T74" fmla="*/ 0 w 552"/>
                <a:gd name="T75" fmla="*/ 0 h 424"/>
                <a:gd name="T76" fmla="*/ 0 w 552"/>
                <a:gd name="T77" fmla="*/ 0 h 424"/>
                <a:gd name="T78" fmla="*/ 0 w 552"/>
                <a:gd name="T79" fmla="*/ 0 h 4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52"/>
                <a:gd name="T121" fmla="*/ 0 h 424"/>
                <a:gd name="T122" fmla="*/ 552 w 552"/>
                <a:gd name="T123" fmla="*/ 424 h 4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52" h="424">
                  <a:moveTo>
                    <a:pt x="551" y="351"/>
                  </a:moveTo>
                  <a:lnTo>
                    <a:pt x="519" y="292"/>
                  </a:lnTo>
                  <a:lnTo>
                    <a:pt x="80" y="0"/>
                  </a:lnTo>
                  <a:lnTo>
                    <a:pt x="0" y="118"/>
                  </a:lnTo>
                  <a:lnTo>
                    <a:pt x="439" y="410"/>
                  </a:lnTo>
                  <a:lnTo>
                    <a:pt x="551" y="351"/>
                  </a:lnTo>
                  <a:lnTo>
                    <a:pt x="439" y="410"/>
                  </a:lnTo>
                  <a:lnTo>
                    <a:pt x="446" y="416"/>
                  </a:lnTo>
                  <a:lnTo>
                    <a:pt x="453" y="419"/>
                  </a:lnTo>
                  <a:lnTo>
                    <a:pt x="461" y="421"/>
                  </a:lnTo>
                  <a:lnTo>
                    <a:pt x="468" y="423"/>
                  </a:lnTo>
                  <a:lnTo>
                    <a:pt x="475" y="424"/>
                  </a:lnTo>
                  <a:lnTo>
                    <a:pt x="483" y="424"/>
                  </a:lnTo>
                  <a:lnTo>
                    <a:pt x="489" y="423"/>
                  </a:lnTo>
                  <a:lnTo>
                    <a:pt x="495" y="422"/>
                  </a:lnTo>
                  <a:lnTo>
                    <a:pt x="503" y="420"/>
                  </a:lnTo>
                  <a:lnTo>
                    <a:pt x="508" y="418"/>
                  </a:lnTo>
                  <a:lnTo>
                    <a:pt x="515" y="415"/>
                  </a:lnTo>
                  <a:lnTo>
                    <a:pt x="520" y="410"/>
                  </a:lnTo>
                  <a:lnTo>
                    <a:pt x="525" y="406"/>
                  </a:lnTo>
                  <a:lnTo>
                    <a:pt x="530" y="402"/>
                  </a:lnTo>
                  <a:lnTo>
                    <a:pt x="535" y="397"/>
                  </a:lnTo>
                  <a:lnTo>
                    <a:pt x="539" y="391"/>
                  </a:lnTo>
                  <a:lnTo>
                    <a:pt x="542" y="385"/>
                  </a:lnTo>
                  <a:lnTo>
                    <a:pt x="545" y="380"/>
                  </a:lnTo>
                  <a:lnTo>
                    <a:pt x="547" y="373"/>
                  </a:lnTo>
                  <a:lnTo>
                    <a:pt x="549" y="367"/>
                  </a:lnTo>
                  <a:lnTo>
                    <a:pt x="551" y="361"/>
                  </a:lnTo>
                  <a:lnTo>
                    <a:pt x="552" y="353"/>
                  </a:lnTo>
                  <a:lnTo>
                    <a:pt x="552" y="347"/>
                  </a:lnTo>
                  <a:lnTo>
                    <a:pt x="551" y="340"/>
                  </a:lnTo>
                  <a:lnTo>
                    <a:pt x="549" y="333"/>
                  </a:lnTo>
                  <a:lnTo>
                    <a:pt x="547" y="327"/>
                  </a:lnTo>
                  <a:lnTo>
                    <a:pt x="545" y="320"/>
                  </a:lnTo>
                  <a:lnTo>
                    <a:pt x="541" y="314"/>
                  </a:lnTo>
                  <a:lnTo>
                    <a:pt x="537" y="308"/>
                  </a:lnTo>
                  <a:lnTo>
                    <a:pt x="531" y="302"/>
                  </a:lnTo>
                  <a:lnTo>
                    <a:pt x="525" y="297"/>
                  </a:lnTo>
                  <a:lnTo>
                    <a:pt x="519" y="292"/>
                  </a:lnTo>
                  <a:lnTo>
                    <a:pt x="551" y="3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0" name="Freeform 64"/>
            <p:cNvSpPr>
              <a:spLocks/>
            </p:cNvSpPr>
            <p:nvPr/>
          </p:nvSpPr>
          <p:spPr bwMode="auto">
            <a:xfrm>
              <a:off x="2234" y="1978"/>
              <a:ext cx="8" cy="43"/>
            </a:xfrm>
            <a:custGeom>
              <a:avLst/>
              <a:gdLst>
                <a:gd name="T0" fmla="*/ 0 w 144"/>
                <a:gd name="T1" fmla="*/ 0 h 782"/>
                <a:gd name="T2" fmla="*/ 0 w 144"/>
                <a:gd name="T3" fmla="*/ 0 h 782"/>
                <a:gd name="T4" fmla="*/ 0 w 144"/>
                <a:gd name="T5" fmla="*/ 0 h 782"/>
                <a:gd name="T6" fmla="*/ 0 w 144"/>
                <a:gd name="T7" fmla="*/ 0 h 782"/>
                <a:gd name="T8" fmla="*/ 0 w 144"/>
                <a:gd name="T9" fmla="*/ 0 h 782"/>
                <a:gd name="T10" fmla="*/ 0 w 144"/>
                <a:gd name="T11" fmla="*/ 0 h 782"/>
                <a:gd name="T12" fmla="*/ 0 w 144"/>
                <a:gd name="T13" fmla="*/ 0 h 782"/>
                <a:gd name="T14" fmla="*/ 0 w 144"/>
                <a:gd name="T15" fmla="*/ 0 h 782"/>
                <a:gd name="T16" fmla="*/ 0 w 144"/>
                <a:gd name="T17" fmla="*/ 0 h 782"/>
                <a:gd name="T18" fmla="*/ 0 w 144"/>
                <a:gd name="T19" fmla="*/ 0 h 782"/>
                <a:gd name="T20" fmla="*/ 0 w 144"/>
                <a:gd name="T21" fmla="*/ 0 h 782"/>
                <a:gd name="T22" fmla="*/ 0 w 144"/>
                <a:gd name="T23" fmla="*/ 0 h 782"/>
                <a:gd name="T24" fmla="*/ 0 w 144"/>
                <a:gd name="T25" fmla="*/ 0 h 782"/>
                <a:gd name="T26" fmla="*/ 0 w 144"/>
                <a:gd name="T27" fmla="*/ 0 h 782"/>
                <a:gd name="T28" fmla="*/ 0 w 144"/>
                <a:gd name="T29" fmla="*/ 0 h 782"/>
                <a:gd name="T30" fmla="*/ 0 w 144"/>
                <a:gd name="T31" fmla="*/ 0 h 782"/>
                <a:gd name="T32" fmla="*/ 0 w 144"/>
                <a:gd name="T33" fmla="*/ 0 h 782"/>
                <a:gd name="T34" fmla="*/ 0 w 144"/>
                <a:gd name="T35" fmla="*/ 0 h 782"/>
                <a:gd name="T36" fmla="*/ 0 w 144"/>
                <a:gd name="T37" fmla="*/ 0 h 782"/>
                <a:gd name="T38" fmla="*/ 0 w 144"/>
                <a:gd name="T39" fmla="*/ 0 h 782"/>
                <a:gd name="T40" fmla="*/ 0 w 144"/>
                <a:gd name="T41" fmla="*/ 0 h 782"/>
                <a:gd name="T42" fmla="*/ 0 w 144"/>
                <a:gd name="T43" fmla="*/ 0 h 782"/>
                <a:gd name="T44" fmla="*/ 0 w 144"/>
                <a:gd name="T45" fmla="*/ 0 h 782"/>
                <a:gd name="T46" fmla="*/ 0 w 144"/>
                <a:gd name="T47" fmla="*/ 0 h 782"/>
                <a:gd name="T48" fmla="*/ 0 w 144"/>
                <a:gd name="T49" fmla="*/ 0 h 782"/>
                <a:gd name="T50" fmla="*/ 0 w 144"/>
                <a:gd name="T51" fmla="*/ 0 h 782"/>
                <a:gd name="T52" fmla="*/ 0 w 144"/>
                <a:gd name="T53" fmla="*/ 0 h 782"/>
                <a:gd name="T54" fmla="*/ 0 w 144"/>
                <a:gd name="T55" fmla="*/ 0 h 782"/>
                <a:gd name="T56" fmla="*/ 0 w 144"/>
                <a:gd name="T57" fmla="*/ 0 h 782"/>
                <a:gd name="T58" fmla="*/ 0 w 144"/>
                <a:gd name="T59" fmla="*/ 0 h 782"/>
                <a:gd name="T60" fmla="*/ 0 w 144"/>
                <a:gd name="T61" fmla="*/ 0 h 782"/>
                <a:gd name="T62" fmla="*/ 0 w 144"/>
                <a:gd name="T63" fmla="*/ 0 h 782"/>
                <a:gd name="T64" fmla="*/ 0 w 144"/>
                <a:gd name="T65" fmla="*/ 0 h 782"/>
                <a:gd name="T66" fmla="*/ 0 w 144"/>
                <a:gd name="T67" fmla="*/ 0 h 782"/>
                <a:gd name="T68" fmla="*/ 0 w 144"/>
                <a:gd name="T69" fmla="*/ 0 h 782"/>
                <a:gd name="T70" fmla="*/ 0 w 144"/>
                <a:gd name="T71" fmla="*/ 0 h 782"/>
                <a:gd name="T72" fmla="*/ 0 w 144"/>
                <a:gd name="T73" fmla="*/ 0 h 782"/>
                <a:gd name="T74" fmla="*/ 0 w 144"/>
                <a:gd name="T75" fmla="*/ 0 h 782"/>
                <a:gd name="T76" fmla="*/ 0 w 144"/>
                <a:gd name="T77" fmla="*/ 0 h 782"/>
                <a:gd name="T78" fmla="*/ 0 w 144"/>
                <a:gd name="T79" fmla="*/ 0 h 78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782"/>
                <a:gd name="T122" fmla="*/ 144 w 144"/>
                <a:gd name="T123" fmla="*/ 782 h 78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782">
                  <a:moveTo>
                    <a:pt x="36" y="772"/>
                  </a:moveTo>
                  <a:lnTo>
                    <a:pt x="144" y="710"/>
                  </a:lnTo>
                  <a:lnTo>
                    <a:pt x="144" y="0"/>
                  </a:lnTo>
                  <a:lnTo>
                    <a:pt x="0" y="0"/>
                  </a:lnTo>
                  <a:lnTo>
                    <a:pt x="0" y="710"/>
                  </a:lnTo>
                  <a:lnTo>
                    <a:pt x="36" y="772"/>
                  </a:lnTo>
                  <a:lnTo>
                    <a:pt x="0" y="710"/>
                  </a:lnTo>
                  <a:lnTo>
                    <a:pt x="1" y="719"/>
                  </a:lnTo>
                  <a:lnTo>
                    <a:pt x="2" y="726"/>
                  </a:lnTo>
                  <a:lnTo>
                    <a:pt x="4" y="735"/>
                  </a:lnTo>
                  <a:lnTo>
                    <a:pt x="6" y="741"/>
                  </a:lnTo>
                  <a:lnTo>
                    <a:pt x="9" y="748"/>
                  </a:lnTo>
                  <a:lnTo>
                    <a:pt x="13" y="754"/>
                  </a:lnTo>
                  <a:lnTo>
                    <a:pt x="18" y="759"/>
                  </a:lnTo>
                  <a:lnTo>
                    <a:pt x="22" y="764"/>
                  </a:lnTo>
                  <a:lnTo>
                    <a:pt x="27" y="769"/>
                  </a:lnTo>
                  <a:lnTo>
                    <a:pt x="33" y="772"/>
                  </a:lnTo>
                  <a:lnTo>
                    <a:pt x="39" y="775"/>
                  </a:lnTo>
                  <a:lnTo>
                    <a:pt x="45" y="777"/>
                  </a:lnTo>
                  <a:lnTo>
                    <a:pt x="51" y="779"/>
                  </a:lnTo>
                  <a:lnTo>
                    <a:pt x="58" y="780"/>
                  </a:lnTo>
                  <a:lnTo>
                    <a:pt x="65" y="781"/>
                  </a:lnTo>
                  <a:lnTo>
                    <a:pt x="72" y="782"/>
                  </a:lnTo>
                  <a:lnTo>
                    <a:pt x="79" y="781"/>
                  </a:lnTo>
                  <a:lnTo>
                    <a:pt x="85" y="780"/>
                  </a:lnTo>
                  <a:lnTo>
                    <a:pt x="92" y="779"/>
                  </a:lnTo>
                  <a:lnTo>
                    <a:pt x="98" y="777"/>
                  </a:lnTo>
                  <a:lnTo>
                    <a:pt x="104" y="775"/>
                  </a:lnTo>
                  <a:lnTo>
                    <a:pt x="111" y="772"/>
                  </a:lnTo>
                  <a:lnTo>
                    <a:pt x="116" y="769"/>
                  </a:lnTo>
                  <a:lnTo>
                    <a:pt x="121" y="764"/>
                  </a:lnTo>
                  <a:lnTo>
                    <a:pt x="126" y="759"/>
                  </a:lnTo>
                  <a:lnTo>
                    <a:pt x="131" y="754"/>
                  </a:lnTo>
                  <a:lnTo>
                    <a:pt x="134" y="748"/>
                  </a:lnTo>
                  <a:lnTo>
                    <a:pt x="137" y="741"/>
                  </a:lnTo>
                  <a:lnTo>
                    <a:pt x="140" y="735"/>
                  </a:lnTo>
                  <a:lnTo>
                    <a:pt x="142" y="726"/>
                  </a:lnTo>
                  <a:lnTo>
                    <a:pt x="144" y="719"/>
                  </a:lnTo>
                  <a:lnTo>
                    <a:pt x="144" y="710"/>
                  </a:lnTo>
                  <a:lnTo>
                    <a:pt x="36" y="7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1" name="Freeform 65"/>
            <p:cNvSpPr>
              <a:spLocks/>
            </p:cNvSpPr>
            <p:nvPr/>
          </p:nvSpPr>
          <p:spPr bwMode="auto">
            <a:xfrm>
              <a:off x="2236" y="2014"/>
              <a:ext cx="22" cy="17"/>
            </a:xfrm>
            <a:custGeom>
              <a:avLst/>
              <a:gdLst>
                <a:gd name="T0" fmla="*/ 0 w 401"/>
                <a:gd name="T1" fmla="*/ 0 h 302"/>
                <a:gd name="T2" fmla="*/ 0 w 401"/>
                <a:gd name="T3" fmla="*/ 0 h 302"/>
                <a:gd name="T4" fmla="*/ 0 w 401"/>
                <a:gd name="T5" fmla="*/ 0 h 302"/>
                <a:gd name="T6" fmla="*/ 0 w 401"/>
                <a:gd name="T7" fmla="*/ 0 h 302"/>
                <a:gd name="T8" fmla="*/ 0 w 401"/>
                <a:gd name="T9" fmla="*/ 0 h 302"/>
                <a:gd name="T10" fmla="*/ 0 w 401"/>
                <a:gd name="T11" fmla="*/ 0 h 302"/>
                <a:gd name="T12" fmla="*/ 0 w 401"/>
                <a:gd name="T13" fmla="*/ 0 h 302"/>
                <a:gd name="T14" fmla="*/ 0 w 401"/>
                <a:gd name="T15" fmla="*/ 0 h 302"/>
                <a:gd name="T16" fmla="*/ 0 w 401"/>
                <a:gd name="T17" fmla="*/ 0 h 302"/>
                <a:gd name="T18" fmla="*/ 0 w 401"/>
                <a:gd name="T19" fmla="*/ 0 h 302"/>
                <a:gd name="T20" fmla="*/ 0 w 401"/>
                <a:gd name="T21" fmla="*/ 0 h 302"/>
                <a:gd name="T22" fmla="*/ 0 w 401"/>
                <a:gd name="T23" fmla="*/ 0 h 302"/>
                <a:gd name="T24" fmla="*/ 0 w 401"/>
                <a:gd name="T25" fmla="*/ 0 h 302"/>
                <a:gd name="T26" fmla="*/ 0 w 401"/>
                <a:gd name="T27" fmla="*/ 0 h 302"/>
                <a:gd name="T28" fmla="*/ 0 w 401"/>
                <a:gd name="T29" fmla="*/ 0 h 302"/>
                <a:gd name="T30" fmla="*/ 0 w 401"/>
                <a:gd name="T31" fmla="*/ 0 h 302"/>
                <a:gd name="T32" fmla="*/ 0 w 401"/>
                <a:gd name="T33" fmla="*/ 0 h 302"/>
                <a:gd name="T34" fmla="*/ 0 w 401"/>
                <a:gd name="T35" fmla="*/ 0 h 302"/>
                <a:gd name="T36" fmla="*/ 0 w 401"/>
                <a:gd name="T37" fmla="*/ 0 h 302"/>
                <a:gd name="T38" fmla="*/ 0 w 401"/>
                <a:gd name="T39" fmla="*/ 0 h 302"/>
                <a:gd name="T40" fmla="*/ 0 w 401"/>
                <a:gd name="T41" fmla="*/ 0 h 302"/>
                <a:gd name="T42" fmla="*/ 0 w 401"/>
                <a:gd name="T43" fmla="*/ 0 h 302"/>
                <a:gd name="T44" fmla="*/ 0 w 401"/>
                <a:gd name="T45" fmla="*/ 0 h 302"/>
                <a:gd name="T46" fmla="*/ 0 w 401"/>
                <a:gd name="T47" fmla="*/ 0 h 302"/>
                <a:gd name="T48" fmla="*/ 0 w 401"/>
                <a:gd name="T49" fmla="*/ 0 h 302"/>
                <a:gd name="T50" fmla="*/ 0 w 401"/>
                <a:gd name="T51" fmla="*/ 0 h 302"/>
                <a:gd name="T52" fmla="*/ 0 w 401"/>
                <a:gd name="T53" fmla="*/ 0 h 302"/>
                <a:gd name="T54" fmla="*/ 0 w 401"/>
                <a:gd name="T55" fmla="*/ 0 h 302"/>
                <a:gd name="T56" fmla="*/ 0 w 401"/>
                <a:gd name="T57" fmla="*/ 0 h 302"/>
                <a:gd name="T58" fmla="*/ 0 w 401"/>
                <a:gd name="T59" fmla="*/ 0 h 302"/>
                <a:gd name="T60" fmla="*/ 0 w 401"/>
                <a:gd name="T61" fmla="*/ 0 h 302"/>
                <a:gd name="T62" fmla="*/ 0 w 401"/>
                <a:gd name="T63" fmla="*/ 0 h 302"/>
                <a:gd name="T64" fmla="*/ 0 w 401"/>
                <a:gd name="T65" fmla="*/ 0 h 302"/>
                <a:gd name="T66" fmla="*/ 0 w 401"/>
                <a:gd name="T67" fmla="*/ 0 h 302"/>
                <a:gd name="T68" fmla="*/ 0 w 401"/>
                <a:gd name="T69" fmla="*/ 0 h 302"/>
                <a:gd name="T70" fmla="*/ 0 w 401"/>
                <a:gd name="T71" fmla="*/ 0 h 302"/>
                <a:gd name="T72" fmla="*/ 0 w 401"/>
                <a:gd name="T73" fmla="*/ 0 h 302"/>
                <a:gd name="T74" fmla="*/ 0 w 401"/>
                <a:gd name="T75" fmla="*/ 0 h 302"/>
                <a:gd name="T76" fmla="*/ 0 w 401"/>
                <a:gd name="T77" fmla="*/ 0 h 302"/>
                <a:gd name="T78" fmla="*/ 0 w 401"/>
                <a:gd name="T79" fmla="*/ 0 h 30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1"/>
                <a:gd name="T121" fmla="*/ 0 h 302"/>
                <a:gd name="T122" fmla="*/ 401 w 401"/>
                <a:gd name="T123" fmla="*/ 302 h 30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1" h="302">
                  <a:moveTo>
                    <a:pt x="400" y="229"/>
                  </a:moveTo>
                  <a:lnTo>
                    <a:pt x="364" y="166"/>
                  </a:lnTo>
                  <a:lnTo>
                    <a:pt x="72" y="0"/>
                  </a:lnTo>
                  <a:lnTo>
                    <a:pt x="0" y="124"/>
                  </a:lnTo>
                  <a:lnTo>
                    <a:pt x="292" y="291"/>
                  </a:lnTo>
                  <a:lnTo>
                    <a:pt x="400" y="229"/>
                  </a:lnTo>
                  <a:lnTo>
                    <a:pt x="292" y="291"/>
                  </a:lnTo>
                  <a:lnTo>
                    <a:pt x="300" y="295"/>
                  </a:lnTo>
                  <a:lnTo>
                    <a:pt x="308" y="299"/>
                  </a:lnTo>
                  <a:lnTo>
                    <a:pt x="315" y="301"/>
                  </a:lnTo>
                  <a:lnTo>
                    <a:pt x="322" y="302"/>
                  </a:lnTo>
                  <a:lnTo>
                    <a:pt x="330" y="302"/>
                  </a:lnTo>
                  <a:lnTo>
                    <a:pt x="337" y="302"/>
                  </a:lnTo>
                  <a:lnTo>
                    <a:pt x="344" y="301"/>
                  </a:lnTo>
                  <a:lnTo>
                    <a:pt x="350" y="299"/>
                  </a:lnTo>
                  <a:lnTo>
                    <a:pt x="356" y="296"/>
                  </a:lnTo>
                  <a:lnTo>
                    <a:pt x="363" y="293"/>
                  </a:lnTo>
                  <a:lnTo>
                    <a:pt x="368" y="290"/>
                  </a:lnTo>
                  <a:lnTo>
                    <a:pt x="373" y="286"/>
                  </a:lnTo>
                  <a:lnTo>
                    <a:pt x="379" y="281"/>
                  </a:lnTo>
                  <a:lnTo>
                    <a:pt x="383" y="276"/>
                  </a:lnTo>
                  <a:lnTo>
                    <a:pt x="387" y="270"/>
                  </a:lnTo>
                  <a:lnTo>
                    <a:pt x="390" y="265"/>
                  </a:lnTo>
                  <a:lnTo>
                    <a:pt x="393" y="258"/>
                  </a:lnTo>
                  <a:lnTo>
                    <a:pt x="395" y="253"/>
                  </a:lnTo>
                  <a:lnTo>
                    <a:pt x="398" y="246"/>
                  </a:lnTo>
                  <a:lnTo>
                    <a:pt x="400" y="239"/>
                  </a:lnTo>
                  <a:lnTo>
                    <a:pt x="401" y="233"/>
                  </a:lnTo>
                  <a:lnTo>
                    <a:pt x="401" y="227"/>
                  </a:lnTo>
                  <a:lnTo>
                    <a:pt x="400" y="219"/>
                  </a:lnTo>
                  <a:lnTo>
                    <a:pt x="400" y="213"/>
                  </a:lnTo>
                  <a:lnTo>
                    <a:pt x="398" y="206"/>
                  </a:lnTo>
                  <a:lnTo>
                    <a:pt x="395" y="200"/>
                  </a:lnTo>
                  <a:lnTo>
                    <a:pt x="391" y="194"/>
                  </a:lnTo>
                  <a:lnTo>
                    <a:pt x="388" y="187"/>
                  </a:lnTo>
                  <a:lnTo>
                    <a:pt x="383" y="182"/>
                  </a:lnTo>
                  <a:lnTo>
                    <a:pt x="377" y="177"/>
                  </a:lnTo>
                  <a:lnTo>
                    <a:pt x="371" y="172"/>
                  </a:lnTo>
                  <a:lnTo>
                    <a:pt x="364" y="166"/>
                  </a:lnTo>
                  <a:lnTo>
                    <a:pt x="400" y="2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2" name="Freeform 66"/>
            <p:cNvSpPr>
              <a:spLocks/>
            </p:cNvSpPr>
            <p:nvPr/>
          </p:nvSpPr>
          <p:spPr bwMode="auto">
            <a:xfrm>
              <a:off x="2250" y="1954"/>
              <a:ext cx="8" cy="73"/>
            </a:xfrm>
            <a:custGeom>
              <a:avLst/>
              <a:gdLst>
                <a:gd name="T0" fmla="*/ 0 w 144"/>
                <a:gd name="T1" fmla="*/ 0 h 1304"/>
                <a:gd name="T2" fmla="*/ 0 w 144"/>
                <a:gd name="T3" fmla="*/ 0 h 1304"/>
                <a:gd name="T4" fmla="*/ 0 w 144"/>
                <a:gd name="T5" fmla="*/ 0 h 1304"/>
                <a:gd name="T6" fmla="*/ 0 w 144"/>
                <a:gd name="T7" fmla="*/ 0 h 1304"/>
                <a:gd name="T8" fmla="*/ 0 w 144"/>
                <a:gd name="T9" fmla="*/ 0 h 1304"/>
                <a:gd name="T10" fmla="*/ 0 w 144"/>
                <a:gd name="T11" fmla="*/ 0 h 1304"/>
                <a:gd name="T12" fmla="*/ 0 w 144"/>
                <a:gd name="T13" fmla="*/ 0 h 1304"/>
                <a:gd name="T14" fmla="*/ 0 w 144"/>
                <a:gd name="T15" fmla="*/ 0 h 1304"/>
                <a:gd name="T16" fmla="*/ 0 w 144"/>
                <a:gd name="T17" fmla="*/ 0 h 1304"/>
                <a:gd name="T18" fmla="*/ 0 w 144"/>
                <a:gd name="T19" fmla="*/ 0 h 1304"/>
                <a:gd name="T20" fmla="*/ 0 w 144"/>
                <a:gd name="T21" fmla="*/ 0 h 1304"/>
                <a:gd name="T22" fmla="*/ 0 w 144"/>
                <a:gd name="T23" fmla="*/ 0 h 1304"/>
                <a:gd name="T24" fmla="*/ 0 w 144"/>
                <a:gd name="T25" fmla="*/ 0 h 1304"/>
                <a:gd name="T26" fmla="*/ 0 w 144"/>
                <a:gd name="T27" fmla="*/ 0 h 1304"/>
                <a:gd name="T28" fmla="*/ 0 w 144"/>
                <a:gd name="T29" fmla="*/ 0 h 1304"/>
                <a:gd name="T30" fmla="*/ 0 w 144"/>
                <a:gd name="T31" fmla="*/ 0 h 1304"/>
                <a:gd name="T32" fmla="*/ 0 w 144"/>
                <a:gd name="T33" fmla="*/ 0 h 1304"/>
                <a:gd name="T34" fmla="*/ 0 w 144"/>
                <a:gd name="T35" fmla="*/ 0 h 1304"/>
                <a:gd name="T36" fmla="*/ 0 w 144"/>
                <a:gd name="T37" fmla="*/ 0 h 1304"/>
                <a:gd name="T38" fmla="*/ 0 w 144"/>
                <a:gd name="T39" fmla="*/ 0 h 1304"/>
                <a:gd name="T40" fmla="*/ 0 w 144"/>
                <a:gd name="T41" fmla="*/ 0 h 1304"/>
                <a:gd name="T42" fmla="*/ 0 w 144"/>
                <a:gd name="T43" fmla="*/ 0 h 1304"/>
                <a:gd name="T44" fmla="*/ 0 w 144"/>
                <a:gd name="T45" fmla="*/ 0 h 1304"/>
                <a:gd name="T46" fmla="*/ 0 w 144"/>
                <a:gd name="T47" fmla="*/ 0 h 1304"/>
                <a:gd name="T48" fmla="*/ 0 w 144"/>
                <a:gd name="T49" fmla="*/ 0 h 1304"/>
                <a:gd name="T50" fmla="*/ 0 w 144"/>
                <a:gd name="T51" fmla="*/ 0 h 1304"/>
                <a:gd name="T52" fmla="*/ 0 w 144"/>
                <a:gd name="T53" fmla="*/ 0 h 1304"/>
                <a:gd name="T54" fmla="*/ 0 w 144"/>
                <a:gd name="T55" fmla="*/ 0 h 1304"/>
                <a:gd name="T56" fmla="*/ 0 w 144"/>
                <a:gd name="T57" fmla="*/ 0 h 1304"/>
                <a:gd name="T58" fmla="*/ 0 w 144"/>
                <a:gd name="T59" fmla="*/ 0 h 1304"/>
                <a:gd name="T60" fmla="*/ 0 w 144"/>
                <a:gd name="T61" fmla="*/ 0 h 1304"/>
                <a:gd name="T62" fmla="*/ 0 w 144"/>
                <a:gd name="T63" fmla="*/ 0 h 1304"/>
                <a:gd name="T64" fmla="*/ 0 w 144"/>
                <a:gd name="T65" fmla="*/ 0 h 1304"/>
                <a:gd name="T66" fmla="*/ 0 w 144"/>
                <a:gd name="T67" fmla="*/ 0 h 1304"/>
                <a:gd name="T68" fmla="*/ 0 w 144"/>
                <a:gd name="T69" fmla="*/ 0 h 1304"/>
                <a:gd name="T70" fmla="*/ 0 w 144"/>
                <a:gd name="T71" fmla="*/ 0 h 1304"/>
                <a:gd name="T72" fmla="*/ 0 w 144"/>
                <a:gd name="T73" fmla="*/ 0 h 1304"/>
                <a:gd name="T74" fmla="*/ 0 w 144"/>
                <a:gd name="T75" fmla="*/ 0 h 1304"/>
                <a:gd name="T76" fmla="*/ 0 w 144"/>
                <a:gd name="T77" fmla="*/ 0 h 1304"/>
                <a:gd name="T78" fmla="*/ 0 w 144"/>
                <a:gd name="T79" fmla="*/ 0 h 130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1304"/>
                <a:gd name="T122" fmla="*/ 144 w 144"/>
                <a:gd name="T123" fmla="*/ 1304 h 130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1304">
                  <a:moveTo>
                    <a:pt x="110" y="11"/>
                  </a:moveTo>
                  <a:lnTo>
                    <a:pt x="0" y="72"/>
                  </a:lnTo>
                  <a:lnTo>
                    <a:pt x="0" y="1304"/>
                  </a:lnTo>
                  <a:lnTo>
                    <a:pt x="144" y="1304"/>
                  </a:lnTo>
                  <a:lnTo>
                    <a:pt x="144" y="72"/>
                  </a:lnTo>
                  <a:lnTo>
                    <a:pt x="110" y="11"/>
                  </a:lnTo>
                  <a:lnTo>
                    <a:pt x="144" y="72"/>
                  </a:lnTo>
                  <a:lnTo>
                    <a:pt x="144" y="64"/>
                  </a:lnTo>
                  <a:lnTo>
                    <a:pt x="143" y="55"/>
                  </a:lnTo>
                  <a:lnTo>
                    <a:pt x="141" y="48"/>
                  </a:lnTo>
                  <a:lnTo>
                    <a:pt x="137" y="41"/>
                  </a:lnTo>
                  <a:lnTo>
                    <a:pt x="134" y="34"/>
                  </a:lnTo>
                  <a:lnTo>
                    <a:pt x="131" y="28"/>
                  </a:lnTo>
                  <a:lnTo>
                    <a:pt x="126" y="23"/>
                  </a:lnTo>
                  <a:lnTo>
                    <a:pt x="121" y="18"/>
                  </a:lnTo>
                  <a:lnTo>
                    <a:pt x="116" y="14"/>
                  </a:lnTo>
                  <a:lnTo>
                    <a:pt x="111" y="10"/>
                  </a:lnTo>
                  <a:lnTo>
                    <a:pt x="105" y="8"/>
                  </a:lnTo>
                  <a:lnTo>
                    <a:pt x="98" y="5"/>
                  </a:lnTo>
                  <a:lnTo>
                    <a:pt x="92" y="2"/>
                  </a:lnTo>
                  <a:lnTo>
                    <a:pt x="85" y="1"/>
                  </a:lnTo>
                  <a:lnTo>
                    <a:pt x="79" y="0"/>
                  </a:lnTo>
                  <a:lnTo>
                    <a:pt x="72" y="0"/>
                  </a:lnTo>
                  <a:lnTo>
                    <a:pt x="65" y="0"/>
                  </a:lnTo>
                  <a:lnTo>
                    <a:pt x="58" y="1"/>
                  </a:lnTo>
                  <a:lnTo>
                    <a:pt x="52" y="2"/>
                  </a:lnTo>
                  <a:lnTo>
                    <a:pt x="45" y="5"/>
                  </a:lnTo>
                  <a:lnTo>
                    <a:pt x="39" y="8"/>
                  </a:lnTo>
                  <a:lnTo>
                    <a:pt x="34" y="10"/>
                  </a:lnTo>
                  <a:lnTo>
                    <a:pt x="27" y="14"/>
                  </a:lnTo>
                  <a:lnTo>
                    <a:pt x="22" y="18"/>
                  </a:lnTo>
                  <a:lnTo>
                    <a:pt x="18" y="23"/>
                  </a:lnTo>
                  <a:lnTo>
                    <a:pt x="13" y="28"/>
                  </a:lnTo>
                  <a:lnTo>
                    <a:pt x="9" y="34"/>
                  </a:lnTo>
                  <a:lnTo>
                    <a:pt x="6" y="41"/>
                  </a:lnTo>
                  <a:lnTo>
                    <a:pt x="4" y="48"/>
                  </a:lnTo>
                  <a:lnTo>
                    <a:pt x="2" y="55"/>
                  </a:lnTo>
                  <a:lnTo>
                    <a:pt x="1" y="64"/>
                  </a:lnTo>
                  <a:lnTo>
                    <a:pt x="0" y="72"/>
                  </a:lnTo>
                  <a:lnTo>
                    <a:pt x="11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3" name="Freeform 67"/>
            <p:cNvSpPr>
              <a:spLocks/>
            </p:cNvSpPr>
            <p:nvPr/>
          </p:nvSpPr>
          <p:spPr bwMode="auto">
            <a:xfrm>
              <a:off x="2252" y="1955"/>
              <a:ext cx="38" cy="27"/>
            </a:xfrm>
            <a:custGeom>
              <a:avLst/>
              <a:gdLst>
                <a:gd name="T0" fmla="*/ 0 w 674"/>
                <a:gd name="T1" fmla="*/ 0 h 489"/>
                <a:gd name="T2" fmla="*/ 0 w 674"/>
                <a:gd name="T3" fmla="*/ 0 h 489"/>
                <a:gd name="T4" fmla="*/ 0 w 674"/>
                <a:gd name="T5" fmla="*/ 0 h 489"/>
                <a:gd name="T6" fmla="*/ 0 w 674"/>
                <a:gd name="T7" fmla="*/ 0 h 489"/>
                <a:gd name="T8" fmla="*/ 0 w 674"/>
                <a:gd name="T9" fmla="*/ 0 h 489"/>
                <a:gd name="T10" fmla="*/ 0 w 674"/>
                <a:gd name="T11" fmla="*/ 0 h 489"/>
                <a:gd name="T12" fmla="*/ 0 w 674"/>
                <a:gd name="T13" fmla="*/ 0 h 489"/>
                <a:gd name="T14" fmla="*/ 0 w 674"/>
                <a:gd name="T15" fmla="*/ 0 h 489"/>
                <a:gd name="T16" fmla="*/ 0 w 674"/>
                <a:gd name="T17" fmla="*/ 0 h 489"/>
                <a:gd name="T18" fmla="*/ 0 w 674"/>
                <a:gd name="T19" fmla="*/ 0 h 489"/>
                <a:gd name="T20" fmla="*/ 0 w 674"/>
                <a:gd name="T21" fmla="*/ 0 h 489"/>
                <a:gd name="T22" fmla="*/ 0 w 674"/>
                <a:gd name="T23" fmla="*/ 0 h 489"/>
                <a:gd name="T24" fmla="*/ 0 w 674"/>
                <a:gd name="T25" fmla="*/ 0 h 489"/>
                <a:gd name="T26" fmla="*/ 0 w 674"/>
                <a:gd name="T27" fmla="*/ 0 h 489"/>
                <a:gd name="T28" fmla="*/ 0 w 674"/>
                <a:gd name="T29" fmla="*/ 0 h 489"/>
                <a:gd name="T30" fmla="*/ 0 w 674"/>
                <a:gd name="T31" fmla="*/ 0 h 489"/>
                <a:gd name="T32" fmla="*/ 0 w 674"/>
                <a:gd name="T33" fmla="*/ 0 h 489"/>
                <a:gd name="T34" fmla="*/ 0 w 674"/>
                <a:gd name="T35" fmla="*/ 0 h 489"/>
                <a:gd name="T36" fmla="*/ 0 w 674"/>
                <a:gd name="T37" fmla="*/ 0 h 489"/>
                <a:gd name="T38" fmla="*/ 0 w 674"/>
                <a:gd name="T39" fmla="*/ 0 h 489"/>
                <a:gd name="T40" fmla="*/ 0 w 674"/>
                <a:gd name="T41" fmla="*/ 0 h 489"/>
                <a:gd name="T42" fmla="*/ 0 w 674"/>
                <a:gd name="T43" fmla="*/ 0 h 489"/>
                <a:gd name="T44" fmla="*/ 0 w 674"/>
                <a:gd name="T45" fmla="*/ 0 h 489"/>
                <a:gd name="T46" fmla="*/ 0 w 674"/>
                <a:gd name="T47" fmla="*/ 0 h 489"/>
                <a:gd name="T48" fmla="*/ 0 w 674"/>
                <a:gd name="T49" fmla="*/ 0 h 489"/>
                <a:gd name="T50" fmla="*/ 0 w 674"/>
                <a:gd name="T51" fmla="*/ 0 h 489"/>
                <a:gd name="T52" fmla="*/ 0 w 674"/>
                <a:gd name="T53" fmla="*/ 0 h 489"/>
                <a:gd name="T54" fmla="*/ 0 w 674"/>
                <a:gd name="T55" fmla="*/ 0 h 489"/>
                <a:gd name="T56" fmla="*/ 0 w 674"/>
                <a:gd name="T57" fmla="*/ 0 h 489"/>
                <a:gd name="T58" fmla="*/ 0 w 674"/>
                <a:gd name="T59" fmla="*/ 0 h 489"/>
                <a:gd name="T60" fmla="*/ 0 w 674"/>
                <a:gd name="T61" fmla="*/ 0 h 489"/>
                <a:gd name="T62" fmla="*/ 0 w 674"/>
                <a:gd name="T63" fmla="*/ 0 h 489"/>
                <a:gd name="T64" fmla="*/ 0 w 674"/>
                <a:gd name="T65" fmla="*/ 0 h 489"/>
                <a:gd name="T66" fmla="*/ 0 w 674"/>
                <a:gd name="T67" fmla="*/ 0 h 489"/>
                <a:gd name="T68" fmla="*/ 0 w 674"/>
                <a:gd name="T69" fmla="*/ 0 h 489"/>
                <a:gd name="T70" fmla="*/ 0 w 674"/>
                <a:gd name="T71" fmla="*/ 0 h 489"/>
                <a:gd name="T72" fmla="*/ 0 w 674"/>
                <a:gd name="T73" fmla="*/ 0 h 489"/>
                <a:gd name="T74" fmla="*/ 0 w 674"/>
                <a:gd name="T75" fmla="*/ 0 h 489"/>
                <a:gd name="T76" fmla="*/ 0 w 674"/>
                <a:gd name="T77" fmla="*/ 0 h 489"/>
                <a:gd name="T78" fmla="*/ 0 w 674"/>
                <a:gd name="T79" fmla="*/ 0 h 4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74"/>
                <a:gd name="T121" fmla="*/ 0 h 489"/>
                <a:gd name="T122" fmla="*/ 674 w 674"/>
                <a:gd name="T123" fmla="*/ 489 h 4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74" h="489">
                  <a:moveTo>
                    <a:pt x="674" y="416"/>
                  </a:moveTo>
                  <a:lnTo>
                    <a:pt x="640" y="356"/>
                  </a:lnTo>
                  <a:lnTo>
                    <a:pt x="76" y="0"/>
                  </a:lnTo>
                  <a:lnTo>
                    <a:pt x="0" y="122"/>
                  </a:lnTo>
                  <a:lnTo>
                    <a:pt x="564" y="476"/>
                  </a:lnTo>
                  <a:lnTo>
                    <a:pt x="674" y="416"/>
                  </a:lnTo>
                  <a:lnTo>
                    <a:pt x="564" y="476"/>
                  </a:lnTo>
                  <a:lnTo>
                    <a:pt x="571" y="482"/>
                  </a:lnTo>
                  <a:lnTo>
                    <a:pt x="579" y="485"/>
                  </a:lnTo>
                  <a:lnTo>
                    <a:pt x="586" y="487"/>
                  </a:lnTo>
                  <a:lnTo>
                    <a:pt x="593" y="488"/>
                  </a:lnTo>
                  <a:lnTo>
                    <a:pt x="600" y="489"/>
                  </a:lnTo>
                  <a:lnTo>
                    <a:pt x="607" y="489"/>
                  </a:lnTo>
                  <a:lnTo>
                    <a:pt x="615" y="488"/>
                  </a:lnTo>
                  <a:lnTo>
                    <a:pt x="621" y="487"/>
                  </a:lnTo>
                  <a:lnTo>
                    <a:pt x="627" y="485"/>
                  </a:lnTo>
                  <a:lnTo>
                    <a:pt x="633" y="482"/>
                  </a:lnTo>
                  <a:lnTo>
                    <a:pt x="639" y="479"/>
                  </a:lnTo>
                  <a:lnTo>
                    <a:pt x="644" y="474"/>
                  </a:lnTo>
                  <a:lnTo>
                    <a:pt x="650" y="470"/>
                  </a:lnTo>
                  <a:lnTo>
                    <a:pt x="654" y="465"/>
                  </a:lnTo>
                  <a:lnTo>
                    <a:pt x="658" y="459"/>
                  </a:lnTo>
                  <a:lnTo>
                    <a:pt x="662" y="454"/>
                  </a:lnTo>
                  <a:lnTo>
                    <a:pt x="665" y="449"/>
                  </a:lnTo>
                  <a:lnTo>
                    <a:pt x="669" y="443"/>
                  </a:lnTo>
                  <a:lnTo>
                    <a:pt x="671" y="436"/>
                  </a:lnTo>
                  <a:lnTo>
                    <a:pt x="673" y="430"/>
                  </a:lnTo>
                  <a:lnTo>
                    <a:pt x="674" y="423"/>
                  </a:lnTo>
                  <a:lnTo>
                    <a:pt x="674" y="416"/>
                  </a:lnTo>
                  <a:lnTo>
                    <a:pt x="674" y="410"/>
                  </a:lnTo>
                  <a:lnTo>
                    <a:pt x="673" y="403"/>
                  </a:lnTo>
                  <a:lnTo>
                    <a:pt x="672" y="397"/>
                  </a:lnTo>
                  <a:lnTo>
                    <a:pt x="670" y="390"/>
                  </a:lnTo>
                  <a:lnTo>
                    <a:pt x="667" y="383"/>
                  </a:lnTo>
                  <a:lnTo>
                    <a:pt x="663" y="378"/>
                  </a:lnTo>
                  <a:lnTo>
                    <a:pt x="658" y="372"/>
                  </a:lnTo>
                  <a:lnTo>
                    <a:pt x="653" y="366"/>
                  </a:lnTo>
                  <a:lnTo>
                    <a:pt x="646" y="361"/>
                  </a:lnTo>
                  <a:lnTo>
                    <a:pt x="640" y="356"/>
                  </a:lnTo>
                  <a:lnTo>
                    <a:pt x="674" y="4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4" name="Freeform 68"/>
            <p:cNvSpPr>
              <a:spLocks/>
            </p:cNvSpPr>
            <p:nvPr/>
          </p:nvSpPr>
          <p:spPr bwMode="auto">
            <a:xfrm>
              <a:off x="2282" y="1978"/>
              <a:ext cx="8" cy="69"/>
            </a:xfrm>
            <a:custGeom>
              <a:avLst/>
              <a:gdLst>
                <a:gd name="T0" fmla="*/ 0 w 144"/>
                <a:gd name="T1" fmla="*/ 0 h 1241"/>
                <a:gd name="T2" fmla="*/ 0 w 144"/>
                <a:gd name="T3" fmla="*/ 0 h 1241"/>
                <a:gd name="T4" fmla="*/ 0 w 144"/>
                <a:gd name="T5" fmla="*/ 0 h 1241"/>
                <a:gd name="T6" fmla="*/ 0 w 144"/>
                <a:gd name="T7" fmla="*/ 0 h 1241"/>
                <a:gd name="T8" fmla="*/ 0 w 144"/>
                <a:gd name="T9" fmla="*/ 0 h 1241"/>
                <a:gd name="T10" fmla="*/ 0 w 144"/>
                <a:gd name="T11" fmla="*/ 0 h 1241"/>
                <a:gd name="T12" fmla="*/ 0 w 144"/>
                <a:gd name="T13" fmla="*/ 0 h 1241"/>
                <a:gd name="T14" fmla="*/ 0 w 144"/>
                <a:gd name="T15" fmla="*/ 0 h 1241"/>
                <a:gd name="T16" fmla="*/ 0 w 144"/>
                <a:gd name="T17" fmla="*/ 0 h 1241"/>
                <a:gd name="T18" fmla="*/ 0 w 144"/>
                <a:gd name="T19" fmla="*/ 0 h 1241"/>
                <a:gd name="T20" fmla="*/ 0 w 144"/>
                <a:gd name="T21" fmla="*/ 0 h 1241"/>
                <a:gd name="T22" fmla="*/ 0 w 144"/>
                <a:gd name="T23" fmla="*/ 0 h 1241"/>
                <a:gd name="T24" fmla="*/ 0 w 144"/>
                <a:gd name="T25" fmla="*/ 0 h 1241"/>
                <a:gd name="T26" fmla="*/ 0 w 144"/>
                <a:gd name="T27" fmla="*/ 0 h 1241"/>
                <a:gd name="T28" fmla="*/ 0 w 144"/>
                <a:gd name="T29" fmla="*/ 0 h 1241"/>
                <a:gd name="T30" fmla="*/ 0 w 144"/>
                <a:gd name="T31" fmla="*/ 0 h 1241"/>
                <a:gd name="T32" fmla="*/ 0 w 144"/>
                <a:gd name="T33" fmla="*/ 0 h 1241"/>
                <a:gd name="T34" fmla="*/ 0 w 144"/>
                <a:gd name="T35" fmla="*/ 0 h 1241"/>
                <a:gd name="T36" fmla="*/ 0 w 144"/>
                <a:gd name="T37" fmla="*/ 0 h 1241"/>
                <a:gd name="T38" fmla="*/ 0 w 144"/>
                <a:gd name="T39" fmla="*/ 0 h 1241"/>
                <a:gd name="T40" fmla="*/ 0 w 144"/>
                <a:gd name="T41" fmla="*/ 0 h 1241"/>
                <a:gd name="T42" fmla="*/ 0 w 144"/>
                <a:gd name="T43" fmla="*/ 0 h 1241"/>
                <a:gd name="T44" fmla="*/ 0 w 144"/>
                <a:gd name="T45" fmla="*/ 0 h 1241"/>
                <a:gd name="T46" fmla="*/ 0 w 144"/>
                <a:gd name="T47" fmla="*/ 0 h 1241"/>
                <a:gd name="T48" fmla="*/ 0 w 144"/>
                <a:gd name="T49" fmla="*/ 0 h 1241"/>
                <a:gd name="T50" fmla="*/ 0 w 144"/>
                <a:gd name="T51" fmla="*/ 0 h 1241"/>
                <a:gd name="T52" fmla="*/ 0 w 144"/>
                <a:gd name="T53" fmla="*/ 0 h 1241"/>
                <a:gd name="T54" fmla="*/ 0 w 144"/>
                <a:gd name="T55" fmla="*/ 0 h 1241"/>
                <a:gd name="T56" fmla="*/ 0 w 144"/>
                <a:gd name="T57" fmla="*/ 0 h 1241"/>
                <a:gd name="T58" fmla="*/ 0 w 144"/>
                <a:gd name="T59" fmla="*/ 0 h 1241"/>
                <a:gd name="T60" fmla="*/ 0 w 144"/>
                <a:gd name="T61" fmla="*/ 0 h 1241"/>
                <a:gd name="T62" fmla="*/ 0 w 144"/>
                <a:gd name="T63" fmla="*/ 0 h 1241"/>
                <a:gd name="T64" fmla="*/ 0 w 144"/>
                <a:gd name="T65" fmla="*/ 0 h 1241"/>
                <a:gd name="T66" fmla="*/ 0 w 144"/>
                <a:gd name="T67" fmla="*/ 0 h 1241"/>
                <a:gd name="T68" fmla="*/ 0 w 144"/>
                <a:gd name="T69" fmla="*/ 0 h 1241"/>
                <a:gd name="T70" fmla="*/ 0 w 144"/>
                <a:gd name="T71" fmla="*/ 0 h 1241"/>
                <a:gd name="T72" fmla="*/ 0 w 144"/>
                <a:gd name="T73" fmla="*/ 0 h 1241"/>
                <a:gd name="T74" fmla="*/ 0 w 144"/>
                <a:gd name="T75" fmla="*/ 0 h 1241"/>
                <a:gd name="T76" fmla="*/ 0 w 144"/>
                <a:gd name="T77" fmla="*/ 0 h 1241"/>
                <a:gd name="T78" fmla="*/ 0 w 144"/>
                <a:gd name="T79" fmla="*/ 0 h 12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1241"/>
                <a:gd name="T122" fmla="*/ 144 w 144"/>
                <a:gd name="T123" fmla="*/ 1241 h 12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1241">
                  <a:moveTo>
                    <a:pt x="34" y="1230"/>
                  </a:moveTo>
                  <a:lnTo>
                    <a:pt x="144" y="1169"/>
                  </a:lnTo>
                  <a:lnTo>
                    <a:pt x="144" y="0"/>
                  </a:lnTo>
                  <a:lnTo>
                    <a:pt x="0" y="0"/>
                  </a:lnTo>
                  <a:lnTo>
                    <a:pt x="0" y="1169"/>
                  </a:lnTo>
                  <a:lnTo>
                    <a:pt x="34" y="1230"/>
                  </a:lnTo>
                  <a:lnTo>
                    <a:pt x="0" y="1169"/>
                  </a:lnTo>
                  <a:lnTo>
                    <a:pt x="0" y="1178"/>
                  </a:lnTo>
                  <a:lnTo>
                    <a:pt x="1" y="1186"/>
                  </a:lnTo>
                  <a:lnTo>
                    <a:pt x="3" y="1194"/>
                  </a:lnTo>
                  <a:lnTo>
                    <a:pt x="5" y="1201"/>
                  </a:lnTo>
                  <a:lnTo>
                    <a:pt x="8" y="1207"/>
                  </a:lnTo>
                  <a:lnTo>
                    <a:pt x="13" y="1213"/>
                  </a:lnTo>
                  <a:lnTo>
                    <a:pt x="17" y="1219"/>
                  </a:lnTo>
                  <a:lnTo>
                    <a:pt x="22" y="1223"/>
                  </a:lnTo>
                  <a:lnTo>
                    <a:pt x="27" y="1227"/>
                  </a:lnTo>
                  <a:lnTo>
                    <a:pt x="33" y="1231"/>
                  </a:lnTo>
                  <a:lnTo>
                    <a:pt x="39" y="1235"/>
                  </a:lnTo>
                  <a:lnTo>
                    <a:pt x="45" y="1237"/>
                  </a:lnTo>
                  <a:lnTo>
                    <a:pt x="52" y="1239"/>
                  </a:lnTo>
                  <a:lnTo>
                    <a:pt x="58" y="1240"/>
                  </a:lnTo>
                  <a:lnTo>
                    <a:pt x="65" y="1241"/>
                  </a:lnTo>
                  <a:lnTo>
                    <a:pt x="72" y="1241"/>
                  </a:lnTo>
                  <a:lnTo>
                    <a:pt x="78" y="1241"/>
                  </a:lnTo>
                  <a:lnTo>
                    <a:pt x="85" y="1240"/>
                  </a:lnTo>
                  <a:lnTo>
                    <a:pt x="91" y="1239"/>
                  </a:lnTo>
                  <a:lnTo>
                    <a:pt x="98" y="1237"/>
                  </a:lnTo>
                  <a:lnTo>
                    <a:pt x="104" y="1235"/>
                  </a:lnTo>
                  <a:lnTo>
                    <a:pt x="110" y="1231"/>
                  </a:lnTo>
                  <a:lnTo>
                    <a:pt x="115" y="1227"/>
                  </a:lnTo>
                  <a:lnTo>
                    <a:pt x="121" y="1223"/>
                  </a:lnTo>
                  <a:lnTo>
                    <a:pt x="126" y="1219"/>
                  </a:lnTo>
                  <a:lnTo>
                    <a:pt x="130" y="1213"/>
                  </a:lnTo>
                  <a:lnTo>
                    <a:pt x="134" y="1207"/>
                  </a:lnTo>
                  <a:lnTo>
                    <a:pt x="138" y="1201"/>
                  </a:lnTo>
                  <a:lnTo>
                    <a:pt x="140" y="1194"/>
                  </a:lnTo>
                  <a:lnTo>
                    <a:pt x="142" y="1186"/>
                  </a:lnTo>
                  <a:lnTo>
                    <a:pt x="143" y="1178"/>
                  </a:lnTo>
                  <a:lnTo>
                    <a:pt x="144" y="1169"/>
                  </a:lnTo>
                  <a:lnTo>
                    <a:pt x="34" y="1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5" name="Freeform 69"/>
            <p:cNvSpPr>
              <a:spLocks/>
            </p:cNvSpPr>
            <p:nvPr/>
          </p:nvSpPr>
          <p:spPr bwMode="auto">
            <a:xfrm>
              <a:off x="2283" y="2039"/>
              <a:ext cx="29" cy="22"/>
            </a:xfrm>
            <a:custGeom>
              <a:avLst/>
              <a:gdLst>
                <a:gd name="T0" fmla="*/ 0 w 507"/>
                <a:gd name="T1" fmla="*/ 0 h 384"/>
                <a:gd name="T2" fmla="*/ 0 w 507"/>
                <a:gd name="T3" fmla="*/ 0 h 384"/>
                <a:gd name="T4" fmla="*/ 0 w 507"/>
                <a:gd name="T5" fmla="*/ 0 h 384"/>
                <a:gd name="T6" fmla="*/ 0 w 507"/>
                <a:gd name="T7" fmla="*/ 0 h 384"/>
                <a:gd name="T8" fmla="*/ 0 w 507"/>
                <a:gd name="T9" fmla="*/ 0 h 384"/>
                <a:gd name="T10" fmla="*/ 0 w 507"/>
                <a:gd name="T11" fmla="*/ 0 h 384"/>
                <a:gd name="T12" fmla="*/ 0 w 507"/>
                <a:gd name="T13" fmla="*/ 0 h 384"/>
                <a:gd name="T14" fmla="*/ 0 w 507"/>
                <a:gd name="T15" fmla="*/ 0 h 384"/>
                <a:gd name="T16" fmla="*/ 0 w 507"/>
                <a:gd name="T17" fmla="*/ 0 h 384"/>
                <a:gd name="T18" fmla="*/ 0 w 507"/>
                <a:gd name="T19" fmla="*/ 0 h 384"/>
                <a:gd name="T20" fmla="*/ 0 w 507"/>
                <a:gd name="T21" fmla="*/ 0 h 384"/>
                <a:gd name="T22" fmla="*/ 0 w 507"/>
                <a:gd name="T23" fmla="*/ 0 h 384"/>
                <a:gd name="T24" fmla="*/ 0 w 507"/>
                <a:gd name="T25" fmla="*/ 0 h 384"/>
                <a:gd name="T26" fmla="*/ 0 w 507"/>
                <a:gd name="T27" fmla="*/ 0 h 384"/>
                <a:gd name="T28" fmla="*/ 0 w 507"/>
                <a:gd name="T29" fmla="*/ 0 h 384"/>
                <a:gd name="T30" fmla="*/ 0 w 507"/>
                <a:gd name="T31" fmla="*/ 0 h 384"/>
                <a:gd name="T32" fmla="*/ 0 w 507"/>
                <a:gd name="T33" fmla="*/ 0 h 384"/>
                <a:gd name="T34" fmla="*/ 0 w 507"/>
                <a:gd name="T35" fmla="*/ 0 h 384"/>
                <a:gd name="T36" fmla="*/ 0 w 507"/>
                <a:gd name="T37" fmla="*/ 0 h 384"/>
                <a:gd name="T38" fmla="*/ 0 w 507"/>
                <a:gd name="T39" fmla="*/ 0 h 384"/>
                <a:gd name="T40" fmla="*/ 0 w 507"/>
                <a:gd name="T41" fmla="*/ 0 h 384"/>
                <a:gd name="T42" fmla="*/ 0 w 507"/>
                <a:gd name="T43" fmla="*/ 0 h 384"/>
                <a:gd name="T44" fmla="*/ 0 w 507"/>
                <a:gd name="T45" fmla="*/ 0 h 384"/>
                <a:gd name="T46" fmla="*/ 0 w 507"/>
                <a:gd name="T47" fmla="*/ 0 h 384"/>
                <a:gd name="T48" fmla="*/ 0 w 507"/>
                <a:gd name="T49" fmla="*/ 0 h 384"/>
                <a:gd name="T50" fmla="*/ 0 w 507"/>
                <a:gd name="T51" fmla="*/ 0 h 384"/>
                <a:gd name="T52" fmla="*/ 0 w 507"/>
                <a:gd name="T53" fmla="*/ 0 h 384"/>
                <a:gd name="T54" fmla="*/ 0 w 507"/>
                <a:gd name="T55" fmla="*/ 0 h 384"/>
                <a:gd name="T56" fmla="*/ 0 w 507"/>
                <a:gd name="T57" fmla="*/ 0 h 384"/>
                <a:gd name="T58" fmla="*/ 0 w 507"/>
                <a:gd name="T59" fmla="*/ 0 h 384"/>
                <a:gd name="T60" fmla="*/ 0 w 507"/>
                <a:gd name="T61" fmla="*/ 0 h 384"/>
                <a:gd name="T62" fmla="*/ 0 w 507"/>
                <a:gd name="T63" fmla="*/ 0 h 384"/>
                <a:gd name="T64" fmla="*/ 0 w 507"/>
                <a:gd name="T65" fmla="*/ 0 h 384"/>
                <a:gd name="T66" fmla="*/ 0 w 507"/>
                <a:gd name="T67" fmla="*/ 0 h 384"/>
                <a:gd name="T68" fmla="*/ 0 w 507"/>
                <a:gd name="T69" fmla="*/ 0 h 384"/>
                <a:gd name="T70" fmla="*/ 0 w 507"/>
                <a:gd name="T71" fmla="*/ 0 h 384"/>
                <a:gd name="T72" fmla="*/ 0 w 507"/>
                <a:gd name="T73" fmla="*/ 0 h 384"/>
                <a:gd name="T74" fmla="*/ 0 w 507"/>
                <a:gd name="T75" fmla="*/ 0 h 384"/>
                <a:gd name="T76" fmla="*/ 0 w 507"/>
                <a:gd name="T77" fmla="*/ 0 h 384"/>
                <a:gd name="T78" fmla="*/ 0 w 507"/>
                <a:gd name="T79" fmla="*/ 0 h 3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7"/>
                <a:gd name="T121" fmla="*/ 0 h 384"/>
                <a:gd name="T122" fmla="*/ 507 w 507"/>
                <a:gd name="T123" fmla="*/ 384 h 3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7" h="384">
                  <a:moveTo>
                    <a:pt x="506" y="311"/>
                  </a:moveTo>
                  <a:lnTo>
                    <a:pt x="472" y="251"/>
                  </a:lnTo>
                  <a:lnTo>
                    <a:pt x="76" y="0"/>
                  </a:lnTo>
                  <a:lnTo>
                    <a:pt x="0" y="121"/>
                  </a:lnTo>
                  <a:lnTo>
                    <a:pt x="396" y="371"/>
                  </a:lnTo>
                  <a:lnTo>
                    <a:pt x="506" y="311"/>
                  </a:lnTo>
                  <a:lnTo>
                    <a:pt x="396" y="371"/>
                  </a:lnTo>
                  <a:lnTo>
                    <a:pt x="403" y="375"/>
                  </a:lnTo>
                  <a:lnTo>
                    <a:pt x="411" y="380"/>
                  </a:lnTo>
                  <a:lnTo>
                    <a:pt x="418" y="382"/>
                  </a:lnTo>
                  <a:lnTo>
                    <a:pt x="425" y="383"/>
                  </a:lnTo>
                  <a:lnTo>
                    <a:pt x="433" y="384"/>
                  </a:lnTo>
                  <a:lnTo>
                    <a:pt x="440" y="384"/>
                  </a:lnTo>
                  <a:lnTo>
                    <a:pt x="447" y="383"/>
                  </a:lnTo>
                  <a:lnTo>
                    <a:pt x="453" y="382"/>
                  </a:lnTo>
                  <a:lnTo>
                    <a:pt x="459" y="380"/>
                  </a:lnTo>
                  <a:lnTo>
                    <a:pt x="466" y="376"/>
                  </a:lnTo>
                  <a:lnTo>
                    <a:pt x="472" y="373"/>
                  </a:lnTo>
                  <a:lnTo>
                    <a:pt x="477" y="369"/>
                  </a:lnTo>
                  <a:lnTo>
                    <a:pt x="483" y="365"/>
                  </a:lnTo>
                  <a:lnTo>
                    <a:pt x="487" y="360"/>
                  </a:lnTo>
                  <a:lnTo>
                    <a:pt x="491" y="354"/>
                  </a:lnTo>
                  <a:lnTo>
                    <a:pt x="495" y="349"/>
                  </a:lnTo>
                  <a:lnTo>
                    <a:pt x="498" y="344"/>
                  </a:lnTo>
                  <a:lnTo>
                    <a:pt x="501" y="337"/>
                  </a:lnTo>
                  <a:lnTo>
                    <a:pt x="504" y="331"/>
                  </a:lnTo>
                  <a:lnTo>
                    <a:pt x="505" y="325"/>
                  </a:lnTo>
                  <a:lnTo>
                    <a:pt x="506" y="318"/>
                  </a:lnTo>
                  <a:lnTo>
                    <a:pt x="507" y="311"/>
                  </a:lnTo>
                  <a:lnTo>
                    <a:pt x="507" y="305"/>
                  </a:lnTo>
                  <a:lnTo>
                    <a:pt x="506" y="298"/>
                  </a:lnTo>
                  <a:lnTo>
                    <a:pt x="505" y="291"/>
                  </a:lnTo>
                  <a:lnTo>
                    <a:pt x="503" y="284"/>
                  </a:lnTo>
                  <a:lnTo>
                    <a:pt x="500" y="278"/>
                  </a:lnTo>
                  <a:lnTo>
                    <a:pt x="495" y="272"/>
                  </a:lnTo>
                  <a:lnTo>
                    <a:pt x="491" y="266"/>
                  </a:lnTo>
                  <a:lnTo>
                    <a:pt x="486" y="260"/>
                  </a:lnTo>
                  <a:lnTo>
                    <a:pt x="479" y="255"/>
                  </a:lnTo>
                  <a:lnTo>
                    <a:pt x="472" y="251"/>
                  </a:lnTo>
                  <a:lnTo>
                    <a:pt x="506" y="3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6" name="Freeform 70"/>
            <p:cNvSpPr>
              <a:spLocks/>
            </p:cNvSpPr>
            <p:nvPr/>
          </p:nvSpPr>
          <p:spPr bwMode="auto">
            <a:xfrm>
              <a:off x="2303" y="1923"/>
              <a:ext cx="9" cy="134"/>
            </a:xfrm>
            <a:custGeom>
              <a:avLst/>
              <a:gdLst>
                <a:gd name="T0" fmla="*/ 0 w 149"/>
                <a:gd name="T1" fmla="*/ 0 h 2400"/>
                <a:gd name="T2" fmla="*/ 0 w 149"/>
                <a:gd name="T3" fmla="*/ 0 h 2400"/>
                <a:gd name="T4" fmla="*/ 0 w 149"/>
                <a:gd name="T5" fmla="*/ 0 h 2400"/>
                <a:gd name="T6" fmla="*/ 0 w 149"/>
                <a:gd name="T7" fmla="*/ 0 h 2400"/>
                <a:gd name="T8" fmla="*/ 0 w 149"/>
                <a:gd name="T9" fmla="*/ 0 h 2400"/>
                <a:gd name="T10" fmla="*/ 0 w 149"/>
                <a:gd name="T11" fmla="*/ 0 h 2400"/>
                <a:gd name="T12" fmla="*/ 0 w 149"/>
                <a:gd name="T13" fmla="*/ 0 h 2400"/>
                <a:gd name="T14" fmla="*/ 0 w 149"/>
                <a:gd name="T15" fmla="*/ 0 h 2400"/>
                <a:gd name="T16" fmla="*/ 0 w 149"/>
                <a:gd name="T17" fmla="*/ 0 h 2400"/>
                <a:gd name="T18" fmla="*/ 0 w 149"/>
                <a:gd name="T19" fmla="*/ 0 h 2400"/>
                <a:gd name="T20" fmla="*/ 0 w 149"/>
                <a:gd name="T21" fmla="*/ 0 h 2400"/>
                <a:gd name="T22" fmla="*/ 0 w 149"/>
                <a:gd name="T23" fmla="*/ 0 h 2400"/>
                <a:gd name="T24" fmla="*/ 0 w 149"/>
                <a:gd name="T25" fmla="*/ 0 h 2400"/>
                <a:gd name="T26" fmla="*/ 0 w 149"/>
                <a:gd name="T27" fmla="*/ 0 h 2400"/>
                <a:gd name="T28" fmla="*/ 0 w 149"/>
                <a:gd name="T29" fmla="*/ 0 h 2400"/>
                <a:gd name="T30" fmla="*/ 0 w 149"/>
                <a:gd name="T31" fmla="*/ 0 h 2400"/>
                <a:gd name="T32" fmla="*/ 0 w 149"/>
                <a:gd name="T33" fmla="*/ 0 h 2400"/>
                <a:gd name="T34" fmla="*/ 0 w 149"/>
                <a:gd name="T35" fmla="*/ 0 h 2400"/>
                <a:gd name="T36" fmla="*/ 0 w 149"/>
                <a:gd name="T37" fmla="*/ 0 h 2400"/>
                <a:gd name="T38" fmla="*/ 0 w 149"/>
                <a:gd name="T39" fmla="*/ 0 h 2400"/>
                <a:gd name="T40" fmla="*/ 0 w 149"/>
                <a:gd name="T41" fmla="*/ 0 h 2400"/>
                <a:gd name="T42" fmla="*/ 0 w 149"/>
                <a:gd name="T43" fmla="*/ 0 h 2400"/>
                <a:gd name="T44" fmla="*/ 0 w 149"/>
                <a:gd name="T45" fmla="*/ 0 h 2400"/>
                <a:gd name="T46" fmla="*/ 0 w 149"/>
                <a:gd name="T47" fmla="*/ 0 h 2400"/>
                <a:gd name="T48" fmla="*/ 0 w 149"/>
                <a:gd name="T49" fmla="*/ 0 h 2400"/>
                <a:gd name="T50" fmla="*/ 0 w 149"/>
                <a:gd name="T51" fmla="*/ 0 h 2400"/>
                <a:gd name="T52" fmla="*/ 0 w 149"/>
                <a:gd name="T53" fmla="*/ 0 h 2400"/>
                <a:gd name="T54" fmla="*/ 0 w 149"/>
                <a:gd name="T55" fmla="*/ 0 h 2400"/>
                <a:gd name="T56" fmla="*/ 0 w 149"/>
                <a:gd name="T57" fmla="*/ 0 h 2400"/>
                <a:gd name="T58" fmla="*/ 0 w 149"/>
                <a:gd name="T59" fmla="*/ 0 h 2400"/>
                <a:gd name="T60" fmla="*/ 0 w 149"/>
                <a:gd name="T61" fmla="*/ 0 h 2400"/>
                <a:gd name="T62" fmla="*/ 0 w 149"/>
                <a:gd name="T63" fmla="*/ 0 h 2400"/>
                <a:gd name="T64" fmla="*/ 0 w 149"/>
                <a:gd name="T65" fmla="*/ 0 h 2400"/>
                <a:gd name="T66" fmla="*/ 0 w 149"/>
                <a:gd name="T67" fmla="*/ 0 h 2400"/>
                <a:gd name="T68" fmla="*/ 0 w 149"/>
                <a:gd name="T69" fmla="*/ 0 h 2400"/>
                <a:gd name="T70" fmla="*/ 0 w 149"/>
                <a:gd name="T71" fmla="*/ 0 h 2400"/>
                <a:gd name="T72" fmla="*/ 0 w 149"/>
                <a:gd name="T73" fmla="*/ 0 h 2400"/>
                <a:gd name="T74" fmla="*/ 0 w 149"/>
                <a:gd name="T75" fmla="*/ 0 h 2400"/>
                <a:gd name="T76" fmla="*/ 0 w 149"/>
                <a:gd name="T77" fmla="*/ 0 h 2400"/>
                <a:gd name="T78" fmla="*/ 0 w 149"/>
                <a:gd name="T79" fmla="*/ 0 h 2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9"/>
                <a:gd name="T121" fmla="*/ 0 h 2400"/>
                <a:gd name="T122" fmla="*/ 149 w 149"/>
                <a:gd name="T123" fmla="*/ 2400 h 24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9" h="2400">
                  <a:moveTo>
                    <a:pt x="108" y="9"/>
                  </a:moveTo>
                  <a:lnTo>
                    <a:pt x="0" y="72"/>
                  </a:lnTo>
                  <a:lnTo>
                    <a:pt x="5" y="2400"/>
                  </a:lnTo>
                  <a:lnTo>
                    <a:pt x="149" y="2400"/>
                  </a:lnTo>
                  <a:lnTo>
                    <a:pt x="144" y="72"/>
                  </a:lnTo>
                  <a:lnTo>
                    <a:pt x="108" y="9"/>
                  </a:lnTo>
                  <a:lnTo>
                    <a:pt x="144" y="72"/>
                  </a:lnTo>
                  <a:lnTo>
                    <a:pt x="144" y="63"/>
                  </a:lnTo>
                  <a:lnTo>
                    <a:pt x="143" y="55"/>
                  </a:lnTo>
                  <a:lnTo>
                    <a:pt x="140" y="47"/>
                  </a:lnTo>
                  <a:lnTo>
                    <a:pt x="137" y="41"/>
                  </a:lnTo>
                  <a:lnTo>
                    <a:pt x="134" y="34"/>
                  </a:lnTo>
                  <a:lnTo>
                    <a:pt x="131" y="28"/>
                  </a:lnTo>
                  <a:lnTo>
                    <a:pt x="127" y="23"/>
                  </a:lnTo>
                  <a:lnTo>
                    <a:pt x="121" y="18"/>
                  </a:lnTo>
                  <a:lnTo>
                    <a:pt x="116" y="13"/>
                  </a:lnTo>
                  <a:lnTo>
                    <a:pt x="111" y="10"/>
                  </a:lnTo>
                  <a:lnTo>
                    <a:pt x="104" y="7"/>
                  </a:lnTo>
                  <a:lnTo>
                    <a:pt x="98" y="5"/>
                  </a:lnTo>
                  <a:lnTo>
                    <a:pt x="92" y="3"/>
                  </a:lnTo>
                  <a:lnTo>
                    <a:pt x="85" y="1"/>
                  </a:lnTo>
                  <a:lnTo>
                    <a:pt x="79" y="1"/>
                  </a:lnTo>
                  <a:lnTo>
                    <a:pt x="72" y="0"/>
                  </a:lnTo>
                  <a:lnTo>
                    <a:pt x="65" y="1"/>
                  </a:lnTo>
                  <a:lnTo>
                    <a:pt x="59" y="1"/>
                  </a:lnTo>
                  <a:lnTo>
                    <a:pt x="51" y="3"/>
                  </a:lnTo>
                  <a:lnTo>
                    <a:pt x="45" y="5"/>
                  </a:lnTo>
                  <a:lnTo>
                    <a:pt x="39" y="7"/>
                  </a:lnTo>
                  <a:lnTo>
                    <a:pt x="33" y="10"/>
                  </a:lnTo>
                  <a:lnTo>
                    <a:pt x="27" y="13"/>
                  </a:lnTo>
                  <a:lnTo>
                    <a:pt x="23" y="18"/>
                  </a:lnTo>
                  <a:lnTo>
                    <a:pt x="18" y="23"/>
                  </a:lnTo>
                  <a:lnTo>
                    <a:pt x="13" y="28"/>
                  </a:lnTo>
                  <a:lnTo>
                    <a:pt x="9" y="34"/>
                  </a:lnTo>
                  <a:lnTo>
                    <a:pt x="6" y="41"/>
                  </a:lnTo>
                  <a:lnTo>
                    <a:pt x="4" y="47"/>
                  </a:lnTo>
                  <a:lnTo>
                    <a:pt x="2" y="55"/>
                  </a:lnTo>
                  <a:lnTo>
                    <a:pt x="1" y="63"/>
                  </a:lnTo>
                  <a:lnTo>
                    <a:pt x="0" y="72"/>
                  </a:lnTo>
                  <a:lnTo>
                    <a:pt x="108"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7" name="Freeform 71"/>
            <p:cNvSpPr>
              <a:spLocks/>
            </p:cNvSpPr>
            <p:nvPr/>
          </p:nvSpPr>
          <p:spPr bwMode="auto">
            <a:xfrm>
              <a:off x="2307" y="1927"/>
              <a:ext cx="15" cy="130"/>
            </a:xfrm>
            <a:custGeom>
              <a:avLst/>
              <a:gdLst>
                <a:gd name="T0" fmla="*/ 0 w 272"/>
                <a:gd name="T1" fmla="*/ 0 h 2326"/>
                <a:gd name="T2" fmla="*/ 0 w 272"/>
                <a:gd name="T3" fmla="*/ 0 h 2326"/>
                <a:gd name="T4" fmla="*/ 0 w 272"/>
                <a:gd name="T5" fmla="*/ 0 h 2326"/>
                <a:gd name="T6" fmla="*/ 0 w 272"/>
                <a:gd name="T7" fmla="*/ 0 h 2326"/>
                <a:gd name="T8" fmla="*/ 0 w 272"/>
                <a:gd name="T9" fmla="*/ 0 h 2326"/>
                <a:gd name="T10" fmla="*/ 0 60000 65536"/>
                <a:gd name="T11" fmla="*/ 0 60000 65536"/>
                <a:gd name="T12" fmla="*/ 0 60000 65536"/>
                <a:gd name="T13" fmla="*/ 0 60000 65536"/>
                <a:gd name="T14" fmla="*/ 0 60000 65536"/>
                <a:gd name="T15" fmla="*/ 0 w 272"/>
                <a:gd name="T16" fmla="*/ 0 h 2326"/>
                <a:gd name="T17" fmla="*/ 272 w 272"/>
                <a:gd name="T18" fmla="*/ 2326 h 2326"/>
              </a:gdLst>
              <a:ahLst/>
              <a:cxnLst>
                <a:cxn ang="T10">
                  <a:pos x="T0" y="T1"/>
                </a:cxn>
                <a:cxn ang="T11">
                  <a:pos x="T2" y="T3"/>
                </a:cxn>
                <a:cxn ang="T12">
                  <a:pos x="T4" y="T5"/>
                </a:cxn>
                <a:cxn ang="T13">
                  <a:pos x="T6" y="T7"/>
                </a:cxn>
                <a:cxn ang="T14">
                  <a:pos x="T8" y="T9"/>
                </a:cxn>
              </a:cxnLst>
              <a:rect l="T15" t="T16" r="T17" b="T18"/>
              <a:pathLst>
                <a:path w="272" h="2326">
                  <a:moveTo>
                    <a:pt x="0" y="0"/>
                  </a:moveTo>
                  <a:lnTo>
                    <a:pt x="0" y="2326"/>
                  </a:lnTo>
                  <a:lnTo>
                    <a:pt x="272" y="2200"/>
                  </a:lnTo>
                  <a:lnTo>
                    <a:pt x="272" y="21"/>
                  </a:lnTo>
                  <a:lnTo>
                    <a:pt x="0" y="0"/>
                  </a:lnTo>
                  <a:close/>
                </a:path>
              </a:pathLst>
            </a:custGeom>
            <a:solidFill>
              <a:srgbClr val="EBC1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8" name="Freeform 72"/>
            <p:cNvSpPr>
              <a:spLocks/>
            </p:cNvSpPr>
            <p:nvPr/>
          </p:nvSpPr>
          <p:spPr bwMode="auto">
            <a:xfrm>
              <a:off x="2303" y="1927"/>
              <a:ext cx="8" cy="134"/>
            </a:xfrm>
            <a:custGeom>
              <a:avLst/>
              <a:gdLst>
                <a:gd name="T0" fmla="*/ 0 w 144"/>
                <a:gd name="T1" fmla="*/ 0 h 2397"/>
                <a:gd name="T2" fmla="*/ 0 w 144"/>
                <a:gd name="T3" fmla="*/ 0 h 2397"/>
                <a:gd name="T4" fmla="*/ 0 w 144"/>
                <a:gd name="T5" fmla="*/ 0 h 2397"/>
                <a:gd name="T6" fmla="*/ 0 w 144"/>
                <a:gd name="T7" fmla="*/ 0 h 2397"/>
                <a:gd name="T8" fmla="*/ 0 w 144"/>
                <a:gd name="T9" fmla="*/ 0 h 2397"/>
                <a:gd name="T10" fmla="*/ 0 w 144"/>
                <a:gd name="T11" fmla="*/ 0 h 2397"/>
                <a:gd name="T12" fmla="*/ 0 w 144"/>
                <a:gd name="T13" fmla="*/ 0 h 2397"/>
                <a:gd name="T14" fmla="*/ 0 w 144"/>
                <a:gd name="T15" fmla="*/ 0 h 2397"/>
                <a:gd name="T16" fmla="*/ 0 w 144"/>
                <a:gd name="T17" fmla="*/ 0 h 2397"/>
                <a:gd name="T18" fmla="*/ 0 w 144"/>
                <a:gd name="T19" fmla="*/ 0 h 2397"/>
                <a:gd name="T20" fmla="*/ 0 w 144"/>
                <a:gd name="T21" fmla="*/ 0 h 2397"/>
                <a:gd name="T22" fmla="*/ 0 w 144"/>
                <a:gd name="T23" fmla="*/ 0 h 2397"/>
                <a:gd name="T24" fmla="*/ 0 w 144"/>
                <a:gd name="T25" fmla="*/ 0 h 2397"/>
                <a:gd name="T26" fmla="*/ 0 w 144"/>
                <a:gd name="T27" fmla="*/ 0 h 2397"/>
                <a:gd name="T28" fmla="*/ 0 w 144"/>
                <a:gd name="T29" fmla="*/ 0 h 2397"/>
                <a:gd name="T30" fmla="*/ 0 w 144"/>
                <a:gd name="T31" fmla="*/ 0 h 2397"/>
                <a:gd name="T32" fmla="*/ 0 w 144"/>
                <a:gd name="T33" fmla="*/ 0 h 2397"/>
                <a:gd name="T34" fmla="*/ 0 w 144"/>
                <a:gd name="T35" fmla="*/ 0 h 2397"/>
                <a:gd name="T36" fmla="*/ 0 w 144"/>
                <a:gd name="T37" fmla="*/ 0 h 2397"/>
                <a:gd name="T38" fmla="*/ 0 w 144"/>
                <a:gd name="T39" fmla="*/ 0 h 2397"/>
                <a:gd name="T40" fmla="*/ 0 w 144"/>
                <a:gd name="T41" fmla="*/ 0 h 2397"/>
                <a:gd name="T42" fmla="*/ 0 w 144"/>
                <a:gd name="T43" fmla="*/ 0 h 2397"/>
                <a:gd name="T44" fmla="*/ 0 w 144"/>
                <a:gd name="T45" fmla="*/ 0 h 2397"/>
                <a:gd name="T46" fmla="*/ 0 w 144"/>
                <a:gd name="T47" fmla="*/ 0 h 2397"/>
                <a:gd name="T48" fmla="*/ 0 w 144"/>
                <a:gd name="T49" fmla="*/ 0 h 2397"/>
                <a:gd name="T50" fmla="*/ 0 w 144"/>
                <a:gd name="T51" fmla="*/ 0 h 2397"/>
                <a:gd name="T52" fmla="*/ 0 w 144"/>
                <a:gd name="T53" fmla="*/ 0 h 2397"/>
                <a:gd name="T54" fmla="*/ 0 w 144"/>
                <a:gd name="T55" fmla="*/ 0 h 2397"/>
                <a:gd name="T56" fmla="*/ 0 w 144"/>
                <a:gd name="T57" fmla="*/ 0 h 2397"/>
                <a:gd name="T58" fmla="*/ 0 w 144"/>
                <a:gd name="T59" fmla="*/ 0 h 2397"/>
                <a:gd name="T60" fmla="*/ 0 w 144"/>
                <a:gd name="T61" fmla="*/ 0 h 2397"/>
                <a:gd name="T62" fmla="*/ 0 w 144"/>
                <a:gd name="T63" fmla="*/ 0 h 2397"/>
                <a:gd name="T64" fmla="*/ 0 w 144"/>
                <a:gd name="T65" fmla="*/ 0 h 2397"/>
                <a:gd name="T66" fmla="*/ 0 w 144"/>
                <a:gd name="T67" fmla="*/ 0 h 2397"/>
                <a:gd name="T68" fmla="*/ 0 w 144"/>
                <a:gd name="T69" fmla="*/ 0 h 2397"/>
                <a:gd name="T70" fmla="*/ 0 w 144"/>
                <a:gd name="T71" fmla="*/ 0 h 2397"/>
                <a:gd name="T72" fmla="*/ 0 w 144"/>
                <a:gd name="T73" fmla="*/ 0 h 2397"/>
                <a:gd name="T74" fmla="*/ 0 w 144"/>
                <a:gd name="T75" fmla="*/ 0 h 2397"/>
                <a:gd name="T76" fmla="*/ 0 w 144"/>
                <a:gd name="T77" fmla="*/ 0 h 2397"/>
                <a:gd name="T78" fmla="*/ 0 w 144"/>
                <a:gd name="T79" fmla="*/ 0 h 23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2397"/>
                <a:gd name="T122" fmla="*/ 144 w 144"/>
                <a:gd name="T123" fmla="*/ 2397 h 23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2397">
                  <a:moveTo>
                    <a:pt x="102" y="2390"/>
                  </a:moveTo>
                  <a:lnTo>
                    <a:pt x="144" y="2326"/>
                  </a:lnTo>
                  <a:lnTo>
                    <a:pt x="144" y="0"/>
                  </a:lnTo>
                  <a:lnTo>
                    <a:pt x="0" y="0"/>
                  </a:lnTo>
                  <a:lnTo>
                    <a:pt x="0" y="2326"/>
                  </a:lnTo>
                  <a:lnTo>
                    <a:pt x="102" y="2390"/>
                  </a:lnTo>
                  <a:lnTo>
                    <a:pt x="0" y="2326"/>
                  </a:lnTo>
                  <a:lnTo>
                    <a:pt x="1" y="2334"/>
                  </a:lnTo>
                  <a:lnTo>
                    <a:pt x="2" y="2342"/>
                  </a:lnTo>
                  <a:lnTo>
                    <a:pt x="4" y="2350"/>
                  </a:lnTo>
                  <a:lnTo>
                    <a:pt x="6" y="2356"/>
                  </a:lnTo>
                  <a:lnTo>
                    <a:pt x="9" y="2363"/>
                  </a:lnTo>
                  <a:lnTo>
                    <a:pt x="13" y="2369"/>
                  </a:lnTo>
                  <a:lnTo>
                    <a:pt x="18" y="2374"/>
                  </a:lnTo>
                  <a:lnTo>
                    <a:pt x="23" y="2379"/>
                  </a:lnTo>
                  <a:lnTo>
                    <a:pt x="27" y="2384"/>
                  </a:lnTo>
                  <a:lnTo>
                    <a:pt x="33" y="2387"/>
                  </a:lnTo>
                  <a:lnTo>
                    <a:pt x="39" y="2390"/>
                  </a:lnTo>
                  <a:lnTo>
                    <a:pt x="45" y="2392"/>
                  </a:lnTo>
                  <a:lnTo>
                    <a:pt x="51" y="2395"/>
                  </a:lnTo>
                  <a:lnTo>
                    <a:pt x="59" y="2396"/>
                  </a:lnTo>
                  <a:lnTo>
                    <a:pt x="65" y="2397"/>
                  </a:lnTo>
                  <a:lnTo>
                    <a:pt x="72" y="2397"/>
                  </a:lnTo>
                  <a:lnTo>
                    <a:pt x="79" y="2397"/>
                  </a:lnTo>
                  <a:lnTo>
                    <a:pt x="85" y="2396"/>
                  </a:lnTo>
                  <a:lnTo>
                    <a:pt x="92" y="2395"/>
                  </a:lnTo>
                  <a:lnTo>
                    <a:pt x="98" y="2392"/>
                  </a:lnTo>
                  <a:lnTo>
                    <a:pt x="104" y="2390"/>
                  </a:lnTo>
                  <a:lnTo>
                    <a:pt x="111" y="2387"/>
                  </a:lnTo>
                  <a:lnTo>
                    <a:pt x="116" y="2384"/>
                  </a:lnTo>
                  <a:lnTo>
                    <a:pt x="121" y="2379"/>
                  </a:lnTo>
                  <a:lnTo>
                    <a:pt x="127" y="2374"/>
                  </a:lnTo>
                  <a:lnTo>
                    <a:pt x="131" y="2369"/>
                  </a:lnTo>
                  <a:lnTo>
                    <a:pt x="134" y="2363"/>
                  </a:lnTo>
                  <a:lnTo>
                    <a:pt x="137" y="2356"/>
                  </a:lnTo>
                  <a:lnTo>
                    <a:pt x="140" y="2350"/>
                  </a:lnTo>
                  <a:lnTo>
                    <a:pt x="143" y="2342"/>
                  </a:lnTo>
                  <a:lnTo>
                    <a:pt x="144" y="2334"/>
                  </a:lnTo>
                  <a:lnTo>
                    <a:pt x="144" y="2326"/>
                  </a:lnTo>
                  <a:lnTo>
                    <a:pt x="102" y="23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9" name="Freeform 73"/>
            <p:cNvSpPr>
              <a:spLocks/>
            </p:cNvSpPr>
            <p:nvPr/>
          </p:nvSpPr>
          <p:spPr bwMode="auto">
            <a:xfrm>
              <a:off x="2306" y="2046"/>
              <a:ext cx="20" cy="14"/>
            </a:xfrm>
            <a:custGeom>
              <a:avLst/>
              <a:gdLst>
                <a:gd name="T0" fmla="*/ 0 w 374"/>
                <a:gd name="T1" fmla="*/ 0 h 262"/>
                <a:gd name="T2" fmla="*/ 0 w 374"/>
                <a:gd name="T3" fmla="*/ 0 h 262"/>
                <a:gd name="T4" fmla="*/ 0 w 374"/>
                <a:gd name="T5" fmla="*/ 0 h 262"/>
                <a:gd name="T6" fmla="*/ 0 w 374"/>
                <a:gd name="T7" fmla="*/ 0 h 262"/>
                <a:gd name="T8" fmla="*/ 0 w 374"/>
                <a:gd name="T9" fmla="*/ 0 h 262"/>
                <a:gd name="T10" fmla="*/ 0 w 374"/>
                <a:gd name="T11" fmla="*/ 0 h 262"/>
                <a:gd name="T12" fmla="*/ 0 w 374"/>
                <a:gd name="T13" fmla="*/ 0 h 262"/>
                <a:gd name="T14" fmla="*/ 0 w 374"/>
                <a:gd name="T15" fmla="*/ 0 h 262"/>
                <a:gd name="T16" fmla="*/ 0 w 374"/>
                <a:gd name="T17" fmla="*/ 0 h 262"/>
                <a:gd name="T18" fmla="*/ 0 w 374"/>
                <a:gd name="T19" fmla="*/ 0 h 262"/>
                <a:gd name="T20" fmla="*/ 0 w 374"/>
                <a:gd name="T21" fmla="*/ 0 h 262"/>
                <a:gd name="T22" fmla="*/ 0 w 374"/>
                <a:gd name="T23" fmla="*/ 0 h 262"/>
                <a:gd name="T24" fmla="*/ 0 w 374"/>
                <a:gd name="T25" fmla="*/ 0 h 262"/>
                <a:gd name="T26" fmla="*/ 0 w 374"/>
                <a:gd name="T27" fmla="*/ 0 h 262"/>
                <a:gd name="T28" fmla="*/ 0 w 374"/>
                <a:gd name="T29" fmla="*/ 0 h 262"/>
                <a:gd name="T30" fmla="*/ 0 w 374"/>
                <a:gd name="T31" fmla="*/ 0 h 262"/>
                <a:gd name="T32" fmla="*/ 0 w 374"/>
                <a:gd name="T33" fmla="*/ 0 h 262"/>
                <a:gd name="T34" fmla="*/ 0 w 374"/>
                <a:gd name="T35" fmla="*/ 0 h 262"/>
                <a:gd name="T36" fmla="*/ 0 w 374"/>
                <a:gd name="T37" fmla="*/ 0 h 262"/>
                <a:gd name="T38" fmla="*/ 0 w 374"/>
                <a:gd name="T39" fmla="*/ 0 h 262"/>
                <a:gd name="T40" fmla="*/ 0 w 374"/>
                <a:gd name="T41" fmla="*/ 0 h 262"/>
                <a:gd name="T42" fmla="*/ 0 w 374"/>
                <a:gd name="T43" fmla="*/ 0 h 262"/>
                <a:gd name="T44" fmla="*/ 0 w 374"/>
                <a:gd name="T45" fmla="*/ 0 h 262"/>
                <a:gd name="T46" fmla="*/ 0 w 374"/>
                <a:gd name="T47" fmla="*/ 0 h 262"/>
                <a:gd name="T48" fmla="*/ 0 w 374"/>
                <a:gd name="T49" fmla="*/ 0 h 262"/>
                <a:gd name="T50" fmla="*/ 0 w 374"/>
                <a:gd name="T51" fmla="*/ 0 h 262"/>
                <a:gd name="T52" fmla="*/ 0 w 374"/>
                <a:gd name="T53" fmla="*/ 0 h 262"/>
                <a:gd name="T54" fmla="*/ 0 w 374"/>
                <a:gd name="T55" fmla="*/ 0 h 262"/>
                <a:gd name="T56" fmla="*/ 0 w 374"/>
                <a:gd name="T57" fmla="*/ 0 h 262"/>
                <a:gd name="T58" fmla="*/ 0 w 374"/>
                <a:gd name="T59" fmla="*/ 0 h 262"/>
                <a:gd name="T60" fmla="*/ 0 w 374"/>
                <a:gd name="T61" fmla="*/ 0 h 262"/>
                <a:gd name="T62" fmla="*/ 0 w 374"/>
                <a:gd name="T63" fmla="*/ 0 h 262"/>
                <a:gd name="T64" fmla="*/ 0 w 374"/>
                <a:gd name="T65" fmla="*/ 0 h 262"/>
                <a:gd name="T66" fmla="*/ 0 w 374"/>
                <a:gd name="T67" fmla="*/ 0 h 262"/>
                <a:gd name="T68" fmla="*/ 0 w 374"/>
                <a:gd name="T69" fmla="*/ 0 h 262"/>
                <a:gd name="T70" fmla="*/ 0 w 374"/>
                <a:gd name="T71" fmla="*/ 0 h 262"/>
                <a:gd name="T72" fmla="*/ 0 w 374"/>
                <a:gd name="T73" fmla="*/ 0 h 262"/>
                <a:gd name="T74" fmla="*/ 0 w 374"/>
                <a:gd name="T75" fmla="*/ 0 h 262"/>
                <a:gd name="T76" fmla="*/ 0 w 374"/>
                <a:gd name="T77" fmla="*/ 0 h 262"/>
                <a:gd name="T78" fmla="*/ 0 w 374"/>
                <a:gd name="T79" fmla="*/ 0 h 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74"/>
                <a:gd name="T121" fmla="*/ 0 h 262"/>
                <a:gd name="T122" fmla="*/ 374 w 374"/>
                <a:gd name="T123" fmla="*/ 262 h 26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74" h="262">
                  <a:moveTo>
                    <a:pt x="374" y="72"/>
                  </a:moveTo>
                  <a:lnTo>
                    <a:pt x="271" y="7"/>
                  </a:lnTo>
                  <a:lnTo>
                    <a:pt x="0" y="132"/>
                  </a:lnTo>
                  <a:lnTo>
                    <a:pt x="60" y="262"/>
                  </a:lnTo>
                  <a:lnTo>
                    <a:pt x="331" y="137"/>
                  </a:lnTo>
                  <a:lnTo>
                    <a:pt x="374" y="72"/>
                  </a:lnTo>
                  <a:lnTo>
                    <a:pt x="331" y="137"/>
                  </a:lnTo>
                  <a:lnTo>
                    <a:pt x="339" y="133"/>
                  </a:lnTo>
                  <a:lnTo>
                    <a:pt x="346" y="129"/>
                  </a:lnTo>
                  <a:lnTo>
                    <a:pt x="352" y="124"/>
                  </a:lnTo>
                  <a:lnTo>
                    <a:pt x="358" y="118"/>
                  </a:lnTo>
                  <a:lnTo>
                    <a:pt x="362" y="113"/>
                  </a:lnTo>
                  <a:lnTo>
                    <a:pt x="365" y="107"/>
                  </a:lnTo>
                  <a:lnTo>
                    <a:pt x="368" y="100"/>
                  </a:lnTo>
                  <a:lnTo>
                    <a:pt x="370" y="94"/>
                  </a:lnTo>
                  <a:lnTo>
                    <a:pt x="373" y="88"/>
                  </a:lnTo>
                  <a:lnTo>
                    <a:pt x="374" y="81"/>
                  </a:lnTo>
                  <a:lnTo>
                    <a:pt x="374" y="75"/>
                  </a:lnTo>
                  <a:lnTo>
                    <a:pt x="374" y="68"/>
                  </a:lnTo>
                  <a:lnTo>
                    <a:pt x="373" y="61"/>
                  </a:lnTo>
                  <a:lnTo>
                    <a:pt x="372" y="55"/>
                  </a:lnTo>
                  <a:lnTo>
                    <a:pt x="369" y="48"/>
                  </a:lnTo>
                  <a:lnTo>
                    <a:pt x="366" y="42"/>
                  </a:lnTo>
                  <a:lnTo>
                    <a:pt x="363" y="36"/>
                  </a:lnTo>
                  <a:lnTo>
                    <a:pt x="360" y="30"/>
                  </a:lnTo>
                  <a:lnTo>
                    <a:pt x="356" y="25"/>
                  </a:lnTo>
                  <a:lnTo>
                    <a:pt x="351" y="20"/>
                  </a:lnTo>
                  <a:lnTo>
                    <a:pt x="346" y="16"/>
                  </a:lnTo>
                  <a:lnTo>
                    <a:pt x="341" y="11"/>
                  </a:lnTo>
                  <a:lnTo>
                    <a:pt x="336" y="8"/>
                  </a:lnTo>
                  <a:lnTo>
                    <a:pt x="329" y="5"/>
                  </a:lnTo>
                  <a:lnTo>
                    <a:pt x="323" y="2"/>
                  </a:lnTo>
                  <a:lnTo>
                    <a:pt x="316" y="1"/>
                  </a:lnTo>
                  <a:lnTo>
                    <a:pt x="309" y="0"/>
                  </a:lnTo>
                  <a:lnTo>
                    <a:pt x="303" y="0"/>
                  </a:lnTo>
                  <a:lnTo>
                    <a:pt x="295" y="0"/>
                  </a:lnTo>
                  <a:lnTo>
                    <a:pt x="287" y="1"/>
                  </a:lnTo>
                  <a:lnTo>
                    <a:pt x="279" y="4"/>
                  </a:lnTo>
                  <a:lnTo>
                    <a:pt x="271" y="7"/>
                  </a:lnTo>
                  <a:lnTo>
                    <a:pt x="374"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0" name="Freeform 74"/>
            <p:cNvSpPr>
              <a:spLocks/>
            </p:cNvSpPr>
            <p:nvPr/>
          </p:nvSpPr>
          <p:spPr bwMode="auto">
            <a:xfrm>
              <a:off x="2318" y="1925"/>
              <a:ext cx="8" cy="125"/>
            </a:xfrm>
            <a:custGeom>
              <a:avLst/>
              <a:gdLst>
                <a:gd name="T0" fmla="*/ 0 w 144"/>
                <a:gd name="T1" fmla="*/ 0 h 2251"/>
                <a:gd name="T2" fmla="*/ 0 w 144"/>
                <a:gd name="T3" fmla="*/ 0 h 2251"/>
                <a:gd name="T4" fmla="*/ 0 w 144"/>
                <a:gd name="T5" fmla="*/ 0 h 2251"/>
                <a:gd name="T6" fmla="*/ 0 w 144"/>
                <a:gd name="T7" fmla="*/ 0 h 2251"/>
                <a:gd name="T8" fmla="*/ 0 w 144"/>
                <a:gd name="T9" fmla="*/ 0 h 2251"/>
                <a:gd name="T10" fmla="*/ 0 w 144"/>
                <a:gd name="T11" fmla="*/ 0 h 2251"/>
                <a:gd name="T12" fmla="*/ 0 w 144"/>
                <a:gd name="T13" fmla="*/ 0 h 2251"/>
                <a:gd name="T14" fmla="*/ 0 w 144"/>
                <a:gd name="T15" fmla="*/ 0 h 2251"/>
                <a:gd name="T16" fmla="*/ 0 w 144"/>
                <a:gd name="T17" fmla="*/ 0 h 2251"/>
                <a:gd name="T18" fmla="*/ 0 w 144"/>
                <a:gd name="T19" fmla="*/ 0 h 2251"/>
                <a:gd name="T20" fmla="*/ 0 w 144"/>
                <a:gd name="T21" fmla="*/ 0 h 2251"/>
                <a:gd name="T22" fmla="*/ 0 w 144"/>
                <a:gd name="T23" fmla="*/ 0 h 2251"/>
                <a:gd name="T24" fmla="*/ 0 w 144"/>
                <a:gd name="T25" fmla="*/ 0 h 2251"/>
                <a:gd name="T26" fmla="*/ 0 w 144"/>
                <a:gd name="T27" fmla="*/ 0 h 2251"/>
                <a:gd name="T28" fmla="*/ 0 w 144"/>
                <a:gd name="T29" fmla="*/ 0 h 2251"/>
                <a:gd name="T30" fmla="*/ 0 w 144"/>
                <a:gd name="T31" fmla="*/ 0 h 2251"/>
                <a:gd name="T32" fmla="*/ 0 w 144"/>
                <a:gd name="T33" fmla="*/ 0 h 2251"/>
                <a:gd name="T34" fmla="*/ 0 w 144"/>
                <a:gd name="T35" fmla="*/ 0 h 2251"/>
                <a:gd name="T36" fmla="*/ 0 w 144"/>
                <a:gd name="T37" fmla="*/ 0 h 2251"/>
                <a:gd name="T38" fmla="*/ 0 w 144"/>
                <a:gd name="T39" fmla="*/ 0 h 2251"/>
                <a:gd name="T40" fmla="*/ 0 w 144"/>
                <a:gd name="T41" fmla="*/ 0 h 2251"/>
                <a:gd name="T42" fmla="*/ 0 w 144"/>
                <a:gd name="T43" fmla="*/ 0 h 2251"/>
                <a:gd name="T44" fmla="*/ 0 w 144"/>
                <a:gd name="T45" fmla="*/ 0 h 2251"/>
                <a:gd name="T46" fmla="*/ 0 w 144"/>
                <a:gd name="T47" fmla="*/ 0 h 2251"/>
                <a:gd name="T48" fmla="*/ 0 w 144"/>
                <a:gd name="T49" fmla="*/ 0 h 2251"/>
                <a:gd name="T50" fmla="*/ 0 w 144"/>
                <a:gd name="T51" fmla="*/ 0 h 2251"/>
                <a:gd name="T52" fmla="*/ 0 w 144"/>
                <a:gd name="T53" fmla="*/ 0 h 2251"/>
                <a:gd name="T54" fmla="*/ 0 w 144"/>
                <a:gd name="T55" fmla="*/ 0 h 2251"/>
                <a:gd name="T56" fmla="*/ 0 w 144"/>
                <a:gd name="T57" fmla="*/ 0 h 2251"/>
                <a:gd name="T58" fmla="*/ 0 w 144"/>
                <a:gd name="T59" fmla="*/ 0 h 2251"/>
                <a:gd name="T60" fmla="*/ 0 w 144"/>
                <a:gd name="T61" fmla="*/ 0 h 2251"/>
                <a:gd name="T62" fmla="*/ 0 w 144"/>
                <a:gd name="T63" fmla="*/ 0 h 2251"/>
                <a:gd name="T64" fmla="*/ 0 w 144"/>
                <a:gd name="T65" fmla="*/ 0 h 2251"/>
                <a:gd name="T66" fmla="*/ 0 w 144"/>
                <a:gd name="T67" fmla="*/ 0 h 2251"/>
                <a:gd name="T68" fmla="*/ 0 w 144"/>
                <a:gd name="T69" fmla="*/ 0 h 2251"/>
                <a:gd name="T70" fmla="*/ 0 w 144"/>
                <a:gd name="T71" fmla="*/ 0 h 2251"/>
                <a:gd name="T72" fmla="*/ 0 w 144"/>
                <a:gd name="T73" fmla="*/ 0 h 2251"/>
                <a:gd name="T74" fmla="*/ 0 w 144"/>
                <a:gd name="T75" fmla="*/ 0 h 2251"/>
                <a:gd name="T76" fmla="*/ 0 w 144"/>
                <a:gd name="T77" fmla="*/ 0 h 2251"/>
                <a:gd name="T78" fmla="*/ 0 w 144"/>
                <a:gd name="T79" fmla="*/ 0 h 22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2251"/>
                <a:gd name="T122" fmla="*/ 144 w 144"/>
                <a:gd name="T123" fmla="*/ 2251 h 225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2251">
                  <a:moveTo>
                    <a:pt x="77" y="0"/>
                  </a:moveTo>
                  <a:lnTo>
                    <a:pt x="0" y="72"/>
                  </a:lnTo>
                  <a:lnTo>
                    <a:pt x="0" y="2251"/>
                  </a:lnTo>
                  <a:lnTo>
                    <a:pt x="144" y="2251"/>
                  </a:lnTo>
                  <a:lnTo>
                    <a:pt x="144" y="72"/>
                  </a:lnTo>
                  <a:lnTo>
                    <a:pt x="77" y="0"/>
                  </a:lnTo>
                  <a:lnTo>
                    <a:pt x="144" y="72"/>
                  </a:lnTo>
                  <a:lnTo>
                    <a:pt x="143" y="63"/>
                  </a:lnTo>
                  <a:lnTo>
                    <a:pt x="142" y="55"/>
                  </a:lnTo>
                  <a:lnTo>
                    <a:pt x="139" y="47"/>
                  </a:lnTo>
                  <a:lnTo>
                    <a:pt x="137" y="40"/>
                  </a:lnTo>
                  <a:lnTo>
                    <a:pt x="134" y="34"/>
                  </a:lnTo>
                  <a:lnTo>
                    <a:pt x="130" y="28"/>
                  </a:lnTo>
                  <a:lnTo>
                    <a:pt x="126" y="23"/>
                  </a:lnTo>
                  <a:lnTo>
                    <a:pt x="120" y="18"/>
                  </a:lnTo>
                  <a:lnTo>
                    <a:pt x="115" y="14"/>
                  </a:lnTo>
                  <a:lnTo>
                    <a:pt x="110" y="10"/>
                  </a:lnTo>
                  <a:lnTo>
                    <a:pt x="103" y="7"/>
                  </a:lnTo>
                  <a:lnTo>
                    <a:pt x="98" y="4"/>
                  </a:lnTo>
                  <a:lnTo>
                    <a:pt x="91" y="2"/>
                  </a:lnTo>
                  <a:lnTo>
                    <a:pt x="84" y="1"/>
                  </a:lnTo>
                  <a:lnTo>
                    <a:pt x="78" y="0"/>
                  </a:lnTo>
                  <a:lnTo>
                    <a:pt x="72" y="0"/>
                  </a:lnTo>
                  <a:lnTo>
                    <a:pt x="64" y="0"/>
                  </a:lnTo>
                  <a:lnTo>
                    <a:pt x="58" y="1"/>
                  </a:lnTo>
                  <a:lnTo>
                    <a:pt x="52" y="2"/>
                  </a:lnTo>
                  <a:lnTo>
                    <a:pt x="45" y="4"/>
                  </a:lnTo>
                  <a:lnTo>
                    <a:pt x="39" y="7"/>
                  </a:lnTo>
                  <a:lnTo>
                    <a:pt x="32" y="10"/>
                  </a:lnTo>
                  <a:lnTo>
                    <a:pt x="27" y="14"/>
                  </a:lnTo>
                  <a:lnTo>
                    <a:pt x="22" y="18"/>
                  </a:lnTo>
                  <a:lnTo>
                    <a:pt x="17" y="23"/>
                  </a:lnTo>
                  <a:lnTo>
                    <a:pt x="12" y="28"/>
                  </a:lnTo>
                  <a:lnTo>
                    <a:pt x="9" y="34"/>
                  </a:lnTo>
                  <a:lnTo>
                    <a:pt x="5" y="40"/>
                  </a:lnTo>
                  <a:lnTo>
                    <a:pt x="3" y="47"/>
                  </a:lnTo>
                  <a:lnTo>
                    <a:pt x="1" y="55"/>
                  </a:lnTo>
                  <a:lnTo>
                    <a:pt x="0" y="63"/>
                  </a:lnTo>
                  <a:lnTo>
                    <a:pt x="0" y="72"/>
                  </a:lnTo>
                  <a:lnTo>
                    <a:pt x="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1" name="Freeform 75"/>
            <p:cNvSpPr>
              <a:spLocks/>
            </p:cNvSpPr>
            <p:nvPr/>
          </p:nvSpPr>
          <p:spPr bwMode="auto">
            <a:xfrm>
              <a:off x="2303" y="1923"/>
              <a:ext cx="20" cy="10"/>
            </a:xfrm>
            <a:custGeom>
              <a:avLst/>
              <a:gdLst>
                <a:gd name="T0" fmla="*/ 0 w 349"/>
                <a:gd name="T1" fmla="*/ 0 h 165"/>
                <a:gd name="T2" fmla="*/ 0 w 349"/>
                <a:gd name="T3" fmla="*/ 0 h 165"/>
                <a:gd name="T4" fmla="*/ 0 w 349"/>
                <a:gd name="T5" fmla="*/ 0 h 165"/>
                <a:gd name="T6" fmla="*/ 0 w 349"/>
                <a:gd name="T7" fmla="*/ 0 h 165"/>
                <a:gd name="T8" fmla="*/ 0 w 349"/>
                <a:gd name="T9" fmla="*/ 0 h 165"/>
                <a:gd name="T10" fmla="*/ 0 w 349"/>
                <a:gd name="T11" fmla="*/ 0 h 165"/>
                <a:gd name="T12" fmla="*/ 0 w 349"/>
                <a:gd name="T13" fmla="*/ 0 h 165"/>
                <a:gd name="T14" fmla="*/ 0 w 349"/>
                <a:gd name="T15" fmla="*/ 0 h 165"/>
                <a:gd name="T16" fmla="*/ 0 w 349"/>
                <a:gd name="T17" fmla="*/ 0 h 165"/>
                <a:gd name="T18" fmla="*/ 0 w 349"/>
                <a:gd name="T19" fmla="*/ 0 h 165"/>
                <a:gd name="T20" fmla="*/ 0 w 349"/>
                <a:gd name="T21" fmla="*/ 0 h 165"/>
                <a:gd name="T22" fmla="*/ 0 w 349"/>
                <a:gd name="T23" fmla="*/ 0 h 165"/>
                <a:gd name="T24" fmla="*/ 0 w 349"/>
                <a:gd name="T25" fmla="*/ 0 h 165"/>
                <a:gd name="T26" fmla="*/ 0 w 349"/>
                <a:gd name="T27" fmla="*/ 0 h 165"/>
                <a:gd name="T28" fmla="*/ 0 w 349"/>
                <a:gd name="T29" fmla="*/ 0 h 165"/>
                <a:gd name="T30" fmla="*/ 0 w 349"/>
                <a:gd name="T31" fmla="*/ 0 h 165"/>
                <a:gd name="T32" fmla="*/ 0 w 349"/>
                <a:gd name="T33" fmla="*/ 0 h 165"/>
                <a:gd name="T34" fmla="*/ 0 w 349"/>
                <a:gd name="T35" fmla="*/ 0 h 165"/>
                <a:gd name="T36" fmla="*/ 0 w 349"/>
                <a:gd name="T37" fmla="*/ 0 h 165"/>
                <a:gd name="T38" fmla="*/ 0 w 349"/>
                <a:gd name="T39" fmla="*/ 0 h 165"/>
                <a:gd name="T40" fmla="*/ 0 w 349"/>
                <a:gd name="T41" fmla="*/ 0 h 165"/>
                <a:gd name="T42" fmla="*/ 0 w 349"/>
                <a:gd name="T43" fmla="*/ 0 h 165"/>
                <a:gd name="T44" fmla="*/ 0 w 349"/>
                <a:gd name="T45" fmla="*/ 0 h 165"/>
                <a:gd name="T46" fmla="*/ 0 w 349"/>
                <a:gd name="T47" fmla="*/ 0 h 165"/>
                <a:gd name="T48" fmla="*/ 0 w 349"/>
                <a:gd name="T49" fmla="*/ 0 h 165"/>
                <a:gd name="T50" fmla="*/ 0 w 349"/>
                <a:gd name="T51" fmla="*/ 0 h 165"/>
                <a:gd name="T52" fmla="*/ 0 w 349"/>
                <a:gd name="T53" fmla="*/ 0 h 165"/>
                <a:gd name="T54" fmla="*/ 0 w 349"/>
                <a:gd name="T55" fmla="*/ 0 h 165"/>
                <a:gd name="T56" fmla="*/ 0 w 349"/>
                <a:gd name="T57" fmla="*/ 0 h 165"/>
                <a:gd name="T58" fmla="*/ 0 w 349"/>
                <a:gd name="T59" fmla="*/ 0 h 165"/>
                <a:gd name="T60" fmla="*/ 0 w 349"/>
                <a:gd name="T61" fmla="*/ 0 h 165"/>
                <a:gd name="T62" fmla="*/ 0 w 349"/>
                <a:gd name="T63" fmla="*/ 0 h 165"/>
                <a:gd name="T64" fmla="*/ 0 w 349"/>
                <a:gd name="T65" fmla="*/ 0 h 165"/>
                <a:gd name="T66" fmla="*/ 0 w 349"/>
                <a:gd name="T67" fmla="*/ 0 h 165"/>
                <a:gd name="T68" fmla="*/ 0 w 349"/>
                <a:gd name="T69" fmla="*/ 0 h 165"/>
                <a:gd name="T70" fmla="*/ 0 w 349"/>
                <a:gd name="T71" fmla="*/ 0 h 165"/>
                <a:gd name="T72" fmla="*/ 0 w 349"/>
                <a:gd name="T73" fmla="*/ 0 h 165"/>
                <a:gd name="T74" fmla="*/ 0 w 349"/>
                <a:gd name="T75" fmla="*/ 0 h 165"/>
                <a:gd name="T76" fmla="*/ 0 w 349"/>
                <a:gd name="T77" fmla="*/ 0 h 165"/>
                <a:gd name="T78" fmla="*/ 0 w 349"/>
                <a:gd name="T79" fmla="*/ 0 h 1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9"/>
                <a:gd name="T121" fmla="*/ 0 h 165"/>
                <a:gd name="T122" fmla="*/ 349 w 349"/>
                <a:gd name="T123" fmla="*/ 165 h 1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9" h="165">
                  <a:moveTo>
                    <a:pt x="0" y="72"/>
                  </a:moveTo>
                  <a:lnTo>
                    <a:pt x="66" y="144"/>
                  </a:lnTo>
                  <a:lnTo>
                    <a:pt x="338" y="165"/>
                  </a:lnTo>
                  <a:lnTo>
                    <a:pt x="349" y="21"/>
                  </a:lnTo>
                  <a:lnTo>
                    <a:pt x="77" y="1"/>
                  </a:lnTo>
                  <a:lnTo>
                    <a:pt x="0" y="72"/>
                  </a:lnTo>
                  <a:lnTo>
                    <a:pt x="77" y="1"/>
                  </a:lnTo>
                  <a:lnTo>
                    <a:pt x="68" y="0"/>
                  </a:lnTo>
                  <a:lnTo>
                    <a:pt x="60" y="1"/>
                  </a:lnTo>
                  <a:lnTo>
                    <a:pt x="53" y="2"/>
                  </a:lnTo>
                  <a:lnTo>
                    <a:pt x="45" y="4"/>
                  </a:lnTo>
                  <a:lnTo>
                    <a:pt x="39" y="7"/>
                  </a:lnTo>
                  <a:lnTo>
                    <a:pt x="32" y="10"/>
                  </a:lnTo>
                  <a:lnTo>
                    <a:pt x="27" y="14"/>
                  </a:lnTo>
                  <a:lnTo>
                    <a:pt x="22" y="19"/>
                  </a:lnTo>
                  <a:lnTo>
                    <a:pt x="18" y="24"/>
                  </a:lnTo>
                  <a:lnTo>
                    <a:pt x="13" y="29"/>
                  </a:lnTo>
                  <a:lnTo>
                    <a:pt x="9" y="35"/>
                  </a:lnTo>
                  <a:lnTo>
                    <a:pt x="7" y="41"/>
                  </a:lnTo>
                  <a:lnTo>
                    <a:pt x="4" y="47"/>
                  </a:lnTo>
                  <a:lnTo>
                    <a:pt x="3" y="54"/>
                  </a:lnTo>
                  <a:lnTo>
                    <a:pt x="1" y="60"/>
                  </a:lnTo>
                  <a:lnTo>
                    <a:pt x="1" y="66"/>
                  </a:lnTo>
                  <a:lnTo>
                    <a:pt x="0" y="74"/>
                  </a:lnTo>
                  <a:lnTo>
                    <a:pt x="1" y="80"/>
                  </a:lnTo>
                  <a:lnTo>
                    <a:pt x="2" y="86"/>
                  </a:lnTo>
                  <a:lnTo>
                    <a:pt x="3" y="93"/>
                  </a:lnTo>
                  <a:lnTo>
                    <a:pt x="5" y="99"/>
                  </a:lnTo>
                  <a:lnTo>
                    <a:pt x="7" y="106"/>
                  </a:lnTo>
                  <a:lnTo>
                    <a:pt x="10" y="112"/>
                  </a:lnTo>
                  <a:lnTo>
                    <a:pt x="14" y="117"/>
                  </a:lnTo>
                  <a:lnTo>
                    <a:pt x="19" y="122"/>
                  </a:lnTo>
                  <a:lnTo>
                    <a:pt x="24" y="127"/>
                  </a:lnTo>
                  <a:lnTo>
                    <a:pt x="29" y="132"/>
                  </a:lnTo>
                  <a:lnTo>
                    <a:pt x="36" y="135"/>
                  </a:lnTo>
                  <a:lnTo>
                    <a:pt x="42" y="138"/>
                  </a:lnTo>
                  <a:lnTo>
                    <a:pt x="49" y="140"/>
                  </a:lnTo>
                  <a:lnTo>
                    <a:pt x="58" y="143"/>
                  </a:lnTo>
                  <a:lnTo>
                    <a:pt x="66" y="144"/>
                  </a:lnTo>
                  <a:lnTo>
                    <a:pt x="0"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2" name="Freeform 76"/>
            <p:cNvSpPr>
              <a:spLocks/>
            </p:cNvSpPr>
            <p:nvPr/>
          </p:nvSpPr>
          <p:spPr bwMode="auto">
            <a:xfrm>
              <a:off x="2255" y="1958"/>
              <a:ext cx="14" cy="68"/>
            </a:xfrm>
            <a:custGeom>
              <a:avLst/>
              <a:gdLst>
                <a:gd name="T0" fmla="*/ 0 w 261"/>
                <a:gd name="T1" fmla="*/ 0 h 1235"/>
                <a:gd name="T2" fmla="*/ 0 w 261"/>
                <a:gd name="T3" fmla="*/ 0 h 1235"/>
                <a:gd name="T4" fmla="*/ 0 w 261"/>
                <a:gd name="T5" fmla="*/ 0 h 1235"/>
                <a:gd name="T6" fmla="*/ 0 w 261"/>
                <a:gd name="T7" fmla="*/ 0 h 1235"/>
                <a:gd name="T8" fmla="*/ 0 w 261"/>
                <a:gd name="T9" fmla="*/ 0 h 1235"/>
                <a:gd name="T10" fmla="*/ 0 60000 65536"/>
                <a:gd name="T11" fmla="*/ 0 60000 65536"/>
                <a:gd name="T12" fmla="*/ 0 60000 65536"/>
                <a:gd name="T13" fmla="*/ 0 60000 65536"/>
                <a:gd name="T14" fmla="*/ 0 60000 65536"/>
                <a:gd name="T15" fmla="*/ 0 w 261"/>
                <a:gd name="T16" fmla="*/ 0 h 1235"/>
                <a:gd name="T17" fmla="*/ 261 w 261"/>
                <a:gd name="T18" fmla="*/ 1235 h 1235"/>
              </a:gdLst>
              <a:ahLst/>
              <a:cxnLst>
                <a:cxn ang="T10">
                  <a:pos x="T0" y="T1"/>
                </a:cxn>
                <a:cxn ang="T11">
                  <a:pos x="T2" y="T3"/>
                </a:cxn>
                <a:cxn ang="T12">
                  <a:pos x="T4" y="T5"/>
                </a:cxn>
                <a:cxn ang="T13">
                  <a:pos x="T6" y="T7"/>
                </a:cxn>
                <a:cxn ang="T14">
                  <a:pos x="T8" y="T9"/>
                </a:cxn>
              </a:cxnLst>
              <a:rect l="T15" t="T16" r="T17" b="T18"/>
              <a:pathLst>
                <a:path w="261" h="1235">
                  <a:moveTo>
                    <a:pt x="0" y="0"/>
                  </a:moveTo>
                  <a:lnTo>
                    <a:pt x="0" y="1235"/>
                  </a:lnTo>
                  <a:lnTo>
                    <a:pt x="261" y="1122"/>
                  </a:lnTo>
                  <a:lnTo>
                    <a:pt x="261" y="169"/>
                  </a:lnTo>
                  <a:lnTo>
                    <a:pt x="0" y="0"/>
                  </a:lnTo>
                  <a:close/>
                </a:path>
              </a:pathLst>
            </a:custGeom>
            <a:solidFill>
              <a:srgbClr val="EBC1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3" name="Freeform 77"/>
            <p:cNvSpPr>
              <a:spLocks/>
            </p:cNvSpPr>
            <p:nvPr/>
          </p:nvSpPr>
          <p:spPr bwMode="auto">
            <a:xfrm>
              <a:off x="2251" y="1958"/>
              <a:ext cx="8" cy="72"/>
            </a:xfrm>
            <a:custGeom>
              <a:avLst/>
              <a:gdLst>
                <a:gd name="T0" fmla="*/ 0 w 144"/>
                <a:gd name="T1" fmla="*/ 0 h 1307"/>
                <a:gd name="T2" fmla="*/ 0 w 144"/>
                <a:gd name="T3" fmla="*/ 0 h 1307"/>
                <a:gd name="T4" fmla="*/ 0 w 144"/>
                <a:gd name="T5" fmla="*/ 0 h 1307"/>
                <a:gd name="T6" fmla="*/ 0 w 144"/>
                <a:gd name="T7" fmla="*/ 0 h 1307"/>
                <a:gd name="T8" fmla="*/ 0 w 144"/>
                <a:gd name="T9" fmla="*/ 0 h 1307"/>
                <a:gd name="T10" fmla="*/ 0 w 144"/>
                <a:gd name="T11" fmla="*/ 0 h 1307"/>
                <a:gd name="T12" fmla="*/ 0 w 144"/>
                <a:gd name="T13" fmla="*/ 0 h 1307"/>
                <a:gd name="T14" fmla="*/ 0 w 144"/>
                <a:gd name="T15" fmla="*/ 0 h 1307"/>
                <a:gd name="T16" fmla="*/ 0 w 144"/>
                <a:gd name="T17" fmla="*/ 0 h 1307"/>
                <a:gd name="T18" fmla="*/ 0 w 144"/>
                <a:gd name="T19" fmla="*/ 0 h 1307"/>
                <a:gd name="T20" fmla="*/ 0 w 144"/>
                <a:gd name="T21" fmla="*/ 0 h 1307"/>
                <a:gd name="T22" fmla="*/ 0 w 144"/>
                <a:gd name="T23" fmla="*/ 0 h 1307"/>
                <a:gd name="T24" fmla="*/ 0 w 144"/>
                <a:gd name="T25" fmla="*/ 0 h 1307"/>
                <a:gd name="T26" fmla="*/ 0 w 144"/>
                <a:gd name="T27" fmla="*/ 0 h 1307"/>
                <a:gd name="T28" fmla="*/ 0 w 144"/>
                <a:gd name="T29" fmla="*/ 0 h 1307"/>
                <a:gd name="T30" fmla="*/ 0 w 144"/>
                <a:gd name="T31" fmla="*/ 0 h 1307"/>
                <a:gd name="T32" fmla="*/ 0 w 144"/>
                <a:gd name="T33" fmla="*/ 0 h 1307"/>
                <a:gd name="T34" fmla="*/ 0 w 144"/>
                <a:gd name="T35" fmla="*/ 0 h 1307"/>
                <a:gd name="T36" fmla="*/ 0 w 144"/>
                <a:gd name="T37" fmla="*/ 0 h 1307"/>
                <a:gd name="T38" fmla="*/ 0 w 144"/>
                <a:gd name="T39" fmla="*/ 0 h 1307"/>
                <a:gd name="T40" fmla="*/ 0 w 144"/>
                <a:gd name="T41" fmla="*/ 0 h 1307"/>
                <a:gd name="T42" fmla="*/ 0 w 144"/>
                <a:gd name="T43" fmla="*/ 0 h 1307"/>
                <a:gd name="T44" fmla="*/ 0 w 144"/>
                <a:gd name="T45" fmla="*/ 0 h 1307"/>
                <a:gd name="T46" fmla="*/ 0 w 144"/>
                <a:gd name="T47" fmla="*/ 0 h 1307"/>
                <a:gd name="T48" fmla="*/ 0 w 144"/>
                <a:gd name="T49" fmla="*/ 0 h 1307"/>
                <a:gd name="T50" fmla="*/ 0 w 144"/>
                <a:gd name="T51" fmla="*/ 0 h 1307"/>
                <a:gd name="T52" fmla="*/ 0 w 144"/>
                <a:gd name="T53" fmla="*/ 0 h 1307"/>
                <a:gd name="T54" fmla="*/ 0 w 144"/>
                <a:gd name="T55" fmla="*/ 0 h 1307"/>
                <a:gd name="T56" fmla="*/ 0 w 144"/>
                <a:gd name="T57" fmla="*/ 0 h 1307"/>
                <a:gd name="T58" fmla="*/ 0 w 144"/>
                <a:gd name="T59" fmla="*/ 0 h 1307"/>
                <a:gd name="T60" fmla="*/ 0 w 144"/>
                <a:gd name="T61" fmla="*/ 0 h 1307"/>
                <a:gd name="T62" fmla="*/ 0 w 144"/>
                <a:gd name="T63" fmla="*/ 0 h 1307"/>
                <a:gd name="T64" fmla="*/ 0 w 144"/>
                <a:gd name="T65" fmla="*/ 0 h 1307"/>
                <a:gd name="T66" fmla="*/ 0 w 144"/>
                <a:gd name="T67" fmla="*/ 0 h 1307"/>
                <a:gd name="T68" fmla="*/ 0 w 144"/>
                <a:gd name="T69" fmla="*/ 0 h 1307"/>
                <a:gd name="T70" fmla="*/ 0 w 144"/>
                <a:gd name="T71" fmla="*/ 0 h 1307"/>
                <a:gd name="T72" fmla="*/ 0 w 144"/>
                <a:gd name="T73" fmla="*/ 0 h 1307"/>
                <a:gd name="T74" fmla="*/ 0 w 144"/>
                <a:gd name="T75" fmla="*/ 0 h 1307"/>
                <a:gd name="T76" fmla="*/ 0 w 144"/>
                <a:gd name="T77" fmla="*/ 0 h 1307"/>
                <a:gd name="T78" fmla="*/ 0 w 144"/>
                <a:gd name="T79" fmla="*/ 0 h 13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1307"/>
                <a:gd name="T122" fmla="*/ 144 w 144"/>
                <a:gd name="T123" fmla="*/ 1307 h 130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1307">
                  <a:moveTo>
                    <a:pt x="101" y="1300"/>
                  </a:moveTo>
                  <a:lnTo>
                    <a:pt x="144" y="1235"/>
                  </a:lnTo>
                  <a:lnTo>
                    <a:pt x="144" y="0"/>
                  </a:lnTo>
                  <a:lnTo>
                    <a:pt x="0" y="0"/>
                  </a:lnTo>
                  <a:lnTo>
                    <a:pt x="0" y="1235"/>
                  </a:lnTo>
                  <a:lnTo>
                    <a:pt x="101" y="1300"/>
                  </a:lnTo>
                  <a:lnTo>
                    <a:pt x="0" y="1235"/>
                  </a:lnTo>
                  <a:lnTo>
                    <a:pt x="1" y="1243"/>
                  </a:lnTo>
                  <a:lnTo>
                    <a:pt x="2" y="1252"/>
                  </a:lnTo>
                  <a:lnTo>
                    <a:pt x="3" y="1259"/>
                  </a:lnTo>
                  <a:lnTo>
                    <a:pt x="6" y="1266"/>
                  </a:lnTo>
                  <a:lnTo>
                    <a:pt x="10" y="1273"/>
                  </a:lnTo>
                  <a:lnTo>
                    <a:pt x="14" y="1278"/>
                  </a:lnTo>
                  <a:lnTo>
                    <a:pt x="18" y="1283"/>
                  </a:lnTo>
                  <a:lnTo>
                    <a:pt x="22" y="1289"/>
                  </a:lnTo>
                  <a:lnTo>
                    <a:pt x="28" y="1293"/>
                  </a:lnTo>
                  <a:lnTo>
                    <a:pt x="34" y="1296"/>
                  </a:lnTo>
                  <a:lnTo>
                    <a:pt x="39" y="1299"/>
                  </a:lnTo>
                  <a:lnTo>
                    <a:pt x="46" y="1302"/>
                  </a:lnTo>
                  <a:lnTo>
                    <a:pt x="52" y="1303"/>
                  </a:lnTo>
                  <a:lnTo>
                    <a:pt x="58" y="1306"/>
                  </a:lnTo>
                  <a:lnTo>
                    <a:pt x="66" y="1307"/>
                  </a:lnTo>
                  <a:lnTo>
                    <a:pt x="72" y="1307"/>
                  </a:lnTo>
                  <a:lnTo>
                    <a:pt x="78" y="1307"/>
                  </a:lnTo>
                  <a:lnTo>
                    <a:pt x="86" y="1306"/>
                  </a:lnTo>
                  <a:lnTo>
                    <a:pt x="92" y="1303"/>
                  </a:lnTo>
                  <a:lnTo>
                    <a:pt x="98" y="1302"/>
                  </a:lnTo>
                  <a:lnTo>
                    <a:pt x="105" y="1299"/>
                  </a:lnTo>
                  <a:lnTo>
                    <a:pt x="111" y="1296"/>
                  </a:lnTo>
                  <a:lnTo>
                    <a:pt x="116" y="1293"/>
                  </a:lnTo>
                  <a:lnTo>
                    <a:pt x="122" y="1289"/>
                  </a:lnTo>
                  <a:lnTo>
                    <a:pt x="126" y="1283"/>
                  </a:lnTo>
                  <a:lnTo>
                    <a:pt x="131" y="1278"/>
                  </a:lnTo>
                  <a:lnTo>
                    <a:pt x="134" y="1273"/>
                  </a:lnTo>
                  <a:lnTo>
                    <a:pt x="138" y="1266"/>
                  </a:lnTo>
                  <a:lnTo>
                    <a:pt x="141" y="1259"/>
                  </a:lnTo>
                  <a:lnTo>
                    <a:pt x="143" y="1252"/>
                  </a:lnTo>
                  <a:lnTo>
                    <a:pt x="144" y="1243"/>
                  </a:lnTo>
                  <a:lnTo>
                    <a:pt x="144" y="1235"/>
                  </a:lnTo>
                  <a:lnTo>
                    <a:pt x="101" y="13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4" name="Freeform 78"/>
            <p:cNvSpPr>
              <a:spLocks/>
            </p:cNvSpPr>
            <p:nvPr/>
          </p:nvSpPr>
          <p:spPr bwMode="auto">
            <a:xfrm>
              <a:off x="2253" y="2016"/>
              <a:ext cx="20" cy="14"/>
            </a:xfrm>
            <a:custGeom>
              <a:avLst/>
              <a:gdLst>
                <a:gd name="T0" fmla="*/ 0 w 362"/>
                <a:gd name="T1" fmla="*/ 0 h 251"/>
                <a:gd name="T2" fmla="*/ 0 w 362"/>
                <a:gd name="T3" fmla="*/ 0 h 251"/>
                <a:gd name="T4" fmla="*/ 0 w 362"/>
                <a:gd name="T5" fmla="*/ 0 h 251"/>
                <a:gd name="T6" fmla="*/ 0 w 362"/>
                <a:gd name="T7" fmla="*/ 0 h 251"/>
                <a:gd name="T8" fmla="*/ 0 w 362"/>
                <a:gd name="T9" fmla="*/ 0 h 251"/>
                <a:gd name="T10" fmla="*/ 0 w 362"/>
                <a:gd name="T11" fmla="*/ 0 h 251"/>
                <a:gd name="T12" fmla="*/ 0 w 362"/>
                <a:gd name="T13" fmla="*/ 0 h 251"/>
                <a:gd name="T14" fmla="*/ 0 w 362"/>
                <a:gd name="T15" fmla="*/ 0 h 251"/>
                <a:gd name="T16" fmla="*/ 0 w 362"/>
                <a:gd name="T17" fmla="*/ 0 h 251"/>
                <a:gd name="T18" fmla="*/ 0 w 362"/>
                <a:gd name="T19" fmla="*/ 0 h 251"/>
                <a:gd name="T20" fmla="*/ 0 w 362"/>
                <a:gd name="T21" fmla="*/ 0 h 251"/>
                <a:gd name="T22" fmla="*/ 0 w 362"/>
                <a:gd name="T23" fmla="*/ 0 h 251"/>
                <a:gd name="T24" fmla="*/ 0 w 362"/>
                <a:gd name="T25" fmla="*/ 0 h 251"/>
                <a:gd name="T26" fmla="*/ 0 w 362"/>
                <a:gd name="T27" fmla="*/ 0 h 251"/>
                <a:gd name="T28" fmla="*/ 0 w 362"/>
                <a:gd name="T29" fmla="*/ 0 h 251"/>
                <a:gd name="T30" fmla="*/ 0 w 362"/>
                <a:gd name="T31" fmla="*/ 0 h 251"/>
                <a:gd name="T32" fmla="*/ 0 w 362"/>
                <a:gd name="T33" fmla="*/ 0 h 251"/>
                <a:gd name="T34" fmla="*/ 0 w 362"/>
                <a:gd name="T35" fmla="*/ 0 h 251"/>
                <a:gd name="T36" fmla="*/ 0 w 362"/>
                <a:gd name="T37" fmla="*/ 0 h 251"/>
                <a:gd name="T38" fmla="*/ 0 w 362"/>
                <a:gd name="T39" fmla="*/ 0 h 251"/>
                <a:gd name="T40" fmla="*/ 0 w 362"/>
                <a:gd name="T41" fmla="*/ 0 h 251"/>
                <a:gd name="T42" fmla="*/ 0 w 362"/>
                <a:gd name="T43" fmla="*/ 0 h 251"/>
                <a:gd name="T44" fmla="*/ 0 w 362"/>
                <a:gd name="T45" fmla="*/ 0 h 251"/>
                <a:gd name="T46" fmla="*/ 0 w 362"/>
                <a:gd name="T47" fmla="*/ 0 h 251"/>
                <a:gd name="T48" fmla="*/ 0 w 362"/>
                <a:gd name="T49" fmla="*/ 0 h 251"/>
                <a:gd name="T50" fmla="*/ 0 w 362"/>
                <a:gd name="T51" fmla="*/ 0 h 251"/>
                <a:gd name="T52" fmla="*/ 0 w 362"/>
                <a:gd name="T53" fmla="*/ 0 h 251"/>
                <a:gd name="T54" fmla="*/ 0 w 362"/>
                <a:gd name="T55" fmla="*/ 0 h 251"/>
                <a:gd name="T56" fmla="*/ 0 w 362"/>
                <a:gd name="T57" fmla="*/ 0 h 251"/>
                <a:gd name="T58" fmla="*/ 0 w 362"/>
                <a:gd name="T59" fmla="*/ 0 h 251"/>
                <a:gd name="T60" fmla="*/ 0 w 362"/>
                <a:gd name="T61" fmla="*/ 0 h 251"/>
                <a:gd name="T62" fmla="*/ 0 w 362"/>
                <a:gd name="T63" fmla="*/ 0 h 251"/>
                <a:gd name="T64" fmla="*/ 0 w 362"/>
                <a:gd name="T65" fmla="*/ 0 h 251"/>
                <a:gd name="T66" fmla="*/ 0 w 362"/>
                <a:gd name="T67" fmla="*/ 0 h 251"/>
                <a:gd name="T68" fmla="*/ 0 w 362"/>
                <a:gd name="T69" fmla="*/ 0 h 251"/>
                <a:gd name="T70" fmla="*/ 0 w 362"/>
                <a:gd name="T71" fmla="*/ 0 h 251"/>
                <a:gd name="T72" fmla="*/ 0 w 362"/>
                <a:gd name="T73" fmla="*/ 0 h 251"/>
                <a:gd name="T74" fmla="*/ 0 w 362"/>
                <a:gd name="T75" fmla="*/ 0 h 251"/>
                <a:gd name="T76" fmla="*/ 0 w 362"/>
                <a:gd name="T77" fmla="*/ 0 h 251"/>
                <a:gd name="T78" fmla="*/ 0 w 362"/>
                <a:gd name="T79" fmla="*/ 0 h 2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62"/>
                <a:gd name="T121" fmla="*/ 0 h 251"/>
                <a:gd name="T122" fmla="*/ 362 w 362"/>
                <a:gd name="T123" fmla="*/ 251 h 25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62" h="251">
                  <a:moveTo>
                    <a:pt x="362" y="73"/>
                  </a:moveTo>
                  <a:lnTo>
                    <a:pt x="262" y="7"/>
                  </a:lnTo>
                  <a:lnTo>
                    <a:pt x="0" y="119"/>
                  </a:lnTo>
                  <a:lnTo>
                    <a:pt x="58" y="251"/>
                  </a:lnTo>
                  <a:lnTo>
                    <a:pt x="318" y="139"/>
                  </a:lnTo>
                  <a:lnTo>
                    <a:pt x="362" y="73"/>
                  </a:lnTo>
                  <a:lnTo>
                    <a:pt x="318" y="139"/>
                  </a:lnTo>
                  <a:lnTo>
                    <a:pt x="326" y="136"/>
                  </a:lnTo>
                  <a:lnTo>
                    <a:pt x="333" y="132"/>
                  </a:lnTo>
                  <a:lnTo>
                    <a:pt x="339" y="126"/>
                  </a:lnTo>
                  <a:lnTo>
                    <a:pt x="344" y="121"/>
                  </a:lnTo>
                  <a:lnTo>
                    <a:pt x="350" y="116"/>
                  </a:lnTo>
                  <a:lnTo>
                    <a:pt x="353" y="109"/>
                  </a:lnTo>
                  <a:lnTo>
                    <a:pt x="356" y="104"/>
                  </a:lnTo>
                  <a:lnTo>
                    <a:pt x="359" y="98"/>
                  </a:lnTo>
                  <a:lnTo>
                    <a:pt x="360" y="91"/>
                  </a:lnTo>
                  <a:lnTo>
                    <a:pt x="362" y="84"/>
                  </a:lnTo>
                  <a:lnTo>
                    <a:pt x="362" y="78"/>
                  </a:lnTo>
                  <a:lnTo>
                    <a:pt x="362" y="71"/>
                  </a:lnTo>
                  <a:lnTo>
                    <a:pt x="361" y="64"/>
                  </a:lnTo>
                  <a:lnTo>
                    <a:pt x="360" y="57"/>
                  </a:lnTo>
                  <a:lnTo>
                    <a:pt x="358" y="51"/>
                  </a:lnTo>
                  <a:lnTo>
                    <a:pt x="356" y="45"/>
                  </a:lnTo>
                  <a:lnTo>
                    <a:pt x="353" y="38"/>
                  </a:lnTo>
                  <a:lnTo>
                    <a:pt x="350" y="33"/>
                  </a:lnTo>
                  <a:lnTo>
                    <a:pt x="346" y="28"/>
                  </a:lnTo>
                  <a:lnTo>
                    <a:pt x="341" y="23"/>
                  </a:lnTo>
                  <a:lnTo>
                    <a:pt x="337" y="17"/>
                  </a:lnTo>
                  <a:lnTo>
                    <a:pt x="332" y="13"/>
                  </a:lnTo>
                  <a:lnTo>
                    <a:pt x="325" y="10"/>
                  </a:lnTo>
                  <a:lnTo>
                    <a:pt x="320" y="7"/>
                  </a:lnTo>
                  <a:lnTo>
                    <a:pt x="314" y="3"/>
                  </a:lnTo>
                  <a:lnTo>
                    <a:pt x="307" y="2"/>
                  </a:lnTo>
                  <a:lnTo>
                    <a:pt x="300" y="1"/>
                  </a:lnTo>
                  <a:lnTo>
                    <a:pt x="293" y="0"/>
                  </a:lnTo>
                  <a:lnTo>
                    <a:pt x="285" y="0"/>
                  </a:lnTo>
                  <a:lnTo>
                    <a:pt x="278" y="2"/>
                  </a:lnTo>
                  <a:lnTo>
                    <a:pt x="269" y="5"/>
                  </a:lnTo>
                  <a:lnTo>
                    <a:pt x="262" y="7"/>
                  </a:lnTo>
                  <a:lnTo>
                    <a:pt x="362" y="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5" name="Freeform 79"/>
            <p:cNvSpPr>
              <a:spLocks/>
            </p:cNvSpPr>
            <p:nvPr/>
          </p:nvSpPr>
          <p:spPr bwMode="auto">
            <a:xfrm>
              <a:off x="2265" y="1963"/>
              <a:ext cx="8" cy="57"/>
            </a:xfrm>
            <a:custGeom>
              <a:avLst/>
              <a:gdLst>
                <a:gd name="T0" fmla="*/ 0 w 144"/>
                <a:gd name="T1" fmla="*/ 0 h 1025"/>
                <a:gd name="T2" fmla="*/ 0 w 144"/>
                <a:gd name="T3" fmla="*/ 0 h 1025"/>
                <a:gd name="T4" fmla="*/ 0 w 144"/>
                <a:gd name="T5" fmla="*/ 0 h 1025"/>
                <a:gd name="T6" fmla="*/ 0 w 144"/>
                <a:gd name="T7" fmla="*/ 0 h 1025"/>
                <a:gd name="T8" fmla="*/ 0 w 144"/>
                <a:gd name="T9" fmla="*/ 0 h 1025"/>
                <a:gd name="T10" fmla="*/ 0 w 144"/>
                <a:gd name="T11" fmla="*/ 0 h 1025"/>
                <a:gd name="T12" fmla="*/ 0 w 144"/>
                <a:gd name="T13" fmla="*/ 0 h 1025"/>
                <a:gd name="T14" fmla="*/ 0 w 144"/>
                <a:gd name="T15" fmla="*/ 0 h 1025"/>
                <a:gd name="T16" fmla="*/ 0 w 144"/>
                <a:gd name="T17" fmla="*/ 0 h 1025"/>
                <a:gd name="T18" fmla="*/ 0 w 144"/>
                <a:gd name="T19" fmla="*/ 0 h 1025"/>
                <a:gd name="T20" fmla="*/ 0 w 144"/>
                <a:gd name="T21" fmla="*/ 0 h 1025"/>
                <a:gd name="T22" fmla="*/ 0 w 144"/>
                <a:gd name="T23" fmla="*/ 0 h 1025"/>
                <a:gd name="T24" fmla="*/ 0 w 144"/>
                <a:gd name="T25" fmla="*/ 0 h 1025"/>
                <a:gd name="T26" fmla="*/ 0 w 144"/>
                <a:gd name="T27" fmla="*/ 0 h 1025"/>
                <a:gd name="T28" fmla="*/ 0 w 144"/>
                <a:gd name="T29" fmla="*/ 0 h 1025"/>
                <a:gd name="T30" fmla="*/ 0 w 144"/>
                <a:gd name="T31" fmla="*/ 0 h 1025"/>
                <a:gd name="T32" fmla="*/ 0 w 144"/>
                <a:gd name="T33" fmla="*/ 0 h 1025"/>
                <a:gd name="T34" fmla="*/ 0 w 144"/>
                <a:gd name="T35" fmla="*/ 0 h 1025"/>
                <a:gd name="T36" fmla="*/ 0 w 144"/>
                <a:gd name="T37" fmla="*/ 0 h 1025"/>
                <a:gd name="T38" fmla="*/ 0 w 144"/>
                <a:gd name="T39" fmla="*/ 0 h 1025"/>
                <a:gd name="T40" fmla="*/ 0 w 144"/>
                <a:gd name="T41" fmla="*/ 0 h 1025"/>
                <a:gd name="T42" fmla="*/ 0 w 144"/>
                <a:gd name="T43" fmla="*/ 0 h 1025"/>
                <a:gd name="T44" fmla="*/ 0 w 144"/>
                <a:gd name="T45" fmla="*/ 0 h 1025"/>
                <a:gd name="T46" fmla="*/ 0 w 144"/>
                <a:gd name="T47" fmla="*/ 0 h 1025"/>
                <a:gd name="T48" fmla="*/ 0 w 144"/>
                <a:gd name="T49" fmla="*/ 0 h 1025"/>
                <a:gd name="T50" fmla="*/ 0 w 144"/>
                <a:gd name="T51" fmla="*/ 0 h 1025"/>
                <a:gd name="T52" fmla="*/ 0 w 144"/>
                <a:gd name="T53" fmla="*/ 0 h 1025"/>
                <a:gd name="T54" fmla="*/ 0 w 144"/>
                <a:gd name="T55" fmla="*/ 0 h 1025"/>
                <a:gd name="T56" fmla="*/ 0 w 144"/>
                <a:gd name="T57" fmla="*/ 0 h 1025"/>
                <a:gd name="T58" fmla="*/ 0 w 144"/>
                <a:gd name="T59" fmla="*/ 0 h 1025"/>
                <a:gd name="T60" fmla="*/ 0 w 144"/>
                <a:gd name="T61" fmla="*/ 0 h 1025"/>
                <a:gd name="T62" fmla="*/ 0 w 144"/>
                <a:gd name="T63" fmla="*/ 0 h 1025"/>
                <a:gd name="T64" fmla="*/ 0 w 144"/>
                <a:gd name="T65" fmla="*/ 0 h 1025"/>
                <a:gd name="T66" fmla="*/ 0 w 144"/>
                <a:gd name="T67" fmla="*/ 0 h 1025"/>
                <a:gd name="T68" fmla="*/ 0 w 144"/>
                <a:gd name="T69" fmla="*/ 0 h 1025"/>
                <a:gd name="T70" fmla="*/ 0 w 144"/>
                <a:gd name="T71" fmla="*/ 0 h 1025"/>
                <a:gd name="T72" fmla="*/ 0 w 144"/>
                <a:gd name="T73" fmla="*/ 0 h 1025"/>
                <a:gd name="T74" fmla="*/ 0 w 144"/>
                <a:gd name="T75" fmla="*/ 0 h 1025"/>
                <a:gd name="T76" fmla="*/ 0 w 144"/>
                <a:gd name="T77" fmla="*/ 0 h 1025"/>
                <a:gd name="T78" fmla="*/ 0 w 144"/>
                <a:gd name="T79" fmla="*/ 0 h 10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1025"/>
                <a:gd name="T122" fmla="*/ 144 w 144"/>
                <a:gd name="T123" fmla="*/ 1025 h 10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1025">
                  <a:moveTo>
                    <a:pt x="112" y="12"/>
                  </a:moveTo>
                  <a:lnTo>
                    <a:pt x="0" y="72"/>
                  </a:lnTo>
                  <a:lnTo>
                    <a:pt x="0" y="1025"/>
                  </a:lnTo>
                  <a:lnTo>
                    <a:pt x="144" y="1025"/>
                  </a:lnTo>
                  <a:lnTo>
                    <a:pt x="144" y="72"/>
                  </a:lnTo>
                  <a:lnTo>
                    <a:pt x="112" y="12"/>
                  </a:lnTo>
                  <a:lnTo>
                    <a:pt x="144" y="72"/>
                  </a:lnTo>
                  <a:lnTo>
                    <a:pt x="143" y="64"/>
                  </a:lnTo>
                  <a:lnTo>
                    <a:pt x="142" y="56"/>
                  </a:lnTo>
                  <a:lnTo>
                    <a:pt x="140" y="48"/>
                  </a:lnTo>
                  <a:lnTo>
                    <a:pt x="138" y="41"/>
                  </a:lnTo>
                  <a:lnTo>
                    <a:pt x="135" y="34"/>
                  </a:lnTo>
                  <a:lnTo>
                    <a:pt x="131" y="29"/>
                  </a:lnTo>
                  <a:lnTo>
                    <a:pt x="126" y="24"/>
                  </a:lnTo>
                  <a:lnTo>
                    <a:pt x="121" y="18"/>
                  </a:lnTo>
                  <a:lnTo>
                    <a:pt x="116" y="14"/>
                  </a:lnTo>
                  <a:lnTo>
                    <a:pt x="111" y="11"/>
                  </a:lnTo>
                  <a:lnTo>
                    <a:pt x="104" y="8"/>
                  </a:lnTo>
                  <a:lnTo>
                    <a:pt x="99" y="5"/>
                  </a:lnTo>
                  <a:lnTo>
                    <a:pt x="92" y="4"/>
                  </a:lnTo>
                  <a:lnTo>
                    <a:pt x="85" y="2"/>
                  </a:lnTo>
                  <a:lnTo>
                    <a:pt x="79" y="0"/>
                  </a:lnTo>
                  <a:lnTo>
                    <a:pt x="72" y="0"/>
                  </a:lnTo>
                  <a:lnTo>
                    <a:pt x="65" y="0"/>
                  </a:lnTo>
                  <a:lnTo>
                    <a:pt x="59" y="2"/>
                  </a:lnTo>
                  <a:lnTo>
                    <a:pt x="52" y="4"/>
                  </a:lnTo>
                  <a:lnTo>
                    <a:pt x="46" y="5"/>
                  </a:lnTo>
                  <a:lnTo>
                    <a:pt x="40" y="8"/>
                  </a:lnTo>
                  <a:lnTo>
                    <a:pt x="33" y="11"/>
                  </a:lnTo>
                  <a:lnTo>
                    <a:pt x="28" y="14"/>
                  </a:lnTo>
                  <a:lnTo>
                    <a:pt x="23" y="18"/>
                  </a:lnTo>
                  <a:lnTo>
                    <a:pt x="17" y="24"/>
                  </a:lnTo>
                  <a:lnTo>
                    <a:pt x="13" y="29"/>
                  </a:lnTo>
                  <a:lnTo>
                    <a:pt x="9" y="34"/>
                  </a:lnTo>
                  <a:lnTo>
                    <a:pt x="6" y="41"/>
                  </a:lnTo>
                  <a:lnTo>
                    <a:pt x="4" y="48"/>
                  </a:lnTo>
                  <a:lnTo>
                    <a:pt x="2" y="56"/>
                  </a:lnTo>
                  <a:lnTo>
                    <a:pt x="0" y="64"/>
                  </a:lnTo>
                  <a:lnTo>
                    <a:pt x="0" y="72"/>
                  </a:lnTo>
                  <a:lnTo>
                    <a:pt x="11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6" name="Freeform 80"/>
            <p:cNvSpPr>
              <a:spLocks/>
            </p:cNvSpPr>
            <p:nvPr/>
          </p:nvSpPr>
          <p:spPr bwMode="auto">
            <a:xfrm>
              <a:off x="2250" y="1954"/>
              <a:ext cx="21" cy="17"/>
            </a:xfrm>
            <a:custGeom>
              <a:avLst/>
              <a:gdLst>
                <a:gd name="T0" fmla="*/ 0 w 374"/>
                <a:gd name="T1" fmla="*/ 0 h 303"/>
                <a:gd name="T2" fmla="*/ 0 w 374"/>
                <a:gd name="T3" fmla="*/ 0 h 303"/>
                <a:gd name="T4" fmla="*/ 0 w 374"/>
                <a:gd name="T5" fmla="*/ 0 h 303"/>
                <a:gd name="T6" fmla="*/ 0 w 374"/>
                <a:gd name="T7" fmla="*/ 0 h 303"/>
                <a:gd name="T8" fmla="*/ 0 w 374"/>
                <a:gd name="T9" fmla="*/ 0 h 303"/>
                <a:gd name="T10" fmla="*/ 0 w 374"/>
                <a:gd name="T11" fmla="*/ 0 h 303"/>
                <a:gd name="T12" fmla="*/ 0 w 374"/>
                <a:gd name="T13" fmla="*/ 0 h 303"/>
                <a:gd name="T14" fmla="*/ 0 w 374"/>
                <a:gd name="T15" fmla="*/ 0 h 303"/>
                <a:gd name="T16" fmla="*/ 0 w 374"/>
                <a:gd name="T17" fmla="*/ 0 h 303"/>
                <a:gd name="T18" fmla="*/ 0 w 374"/>
                <a:gd name="T19" fmla="*/ 0 h 303"/>
                <a:gd name="T20" fmla="*/ 0 w 374"/>
                <a:gd name="T21" fmla="*/ 0 h 303"/>
                <a:gd name="T22" fmla="*/ 0 w 374"/>
                <a:gd name="T23" fmla="*/ 0 h 303"/>
                <a:gd name="T24" fmla="*/ 0 w 374"/>
                <a:gd name="T25" fmla="*/ 0 h 303"/>
                <a:gd name="T26" fmla="*/ 0 w 374"/>
                <a:gd name="T27" fmla="*/ 0 h 303"/>
                <a:gd name="T28" fmla="*/ 0 w 374"/>
                <a:gd name="T29" fmla="*/ 0 h 303"/>
                <a:gd name="T30" fmla="*/ 0 w 374"/>
                <a:gd name="T31" fmla="*/ 0 h 303"/>
                <a:gd name="T32" fmla="*/ 0 w 374"/>
                <a:gd name="T33" fmla="*/ 0 h 303"/>
                <a:gd name="T34" fmla="*/ 0 w 374"/>
                <a:gd name="T35" fmla="*/ 0 h 303"/>
                <a:gd name="T36" fmla="*/ 0 w 374"/>
                <a:gd name="T37" fmla="*/ 0 h 303"/>
                <a:gd name="T38" fmla="*/ 0 w 374"/>
                <a:gd name="T39" fmla="*/ 0 h 303"/>
                <a:gd name="T40" fmla="*/ 0 w 374"/>
                <a:gd name="T41" fmla="*/ 0 h 303"/>
                <a:gd name="T42" fmla="*/ 0 w 374"/>
                <a:gd name="T43" fmla="*/ 0 h 303"/>
                <a:gd name="T44" fmla="*/ 0 w 374"/>
                <a:gd name="T45" fmla="*/ 0 h 303"/>
                <a:gd name="T46" fmla="*/ 0 w 374"/>
                <a:gd name="T47" fmla="*/ 0 h 303"/>
                <a:gd name="T48" fmla="*/ 0 w 374"/>
                <a:gd name="T49" fmla="*/ 0 h 303"/>
                <a:gd name="T50" fmla="*/ 0 w 374"/>
                <a:gd name="T51" fmla="*/ 0 h 303"/>
                <a:gd name="T52" fmla="*/ 0 w 374"/>
                <a:gd name="T53" fmla="*/ 0 h 303"/>
                <a:gd name="T54" fmla="*/ 0 w 374"/>
                <a:gd name="T55" fmla="*/ 0 h 303"/>
                <a:gd name="T56" fmla="*/ 0 w 374"/>
                <a:gd name="T57" fmla="*/ 0 h 303"/>
                <a:gd name="T58" fmla="*/ 0 w 374"/>
                <a:gd name="T59" fmla="*/ 0 h 303"/>
                <a:gd name="T60" fmla="*/ 0 w 374"/>
                <a:gd name="T61" fmla="*/ 0 h 303"/>
                <a:gd name="T62" fmla="*/ 0 w 374"/>
                <a:gd name="T63" fmla="*/ 0 h 303"/>
                <a:gd name="T64" fmla="*/ 0 w 374"/>
                <a:gd name="T65" fmla="*/ 0 h 303"/>
                <a:gd name="T66" fmla="*/ 0 w 374"/>
                <a:gd name="T67" fmla="*/ 0 h 303"/>
                <a:gd name="T68" fmla="*/ 0 w 374"/>
                <a:gd name="T69" fmla="*/ 0 h 303"/>
                <a:gd name="T70" fmla="*/ 0 w 374"/>
                <a:gd name="T71" fmla="*/ 0 h 303"/>
                <a:gd name="T72" fmla="*/ 0 w 374"/>
                <a:gd name="T73" fmla="*/ 0 h 303"/>
                <a:gd name="T74" fmla="*/ 0 w 374"/>
                <a:gd name="T75" fmla="*/ 0 h 303"/>
                <a:gd name="T76" fmla="*/ 0 w 374"/>
                <a:gd name="T77" fmla="*/ 0 h 303"/>
                <a:gd name="T78" fmla="*/ 0 w 374"/>
                <a:gd name="T79" fmla="*/ 0 h 3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74"/>
                <a:gd name="T121" fmla="*/ 0 h 303"/>
                <a:gd name="T122" fmla="*/ 374 w 374"/>
                <a:gd name="T123" fmla="*/ 303 h 3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74" h="303">
                  <a:moveTo>
                    <a:pt x="1" y="73"/>
                  </a:moveTo>
                  <a:lnTo>
                    <a:pt x="34" y="133"/>
                  </a:lnTo>
                  <a:lnTo>
                    <a:pt x="295" y="303"/>
                  </a:lnTo>
                  <a:lnTo>
                    <a:pt x="374" y="182"/>
                  </a:lnTo>
                  <a:lnTo>
                    <a:pt x="112" y="13"/>
                  </a:lnTo>
                  <a:lnTo>
                    <a:pt x="1" y="73"/>
                  </a:lnTo>
                  <a:lnTo>
                    <a:pt x="112" y="13"/>
                  </a:lnTo>
                  <a:lnTo>
                    <a:pt x="105" y="8"/>
                  </a:lnTo>
                  <a:lnTo>
                    <a:pt x="97" y="5"/>
                  </a:lnTo>
                  <a:lnTo>
                    <a:pt x="90" y="2"/>
                  </a:lnTo>
                  <a:lnTo>
                    <a:pt x="83" y="1"/>
                  </a:lnTo>
                  <a:lnTo>
                    <a:pt x="75" y="0"/>
                  </a:lnTo>
                  <a:lnTo>
                    <a:pt x="69" y="0"/>
                  </a:lnTo>
                  <a:lnTo>
                    <a:pt x="61" y="1"/>
                  </a:lnTo>
                  <a:lnTo>
                    <a:pt x="55" y="2"/>
                  </a:lnTo>
                  <a:lnTo>
                    <a:pt x="49" y="4"/>
                  </a:lnTo>
                  <a:lnTo>
                    <a:pt x="42" y="7"/>
                  </a:lnTo>
                  <a:lnTo>
                    <a:pt x="37" y="11"/>
                  </a:lnTo>
                  <a:lnTo>
                    <a:pt x="31" y="15"/>
                  </a:lnTo>
                  <a:lnTo>
                    <a:pt x="25" y="19"/>
                  </a:lnTo>
                  <a:lnTo>
                    <a:pt x="21" y="23"/>
                  </a:lnTo>
                  <a:lnTo>
                    <a:pt x="17" y="29"/>
                  </a:lnTo>
                  <a:lnTo>
                    <a:pt x="13" y="34"/>
                  </a:lnTo>
                  <a:lnTo>
                    <a:pt x="9" y="40"/>
                  </a:lnTo>
                  <a:lnTo>
                    <a:pt x="6" y="46"/>
                  </a:lnTo>
                  <a:lnTo>
                    <a:pt x="4" y="52"/>
                  </a:lnTo>
                  <a:lnTo>
                    <a:pt x="2" y="58"/>
                  </a:lnTo>
                  <a:lnTo>
                    <a:pt x="1" y="66"/>
                  </a:lnTo>
                  <a:lnTo>
                    <a:pt x="0" y="72"/>
                  </a:lnTo>
                  <a:lnTo>
                    <a:pt x="0" y="78"/>
                  </a:lnTo>
                  <a:lnTo>
                    <a:pt x="1" y="85"/>
                  </a:lnTo>
                  <a:lnTo>
                    <a:pt x="2" y="92"/>
                  </a:lnTo>
                  <a:lnTo>
                    <a:pt x="4" y="98"/>
                  </a:lnTo>
                  <a:lnTo>
                    <a:pt x="7" y="105"/>
                  </a:lnTo>
                  <a:lnTo>
                    <a:pt x="11" y="111"/>
                  </a:lnTo>
                  <a:lnTo>
                    <a:pt x="16" y="118"/>
                  </a:lnTo>
                  <a:lnTo>
                    <a:pt x="21" y="123"/>
                  </a:lnTo>
                  <a:lnTo>
                    <a:pt x="27" y="128"/>
                  </a:lnTo>
                  <a:lnTo>
                    <a:pt x="34" y="133"/>
                  </a:lnTo>
                  <a:lnTo>
                    <a:pt x="1" y="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7" name="Freeform 81"/>
            <p:cNvSpPr>
              <a:spLocks/>
            </p:cNvSpPr>
            <p:nvPr/>
          </p:nvSpPr>
          <p:spPr bwMode="auto">
            <a:xfrm>
              <a:off x="2214" y="1962"/>
              <a:ext cx="10" cy="40"/>
            </a:xfrm>
            <a:custGeom>
              <a:avLst/>
              <a:gdLst>
                <a:gd name="T0" fmla="*/ 0 w 189"/>
                <a:gd name="T1" fmla="*/ 0 h 728"/>
                <a:gd name="T2" fmla="*/ 0 w 189"/>
                <a:gd name="T3" fmla="*/ 0 h 728"/>
                <a:gd name="T4" fmla="*/ 0 w 189"/>
                <a:gd name="T5" fmla="*/ 0 h 728"/>
                <a:gd name="T6" fmla="*/ 0 w 189"/>
                <a:gd name="T7" fmla="*/ 0 h 728"/>
                <a:gd name="T8" fmla="*/ 0 w 189"/>
                <a:gd name="T9" fmla="*/ 0 h 728"/>
                <a:gd name="T10" fmla="*/ 0 60000 65536"/>
                <a:gd name="T11" fmla="*/ 0 60000 65536"/>
                <a:gd name="T12" fmla="*/ 0 60000 65536"/>
                <a:gd name="T13" fmla="*/ 0 60000 65536"/>
                <a:gd name="T14" fmla="*/ 0 60000 65536"/>
                <a:gd name="T15" fmla="*/ 0 w 189"/>
                <a:gd name="T16" fmla="*/ 0 h 728"/>
                <a:gd name="T17" fmla="*/ 189 w 189"/>
                <a:gd name="T18" fmla="*/ 728 h 728"/>
              </a:gdLst>
              <a:ahLst/>
              <a:cxnLst>
                <a:cxn ang="T10">
                  <a:pos x="T0" y="T1"/>
                </a:cxn>
                <a:cxn ang="T11">
                  <a:pos x="T2" y="T3"/>
                </a:cxn>
                <a:cxn ang="T12">
                  <a:pos x="T4" y="T5"/>
                </a:cxn>
                <a:cxn ang="T13">
                  <a:pos x="T6" y="T7"/>
                </a:cxn>
                <a:cxn ang="T14">
                  <a:pos x="T8" y="T9"/>
                </a:cxn>
              </a:cxnLst>
              <a:rect l="T15" t="T16" r="T17" b="T18"/>
              <a:pathLst>
                <a:path w="189" h="728">
                  <a:moveTo>
                    <a:pt x="0" y="0"/>
                  </a:moveTo>
                  <a:lnTo>
                    <a:pt x="0" y="728"/>
                  </a:lnTo>
                  <a:lnTo>
                    <a:pt x="189" y="665"/>
                  </a:lnTo>
                  <a:lnTo>
                    <a:pt x="189" y="119"/>
                  </a:lnTo>
                  <a:lnTo>
                    <a:pt x="0" y="0"/>
                  </a:lnTo>
                  <a:close/>
                </a:path>
              </a:pathLst>
            </a:custGeom>
            <a:solidFill>
              <a:srgbClr val="EBC1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8" name="Freeform 82"/>
            <p:cNvSpPr>
              <a:spLocks/>
            </p:cNvSpPr>
            <p:nvPr/>
          </p:nvSpPr>
          <p:spPr bwMode="auto">
            <a:xfrm>
              <a:off x="2210" y="1962"/>
              <a:ext cx="8" cy="44"/>
            </a:xfrm>
            <a:custGeom>
              <a:avLst/>
              <a:gdLst>
                <a:gd name="T0" fmla="*/ 0 w 144"/>
                <a:gd name="T1" fmla="*/ 0 h 800"/>
                <a:gd name="T2" fmla="*/ 0 w 144"/>
                <a:gd name="T3" fmla="*/ 0 h 800"/>
                <a:gd name="T4" fmla="*/ 0 w 144"/>
                <a:gd name="T5" fmla="*/ 0 h 800"/>
                <a:gd name="T6" fmla="*/ 0 w 144"/>
                <a:gd name="T7" fmla="*/ 0 h 800"/>
                <a:gd name="T8" fmla="*/ 0 w 144"/>
                <a:gd name="T9" fmla="*/ 0 h 800"/>
                <a:gd name="T10" fmla="*/ 0 w 144"/>
                <a:gd name="T11" fmla="*/ 0 h 800"/>
                <a:gd name="T12" fmla="*/ 0 w 144"/>
                <a:gd name="T13" fmla="*/ 0 h 800"/>
                <a:gd name="T14" fmla="*/ 0 w 144"/>
                <a:gd name="T15" fmla="*/ 0 h 800"/>
                <a:gd name="T16" fmla="*/ 0 w 144"/>
                <a:gd name="T17" fmla="*/ 0 h 800"/>
                <a:gd name="T18" fmla="*/ 0 w 144"/>
                <a:gd name="T19" fmla="*/ 0 h 800"/>
                <a:gd name="T20" fmla="*/ 0 w 144"/>
                <a:gd name="T21" fmla="*/ 0 h 800"/>
                <a:gd name="T22" fmla="*/ 0 w 144"/>
                <a:gd name="T23" fmla="*/ 0 h 800"/>
                <a:gd name="T24" fmla="*/ 0 w 144"/>
                <a:gd name="T25" fmla="*/ 0 h 800"/>
                <a:gd name="T26" fmla="*/ 0 w 144"/>
                <a:gd name="T27" fmla="*/ 0 h 800"/>
                <a:gd name="T28" fmla="*/ 0 w 144"/>
                <a:gd name="T29" fmla="*/ 0 h 800"/>
                <a:gd name="T30" fmla="*/ 0 w 144"/>
                <a:gd name="T31" fmla="*/ 0 h 800"/>
                <a:gd name="T32" fmla="*/ 0 w 144"/>
                <a:gd name="T33" fmla="*/ 0 h 800"/>
                <a:gd name="T34" fmla="*/ 0 w 144"/>
                <a:gd name="T35" fmla="*/ 0 h 800"/>
                <a:gd name="T36" fmla="*/ 0 w 144"/>
                <a:gd name="T37" fmla="*/ 0 h 800"/>
                <a:gd name="T38" fmla="*/ 0 w 144"/>
                <a:gd name="T39" fmla="*/ 0 h 800"/>
                <a:gd name="T40" fmla="*/ 0 w 144"/>
                <a:gd name="T41" fmla="*/ 0 h 800"/>
                <a:gd name="T42" fmla="*/ 0 w 144"/>
                <a:gd name="T43" fmla="*/ 0 h 800"/>
                <a:gd name="T44" fmla="*/ 0 w 144"/>
                <a:gd name="T45" fmla="*/ 0 h 800"/>
                <a:gd name="T46" fmla="*/ 0 w 144"/>
                <a:gd name="T47" fmla="*/ 0 h 800"/>
                <a:gd name="T48" fmla="*/ 0 w 144"/>
                <a:gd name="T49" fmla="*/ 0 h 800"/>
                <a:gd name="T50" fmla="*/ 0 w 144"/>
                <a:gd name="T51" fmla="*/ 0 h 800"/>
                <a:gd name="T52" fmla="*/ 0 w 144"/>
                <a:gd name="T53" fmla="*/ 0 h 800"/>
                <a:gd name="T54" fmla="*/ 0 w 144"/>
                <a:gd name="T55" fmla="*/ 0 h 800"/>
                <a:gd name="T56" fmla="*/ 0 w 144"/>
                <a:gd name="T57" fmla="*/ 0 h 800"/>
                <a:gd name="T58" fmla="*/ 0 w 144"/>
                <a:gd name="T59" fmla="*/ 0 h 800"/>
                <a:gd name="T60" fmla="*/ 0 w 144"/>
                <a:gd name="T61" fmla="*/ 0 h 800"/>
                <a:gd name="T62" fmla="*/ 0 w 144"/>
                <a:gd name="T63" fmla="*/ 0 h 800"/>
                <a:gd name="T64" fmla="*/ 0 w 144"/>
                <a:gd name="T65" fmla="*/ 0 h 800"/>
                <a:gd name="T66" fmla="*/ 0 w 144"/>
                <a:gd name="T67" fmla="*/ 0 h 800"/>
                <a:gd name="T68" fmla="*/ 0 w 144"/>
                <a:gd name="T69" fmla="*/ 0 h 800"/>
                <a:gd name="T70" fmla="*/ 0 w 144"/>
                <a:gd name="T71" fmla="*/ 0 h 800"/>
                <a:gd name="T72" fmla="*/ 0 w 144"/>
                <a:gd name="T73" fmla="*/ 0 h 800"/>
                <a:gd name="T74" fmla="*/ 0 w 144"/>
                <a:gd name="T75" fmla="*/ 0 h 800"/>
                <a:gd name="T76" fmla="*/ 0 w 144"/>
                <a:gd name="T77" fmla="*/ 0 h 800"/>
                <a:gd name="T78" fmla="*/ 0 w 144"/>
                <a:gd name="T79" fmla="*/ 0 h 8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800"/>
                <a:gd name="T122" fmla="*/ 144 w 144"/>
                <a:gd name="T123" fmla="*/ 800 h 8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800">
                  <a:moveTo>
                    <a:pt x="96" y="796"/>
                  </a:moveTo>
                  <a:lnTo>
                    <a:pt x="144" y="728"/>
                  </a:lnTo>
                  <a:lnTo>
                    <a:pt x="144" y="0"/>
                  </a:lnTo>
                  <a:lnTo>
                    <a:pt x="0" y="0"/>
                  </a:lnTo>
                  <a:lnTo>
                    <a:pt x="0" y="728"/>
                  </a:lnTo>
                  <a:lnTo>
                    <a:pt x="96" y="796"/>
                  </a:lnTo>
                  <a:lnTo>
                    <a:pt x="0" y="728"/>
                  </a:lnTo>
                  <a:lnTo>
                    <a:pt x="0" y="737"/>
                  </a:lnTo>
                  <a:lnTo>
                    <a:pt x="2" y="745"/>
                  </a:lnTo>
                  <a:lnTo>
                    <a:pt x="3" y="753"/>
                  </a:lnTo>
                  <a:lnTo>
                    <a:pt x="7" y="760"/>
                  </a:lnTo>
                  <a:lnTo>
                    <a:pt x="10" y="766"/>
                  </a:lnTo>
                  <a:lnTo>
                    <a:pt x="14" y="772"/>
                  </a:lnTo>
                  <a:lnTo>
                    <a:pt x="18" y="777"/>
                  </a:lnTo>
                  <a:lnTo>
                    <a:pt x="22" y="782"/>
                  </a:lnTo>
                  <a:lnTo>
                    <a:pt x="28" y="787"/>
                  </a:lnTo>
                  <a:lnTo>
                    <a:pt x="34" y="790"/>
                  </a:lnTo>
                  <a:lnTo>
                    <a:pt x="39" y="793"/>
                  </a:lnTo>
                  <a:lnTo>
                    <a:pt x="46" y="796"/>
                  </a:lnTo>
                  <a:lnTo>
                    <a:pt x="52" y="797"/>
                  </a:lnTo>
                  <a:lnTo>
                    <a:pt x="58" y="799"/>
                  </a:lnTo>
                  <a:lnTo>
                    <a:pt x="66" y="799"/>
                  </a:lnTo>
                  <a:lnTo>
                    <a:pt x="72" y="800"/>
                  </a:lnTo>
                  <a:lnTo>
                    <a:pt x="79" y="799"/>
                  </a:lnTo>
                  <a:lnTo>
                    <a:pt x="86" y="799"/>
                  </a:lnTo>
                  <a:lnTo>
                    <a:pt x="92" y="797"/>
                  </a:lnTo>
                  <a:lnTo>
                    <a:pt x="99" y="796"/>
                  </a:lnTo>
                  <a:lnTo>
                    <a:pt x="105" y="793"/>
                  </a:lnTo>
                  <a:lnTo>
                    <a:pt x="110" y="790"/>
                  </a:lnTo>
                  <a:lnTo>
                    <a:pt x="117" y="787"/>
                  </a:lnTo>
                  <a:lnTo>
                    <a:pt x="122" y="782"/>
                  </a:lnTo>
                  <a:lnTo>
                    <a:pt x="126" y="777"/>
                  </a:lnTo>
                  <a:lnTo>
                    <a:pt x="130" y="772"/>
                  </a:lnTo>
                  <a:lnTo>
                    <a:pt x="135" y="766"/>
                  </a:lnTo>
                  <a:lnTo>
                    <a:pt x="138" y="760"/>
                  </a:lnTo>
                  <a:lnTo>
                    <a:pt x="141" y="753"/>
                  </a:lnTo>
                  <a:lnTo>
                    <a:pt x="143" y="745"/>
                  </a:lnTo>
                  <a:lnTo>
                    <a:pt x="144" y="737"/>
                  </a:lnTo>
                  <a:lnTo>
                    <a:pt x="144" y="728"/>
                  </a:lnTo>
                  <a:lnTo>
                    <a:pt x="96" y="7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69" name="Freeform 83"/>
            <p:cNvSpPr>
              <a:spLocks/>
            </p:cNvSpPr>
            <p:nvPr/>
          </p:nvSpPr>
          <p:spPr bwMode="auto">
            <a:xfrm>
              <a:off x="2212" y="1995"/>
              <a:ext cx="16" cy="11"/>
            </a:xfrm>
            <a:custGeom>
              <a:avLst/>
              <a:gdLst>
                <a:gd name="T0" fmla="*/ 0 w 283"/>
                <a:gd name="T1" fmla="*/ 0 h 203"/>
                <a:gd name="T2" fmla="*/ 0 w 283"/>
                <a:gd name="T3" fmla="*/ 0 h 203"/>
                <a:gd name="T4" fmla="*/ 0 w 283"/>
                <a:gd name="T5" fmla="*/ 0 h 203"/>
                <a:gd name="T6" fmla="*/ 0 w 283"/>
                <a:gd name="T7" fmla="*/ 0 h 203"/>
                <a:gd name="T8" fmla="*/ 0 w 283"/>
                <a:gd name="T9" fmla="*/ 0 h 203"/>
                <a:gd name="T10" fmla="*/ 0 w 283"/>
                <a:gd name="T11" fmla="*/ 0 h 203"/>
                <a:gd name="T12" fmla="*/ 0 w 283"/>
                <a:gd name="T13" fmla="*/ 0 h 203"/>
                <a:gd name="T14" fmla="*/ 0 w 283"/>
                <a:gd name="T15" fmla="*/ 0 h 203"/>
                <a:gd name="T16" fmla="*/ 0 w 283"/>
                <a:gd name="T17" fmla="*/ 0 h 203"/>
                <a:gd name="T18" fmla="*/ 0 w 283"/>
                <a:gd name="T19" fmla="*/ 0 h 203"/>
                <a:gd name="T20" fmla="*/ 0 w 283"/>
                <a:gd name="T21" fmla="*/ 0 h 203"/>
                <a:gd name="T22" fmla="*/ 0 w 283"/>
                <a:gd name="T23" fmla="*/ 0 h 203"/>
                <a:gd name="T24" fmla="*/ 0 w 283"/>
                <a:gd name="T25" fmla="*/ 0 h 203"/>
                <a:gd name="T26" fmla="*/ 0 w 283"/>
                <a:gd name="T27" fmla="*/ 0 h 203"/>
                <a:gd name="T28" fmla="*/ 0 w 283"/>
                <a:gd name="T29" fmla="*/ 0 h 203"/>
                <a:gd name="T30" fmla="*/ 0 w 283"/>
                <a:gd name="T31" fmla="*/ 0 h 203"/>
                <a:gd name="T32" fmla="*/ 0 w 283"/>
                <a:gd name="T33" fmla="*/ 0 h 203"/>
                <a:gd name="T34" fmla="*/ 0 w 283"/>
                <a:gd name="T35" fmla="*/ 0 h 203"/>
                <a:gd name="T36" fmla="*/ 0 w 283"/>
                <a:gd name="T37" fmla="*/ 0 h 203"/>
                <a:gd name="T38" fmla="*/ 0 w 283"/>
                <a:gd name="T39" fmla="*/ 0 h 203"/>
                <a:gd name="T40" fmla="*/ 0 w 283"/>
                <a:gd name="T41" fmla="*/ 0 h 203"/>
                <a:gd name="T42" fmla="*/ 0 w 283"/>
                <a:gd name="T43" fmla="*/ 0 h 203"/>
                <a:gd name="T44" fmla="*/ 0 w 283"/>
                <a:gd name="T45" fmla="*/ 0 h 203"/>
                <a:gd name="T46" fmla="*/ 0 w 283"/>
                <a:gd name="T47" fmla="*/ 0 h 203"/>
                <a:gd name="T48" fmla="*/ 0 w 283"/>
                <a:gd name="T49" fmla="*/ 0 h 203"/>
                <a:gd name="T50" fmla="*/ 0 w 283"/>
                <a:gd name="T51" fmla="*/ 0 h 203"/>
                <a:gd name="T52" fmla="*/ 0 w 283"/>
                <a:gd name="T53" fmla="*/ 0 h 203"/>
                <a:gd name="T54" fmla="*/ 0 w 283"/>
                <a:gd name="T55" fmla="*/ 0 h 203"/>
                <a:gd name="T56" fmla="*/ 0 w 283"/>
                <a:gd name="T57" fmla="*/ 0 h 203"/>
                <a:gd name="T58" fmla="*/ 0 w 283"/>
                <a:gd name="T59" fmla="*/ 0 h 203"/>
                <a:gd name="T60" fmla="*/ 0 w 283"/>
                <a:gd name="T61" fmla="*/ 0 h 203"/>
                <a:gd name="T62" fmla="*/ 0 w 283"/>
                <a:gd name="T63" fmla="*/ 0 h 203"/>
                <a:gd name="T64" fmla="*/ 0 w 283"/>
                <a:gd name="T65" fmla="*/ 0 h 203"/>
                <a:gd name="T66" fmla="*/ 0 w 283"/>
                <a:gd name="T67" fmla="*/ 0 h 203"/>
                <a:gd name="T68" fmla="*/ 0 w 283"/>
                <a:gd name="T69" fmla="*/ 0 h 203"/>
                <a:gd name="T70" fmla="*/ 0 w 283"/>
                <a:gd name="T71" fmla="*/ 0 h 203"/>
                <a:gd name="T72" fmla="*/ 0 w 283"/>
                <a:gd name="T73" fmla="*/ 0 h 203"/>
                <a:gd name="T74" fmla="*/ 0 w 283"/>
                <a:gd name="T75" fmla="*/ 0 h 203"/>
                <a:gd name="T76" fmla="*/ 0 w 283"/>
                <a:gd name="T77" fmla="*/ 0 h 203"/>
                <a:gd name="T78" fmla="*/ 0 w 283"/>
                <a:gd name="T79" fmla="*/ 0 h 2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3"/>
                <a:gd name="T121" fmla="*/ 0 h 203"/>
                <a:gd name="T122" fmla="*/ 283 w 283"/>
                <a:gd name="T123" fmla="*/ 203 h 2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3" h="203">
                  <a:moveTo>
                    <a:pt x="283" y="72"/>
                  </a:moveTo>
                  <a:lnTo>
                    <a:pt x="187" y="4"/>
                  </a:lnTo>
                  <a:lnTo>
                    <a:pt x="0" y="66"/>
                  </a:lnTo>
                  <a:lnTo>
                    <a:pt x="46" y="203"/>
                  </a:lnTo>
                  <a:lnTo>
                    <a:pt x="233" y="141"/>
                  </a:lnTo>
                  <a:lnTo>
                    <a:pt x="283" y="72"/>
                  </a:lnTo>
                  <a:lnTo>
                    <a:pt x="233" y="141"/>
                  </a:lnTo>
                  <a:lnTo>
                    <a:pt x="241" y="137"/>
                  </a:lnTo>
                  <a:lnTo>
                    <a:pt x="249" y="133"/>
                  </a:lnTo>
                  <a:lnTo>
                    <a:pt x="255" y="129"/>
                  </a:lnTo>
                  <a:lnTo>
                    <a:pt x="260" y="125"/>
                  </a:lnTo>
                  <a:lnTo>
                    <a:pt x="266" y="119"/>
                  </a:lnTo>
                  <a:lnTo>
                    <a:pt x="270" y="114"/>
                  </a:lnTo>
                  <a:lnTo>
                    <a:pt x="274" y="108"/>
                  </a:lnTo>
                  <a:lnTo>
                    <a:pt x="277" y="102"/>
                  </a:lnTo>
                  <a:lnTo>
                    <a:pt x="279" y="96"/>
                  </a:lnTo>
                  <a:lnTo>
                    <a:pt x="281" y="90"/>
                  </a:lnTo>
                  <a:lnTo>
                    <a:pt x="282" y="82"/>
                  </a:lnTo>
                  <a:lnTo>
                    <a:pt x="283" y="76"/>
                  </a:lnTo>
                  <a:lnTo>
                    <a:pt x="282" y="70"/>
                  </a:lnTo>
                  <a:lnTo>
                    <a:pt x="282" y="62"/>
                  </a:lnTo>
                  <a:lnTo>
                    <a:pt x="281" y="56"/>
                  </a:lnTo>
                  <a:lnTo>
                    <a:pt x="278" y="50"/>
                  </a:lnTo>
                  <a:lnTo>
                    <a:pt x="276" y="43"/>
                  </a:lnTo>
                  <a:lnTo>
                    <a:pt x="273" y="37"/>
                  </a:lnTo>
                  <a:lnTo>
                    <a:pt x="270" y="32"/>
                  </a:lnTo>
                  <a:lnTo>
                    <a:pt x="266" y="26"/>
                  </a:lnTo>
                  <a:lnTo>
                    <a:pt x="262" y="21"/>
                  </a:lnTo>
                  <a:lnTo>
                    <a:pt x="256" y="17"/>
                  </a:lnTo>
                  <a:lnTo>
                    <a:pt x="251" y="12"/>
                  </a:lnTo>
                  <a:lnTo>
                    <a:pt x="246" y="8"/>
                  </a:lnTo>
                  <a:lnTo>
                    <a:pt x="239" y="5"/>
                  </a:lnTo>
                  <a:lnTo>
                    <a:pt x="233" y="3"/>
                  </a:lnTo>
                  <a:lnTo>
                    <a:pt x="227" y="1"/>
                  </a:lnTo>
                  <a:lnTo>
                    <a:pt x="219" y="0"/>
                  </a:lnTo>
                  <a:lnTo>
                    <a:pt x="212" y="0"/>
                  </a:lnTo>
                  <a:lnTo>
                    <a:pt x="204" y="1"/>
                  </a:lnTo>
                  <a:lnTo>
                    <a:pt x="196" y="2"/>
                  </a:lnTo>
                  <a:lnTo>
                    <a:pt x="187" y="4"/>
                  </a:lnTo>
                  <a:lnTo>
                    <a:pt x="28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0" name="Freeform 84"/>
            <p:cNvSpPr>
              <a:spLocks/>
            </p:cNvSpPr>
            <p:nvPr/>
          </p:nvSpPr>
          <p:spPr bwMode="auto">
            <a:xfrm>
              <a:off x="2220" y="1964"/>
              <a:ext cx="8" cy="35"/>
            </a:xfrm>
            <a:custGeom>
              <a:avLst/>
              <a:gdLst>
                <a:gd name="T0" fmla="*/ 0 w 144"/>
                <a:gd name="T1" fmla="*/ 0 h 618"/>
                <a:gd name="T2" fmla="*/ 0 w 144"/>
                <a:gd name="T3" fmla="*/ 0 h 618"/>
                <a:gd name="T4" fmla="*/ 0 w 144"/>
                <a:gd name="T5" fmla="*/ 0 h 618"/>
                <a:gd name="T6" fmla="*/ 0 w 144"/>
                <a:gd name="T7" fmla="*/ 0 h 618"/>
                <a:gd name="T8" fmla="*/ 0 w 144"/>
                <a:gd name="T9" fmla="*/ 0 h 618"/>
                <a:gd name="T10" fmla="*/ 0 w 144"/>
                <a:gd name="T11" fmla="*/ 0 h 618"/>
                <a:gd name="T12" fmla="*/ 0 w 144"/>
                <a:gd name="T13" fmla="*/ 0 h 618"/>
                <a:gd name="T14" fmla="*/ 0 w 144"/>
                <a:gd name="T15" fmla="*/ 0 h 618"/>
                <a:gd name="T16" fmla="*/ 0 w 144"/>
                <a:gd name="T17" fmla="*/ 0 h 618"/>
                <a:gd name="T18" fmla="*/ 0 w 144"/>
                <a:gd name="T19" fmla="*/ 0 h 618"/>
                <a:gd name="T20" fmla="*/ 0 w 144"/>
                <a:gd name="T21" fmla="*/ 0 h 618"/>
                <a:gd name="T22" fmla="*/ 0 w 144"/>
                <a:gd name="T23" fmla="*/ 0 h 618"/>
                <a:gd name="T24" fmla="*/ 0 w 144"/>
                <a:gd name="T25" fmla="*/ 0 h 618"/>
                <a:gd name="T26" fmla="*/ 0 w 144"/>
                <a:gd name="T27" fmla="*/ 0 h 618"/>
                <a:gd name="T28" fmla="*/ 0 w 144"/>
                <a:gd name="T29" fmla="*/ 0 h 618"/>
                <a:gd name="T30" fmla="*/ 0 w 144"/>
                <a:gd name="T31" fmla="*/ 0 h 618"/>
                <a:gd name="T32" fmla="*/ 0 w 144"/>
                <a:gd name="T33" fmla="*/ 0 h 618"/>
                <a:gd name="T34" fmla="*/ 0 w 144"/>
                <a:gd name="T35" fmla="*/ 0 h 618"/>
                <a:gd name="T36" fmla="*/ 0 w 144"/>
                <a:gd name="T37" fmla="*/ 0 h 618"/>
                <a:gd name="T38" fmla="*/ 0 w 144"/>
                <a:gd name="T39" fmla="*/ 0 h 618"/>
                <a:gd name="T40" fmla="*/ 0 w 144"/>
                <a:gd name="T41" fmla="*/ 0 h 618"/>
                <a:gd name="T42" fmla="*/ 0 w 144"/>
                <a:gd name="T43" fmla="*/ 0 h 618"/>
                <a:gd name="T44" fmla="*/ 0 w 144"/>
                <a:gd name="T45" fmla="*/ 0 h 618"/>
                <a:gd name="T46" fmla="*/ 0 w 144"/>
                <a:gd name="T47" fmla="*/ 0 h 618"/>
                <a:gd name="T48" fmla="*/ 0 w 144"/>
                <a:gd name="T49" fmla="*/ 0 h 618"/>
                <a:gd name="T50" fmla="*/ 0 w 144"/>
                <a:gd name="T51" fmla="*/ 0 h 618"/>
                <a:gd name="T52" fmla="*/ 0 w 144"/>
                <a:gd name="T53" fmla="*/ 0 h 618"/>
                <a:gd name="T54" fmla="*/ 0 w 144"/>
                <a:gd name="T55" fmla="*/ 0 h 618"/>
                <a:gd name="T56" fmla="*/ 0 w 144"/>
                <a:gd name="T57" fmla="*/ 0 h 618"/>
                <a:gd name="T58" fmla="*/ 0 w 144"/>
                <a:gd name="T59" fmla="*/ 0 h 618"/>
                <a:gd name="T60" fmla="*/ 0 w 144"/>
                <a:gd name="T61" fmla="*/ 0 h 618"/>
                <a:gd name="T62" fmla="*/ 0 w 144"/>
                <a:gd name="T63" fmla="*/ 0 h 618"/>
                <a:gd name="T64" fmla="*/ 0 w 144"/>
                <a:gd name="T65" fmla="*/ 0 h 618"/>
                <a:gd name="T66" fmla="*/ 0 w 144"/>
                <a:gd name="T67" fmla="*/ 0 h 618"/>
                <a:gd name="T68" fmla="*/ 0 w 144"/>
                <a:gd name="T69" fmla="*/ 0 h 618"/>
                <a:gd name="T70" fmla="*/ 0 w 144"/>
                <a:gd name="T71" fmla="*/ 0 h 618"/>
                <a:gd name="T72" fmla="*/ 0 w 144"/>
                <a:gd name="T73" fmla="*/ 0 h 618"/>
                <a:gd name="T74" fmla="*/ 0 w 144"/>
                <a:gd name="T75" fmla="*/ 0 h 618"/>
                <a:gd name="T76" fmla="*/ 0 w 144"/>
                <a:gd name="T77" fmla="*/ 0 h 618"/>
                <a:gd name="T78" fmla="*/ 0 w 144"/>
                <a:gd name="T79" fmla="*/ 0 h 6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618"/>
                <a:gd name="T122" fmla="*/ 144 w 144"/>
                <a:gd name="T123" fmla="*/ 618 h 61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618">
                  <a:moveTo>
                    <a:pt x="110" y="12"/>
                  </a:moveTo>
                  <a:lnTo>
                    <a:pt x="0" y="72"/>
                  </a:lnTo>
                  <a:lnTo>
                    <a:pt x="0" y="618"/>
                  </a:lnTo>
                  <a:lnTo>
                    <a:pt x="144" y="618"/>
                  </a:lnTo>
                  <a:lnTo>
                    <a:pt x="144" y="72"/>
                  </a:lnTo>
                  <a:lnTo>
                    <a:pt x="110" y="12"/>
                  </a:lnTo>
                  <a:lnTo>
                    <a:pt x="144" y="72"/>
                  </a:lnTo>
                  <a:lnTo>
                    <a:pt x="143" y="64"/>
                  </a:lnTo>
                  <a:lnTo>
                    <a:pt x="142" y="56"/>
                  </a:lnTo>
                  <a:lnTo>
                    <a:pt x="139" y="48"/>
                  </a:lnTo>
                  <a:lnTo>
                    <a:pt x="137" y="42"/>
                  </a:lnTo>
                  <a:lnTo>
                    <a:pt x="134" y="35"/>
                  </a:lnTo>
                  <a:lnTo>
                    <a:pt x="130" y="29"/>
                  </a:lnTo>
                  <a:lnTo>
                    <a:pt x="126" y="24"/>
                  </a:lnTo>
                  <a:lnTo>
                    <a:pt x="120" y="18"/>
                  </a:lnTo>
                  <a:lnTo>
                    <a:pt x="115" y="14"/>
                  </a:lnTo>
                  <a:lnTo>
                    <a:pt x="110" y="11"/>
                  </a:lnTo>
                  <a:lnTo>
                    <a:pt x="103" y="8"/>
                  </a:lnTo>
                  <a:lnTo>
                    <a:pt x="97" y="6"/>
                  </a:lnTo>
                  <a:lnTo>
                    <a:pt x="91" y="4"/>
                  </a:lnTo>
                  <a:lnTo>
                    <a:pt x="84" y="2"/>
                  </a:lnTo>
                  <a:lnTo>
                    <a:pt x="78" y="2"/>
                  </a:lnTo>
                  <a:lnTo>
                    <a:pt x="72" y="0"/>
                  </a:lnTo>
                  <a:lnTo>
                    <a:pt x="64" y="2"/>
                  </a:lnTo>
                  <a:lnTo>
                    <a:pt x="58" y="2"/>
                  </a:lnTo>
                  <a:lnTo>
                    <a:pt x="52" y="4"/>
                  </a:lnTo>
                  <a:lnTo>
                    <a:pt x="45" y="6"/>
                  </a:lnTo>
                  <a:lnTo>
                    <a:pt x="39" y="8"/>
                  </a:lnTo>
                  <a:lnTo>
                    <a:pt x="33" y="11"/>
                  </a:lnTo>
                  <a:lnTo>
                    <a:pt x="27" y="14"/>
                  </a:lnTo>
                  <a:lnTo>
                    <a:pt x="22" y="18"/>
                  </a:lnTo>
                  <a:lnTo>
                    <a:pt x="17" y="24"/>
                  </a:lnTo>
                  <a:lnTo>
                    <a:pt x="12" y="29"/>
                  </a:lnTo>
                  <a:lnTo>
                    <a:pt x="8" y="35"/>
                  </a:lnTo>
                  <a:lnTo>
                    <a:pt x="5" y="42"/>
                  </a:lnTo>
                  <a:lnTo>
                    <a:pt x="3" y="48"/>
                  </a:lnTo>
                  <a:lnTo>
                    <a:pt x="1" y="56"/>
                  </a:lnTo>
                  <a:lnTo>
                    <a:pt x="0" y="64"/>
                  </a:lnTo>
                  <a:lnTo>
                    <a:pt x="0" y="72"/>
                  </a:lnTo>
                  <a:lnTo>
                    <a:pt x="11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1" name="Freeform 85"/>
            <p:cNvSpPr>
              <a:spLocks/>
            </p:cNvSpPr>
            <p:nvPr/>
          </p:nvSpPr>
          <p:spPr bwMode="auto">
            <a:xfrm>
              <a:off x="2210" y="1958"/>
              <a:ext cx="16" cy="14"/>
            </a:xfrm>
            <a:custGeom>
              <a:avLst/>
              <a:gdLst>
                <a:gd name="T0" fmla="*/ 0 w 299"/>
                <a:gd name="T1" fmla="*/ 0 h 253"/>
                <a:gd name="T2" fmla="*/ 0 w 299"/>
                <a:gd name="T3" fmla="*/ 0 h 253"/>
                <a:gd name="T4" fmla="*/ 0 w 299"/>
                <a:gd name="T5" fmla="*/ 0 h 253"/>
                <a:gd name="T6" fmla="*/ 0 w 299"/>
                <a:gd name="T7" fmla="*/ 0 h 253"/>
                <a:gd name="T8" fmla="*/ 0 w 299"/>
                <a:gd name="T9" fmla="*/ 0 h 253"/>
                <a:gd name="T10" fmla="*/ 0 w 299"/>
                <a:gd name="T11" fmla="*/ 0 h 253"/>
                <a:gd name="T12" fmla="*/ 0 w 299"/>
                <a:gd name="T13" fmla="*/ 0 h 253"/>
                <a:gd name="T14" fmla="*/ 0 w 299"/>
                <a:gd name="T15" fmla="*/ 0 h 253"/>
                <a:gd name="T16" fmla="*/ 0 w 299"/>
                <a:gd name="T17" fmla="*/ 0 h 253"/>
                <a:gd name="T18" fmla="*/ 0 w 299"/>
                <a:gd name="T19" fmla="*/ 0 h 253"/>
                <a:gd name="T20" fmla="*/ 0 w 299"/>
                <a:gd name="T21" fmla="*/ 0 h 253"/>
                <a:gd name="T22" fmla="*/ 0 w 299"/>
                <a:gd name="T23" fmla="*/ 0 h 253"/>
                <a:gd name="T24" fmla="*/ 0 w 299"/>
                <a:gd name="T25" fmla="*/ 0 h 253"/>
                <a:gd name="T26" fmla="*/ 0 w 299"/>
                <a:gd name="T27" fmla="*/ 0 h 253"/>
                <a:gd name="T28" fmla="*/ 0 w 299"/>
                <a:gd name="T29" fmla="*/ 0 h 253"/>
                <a:gd name="T30" fmla="*/ 0 w 299"/>
                <a:gd name="T31" fmla="*/ 0 h 253"/>
                <a:gd name="T32" fmla="*/ 0 w 299"/>
                <a:gd name="T33" fmla="*/ 0 h 253"/>
                <a:gd name="T34" fmla="*/ 0 w 299"/>
                <a:gd name="T35" fmla="*/ 0 h 253"/>
                <a:gd name="T36" fmla="*/ 0 w 299"/>
                <a:gd name="T37" fmla="*/ 0 h 253"/>
                <a:gd name="T38" fmla="*/ 0 w 299"/>
                <a:gd name="T39" fmla="*/ 0 h 253"/>
                <a:gd name="T40" fmla="*/ 0 w 299"/>
                <a:gd name="T41" fmla="*/ 0 h 253"/>
                <a:gd name="T42" fmla="*/ 0 w 299"/>
                <a:gd name="T43" fmla="*/ 0 h 253"/>
                <a:gd name="T44" fmla="*/ 0 w 299"/>
                <a:gd name="T45" fmla="*/ 0 h 253"/>
                <a:gd name="T46" fmla="*/ 0 w 299"/>
                <a:gd name="T47" fmla="*/ 0 h 253"/>
                <a:gd name="T48" fmla="*/ 0 w 299"/>
                <a:gd name="T49" fmla="*/ 0 h 253"/>
                <a:gd name="T50" fmla="*/ 0 w 299"/>
                <a:gd name="T51" fmla="*/ 0 h 253"/>
                <a:gd name="T52" fmla="*/ 0 w 299"/>
                <a:gd name="T53" fmla="*/ 0 h 253"/>
                <a:gd name="T54" fmla="*/ 0 w 299"/>
                <a:gd name="T55" fmla="*/ 0 h 253"/>
                <a:gd name="T56" fmla="*/ 0 w 299"/>
                <a:gd name="T57" fmla="*/ 0 h 253"/>
                <a:gd name="T58" fmla="*/ 0 w 299"/>
                <a:gd name="T59" fmla="*/ 0 h 253"/>
                <a:gd name="T60" fmla="*/ 0 w 299"/>
                <a:gd name="T61" fmla="*/ 0 h 253"/>
                <a:gd name="T62" fmla="*/ 0 w 299"/>
                <a:gd name="T63" fmla="*/ 0 h 253"/>
                <a:gd name="T64" fmla="*/ 0 w 299"/>
                <a:gd name="T65" fmla="*/ 0 h 253"/>
                <a:gd name="T66" fmla="*/ 0 w 299"/>
                <a:gd name="T67" fmla="*/ 0 h 253"/>
                <a:gd name="T68" fmla="*/ 0 w 299"/>
                <a:gd name="T69" fmla="*/ 0 h 253"/>
                <a:gd name="T70" fmla="*/ 0 w 299"/>
                <a:gd name="T71" fmla="*/ 0 h 253"/>
                <a:gd name="T72" fmla="*/ 0 w 299"/>
                <a:gd name="T73" fmla="*/ 0 h 253"/>
                <a:gd name="T74" fmla="*/ 0 w 299"/>
                <a:gd name="T75" fmla="*/ 0 h 253"/>
                <a:gd name="T76" fmla="*/ 0 w 299"/>
                <a:gd name="T77" fmla="*/ 0 h 253"/>
                <a:gd name="T78" fmla="*/ 0 w 299"/>
                <a:gd name="T79" fmla="*/ 0 h 25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99"/>
                <a:gd name="T121" fmla="*/ 0 h 253"/>
                <a:gd name="T122" fmla="*/ 299 w 299"/>
                <a:gd name="T123" fmla="*/ 253 h 25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99" h="253">
                  <a:moveTo>
                    <a:pt x="0" y="73"/>
                  </a:moveTo>
                  <a:lnTo>
                    <a:pt x="34" y="133"/>
                  </a:lnTo>
                  <a:lnTo>
                    <a:pt x="222" y="253"/>
                  </a:lnTo>
                  <a:lnTo>
                    <a:pt x="299" y="132"/>
                  </a:lnTo>
                  <a:lnTo>
                    <a:pt x="110" y="12"/>
                  </a:lnTo>
                  <a:lnTo>
                    <a:pt x="0" y="73"/>
                  </a:lnTo>
                  <a:lnTo>
                    <a:pt x="110" y="12"/>
                  </a:lnTo>
                  <a:lnTo>
                    <a:pt x="103" y="8"/>
                  </a:lnTo>
                  <a:lnTo>
                    <a:pt x="96" y="5"/>
                  </a:lnTo>
                  <a:lnTo>
                    <a:pt x="88" y="2"/>
                  </a:lnTo>
                  <a:lnTo>
                    <a:pt x="81" y="1"/>
                  </a:lnTo>
                  <a:lnTo>
                    <a:pt x="74" y="0"/>
                  </a:lnTo>
                  <a:lnTo>
                    <a:pt x="67" y="0"/>
                  </a:lnTo>
                  <a:lnTo>
                    <a:pt x="61" y="1"/>
                  </a:lnTo>
                  <a:lnTo>
                    <a:pt x="53" y="2"/>
                  </a:lnTo>
                  <a:lnTo>
                    <a:pt x="47" y="5"/>
                  </a:lnTo>
                  <a:lnTo>
                    <a:pt x="42" y="7"/>
                  </a:lnTo>
                  <a:lnTo>
                    <a:pt x="35" y="10"/>
                  </a:lnTo>
                  <a:lnTo>
                    <a:pt x="30" y="15"/>
                  </a:lnTo>
                  <a:lnTo>
                    <a:pt x="25" y="19"/>
                  </a:lnTo>
                  <a:lnTo>
                    <a:pt x="20" y="24"/>
                  </a:lnTo>
                  <a:lnTo>
                    <a:pt x="16" y="29"/>
                  </a:lnTo>
                  <a:lnTo>
                    <a:pt x="12" y="35"/>
                  </a:lnTo>
                  <a:lnTo>
                    <a:pt x="9" y="40"/>
                  </a:lnTo>
                  <a:lnTo>
                    <a:pt x="6" y="46"/>
                  </a:lnTo>
                  <a:lnTo>
                    <a:pt x="3" y="53"/>
                  </a:lnTo>
                  <a:lnTo>
                    <a:pt x="1" y="59"/>
                  </a:lnTo>
                  <a:lnTo>
                    <a:pt x="0" y="65"/>
                  </a:lnTo>
                  <a:lnTo>
                    <a:pt x="0" y="72"/>
                  </a:lnTo>
                  <a:lnTo>
                    <a:pt x="0" y="79"/>
                  </a:lnTo>
                  <a:lnTo>
                    <a:pt x="0" y="86"/>
                  </a:lnTo>
                  <a:lnTo>
                    <a:pt x="2" y="92"/>
                  </a:lnTo>
                  <a:lnTo>
                    <a:pt x="5" y="98"/>
                  </a:lnTo>
                  <a:lnTo>
                    <a:pt x="7" y="106"/>
                  </a:lnTo>
                  <a:lnTo>
                    <a:pt x="11" y="111"/>
                  </a:lnTo>
                  <a:lnTo>
                    <a:pt x="15" y="117"/>
                  </a:lnTo>
                  <a:lnTo>
                    <a:pt x="20" y="123"/>
                  </a:lnTo>
                  <a:lnTo>
                    <a:pt x="27" y="128"/>
                  </a:lnTo>
                  <a:lnTo>
                    <a:pt x="34" y="133"/>
                  </a:lnTo>
                  <a:lnTo>
                    <a:pt x="0" y="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2" name="Freeform 86"/>
            <p:cNvSpPr>
              <a:spLocks/>
            </p:cNvSpPr>
            <p:nvPr/>
          </p:nvSpPr>
          <p:spPr bwMode="auto">
            <a:xfrm>
              <a:off x="1553" y="1313"/>
              <a:ext cx="271" cy="408"/>
            </a:xfrm>
            <a:custGeom>
              <a:avLst/>
              <a:gdLst>
                <a:gd name="T0" fmla="*/ 0 w 4880"/>
                <a:gd name="T1" fmla="*/ 0 h 7339"/>
                <a:gd name="T2" fmla="*/ 0 w 4880"/>
                <a:gd name="T3" fmla="*/ 0 h 7339"/>
                <a:gd name="T4" fmla="*/ 0 w 4880"/>
                <a:gd name="T5" fmla="*/ 0 h 7339"/>
                <a:gd name="T6" fmla="*/ 0 w 4880"/>
                <a:gd name="T7" fmla="*/ 0 h 7339"/>
                <a:gd name="T8" fmla="*/ 0 w 4880"/>
                <a:gd name="T9" fmla="*/ 0 h 7339"/>
                <a:gd name="T10" fmla="*/ 0 w 4880"/>
                <a:gd name="T11" fmla="*/ 0 h 7339"/>
                <a:gd name="T12" fmla="*/ 0 w 4880"/>
                <a:gd name="T13" fmla="*/ 0 h 7339"/>
                <a:gd name="T14" fmla="*/ 0 w 4880"/>
                <a:gd name="T15" fmla="*/ 0 h 7339"/>
                <a:gd name="T16" fmla="*/ 0 w 4880"/>
                <a:gd name="T17" fmla="*/ 0 h 7339"/>
                <a:gd name="T18" fmla="*/ 0 w 4880"/>
                <a:gd name="T19" fmla="*/ 0 h 7339"/>
                <a:gd name="T20" fmla="*/ 0 w 4880"/>
                <a:gd name="T21" fmla="*/ 0 h 7339"/>
                <a:gd name="T22" fmla="*/ 0 w 4880"/>
                <a:gd name="T23" fmla="*/ 0 h 7339"/>
                <a:gd name="T24" fmla="*/ 0 w 4880"/>
                <a:gd name="T25" fmla="*/ 0 h 7339"/>
                <a:gd name="T26" fmla="*/ 0 w 4880"/>
                <a:gd name="T27" fmla="*/ 0 h 7339"/>
                <a:gd name="T28" fmla="*/ 0 w 4880"/>
                <a:gd name="T29" fmla="*/ 0 h 7339"/>
                <a:gd name="T30" fmla="*/ 0 w 4880"/>
                <a:gd name="T31" fmla="*/ 0 h 7339"/>
                <a:gd name="T32" fmla="*/ 0 w 4880"/>
                <a:gd name="T33" fmla="*/ 0 h 7339"/>
                <a:gd name="T34" fmla="*/ 0 w 4880"/>
                <a:gd name="T35" fmla="*/ 0 h 7339"/>
                <a:gd name="T36" fmla="*/ 0 w 4880"/>
                <a:gd name="T37" fmla="*/ 0 h 7339"/>
                <a:gd name="T38" fmla="*/ 0 w 4880"/>
                <a:gd name="T39" fmla="*/ 0 h 7339"/>
                <a:gd name="T40" fmla="*/ 0 w 4880"/>
                <a:gd name="T41" fmla="*/ 0 h 7339"/>
                <a:gd name="T42" fmla="*/ 0 w 4880"/>
                <a:gd name="T43" fmla="*/ 0 h 7339"/>
                <a:gd name="T44" fmla="*/ 0 w 4880"/>
                <a:gd name="T45" fmla="*/ 0 h 7339"/>
                <a:gd name="T46" fmla="*/ 0 w 4880"/>
                <a:gd name="T47" fmla="*/ 0 h 7339"/>
                <a:gd name="T48" fmla="*/ 0 w 4880"/>
                <a:gd name="T49" fmla="*/ 0 h 7339"/>
                <a:gd name="T50" fmla="*/ 0 w 4880"/>
                <a:gd name="T51" fmla="*/ 0 h 7339"/>
                <a:gd name="T52" fmla="*/ 0 w 4880"/>
                <a:gd name="T53" fmla="*/ 0 h 7339"/>
                <a:gd name="T54" fmla="*/ 0 w 4880"/>
                <a:gd name="T55" fmla="*/ 0 h 7339"/>
                <a:gd name="T56" fmla="*/ 0 w 4880"/>
                <a:gd name="T57" fmla="*/ 0 h 7339"/>
                <a:gd name="T58" fmla="*/ 0 w 4880"/>
                <a:gd name="T59" fmla="*/ 0 h 7339"/>
                <a:gd name="T60" fmla="*/ 0 w 4880"/>
                <a:gd name="T61" fmla="*/ 0 h 7339"/>
                <a:gd name="T62" fmla="*/ 0 w 4880"/>
                <a:gd name="T63" fmla="*/ 0 h 7339"/>
                <a:gd name="T64" fmla="*/ 0 w 4880"/>
                <a:gd name="T65" fmla="*/ 0 h 7339"/>
                <a:gd name="T66" fmla="*/ 0 w 4880"/>
                <a:gd name="T67" fmla="*/ 0 h 7339"/>
                <a:gd name="T68" fmla="*/ 0 w 4880"/>
                <a:gd name="T69" fmla="*/ 0 h 7339"/>
                <a:gd name="T70" fmla="*/ 0 w 4880"/>
                <a:gd name="T71" fmla="*/ 0 h 7339"/>
                <a:gd name="T72" fmla="*/ 0 w 4880"/>
                <a:gd name="T73" fmla="*/ 0 h 7339"/>
                <a:gd name="T74" fmla="*/ 0 w 4880"/>
                <a:gd name="T75" fmla="*/ 0 h 7339"/>
                <a:gd name="T76" fmla="*/ 0 w 4880"/>
                <a:gd name="T77" fmla="*/ 0 h 7339"/>
                <a:gd name="T78" fmla="*/ 0 w 4880"/>
                <a:gd name="T79" fmla="*/ 0 h 7339"/>
                <a:gd name="T80" fmla="*/ 0 w 4880"/>
                <a:gd name="T81" fmla="*/ 0 h 7339"/>
                <a:gd name="T82" fmla="*/ 0 w 4880"/>
                <a:gd name="T83" fmla="*/ 0 h 7339"/>
                <a:gd name="T84" fmla="*/ 0 w 4880"/>
                <a:gd name="T85" fmla="*/ 0 h 7339"/>
                <a:gd name="T86" fmla="*/ 0 w 4880"/>
                <a:gd name="T87" fmla="*/ 0 h 7339"/>
                <a:gd name="T88" fmla="*/ 0 w 4880"/>
                <a:gd name="T89" fmla="*/ 0 h 7339"/>
                <a:gd name="T90" fmla="*/ 0 w 4880"/>
                <a:gd name="T91" fmla="*/ 0 h 7339"/>
                <a:gd name="T92" fmla="*/ 0 w 4880"/>
                <a:gd name="T93" fmla="*/ 0 h 7339"/>
                <a:gd name="T94" fmla="*/ 0 w 4880"/>
                <a:gd name="T95" fmla="*/ 0 h 7339"/>
                <a:gd name="T96" fmla="*/ 0 w 4880"/>
                <a:gd name="T97" fmla="*/ 0 h 7339"/>
                <a:gd name="T98" fmla="*/ 0 w 4880"/>
                <a:gd name="T99" fmla="*/ 0 h 7339"/>
                <a:gd name="T100" fmla="*/ 0 w 4880"/>
                <a:gd name="T101" fmla="*/ 0 h 7339"/>
                <a:gd name="T102" fmla="*/ 0 w 4880"/>
                <a:gd name="T103" fmla="*/ 0 h 7339"/>
                <a:gd name="T104" fmla="*/ 0 w 4880"/>
                <a:gd name="T105" fmla="*/ 0 h 7339"/>
                <a:gd name="T106" fmla="*/ 0 w 4880"/>
                <a:gd name="T107" fmla="*/ 0 h 7339"/>
                <a:gd name="T108" fmla="*/ 0 w 4880"/>
                <a:gd name="T109" fmla="*/ 0 h 7339"/>
                <a:gd name="T110" fmla="*/ 0 w 4880"/>
                <a:gd name="T111" fmla="*/ 0 h 7339"/>
                <a:gd name="T112" fmla="*/ 0 w 4880"/>
                <a:gd name="T113" fmla="*/ 0 h 7339"/>
                <a:gd name="T114" fmla="*/ 0 w 4880"/>
                <a:gd name="T115" fmla="*/ 0 h 7339"/>
                <a:gd name="T116" fmla="*/ 0 w 4880"/>
                <a:gd name="T117" fmla="*/ 0 h 7339"/>
                <a:gd name="T118" fmla="*/ 0 w 4880"/>
                <a:gd name="T119" fmla="*/ 0 h 7339"/>
                <a:gd name="T120" fmla="*/ 0 w 4880"/>
                <a:gd name="T121" fmla="*/ 0 h 733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880"/>
                <a:gd name="T184" fmla="*/ 0 h 7339"/>
                <a:gd name="T185" fmla="*/ 4880 w 4880"/>
                <a:gd name="T186" fmla="*/ 7339 h 733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880" h="7339">
                  <a:moveTo>
                    <a:pt x="3460" y="5491"/>
                  </a:moveTo>
                  <a:lnTo>
                    <a:pt x="4107" y="5846"/>
                  </a:lnTo>
                  <a:lnTo>
                    <a:pt x="4118" y="5825"/>
                  </a:lnTo>
                  <a:lnTo>
                    <a:pt x="4146" y="5770"/>
                  </a:lnTo>
                  <a:lnTo>
                    <a:pt x="4189" y="5688"/>
                  </a:lnTo>
                  <a:lnTo>
                    <a:pt x="4243" y="5585"/>
                  </a:lnTo>
                  <a:lnTo>
                    <a:pt x="4305" y="5471"/>
                  </a:lnTo>
                  <a:lnTo>
                    <a:pt x="4372" y="5352"/>
                  </a:lnTo>
                  <a:lnTo>
                    <a:pt x="4406" y="5295"/>
                  </a:lnTo>
                  <a:lnTo>
                    <a:pt x="4438" y="5239"/>
                  </a:lnTo>
                  <a:lnTo>
                    <a:pt x="4472" y="5185"/>
                  </a:lnTo>
                  <a:lnTo>
                    <a:pt x="4504" y="5136"/>
                  </a:lnTo>
                  <a:lnTo>
                    <a:pt x="4536" y="5087"/>
                  </a:lnTo>
                  <a:lnTo>
                    <a:pt x="4568" y="5037"/>
                  </a:lnTo>
                  <a:lnTo>
                    <a:pt x="4600" y="4984"/>
                  </a:lnTo>
                  <a:lnTo>
                    <a:pt x="4633" y="4929"/>
                  </a:lnTo>
                  <a:lnTo>
                    <a:pt x="4696" y="4821"/>
                  </a:lnTo>
                  <a:lnTo>
                    <a:pt x="4754" y="4718"/>
                  </a:lnTo>
                  <a:lnTo>
                    <a:pt x="4805" y="4628"/>
                  </a:lnTo>
                  <a:lnTo>
                    <a:pt x="4844" y="4555"/>
                  </a:lnTo>
                  <a:lnTo>
                    <a:pt x="4870" y="4506"/>
                  </a:lnTo>
                  <a:lnTo>
                    <a:pt x="4880" y="4489"/>
                  </a:lnTo>
                  <a:lnTo>
                    <a:pt x="4003" y="3904"/>
                  </a:lnTo>
                  <a:lnTo>
                    <a:pt x="3994" y="3905"/>
                  </a:lnTo>
                  <a:lnTo>
                    <a:pt x="3968" y="3904"/>
                  </a:lnTo>
                  <a:lnTo>
                    <a:pt x="3961" y="3903"/>
                  </a:lnTo>
                  <a:lnTo>
                    <a:pt x="3951" y="3901"/>
                  </a:lnTo>
                  <a:lnTo>
                    <a:pt x="3942" y="3897"/>
                  </a:lnTo>
                  <a:lnTo>
                    <a:pt x="3931" y="3894"/>
                  </a:lnTo>
                  <a:lnTo>
                    <a:pt x="3921" y="3890"/>
                  </a:lnTo>
                  <a:lnTo>
                    <a:pt x="3910" y="3885"/>
                  </a:lnTo>
                  <a:lnTo>
                    <a:pt x="3899" y="3878"/>
                  </a:lnTo>
                  <a:lnTo>
                    <a:pt x="3887" y="3870"/>
                  </a:lnTo>
                  <a:lnTo>
                    <a:pt x="3874" y="3861"/>
                  </a:lnTo>
                  <a:lnTo>
                    <a:pt x="3863" y="3851"/>
                  </a:lnTo>
                  <a:lnTo>
                    <a:pt x="3850" y="3839"/>
                  </a:lnTo>
                  <a:lnTo>
                    <a:pt x="3837" y="3825"/>
                  </a:lnTo>
                  <a:lnTo>
                    <a:pt x="3824" y="3811"/>
                  </a:lnTo>
                  <a:lnTo>
                    <a:pt x="3812" y="3794"/>
                  </a:lnTo>
                  <a:lnTo>
                    <a:pt x="3799" y="3775"/>
                  </a:lnTo>
                  <a:lnTo>
                    <a:pt x="3787" y="3755"/>
                  </a:lnTo>
                  <a:lnTo>
                    <a:pt x="3775" y="3732"/>
                  </a:lnTo>
                  <a:lnTo>
                    <a:pt x="3763" y="3707"/>
                  </a:lnTo>
                  <a:lnTo>
                    <a:pt x="3751" y="3680"/>
                  </a:lnTo>
                  <a:lnTo>
                    <a:pt x="3740" y="3651"/>
                  </a:lnTo>
                  <a:lnTo>
                    <a:pt x="3729" y="3619"/>
                  </a:lnTo>
                  <a:lnTo>
                    <a:pt x="3719" y="3584"/>
                  </a:lnTo>
                  <a:lnTo>
                    <a:pt x="3709" y="3547"/>
                  </a:lnTo>
                  <a:lnTo>
                    <a:pt x="3701" y="3508"/>
                  </a:lnTo>
                  <a:lnTo>
                    <a:pt x="3692" y="3459"/>
                  </a:lnTo>
                  <a:lnTo>
                    <a:pt x="3684" y="3397"/>
                  </a:lnTo>
                  <a:lnTo>
                    <a:pt x="3675" y="3321"/>
                  </a:lnTo>
                  <a:lnTo>
                    <a:pt x="3666" y="3234"/>
                  </a:lnTo>
                  <a:lnTo>
                    <a:pt x="3646" y="3026"/>
                  </a:lnTo>
                  <a:lnTo>
                    <a:pt x="3619" y="2784"/>
                  </a:lnTo>
                  <a:lnTo>
                    <a:pt x="3603" y="2651"/>
                  </a:lnTo>
                  <a:lnTo>
                    <a:pt x="3584" y="2513"/>
                  </a:lnTo>
                  <a:lnTo>
                    <a:pt x="3563" y="2369"/>
                  </a:lnTo>
                  <a:lnTo>
                    <a:pt x="3539" y="2221"/>
                  </a:lnTo>
                  <a:lnTo>
                    <a:pt x="3510" y="2071"/>
                  </a:lnTo>
                  <a:lnTo>
                    <a:pt x="3478" y="1919"/>
                  </a:lnTo>
                  <a:lnTo>
                    <a:pt x="3443" y="1766"/>
                  </a:lnTo>
                  <a:lnTo>
                    <a:pt x="3403" y="1613"/>
                  </a:lnTo>
                  <a:lnTo>
                    <a:pt x="3358" y="1461"/>
                  </a:lnTo>
                  <a:lnTo>
                    <a:pt x="3308" y="1311"/>
                  </a:lnTo>
                  <a:lnTo>
                    <a:pt x="3252" y="1165"/>
                  </a:lnTo>
                  <a:lnTo>
                    <a:pt x="3190" y="1022"/>
                  </a:lnTo>
                  <a:lnTo>
                    <a:pt x="3124" y="884"/>
                  </a:lnTo>
                  <a:lnTo>
                    <a:pt x="3049" y="753"/>
                  </a:lnTo>
                  <a:lnTo>
                    <a:pt x="2969" y="629"/>
                  </a:lnTo>
                  <a:lnTo>
                    <a:pt x="2881" y="513"/>
                  </a:lnTo>
                  <a:lnTo>
                    <a:pt x="2786" y="406"/>
                  </a:lnTo>
                  <a:lnTo>
                    <a:pt x="2683" y="309"/>
                  </a:lnTo>
                  <a:lnTo>
                    <a:pt x="2572" y="224"/>
                  </a:lnTo>
                  <a:lnTo>
                    <a:pt x="2452" y="151"/>
                  </a:lnTo>
                  <a:lnTo>
                    <a:pt x="2324" y="91"/>
                  </a:lnTo>
                  <a:lnTo>
                    <a:pt x="2188" y="45"/>
                  </a:lnTo>
                  <a:lnTo>
                    <a:pt x="2041" y="14"/>
                  </a:lnTo>
                  <a:lnTo>
                    <a:pt x="1884" y="0"/>
                  </a:lnTo>
                  <a:lnTo>
                    <a:pt x="1727" y="1"/>
                  </a:lnTo>
                  <a:lnTo>
                    <a:pt x="1580" y="16"/>
                  </a:lnTo>
                  <a:lnTo>
                    <a:pt x="1441" y="45"/>
                  </a:lnTo>
                  <a:lnTo>
                    <a:pt x="1311" y="85"/>
                  </a:lnTo>
                  <a:lnTo>
                    <a:pt x="1189" y="137"/>
                  </a:lnTo>
                  <a:lnTo>
                    <a:pt x="1076" y="200"/>
                  </a:lnTo>
                  <a:lnTo>
                    <a:pt x="971" y="275"/>
                  </a:lnTo>
                  <a:lnTo>
                    <a:pt x="873" y="360"/>
                  </a:lnTo>
                  <a:lnTo>
                    <a:pt x="782" y="453"/>
                  </a:lnTo>
                  <a:lnTo>
                    <a:pt x="698" y="557"/>
                  </a:lnTo>
                  <a:lnTo>
                    <a:pt x="620" y="668"/>
                  </a:lnTo>
                  <a:lnTo>
                    <a:pt x="549" y="787"/>
                  </a:lnTo>
                  <a:lnTo>
                    <a:pt x="484" y="913"/>
                  </a:lnTo>
                  <a:lnTo>
                    <a:pt x="425" y="1045"/>
                  </a:lnTo>
                  <a:lnTo>
                    <a:pt x="371" y="1184"/>
                  </a:lnTo>
                  <a:lnTo>
                    <a:pt x="322" y="1327"/>
                  </a:lnTo>
                  <a:lnTo>
                    <a:pt x="279" y="1475"/>
                  </a:lnTo>
                  <a:lnTo>
                    <a:pt x="239" y="1627"/>
                  </a:lnTo>
                  <a:lnTo>
                    <a:pt x="204" y="1783"/>
                  </a:lnTo>
                  <a:lnTo>
                    <a:pt x="173" y="1942"/>
                  </a:lnTo>
                  <a:lnTo>
                    <a:pt x="146" y="2104"/>
                  </a:lnTo>
                  <a:lnTo>
                    <a:pt x="122" y="2266"/>
                  </a:lnTo>
                  <a:lnTo>
                    <a:pt x="101" y="2430"/>
                  </a:lnTo>
                  <a:lnTo>
                    <a:pt x="83" y="2594"/>
                  </a:lnTo>
                  <a:lnTo>
                    <a:pt x="67" y="2758"/>
                  </a:lnTo>
                  <a:lnTo>
                    <a:pt x="55" y="2921"/>
                  </a:lnTo>
                  <a:lnTo>
                    <a:pt x="43" y="3083"/>
                  </a:lnTo>
                  <a:lnTo>
                    <a:pt x="33" y="3243"/>
                  </a:lnTo>
                  <a:lnTo>
                    <a:pt x="25" y="3401"/>
                  </a:lnTo>
                  <a:lnTo>
                    <a:pt x="18" y="3555"/>
                  </a:lnTo>
                  <a:lnTo>
                    <a:pt x="11" y="3706"/>
                  </a:lnTo>
                  <a:lnTo>
                    <a:pt x="6" y="3852"/>
                  </a:lnTo>
                  <a:lnTo>
                    <a:pt x="1" y="3997"/>
                  </a:lnTo>
                  <a:lnTo>
                    <a:pt x="0" y="4142"/>
                  </a:lnTo>
                  <a:lnTo>
                    <a:pt x="2" y="4289"/>
                  </a:lnTo>
                  <a:lnTo>
                    <a:pt x="7" y="4435"/>
                  </a:lnTo>
                  <a:lnTo>
                    <a:pt x="15" y="4582"/>
                  </a:lnTo>
                  <a:lnTo>
                    <a:pt x="28" y="4730"/>
                  </a:lnTo>
                  <a:lnTo>
                    <a:pt x="43" y="4876"/>
                  </a:lnTo>
                  <a:lnTo>
                    <a:pt x="62" y="5021"/>
                  </a:lnTo>
                  <a:lnTo>
                    <a:pt x="84" y="5165"/>
                  </a:lnTo>
                  <a:lnTo>
                    <a:pt x="111" y="5307"/>
                  </a:lnTo>
                  <a:lnTo>
                    <a:pt x="139" y="5447"/>
                  </a:lnTo>
                  <a:lnTo>
                    <a:pt x="173" y="5585"/>
                  </a:lnTo>
                  <a:lnTo>
                    <a:pt x="209" y="5721"/>
                  </a:lnTo>
                  <a:lnTo>
                    <a:pt x="249" y="5853"/>
                  </a:lnTo>
                  <a:lnTo>
                    <a:pt x="294" y="5982"/>
                  </a:lnTo>
                  <a:lnTo>
                    <a:pt x="343" y="6107"/>
                  </a:lnTo>
                  <a:lnTo>
                    <a:pt x="393" y="6228"/>
                  </a:lnTo>
                  <a:lnTo>
                    <a:pt x="450" y="6345"/>
                  </a:lnTo>
                  <a:lnTo>
                    <a:pt x="509" y="6458"/>
                  </a:lnTo>
                  <a:lnTo>
                    <a:pt x="573" y="6564"/>
                  </a:lnTo>
                  <a:lnTo>
                    <a:pt x="640" y="6666"/>
                  </a:lnTo>
                  <a:lnTo>
                    <a:pt x="712" y="6761"/>
                  </a:lnTo>
                  <a:lnTo>
                    <a:pt x="788" y="6851"/>
                  </a:lnTo>
                  <a:lnTo>
                    <a:pt x="869" y="6935"/>
                  </a:lnTo>
                  <a:lnTo>
                    <a:pt x="952" y="7011"/>
                  </a:lnTo>
                  <a:lnTo>
                    <a:pt x="1041" y="7081"/>
                  </a:lnTo>
                  <a:lnTo>
                    <a:pt x="1134" y="7143"/>
                  </a:lnTo>
                  <a:lnTo>
                    <a:pt x="1232" y="7197"/>
                  </a:lnTo>
                  <a:lnTo>
                    <a:pt x="1333" y="7243"/>
                  </a:lnTo>
                  <a:lnTo>
                    <a:pt x="1439" y="7280"/>
                  </a:lnTo>
                  <a:lnTo>
                    <a:pt x="1549" y="7309"/>
                  </a:lnTo>
                  <a:lnTo>
                    <a:pt x="1665" y="7328"/>
                  </a:lnTo>
                  <a:lnTo>
                    <a:pt x="1779" y="7338"/>
                  </a:lnTo>
                  <a:lnTo>
                    <a:pt x="1887" y="7339"/>
                  </a:lnTo>
                  <a:lnTo>
                    <a:pt x="1989" y="7333"/>
                  </a:lnTo>
                  <a:lnTo>
                    <a:pt x="2085" y="7319"/>
                  </a:lnTo>
                  <a:lnTo>
                    <a:pt x="2176" y="7297"/>
                  </a:lnTo>
                  <a:lnTo>
                    <a:pt x="2261" y="7270"/>
                  </a:lnTo>
                  <a:lnTo>
                    <a:pt x="2340" y="7236"/>
                  </a:lnTo>
                  <a:lnTo>
                    <a:pt x="2415" y="7195"/>
                  </a:lnTo>
                  <a:lnTo>
                    <a:pt x="2484" y="7151"/>
                  </a:lnTo>
                  <a:lnTo>
                    <a:pt x="2550" y="7101"/>
                  </a:lnTo>
                  <a:lnTo>
                    <a:pt x="2610" y="7048"/>
                  </a:lnTo>
                  <a:lnTo>
                    <a:pt x="2666" y="6991"/>
                  </a:lnTo>
                  <a:lnTo>
                    <a:pt x="2718" y="6931"/>
                  </a:lnTo>
                  <a:lnTo>
                    <a:pt x="2766" y="6868"/>
                  </a:lnTo>
                  <a:lnTo>
                    <a:pt x="2810" y="6804"/>
                  </a:lnTo>
                  <a:lnTo>
                    <a:pt x="2850" y="6737"/>
                  </a:lnTo>
                  <a:lnTo>
                    <a:pt x="2889" y="6670"/>
                  </a:lnTo>
                  <a:lnTo>
                    <a:pt x="2922" y="6603"/>
                  </a:lnTo>
                  <a:lnTo>
                    <a:pt x="2953" y="6535"/>
                  </a:lnTo>
                  <a:lnTo>
                    <a:pt x="2982" y="6467"/>
                  </a:lnTo>
                  <a:lnTo>
                    <a:pt x="3007" y="6401"/>
                  </a:lnTo>
                  <a:lnTo>
                    <a:pt x="3029" y="6337"/>
                  </a:lnTo>
                  <a:lnTo>
                    <a:pt x="3051" y="6274"/>
                  </a:lnTo>
                  <a:lnTo>
                    <a:pt x="3070" y="6214"/>
                  </a:lnTo>
                  <a:lnTo>
                    <a:pt x="3101" y="6104"/>
                  </a:lnTo>
                  <a:lnTo>
                    <a:pt x="3128" y="6010"/>
                  </a:lnTo>
                  <a:lnTo>
                    <a:pt x="3139" y="5970"/>
                  </a:lnTo>
                  <a:lnTo>
                    <a:pt x="3149" y="5937"/>
                  </a:lnTo>
                  <a:lnTo>
                    <a:pt x="3159" y="5909"/>
                  </a:lnTo>
                  <a:lnTo>
                    <a:pt x="3168" y="5888"/>
                  </a:lnTo>
                  <a:lnTo>
                    <a:pt x="3187" y="5852"/>
                  </a:lnTo>
                  <a:lnTo>
                    <a:pt x="3207" y="5817"/>
                  </a:lnTo>
                  <a:lnTo>
                    <a:pt x="3229" y="5781"/>
                  </a:lnTo>
                  <a:lnTo>
                    <a:pt x="3253" y="5746"/>
                  </a:lnTo>
                  <a:lnTo>
                    <a:pt x="3277" y="5712"/>
                  </a:lnTo>
                  <a:lnTo>
                    <a:pt x="3301" y="5679"/>
                  </a:lnTo>
                  <a:lnTo>
                    <a:pt x="3326" y="5649"/>
                  </a:lnTo>
                  <a:lnTo>
                    <a:pt x="3349" y="5619"/>
                  </a:lnTo>
                  <a:lnTo>
                    <a:pt x="3392" y="5567"/>
                  </a:lnTo>
                  <a:lnTo>
                    <a:pt x="3427" y="5527"/>
                  </a:lnTo>
                  <a:lnTo>
                    <a:pt x="3452" y="5500"/>
                  </a:lnTo>
                  <a:lnTo>
                    <a:pt x="3460" y="5491"/>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3" name="Freeform 87"/>
            <p:cNvSpPr>
              <a:spLocks/>
            </p:cNvSpPr>
            <p:nvPr/>
          </p:nvSpPr>
          <p:spPr bwMode="auto">
            <a:xfrm>
              <a:off x="1743" y="1615"/>
              <a:ext cx="42" cy="27"/>
            </a:xfrm>
            <a:custGeom>
              <a:avLst/>
              <a:gdLst>
                <a:gd name="T0" fmla="*/ 0 w 755"/>
                <a:gd name="T1" fmla="*/ 0 h 492"/>
                <a:gd name="T2" fmla="*/ 0 w 755"/>
                <a:gd name="T3" fmla="*/ 0 h 492"/>
                <a:gd name="T4" fmla="*/ 0 w 755"/>
                <a:gd name="T5" fmla="*/ 0 h 492"/>
                <a:gd name="T6" fmla="*/ 0 w 755"/>
                <a:gd name="T7" fmla="*/ 0 h 492"/>
                <a:gd name="T8" fmla="*/ 0 w 755"/>
                <a:gd name="T9" fmla="*/ 0 h 492"/>
                <a:gd name="T10" fmla="*/ 0 w 755"/>
                <a:gd name="T11" fmla="*/ 0 h 492"/>
                <a:gd name="T12" fmla="*/ 0 w 755"/>
                <a:gd name="T13" fmla="*/ 0 h 492"/>
                <a:gd name="T14" fmla="*/ 0 w 755"/>
                <a:gd name="T15" fmla="*/ 0 h 492"/>
                <a:gd name="T16" fmla="*/ 0 w 755"/>
                <a:gd name="T17" fmla="*/ 0 h 492"/>
                <a:gd name="T18" fmla="*/ 0 w 755"/>
                <a:gd name="T19" fmla="*/ 0 h 492"/>
                <a:gd name="T20" fmla="*/ 0 w 755"/>
                <a:gd name="T21" fmla="*/ 0 h 492"/>
                <a:gd name="T22" fmla="*/ 0 w 755"/>
                <a:gd name="T23" fmla="*/ 0 h 492"/>
                <a:gd name="T24" fmla="*/ 0 w 755"/>
                <a:gd name="T25" fmla="*/ 0 h 492"/>
                <a:gd name="T26" fmla="*/ 0 w 755"/>
                <a:gd name="T27" fmla="*/ 0 h 492"/>
                <a:gd name="T28" fmla="*/ 0 w 755"/>
                <a:gd name="T29" fmla="*/ 0 h 492"/>
                <a:gd name="T30" fmla="*/ 0 w 755"/>
                <a:gd name="T31" fmla="*/ 0 h 492"/>
                <a:gd name="T32" fmla="*/ 0 w 755"/>
                <a:gd name="T33" fmla="*/ 0 h 492"/>
                <a:gd name="T34" fmla="*/ 0 w 755"/>
                <a:gd name="T35" fmla="*/ 0 h 492"/>
                <a:gd name="T36" fmla="*/ 0 w 755"/>
                <a:gd name="T37" fmla="*/ 0 h 492"/>
                <a:gd name="T38" fmla="*/ 0 w 755"/>
                <a:gd name="T39" fmla="*/ 0 h 492"/>
                <a:gd name="T40" fmla="*/ 0 w 755"/>
                <a:gd name="T41" fmla="*/ 0 h 492"/>
                <a:gd name="T42" fmla="*/ 0 w 755"/>
                <a:gd name="T43" fmla="*/ 0 h 492"/>
                <a:gd name="T44" fmla="*/ 0 w 755"/>
                <a:gd name="T45" fmla="*/ 0 h 492"/>
                <a:gd name="T46" fmla="*/ 0 w 755"/>
                <a:gd name="T47" fmla="*/ 0 h 492"/>
                <a:gd name="T48" fmla="*/ 0 w 755"/>
                <a:gd name="T49" fmla="*/ 0 h 492"/>
                <a:gd name="T50" fmla="*/ 0 w 755"/>
                <a:gd name="T51" fmla="*/ 0 h 492"/>
                <a:gd name="T52" fmla="*/ 0 w 755"/>
                <a:gd name="T53" fmla="*/ 0 h 492"/>
                <a:gd name="T54" fmla="*/ 0 w 755"/>
                <a:gd name="T55" fmla="*/ 0 h 492"/>
                <a:gd name="T56" fmla="*/ 0 w 755"/>
                <a:gd name="T57" fmla="*/ 0 h 492"/>
                <a:gd name="T58" fmla="*/ 0 w 755"/>
                <a:gd name="T59" fmla="*/ 0 h 492"/>
                <a:gd name="T60" fmla="*/ 0 w 755"/>
                <a:gd name="T61" fmla="*/ 0 h 492"/>
                <a:gd name="T62" fmla="*/ 0 w 755"/>
                <a:gd name="T63" fmla="*/ 0 h 492"/>
                <a:gd name="T64" fmla="*/ 0 w 755"/>
                <a:gd name="T65" fmla="*/ 0 h 492"/>
                <a:gd name="T66" fmla="*/ 0 w 755"/>
                <a:gd name="T67" fmla="*/ 0 h 492"/>
                <a:gd name="T68" fmla="*/ 0 w 755"/>
                <a:gd name="T69" fmla="*/ 0 h 492"/>
                <a:gd name="T70" fmla="*/ 0 w 755"/>
                <a:gd name="T71" fmla="*/ 0 h 492"/>
                <a:gd name="T72" fmla="*/ 0 w 755"/>
                <a:gd name="T73" fmla="*/ 0 h 492"/>
                <a:gd name="T74" fmla="*/ 0 w 755"/>
                <a:gd name="T75" fmla="*/ 0 h 492"/>
                <a:gd name="T76" fmla="*/ 0 w 755"/>
                <a:gd name="T77" fmla="*/ 0 h 492"/>
                <a:gd name="T78" fmla="*/ 0 w 755"/>
                <a:gd name="T79" fmla="*/ 0 h 4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55"/>
                <a:gd name="T121" fmla="*/ 0 h 492"/>
                <a:gd name="T122" fmla="*/ 755 w 755"/>
                <a:gd name="T123" fmla="*/ 492 h 49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55" h="492">
                  <a:moveTo>
                    <a:pt x="747" y="451"/>
                  </a:moveTo>
                  <a:lnTo>
                    <a:pt x="717" y="356"/>
                  </a:lnTo>
                  <a:lnTo>
                    <a:pt x="70" y="0"/>
                  </a:lnTo>
                  <a:lnTo>
                    <a:pt x="0" y="126"/>
                  </a:lnTo>
                  <a:lnTo>
                    <a:pt x="648" y="482"/>
                  </a:lnTo>
                  <a:lnTo>
                    <a:pt x="747" y="451"/>
                  </a:lnTo>
                  <a:lnTo>
                    <a:pt x="648" y="482"/>
                  </a:lnTo>
                  <a:lnTo>
                    <a:pt x="656" y="485"/>
                  </a:lnTo>
                  <a:lnTo>
                    <a:pt x="663" y="488"/>
                  </a:lnTo>
                  <a:lnTo>
                    <a:pt x="670" y="491"/>
                  </a:lnTo>
                  <a:lnTo>
                    <a:pt x="678" y="492"/>
                  </a:lnTo>
                  <a:lnTo>
                    <a:pt x="685" y="492"/>
                  </a:lnTo>
                  <a:lnTo>
                    <a:pt x="693" y="492"/>
                  </a:lnTo>
                  <a:lnTo>
                    <a:pt x="699" y="491"/>
                  </a:lnTo>
                  <a:lnTo>
                    <a:pt x="705" y="488"/>
                  </a:lnTo>
                  <a:lnTo>
                    <a:pt x="712" y="485"/>
                  </a:lnTo>
                  <a:lnTo>
                    <a:pt x="718" y="482"/>
                  </a:lnTo>
                  <a:lnTo>
                    <a:pt x="723" y="479"/>
                  </a:lnTo>
                  <a:lnTo>
                    <a:pt x="729" y="475"/>
                  </a:lnTo>
                  <a:lnTo>
                    <a:pt x="733" y="469"/>
                  </a:lnTo>
                  <a:lnTo>
                    <a:pt x="738" y="465"/>
                  </a:lnTo>
                  <a:lnTo>
                    <a:pt x="741" y="459"/>
                  </a:lnTo>
                  <a:lnTo>
                    <a:pt x="746" y="454"/>
                  </a:lnTo>
                  <a:lnTo>
                    <a:pt x="748" y="447"/>
                  </a:lnTo>
                  <a:lnTo>
                    <a:pt x="751" y="441"/>
                  </a:lnTo>
                  <a:lnTo>
                    <a:pt x="753" y="434"/>
                  </a:lnTo>
                  <a:lnTo>
                    <a:pt x="754" y="428"/>
                  </a:lnTo>
                  <a:lnTo>
                    <a:pt x="755" y="422"/>
                  </a:lnTo>
                  <a:lnTo>
                    <a:pt x="755" y="414"/>
                  </a:lnTo>
                  <a:lnTo>
                    <a:pt x="754" y="408"/>
                  </a:lnTo>
                  <a:lnTo>
                    <a:pt x="753" y="402"/>
                  </a:lnTo>
                  <a:lnTo>
                    <a:pt x="751" y="395"/>
                  </a:lnTo>
                  <a:lnTo>
                    <a:pt x="749" y="389"/>
                  </a:lnTo>
                  <a:lnTo>
                    <a:pt x="746" y="383"/>
                  </a:lnTo>
                  <a:lnTo>
                    <a:pt x="741" y="376"/>
                  </a:lnTo>
                  <a:lnTo>
                    <a:pt x="736" y="371"/>
                  </a:lnTo>
                  <a:lnTo>
                    <a:pt x="731" y="366"/>
                  </a:lnTo>
                  <a:lnTo>
                    <a:pt x="724" y="360"/>
                  </a:lnTo>
                  <a:lnTo>
                    <a:pt x="717" y="356"/>
                  </a:lnTo>
                  <a:lnTo>
                    <a:pt x="747" y="4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4" name="Freeform 88"/>
            <p:cNvSpPr>
              <a:spLocks/>
            </p:cNvSpPr>
            <p:nvPr/>
          </p:nvSpPr>
          <p:spPr bwMode="auto">
            <a:xfrm>
              <a:off x="1778" y="1595"/>
              <a:ext cx="29" cy="45"/>
            </a:xfrm>
            <a:custGeom>
              <a:avLst/>
              <a:gdLst>
                <a:gd name="T0" fmla="*/ 0 w 535"/>
                <a:gd name="T1" fmla="*/ 0 h 815"/>
                <a:gd name="T2" fmla="*/ 0 w 535"/>
                <a:gd name="T3" fmla="*/ 0 h 815"/>
                <a:gd name="T4" fmla="*/ 0 w 535"/>
                <a:gd name="T5" fmla="*/ 0 h 815"/>
                <a:gd name="T6" fmla="*/ 0 w 535"/>
                <a:gd name="T7" fmla="*/ 0 h 815"/>
                <a:gd name="T8" fmla="*/ 0 w 535"/>
                <a:gd name="T9" fmla="*/ 0 h 815"/>
                <a:gd name="T10" fmla="*/ 0 w 535"/>
                <a:gd name="T11" fmla="*/ 0 h 815"/>
                <a:gd name="T12" fmla="*/ 0 w 535"/>
                <a:gd name="T13" fmla="*/ 0 h 815"/>
                <a:gd name="T14" fmla="*/ 0 w 535"/>
                <a:gd name="T15" fmla="*/ 0 h 815"/>
                <a:gd name="T16" fmla="*/ 0 w 535"/>
                <a:gd name="T17" fmla="*/ 0 h 815"/>
                <a:gd name="T18" fmla="*/ 0 w 535"/>
                <a:gd name="T19" fmla="*/ 0 h 815"/>
                <a:gd name="T20" fmla="*/ 0 w 535"/>
                <a:gd name="T21" fmla="*/ 0 h 815"/>
                <a:gd name="T22" fmla="*/ 0 w 535"/>
                <a:gd name="T23" fmla="*/ 0 h 815"/>
                <a:gd name="T24" fmla="*/ 0 w 535"/>
                <a:gd name="T25" fmla="*/ 0 h 815"/>
                <a:gd name="T26" fmla="*/ 0 w 535"/>
                <a:gd name="T27" fmla="*/ 0 h 815"/>
                <a:gd name="T28" fmla="*/ 0 w 535"/>
                <a:gd name="T29" fmla="*/ 0 h 815"/>
                <a:gd name="T30" fmla="*/ 0 w 535"/>
                <a:gd name="T31" fmla="*/ 0 h 815"/>
                <a:gd name="T32" fmla="*/ 0 w 535"/>
                <a:gd name="T33" fmla="*/ 0 h 815"/>
                <a:gd name="T34" fmla="*/ 0 w 535"/>
                <a:gd name="T35" fmla="*/ 0 h 815"/>
                <a:gd name="T36" fmla="*/ 0 w 535"/>
                <a:gd name="T37" fmla="*/ 0 h 815"/>
                <a:gd name="T38" fmla="*/ 0 w 535"/>
                <a:gd name="T39" fmla="*/ 0 h 815"/>
                <a:gd name="T40" fmla="*/ 0 w 535"/>
                <a:gd name="T41" fmla="*/ 0 h 815"/>
                <a:gd name="T42" fmla="*/ 0 w 535"/>
                <a:gd name="T43" fmla="*/ 0 h 815"/>
                <a:gd name="T44" fmla="*/ 0 w 535"/>
                <a:gd name="T45" fmla="*/ 0 h 815"/>
                <a:gd name="T46" fmla="*/ 0 w 535"/>
                <a:gd name="T47" fmla="*/ 0 h 815"/>
                <a:gd name="T48" fmla="*/ 0 w 535"/>
                <a:gd name="T49" fmla="*/ 0 h 815"/>
                <a:gd name="T50" fmla="*/ 0 w 535"/>
                <a:gd name="T51" fmla="*/ 0 h 815"/>
                <a:gd name="T52" fmla="*/ 0 w 535"/>
                <a:gd name="T53" fmla="*/ 0 h 815"/>
                <a:gd name="T54" fmla="*/ 0 w 535"/>
                <a:gd name="T55" fmla="*/ 0 h 815"/>
                <a:gd name="T56" fmla="*/ 0 w 535"/>
                <a:gd name="T57" fmla="*/ 0 h 815"/>
                <a:gd name="T58" fmla="*/ 0 w 535"/>
                <a:gd name="T59" fmla="*/ 0 h 815"/>
                <a:gd name="T60" fmla="*/ 0 w 535"/>
                <a:gd name="T61" fmla="*/ 0 h 815"/>
                <a:gd name="T62" fmla="*/ 0 w 535"/>
                <a:gd name="T63" fmla="*/ 0 h 815"/>
                <a:gd name="T64" fmla="*/ 0 w 535"/>
                <a:gd name="T65" fmla="*/ 0 h 815"/>
                <a:gd name="T66" fmla="*/ 0 w 535"/>
                <a:gd name="T67" fmla="*/ 0 h 815"/>
                <a:gd name="T68" fmla="*/ 0 w 535"/>
                <a:gd name="T69" fmla="*/ 0 h 815"/>
                <a:gd name="T70" fmla="*/ 0 w 535"/>
                <a:gd name="T71" fmla="*/ 0 h 815"/>
                <a:gd name="T72" fmla="*/ 0 w 535"/>
                <a:gd name="T73" fmla="*/ 0 h 815"/>
                <a:gd name="T74" fmla="*/ 0 w 535"/>
                <a:gd name="T75" fmla="*/ 0 h 815"/>
                <a:gd name="T76" fmla="*/ 0 w 535"/>
                <a:gd name="T77" fmla="*/ 0 h 815"/>
                <a:gd name="T78" fmla="*/ 0 w 535"/>
                <a:gd name="T79" fmla="*/ 0 h 815"/>
                <a:gd name="T80" fmla="*/ 0 w 535"/>
                <a:gd name="T81" fmla="*/ 0 h 815"/>
                <a:gd name="T82" fmla="*/ 0 w 535"/>
                <a:gd name="T83" fmla="*/ 0 h 815"/>
                <a:gd name="T84" fmla="*/ 0 w 535"/>
                <a:gd name="T85" fmla="*/ 0 h 815"/>
                <a:gd name="T86" fmla="*/ 0 w 535"/>
                <a:gd name="T87" fmla="*/ 0 h 815"/>
                <a:gd name="T88" fmla="*/ 0 w 535"/>
                <a:gd name="T89" fmla="*/ 0 h 815"/>
                <a:gd name="T90" fmla="*/ 0 w 535"/>
                <a:gd name="T91" fmla="*/ 0 h 815"/>
                <a:gd name="T92" fmla="*/ 0 w 535"/>
                <a:gd name="T93" fmla="*/ 0 h 815"/>
                <a:gd name="T94" fmla="*/ 0 w 535"/>
                <a:gd name="T95" fmla="*/ 0 h 815"/>
                <a:gd name="T96" fmla="*/ 0 w 535"/>
                <a:gd name="T97" fmla="*/ 0 h 815"/>
                <a:gd name="T98" fmla="*/ 0 w 535"/>
                <a:gd name="T99" fmla="*/ 0 h 815"/>
                <a:gd name="T100" fmla="*/ 0 w 535"/>
                <a:gd name="T101" fmla="*/ 0 h 815"/>
                <a:gd name="T102" fmla="*/ 0 w 535"/>
                <a:gd name="T103" fmla="*/ 0 h 815"/>
                <a:gd name="T104" fmla="*/ 0 w 535"/>
                <a:gd name="T105" fmla="*/ 0 h 815"/>
                <a:gd name="T106" fmla="*/ 0 w 535"/>
                <a:gd name="T107" fmla="*/ 0 h 815"/>
                <a:gd name="T108" fmla="*/ 0 w 535"/>
                <a:gd name="T109" fmla="*/ 0 h 815"/>
                <a:gd name="T110" fmla="*/ 0 w 535"/>
                <a:gd name="T111" fmla="*/ 0 h 815"/>
                <a:gd name="T112" fmla="*/ 0 w 535"/>
                <a:gd name="T113" fmla="*/ 0 h 8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5"/>
                <a:gd name="T172" fmla="*/ 0 h 815"/>
                <a:gd name="T173" fmla="*/ 535 w 535"/>
                <a:gd name="T174" fmla="*/ 815 h 8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5" h="815">
                  <a:moveTo>
                    <a:pt x="402" y="33"/>
                  </a:moveTo>
                  <a:lnTo>
                    <a:pt x="402" y="33"/>
                  </a:lnTo>
                  <a:lnTo>
                    <a:pt x="369" y="84"/>
                  </a:lnTo>
                  <a:lnTo>
                    <a:pt x="336" y="138"/>
                  </a:lnTo>
                  <a:lnTo>
                    <a:pt x="301" y="195"/>
                  </a:lnTo>
                  <a:lnTo>
                    <a:pt x="267" y="254"/>
                  </a:lnTo>
                  <a:lnTo>
                    <a:pt x="200" y="373"/>
                  </a:lnTo>
                  <a:lnTo>
                    <a:pt x="138" y="488"/>
                  </a:lnTo>
                  <a:lnTo>
                    <a:pt x="83" y="591"/>
                  </a:lnTo>
                  <a:lnTo>
                    <a:pt x="40" y="675"/>
                  </a:lnTo>
                  <a:lnTo>
                    <a:pt x="11" y="731"/>
                  </a:lnTo>
                  <a:lnTo>
                    <a:pt x="0" y="751"/>
                  </a:lnTo>
                  <a:lnTo>
                    <a:pt x="130" y="815"/>
                  </a:lnTo>
                  <a:lnTo>
                    <a:pt x="139" y="795"/>
                  </a:lnTo>
                  <a:lnTo>
                    <a:pt x="168" y="740"/>
                  </a:lnTo>
                  <a:lnTo>
                    <a:pt x="210" y="658"/>
                  </a:lnTo>
                  <a:lnTo>
                    <a:pt x="264" y="556"/>
                  </a:lnTo>
                  <a:lnTo>
                    <a:pt x="325" y="443"/>
                  </a:lnTo>
                  <a:lnTo>
                    <a:pt x="392" y="325"/>
                  </a:lnTo>
                  <a:lnTo>
                    <a:pt x="425" y="268"/>
                  </a:lnTo>
                  <a:lnTo>
                    <a:pt x="458" y="213"/>
                  </a:lnTo>
                  <a:lnTo>
                    <a:pt x="491" y="161"/>
                  </a:lnTo>
                  <a:lnTo>
                    <a:pt x="521" y="112"/>
                  </a:lnTo>
                  <a:lnTo>
                    <a:pt x="527" y="105"/>
                  </a:lnTo>
                  <a:lnTo>
                    <a:pt x="530" y="98"/>
                  </a:lnTo>
                  <a:lnTo>
                    <a:pt x="532" y="90"/>
                  </a:lnTo>
                  <a:lnTo>
                    <a:pt x="534" y="84"/>
                  </a:lnTo>
                  <a:lnTo>
                    <a:pt x="535" y="76"/>
                  </a:lnTo>
                  <a:lnTo>
                    <a:pt x="535" y="69"/>
                  </a:lnTo>
                  <a:lnTo>
                    <a:pt x="534" y="63"/>
                  </a:lnTo>
                  <a:lnTo>
                    <a:pt x="533" y="55"/>
                  </a:lnTo>
                  <a:lnTo>
                    <a:pt x="531" y="49"/>
                  </a:lnTo>
                  <a:lnTo>
                    <a:pt x="529" y="42"/>
                  </a:lnTo>
                  <a:lnTo>
                    <a:pt x="525" y="37"/>
                  </a:lnTo>
                  <a:lnTo>
                    <a:pt x="521" y="32"/>
                  </a:lnTo>
                  <a:lnTo>
                    <a:pt x="517" y="27"/>
                  </a:lnTo>
                  <a:lnTo>
                    <a:pt x="512" y="21"/>
                  </a:lnTo>
                  <a:lnTo>
                    <a:pt x="508" y="17"/>
                  </a:lnTo>
                  <a:lnTo>
                    <a:pt x="502" y="13"/>
                  </a:lnTo>
                  <a:lnTo>
                    <a:pt x="496" y="10"/>
                  </a:lnTo>
                  <a:lnTo>
                    <a:pt x="490" y="6"/>
                  </a:lnTo>
                  <a:lnTo>
                    <a:pt x="483" y="4"/>
                  </a:lnTo>
                  <a:lnTo>
                    <a:pt x="477" y="2"/>
                  </a:lnTo>
                  <a:lnTo>
                    <a:pt x="471" y="1"/>
                  </a:lnTo>
                  <a:lnTo>
                    <a:pt x="464" y="0"/>
                  </a:lnTo>
                  <a:lnTo>
                    <a:pt x="457" y="0"/>
                  </a:lnTo>
                  <a:lnTo>
                    <a:pt x="450" y="0"/>
                  </a:lnTo>
                  <a:lnTo>
                    <a:pt x="444" y="2"/>
                  </a:lnTo>
                  <a:lnTo>
                    <a:pt x="438" y="4"/>
                  </a:lnTo>
                  <a:lnTo>
                    <a:pt x="430" y="6"/>
                  </a:lnTo>
                  <a:lnTo>
                    <a:pt x="425" y="11"/>
                  </a:lnTo>
                  <a:lnTo>
                    <a:pt x="419" y="15"/>
                  </a:lnTo>
                  <a:lnTo>
                    <a:pt x="412" y="20"/>
                  </a:lnTo>
                  <a:lnTo>
                    <a:pt x="407" y="26"/>
                  </a:lnTo>
                  <a:lnTo>
                    <a:pt x="40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5" name="Freeform 89"/>
            <p:cNvSpPr>
              <a:spLocks/>
            </p:cNvSpPr>
            <p:nvPr/>
          </p:nvSpPr>
          <p:spPr bwMode="auto">
            <a:xfrm>
              <a:off x="1800" y="1559"/>
              <a:ext cx="28" cy="42"/>
            </a:xfrm>
            <a:custGeom>
              <a:avLst/>
              <a:gdLst>
                <a:gd name="T0" fmla="*/ 0 w 508"/>
                <a:gd name="T1" fmla="*/ 0 h 759"/>
                <a:gd name="T2" fmla="*/ 0 w 508"/>
                <a:gd name="T3" fmla="*/ 0 h 759"/>
                <a:gd name="T4" fmla="*/ 0 w 508"/>
                <a:gd name="T5" fmla="*/ 0 h 759"/>
                <a:gd name="T6" fmla="*/ 0 w 508"/>
                <a:gd name="T7" fmla="*/ 0 h 759"/>
                <a:gd name="T8" fmla="*/ 0 w 508"/>
                <a:gd name="T9" fmla="*/ 0 h 759"/>
                <a:gd name="T10" fmla="*/ 0 w 508"/>
                <a:gd name="T11" fmla="*/ 0 h 759"/>
                <a:gd name="T12" fmla="*/ 0 w 508"/>
                <a:gd name="T13" fmla="*/ 0 h 759"/>
                <a:gd name="T14" fmla="*/ 0 w 508"/>
                <a:gd name="T15" fmla="*/ 0 h 759"/>
                <a:gd name="T16" fmla="*/ 0 w 508"/>
                <a:gd name="T17" fmla="*/ 0 h 759"/>
                <a:gd name="T18" fmla="*/ 0 w 508"/>
                <a:gd name="T19" fmla="*/ 0 h 759"/>
                <a:gd name="T20" fmla="*/ 0 w 508"/>
                <a:gd name="T21" fmla="*/ 0 h 759"/>
                <a:gd name="T22" fmla="*/ 0 w 508"/>
                <a:gd name="T23" fmla="*/ 0 h 759"/>
                <a:gd name="T24" fmla="*/ 0 w 508"/>
                <a:gd name="T25" fmla="*/ 0 h 759"/>
                <a:gd name="T26" fmla="*/ 0 w 508"/>
                <a:gd name="T27" fmla="*/ 0 h 759"/>
                <a:gd name="T28" fmla="*/ 0 w 508"/>
                <a:gd name="T29" fmla="*/ 0 h 759"/>
                <a:gd name="T30" fmla="*/ 0 w 508"/>
                <a:gd name="T31" fmla="*/ 0 h 759"/>
                <a:gd name="T32" fmla="*/ 0 w 508"/>
                <a:gd name="T33" fmla="*/ 0 h 759"/>
                <a:gd name="T34" fmla="*/ 0 w 508"/>
                <a:gd name="T35" fmla="*/ 0 h 759"/>
                <a:gd name="T36" fmla="*/ 0 w 508"/>
                <a:gd name="T37" fmla="*/ 0 h 759"/>
                <a:gd name="T38" fmla="*/ 0 w 508"/>
                <a:gd name="T39" fmla="*/ 0 h 759"/>
                <a:gd name="T40" fmla="*/ 0 w 508"/>
                <a:gd name="T41" fmla="*/ 0 h 759"/>
                <a:gd name="T42" fmla="*/ 0 w 508"/>
                <a:gd name="T43" fmla="*/ 0 h 759"/>
                <a:gd name="T44" fmla="*/ 0 w 508"/>
                <a:gd name="T45" fmla="*/ 0 h 759"/>
                <a:gd name="T46" fmla="*/ 0 w 508"/>
                <a:gd name="T47" fmla="*/ 0 h 759"/>
                <a:gd name="T48" fmla="*/ 0 w 508"/>
                <a:gd name="T49" fmla="*/ 0 h 759"/>
                <a:gd name="T50" fmla="*/ 0 w 508"/>
                <a:gd name="T51" fmla="*/ 0 h 759"/>
                <a:gd name="T52" fmla="*/ 0 w 508"/>
                <a:gd name="T53" fmla="*/ 0 h 759"/>
                <a:gd name="T54" fmla="*/ 0 w 508"/>
                <a:gd name="T55" fmla="*/ 0 h 759"/>
                <a:gd name="T56" fmla="*/ 0 w 508"/>
                <a:gd name="T57" fmla="*/ 0 h 759"/>
                <a:gd name="T58" fmla="*/ 0 w 508"/>
                <a:gd name="T59" fmla="*/ 0 h 759"/>
                <a:gd name="T60" fmla="*/ 0 w 508"/>
                <a:gd name="T61" fmla="*/ 0 h 759"/>
                <a:gd name="T62" fmla="*/ 0 w 508"/>
                <a:gd name="T63" fmla="*/ 0 h 759"/>
                <a:gd name="T64" fmla="*/ 0 w 508"/>
                <a:gd name="T65" fmla="*/ 0 h 759"/>
                <a:gd name="T66" fmla="*/ 0 w 508"/>
                <a:gd name="T67" fmla="*/ 0 h 759"/>
                <a:gd name="T68" fmla="*/ 0 w 508"/>
                <a:gd name="T69" fmla="*/ 0 h 759"/>
                <a:gd name="T70" fmla="*/ 0 w 508"/>
                <a:gd name="T71" fmla="*/ 0 h 759"/>
                <a:gd name="T72" fmla="*/ 0 w 508"/>
                <a:gd name="T73" fmla="*/ 0 h 759"/>
                <a:gd name="T74" fmla="*/ 0 w 508"/>
                <a:gd name="T75" fmla="*/ 0 h 759"/>
                <a:gd name="T76" fmla="*/ 0 w 508"/>
                <a:gd name="T77" fmla="*/ 0 h 759"/>
                <a:gd name="T78" fmla="*/ 0 w 508"/>
                <a:gd name="T79" fmla="*/ 0 h 759"/>
                <a:gd name="T80" fmla="*/ 0 w 508"/>
                <a:gd name="T81" fmla="*/ 0 h 759"/>
                <a:gd name="T82" fmla="*/ 0 w 508"/>
                <a:gd name="T83" fmla="*/ 0 h 759"/>
                <a:gd name="T84" fmla="*/ 0 w 508"/>
                <a:gd name="T85" fmla="*/ 0 h 759"/>
                <a:gd name="T86" fmla="*/ 0 w 508"/>
                <a:gd name="T87" fmla="*/ 0 h 759"/>
                <a:gd name="T88" fmla="*/ 0 w 508"/>
                <a:gd name="T89" fmla="*/ 0 h 759"/>
                <a:gd name="T90" fmla="*/ 0 w 508"/>
                <a:gd name="T91" fmla="*/ 0 h 759"/>
                <a:gd name="T92" fmla="*/ 0 w 508"/>
                <a:gd name="T93" fmla="*/ 0 h 759"/>
                <a:gd name="T94" fmla="*/ 0 w 508"/>
                <a:gd name="T95" fmla="*/ 0 h 759"/>
                <a:gd name="T96" fmla="*/ 0 w 508"/>
                <a:gd name="T97" fmla="*/ 0 h 759"/>
                <a:gd name="T98" fmla="*/ 0 w 508"/>
                <a:gd name="T99" fmla="*/ 0 h 759"/>
                <a:gd name="T100" fmla="*/ 0 w 508"/>
                <a:gd name="T101" fmla="*/ 0 h 759"/>
                <a:gd name="T102" fmla="*/ 0 w 508"/>
                <a:gd name="T103" fmla="*/ 0 h 759"/>
                <a:gd name="T104" fmla="*/ 0 w 508"/>
                <a:gd name="T105" fmla="*/ 0 h 759"/>
                <a:gd name="T106" fmla="*/ 0 w 508"/>
                <a:gd name="T107" fmla="*/ 0 h 759"/>
                <a:gd name="T108" fmla="*/ 0 w 508"/>
                <a:gd name="T109" fmla="*/ 0 h 759"/>
                <a:gd name="T110" fmla="*/ 0 w 508"/>
                <a:gd name="T111" fmla="*/ 0 h 759"/>
                <a:gd name="T112" fmla="*/ 0 w 508"/>
                <a:gd name="T113" fmla="*/ 0 h 759"/>
                <a:gd name="T114" fmla="*/ 0 w 508"/>
                <a:gd name="T115" fmla="*/ 0 h 7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8"/>
                <a:gd name="T175" fmla="*/ 0 h 759"/>
                <a:gd name="T176" fmla="*/ 508 w 508"/>
                <a:gd name="T177" fmla="*/ 759 h 7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8" h="759">
                  <a:moveTo>
                    <a:pt x="396" y="133"/>
                  </a:moveTo>
                  <a:lnTo>
                    <a:pt x="372" y="39"/>
                  </a:lnTo>
                  <a:lnTo>
                    <a:pt x="363" y="56"/>
                  </a:lnTo>
                  <a:lnTo>
                    <a:pt x="337" y="105"/>
                  </a:lnTo>
                  <a:lnTo>
                    <a:pt x="298" y="177"/>
                  </a:lnTo>
                  <a:lnTo>
                    <a:pt x="247" y="267"/>
                  </a:lnTo>
                  <a:lnTo>
                    <a:pt x="190" y="370"/>
                  </a:lnTo>
                  <a:lnTo>
                    <a:pt x="127" y="477"/>
                  </a:lnTo>
                  <a:lnTo>
                    <a:pt x="95" y="530"/>
                  </a:lnTo>
                  <a:lnTo>
                    <a:pt x="63" y="583"/>
                  </a:lnTo>
                  <a:lnTo>
                    <a:pt x="31" y="632"/>
                  </a:lnTo>
                  <a:lnTo>
                    <a:pt x="0" y="680"/>
                  </a:lnTo>
                  <a:lnTo>
                    <a:pt x="119" y="759"/>
                  </a:lnTo>
                  <a:lnTo>
                    <a:pt x="152" y="711"/>
                  </a:lnTo>
                  <a:lnTo>
                    <a:pt x="185" y="658"/>
                  </a:lnTo>
                  <a:lnTo>
                    <a:pt x="218" y="605"/>
                  </a:lnTo>
                  <a:lnTo>
                    <a:pt x="251" y="550"/>
                  </a:lnTo>
                  <a:lnTo>
                    <a:pt x="314" y="441"/>
                  </a:lnTo>
                  <a:lnTo>
                    <a:pt x="373" y="338"/>
                  </a:lnTo>
                  <a:lnTo>
                    <a:pt x="424" y="246"/>
                  </a:lnTo>
                  <a:lnTo>
                    <a:pt x="463" y="173"/>
                  </a:lnTo>
                  <a:lnTo>
                    <a:pt x="490" y="124"/>
                  </a:lnTo>
                  <a:lnTo>
                    <a:pt x="499" y="106"/>
                  </a:lnTo>
                  <a:lnTo>
                    <a:pt x="475" y="13"/>
                  </a:lnTo>
                  <a:lnTo>
                    <a:pt x="499" y="106"/>
                  </a:lnTo>
                  <a:lnTo>
                    <a:pt x="503" y="99"/>
                  </a:lnTo>
                  <a:lnTo>
                    <a:pt x="506" y="90"/>
                  </a:lnTo>
                  <a:lnTo>
                    <a:pt x="507" y="83"/>
                  </a:lnTo>
                  <a:lnTo>
                    <a:pt x="508" y="75"/>
                  </a:lnTo>
                  <a:lnTo>
                    <a:pt x="508" y="68"/>
                  </a:lnTo>
                  <a:lnTo>
                    <a:pt x="508" y="62"/>
                  </a:lnTo>
                  <a:lnTo>
                    <a:pt x="507" y="54"/>
                  </a:lnTo>
                  <a:lnTo>
                    <a:pt x="505" y="48"/>
                  </a:lnTo>
                  <a:lnTo>
                    <a:pt x="501" y="42"/>
                  </a:lnTo>
                  <a:lnTo>
                    <a:pt x="498" y="36"/>
                  </a:lnTo>
                  <a:lnTo>
                    <a:pt x="494" y="31"/>
                  </a:lnTo>
                  <a:lnTo>
                    <a:pt x="490" y="26"/>
                  </a:lnTo>
                  <a:lnTo>
                    <a:pt x="486" y="20"/>
                  </a:lnTo>
                  <a:lnTo>
                    <a:pt x="480" y="16"/>
                  </a:lnTo>
                  <a:lnTo>
                    <a:pt x="475" y="13"/>
                  </a:lnTo>
                  <a:lnTo>
                    <a:pt x="469" y="9"/>
                  </a:lnTo>
                  <a:lnTo>
                    <a:pt x="463" y="7"/>
                  </a:lnTo>
                  <a:lnTo>
                    <a:pt x="457" y="4"/>
                  </a:lnTo>
                  <a:lnTo>
                    <a:pt x="450" y="2"/>
                  </a:lnTo>
                  <a:lnTo>
                    <a:pt x="443" y="1"/>
                  </a:lnTo>
                  <a:lnTo>
                    <a:pt x="437" y="0"/>
                  </a:lnTo>
                  <a:lnTo>
                    <a:pt x="431" y="0"/>
                  </a:lnTo>
                  <a:lnTo>
                    <a:pt x="423" y="1"/>
                  </a:lnTo>
                  <a:lnTo>
                    <a:pt x="417" y="2"/>
                  </a:lnTo>
                  <a:lnTo>
                    <a:pt x="410" y="4"/>
                  </a:lnTo>
                  <a:lnTo>
                    <a:pt x="404" y="7"/>
                  </a:lnTo>
                  <a:lnTo>
                    <a:pt x="398" y="10"/>
                  </a:lnTo>
                  <a:lnTo>
                    <a:pt x="392" y="14"/>
                  </a:lnTo>
                  <a:lnTo>
                    <a:pt x="386" y="19"/>
                  </a:lnTo>
                  <a:lnTo>
                    <a:pt x="381" y="26"/>
                  </a:lnTo>
                  <a:lnTo>
                    <a:pt x="377" y="32"/>
                  </a:lnTo>
                  <a:lnTo>
                    <a:pt x="372" y="39"/>
                  </a:lnTo>
                  <a:lnTo>
                    <a:pt x="396"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6" name="Freeform 90"/>
            <p:cNvSpPr>
              <a:spLocks/>
            </p:cNvSpPr>
            <p:nvPr/>
          </p:nvSpPr>
          <p:spPr bwMode="auto">
            <a:xfrm>
              <a:off x="1771" y="1526"/>
              <a:ext cx="55" cy="40"/>
            </a:xfrm>
            <a:custGeom>
              <a:avLst/>
              <a:gdLst>
                <a:gd name="T0" fmla="*/ 0 w 989"/>
                <a:gd name="T1" fmla="*/ 0 h 717"/>
                <a:gd name="T2" fmla="*/ 0 w 989"/>
                <a:gd name="T3" fmla="*/ 0 h 717"/>
                <a:gd name="T4" fmla="*/ 0 w 989"/>
                <a:gd name="T5" fmla="*/ 0 h 717"/>
                <a:gd name="T6" fmla="*/ 0 w 989"/>
                <a:gd name="T7" fmla="*/ 0 h 717"/>
                <a:gd name="T8" fmla="*/ 0 w 989"/>
                <a:gd name="T9" fmla="*/ 0 h 717"/>
                <a:gd name="T10" fmla="*/ 0 w 989"/>
                <a:gd name="T11" fmla="*/ 0 h 717"/>
                <a:gd name="T12" fmla="*/ 0 w 989"/>
                <a:gd name="T13" fmla="*/ 0 h 717"/>
                <a:gd name="T14" fmla="*/ 0 w 989"/>
                <a:gd name="T15" fmla="*/ 0 h 717"/>
                <a:gd name="T16" fmla="*/ 0 w 989"/>
                <a:gd name="T17" fmla="*/ 0 h 717"/>
                <a:gd name="T18" fmla="*/ 0 w 989"/>
                <a:gd name="T19" fmla="*/ 0 h 717"/>
                <a:gd name="T20" fmla="*/ 0 w 989"/>
                <a:gd name="T21" fmla="*/ 0 h 717"/>
                <a:gd name="T22" fmla="*/ 0 w 989"/>
                <a:gd name="T23" fmla="*/ 0 h 717"/>
                <a:gd name="T24" fmla="*/ 0 w 989"/>
                <a:gd name="T25" fmla="*/ 0 h 717"/>
                <a:gd name="T26" fmla="*/ 0 w 989"/>
                <a:gd name="T27" fmla="*/ 0 h 717"/>
                <a:gd name="T28" fmla="*/ 0 w 989"/>
                <a:gd name="T29" fmla="*/ 0 h 717"/>
                <a:gd name="T30" fmla="*/ 0 w 989"/>
                <a:gd name="T31" fmla="*/ 0 h 717"/>
                <a:gd name="T32" fmla="*/ 0 w 989"/>
                <a:gd name="T33" fmla="*/ 0 h 717"/>
                <a:gd name="T34" fmla="*/ 0 w 989"/>
                <a:gd name="T35" fmla="*/ 0 h 717"/>
                <a:gd name="T36" fmla="*/ 0 w 989"/>
                <a:gd name="T37" fmla="*/ 0 h 717"/>
                <a:gd name="T38" fmla="*/ 0 w 989"/>
                <a:gd name="T39" fmla="*/ 0 h 717"/>
                <a:gd name="T40" fmla="*/ 0 w 989"/>
                <a:gd name="T41" fmla="*/ 0 h 717"/>
                <a:gd name="T42" fmla="*/ 0 w 989"/>
                <a:gd name="T43" fmla="*/ 0 h 717"/>
                <a:gd name="T44" fmla="*/ 0 w 989"/>
                <a:gd name="T45" fmla="*/ 0 h 717"/>
                <a:gd name="T46" fmla="*/ 0 w 989"/>
                <a:gd name="T47" fmla="*/ 0 h 717"/>
                <a:gd name="T48" fmla="*/ 0 w 989"/>
                <a:gd name="T49" fmla="*/ 0 h 717"/>
                <a:gd name="T50" fmla="*/ 0 w 989"/>
                <a:gd name="T51" fmla="*/ 0 h 717"/>
                <a:gd name="T52" fmla="*/ 0 w 989"/>
                <a:gd name="T53" fmla="*/ 0 h 717"/>
                <a:gd name="T54" fmla="*/ 0 w 989"/>
                <a:gd name="T55" fmla="*/ 0 h 717"/>
                <a:gd name="T56" fmla="*/ 0 w 989"/>
                <a:gd name="T57" fmla="*/ 0 h 717"/>
                <a:gd name="T58" fmla="*/ 0 w 989"/>
                <a:gd name="T59" fmla="*/ 0 h 717"/>
                <a:gd name="T60" fmla="*/ 0 w 989"/>
                <a:gd name="T61" fmla="*/ 0 h 717"/>
                <a:gd name="T62" fmla="*/ 0 w 989"/>
                <a:gd name="T63" fmla="*/ 0 h 717"/>
                <a:gd name="T64" fmla="*/ 0 w 989"/>
                <a:gd name="T65" fmla="*/ 0 h 717"/>
                <a:gd name="T66" fmla="*/ 0 w 989"/>
                <a:gd name="T67" fmla="*/ 0 h 717"/>
                <a:gd name="T68" fmla="*/ 0 w 989"/>
                <a:gd name="T69" fmla="*/ 0 h 717"/>
                <a:gd name="T70" fmla="*/ 0 w 989"/>
                <a:gd name="T71" fmla="*/ 0 h 717"/>
                <a:gd name="T72" fmla="*/ 0 w 989"/>
                <a:gd name="T73" fmla="*/ 0 h 717"/>
                <a:gd name="T74" fmla="*/ 0 w 989"/>
                <a:gd name="T75" fmla="*/ 0 h 717"/>
                <a:gd name="T76" fmla="*/ 0 w 989"/>
                <a:gd name="T77" fmla="*/ 0 h 717"/>
                <a:gd name="T78" fmla="*/ 0 w 989"/>
                <a:gd name="T79" fmla="*/ 0 h 7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89"/>
                <a:gd name="T121" fmla="*/ 0 h 717"/>
                <a:gd name="T122" fmla="*/ 989 w 989"/>
                <a:gd name="T123" fmla="*/ 717 h 7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89" h="717">
                  <a:moveTo>
                    <a:pt x="58" y="2"/>
                  </a:moveTo>
                  <a:lnTo>
                    <a:pt x="33" y="132"/>
                  </a:lnTo>
                  <a:lnTo>
                    <a:pt x="910" y="717"/>
                  </a:lnTo>
                  <a:lnTo>
                    <a:pt x="989" y="597"/>
                  </a:lnTo>
                  <a:lnTo>
                    <a:pt x="112" y="13"/>
                  </a:lnTo>
                  <a:lnTo>
                    <a:pt x="58" y="2"/>
                  </a:lnTo>
                  <a:lnTo>
                    <a:pt x="112" y="13"/>
                  </a:lnTo>
                  <a:lnTo>
                    <a:pt x="105" y="8"/>
                  </a:lnTo>
                  <a:lnTo>
                    <a:pt x="98" y="4"/>
                  </a:lnTo>
                  <a:lnTo>
                    <a:pt x="90" y="2"/>
                  </a:lnTo>
                  <a:lnTo>
                    <a:pt x="83" y="0"/>
                  </a:lnTo>
                  <a:lnTo>
                    <a:pt x="76" y="0"/>
                  </a:lnTo>
                  <a:lnTo>
                    <a:pt x="69" y="0"/>
                  </a:lnTo>
                  <a:lnTo>
                    <a:pt x="62" y="0"/>
                  </a:lnTo>
                  <a:lnTo>
                    <a:pt x="55" y="1"/>
                  </a:lnTo>
                  <a:lnTo>
                    <a:pt x="49" y="3"/>
                  </a:lnTo>
                  <a:lnTo>
                    <a:pt x="43" y="6"/>
                  </a:lnTo>
                  <a:lnTo>
                    <a:pt x="37" y="9"/>
                  </a:lnTo>
                  <a:lnTo>
                    <a:pt x="32" y="13"/>
                  </a:lnTo>
                  <a:lnTo>
                    <a:pt x="27" y="17"/>
                  </a:lnTo>
                  <a:lnTo>
                    <a:pt x="21" y="22"/>
                  </a:lnTo>
                  <a:lnTo>
                    <a:pt x="17" y="27"/>
                  </a:lnTo>
                  <a:lnTo>
                    <a:pt x="13" y="33"/>
                  </a:lnTo>
                  <a:lnTo>
                    <a:pt x="10" y="38"/>
                  </a:lnTo>
                  <a:lnTo>
                    <a:pt x="7" y="44"/>
                  </a:lnTo>
                  <a:lnTo>
                    <a:pt x="5" y="51"/>
                  </a:lnTo>
                  <a:lnTo>
                    <a:pt x="2" y="57"/>
                  </a:lnTo>
                  <a:lnTo>
                    <a:pt x="1" y="63"/>
                  </a:lnTo>
                  <a:lnTo>
                    <a:pt x="0" y="70"/>
                  </a:lnTo>
                  <a:lnTo>
                    <a:pt x="0" y="77"/>
                  </a:lnTo>
                  <a:lnTo>
                    <a:pt x="0" y="83"/>
                  </a:lnTo>
                  <a:lnTo>
                    <a:pt x="2" y="90"/>
                  </a:lnTo>
                  <a:lnTo>
                    <a:pt x="5" y="96"/>
                  </a:lnTo>
                  <a:lnTo>
                    <a:pt x="7" y="103"/>
                  </a:lnTo>
                  <a:lnTo>
                    <a:pt x="10" y="109"/>
                  </a:lnTo>
                  <a:lnTo>
                    <a:pt x="15" y="115"/>
                  </a:lnTo>
                  <a:lnTo>
                    <a:pt x="20" y="122"/>
                  </a:lnTo>
                  <a:lnTo>
                    <a:pt x="26" y="127"/>
                  </a:lnTo>
                  <a:lnTo>
                    <a:pt x="33" y="132"/>
                  </a:lnTo>
                  <a:lnTo>
                    <a:pt x="5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7" name="Freeform 91"/>
            <p:cNvSpPr>
              <a:spLocks/>
            </p:cNvSpPr>
            <p:nvPr/>
          </p:nvSpPr>
          <p:spPr bwMode="auto">
            <a:xfrm>
              <a:off x="1754" y="1504"/>
              <a:ext cx="22" cy="30"/>
            </a:xfrm>
            <a:custGeom>
              <a:avLst/>
              <a:gdLst>
                <a:gd name="T0" fmla="*/ 0 w 389"/>
                <a:gd name="T1" fmla="*/ 0 h 541"/>
                <a:gd name="T2" fmla="*/ 0 w 389"/>
                <a:gd name="T3" fmla="*/ 0 h 541"/>
                <a:gd name="T4" fmla="*/ 0 w 389"/>
                <a:gd name="T5" fmla="*/ 0 h 541"/>
                <a:gd name="T6" fmla="*/ 0 w 389"/>
                <a:gd name="T7" fmla="*/ 0 h 541"/>
                <a:gd name="T8" fmla="*/ 0 w 389"/>
                <a:gd name="T9" fmla="*/ 0 h 541"/>
                <a:gd name="T10" fmla="*/ 0 w 389"/>
                <a:gd name="T11" fmla="*/ 0 h 541"/>
                <a:gd name="T12" fmla="*/ 0 w 389"/>
                <a:gd name="T13" fmla="*/ 0 h 541"/>
                <a:gd name="T14" fmla="*/ 0 w 389"/>
                <a:gd name="T15" fmla="*/ 0 h 541"/>
                <a:gd name="T16" fmla="*/ 0 w 389"/>
                <a:gd name="T17" fmla="*/ 0 h 541"/>
                <a:gd name="T18" fmla="*/ 0 w 389"/>
                <a:gd name="T19" fmla="*/ 0 h 541"/>
                <a:gd name="T20" fmla="*/ 0 w 389"/>
                <a:gd name="T21" fmla="*/ 0 h 541"/>
                <a:gd name="T22" fmla="*/ 0 w 389"/>
                <a:gd name="T23" fmla="*/ 0 h 541"/>
                <a:gd name="T24" fmla="*/ 0 w 389"/>
                <a:gd name="T25" fmla="*/ 0 h 541"/>
                <a:gd name="T26" fmla="*/ 0 w 389"/>
                <a:gd name="T27" fmla="*/ 0 h 541"/>
                <a:gd name="T28" fmla="*/ 0 w 389"/>
                <a:gd name="T29" fmla="*/ 0 h 541"/>
                <a:gd name="T30" fmla="*/ 0 w 389"/>
                <a:gd name="T31" fmla="*/ 0 h 541"/>
                <a:gd name="T32" fmla="*/ 0 w 389"/>
                <a:gd name="T33" fmla="*/ 0 h 541"/>
                <a:gd name="T34" fmla="*/ 0 w 389"/>
                <a:gd name="T35" fmla="*/ 0 h 541"/>
                <a:gd name="T36" fmla="*/ 0 w 389"/>
                <a:gd name="T37" fmla="*/ 0 h 541"/>
                <a:gd name="T38" fmla="*/ 0 w 389"/>
                <a:gd name="T39" fmla="*/ 0 h 541"/>
                <a:gd name="T40" fmla="*/ 0 w 389"/>
                <a:gd name="T41" fmla="*/ 0 h 541"/>
                <a:gd name="T42" fmla="*/ 0 w 389"/>
                <a:gd name="T43" fmla="*/ 0 h 541"/>
                <a:gd name="T44" fmla="*/ 0 w 389"/>
                <a:gd name="T45" fmla="*/ 0 h 541"/>
                <a:gd name="T46" fmla="*/ 0 w 389"/>
                <a:gd name="T47" fmla="*/ 0 h 541"/>
                <a:gd name="T48" fmla="*/ 0 w 389"/>
                <a:gd name="T49" fmla="*/ 0 h 541"/>
                <a:gd name="T50" fmla="*/ 0 w 389"/>
                <a:gd name="T51" fmla="*/ 0 h 541"/>
                <a:gd name="T52" fmla="*/ 0 w 389"/>
                <a:gd name="T53" fmla="*/ 0 h 541"/>
                <a:gd name="T54" fmla="*/ 0 w 389"/>
                <a:gd name="T55" fmla="*/ 0 h 541"/>
                <a:gd name="T56" fmla="*/ 0 w 389"/>
                <a:gd name="T57" fmla="*/ 0 h 541"/>
                <a:gd name="T58" fmla="*/ 0 w 389"/>
                <a:gd name="T59" fmla="*/ 0 h 541"/>
                <a:gd name="T60" fmla="*/ 0 w 389"/>
                <a:gd name="T61" fmla="*/ 0 h 541"/>
                <a:gd name="T62" fmla="*/ 0 w 389"/>
                <a:gd name="T63" fmla="*/ 0 h 541"/>
                <a:gd name="T64" fmla="*/ 0 w 389"/>
                <a:gd name="T65" fmla="*/ 0 h 541"/>
                <a:gd name="T66" fmla="*/ 0 w 389"/>
                <a:gd name="T67" fmla="*/ 0 h 541"/>
                <a:gd name="T68" fmla="*/ 0 w 389"/>
                <a:gd name="T69" fmla="*/ 0 h 541"/>
                <a:gd name="T70" fmla="*/ 0 w 389"/>
                <a:gd name="T71" fmla="*/ 0 h 541"/>
                <a:gd name="T72" fmla="*/ 0 w 389"/>
                <a:gd name="T73" fmla="*/ 0 h 541"/>
                <a:gd name="T74" fmla="*/ 0 w 389"/>
                <a:gd name="T75" fmla="*/ 0 h 541"/>
                <a:gd name="T76" fmla="*/ 0 w 389"/>
                <a:gd name="T77" fmla="*/ 0 h 541"/>
                <a:gd name="T78" fmla="*/ 0 w 389"/>
                <a:gd name="T79" fmla="*/ 0 h 541"/>
                <a:gd name="T80" fmla="*/ 0 w 389"/>
                <a:gd name="T81" fmla="*/ 0 h 541"/>
                <a:gd name="T82" fmla="*/ 0 w 389"/>
                <a:gd name="T83" fmla="*/ 0 h 541"/>
                <a:gd name="T84" fmla="*/ 0 w 389"/>
                <a:gd name="T85" fmla="*/ 0 h 541"/>
                <a:gd name="T86" fmla="*/ 0 w 389"/>
                <a:gd name="T87" fmla="*/ 0 h 5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89"/>
                <a:gd name="T133" fmla="*/ 0 h 541"/>
                <a:gd name="T134" fmla="*/ 389 w 389"/>
                <a:gd name="T135" fmla="*/ 541 h 5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89" h="541">
                  <a:moveTo>
                    <a:pt x="2" y="87"/>
                  </a:moveTo>
                  <a:lnTo>
                    <a:pt x="2" y="87"/>
                  </a:lnTo>
                  <a:lnTo>
                    <a:pt x="11" y="128"/>
                  </a:lnTo>
                  <a:lnTo>
                    <a:pt x="22" y="167"/>
                  </a:lnTo>
                  <a:lnTo>
                    <a:pt x="33" y="204"/>
                  </a:lnTo>
                  <a:lnTo>
                    <a:pt x="44" y="239"/>
                  </a:lnTo>
                  <a:lnTo>
                    <a:pt x="57" y="271"/>
                  </a:lnTo>
                  <a:lnTo>
                    <a:pt x="69" y="301"/>
                  </a:lnTo>
                  <a:lnTo>
                    <a:pt x="83" y="328"/>
                  </a:lnTo>
                  <a:lnTo>
                    <a:pt x="97" y="353"/>
                  </a:lnTo>
                  <a:lnTo>
                    <a:pt x="111" y="378"/>
                  </a:lnTo>
                  <a:lnTo>
                    <a:pt x="125" y="399"/>
                  </a:lnTo>
                  <a:lnTo>
                    <a:pt x="140" y="419"/>
                  </a:lnTo>
                  <a:lnTo>
                    <a:pt x="155" y="437"/>
                  </a:lnTo>
                  <a:lnTo>
                    <a:pt x="171" y="454"/>
                  </a:lnTo>
                  <a:lnTo>
                    <a:pt x="187" y="469"/>
                  </a:lnTo>
                  <a:lnTo>
                    <a:pt x="202" y="482"/>
                  </a:lnTo>
                  <a:lnTo>
                    <a:pt x="218" y="493"/>
                  </a:lnTo>
                  <a:lnTo>
                    <a:pt x="233" y="503"/>
                  </a:lnTo>
                  <a:lnTo>
                    <a:pt x="248" y="512"/>
                  </a:lnTo>
                  <a:lnTo>
                    <a:pt x="263" y="520"/>
                  </a:lnTo>
                  <a:lnTo>
                    <a:pt x="278" y="525"/>
                  </a:lnTo>
                  <a:lnTo>
                    <a:pt x="293" y="530"/>
                  </a:lnTo>
                  <a:lnTo>
                    <a:pt x="307" y="535"/>
                  </a:lnTo>
                  <a:lnTo>
                    <a:pt x="319" y="537"/>
                  </a:lnTo>
                  <a:lnTo>
                    <a:pt x="335" y="540"/>
                  </a:lnTo>
                  <a:lnTo>
                    <a:pt x="365" y="541"/>
                  </a:lnTo>
                  <a:lnTo>
                    <a:pt x="389" y="539"/>
                  </a:lnTo>
                  <a:lnTo>
                    <a:pt x="360" y="398"/>
                  </a:lnTo>
                  <a:lnTo>
                    <a:pt x="366" y="397"/>
                  </a:lnTo>
                  <a:lnTo>
                    <a:pt x="347" y="396"/>
                  </a:lnTo>
                  <a:lnTo>
                    <a:pt x="346" y="396"/>
                  </a:lnTo>
                  <a:lnTo>
                    <a:pt x="341" y="395"/>
                  </a:lnTo>
                  <a:lnTo>
                    <a:pt x="336" y="394"/>
                  </a:lnTo>
                  <a:lnTo>
                    <a:pt x="330" y="391"/>
                  </a:lnTo>
                  <a:lnTo>
                    <a:pt x="322" y="388"/>
                  </a:lnTo>
                  <a:lnTo>
                    <a:pt x="316" y="385"/>
                  </a:lnTo>
                  <a:lnTo>
                    <a:pt x="308" y="381"/>
                  </a:lnTo>
                  <a:lnTo>
                    <a:pt x="300" y="376"/>
                  </a:lnTo>
                  <a:lnTo>
                    <a:pt x="291" y="368"/>
                  </a:lnTo>
                  <a:lnTo>
                    <a:pt x="282" y="361"/>
                  </a:lnTo>
                  <a:lnTo>
                    <a:pt x="273" y="352"/>
                  </a:lnTo>
                  <a:lnTo>
                    <a:pt x="263" y="342"/>
                  </a:lnTo>
                  <a:lnTo>
                    <a:pt x="253" y="330"/>
                  </a:lnTo>
                  <a:lnTo>
                    <a:pt x="243" y="316"/>
                  </a:lnTo>
                  <a:lnTo>
                    <a:pt x="232" y="301"/>
                  </a:lnTo>
                  <a:lnTo>
                    <a:pt x="222" y="283"/>
                  </a:lnTo>
                  <a:lnTo>
                    <a:pt x="211" y="263"/>
                  </a:lnTo>
                  <a:lnTo>
                    <a:pt x="201" y="241"/>
                  </a:lnTo>
                  <a:lnTo>
                    <a:pt x="190" y="217"/>
                  </a:lnTo>
                  <a:lnTo>
                    <a:pt x="179" y="190"/>
                  </a:lnTo>
                  <a:lnTo>
                    <a:pt x="170" y="161"/>
                  </a:lnTo>
                  <a:lnTo>
                    <a:pt x="160" y="129"/>
                  </a:lnTo>
                  <a:lnTo>
                    <a:pt x="151" y="94"/>
                  </a:lnTo>
                  <a:lnTo>
                    <a:pt x="142" y="57"/>
                  </a:lnTo>
                  <a:lnTo>
                    <a:pt x="140" y="49"/>
                  </a:lnTo>
                  <a:lnTo>
                    <a:pt x="137" y="40"/>
                  </a:lnTo>
                  <a:lnTo>
                    <a:pt x="134" y="34"/>
                  </a:lnTo>
                  <a:lnTo>
                    <a:pt x="130" y="27"/>
                  </a:lnTo>
                  <a:lnTo>
                    <a:pt x="125" y="22"/>
                  </a:lnTo>
                  <a:lnTo>
                    <a:pt x="120" y="17"/>
                  </a:lnTo>
                  <a:lnTo>
                    <a:pt x="115" y="13"/>
                  </a:lnTo>
                  <a:lnTo>
                    <a:pt x="110" y="8"/>
                  </a:lnTo>
                  <a:lnTo>
                    <a:pt x="103" y="5"/>
                  </a:lnTo>
                  <a:lnTo>
                    <a:pt x="97" y="3"/>
                  </a:lnTo>
                  <a:lnTo>
                    <a:pt x="91" y="1"/>
                  </a:lnTo>
                  <a:lnTo>
                    <a:pt x="84" y="0"/>
                  </a:lnTo>
                  <a:lnTo>
                    <a:pt x="77" y="0"/>
                  </a:lnTo>
                  <a:lnTo>
                    <a:pt x="70" y="0"/>
                  </a:lnTo>
                  <a:lnTo>
                    <a:pt x="64" y="0"/>
                  </a:lnTo>
                  <a:lnTo>
                    <a:pt x="58" y="1"/>
                  </a:lnTo>
                  <a:lnTo>
                    <a:pt x="50" y="3"/>
                  </a:lnTo>
                  <a:lnTo>
                    <a:pt x="44" y="5"/>
                  </a:lnTo>
                  <a:lnTo>
                    <a:pt x="39" y="8"/>
                  </a:lnTo>
                  <a:lnTo>
                    <a:pt x="32" y="11"/>
                  </a:lnTo>
                  <a:lnTo>
                    <a:pt x="27" y="15"/>
                  </a:lnTo>
                  <a:lnTo>
                    <a:pt x="22" y="19"/>
                  </a:lnTo>
                  <a:lnTo>
                    <a:pt x="16" y="24"/>
                  </a:lnTo>
                  <a:lnTo>
                    <a:pt x="12" y="29"/>
                  </a:lnTo>
                  <a:lnTo>
                    <a:pt x="9" y="35"/>
                  </a:lnTo>
                  <a:lnTo>
                    <a:pt x="6" y="41"/>
                  </a:lnTo>
                  <a:lnTo>
                    <a:pt x="3" y="47"/>
                  </a:lnTo>
                  <a:lnTo>
                    <a:pt x="2" y="55"/>
                  </a:lnTo>
                  <a:lnTo>
                    <a:pt x="1" y="62"/>
                  </a:lnTo>
                  <a:lnTo>
                    <a:pt x="0" y="70"/>
                  </a:lnTo>
                  <a:lnTo>
                    <a:pt x="1" y="78"/>
                  </a:lnTo>
                  <a:lnTo>
                    <a:pt x="2" y="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8" name="Freeform 92"/>
            <p:cNvSpPr>
              <a:spLocks/>
            </p:cNvSpPr>
            <p:nvPr/>
          </p:nvSpPr>
          <p:spPr bwMode="auto">
            <a:xfrm>
              <a:off x="1654" y="1309"/>
              <a:ext cx="108" cy="200"/>
            </a:xfrm>
            <a:custGeom>
              <a:avLst/>
              <a:gdLst>
                <a:gd name="T0" fmla="*/ 0 w 1958"/>
                <a:gd name="T1" fmla="*/ 0 h 3595"/>
                <a:gd name="T2" fmla="*/ 0 w 1958"/>
                <a:gd name="T3" fmla="*/ 0 h 3595"/>
                <a:gd name="T4" fmla="*/ 0 w 1958"/>
                <a:gd name="T5" fmla="*/ 0 h 3595"/>
                <a:gd name="T6" fmla="*/ 0 w 1958"/>
                <a:gd name="T7" fmla="*/ 0 h 3595"/>
                <a:gd name="T8" fmla="*/ 0 w 1958"/>
                <a:gd name="T9" fmla="*/ 0 h 3595"/>
                <a:gd name="T10" fmla="*/ 0 w 1958"/>
                <a:gd name="T11" fmla="*/ 0 h 3595"/>
                <a:gd name="T12" fmla="*/ 0 w 1958"/>
                <a:gd name="T13" fmla="*/ 0 h 3595"/>
                <a:gd name="T14" fmla="*/ 0 w 1958"/>
                <a:gd name="T15" fmla="*/ 0 h 3595"/>
                <a:gd name="T16" fmla="*/ 0 w 1958"/>
                <a:gd name="T17" fmla="*/ 0 h 3595"/>
                <a:gd name="T18" fmla="*/ 0 w 1958"/>
                <a:gd name="T19" fmla="*/ 0 h 3595"/>
                <a:gd name="T20" fmla="*/ 0 w 1958"/>
                <a:gd name="T21" fmla="*/ 0 h 3595"/>
                <a:gd name="T22" fmla="*/ 0 w 1958"/>
                <a:gd name="T23" fmla="*/ 0 h 3595"/>
                <a:gd name="T24" fmla="*/ 0 w 1958"/>
                <a:gd name="T25" fmla="*/ 0 h 3595"/>
                <a:gd name="T26" fmla="*/ 0 w 1958"/>
                <a:gd name="T27" fmla="*/ 0 h 3595"/>
                <a:gd name="T28" fmla="*/ 0 w 1958"/>
                <a:gd name="T29" fmla="*/ 0 h 3595"/>
                <a:gd name="T30" fmla="*/ 0 w 1958"/>
                <a:gd name="T31" fmla="*/ 0 h 3595"/>
                <a:gd name="T32" fmla="*/ 0 w 1958"/>
                <a:gd name="T33" fmla="*/ 0 h 3595"/>
                <a:gd name="T34" fmla="*/ 0 w 1958"/>
                <a:gd name="T35" fmla="*/ 0 h 3595"/>
                <a:gd name="T36" fmla="*/ 0 w 1958"/>
                <a:gd name="T37" fmla="*/ 0 h 3595"/>
                <a:gd name="T38" fmla="*/ 0 w 1958"/>
                <a:gd name="T39" fmla="*/ 0 h 3595"/>
                <a:gd name="T40" fmla="*/ 0 w 1958"/>
                <a:gd name="T41" fmla="*/ 0 h 3595"/>
                <a:gd name="T42" fmla="*/ 0 w 1958"/>
                <a:gd name="T43" fmla="*/ 0 h 3595"/>
                <a:gd name="T44" fmla="*/ 0 w 1958"/>
                <a:gd name="T45" fmla="*/ 0 h 3595"/>
                <a:gd name="T46" fmla="*/ 0 w 1958"/>
                <a:gd name="T47" fmla="*/ 0 h 3595"/>
                <a:gd name="T48" fmla="*/ 0 w 1958"/>
                <a:gd name="T49" fmla="*/ 0 h 3595"/>
                <a:gd name="T50" fmla="*/ 0 w 1958"/>
                <a:gd name="T51" fmla="*/ 0 h 3595"/>
                <a:gd name="T52" fmla="*/ 0 w 1958"/>
                <a:gd name="T53" fmla="*/ 0 h 3595"/>
                <a:gd name="T54" fmla="*/ 0 w 1958"/>
                <a:gd name="T55" fmla="*/ 0 h 3595"/>
                <a:gd name="T56" fmla="*/ 0 w 1958"/>
                <a:gd name="T57" fmla="*/ 0 h 3595"/>
                <a:gd name="T58" fmla="*/ 0 w 1958"/>
                <a:gd name="T59" fmla="*/ 0 h 3595"/>
                <a:gd name="T60" fmla="*/ 0 w 1958"/>
                <a:gd name="T61" fmla="*/ 0 h 3595"/>
                <a:gd name="T62" fmla="*/ 0 w 1958"/>
                <a:gd name="T63" fmla="*/ 0 h 3595"/>
                <a:gd name="T64" fmla="*/ 0 w 1958"/>
                <a:gd name="T65" fmla="*/ 0 h 3595"/>
                <a:gd name="T66" fmla="*/ 0 w 1958"/>
                <a:gd name="T67" fmla="*/ 0 h 3595"/>
                <a:gd name="T68" fmla="*/ 0 w 1958"/>
                <a:gd name="T69" fmla="*/ 0 h 3595"/>
                <a:gd name="T70" fmla="*/ 0 w 1958"/>
                <a:gd name="T71" fmla="*/ 0 h 3595"/>
                <a:gd name="T72" fmla="*/ 0 w 1958"/>
                <a:gd name="T73" fmla="*/ 0 h 3595"/>
                <a:gd name="T74" fmla="*/ 0 w 1958"/>
                <a:gd name="T75" fmla="*/ 0 h 3595"/>
                <a:gd name="T76" fmla="*/ 0 w 1958"/>
                <a:gd name="T77" fmla="*/ 0 h 3595"/>
                <a:gd name="T78" fmla="*/ 0 w 1958"/>
                <a:gd name="T79" fmla="*/ 0 h 3595"/>
                <a:gd name="T80" fmla="*/ 0 w 1958"/>
                <a:gd name="T81" fmla="*/ 0 h 3595"/>
                <a:gd name="T82" fmla="*/ 0 w 1958"/>
                <a:gd name="T83" fmla="*/ 0 h 3595"/>
                <a:gd name="T84" fmla="*/ 0 w 1958"/>
                <a:gd name="T85" fmla="*/ 0 h 3595"/>
                <a:gd name="T86" fmla="*/ 0 w 1958"/>
                <a:gd name="T87" fmla="*/ 0 h 3595"/>
                <a:gd name="T88" fmla="*/ 0 w 1958"/>
                <a:gd name="T89" fmla="*/ 0 h 3595"/>
                <a:gd name="T90" fmla="*/ 0 w 1958"/>
                <a:gd name="T91" fmla="*/ 0 h 3595"/>
                <a:gd name="T92" fmla="*/ 0 w 1958"/>
                <a:gd name="T93" fmla="*/ 0 h 3595"/>
                <a:gd name="T94" fmla="*/ 0 w 1958"/>
                <a:gd name="T95" fmla="*/ 0 h 3595"/>
                <a:gd name="T96" fmla="*/ 0 w 1958"/>
                <a:gd name="T97" fmla="*/ 0 h 3595"/>
                <a:gd name="T98" fmla="*/ 0 w 1958"/>
                <a:gd name="T99" fmla="*/ 0 h 3595"/>
                <a:gd name="T100" fmla="*/ 0 w 1958"/>
                <a:gd name="T101" fmla="*/ 0 h 3595"/>
                <a:gd name="T102" fmla="*/ 0 w 1958"/>
                <a:gd name="T103" fmla="*/ 0 h 3595"/>
                <a:gd name="T104" fmla="*/ 0 w 1958"/>
                <a:gd name="T105" fmla="*/ 0 h 3595"/>
                <a:gd name="T106" fmla="*/ 0 w 1958"/>
                <a:gd name="T107" fmla="*/ 0 h 3595"/>
                <a:gd name="T108" fmla="*/ 0 w 1958"/>
                <a:gd name="T109" fmla="*/ 0 h 3595"/>
                <a:gd name="T110" fmla="*/ 0 w 1958"/>
                <a:gd name="T111" fmla="*/ 0 h 3595"/>
                <a:gd name="T112" fmla="*/ 0 w 1958"/>
                <a:gd name="T113" fmla="*/ 0 h 3595"/>
                <a:gd name="T114" fmla="*/ 0 w 1958"/>
                <a:gd name="T115" fmla="*/ 0 h 3595"/>
                <a:gd name="T116" fmla="*/ 0 w 1958"/>
                <a:gd name="T117" fmla="*/ 0 h 3595"/>
                <a:gd name="T118" fmla="*/ 0 w 1958"/>
                <a:gd name="T119" fmla="*/ 0 h 3595"/>
                <a:gd name="T120" fmla="*/ 0 w 1958"/>
                <a:gd name="T121" fmla="*/ 0 h 3595"/>
                <a:gd name="T122" fmla="*/ 0 w 1958"/>
                <a:gd name="T123" fmla="*/ 0 h 3595"/>
                <a:gd name="T124" fmla="*/ 0 w 1958"/>
                <a:gd name="T125" fmla="*/ 0 h 3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58"/>
                <a:gd name="T190" fmla="*/ 0 h 3595"/>
                <a:gd name="T191" fmla="*/ 1958 w 1958"/>
                <a:gd name="T192" fmla="*/ 3595 h 35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58" h="3595">
                  <a:moveTo>
                    <a:pt x="70" y="143"/>
                  </a:moveTo>
                  <a:lnTo>
                    <a:pt x="70" y="143"/>
                  </a:lnTo>
                  <a:lnTo>
                    <a:pt x="108" y="145"/>
                  </a:lnTo>
                  <a:lnTo>
                    <a:pt x="145" y="148"/>
                  </a:lnTo>
                  <a:lnTo>
                    <a:pt x="182" y="153"/>
                  </a:lnTo>
                  <a:lnTo>
                    <a:pt x="218" y="158"/>
                  </a:lnTo>
                  <a:lnTo>
                    <a:pt x="253" y="163"/>
                  </a:lnTo>
                  <a:lnTo>
                    <a:pt x="289" y="170"/>
                  </a:lnTo>
                  <a:lnTo>
                    <a:pt x="323" y="178"/>
                  </a:lnTo>
                  <a:lnTo>
                    <a:pt x="357" y="187"/>
                  </a:lnTo>
                  <a:lnTo>
                    <a:pt x="390" y="196"/>
                  </a:lnTo>
                  <a:lnTo>
                    <a:pt x="422" y="206"/>
                  </a:lnTo>
                  <a:lnTo>
                    <a:pt x="454" y="217"/>
                  </a:lnTo>
                  <a:lnTo>
                    <a:pt x="486" y="229"/>
                  </a:lnTo>
                  <a:lnTo>
                    <a:pt x="517" y="243"/>
                  </a:lnTo>
                  <a:lnTo>
                    <a:pt x="547" y="256"/>
                  </a:lnTo>
                  <a:lnTo>
                    <a:pt x="577" y="270"/>
                  </a:lnTo>
                  <a:lnTo>
                    <a:pt x="607" y="286"/>
                  </a:lnTo>
                  <a:lnTo>
                    <a:pt x="635" y="302"/>
                  </a:lnTo>
                  <a:lnTo>
                    <a:pt x="664" y="319"/>
                  </a:lnTo>
                  <a:lnTo>
                    <a:pt x="692" y="337"/>
                  </a:lnTo>
                  <a:lnTo>
                    <a:pt x="720" y="355"/>
                  </a:lnTo>
                  <a:lnTo>
                    <a:pt x="746" y="374"/>
                  </a:lnTo>
                  <a:lnTo>
                    <a:pt x="773" y="394"/>
                  </a:lnTo>
                  <a:lnTo>
                    <a:pt x="799" y="414"/>
                  </a:lnTo>
                  <a:lnTo>
                    <a:pt x="825" y="436"/>
                  </a:lnTo>
                  <a:lnTo>
                    <a:pt x="850" y="458"/>
                  </a:lnTo>
                  <a:lnTo>
                    <a:pt x="874" y="481"/>
                  </a:lnTo>
                  <a:lnTo>
                    <a:pt x="899" y="504"/>
                  </a:lnTo>
                  <a:lnTo>
                    <a:pt x="922" y="528"/>
                  </a:lnTo>
                  <a:lnTo>
                    <a:pt x="946" y="553"/>
                  </a:lnTo>
                  <a:lnTo>
                    <a:pt x="969" y="578"/>
                  </a:lnTo>
                  <a:lnTo>
                    <a:pt x="992" y="604"/>
                  </a:lnTo>
                  <a:lnTo>
                    <a:pt x="1013" y="630"/>
                  </a:lnTo>
                  <a:lnTo>
                    <a:pt x="1035" y="658"/>
                  </a:lnTo>
                  <a:lnTo>
                    <a:pt x="1056" y="685"/>
                  </a:lnTo>
                  <a:lnTo>
                    <a:pt x="1078" y="713"/>
                  </a:lnTo>
                  <a:lnTo>
                    <a:pt x="1098" y="742"/>
                  </a:lnTo>
                  <a:lnTo>
                    <a:pt x="1118" y="771"/>
                  </a:lnTo>
                  <a:lnTo>
                    <a:pt x="1138" y="801"/>
                  </a:lnTo>
                  <a:lnTo>
                    <a:pt x="1157" y="831"/>
                  </a:lnTo>
                  <a:lnTo>
                    <a:pt x="1176" y="862"/>
                  </a:lnTo>
                  <a:lnTo>
                    <a:pt x="1194" y="893"/>
                  </a:lnTo>
                  <a:lnTo>
                    <a:pt x="1212" y="924"/>
                  </a:lnTo>
                  <a:lnTo>
                    <a:pt x="1230" y="957"/>
                  </a:lnTo>
                  <a:lnTo>
                    <a:pt x="1247" y="989"/>
                  </a:lnTo>
                  <a:lnTo>
                    <a:pt x="1281" y="1056"/>
                  </a:lnTo>
                  <a:lnTo>
                    <a:pt x="1314" y="1124"/>
                  </a:lnTo>
                  <a:lnTo>
                    <a:pt x="1344" y="1193"/>
                  </a:lnTo>
                  <a:lnTo>
                    <a:pt x="1373" y="1263"/>
                  </a:lnTo>
                  <a:lnTo>
                    <a:pt x="1402" y="1334"/>
                  </a:lnTo>
                  <a:lnTo>
                    <a:pt x="1428" y="1407"/>
                  </a:lnTo>
                  <a:lnTo>
                    <a:pt x="1453" y="1480"/>
                  </a:lnTo>
                  <a:lnTo>
                    <a:pt x="1477" y="1554"/>
                  </a:lnTo>
                  <a:lnTo>
                    <a:pt x="1500" y="1629"/>
                  </a:lnTo>
                  <a:lnTo>
                    <a:pt x="1521" y="1704"/>
                  </a:lnTo>
                  <a:lnTo>
                    <a:pt x="1542" y="1779"/>
                  </a:lnTo>
                  <a:lnTo>
                    <a:pt x="1561" y="1855"/>
                  </a:lnTo>
                  <a:lnTo>
                    <a:pt x="1579" y="1931"/>
                  </a:lnTo>
                  <a:lnTo>
                    <a:pt x="1596" y="2007"/>
                  </a:lnTo>
                  <a:lnTo>
                    <a:pt x="1612" y="2082"/>
                  </a:lnTo>
                  <a:lnTo>
                    <a:pt x="1628" y="2157"/>
                  </a:lnTo>
                  <a:lnTo>
                    <a:pt x="1642" y="2232"/>
                  </a:lnTo>
                  <a:lnTo>
                    <a:pt x="1656" y="2306"/>
                  </a:lnTo>
                  <a:lnTo>
                    <a:pt x="1668" y="2379"/>
                  </a:lnTo>
                  <a:lnTo>
                    <a:pt x="1680" y="2452"/>
                  </a:lnTo>
                  <a:lnTo>
                    <a:pt x="1691" y="2523"/>
                  </a:lnTo>
                  <a:lnTo>
                    <a:pt x="1701" y="2594"/>
                  </a:lnTo>
                  <a:lnTo>
                    <a:pt x="1719" y="2732"/>
                  </a:lnTo>
                  <a:lnTo>
                    <a:pt x="1735" y="2863"/>
                  </a:lnTo>
                  <a:lnTo>
                    <a:pt x="1762" y="3106"/>
                  </a:lnTo>
                  <a:lnTo>
                    <a:pt x="1783" y="3313"/>
                  </a:lnTo>
                  <a:lnTo>
                    <a:pt x="1791" y="3401"/>
                  </a:lnTo>
                  <a:lnTo>
                    <a:pt x="1800" y="3477"/>
                  </a:lnTo>
                  <a:lnTo>
                    <a:pt x="1804" y="3511"/>
                  </a:lnTo>
                  <a:lnTo>
                    <a:pt x="1808" y="3542"/>
                  </a:lnTo>
                  <a:lnTo>
                    <a:pt x="1813" y="3569"/>
                  </a:lnTo>
                  <a:lnTo>
                    <a:pt x="1818" y="3595"/>
                  </a:lnTo>
                  <a:lnTo>
                    <a:pt x="1958" y="3565"/>
                  </a:lnTo>
                  <a:lnTo>
                    <a:pt x="1954" y="3545"/>
                  </a:lnTo>
                  <a:lnTo>
                    <a:pt x="1951" y="3521"/>
                  </a:lnTo>
                  <a:lnTo>
                    <a:pt x="1947" y="3492"/>
                  </a:lnTo>
                  <a:lnTo>
                    <a:pt x="1943" y="3460"/>
                  </a:lnTo>
                  <a:lnTo>
                    <a:pt x="1934" y="3385"/>
                  </a:lnTo>
                  <a:lnTo>
                    <a:pt x="1926" y="3298"/>
                  </a:lnTo>
                  <a:lnTo>
                    <a:pt x="1904" y="3091"/>
                  </a:lnTo>
                  <a:lnTo>
                    <a:pt x="1878" y="2847"/>
                  </a:lnTo>
                  <a:lnTo>
                    <a:pt x="1862" y="2714"/>
                  </a:lnTo>
                  <a:lnTo>
                    <a:pt x="1843" y="2575"/>
                  </a:lnTo>
                  <a:lnTo>
                    <a:pt x="1832" y="2503"/>
                  </a:lnTo>
                  <a:lnTo>
                    <a:pt x="1822" y="2430"/>
                  </a:lnTo>
                  <a:lnTo>
                    <a:pt x="1810" y="2356"/>
                  </a:lnTo>
                  <a:lnTo>
                    <a:pt x="1798" y="2281"/>
                  </a:lnTo>
                  <a:lnTo>
                    <a:pt x="1784" y="2206"/>
                  </a:lnTo>
                  <a:lnTo>
                    <a:pt x="1769" y="2129"/>
                  </a:lnTo>
                  <a:lnTo>
                    <a:pt x="1753" y="2053"/>
                  </a:lnTo>
                  <a:lnTo>
                    <a:pt x="1737" y="1976"/>
                  </a:lnTo>
                  <a:lnTo>
                    <a:pt x="1719" y="1899"/>
                  </a:lnTo>
                  <a:lnTo>
                    <a:pt x="1700" y="1821"/>
                  </a:lnTo>
                  <a:lnTo>
                    <a:pt x="1681" y="1743"/>
                  </a:lnTo>
                  <a:lnTo>
                    <a:pt x="1660" y="1666"/>
                  </a:lnTo>
                  <a:lnTo>
                    <a:pt x="1638" y="1588"/>
                  </a:lnTo>
                  <a:lnTo>
                    <a:pt x="1614" y="1511"/>
                  </a:lnTo>
                  <a:lnTo>
                    <a:pt x="1589" y="1435"/>
                  </a:lnTo>
                  <a:lnTo>
                    <a:pt x="1564" y="1360"/>
                  </a:lnTo>
                  <a:lnTo>
                    <a:pt x="1536" y="1284"/>
                  </a:lnTo>
                  <a:lnTo>
                    <a:pt x="1506" y="1209"/>
                  </a:lnTo>
                  <a:lnTo>
                    <a:pt x="1476" y="1136"/>
                  </a:lnTo>
                  <a:lnTo>
                    <a:pt x="1444" y="1064"/>
                  </a:lnTo>
                  <a:lnTo>
                    <a:pt x="1410" y="993"/>
                  </a:lnTo>
                  <a:lnTo>
                    <a:pt x="1375" y="923"/>
                  </a:lnTo>
                  <a:lnTo>
                    <a:pt x="1356" y="888"/>
                  </a:lnTo>
                  <a:lnTo>
                    <a:pt x="1338" y="855"/>
                  </a:lnTo>
                  <a:lnTo>
                    <a:pt x="1319" y="821"/>
                  </a:lnTo>
                  <a:lnTo>
                    <a:pt x="1299" y="788"/>
                  </a:lnTo>
                  <a:lnTo>
                    <a:pt x="1279" y="755"/>
                  </a:lnTo>
                  <a:lnTo>
                    <a:pt x="1259" y="723"/>
                  </a:lnTo>
                  <a:lnTo>
                    <a:pt x="1237" y="692"/>
                  </a:lnTo>
                  <a:lnTo>
                    <a:pt x="1215" y="660"/>
                  </a:lnTo>
                  <a:lnTo>
                    <a:pt x="1194" y="629"/>
                  </a:lnTo>
                  <a:lnTo>
                    <a:pt x="1171" y="598"/>
                  </a:lnTo>
                  <a:lnTo>
                    <a:pt x="1149" y="569"/>
                  </a:lnTo>
                  <a:lnTo>
                    <a:pt x="1125" y="539"/>
                  </a:lnTo>
                  <a:lnTo>
                    <a:pt x="1101" y="510"/>
                  </a:lnTo>
                  <a:lnTo>
                    <a:pt x="1077" y="482"/>
                  </a:lnTo>
                  <a:lnTo>
                    <a:pt x="1051" y="455"/>
                  </a:lnTo>
                  <a:lnTo>
                    <a:pt x="1026" y="428"/>
                  </a:lnTo>
                  <a:lnTo>
                    <a:pt x="999" y="401"/>
                  </a:lnTo>
                  <a:lnTo>
                    <a:pt x="973" y="376"/>
                  </a:lnTo>
                  <a:lnTo>
                    <a:pt x="945" y="351"/>
                  </a:lnTo>
                  <a:lnTo>
                    <a:pt x="918" y="326"/>
                  </a:lnTo>
                  <a:lnTo>
                    <a:pt x="889" y="303"/>
                  </a:lnTo>
                  <a:lnTo>
                    <a:pt x="861" y="281"/>
                  </a:lnTo>
                  <a:lnTo>
                    <a:pt x="831" y="259"/>
                  </a:lnTo>
                  <a:lnTo>
                    <a:pt x="801" y="237"/>
                  </a:lnTo>
                  <a:lnTo>
                    <a:pt x="770" y="216"/>
                  </a:lnTo>
                  <a:lnTo>
                    <a:pt x="739" y="196"/>
                  </a:lnTo>
                  <a:lnTo>
                    <a:pt x="707" y="178"/>
                  </a:lnTo>
                  <a:lnTo>
                    <a:pt x="674" y="159"/>
                  </a:lnTo>
                  <a:lnTo>
                    <a:pt x="641" y="142"/>
                  </a:lnTo>
                  <a:lnTo>
                    <a:pt x="608" y="126"/>
                  </a:lnTo>
                  <a:lnTo>
                    <a:pt x="574" y="110"/>
                  </a:lnTo>
                  <a:lnTo>
                    <a:pt x="539" y="97"/>
                  </a:lnTo>
                  <a:lnTo>
                    <a:pt x="504" y="83"/>
                  </a:lnTo>
                  <a:lnTo>
                    <a:pt x="468" y="70"/>
                  </a:lnTo>
                  <a:lnTo>
                    <a:pt x="431" y="58"/>
                  </a:lnTo>
                  <a:lnTo>
                    <a:pt x="394" y="48"/>
                  </a:lnTo>
                  <a:lnTo>
                    <a:pt x="356" y="38"/>
                  </a:lnTo>
                  <a:lnTo>
                    <a:pt x="318" y="30"/>
                  </a:lnTo>
                  <a:lnTo>
                    <a:pt x="278" y="21"/>
                  </a:lnTo>
                  <a:lnTo>
                    <a:pt x="239" y="15"/>
                  </a:lnTo>
                  <a:lnTo>
                    <a:pt x="199" y="10"/>
                  </a:lnTo>
                  <a:lnTo>
                    <a:pt x="158" y="5"/>
                  </a:lnTo>
                  <a:lnTo>
                    <a:pt x="116" y="2"/>
                  </a:lnTo>
                  <a:lnTo>
                    <a:pt x="75" y="0"/>
                  </a:lnTo>
                  <a:lnTo>
                    <a:pt x="66" y="0"/>
                  </a:lnTo>
                  <a:lnTo>
                    <a:pt x="58" y="1"/>
                  </a:lnTo>
                  <a:lnTo>
                    <a:pt x="50" y="3"/>
                  </a:lnTo>
                  <a:lnTo>
                    <a:pt x="43" y="5"/>
                  </a:lnTo>
                  <a:lnTo>
                    <a:pt x="36" y="9"/>
                  </a:lnTo>
                  <a:lnTo>
                    <a:pt x="31" y="12"/>
                  </a:lnTo>
                  <a:lnTo>
                    <a:pt x="25" y="16"/>
                  </a:lnTo>
                  <a:lnTo>
                    <a:pt x="20" y="20"/>
                  </a:lnTo>
                  <a:lnTo>
                    <a:pt x="16" y="26"/>
                  </a:lnTo>
                  <a:lnTo>
                    <a:pt x="12" y="31"/>
                  </a:lnTo>
                  <a:lnTo>
                    <a:pt x="8" y="37"/>
                  </a:lnTo>
                  <a:lnTo>
                    <a:pt x="6" y="44"/>
                  </a:lnTo>
                  <a:lnTo>
                    <a:pt x="3" y="50"/>
                  </a:lnTo>
                  <a:lnTo>
                    <a:pt x="2" y="56"/>
                  </a:lnTo>
                  <a:lnTo>
                    <a:pt x="1" y="63"/>
                  </a:lnTo>
                  <a:lnTo>
                    <a:pt x="0" y="69"/>
                  </a:lnTo>
                  <a:lnTo>
                    <a:pt x="0" y="76"/>
                  </a:lnTo>
                  <a:lnTo>
                    <a:pt x="1" y="83"/>
                  </a:lnTo>
                  <a:lnTo>
                    <a:pt x="2" y="89"/>
                  </a:lnTo>
                  <a:lnTo>
                    <a:pt x="4" y="95"/>
                  </a:lnTo>
                  <a:lnTo>
                    <a:pt x="6" y="102"/>
                  </a:lnTo>
                  <a:lnTo>
                    <a:pt x="9" y="108"/>
                  </a:lnTo>
                  <a:lnTo>
                    <a:pt x="13" y="115"/>
                  </a:lnTo>
                  <a:lnTo>
                    <a:pt x="17" y="120"/>
                  </a:lnTo>
                  <a:lnTo>
                    <a:pt x="21" y="124"/>
                  </a:lnTo>
                  <a:lnTo>
                    <a:pt x="26" y="129"/>
                  </a:lnTo>
                  <a:lnTo>
                    <a:pt x="32" y="133"/>
                  </a:lnTo>
                  <a:lnTo>
                    <a:pt x="38" y="137"/>
                  </a:lnTo>
                  <a:lnTo>
                    <a:pt x="45" y="139"/>
                  </a:lnTo>
                  <a:lnTo>
                    <a:pt x="53" y="141"/>
                  </a:lnTo>
                  <a:lnTo>
                    <a:pt x="61" y="143"/>
                  </a:lnTo>
                  <a:lnTo>
                    <a:pt x="70" y="1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9" name="Freeform 93"/>
            <p:cNvSpPr>
              <a:spLocks/>
            </p:cNvSpPr>
            <p:nvPr/>
          </p:nvSpPr>
          <p:spPr bwMode="auto">
            <a:xfrm>
              <a:off x="1549" y="1309"/>
              <a:ext cx="109" cy="222"/>
            </a:xfrm>
            <a:custGeom>
              <a:avLst/>
              <a:gdLst>
                <a:gd name="T0" fmla="*/ 0 w 1953"/>
                <a:gd name="T1" fmla="*/ 0 h 3997"/>
                <a:gd name="T2" fmla="*/ 0 w 1953"/>
                <a:gd name="T3" fmla="*/ 0 h 3997"/>
                <a:gd name="T4" fmla="*/ 0 w 1953"/>
                <a:gd name="T5" fmla="*/ 0 h 3997"/>
                <a:gd name="T6" fmla="*/ 0 w 1953"/>
                <a:gd name="T7" fmla="*/ 0 h 3997"/>
                <a:gd name="T8" fmla="*/ 0 w 1953"/>
                <a:gd name="T9" fmla="*/ 0 h 3997"/>
                <a:gd name="T10" fmla="*/ 0 w 1953"/>
                <a:gd name="T11" fmla="*/ 0 h 3997"/>
                <a:gd name="T12" fmla="*/ 0 w 1953"/>
                <a:gd name="T13" fmla="*/ 0 h 3997"/>
                <a:gd name="T14" fmla="*/ 0 w 1953"/>
                <a:gd name="T15" fmla="*/ 0 h 3997"/>
                <a:gd name="T16" fmla="*/ 0 w 1953"/>
                <a:gd name="T17" fmla="*/ 0 h 3997"/>
                <a:gd name="T18" fmla="*/ 0 w 1953"/>
                <a:gd name="T19" fmla="*/ 0 h 3997"/>
                <a:gd name="T20" fmla="*/ 0 w 1953"/>
                <a:gd name="T21" fmla="*/ 0 h 3997"/>
                <a:gd name="T22" fmla="*/ 0 w 1953"/>
                <a:gd name="T23" fmla="*/ 0 h 3997"/>
                <a:gd name="T24" fmla="*/ 0 w 1953"/>
                <a:gd name="T25" fmla="*/ 0 h 3997"/>
                <a:gd name="T26" fmla="*/ 0 w 1953"/>
                <a:gd name="T27" fmla="*/ 0 h 3997"/>
                <a:gd name="T28" fmla="*/ 0 w 1953"/>
                <a:gd name="T29" fmla="*/ 0 h 3997"/>
                <a:gd name="T30" fmla="*/ 0 w 1953"/>
                <a:gd name="T31" fmla="*/ 0 h 3997"/>
                <a:gd name="T32" fmla="*/ 0 w 1953"/>
                <a:gd name="T33" fmla="*/ 0 h 3997"/>
                <a:gd name="T34" fmla="*/ 0 w 1953"/>
                <a:gd name="T35" fmla="*/ 0 h 3997"/>
                <a:gd name="T36" fmla="*/ 0 w 1953"/>
                <a:gd name="T37" fmla="*/ 0 h 3997"/>
                <a:gd name="T38" fmla="*/ 0 w 1953"/>
                <a:gd name="T39" fmla="*/ 0 h 3997"/>
                <a:gd name="T40" fmla="*/ 0 w 1953"/>
                <a:gd name="T41" fmla="*/ 0 h 3997"/>
                <a:gd name="T42" fmla="*/ 0 w 1953"/>
                <a:gd name="T43" fmla="*/ 0 h 3997"/>
                <a:gd name="T44" fmla="*/ 0 w 1953"/>
                <a:gd name="T45" fmla="*/ 0 h 3997"/>
                <a:gd name="T46" fmla="*/ 0 w 1953"/>
                <a:gd name="T47" fmla="*/ 0 h 3997"/>
                <a:gd name="T48" fmla="*/ 0 w 1953"/>
                <a:gd name="T49" fmla="*/ 0 h 3997"/>
                <a:gd name="T50" fmla="*/ 0 w 1953"/>
                <a:gd name="T51" fmla="*/ 0 h 3997"/>
                <a:gd name="T52" fmla="*/ 0 w 1953"/>
                <a:gd name="T53" fmla="*/ 0 h 3997"/>
                <a:gd name="T54" fmla="*/ 0 w 1953"/>
                <a:gd name="T55" fmla="*/ 0 h 3997"/>
                <a:gd name="T56" fmla="*/ 0 w 1953"/>
                <a:gd name="T57" fmla="*/ 0 h 3997"/>
                <a:gd name="T58" fmla="*/ 0 w 1953"/>
                <a:gd name="T59" fmla="*/ 0 h 3997"/>
                <a:gd name="T60" fmla="*/ 0 w 1953"/>
                <a:gd name="T61" fmla="*/ 0 h 3997"/>
                <a:gd name="T62" fmla="*/ 0 w 1953"/>
                <a:gd name="T63" fmla="*/ 0 h 3997"/>
                <a:gd name="T64" fmla="*/ 0 w 1953"/>
                <a:gd name="T65" fmla="*/ 0 h 3997"/>
                <a:gd name="T66" fmla="*/ 0 w 1953"/>
                <a:gd name="T67" fmla="*/ 0 h 3997"/>
                <a:gd name="T68" fmla="*/ 0 w 1953"/>
                <a:gd name="T69" fmla="*/ 0 h 3997"/>
                <a:gd name="T70" fmla="*/ 0 w 1953"/>
                <a:gd name="T71" fmla="*/ 0 h 3997"/>
                <a:gd name="T72" fmla="*/ 0 w 1953"/>
                <a:gd name="T73" fmla="*/ 0 h 3997"/>
                <a:gd name="T74" fmla="*/ 0 w 1953"/>
                <a:gd name="T75" fmla="*/ 0 h 3997"/>
                <a:gd name="T76" fmla="*/ 0 w 1953"/>
                <a:gd name="T77" fmla="*/ 0 h 3997"/>
                <a:gd name="T78" fmla="*/ 0 w 1953"/>
                <a:gd name="T79" fmla="*/ 0 h 3997"/>
                <a:gd name="T80" fmla="*/ 0 w 1953"/>
                <a:gd name="T81" fmla="*/ 0 h 3997"/>
                <a:gd name="T82" fmla="*/ 0 w 1953"/>
                <a:gd name="T83" fmla="*/ 0 h 3997"/>
                <a:gd name="T84" fmla="*/ 0 w 1953"/>
                <a:gd name="T85" fmla="*/ 0 h 3997"/>
                <a:gd name="T86" fmla="*/ 0 w 1953"/>
                <a:gd name="T87" fmla="*/ 0 h 3997"/>
                <a:gd name="T88" fmla="*/ 0 w 1953"/>
                <a:gd name="T89" fmla="*/ 0 h 3997"/>
                <a:gd name="T90" fmla="*/ 0 w 1953"/>
                <a:gd name="T91" fmla="*/ 0 h 3997"/>
                <a:gd name="T92" fmla="*/ 0 w 1953"/>
                <a:gd name="T93" fmla="*/ 0 h 3997"/>
                <a:gd name="T94" fmla="*/ 0 w 1953"/>
                <a:gd name="T95" fmla="*/ 0 h 3997"/>
                <a:gd name="T96" fmla="*/ 0 w 1953"/>
                <a:gd name="T97" fmla="*/ 0 h 3997"/>
                <a:gd name="T98" fmla="*/ 0 w 1953"/>
                <a:gd name="T99" fmla="*/ 0 h 399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953"/>
                <a:gd name="T151" fmla="*/ 0 h 3997"/>
                <a:gd name="T152" fmla="*/ 1953 w 1953"/>
                <a:gd name="T153" fmla="*/ 3997 h 399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953" h="3997">
                  <a:moveTo>
                    <a:pt x="143" y="3928"/>
                  </a:moveTo>
                  <a:lnTo>
                    <a:pt x="143" y="3928"/>
                  </a:lnTo>
                  <a:lnTo>
                    <a:pt x="149" y="3782"/>
                  </a:lnTo>
                  <a:lnTo>
                    <a:pt x="156" y="3632"/>
                  </a:lnTo>
                  <a:lnTo>
                    <a:pt x="163" y="3477"/>
                  </a:lnTo>
                  <a:lnTo>
                    <a:pt x="171" y="3320"/>
                  </a:lnTo>
                  <a:lnTo>
                    <a:pt x="181" y="3161"/>
                  </a:lnTo>
                  <a:lnTo>
                    <a:pt x="193" y="3000"/>
                  </a:lnTo>
                  <a:lnTo>
                    <a:pt x="199" y="2918"/>
                  </a:lnTo>
                  <a:lnTo>
                    <a:pt x="205" y="2838"/>
                  </a:lnTo>
                  <a:lnTo>
                    <a:pt x="213" y="2756"/>
                  </a:lnTo>
                  <a:lnTo>
                    <a:pt x="220" y="2673"/>
                  </a:lnTo>
                  <a:lnTo>
                    <a:pt x="230" y="2592"/>
                  </a:lnTo>
                  <a:lnTo>
                    <a:pt x="238" y="2511"/>
                  </a:lnTo>
                  <a:lnTo>
                    <a:pt x="249" y="2430"/>
                  </a:lnTo>
                  <a:lnTo>
                    <a:pt x="259" y="2348"/>
                  </a:lnTo>
                  <a:lnTo>
                    <a:pt x="271" y="2268"/>
                  </a:lnTo>
                  <a:lnTo>
                    <a:pt x="283" y="2188"/>
                  </a:lnTo>
                  <a:lnTo>
                    <a:pt x="296" y="2107"/>
                  </a:lnTo>
                  <a:lnTo>
                    <a:pt x="310" y="2028"/>
                  </a:lnTo>
                  <a:lnTo>
                    <a:pt x="325" y="1949"/>
                  </a:lnTo>
                  <a:lnTo>
                    <a:pt x="341" y="1871"/>
                  </a:lnTo>
                  <a:lnTo>
                    <a:pt x="358" y="1794"/>
                  </a:lnTo>
                  <a:lnTo>
                    <a:pt x="375" y="1717"/>
                  </a:lnTo>
                  <a:lnTo>
                    <a:pt x="394" y="1642"/>
                  </a:lnTo>
                  <a:lnTo>
                    <a:pt x="414" y="1567"/>
                  </a:lnTo>
                  <a:lnTo>
                    <a:pt x="435" y="1494"/>
                  </a:lnTo>
                  <a:lnTo>
                    <a:pt x="457" y="1422"/>
                  </a:lnTo>
                  <a:lnTo>
                    <a:pt x="481" y="1351"/>
                  </a:lnTo>
                  <a:lnTo>
                    <a:pt x="505" y="1281"/>
                  </a:lnTo>
                  <a:lnTo>
                    <a:pt x="530" y="1212"/>
                  </a:lnTo>
                  <a:lnTo>
                    <a:pt x="558" y="1146"/>
                  </a:lnTo>
                  <a:lnTo>
                    <a:pt x="585" y="1080"/>
                  </a:lnTo>
                  <a:lnTo>
                    <a:pt x="615" y="1017"/>
                  </a:lnTo>
                  <a:lnTo>
                    <a:pt x="646" y="955"/>
                  </a:lnTo>
                  <a:lnTo>
                    <a:pt x="679" y="894"/>
                  </a:lnTo>
                  <a:lnTo>
                    <a:pt x="694" y="865"/>
                  </a:lnTo>
                  <a:lnTo>
                    <a:pt x="711" y="837"/>
                  </a:lnTo>
                  <a:lnTo>
                    <a:pt x="729" y="808"/>
                  </a:lnTo>
                  <a:lnTo>
                    <a:pt x="747" y="779"/>
                  </a:lnTo>
                  <a:lnTo>
                    <a:pt x="764" y="752"/>
                  </a:lnTo>
                  <a:lnTo>
                    <a:pt x="783" y="725"/>
                  </a:lnTo>
                  <a:lnTo>
                    <a:pt x="802" y="699"/>
                  </a:lnTo>
                  <a:lnTo>
                    <a:pt x="821" y="672"/>
                  </a:lnTo>
                  <a:lnTo>
                    <a:pt x="841" y="648"/>
                  </a:lnTo>
                  <a:lnTo>
                    <a:pt x="861" y="623"/>
                  </a:lnTo>
                  <a:lnTo>
                    <a:pt x="881" y="598"/>
                  </a:lnTo>
                  <a:lnTo>
                    <a:pt x="902" y="574"/>
                  </a:lnTo>
                  <a:lnTo>
                    <a:pt x="922" y="552"/>
                  </a:lnTo>
                  <a:lnTo>
                    <a:pt x="944" y="528"/>
                  </a:lnTo>
                  <a:lnTo>
                    <a:pt x="966" y="506"/>
                  </a:lnTo>
                  <a:lnTo>
                    <a:pt x="988" y="485"/>
                  </a:lnTo>
                  <a:lnTo>
                    <a:pt x="1011" y="464"/>
                  </a:lnTo>
                  <a:lnTo>
                    <a:pt x="1034" y="444"/>
                  </a:lnTo>
                  <a:lnTo>
                    <a:pt x="1058" y="424"/>
                  </a:lnTo>
                  <a:lnTo>
                    <a:pt x="1081" y="405"/>
                  </a:lnTo>
                  <a:lnTo>
                    <a:pt x="1105" y="387"/>
                  </a:lnTo>
                  <a:lnTo>
                    <a:pt x="1131" y="369"/>
                  </a:lnTo>
                  <a:lnTo>
                    <a:pt x="1155" y="351"/>
                  </a:lnTo>
                  <a:lnTo>
                    <a:pt x="1180" y="335"/>
                  </a:lnTo>
                  <a:lnTo>
                    <a:pt x="1207" y="319"/>
                  </a:lnTo>
                  <a:lnTo>
                    <a:pt x="1233" y="303"/>
                  </a:lnTo>
                  <a:lnTo>
                    <a:pt x="1261" y="288"/>
                  </a:lnTo>
                  <a:lnTo>
                    <a:pt x="1287" y="274"/>
                  </a:lnTo>
                  <a:lnTo>
                    <a:pt x="1316" y="262"/>
                  </a:lnTo>
                  <a:lnTo>
                    <a:pt x="1344" y="249"/>
                  </a:lnTo>
                  <a:lnTo>
                    <a:pt x="1373" y="236"/>
                  </a:lnTo>
                  <a:lnTo>
                    <a:pt x="1403" y="225"/>
                  </a:lnTo>
                  <a:lnTo>
                    <a:pt x="1432" y="214"/>
                  </a:lnTo>
                  <a:lnTo>
                    <a:pt x="1463" y="204"/>
                  </a:lnTo>
                  <a:lnTo>
                    <a:pt x="1494" y="195"/>
                  </a:lnTo>
                  <a:lnTo>
                    <a:pt x="1525" y="186"/>
                  </a:lnTo>
                  <a:lnTo>
                    <a:pt x="1557" y="179"/>
                  </a:lnTo>
                  <a:lnTo>
                    <a:pt x="1590" y="172"/>
                  </a:lnTo>
                  <a:lnTo>
                    <a:pt x="1623" y="165"/>
                  </a:lnTo>
                  <a:lnTo>
                    <a:pt x="1657" y="160"/>
                  </a:lnTo>
                  <a:lnTo>
                    <a:pt x="1691" y="156"/>
                  </a:lnTo>
                  <a:lnTo>
                    <a:pt x="1726" y="152"/>
                  </a:lnTo>
                  <a:lnTo>
                    <a:pt x="1760" y="148"/>
                  </a:lnTo>
                  <a:lnTo>
                    <a:pt x="1798" y="146"/>
                  </a:lnTo>
                  <a:lnTo>
                    <a:pt x="1834" y="144"/>
                  </a:lnTo>
                  <a:lnTo>
                    <a:pt x="1872" y="144"/>
                  </a:lnTo>
                  <a:lnTo>
                    <a:pt x="1909" y="144"/>
                  </a:lnTo>
                  <a:lnTo>
                    <a:pt x="1948" y="144"/>
                  </a:lnTo>
                  <a:lnTo>
                    <a:pt x="1953" y="1"/>
                  </a:lnTo>
                  <a:lnTo>
                    <a:pt x="1911" y="0"/>
                  </a:lnTo>
                  <a:lnTo>
                    <a:pt x="1869" y="0"/>
                  </a:lnTo>
                  <a:lnTo>
                    <a:pt x="1829" y="1"/>
                  </a:lnTo>
                  <a:lnTo>
                    <a:pt x="1790" y="2"/>
                  </a:lnTo>
                  <a:lnTo>
                    <a:pt x="1750" y="5"/>
                  </a:lnTo>
                  <a:lnTo>
                    <a:pt x="1712" y="9"/>
                  </a:lnTo>
                  <a:lnTo>
                    <a:pt x="1674" y="13"/>
                  </a:lnTo>
                  <a:lnTo>
                    <a:pt x="1636" y="18"/>
                  </a:lnTo>
                  <a:lnTo>
                    <a:pt x="1598" y="24"/>
                  </a:lnTo>
                  <a:lnTo>
                    <a:pt x="1561" y="31"/>
                  </a:lnTo>
                  <a:lnTo>
                    <a:pt x="1525" y="39"/>
                  </a:lnTo>
                  <a:lnTo>
                    <a:pt x="1489" y="48"/>
                  </a:lnTo>
                  <a:lnTo>
                    <a:pt x="1455" y="57"/>
                  </a:lnTo>
                  <a:lnTo>
                    <a:pt x="1420" y="67"/>
                  </a:lnTo>
                  <a:lnTo>
                    <a:pt x="1386" y="78"/>
                  </a:lnTo>
                  <a:lnTo>
                    <a:pt x="1353" y="90"/>
                  </a:lnTo>
                  <a:lnTo>
                    <a:pt x="1320" y="103"/>
                  </a:lnTo>
                  <a:lnTo>
                    <a:pt x="1287" y="117"/>
                  </a:lnTo>
                  <a:lnTo>
                    <a:pt x="1255" y="130"/>
                  </a:lnTo>
                  <a:lnTo>
                    <a:pt x="1224" y="145"/>
                  </a:lnTo>
                  <a:lnTo>
                    <a:pt x="1193" y="161"/>
                  </a:lnTo>
                  <a:lnTo>
                    <a:pt x="1163" y="178"/>
                  </a:lnTo>
                  <a:lnTo>
                    <a:pt x="1134" y="195"/>
                  </a:lnTo>
                  <a:lnTo>
                    <a:pt x="1104" y="213"/>
                  </a:lnTo>
                  <a:lnTo>
                    <a:pt x="1076" y="232"/>
                  </a:lnTo>
                  <a:lnTo>
                    <a:pt x="1047" y="251"/>
                  </a:lnTo>
                  <a:lnTo>
                    <a:pt x="1019" y="271"/>
                  </a:lnTo>
                  <a:lnTo>
                    <a:pt x="993" y="291"/>
                  </a:lnTo>
                  <a:lnTo>
                    <a:pt x="966" y="314"/>
                  </a:lnTo>
                  <a:lnTo>
                    <a:pt x="940" y="335"/>
                  </a:lnTo>
                  <a:lnTo>
                    <a:pt x="915" y="357"/>
                  </a:lnTo>
                  <a:lnTo>
                    <a:pt x="889" y="380"/>
                  </a:lnTo>
                  <a:lnTo>
                    <a:pt x="865" y="405"/>
                  </a:lnTo>
                  <a:lnTo>
                    <a:pt x="841" y="429"/>
                  </a:lnTo>
                  <a:lnTo>
                    <a:pt x="817" y="453"/>
                  </a:lnTo>
                  <a:lnTo>
                    <a:pt x="794" y="479"/>
                  </a:lnTo>
                  <a:lnTo>
                    <a:pt x="772" y="505"/>
                  </a:lnTo>
                  <a:lnTo>
                    <a:pt x="749" y="532"/>
                  </a:lnTo>
                  <a:lnTo>
                    <a:pt x="727" y="559"/>
                  </a:lnTo>
                  <a:lnTo>
                    <a:pt x="706" y="587"/>
                  </a:lnTo>
                  <a:lnTo>
                    <a:pt x="686" y="614"/>
                  </a:lnTo>
                  <a:lnTo>
                    <a:pt x="666" y="643"/>
                  </a:lnTo>
                  <a:lnTo>
                    <a:pt x="646" y="672"/>
                  </a:lnTo>
                  <a:lnTo>
                    <a:pt x="626" y="702"/>
                  </a:lnTo>
                  <a:lnTo>
                    <a:pt x="607" y="732"/>
                  </a:lnTo>
                  <a:lnTo>
                    <a:pt x="589" y="762"/>
                  </a:lnTo>
                  <a:lnTo>
                    <a:pt x="571" y="793"/>
                  </a:lnTo>
                  <a:lnTo>
                    <a:pt x="553" y="825"/>
                  </a:lnTo>
                  <a:lnTo>
                    <a:pt x="519" y="889"/>
                  </a:lnTo>
                  <a:lnTo>
                    <a:pt x="486" y="955"/>
                  </a:lnTo>
                  <a:lnTo>
                    <a:pt x="454" y="1022"/>
                  </a:lnTo>
                  <a:lnTo>
                    <a:pt x="424" y="1091"/>
                  </a:lnTo>
                  <a:lnTo>
                    <a:pt x="397" y="1161"/>
                  </a:lnTo>
                  <a:lnTo>
                    <a:pt x="369" y="1233"/>
                  </a:lnTo>
                  <a:lnTo>
                    <a:pt x="344" y="1305"/>
                  </a:lnTo>
                  <a:lnTo>
                    <a:pt x="320" y="1379"/>
                  </a:lnTo>
                  <a:lnTo>
                    <a:pt x="297" y="1454"/>
                  </a:lnTo>
                  <a:lnTo>
                    <a:pt x="275" y="1529"/>
                  </a:lnTo>
                  <a:lnTo>
                    <a:pt x="255" y="1606"/>
                  </a:lnTo>
                  <a:lnTo>
                    <a:pt x="236" y="1685"/>
                  </a:lnTo>
                  <a:lnTo>
                    <a:pt x="217" y="1763"/>
                  </a:lnTo>
                  <a:lnTo>
                    <a:pt x="200" y="1842"/>
                  </a:lnTo>
                  <a:lnTo>
                    <a:pt x="184" y="1922"/>
                  </a:lnTo>
                  <a:lnTo>
                    <a:pt x="168" y="2002"/>
                  </a:lnTo>
                  <a:lnTo>
                    <a:pt x="155" y="2084"/>
                  </a:lnTo>
                  <a:lnTo>
                    <a:pt x="141" y="2165"/>
                  </a:lnTo>
                  <a:lnTo>
                    <a:pt x="128" y="2247"/>
                  </a:lnTo>
                  <a:lnTo>
                    <a:pt x="116" y="2329"/>
                  </a:lnTo>
                  <a:lnTo>
                    <a:pt x="106" y="2412"/>
                  </a:lnTo>
                  <a:lnTo>
                    <a:pt x="96" y="2495"/>
                  </a:lnTo>
                  <a:lnTo>
                    <a:pt x="87" y="2577"/>
                  </a:lnTo>
                  <a:lnTo>
                    <a:pt x="78" y="2660"/>
                  </a:lnTo>
                  <a:lnTo>
                    <a:pt x="70" y="2742"/>
                  </a:lnTo>
                  <a:lnTo>
                    <a:pt x="62" y="2825"/>
                  </a:lnTo>
                  <a:lnTo>
                    <a:pt x="55" y="2907"/>
                  </a:lnTo>
                  <a:lnTo>
                    <a:pt x="49" y="2989"/>
                  </a:lnTo>
                  <a:lnTo>
                    <a:pt x="37" y="3152"/>
                  </a:lnTo>
                  <a:lnTo>
                    <a:pt x="27" y="3312"/>
                  </a:lnTo>
                  <a:lnTo>
                    <a:pt x="19" y="3471"/>
                  </a:lnTo>
                  <a:lnTo>
                    <a:pt x="13" y="3625"/>
                  </a:lnTo>
                  <a:lnTo>
                    <a:pt x="5" y="3776"/>
                  </a:lnTo>
                  <a:lnTo>
                    <a:pt x="0" y="3922"/>
                  </a:lnTo>
                  <a:lnTo>
                    <a:pt x="0" y="3931"/>
                  </a:lnTo>
                  <a:lnTo>
                    <a:pt x="1" y="3939"/>
                  </a:lnTo>
                  <a:lnTo>
                    <a:pt x="2" y="3947"/>
                  </a:lnTo>
                  <a:lnTo>
                    <a:pt x="5" y="3954"/>
                  </a:lnTo>
                  <a:lnTo>
                    <a:pt x="7" y="3960"/>
                  </a:lnTo>
                  <a:lnTo>
                    <a:pt x="12" y="3966"/>
                  </a:lnTo>
                  <a:lnTo>
                    <a:pt x="16" y="3972"/>
                  </a:lnTo>
                  <a:lnTo>
                    <a:pt x="20" y="3977"/>
                  </a:lnTo>
                  <a:lnTo>
                    <a:pt x="25" y="3981"/>
                  </a:lnTo>
                  <a:lnTo>
                    <a:pt x="31" y="3985"/>
                  </a:lnTo>
                  <a:lnTo>
                    <a:pt x="36" y="3988"/>
                  </a:lnTo>
                  <a:lnTo>
                    <a:pt x="42" y="3992"/>
                  </a:lnTo>
                  <a:lnTo>
                    <a:pt x="49" y="3994"/>
                  </a:lnTo>
                  <a:lnTo>
                    <a:pt x="55" y="3995"/>
                  </a:lnTo>
                  <a:lnTo>
                    <a:pt x="62" y="3996"/>
                  </a:lnTo>
                  <a:lnTo>
                    <a:pt x="69" y="3997"/>
                  </a:lnTo>
                  <a:lnTo>
                    <a:pt x="75" y="3997"/>
                  </a:lnTo>
                  <a:lnTo>
                    <a:pt x="81" y="3996"/>
                  </a:lnTo>
                  <a:lnTo>
                    <a:pt x="89" y="3995"/>
                  </a:lnTo>
                  <a:lnTo>
                    <a:pt x="95" y="3993"/>
                  </a:lnTo>
                  <a:lnTo>
                    <a:pt x="102" y="3991"/>
                  </a:lnTo>
                  <a:lnTo>
                    <a:pt x="108" y="3988"/>
                  </a:lnTo>
                  <a:lnTo>
                    <a:pt x="113" y="3984"/>
                  </a:lnTo>
                  <a:lnTo>
                    <a:pt x="119" y="3981"/>
                  </a:lnTo>
                  <a:lnTo>
                    <a:pt x="124" y="3976"/>
                  </a:lnTo>
                  <a:lnTo>
                    <a:pt x="128" y="3972"/>
                  </a:lnTo>
                  <a:lnTo>
                    <a:pt x="132" y="3965"/>
                  </a:lnTo>
                  <a:lnTo>
                    <a:pt x="135" y="3959"/>
                  </a:lnTo>
                  <a:lnTo>
                    <a:pt x="139" y="3952"/>
                  </a:lnTo>
                  <a:lnTo>
                    <a:pt x="141" y="3945"/>
                  </a:lnTo>
                  <a:lnTo>
                    <a:pt x="143" y="3937"/>
                  </a:lnTo>
                  <a:lnTo>
                    <a:pt x="143" y="39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0" name="Freeform 94"/>
            <p:cNvSpPr>
              <a:spLocks/>
            </p:cNvSpPr>
            <p:nvPr/>
          </p:nvSpPr>
          <p:spPr bwMode="auto">
            <a:xfrm>
              <a:off x="1549" y="1527"/>
              <a:ext cx="100" cy="197"/>
            </a:xfrm>
            <a:custGeom>
              <a:avLst/>
              <a:gdLst>
                <a:gd name="T0" fmla="*/ 0 w 1809"/>
                <a:gd name="T1" fmla="*/ 0 h 3551"/>
                <a:gd name="T2" fmla="*/ 0 w 1809"/>
                <a:gd name="T3" fmla="*/ 0 h 3551"/>
                <a:gd name="T4" fmla="*/ 0 w 1809"/>
                <a:gd name="T5" fmla="*/ 0 h 3551"/>
                <a:gd name="T6" fmla="*/ 0 w 1809"/>
                <a:gd name="T7" fmla="*/ 0 h 3551"/>
                <a:gd name="T8" fmla="*/ 0 w 1809"/>
                <a:gd name="T9" fmla="*/ 0 h 3551"/>
                <a:gd name="T10" fmla="*/ 0 w 1809"/>
                <a:gd name="T11" fmla="*/ 0 h 3551"/>
                <a:gd name="T12" fmla="*/ 0 w 1809"/>
                <a:gd name="T13" fmla="*/ 0 h 3551"/>
                <a:gd name="T14" fmla="*/ 0 w 1809"/>
                <a:gd name="T15" fmla="*/ 0 h 3551"/>
                <a:gd name="T16" fmla="*/ 0 w 1809"/>
                <a:gd name="T17" fmla="*/ 0 h 3551"/>
                <a:gd name="T18" fmla="*/ 0 w 1809"/>
                <a:gd name="T19" fmla="*/ 0 h 3551"/>
                <a:gd name="T20" fmla="*/ 0 w 1809"/>
                <a:gd name="T21" fmla="*/ 0 h 3551"/>
                <a:gd name="T22" fmla="*/ 0 w 1809"/>
                <a:gd name="T23" fmla="*/ 0 h 3551"/>
                <a:gd name="T24" fmla="*/ 0 w 1809"/>
                <a:gd name="T25" fmla="*/ 0 h 3551"/>
                <a:gd name="T26" fmla="*/ 0 w 1809"/>
                <a:gd name="T27" fmla="*/ 0 h 3551"/>
                <a:gd name="T28" fmla="*/ 0 w 1809"/>
                <a:gd name="T29" fmla="*/ 0 h 3551"/>
                <a:gd name="T30" fmla="*/ 0 w 1809"/>
                <a:gd name="T31" fmla="*/ 0 h 3551"/>
                <a:gd name="T32" fmla="*/ 0 w 1809"/>
                <a:gd name="T33" fmla="*/ 0 h 3551"/>
                <a:gd name="T34" fmla="*/ 0 w 1809"/>
                <a:gd name="T35" fmla="*/ 0 h 3551"/>
                <a:gd name="T36" fmla="*/ 0 w 1809"/>
                <a:gd name="T37" fmla="*/ 0 h 3551"/>
                <a:gd name="T38" fmla="*/ 0 w 1809"/>
                <a:gd name="T39" fmla="*/ 0 h 3551"/>
                <a:gd name="T40" fmla="*/ 0 w 1809"/>
                <a:gd name="T41" fmla="*/ 0 h 3551"/>
                <a:gd name="T42" fmla="*/ 0 w 1809"/>
                <a:gd name="T43" fmla="*/ 0 h 3551"/>
                <a:gd name="T44" fmla="*/ 0 w 1809"/>
                <a:gd name="T45" fmla="*/ 0 h 3551"/>
                <a:gd name="T46" fmla="*/ 0 w 1809"/>
                <a:gd name="T47" fmla="*/ 0 h 3551"/>
                <a:gd name="T48" fmla="*/ 0 w 1809"/>
                <a:gd name="T49" fmla="*/ 0 h 3551"/>
                <a:gd name="T50" fmla="*/ 0 w 1809"/>
                <a:gd name="T51" fmla="*/ 0 h 3551"/>
                <a:gd name="T52" fmla="*/ 0 w 1809"/>
                <a:gd name="T53" fmla="*/ 0 h 3551"/>
                <a:gd name="T54" fmla="*/ 0 w 1809"/>
                <a:gd name="T55" fmla="*/ 0 h 3551"/>
                <a:gd name="T56" fmla="*/ 0 w 1809"/>
                <a:gd name="T57" fmla="*/ 0 h 3551"/>
                <a:gd name="T58" fmla="*/ 0 w 1809"/>
                <a:gd name="T59" fmla="*/ 0 h 3551"/>
                <a:gd name="T60" fmla="*/ 0 w 1809"/>
                <a:gd name="T61" fmla="*/ 0 h 3551"/>
                <a:gd name="T62" fmla="*/ 0 w 1809"/>
                <a:gd name="T63" fmla="*/ 0 h 3551"/>
                <a:gd name="T64" fmla="*/ 0 w 1809"/>
                <a:gd name="T65" fmla="*/ 0 h 3551"/>
                <a:gd name="T66" fmla="*/ 0 w 1809"/>
                <a:gd name="T67" fmla="*/ 0 h 3551"/>
                <a:gd name="T68" fmla="*/ 0 w 1809"/>
                <a:gd name="T69" fmla="*/ 0 h 3551"/>
                <a:gd name="T70" fmla="*/ 0 w 1809"/>
                <a:gd name="T71" fmla="*/ 0 h 3551"/>
                <a:gd name="T72" fmla="*/ 0 w 1809"/>
                <a:gd name="T73" fmla="*/ 0 h 3551"/>
                <a:gd name="T74" fmla="*/ 0 w 1809"/>
                <a:gd name="T75" fmla="*/ 0 h 3551"/>
                <a:gd name="T76" fmla="*/ 0 w 1809"/>
                <a:gd name="T77" fmla="*/ 0 h 3551"/>
                <a:gd name="T78" fmla="*/ 0 w 1809"/>
                <a:gd name="T79" fmla="*/ 0 h 3551"/>
                <a:gd name="T80" fmla="*/ 0 w 1809"/>
                <a:gd name="T81" fmla="*/ 0 h 3551"/>
                <a:gd name="T82" fmla="*/ 0 w 1809"/>
                <a:gd name="T83" fmla="*/ 0 h 3551"/>
                <a:gd name="T84" fmla="*/ 0 w 1809"/>
                <a:gd name="T85" fmla="*/ 0 h 3551"/>
                <a:gd name="T86" fmla="*/ 0 w 1809"/>
                <a:gd name="T87" fmla="*/ 0 h 3551"/>
                <a:gd name="T88" fmla="*/ 0 w 1809"/>
                <a:gd name="T89" fmla="*/ 0 h 3551"/>
                <a:gd name="T90" fmla="*/ 0 w 1809"/>
                <a:gd name="T91" fmla="*/ 0 h 3551"/>
                <a:gd name="T92" fmla="*/ 0 w 1809"/>
                <a:gd name="T93" fmla="*/ 0 h 3551"/>
                <a:gd name="T94" fmla="*/ 0 w 1809"/>
                <a:gd name="T95" fmla="*/ 0 h 355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09"/>
                <a:gd name="T145" fmla="*/ 0 h 3551"/>
                <a:gd name="T146" fmla="*/ 1809 w 1809"/>
                <a:gd name="T147" fmla="*/ 3551 h 355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09" h="3551">
                  <a:moveTo>
                    <a:pt x="1745" y="3408"/>
                  </a:moveTo>
                  <a:lnTo>
                    <a:pt x="1745" y="3408"/>
                  </a:lnTo>
                  <a:lnTo>
                    <a:pt x="1718" y="3404"/>
                  </a:lnTo>
                  <a:lnTo>
                    <a:pt x="1690" y="3399"/>
                  </a:lnTo>
                  <a:lnTo>
                    <a:pt x="1664" y="3395"/>
                  </a:lnTo>
                  <a:lnTo>
                    <a:pt x="1636" y="3390"/>
                  </a:lnTo>
                  <a:lnTo>
                    <a:pt x="1610" y="3384"/>
                  </a:lnTo>
                  <a:lnTo>
                    <a:pt x="1584" y="3377"/>
                  </a:lnTo>
                  <a:lnTo>
                    <a:pt x="1558" y="3370"/>
                  </a:lnTo>
                  <a:lnTo>
                    <a:pt x="1533" y="3362"/>
                  </a:lnTo>
                  <a:lnTo>
                    <a:pt x="1506" y="3355"/>
                  </a:lnTo>
                  <a:lnTo>
                    <a:pt x="1482" y="3345"/>
                  </a:lnTo>
                  <a:lnTo>
                    <a:pt x="1456" y="3337"/>
                  </a:lnTo>
                  <a:lnTo>
                    <a:pt x="1432" y="3327"/>
                  </a:lnTo>
                  <a:lnTo>
                    <a:pt x="1408" y="3317"/>
                  </a:lnTo>
                  <a:lnTo>
                    <a:pt x="1383" y="3306"/>
                  </a:lnTo>
                  <a:lnTo>
                    <a:pt x="1359" y="3296"/>
                  </a:lnTo>
                  <a:lnTo>
                    <a:pt x="1336" y="3284"/>
                  </a:lnTo>
                  <a:lnTo>
                    <a:pt x="1312" y="3271"/>
                  </a:lnTo>
                  <a:lnTo>
                    <a:pt x="1289" y="3259"/>
                  </a:lnTo>
                  <a:lnTo>
                    <a:pt x="1267" y="3246"/>
                  </a:lnTo>
                  <a:lnTo>
                    <a:pt x="1243" y="3232"/>
                  </a:lnTo>
                  <a:lnTo>
                    <a:pt x="1221" y="3218"/>
                  </a:lnTo>
                  <a:lnTo>
                    <a:pt x="1199" y="3205"/>
                  </a:lnTo>
                  <a:lnTo>
                    <a:pt x="1177" y="3189"/>
                  </a:lnTo>
                  <a:lnTo>
                    <a:pt x="1156" y="3174"/>
                  </a:lnTo>
                  <a:lnTo>
                    <a:pt x="1133" y="3158"/>
                  </a:lnTo>
                  <a:lnTo>
                    <a:pt x="1112" y="3141"/>
                  </a:lnTo>
                  <a:lnTo>
                    <a:pt x="1092" y="3125"/>
                  </a:lnTo>
                  <a:lnTo>
                    <a:pt x="1072" y="3108"/>
                  </a:lnTo>
                  <a:lnTo>
                    <a:pt x="1031" y="3072"/>
                  </a:lnTo>
                  <a:lnTo>
                    <a:pt x="990" y="3034"/>
                  </a:lnTo>
                  <a:lnTo>
                    <a:pt x="951" y="2995"/>
                  </a:lnTo>
                  <a:lnTo>
                    <a:pt x="913" y="2955"/>
                  </a:lnTo>
                  <a:lnTo>
                    <a:pt x="876" y="2912"/>
                  </a:lnTo>
                  <a:lnTo>
                    <a:pt x="840" y="2868"/>
                  </a:lnTo>
                  <a:lnTo>
                    <a:pt x="805" y="2822"/>
                  </a:lnTo>
                  <a:lnTo>
                    <a:pt x="771" y="2776"/>
                  </a:lnTo>
                  <a:lnTo>
                    <a:pt x="739" y="2727"/>
                  </a:lnTo>
                  <a:lnTo>
                    <a:pt x="706" y="2677"/>
                  </a:lnTo>
                  <a:lnTo>
                    <a:pt x="674" y="2625"/>
                  </a:lnTo>
                  <a:lnTo>
                    <a:pt x="644" y="2573"/>
                  </a:lnTo>
                  <a:lnTo>
                    <a:pt x="615" y="2519"/>
                  </a:lnTo>
                  <a:lnTo>
                    <a:pt x="586" y="2463"/>
                  </a:lnTo>
                  <a:lnTo>
                    <a:pt x="559" y="2407"/>
                  </a:lnTo>
                  <a:lnTo>
                    <a:pt x="531" y="2349"/>
                  </a:lnTo>
                  <a:lnTo>
                    <a:pt x="506" y="2291"/>
                  </a:lnTo>
                  <a:lnTo>
                    <a:pt x="480" y="2231"/>
                  </a:lnTo>
                  <a:lnTo>
                    <a:pt x="457" y="2170"/>
                  </a:lnTo>
                  <a:lnTo>
                    <a:pt x="434" y="2108"/>
                  </a:lnTo>
                  <a:lnTo>
                    <a:pt x="411" y="2045"/>
                  </a:lnTo>
                  <a:lnTo>
                    <a:pt x="390" y="1982"/>
                  </a:lnTo>
                  <a:lnTo>
                    <a:pt x="370" y="1917"/>
                  </a:lnTo>
                  <a:lnTo>
                    <a:pt x="351" y="1852"/>
                  </a:lnTo>
                  <a:lnTo>
                    <a:pt x="332" y="1786"/>
                  </a:lnTo>
                  <a:lnTo>
                    <a:pt x="314" y="1718"/>
                  </a:lnTo>
                  <a:lnTo>
                    <a:pt x="298" y="1650"/>
                  </a:lnTo>
                  <a:lnTo>
                    <a:pt x="281" y="1583"/>
                  </a:lnTo>
                  <a:lnTo>
                    <a:pt x="266" y="1514"/>
                  </a:lnTo>
                  <a:lnTo>
                    <a:pt x="253" y="1444"/>
                  </a:lnTo>
                  <a:lnTo>
                    <a:pt x="240" y="1374"/>
                  </a:lnTo>
                  <a:lnTo>
                    <a:pt x="227" y="1304"/>
                  </a:lnTo>
                  <a:lnTo>
                    <a:pt x="216" y="1233"/>
                  </a:lnTo>
                  <a:lnTo>
                    <a:pt x="205" y="1161"/>
                  </a:lnTo>
                  <a:lnTo>
                    <a:pt x="195" y="1090"/>
                  </a:lnTo>
                  <a:lnTo>
                    <a:pt x="187" y="1018"/>
                  </a:lnTo>
                  <a:lnTo>
                    <a:pt x="179" y="946"/>
                  </a:lnTo>
                  <a:lnTo>
                    <a:pt x="171" y="874"/>
                  </a:lnTo>
                  <a:lnTo>
                    <a:pt x="165" y="801"/>
                  </a:lnTo>
                  <a:lnTo>
                    <a:pt x="159" y="729"/>
                  </a:lnTo>
                  <a:lnTo>
                    <a:pt x="155" y="656"/>
                  </a:lnTo>
                  <a:lnTo>
                    <a:pt x="151" y="583"/>
                  </a:lnTo>
                  <a:lnTo>
                    <a:pt x="148" y="510"/>
                  </a:lnTo>
                  <a:lnTo>
                    <a:pt x="146" y="438"/>
                  </a:lnTo>
                  <a:lnTo>
                    <a:pt x="145" y="365"/>
                  </a:lnTo>
                  <a:lnTo>
                    <a:pt x="144" y="293"/>
                  </a:lnTo>
                  <a:lnTo>
                    <a:pt x="145" y="221"/>
                  </a:lnTo>
                  <a:lnTo>
                    <a:pt x="145" y="149"/>
                  </a:lnTo>
                  <a:lnTo>
                    <a:pt x="147" y="77"/>
                  </a:lnTo>
                  <a:lnTo>
                    <a:pt x="149" y="6"/>
                  </a:lnTo>
                  <a:lnTo>
                    <a:pt x="6" y="0"/>
                  </a:lnTo>
                  <a:lnTo>
                    <a:pt x="3" y="73"/>
                  </a:lnTo>
                  <a:lnTo>
                    <a:pt x="1" y="147"/>
                  </a:lnTo>
                  <a:lnTo>
                    <a:pt x="1" y="220"/>
                  </a:lnTo>
                  <a:lnTo>
                    <a:pt x="0" y="293"/>
                  </a:lnTo>
                  <a:lnTo>
                    <a:pt x="1" y="367"/>
                  </a:lnTo>
                  <a:lnTo>
                    <a:pt x="3" y="441"/>
                  </a:lnTo>
                  <a:lnTo>
                    <a:pt x="5" y="515"/>
                  </a:lnTo>
                  <a:lnTo>
                    <a:pt x="8" y="589"/>
                  </a:lnTo>
                  <a:lnTo>
                    <a:pt x="11" y="664"/>
                  </a:lnTo>
                  <a:lnTo>
                    <a:pt x="17" y="739"/>
                  </a:lnTo>
                  <a:lnTo>
                    <a:pt x="22" y="813"/>
                  </a:lnTo>
                  <a:lnTo>
                    <a:pt x="28" y="887"/>
                  </a:lnTo>
                  <a:lnTo>
                    <a:pt x="36" y="961"/>
                  </a:lnTo>
                  <a:lnTo>
                    <a:pt x="44" y="1034"/>
                  </a:lnTo>
                  <a:lnTo>
                    <a:pt x="54" y="1108"/>
                  </a:lnTo>
                  <a:lnTo>
                    <a:pt x="63" y="1181"/>
                  </a:lnTo>
                  <a:lnTo>
                    <a:pt x="74" y="1254"/>
                  </a:lnTo>
                  <a:lnTo>
                    <a:pt x="85" y="1327"/>
                  </a:lnTo>
                  <a:lnTo>
                    <a:pt x="98" y="1399"/>
                  </a:lnTo>
                  <a:lnTo>
                    <a:pt x="112" y="1471"/>
                  </a:lnTo>
                  <a:lnTo>
                    <a:pt x="127" y="1542"/>
                  </a:lnTo>
                  <a:lnTo>
                    <a:pt x="141" y="1613"/>
                  </a:lnTo>
                  <a:lnTo>
                    <a:pt x="157" y="1684"/>
                  </a:lnTo>
                  <a:lnTo>
                    <a:pt x="175" y="1754"/>
                  </a:lnTo>
                  <a:lnTo>
                    <a:pt x="193" y="1823"/>
                  </a:lnTo>
                  <a:lnTo>
                    <a:pt x="212" y="1891"/>
                  </a:lnTo>
                  <a:lnTo>
                    <a:pt x="233" y="1958"/>
                  </a:lnTo>
                  <a:lnTo>
                    <a:pt x="254" y="2025"/>
                  </a:lnTo>
                  <a:lnTo>
                    <a:pt x="275" y="2092"/>
                  </a:lnTo>
                  <a:lnTo>
                    <a:pt x="298" y="2157"/>
                  </a:lnTo>
                  <a:lnTo>
                    <a:pt x="322" y="2221"/>
                  </a:lnTo>
                  <a:lnTo>
                    <a:pt x="348" y="2285"/>
                  </a:lnTo>
                  <a:lnTo>
                    <a:pt x="373" y="2347"/>
                  </a:lnTo>
                  <a:lnTo>
                    <a:pt x="401" y="2408"/>
                  </a:lnTo>
                  <a:lnTo>
                    <a:pt x="428" y="2469"/>
                  </a:lnTo>
                  <a:lnTo>
                    <a:pt x="458" y="2528"/>
                  </a:lnTo>
                  <a:lnTo>
                    <a:pt x="488" y="2586"/>
                  </a:lnTo>
                  <a:lnTo>
                    <a:pt x="518" y="2643"/>
                  </a:lnTo>
                  <a:lnTo>
                    <a:pt x="551" y="2699"/>
                  </a:lnTo>
                  <a:lnTo>
                    <a:pt x="584" y="2754"/>
                  </a:lnTo>
                  <a:lnTo>
                    <a:pt x="618" y="2807"/>
                  </a:lnTo>
                  <a:lnTo>
                    <a:pt x="654" y="2858"/>
                  </a:lnTo>
                  <a:lnTo>
                    <a:pt x="691" y="2908"/>
                  </a:lnTo>
                  <a:lnTo>
                    <a:pt x="728" y="2958"/>
                  </a:lnTo>
                  <a:lnTo>
                    <a:pt x="767" y="3005"/>
                  </a:lnTo>
                  <a:lnTo>
                    <a:pt x="807" y="3051"/>
                  </a:lnTo>
                  <a:lnTo>
                    <a:pt x="849" y="3094"/>
                  </a:lnTo>
                  <a:lnTo>
                    <a:pt x="890" y="3137"/>
                  </a:lnTo>
                  <a:lnTo>
                    <a:pt x="933" y="3178"/>
                  </a:lnTo>
                  <a:lnTo>
                    <a:pt x="978" y="3216"/>
                  </a:lnTo>
                  <a:lnTo>
                    <a:pt x="1001" y="3236"/>
                  </a:lnTo>
                  <a:lnTo>
                    <a:pt x="1024" y="3254"/>
                  </a:lnTo>
                  <a:lnTo>
                    <a:pt x="1048" y="3272"/>
                  </a:lnTo>
                  <a:lnTo>
                    <a:pt x="1071" y="3290"/>
                  </a:lnTo>
                  <a:lnTo>
                    <a:pt x="1095" y="3307"/>
                  </a:lnTo>
                  <a:lnTo>
                    <a:pt x="1120" y="3323"/>
                  </a:lnTo>
                  <a:lnTo>
                    <a:pt x="1144" y="3339"/>
                  </a:lnTo>
                  <a:lnTo>
                    <a:pt x="1168" y="3355"/>
                  </a:lnTo>
                  <a:lnTo>
                    <a:pt x="1194" y="3370"/>
                  </a:lnTo>
                  <a:lnTo>
                    <a:pt x="1219" y="3385"/>
                  </a:lnTo>
                  <a:lnTo>
                    <a:pt x="1246" y="3398"/>
                  </a:lnTo>
                  <a:lnTo>
                    <a:pt x="1271" y="3412"/>
                  </a:lnTo>
                  <a:lnTo>
                    <a:pt x="1297" y="3425"/>
                  </a:lnTo>
                  <a:lnTo>
                    <a:pt x="1324" y="3438"/>
                  </a:lnTo>
                  <a:lnTo>
                    <a:pt x="1351" y="3449"/>
                  </a:lnTo>
                  <a:lnTo>
                    <a:pt x="1378" y="3461"/>
                  </a:lnTo>
                  <a:lnTo>
                    <a:pt x="1405" y="3471"/>
                  </a:lnTo>
                  <a:lnTo>
                    <a:pt x="1434" y="3481"/>
                  </a:lnTo>
                  <a:lnTo>
                    <a:pt x="1462" y="3492"/>
                  </a:lnTo>
                  <a:lnTo>
                    <a:pt x="1490" y="3500"/>
                  </a:lnTo>
                  <a:lnTo>
                    <a:pt x="1519" y="3508"/>
                  </a:lnTo>
                  <a:lnTo>
                    <a:pt x="1548" y="3516"/>
                  </a:lnTo>
                  <a:lnTo>
                    <a:pt x="1577" y="3523"/>
                  </a:lnTo>
                  <a:lnTo>
                    <a:pt x="1607" y="3531"/>
                  </a:lnTo>
                  <a:lnTo>
                    <a:pt x="1637" y="3536"/>
                  </a:lnTo>
                  <a:lnTo>
                    <a:pt x="1667" y="3541"/>
                  </a:lnTo>
                  <a:lnTo>
                    <a:pt x="1698" y="3547"/>
                  </a:lnTo>
                  <a:lnTo>
                    <a:pt x="1728" y="3551"/>
                  </a:lnTo>
                  <a:lnTo>
                    <a:pt x="1737" y="3551"/>
                  </a:lnTo>
                  <a:lnTo>
                    <a:pt x="1745" y="3551"/>
                  </a:lnTo>
                  <a:lnTo>
                    <a:pt x="1753" y="3550"/>
                  </a:lnTo>
                  <a:lnTo>
                    <a:pt x="1760" y="3549"/>
                  </a:lnTo>
                  <a:lnTo>
                    <a:pt x="1766" y="3546"/>
                  </a:lnTo>
                  <a:lnTo>
                    <a:pt x="1773" y="3542"/>
                  </a:lnTo>
                  <a:lnTo>
                    <a:pt x="1779" y="3539"/>
                  </a:lnTo>
                  <a:lnTo>
                    <a:pt x="1784" y="3535"/>
                  </a:lnTo>
                  <a:lnTo>
                    <a:pt x="1790" y="3531"/>
                  </a:lnTo>
                  <a:lnTo>
                    <a:pt x="1794" y="3525"/>
                  </a:lnTo>
                  <a:lnTo>
                    <a:pt x="1797" y="3519"/>
                  </a:lnTo>
                  <a:lnTo>
                    <a:pt x="1800" y="3514"/>
                  </a:lnTo>
                  <a:lnTo>
                    <a:pt x="1804" y="3507"/>
                  </a:lnTo>
                  <a:lnTo>
                    <a:pt x="1806" y="3501"/>
                  </a:lnTo>
                  <a:lnTo>
                    <a:pt x="1807" y="3495"/>
                  </a:lnTo>
                  <a:lnTo>
                    <a:pt x="1809" y="3488"/>
                  </a:lnTo>
                  <a:lnTo>
                    <a:pt x="1809" y="3481"/>
                  </a:lnTo>
                  <a:lnTo>
                    <a:pt x="1809" y="3475"/>
                  </a:lnTo>
                  <a:lnTo>
                    <a:pt x="1808" y="3468"/>
                  </a:lnTo>
                  <a:lnTo>
                    <a:pt x="1807" y="3461"/>
                  </a:lnTo>
                  <a:lnTo>
                    <a:pt x="1806" y="3454"/>
                  </a:lnTo>
                  <a:lnTo>
                    <a:pt x="1802" y="3448"/>
                  </a:lnTo>
                  <a:lnTo>
                    <a:pt x="1800" y="3443"/>
                  </a:lnTo>
                  <a:lnTo>
                    <a:pt x="1796" y="3436"/>
                  </a:lnTo>
                  <a:lnTo>
                    <a:pt x="1792" y="3431"/>
                  </a:lnTo>
                  <a:lnTo>
                    <a:pt x="1788" y="3426"/>
                  </a:lnTo>
                  <a:lnTo>
                    <a:pt x="1782" y="3422"/>
                  </a:lnTo>
                  <a:lnTo>
                    <a:pt x="1776" y="3417"/>
                  </a:lnTo>
                  <a:lnTo>
                    <a:pt x="1770" y="3414"/>
                  </a:lnTo>
                  <a:lnTo>
                    <a:pt x="1762" y="3411"/>
                  </a:lnTo>
                  <a:lnTo>
                    <a:pt x="1754" y="3409"/>
                  </a:lnTo>
                  <a:lnTo>
                    <a:pt x="1745" y="34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1" name="Freeform 95"/>
            <p:cNvSpPr>
              <a:spLocks/>
            </p:cNvSpPr>
            <p:nvPr/>
          </p:nvSpPr>
          <p:spPr bwMode="auto">
            <a:xfrm>
              <a:off x="1645" y="1636"/>
              <a:ext cx="88" cy="89"/>
            </a:xfrm>
            <a:custGeom>
              <a:avLst/>
              <a:gdLst>
                <a:gd name="T0" fmla="*/ 0 w 1584"/>
                <a:gd name="T1" fmla="*/ 0 h 1598"/>
                <a:gd name="T2" fmla="*/ 0 w 1584"/>
                <a:gd name="T3" fmla="*/ 0 h 1598"/>
                <a:gd name="T4" fmla="*/ 0 w 1584"/>
                <a:gd name="T5" fmla="*/ 0 h 1598"/>
                <a:gd name="T6" fmla="*/ 0 w 1584"/>
                <a:gd name="T7" fmla="*/ 0 h 1598"/>
                <a:gd name="T8" fmla="*/ 0 w 1584"/>
                <a:gd name="T9" fmla="*/ 0 h 1598"/>
                <a:gd name="T10" fmla="*/ 0 w 1584"/>
                <a:gd name="T11" fmla="*/ 0 h 1598"/>
                <a:gd name="T12" fmla="*/ 0 w 1584"/>
                <a:gd name="T13" fmla="*/ 0 h 1598"/>
                <a:gd name="T14" fmla="*/ 0 w 1584"/>
                <a:gd name="T15" fmla="*/ 0 h 1598"/>
                <a:gd name="T16" fmla="*/ 0 w 1584"/>
                <a:gd name="T17" fmla="*/ 0 h 1598"/>
                <a:gd name="T18" fmla="*/ 0 w 1584"/>
                <a:gd name="T19" fmla="*/ 0 h 1598"/>
                <a:gd name="T20" fmla="*/ 0 w 1584"/>
                <a:gd name="T21" fmla="*/ 0 h 1598"/>
                <a:gd name="T22" fmla="*/ 0 w 1584"/>
                <a:gd name="T23" fmla="*/ 0 h 1598"/>
                <a:gd name="T24" fmla="*/ 0 w 1584"/>
                <a:gd name="T25" fmla="*/ 0 h 1598"/>
                <a:gd name="T26" fmla="*/ 0 w 1584"/>
                <a:gd name="T27" fmla="*/ 0 h 1598"/>
                <a:gd name="T28" fmla="*/ 0 w 1584"/>
                <a:gd name="T29" fmla="*/ 0 h 1598"/>
                <a:gd name="T30" fmla="*/ 0 w 1584"/>
                <a:gd name="T31" fmla="*/ 0 h 1598"/>
                <a:gd name="T32" fmla="*/ 0 w 1584"/>
                <a:gd name="T33" fmla="*/ 0 h 1598"/>
                <a:gd name="T34" fmla="*/ 0 w 1584"/>
                <a:gd name="T35" fmla="*/ 0 h 1598"/>
                <a:gd name="T36" fmla="*/ 0 w 1584"/>
                <a:gd name="T37" fmla="*/ 0 h 1598"/>
                <a:gd name="T38" fmla="*/ 0 w 1584"/>
                <a:gd name="T39" fmla="*/ 0 h 1598"/>
                <a:gd name="T40" fmla="*/ 0 w 1584"/>
                <a:gd name="T41" fmla="*/ 0 h 1598"/>
                <a:gd name="T42" fmla="*/ 0 w 1584"/>
                <a:gd name="T43" fmla="*/ 0 h 1598"/>
                <a:gd name="T44" fmla="*/ 0 w 1584"/>
                <a:gd name="T45" fmla="*/ 0 h 1598"/>
                <a:gd name="T46" fmla="*/ 0 w 1584"/>
                <a:gd name="T47" fmla="*/ 0 h 1598"/>
                <a:gd name="T48" fmla="*/ 0 w 1584"/>
                <a:gd name="T49" fmla="*/ 0 h 1598"/>
                <a:gd name="T50" fmla="*/ 0 w 1584"/>
                <a:gd name="T51" fmla="*/ 0 h 1598"/>
                <a:gd name="T52" fmla="*/ 0 w 1584"/>
                <a:gd name="T53" fmla="*/ 0 h 1598"/>
                <a:gd name="T54" fmla="*/ 0 w 1584"/>
                <a:gd name="T55" fmla="*/ 0 h 1598"/>
                <a:gd name="T56" fmla="*/ 0 w 1584"/>
                <a:gd name="T57" fmla="*/ 0 h 1598"/>
                <a:gd name="T58" fmla="*/ 0 w 1584"/>
                <a:gd name="T59" fmla="*/ 0 h 1598"/>
                <a:gd name="T60" fmla="*/ 0 w 1584"/>
                <a:gd name="T61" fmla="*/ 0 h 1598"/>
                <a:gd name="T62" fmla="*/ 0 w 1584"/>
                <a:gd name="T63" fmla="*/ 0 h 1598"/>
                <a:gd name="T64" fmla="*/ 0 w 1584"/>
                <a:gd name="T65" fmla="*/ 0 h 1598"/>
                <a:gd name="T66" fmla="*/ 0 w 1584"/>
                <a:gd name="T67" fmla="*/ 0 h 1598"/>
                <a:gd name="T68" fmla="*/ 0 w 1584"/>
                <a:gd name="T69" fmla="*/ 0 h 1598"/>
                <a:gd name="T70" fmla="*/ 0 w 1584"/>
                <a:gd name="T71" fmla="*/ 0 h 1598"/>
                <a:gd name="T72" fmla="*/ 0 w 1584"/>
                <a:gd name="T73" fmla="*/ 0 h 1598"/>
                <a:gd name="T74" fmla="*/ 0 w 1584"/>
                <a:gd name="T75" fmla="*/ 0 h 1598"/>
                <a:gd name="T76" fmla="*/ 0 w 1584"/>
                <a:gd name="T77" fmla="*/ 0 h 1598"/>
                <a:gd name="T78" fmla="*/ 0 w 1584"/>
                <a:gd name="T79" fmla="*/ 0 h 1598"/>
                <a:gd name="T80" fmla="*/ 0 w 1584"/>
                <a:gd name="T81" fmla="*/ 0 h 1598"/>
                <a:gd name="T82" fmla="*/ 0 w 1584"/>
                <a:gd name="T83" fmla="*/ 0 h 1598"/>
                <a:gd name="T84" fmla="*/ 0 w 1584"/>
                <a:gd name="T85" fmla="*/ 0 h 1598"/>
                <a:gd name="T86" fmla="*/ 0 w 1584"/>
                <a:gd name="T87" fmla="*/ 0 h 1598"/>
                <a:gd name="T88" fmla="*/ 0 w 1584"/>
                <a:gd name="T89" fmla="*/ 0 h 1598"/>
                <a:gd name="T90" fmla="*/ 0 w 1584"/>
                <a:gd name="T91" fmla="*/ 0 h 1598"/>
                <a:gd name="T92" fmla="*/ 0 w 1584"/>
                <a:gd name="T93" fmla="*/ 0 h 1598"/>
                <a:gd name="T94" fmla="*/ 0 w 1584"/>
                <a:gd name="T95" fmla="*/ 0 h 159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84"/>
                <a:gd name="T145" fmla="*/ 0 h 1598"/>
                <a:gd name="T146" fmla="*/ 1584 w 1584"/>
                <a:gd name="T147" fmla="*/ 1598 h 159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84" h="1598">
                  <a:moveTo>
                    <a:pt x="1447" y="40"/>
                  </a:moveTo>
                  <a:lnTo>
                    <a:pt x="1447" y="40"/>
                  </a:lnTo>
                  <a:lnTo>
                    <a:pt x="1436" y="69"/>
                  </a:lnTo>
                  <a:lnTo>
                    <a:pt x="1425" y="99"/>
                  </a:lnTo>
                  <a:lnTo>
                    <a:pt x="1414" y="135"/>
                  </a:lnTo>
                  <a:lnTo>
                    <a:pt x="1403" y="176"/>
                  </a:lnTo>
                  <a:lnTo>
                    <a:pt x="1377" y="269"/>
                  </a:lnTo>
                  <a:lnTo>
                    <a:pt x="1345" y="379"/>
                  </a:lnTo>
                  <a:lnTo>
                    <a:pt x="1327" y="437"/>
                  </a:lnTo>
                  <a:lnTo>
                    <a:pt x="1306" y="499"/>
                  </a:lnTo>
                  <a:lnTo>
                    <a:pt x="1283" y="561"/>
                  </a:lnTo>
                  <a:lnTo>
                    <a:pt x="1258" y="627"/>
                  </a:lnTo>
                  <a:lnTo>
                    <a:pt x="1245" y="658"/>
                  </a:lnTo>
                  <a:lnTo>
                    <a:pt x="1232" y="691"/>
                  </a:lnTo>
                  <a:lnTo>
                    <a:pt x="1217" y="724"/>
                  </a:lnTo>
                  <a:lnTo>
                    <a:pt x="1202" y="756"/>
                  </a:lnTo>
                  <a:lnTo>
                    <a:pt x="1185" y="789"/>
                  </a:lnTo>
                  <a:lnTo>
                    <a:pt x="1168" y="821"/>
                  </a:lnTo>
                  <a:lnTo>
                    <a:pt x="1151" y="854"/>
                  </a:lnTo>
                  <a:lnTo>
                    <a:pt x="1133" y="886"/>
                  </a:lnTo>
                  <a:lnTo>
                    <a:pt x="1114" y="918"/>
                  </a:lnTo>
                  <a:lnTo>
                    <a:pt x="1094" y="950"/>
                  </a:lnTo>
                  <a:lnTo>
                    <a:pt x="1073" y="980"/>
                  </a:lnTo>
                  <a:lnTo>
                    <a:pt x="1052" y="1011"/>
                  </a:lnTo>
                  <a:lnTo>
                    <a:pt x="1029" y="1041"/>
                  </a:lnTo>
                  <a:lnTo>
                    <a:pt x="1006" y="1070"/>
                  </a:lnTo>
                  <a:lnTo>
                    <a:pt x="983" y="1099"/>
                  </a:lnTo>
                  <a:lnTo>
                    <a:pt x="957" y="1127"/>
                  </a:lnTo>
                  <a:lnTo>
                    <a:pt x="932" y="1155"/>
                  </a:lnTo>
                  <a:lnTo>
                    <a:pt x="904" y="1180"/>
                  </a:lnTo>
                  <a:lnTo>
                    <a:pt x="877" y="1207"/>
                  </a:lnTo>
                  <a:lnTo>
                    <a:pt x="848" y="1231"/>
                  </a:lnTo>
                  <a:lnTo>
                    <a:pt x="818" y="1254"/>
                  </a:lnTo>
                  <a:lnTo>
                    <a:pt x="788" y="1277"/>
                  </a:lnTo>
                  <a:lnTo>
                    <a:pt x="755" y="1298"/>
                  </a:lnTo>
                  <a:lnTo>
                    <a:pt x="722" y="1319"/>
                  </a:lnTo>
                  <a:lnTo>
                    <a:pt x="688" y="1338"/>
                  </a:lnTo>
                  <a:lnTo>
                    <a:pt x="654" y="1356"/>
                  </a:lnTo>
                  <a:lnTo>
                    <a:pt x="616" y="1372"/>
                  </a:lnTo>
                  <a:lnTo>
                    <a:pt x="579" y="1388"/>
                  </a:lnTo>
                  <a:lnTo>
                    <a:pt x="540" y="1401"/>
                  </a:lnTo>
                  <a:lnTo>
                    <a:pt x="500" y="1413"/>
                  </a:lnTo>
                  <a:lnTo>
                    <a:pt x="459" y="1424"/>
                  </a:lnTo>
                  <a:lnTo>
                    <a:pt x="415" y="1433"/>
                  </a:lnTo>
                  <a:lnTo>
                    <a:pt x="372" y="1441"/>
                  </a:lnTo>
                  <a:lnTo>
                    <a:pt x="325" y="1447"/>
                  </a:lnTo>
                  <a:lnTo>
                    <a:pt x="302" y="1449"/>
                  </a:lnTo>
                  <a:lnTo>
                    <a:pt x="279" y="1451"/>
                  </a:lnTo>
                  <a:lnTo>
                    <a:pt x="254" y="1452"/>
                  </a:lnTo>
                  <a:lnTo>
                    <a:pt x="229" y="1452"/>
                  </a:lnTo>
                  <a:lnTo>
                    <a:pt x="205" y="1454"/>
                  </a:lnTo>
                  <a:lnTo>
                    <a:pt x="179" y="1454"/>
                  </a:lnTo>
                  <a:lnTo>
                    <a:pt x="153" y="1452"/>
                  </a:lnTo>
                  <a:lnTo>
                    <a:pt x="127" y="1451"/>
                  </a:lnTo>
                  <a:lnTo>
                    <a:pt x="73" y="1448"/>
                  </a:lnTo>
                  <a:lnTo>
                    <a:pt x="17" y="1442"/>
                  </a:lnTo>
                  <a:lnTo>
                    <a:pt x="0" y="1585"/>
                  </a:lnTo>
                  <a:lnTo>
                    <a:pt x="61" y="1591"/>
                  </a:lnTo>
                  <a:lnTo>
                    <a:pt x="119" y="1595"/>
                  </a:lnTo>
                  <a:lnTo>
                    <a:pt x="149" y="1596"/>
                  </a:lnTo>
                  <a:lnTo>
                    <a:pt x="177" y="1598"/>
                  </a:lnTo>
                  <a:lnTo>
                    <a:pt x="205" y="1598"/>
                  </a:lnTo>
                  <a:lnTo>
                    <a:pt x="233" y="1596"/>
                  </a:lnTo>
                  <a:lnTo>
                    <a:pt x="261" y="1595"/>
                  </a:lnTo>
                  <a:lnTo>
                    <a:pt x="287" y="1594"/>
                  </a:lnTo>
                  <a:lnTo>
                    <a:pt x="314" y="1592"/>
                  </a:lnTo>
                  <a:lnTo>
                    <a:pt x="341" y="1590"/>
                  </a:lnTo>
                  <a:lnTo>
                    <a:pt x="392" y="1584"/>
                  </a:lnTo>
                  <a:lnTo>
                    <a:pt x="443" y="1574"/>
                  </a:lnTo>
                  <a:lnTo>
                    <a:pt x="492" y="1565"/>
                  </a:lnTo>
                  <a:lnTo>
                    <a:pt x="539" y="1552"/>
                  </a:lnTo>
                  <a:lnTo>
                    <a:pt x="586" y="1538"/>
                  </a:lnTo>
                  <a:lnTo>
                    <a:pt x="630" y="1521"/>
                  </a:lnTo>
                  <a:lnTo>
                    <a:pt x="674" y="1504"/>
                  </a:lnTo>
                  <a:lnTo>
                    <a:pt x="715" y="1485"/>
                  </a:lnTo>
                  <a:lnTo>
                    <a:pt x="756" y="1464"/>
                  </a:lnTo>
                  <a:lnTo>
                    <a:pt x="795" y="1443"/>
                  </a:lnTo>
                  <a:lnTo>
                    <a:pt x="833" y="1420"/>
                  </a:lnTo>
                  <a:lnTo>
                    <a:pt x="869" y="1394"/>
                  </a:lnTo>
                  <a:lnTo>
                    <a:pt x="905" y="1369"/>
                  </a:lnTo>
                  <a:lnTo>
                    <a:pt x="939" y="1341"/>
                  </a:lnTo>
                  <a:lnTo>
                    <a:pt x="972" y="1314"/>
                  </a:lnTo>
                  <a:lnTo>
                    <a:pt x="1004" y="1285"/>
                  </a:lnTo>
                  <a:lnTo>
                    <a:pt x="1034" y="1256"/>
                  </a:lnTo>
                  <a:lnTo>
                    <a:pt x="1063" y="1225"/>
                  </a:lnTo>
                  <a:lnTo>
                    <a:pt x="1091" y="1193"/>
                  </a:lnTo>
                  <a:lnTo>
                    <a:pt x="1117" y="1161"/>
                  </a:lnTo>
                  <a:lnTo>
                    <a:pt x="1144" y="1128"/>
                  </a:lnTo>
                  <a:lnTo>
                    <a:pt x="1168" y="1095"/>
                  </a:lnTo>
                  <a:lnTo>
                    <a:pt x="1192" y="1062"/>
                  </a:lnTo>
                  <a:lnTo>
                    <a:pt x="1215" y="1028"/>
                  </a:lnTo>
                  <a:lnTo>
                    <a:pt x="1236" y="993"/>
                  </a:lnTo>
                  <a:lnTo>
                    <a:pt x="1257" y="958"/>
                  </a:lnTo>
                  <a:lnTo>
                    <a:pt x="1277" y="923"/>
                  </a:lnTo>
                  <a:lnTo>
                    <a:pt x="1296" y="888"/>
                  </a:lnTo>
                  <a:lnTo>
                    <a:pt x="1313" y="853"/>
                  </a:lnTo>
                  <a:lnTo>
                    <a:pt x="1331" y="818"/>
                  </a:lnTo>
                  <a:lnTo>
                    <a:pt x="1347" y="783"/>
                  </a:lnTo>
                  <a:lnTo>
                    <a:pt x="1363" y="748"/>
                  </a:lnTo>
                  <a:lnTo>
                    <a:pt x="1378" y="713"/>
                  </a:lnTo>
                  <a:lnTo>
                    <a:pt x="1392" y="679"/>
                  </a:lnTo>
                  <a:lnTo>
                    <a:pt x="1418" y="611"/>
                  </a:lnTo>
                  <a:lnTo>
                    <a:pt x="1442" y="545"/>
                  </a:lnTo>
                  <a:lnTo>
                    <a:pt x="1463" y="481"/>
                  </a:lnTo>
                  <a:lnTo>
                    <a:pt x="1482" y="419"/>
                  </a:lnTo>
                  <a:lnTo>
                    <a:pt x="1515" y="308"/>
                  </a:lnTo>
                  <a:lnTo>
                    <a:pt x="1541" y="215"/>
                  </a:lnTo>
                  <a:lnTo>
                    <a:pt x="1552" y="176"/>
                  </a:lnTo>
                  <a:lnTo>
                    <a:pt x="1562" y="144"/>
                  </a:lnTo>
                  <a:lnTo>
                    <a:pt x="1570" y="120"/>
                  </a:lnTo>
                  <a:lnTo>
                    <a:pt x="1576" y="105"/>
                  </a:lnTo>
                  <a:lnTo>
                    <a:pt x="1577" y="105"/>
                  </a:lnTo>
                  <a:lnTo>
                    <a:pt x="1576" y="105"/>
                  </a:lnTo>
                  <a:lnTo>
                    <a:pt x="1580" y="97"/>
                  </a:lnTo>
                  <a:lnTo>
                    <a:pt x="1582" y="89"/>
                  </a:lnTo>
                  <a:lnTo>
                    <a:pt x="1584" y="81"/>
                  </a:lnTo>
                  <a:lnTo>
                    <a:pt x="1584" y="74"/>
                  </a:lnTo>
                  <a:lnTo>
                    <a:pt x="1584" y="67"/>
                  </a:lnTo>
                  <a:lnTo>
                    <a:pt x="1584" y="60"/>
                  </a:lnTo>
                  <a:lnTo>
                    <a:pt x="1582" y="53"/>
                  </a:lnTo>
                  <a:lnTo>
                    <a:pt x="1580" y="46"/>
                  </a:lnTo>
                  <a:lnTo>
                    <a:pt x="1578" y="40"/>
                  </a:lnTo>
                  <a:lnTo>
                    <a:pt x="1573" y="35"/>
                  </a:lnTo>
                  <a:lnTo>
                    <a:pt x="1570" y="30"/>
                  </a:lnTo>
                  <a:lnTo>
                    <a:pt x="1565" y="24"/>
                  </a:lnTo>
                  <a:lnTo>
                    <a:pt x="1561" y="20"/>
                  </a:lnTo>
                  <a:lnTo>
                    <a:pt x="1555" y="16"/>
                  </a:lnTo>
                  <a:lnTo>
                    <a:pt x="1550" y="12"/>
                  </a:lnTo>
                  <a:lnTo>
                    <a:pt x="1544" y="8"/>
                  </a:lnTo>
                  <a:lnTo>
                    <a:pt x="1537" y="6"/>
                  </a:lnTo>
                  <a:lnTo>
                    <a:pt x="1531" y="3"/>
                  </a:lnTo>
                  <a:lnTo>
                    <a:pt x="1525" y="2"/>
                  </a:lnTo>
                  <a:lnTo>
                    <a:pt x="1518" y="1"/>
                  </a:lnTo>
                  <a:lnTo>
                    <a:pt x="1512" y="0"/>
                  </a:lnTo>
                  <a:lnTo>
                    <a:pt x="1505" y="0"/>
                  </a:lnTo>
                  <a:lnTo>
                    <a:pt x="1498" y="1"/>
                  </a:lnTo>
                  <a:lnTo>
                    <a:pt x="1492" y="2"/>
                  </a:lnTo>
                  <a:lnTo>
                    <a:pt x="1486" y="4"/>
                  </a:lnTo>
                  <a:lnTo>
                    <a:pt x="1479" y="7"/>
                  </a:lnTo>
                  <a:lnTo>
                    <a:pt x="1473" y="12"/>
                  </a:lnTo>
                  <a:lnTo>
                    <a:pt x="1468" y="16"/>
                  </a:lnTo>
                  <a:lnTo>
                    <a:pt x="1462" y="20"/>
                  </a:lnTo>
                  <a:lnTo>
                    <a:pt x="1457" y="26"/>
                  </a:lnTo>
                  <a:lnTo>
                    <a:pt x="1452" y="33"/>
                  </a:lnTo>
                  <a:lnTo>
                    <a:pt x="1447"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2" name="Freeform 96"/>
            <p:cNvSpPr>
              <a:spLocks/>
            </p:cNvSpPr>
            <p:nvPr/>
          </p:nvSpPr>
          <p:spPr bwMode="auto">
            <a:xfrm>
              <a:off x="1725" y="1614"/>
              <a:ext cx="24" cy="28"/>
            </a:xfrm>
            <a:custGeom>
              <a:avLst/>
              <a:gdLst>
                <a:gd name="T0" fmla="*/ 0 w 430"/>
                <a:gd name="T1" fmla="*/ 0 h 502"/>
                <a:gd name="T2" fmla="*/ 0 w 430"/>
                <a:gd name="T3" fmla="*/ 0 h 502"/>
                <a:gd name="T4" fmla="*/ 0 w 430"/>
                <a:gd name="T5" fmla="*/ 0 h 502"/>
                <a:gd name="T6" fmla="*/ 0 w 430"/>
                <a:gd name="T7" fmla="*/ 0 h 502"/>
                <a:gd name="T8" fmla="*/ 0 w 430"/>
                <a:gd name="T9" fmla="*/ 0 h 502"/>
                <a:gd name="T10" fmla="*/ 0 w 430"/>
                <a:gd name="T11" fmla="*/ 0 h 502"/>
                <a:gd name="T12" fmla="*/ 0 w 430"/>
                <a:gd name="T13" fmla="*/ 0 h 502"/>
                <a:gd name="T14" fmla="*/ 0 w 430"/>
                <a:gd name="T15" fmla="*/ 0 h 502"/>
                <a:gd name="T16" fmla="*/ 0 w 430"/>
                <a:gd name="T17" fmla="*/ 0 h 502"/>
                <a:gd name="T18" fmla="*/ 0 w 430"/>
                <a:gd name="T19" fmla="*/ 0 h 502"/>
                <a:gd name="T20" fmla="*/ 0 w 430"/>
                <a:gd name="T21" fmla="*/ 0 h 502"/>
                <a:gd name="T22" fmla="*/ 0 w 430"/>
                <a:gd name="T23" fmla="*/ 0 h 502"/>
                <a:gd name="T24" fmla="*/ 0 w 430"/>
                <a:gd name="T25" fmla="*/ 0 h 502"/>
                <a:gd name="T26" fmla="*/ 0 w 430"/>
                <a:gd name="T27" fmla="*/ 0 h 502"/>
                <a:gd name="T28" fmla="*/ 0 w 430"/>
                <a:gd name="T29" fmla="*/ 0 h 502"/>
                <a:gd name="T30" fmla="*/ 0 w 430"/>
                <a:gd name="T31" fmla="*/ 0 h 502"/>
                <a:gd name="T32" fmla="*/ 0 w 430"/>
                <a:gd name="T33" fmla="*/ 0 h 502"/>
                <a:gd name="T34" fmla="*/ 0 w 430"/>
                <a:gd name="T35" fmla="*/ 0 h 502"/>
                <a:gd name="T36" fmla="*/ 0 w 430"/>
                <a:gd name="T37" fmla="*/ 0 h 502"/>
                <a:gd name="T38" fmla="*/ 0 w 430"/>
                <a:gd name="T39" fmla="*/ 0 h 502"/>
                <a:gd name="T40" fmla="*/ 0 w 430"/>
                <a:gd name="T41" fmla="*/ 0 h 502"/>
                <a:gd name="T42" fmla="*/ 0 w 430"/>
                <a:gd name="T43" fmla="*/ 0 h 502"/>
                <a:gd name="T44" fmla="*/ 0 w 430"/>
                <a:gd name="T45" fmla="*/ 0 h 502"/>
                <a:gd name="T46" fmla="*/ 0 w 430"/>
                <a:gd name="T47" fmla="*/ 0 h 502"/>
                <a:gd name="T48" fmla="*/ 0 w 430"/>
                <a:gd name="T49" fmla="*/ 0 h 502"/>
                <a:gd name="T50" fmla="*/ 0 w 430"/>
                <a:gd name="T51" fmla="*/ 0 h 502"/>
                <a:gd name="T52" fmla="*/ 0 w 430"/>
                <a:gd name="T53" fmla="*/ 0 h 502"/>
                <a:gd name="T54" fmla="*/ 0 w 430"/>
                <a:gd name="T55" fmla="*/ 0 h 502"/>
                <a:gd name="T56" fmla="*/ 0 w 430"/>
                <a:gd name="T57" fmla="*/ 0 h 502"/>
                <a:gd name="T58" fmla="*/ 0 w 430"/>
                <a:gd name="T59" fmla="*/ 0 h 502"/>
                <a:gd name="T60" fmla="*/ 0 w 430"/>
                <a:gd name="T61" fmla="*/ 0 h 502"/>
                <a:gd name="T62" fmla="*/ 0 w 430"/>
                <a:gd name="T63" fmla="*/ 0 h 502"/>
                <a:gd name="T64" fmla="*/ 0 w 430"/>
                <a:gd name="T65" fmla="*/ 0 h 502"/>
                <a:gd name="T66" fmla="*/ 0 w 430"/>
                <a:gd name="T67" fmla="*/ 0 h 502"/>
                <a:gd name="T68" fmla="*/ 0 w 430"/>
                <a:gd name="T69" fmla="*/ 0 h 502"/>
                <a:gd name="T70" fmla="*/ 0 w 430"/>
                <a:gd name="T71" fmla="*/ 0 h 502"/>
                <a:gd name="T72" fmla="*/ 0 w 430"/>
                <a:gd name="T73" fmla="*/ 0 h 502"/>
                <a:gd name="T74" fmla="*/ 0 w 430"/>
                <a:gd name="T75" fmla="*/ 0 h 502"/>
                <a:gd name="T76" fmla="*/ 0 w 430"/>
                <a:gd name="T77" fmla="*/ 0 h 502"/>
                <a:gd name="T78" fmla="*/ 0 w 430"/>
                <a:gd name="T79" fmla="*/ 0 h 502"/>
                <a:gd name="T80" fmla="*/ 0 w 430"/>
                <a:gd name="T81" fmla="*/ 0 h 502"/>
                <a:gd name="T82" fmla="*/ 0 w 430"/>
                <a:gd name="T83" fmla="*/ 0 h 502"/>
                <a:gd name="T84" fmla="*/ 0 w 430"/>
                <a:gd name="T85" fmla="*/ 0 h 502"/>
                <a:gd name="T86" fmla="*/ 0 w 430"/>
                <a:gd name="T87" fmla="*/ 0 h 502"/>
                <a:gd name="T88" fmla="*/ 0 w 430"/>
                <a:gd name="T89" fmla="*/ 0 h 502"/>
                <a:gd name="T90" fmla="*/ 0 w 430"/>
                <a:gd name="T91" fmla="*/ 0 h 502"/>
                <a:gd name="T92" fmla="*/ 0 w 430"/>
                <a:gd name="T93" fmla="*/ 0 h 502"/>
                <a:gd name="T94" fmla="*/ 0 w 430"/>
                <a:gd name="T95" fmla="*/ 0 h 502"/>
                <a:gd name="T96" fmla="*/ 0 w 430"/>
                <a:gd name="T97" fmla="*/ 0 h 502"/>
                <a:gd name="T98" fmla="*/ 0 w 430"/>
                <a:gd name="T99" fmla="*/ 0 h 502"/>
                <a:gd name="T100" fmla="*/ 0 w 430"/>
                <a:gd name="T101" fmla="*/ 0 h 502"/>
                <a:gd name="T102" fmla="*/ 0 w 430"/>
                <a:gd name="T103" fmla="*/ 0 h 502"/>
                <a:gd name="T104" fmla="*/ 0 w 430"/>
                <a:gd name="T105" fmla="*/ 0 h 502"/>
                <a:gd name="T106" fmla="*/ 0 w 430"/>
                <a:gd name="T107" fmla="*/ 0 h 502"/>
                <a:gd name="T108" fmla="*/ 0 w 430"/>
                <a:gd name="T109" fmla="*/ 0 h 502"/>
                <a:gd name="T110" fmla="*/ 0 w 430"/>
                <a:gd name="T111" fmla="*/ 0 h 502"/>
                <a:gd name="T112" fmla="*/ 0 w 430"/>
                <a:gd name="T113" fmla="*/ 0 h 502"/>
                <a:gd name="T114" fmla="*/ 0 w 430"/>
                <a:gd name="T115" fmla="*/ 0 h 502"/>
                <a:gd name="T116" fmla="*/ 0 w 430"/>
                <a:gd name="T117" fmla="*/ 0 h 502"/>
                <a:gd name="T118" fmla="*/ 0 w 430"/>
                <a:gd name="T119" fmla="*/ 0 h 502"/>
                <a:gd name="T120" fmla="*/ 0 w 430"/>
                <a:gd name="T121" fmla="*/ 0 h 502"/>
                <a:gd name="T122" fmla="*/ 0 w 430"/>
                <a:gd name="T123" fmla="*/ 0 h 5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30"/>
                <a:gd name="T187" fmla="*/ 0 h 502"/>
                <a:gd name="T188" fmla="*/ 430 w 430"/>
                <a:gd name="T189" fmla="*/ 502 h 50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30" h="502">
                  <a:moveTo>
                    <a:pt x="392" y="9"/>
                  </a:moveTo>
                  <a:lnTo>
                    <a:pt x="305" y="23"/>
                  </a:lnTo>
                  <a:lnTo>
                    <a:pt x="296" y="34"/>
                  </a:lnTo>
                  <a:lnTo>
                    <a:pt x="271" y="61"/>
                  </a:lnTo>
                  <a:lnTo>
                    <a:pt x="234" y="103"/>
                  </a:lnTo>
                  <a:lnTo>
                    <a:pt x="191" y="155"/>
                  </a:lnTo>
                  <a:lnTo>
                    <a:pt x="167" y="186"/>
                  </a:lnTo>
                  <a:lnTo>
                    <a:pt x="141" y="218"/>
                  </a:lnTo>
                  <a:lnTo>
                    <a:pt x="116" y="252"/>
                  </a:lnTo>
                  <a:lnTo>
                    <a:pt x="92" y="288"/>
                  </a:lnTo>
                  <a:lnTo>
                    <a:pt x="66" y="324"/>
                  </a:lnTo>
                  <a:lnTo>
                    <a:pt x="43" y="362"/>
                  </a:lnTo>
                  <a:lnTo>
                    <a:pt x="21" y="399"/>
                  </a:lnTo>
                  <a:lnTo>
                    <a:pt x="0" y="437"/>
                  </a:lnTo>
                  <a:lnTo>
                    <a:pt x="130" y="502"/>
                  </a:lnTo>
                  <a:lnTo>
                    <a:pt x="147" y="469"/>
                  </a:lnTo>
                  <a:lnTo>
                    <a:pt x="166" y="436"/>
                  </a:lnTo>
                  <a:lnTo>
                    <a:pt x="187" y="402"/>
                  </a:lnTo>
                  <a:lnTo>
                    <a:pt x="209" y="369"/>
                  </a:lnTo>
                  <a:lnTo>
                    <a:pt x="232" y="337"/>
                  </a:lnTo>
                  <a:lnTo>
                    <a:pt x="256" y="305"/>
                  </a:lnTo>
                  <a:lnTo>
                    <a:pt x="279" y="275"/>
                  </a:lnTo>
                  <a:lnTo>
                    <a:pt x="302" y="247"/>
                  </a:lnTo>
                  <a:lnTo>
                    <a:pt x="345" y="196"/>
                  </a:lnTo>
                  <a:lnTo>
                    <a:pt x="378" y="155"/>
                  </a:lnTo>
                  <a:lnTo>
                    <a:pt x="402" y="130"/>
                  </a:lnTo>
                  <a:lnTo>
                    <a:pt x="409" y="123"/>
                  </a:lnTo>
                  <a:lnTo>
                    <a:pt x="322" y="135"/>
                  </a:lnTo>
                  <a:lnTo>
                    <a:pt x="409" y="123"/>
                  </a:lnTo>
                  <a:lnTo>
                    <a:pt x="414" y="116"/>
                  </a:lnTo>
                  <a:lnTo>
                    <a:pt x="420" y="109"/>
                  </a:lnTo>
                  <a:lnTo>
                    <a:pt x="423" y="103"/>
                  </a:lnTo>
                  <a:lnTo>
                    <a:pt x="426" y="95"/>
                  </a:lnTo>
                  <a:lnTo>
                    <a:pt x="428" y="89"/>
                  </a:lnTo>
                  <a:lnTo>
                    <a:pt x="429" y="81"/>
                  </a:lnTo>
                  <a:lnTo>
                    <a:pt x="430" y="75"/>
                  </a:lnTo>
                  <a:lnTo>
                    <a:pt x="430" y="68"/>
                  </a:lnTo>
                  <a:lnTo>
                    <a:pt x="429" y="61"/>
                  </a:lnTo>
                  <a:lnTo>
                    <a:pt x="427" y="55"/>
                  </a:lnTo>
                  <a:lnTo>
                    <a:pt x="425" y="49"/>
                  </a:lnTo>
                  <a:lnTo>
                    <a:pt x="423" y="42"/>
                  </a:lnTo>
                  <a:lnTo>
                    <a:pt x="420" y="37"/>
                  </a:lnTo>
                  <a:lnTo>
                    <a:pt x="415" y="31"/>
                  </a:lnTo>
                  <a:lnTo>
                    <a:pt x="411" y="25"/>
                  </a:lnTo>
                  <a:lnTo>
                    <a:pt x="407" y="21"/>
                  </a:lnTo>
                  <a:lnTo>
                    <a:pt x="402" y="17"/>
                  </a:lnTo>
                  <a:lnTo>
                    <a:pt x="396" y="13"/>
                  </a:lnTo>
                  <a:lnTo>
                    <a:pt x="390" y="9"/>
                  </a:lnTo>
                  <a:lnTo>
                    <a:pt x="385" y="6"/>
                  </a:lnTo>
                  <a:lnTo>
                    <a:pt x="378" y="4"/>
                  </a:lnTo>
                  <a:lnTo>
                    <a:pt x="372" y="2"/>
                  </a:lnTo>
                  <a:lnTo>
                    <a:pt x="365" y="1"/>
                  </a:lnTo>
                  <a:lnTo>
                    <a:pt x="358" y="0"/>
                  </a:lnTo>
                  <a:lnTo>
                    <a:pt x="352" y="0"/>
                  </a:lnTo>
                  <a:lnTo>
                    <a:pt x="345" y="1"/>
                  </a:lnTo>
                  <a:lnTo>
                    <a:pt x="338" y="3"/>
                  </a:lnTo>
                  <a:lnTo>
                    <a:pt x="331" y="5"/>
                  </a:lnTo>
                  <a:lnTo>
                    <a:pt x="324" y="8"/>
                  </a:lnTo>
                  <a:lnTo>
                    <a:pt x="318" y="13"/>
                  </a:lnTo>
                  <a:lnTo>
                    <a:pt x="312" y="18"/>
                  </a:lnTo>
                  <a:lnTo>
                    <a:pt x="305" y="23"/>
                  </a:lnTo>
                  <a:lnTo>
                    <a:pt x="392"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3" name="Freeform 97"/>
            <p:cNvSpPr>
              <a:spLocks/>
            </p:cNvSpPr>
            <p:nvPr/>
          </p:nvSpPr>
          <p:spPr bwMode="auto">
            <a:xfrm>
              <a:off x="1614" y="1374"/>
              <a:ext cx="80" cy="282"/>
            </a:xfrm>
            <a:custGeom>
              <a:avLst/>
              <a:gdLst>
                <a:gd name="T0" fmla="*/ 0 w 1454"/>
                <a:gd name="T1" fmla="*/ 0 h 5074"/>
                <a:gd name="T2" fmla="*/ 0 w 1454"/>
                <a:gd name="T3" fmla="*/ 0 h 5074"/>
                <a:gd name="T4" fmla="*/ 0 w 1454"/>
                <a:gd name="T5" fmla="*/ 0 h 5074"/>
                <a:gd name="T6" fmla="*/ 0 w 1454"/>
                <a:gd name="T7" fmla="*/ 0 h 5074"/>
                <a:gd name="T8" fmla="*/ 0 w 1454"/>
                <a:gd name="T9" fmla="*/ 0 h 5074"/>
                <a:gd name="T10" fmla="*/ 0 w 1454"/>
                <a:gd name="T11" fmla="*/ 0 h 5074"/>
                <a:gd name="T12" fmla="*/ 0 w 1454"/>
                <a:gd name="T13" fmla="*/ 0 h 5074"/>
                <a:gd name="T14" fmla="*/ 0 w 1454"/>
                <a:gd name="T15" fmla="*/ 0 h 5074"/>
                <a:gd name="T16" fmla="*/ 0 w 1454"/>
                <a:gd name="T17" fmla="*/ 0 h 5074"/>
                <a:gd name="T18" fmla="*/ 0 w 1454"/>
                <a:gd name="T19" fmla="*/ 0 h 5074"/>
                <a:gd name="T20" fmla="*/ 0 w 1454"/>
                <a:gd name="T21" fmla="*/ 0 h 5074"/>
                <a:gd name="T22" fmla="*/ 0 w 1454"/>
                <a:gd name="T23" fmla="*/ 0 h 5074"/>
                <a:gd name="T24" fmla="*/ 0 w 1454"/>
                <a:gd name="T25" fmla="*/ 0 h 5074"/>
                <a:gd name="T26" fmla="*/ 0 w 1454"/>
                <a:gd name="T27" fmla="*/ 0 h 5074"/>
                <a:gd name="T28" fmla="*/ 0 w 1454"/>
                <a:gd name="T29" fmla="*/ 0 h 5074"/>
                <a:gd name="T30" fmla="*/ 0 w 1454"/>
                <a:gd name="T31" fmla="*/ 0 h 5074"/>
                <a:gd name="T32" fmla="*/ 0 w 1454"/>
                <a:gd name="T33" fmla="*/ 0 h 5074"/>
                <a:gd name="T34" fmla="*/ 0 w 1454"/>
                <a:gd name="T35" fmla="*/ 0 h 5074"/>
                <a:gd name="T36" fmla="*/ 0 w 1454"/>
                <a:gd name="T37" fmla="*/ 0 h 5074"/>
                <a:gd name="T38" fmla="*/ 0 w 1454"/>
                <a:gd name="T39" fmla="*/ 0 h 5074"/>
                <a:gd name="T40" fmla="*/ 0 w 1454"/>
                <a:gd name="T41" fmla="*/ 0 h 5074"/>
                <a:gd name="T42" fmla="*/ 0 w 1454"/>
                <a:gd name="T43" fmla="*/ 0 h 5074"/>
                <a:gd name="T44" fmla="*/ 0 w 1454"/>
                <a:gd name="T45" fmla="*/ 0 h 5074"/>
                <a:gd name="T46" fmla="*/ 0 w 1454"/>
                <a:gd name="T47" fmla="*/ 0 h 5074"/>
                <a:gd name="T48" fmla="*/ 0 w 1454"/>
                <a:gd name="T49" fmla="*/ 0 h 5074"/>
                <a:gd name="T50" fmla="*/ 0 w 1454"/>
                <a:gd name="T51" fmla="*/ 0 h 5074"/>
                <a:gd name="T52" fmla="*/ 0 w 1454"/>
                <a:gd name="T53" fmla="*/ 0 h 5074"/>
                <a:gd name="T54" fmla="*/ 0 w 1454"/>
                <a:gd name="T55" fmla="*/ 0 h 5074"/>
                <a:gd name="T56" fmla="*/ 0 w 1454"/>
                <a:gd name="T57" fmla="*/ 0 h 5074"/>
                <a:gd name="T58" fmla="*/ 0 w 1454"/>
                <a:gd name="T59" fmla="*/ 0 h 5074"/>
                <a:gd name="T60" fmla="*/ 0 w 1454"/>
                <a:gd name="T61" fmla="*/ 0 h 5074"/>
                <a:gd name="T62" fmla="*/ 0 w 1454"/>
                <a:gd name="T63" fmla="*/ 0 h 5074"/>
                <a:gd name="T64" fmla="*/ 0 w 1454"/>
                <a:gd name="T65" fmla="*/ 0 h 5074"/>
                <a:gd name="T66" fmla="*/ 0 w 1454"/>
                <a:gd name="T67" fmla="*/ 0 h 5074"/>
                <a:gd name="T68" fmla="*/ 0 w 1454"/>
                <a:gd name="T69" fmla="*/ 0 h 5074"/>
                <a:gd name="T70" fmla="*/ 0 w 1454"/>
                <a:gd name="T71" fmla="*/ 0 h 5074"/>
                <a:gd name="T72" fmla="*/ 0 w 1454"/>
                <a:gd name="T73" fmla="*/ 0 h 5074"/>
                <a:gd name="T74" fmla="*/ 0 w 1454"/>
                <a:gd name="T75" fmla="*/ 0 h 5074"/>
                <a:gd name="T76" fmla="*/ 0 w 1454"/>
                <a:gd name="T77" fmla="*/ 0 h 5074"/>
                <a:gd name="T78" fmla="*/ 0 w 1454"/>
                <a:gd name="T79" fmla="*/ 0 h 5074"/>
                <a:gd name="T80" fmla="*/ 0 w 1454"/>
                <a:gd name="T81" fmla="*/ 0 h 5074"/>
                <a:gd name="T82" fmla="*/ 0 w 1454"/>
                <a:gd name="T83" fmla="*/ 0 h 5074"/>
                <a:gd name="T84" fmla="*/ 0 w 1454"/>
                <a:gd name="T85" fmla="*/ 0 h 5074"/>
                <a:gd name="T86" fmla="*/ 0 w 1454"/>
                <a:gd name="T87" fmla="*/ 0 h 5074"/>
                <a:gd name="T88" fmla="*/ 0 w 1454"/>
                <a:gd name="T89" fmla="*/ 0 h 5074"/>
                <a:gd name="T90" fmla="*/ 0 w 1454"/>
                <a:gd name="T91" fmla="*/ 0 h 5074"/>
                <a:gd name="T92" fmla="*/ 0 w 1454"/>
                <a:gd name="T93" fmla="*/ 0 h 5074"/>
                <a:gd name="T94" fmla="*/ 0 w 1454"/>
                <a:gd name="T95" fmla="*/ 0 h 5074"/>
                <a:gd name="T96" fmla="*/ 0 w 1454"/>
                <a:gd name="T97" fmla="*/ 0 h 5074"/>
                <a:gd name="T98" fmla="*/ 0 w 1454"/>
                <a:gd name="T99" fmla="*/ 0 h 5074"/>
                <a:gd name="T100" fmla="*/ 0 w 1454"/>
                <a:gd name="T101" fmla="*/ 0 h 5074"/>
                <a:gd name="T102" fmla="*/ 0 w 1454"/>
                <a:gd name="T103" fmla="*/ 0 h 5074"/>
                <a:gd name="T104" fmla="*/ 0 w 1454"/>
                <a:gd name="T105" fmla="*/ 0 h 5074"/>
                <a:gd name="T106" fmla="*/ 0 w 1454"/>
                <a:gd name="T107" fmla="*/ 0 h 5074"/>
                <a:gd name="T108" fmla="*/ 0 w 1454"/>
                <a:gd name="T109" fmla="*/ 0 h 5074"/>
                <a:gd name="T110" fmla="*/ 0 w 1454"/>
                <a:gd name="T111" fmla="*/ 0 h 5074"/>
                <a:gd name="T112" fmla="*/ 0 w 1454"/>
                <a:gd name="T113" fmla="*/ 0 h 5074"/>
                <a:gd name="T114" fmla="*/ 0 w 1454"/>
                <a:gd name="T115" fmla="*/ 0 h 5074"/>
                <a:gd name="T116" fmla="*/ 0 w 1454"/>
                <a:gd name="T117" fmla="*/ 0 h 50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54"/>
                <a:gd name="T178" fmla="*/ 0 h 5074"/>
                <a:gd name="T179" fmla="*/ 1454 w 1454"/>
                <a:gd name="T180" fmla="*/ 5074 h 50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54" h="5074">
                  <a:moveTo>
                    <a:pt x="761" y="0"/>
                  </a:moveTo>
                  <a:lnTo>
                    <a:pt x="755" y="2"/>
                  </a:lnTo>
                  <a:lnTo>
                    <a:pt x="737" y="8"/>
                  </a:lnTo>
                  <a:lnTo>
                    <a:pt x="723" y="15"/>
                  </a:lnTo>
                  <a:lnTo>
                    <a:pt x="708" y="21"/>
                  </a:lnTo>
                  <a:lnTo>
                    <a:pt x="691" y="31"/>
                  </a:lnTo>
                  <a:lnTo>
                    <a:pt x="672" y="41"/>
                  </a:lnTo>
                  <a:lnTo>
                    <a:pt x="651" y="54"/>
                  </a:lnTo>
                  <a:lnTo>
                    <a:pt x="629" y="69"/>
                  </a:lnTo>
                  <a:lnTo>
                    <a:pt x="606" y="86"/>
                  </a:lnTo>
                  <a:lnTo>
                    <a:pt x="581" y="106"/>
                  </a:lnTo>
                  <a:lnTo>
                    <a:pt x="555" y="128"/>
                  </a:lnTo>
                  <a:lnTo>
                    <a:pt x="529" y="152"/>
                  </a:lnTo>
                  <a:lnTo>
                    <a:pt x="502" y="181"/>
                  </a:lnTo>
                  <a:lnTo>
                    <a:pt x="475" y="212"/>
                  </a:lnTo>
                  <a:lnTo>
                    <a:pt x="448" y="246"/>
                  </a:lnTo>
                  <a:lnTo>
                    <a:pt x="420" y="283"/>
                  </a:lnTo>
                  <a:lnTo>
                    <a:pt x="394" y="323"/>
                  </a:lnTo>
                  <a:lnTo>
                    <a:pt x="367" y="367"/>
                  </a:lnTo>
                  <a:lnTo>
                    <a:pt x="342" y="415"/>
                  </a:lnTo>
                  <a:lnTo>
                    <a:pt x="318" y="467"/>
                  </a:lnTo>
                  <a:lnTo>
                    <a:pt x="294" y="522"/>
                  </a:lnTo>
                  <a:lnTo>
                    <a:pt x="272" y="581"/>
                  </a:lnTo>
                  <a:lnTo>
                    <a:pt x="251" y="645"/>
                  </a:lnTo>
                  <a:lnTo>
                    <a:pt x="232" y="714"/>
                  </a:lnTo>
                  <a:lnTo>
                    <a:pt x="215" y="786"/>
                  </a:lnTo>
                  <a:lnTo>
                    <a:pt x="200" y="863"/>
                  </a:lnTo>
                  <a:lnTo>
                    <a:pt x="187" y="945"/>
                  </a:lnTo>
                  <a:lnTo>
                    <a:pt x="178" y="1032"/>
                  </a:lnTo>
                  <a:lnTo>
                    <a:pt x="171" y="1124"/>
                  </a:lnTo>
                  <a:lnTo>
                    <a:pt x="166" y="1222"/>
                  </a:lnTo>
                  <a:lnTo>
                    <a:pt x="164" y="1318"/>
                  </a:lnTo>
                  <a:lnTo>
                    <a:pt x="165" y="1409"/>
                  </a:lnTo>
                  <a:lnTo>
                    <a:pt x="169" y="1494"/>
                  </a:lnTo>
                  <a:lnTo>
                    <a:pt x="176" y="1573"/>
                  </a:lnTo>
                  <a:lnTo>
                    <a:pt x="184" y="1647"/>
                  </a:lnTo>
                  <a:lnTo>
                    <a:pt x="195" y="1716"/>
                  </a:lnTo>
                  <a:lnTo>
                    <a:pt x="208" y="1781"/>
                  </a:lnTo>
                  <a:lnTo>
                    <a:pt x="221" y="1840"/>
                  </a:lnTo>
                  <a:lnTo>
                    <a:pt x="237" y="1895"/>
                  </a:lnTo>
                  <a:lnTo>
                    <a:pt x="254" y="1946"/>
                  </a:lnTo>
                  <a:lnTo>
                    <a:pt x="272" y="1993"/>
                  </a:lnTo>
                  <a:lnTo>
                    <a:pt x="291" y="2036"/>
                  </a:lnTo>
                  <a:lnTo>
                    <a:pt x="310" y="2076"/>
                  </a:lnTo>
                  <a:lnTo>
                    <a:pt x="331" y="2112"/>
                  </a:lnTo>
                  <a:lnTo>
                    <a:pt x="353" y="2146"/>
                  </a:lnTo>
                  <a:lnTo>
                    <a:pt x="374" y="2177"/>
                  </a:lnTo>
                  <a:lnTo>
                    <a:pt x="395" y="2204"/>
                  </a:lnTo>
                  <a:lnTo>
                    <a:pt x="416" y="2231"/>
                  </a:lnTo>
                  <a:lnTo>
                    <a:pt x="436" y="2254"/>
                  </a:lnTo>
                  <a:lnTo>
                    <a:pt x="457" y="2276"/>
                  </a:lnTo>
                  <a:lnTo>
                    <a:pt x="497" y="2314"/>
                  </a:lnTo>
                  <a:lnTo>
                    <a:pt x="532" y="2349"/>
                  </a:lnTo>
                  <a:lnTo>
                    <a:pt x="547" y="2364"/>
                  </a:lnTo>
                  <a:lnTo>
                    <a:pt x="561" y="2380"/>
                  </a:lnTo>
                  <a:lnTo>
                    <a:pt x="574" y="2395"/>
                  </a:lnTo>
                  <a:lnTo>
                    <a:pt x="584" y="2410"/>
                  </a:lnTo>
                  <a:lnTo>
                    <a:pt x="593" y="2426"/>
                  </a:lnTo>
                  <a:lnTo>
                    <a:pt x="599" y="2440"/>
                  </a:lnTo>
                  <a:lnTo>
                    <a:pt x="602" y="2457"/>
                  </a:lnTo>
                  <a:lnTo>
                    <a:pt x="605" y="2474"/>
                  </a:lnTo>
                  <a:lnTo>
                    <a:pt x="602" y="2492"/>
                  </a:lnTo>
                  <a:lnTo>
                    <a:pt x="596" y="2512"/>
                  </a:lnTo>
                  <a:lnTo>
                    <a:pt x="588" y="2533"/>
                  </a:lnTo>
                  <a:lnTo>
                    <a:pt x="575" y="2556"/>
                  </a:lnTo>
                  <a:lnTo>
                    <a:pt x="559" y="2579"/>
                  </a:lnTo>
                  <a:lnTo>
                    <a:pt x="541" y="2605"/>
                  </a:lnTo>
                  <a:lnTo>
                    <a:pt x="521" y="2632"/>
                  </a:lnTo>
                  <a:lnTo>
                    <a:pt x="498" y="2661"/>
                  </a:lnTo>
                  <a:lnTo>
                    <a:pt x="447" y="2723"/>
                  </a:lnTo>
                  <a:lnTo>
                    <a:pt x="391" y="2793"/>
                  </a:lnTo>
                  <a:lnTo>
                    <a:pt x="362" y="2831"/>
                  </a:lnTo>
                  <a:lnTo>
                    <a:pt x="331" y="2870"/>
                  </a:lnTo>
                  <a:lnTo>
                    <a:pt x="302" y="2912"/>
                  </a:lnTo>
                  <a:lnTo>
                    <a:pt x="271" y="2956"/>
                  </a:lnTo>
                  <a:lnTo>
                    <a:pt x="241" y="3002"/>
                  </a:lnTo>
                  <a:lnTo>
                    <a:pt x="212" y="3049"/>
                  </a:lnTo>
                  <a:lnTo>
                    <a:pt x="183" y="3100"/>
                  </a:lnTo>
                  <a:lnTo>
                    <a:pt x="157" y="3152"/>
                  </a:lnTo>
                  <a:lnTo>
                    <a:pt x="130" y="3207"/>
                  </a:lnTo>
                  <a:lnTo>
                    <a:pt x="106" y="3264"/>
                  </a:lnTo>
                  <a:lnTo>
                    <a:pt x="83" y="3323"/>
                  </a:lnTo>
                  <a:lnTo>
                    <a:pt x="63" y="3386"/>
                  </a:lnTo>
                  <a:lnTo>
                    <a:pt x="45" y="3450"/>
                  </a:lnTo>
                  <a:lnTo>
                    <a:pt x="30" y="3517"/>
                  </a:lnTo>
                  <a:lnTo>
                    <a:pt x="17" y="3587"/>
                  </a:lnTo>
                  <a:lnTo>
                    <a:pt x="8" y="3660"/>
                  </a:lnTo>
                  <a:lnTo>
                    <a:pt x="2" y="3735"/>
                  </a:lnTo>
                  <a:lnTo>
                    <a:pt x="0" y="3813"/>
                  </a:lnTo>
                  <a:lnTo>
                    <a:pt x="3" y="3894"/>
                  </a:lnTo>
                  <a:lnTo>
                    <a:pt x="10" y="3978"/>
                  </a:lnTo>
                  <a:lnTo>
                    <a:pt x="19" y="4060"/>
                  </a:lnTo>
                  <a:lnTo>
                    <a:pt x="32" y="4140"/>
                  </a:lnTo>
                  <a:lnTo>
                    <a:pt x="46" y="4214"/>
                  </a:lnTo>
                  <a:lnTo>
                    <a:pt x="62" y="4285"/>
                  </a:lnTo>
                  <a:lnTo>
                    <a:pt x="79" y="4353"/>
                  </a:lnTo>
                  <a:lnTo>
                    <a:pt x="100" y="4416"/>
                  </a:lnTo>
                  <a:lnTo>
                    <a:pt x="120" y="4475"/>
                  </a:lnTo>
                  <a:lnTo>
                    <a:pt x="142" y="4531"/>
                  </a:lnTo>
                  <a:lnTo>
                    <a:pt x="165" y="4584"/>
                  </a:lnTo>
                  <a:lnTo>
                    <a:pt x="189" y="4634"/>
                  </a:lnTo>
                  <a:lnTo>
                    <a:pt x="214" y="4681"/>
                  </a:lnTo>
                  <a:lnTo>
                    <a:pt x="238" y="4723"/>
                  </a:lnTo>
                  <a:lnTo>
                    <a:pt x="265" y="4763"/>
                  </a:lnTo>
                  <a:lnTo>
                    <a:pt x="290" y="4800"/>
                  </a:lnTo>
                  <a:lnTo>
                    <a:pt x="317" y="4834"/>
                  </a:lnTo>
                  <a:lnTo>
                    <a:pt x="342" y="4866"/>
                  </a:lnTo>
                  <a:lnTo>
                    <a:pt x="367" y="4895"/>
                  </a:lnTo>
                  <a:lnTo>
                    <a:pt x="393" y="4921"/>
                  </a:lnTo>
                  <a:lnTo>
                    <a:pt x="417" y="4944"/>
                  </a:lnTo>
                  <a:lnTo>
                    <a:pt x="440" y="4967"/>
                  </a:lnTo>
                  <a:lnTo>
                    <a:pt x="464" y="4986"/>
                  </a:lnTo>
                  <a:lnTo>
                    <a:pt x="485" y="5003"/>
                  </a:lnTo>
                  <a:lnTo>
                    <a:pt x="505" y="5017"/>
                  </a:lnTo>
                  <a:lnTo>
                    <a:pt x="524" y="5030"/>
                  </a:lnTo>
                  <a:lnTo>
                    <a:pt x="557" y="5050"/>
                  </a:lnTo>
                  <a:lnTo>
                    <a:pt x="582" y="5064"/>
                  </a:lnTo>
                  <a:lnTo>
                    <a:pt x="598" y="5071"/>
                  </a:lnTo>
                  <a:lnTo>
                    <a:pt x="605" y="5074"/>
                  </a:lnTo>
                  <a:lnTo>
                    <a:pt x="613" y="5064"/>
                  </a:lnTo>
                  <a:lnTo>
                    <a:pt x="638" y="5033"/>
                  </a:lnTo>
                  <a:lnTo>
                    <a:pt x="655" y="5011"/>
                  </a:lnTo>
                  <a:lnTo>
                    <a:pt x="677" y="4985"/>
                  </a:lnTo>
                  <a:lnTo>
                    <a:pt x="701" y="4952"/>
                  </a:lnTo>
                  <a:lnTo>
                    <a:pt x="727" y="4915"/>
                  </a:lnTo>
                  <a:lnTo>
                    <a:pt x="757" y="4872"/>
                  </a:lnTo>
                  <a:lnTo>
                    <a:pt x="788" y="4826"/>
                  </a:lnTo>
                  <a:lnTo>
                    <a:pt x="821" y="4774"/>
                  </a:lnTo>
                  <a:lnTo>
                    <a:pt x="855" y="4717"/>
                  </a:lnTo>
                  <a:lnTo>
                    <a:pt x="891" y="4655"/>
                  </a:lnTo>
                  <a:lnTo>
                    <a:pt x="927" y="4588"/>
                  </a:lnTo>
                  <a:lnTo>
                    <a:pt x="966" y="4517"/>
                  </a:lnTo>
                  <a:lnTo>
                    <a:pt x="1004" y="4439"/>
                  </a:lnTo>
                  <a:lnTo>
                    <a:pt x="1042" y="4358"/>
                  </a:lnTo>
                  <a:lnTo>
                    <a:pt x="1080" y="4271"/>
                  </a:lnTo>
                  <a:lnTo>
                    <a:pt x="1118" y="4179"/>
                  </a:lnTo>
                  <a:lnTo>
                    <a:pt x="1155" y="4083"/>
                  </a:lnTo>
                  <a:lnTo>
                    <a:pt x="1191" y="3981"/>
                  </a:lnTo>
                  <a:lnTo>
                    <a:pt x="1226" y="3874"/>
                  </a:lnTo>
                  <a:lnTo>
                    <a:pt x="1259" y="3763"/>
                  </a:lnTo>
                  <a:lnTo>
                    <a:pt x="1292" y="3646"/>
                  </a:lnTo>
                  <a:lnTo>
                    <a:pt x="1321" y="3526"/>
                  </a:lnTo>
                  <a:lnTo>
                    <a:pt x="1349" y="3399"/>
                  </a:lnTo>
                  <a:lnTo>
                    <a:pt x="1373" y="3267"/>
                  </a:lnTo>
                  <a:lnTo>
                    <a:pt x="1395" y="3132"/>
                  </a:lnTo>
                  <a:lnTo>
                    <a:pt x="1414" y="2990"/>
                  </a:lnTo>
                  <a:lnTo>
                    <a:pt x="1430" y="2844"/>
                  </a:lnTo>
                  <a:lnTo>
                    <a:pt x="1442" y="2692"/>
                  </a:lnTo>
                  <a:lnTo>
                    <a:pt x="1449" y="2537"/>
                  </a:lnTo>
                  <a:lnTo>
                    <a:pt x="1454" y="2381"/>
                  </a:lnTo>
                  <a:lnTo>
                    <a:pt x="1453" y="2230"/>
                  </a:lnTo>
                  <a:lnTo>
                    <a:pt x="1447" y="2084"/>
                  </a:lnTo>
                  <a:lnTo>
                    <a:pt x="1438" y="1942"/>
                  </a:lnTo>
                  <a:lnTo>
                    <a:pt x="1425" y="1806"/>
                  </a:lnTo>
                  <a:lnTo>
                    <a:pt x="1409" y="1675"/>
                  </a:lnTo>
                  <a:lnTo>
                    <a:pt x="1390" y="1549"/>
                  </a:lnTo>
                  <a:lnTo>
                    <a:pt x="1369" y="1427"/>
                  </a:lnTo>
                  <a:lnTo>
                    <a:pt x="1345" y="1311"/>
                  </a:lnTo>
                  <a:lnTo>
                    <a:pt x="1318" y="1200"/>
                  </a:lnTo>
                  <a:lnTo>
                    <a:pt x="1290" y="1093"/>
                  </a:lnTo>
                  <a:lnTo>
                    <a:pt x="1259" y="991"/>
                  </a:lnTo>
                  <a:lnTo>
                    <a:pt x="1228" y="895"/>
                  </a:lnTo>
                  <a:lnTo>
                    <a:pt x="1195" y="803"/>
                  </a:lnTo>
                  <a:lnTo>
                    <a:pt x="1162" y="716"/>
                  </a:lnTo>
                  <a:lnTo>
                    <a:pt x="1129" y="634"/>
                  </a:lnTo>
                  <a:lnTo>
                    <a:pt x="1095" y="558"/>
                  </a:lnTo>
                  <a:lnTo>
                    <a:pt x="1061" y="486"/>
                  </a:lnTo>
                  <a:lnTo>
                    <a:pt x="1028" y="419"/>
                  </a:lnTo>
                  <a:lnTo>
                    <a:pt x="995" y="357"/>
                  </a:lnTo>
                  <a:lnTo>
                    <a:pt x="963" y="300"/>
                  </a:lnTo>
                  <a:lnTo>
                    <a:pt x="933" y="248"/>
                  </a:lnTo>
                  <a:lnTo>
                    <a:pt x="904" y="201"/>
                  </a:lnTo>
                  <a:lnTo>
                    <a:pt x="878" y="159"/>
                  </a:lnTo>
                  <a:lnTo>
                    <a:pt x="852" y="122"/>
                  </a:lnTo>
                  <a:lnTo>
                    <a:pt x="830" y="89"/>
                  </a:lnTo>
                  <a:lnTo>
                    <a:pt x="810" y="62"/>
                  </a:lnTo>
                  <a:lnTo>
                    <a:pt x="793" y="39"/>
                  </a:lnTo>
                  <a:lnTo>
                    <a:pt x="770" y="10"/>
                  </a:lnTo>
                  <a:lnTo>
                    <a:pt x="76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4" name="Freeform 98"/>
            <p:cNvSpPr>
              <a:spLocks/>
            </p:cNvSpPr>
            <p:nvPr/>
          </p:nvSpPr>
          <p:spPr bwMode="auto">
            <a:xfrm>
              <a:off x="1619" y="1370"/>
              <a:ext cx="38" cy="76"/>
            </a:xfrm>
            <a:custGeom>
              <a:avLst/>
              <a:gdLst>
                <a:gd name="T0" fmla="*/ 0 w 686"/>
                <a:gd name="T1" fmla="*/ 0 h 1362"/>
                <a:gd name="T2" fmla="*/ 0 w 686"/>
                <a:gd name="T3" fmla="*/ 0 h 1362"/>
                <a:gd name="T4" fmla="*/ 0 w 686"/>
                <a:gd name="T5" fmla="*/ 0 h 1362"/>
                <a:gd name="T6" fmla="*/ 0 w 686"/>
                <a:gd name="T7" fmla="*/ 0 h 1362"/>
                <a:gd name="T8" fmla="*/ 0 w 686"/>
                <a:gd name="T9" fmla="*/ 0 h 1362"/>
                <a:gd name="T10" fmla="*/ 0 w 686"/>
                <a:gd name="T11" fmla="*/ 0 h 1362"/>
                <a:gd name="T12" fmla="*/ 0 w 686"/>
                <a:gd name="T13" fmla="*/ 0 h 1362"/>
                <a:gd name="T14" fmla="*/ 0 w 686"/>
                <a:gd name="T15" fmla="*/ 0 h 1362"/>
                <a:gd name="T16" fmla="*/ 0 w 686"/>
                <a:gd name="T17" fmla="*/ 0 h 1362"/>
                <a:gd name="T18" fmla="*/ 0 w 686"/>
                <a:gd name="T19" fmla="*/ 0 h 1362"/>
                <a:gd name="T20" fmla="*/ 0 w 686"/>
                <a:gd name="T21" fmla="*/ 0 h 1362"/>
                <a:gd name="T22" fmla="*/ 0 w 686"/>
                <a:gd name="T23" fmla="*/ 0 h 1362"/>
                <a:gd name="T24" fmla="*/ 0 w 686"/>
                <a:gd name="T25" fmla="*/ 0 h 1362"/>
                <a:gd name="T26" fmla="*/ 0 w 686"/>
                <a:gd name="T27" fmla="*/ 0 h 1362"/>
                <a:gd name="T28" fmla="*/ 0 w 686"/>
                <a:gd name="T29" fmla="*/ 0 h 1362"/>
                <a:gd name="T30" fmla="*/ 0 w 686"/>
                <a:gd name="T31" fmla="*/ 0 h 1362"/>
                <a:gd name="T32" fmla="*/ 0 w 686"/>
                <a:gd name="T33" fmla="*/ 0 h 1362"/>
                <a:gd name="T34" fmla="*/ 0 w 686"/>
                <a:gd name="T35" fmla="*/ 0 h 1362"/>
                <a:gd name="T36" fmla="*/ 0 w 686"/>
                <a:gd name="T37" fmla="*/ 0 h 1362"/>
                <a:gd name="T38" fmla="*/ 0 w 686"/>
                <a:gd name="T39" fmla="*/ 0 h 1362"/>
                <a:gd name="T40" fmla="*/ 0 w 686"/>
                <a:gd name="T41" fmla="*/ 0 h 1362"/>
                <a:gd name="T42" fmla="*/ 0 w 686"/>
                <a:gd name="T43" fmla="*/ 0 h 1362"/>
                <a:gd name="T44" fmla="*/ 0 w 686"/>
                <a:gd name="T45" fmla="*/ 0 h 1362"/>
                <a:gd name="T46" fmla="*/ 0 w 686"/>
                <a:gd name="T47" fmla="*/ 0 h 1362"/>
                <a:gd name="T48" fmla="*/ 0 w 686"/>
                <a:gd name="T49" fmla="*/ 0 h 1362"/>
                <a:gd name="T50" fmla="*/ 0 w 686"/>
                <a:gd name="T51" fmla="*/ 0 h 1362"/>
                <a:gd name="T52" fmla="*/ 0 w 686"/>
                <a:gd name="T53" fmla="*/ 0 h 1362"/>
                <a:gd name="T54" fmla="*/ 0 w 686"/>
                <a:gd name="T55" fmla="*/ 0 h 1362"/>
                <a:gd name="T56" fmla="*/ 0 w 686"/>
                <a:gd name="T57" fmla="*/ 0 h 1362"/>
                <a:gd name="T58" fmla="*/ 0 w 686"/>
                <a:gd name="T59" fmla="*/ 0 h 1362"/>
                <a:gd name="T60" fmla="*/ 0 w 686"/>
                <a:gd name="T61" fmla="*/ 0 h 1362"/>
                <a:gd name="T62" fmla="*/ 0 w 686"/>
                <a:gd name="T63" fmla="*/ 0 h 1362"/>
                <a:gd name="T64" fmla="*/ 0 w 686"/>
                <a:gd name="T65" fmla="*/ 0 h 1362"/>
                <a:gd name="T66" fmla="*/ 0 w 686"/>
                <a:gd name="T67" fmla="*/ 0 h 1362"/>
                <a:gd name="T68" fmla="*/ 0 w 686"/>
                <a:gd name="T69" fmla="*/ 0 h 1362"/>
                <a:gd name="T70" fmla="*/ 0 w 686"/>
                <a:gd name="T71" fmla="*/ 0 h 1362"/>
                <a:gd name="T72" fmla="*/ 0 w 686"/>
                <a:gd name="T73" fmla="*/ 0 h 1362"/>
                <a:gd name="T74" fmla="*/ 0 w 686"/>
                <a:gd name="T75" fmla="*/ 0 h 1362"/>
                <a:gd name="T76" fmla="*/ 0 w 686"/>
                <a:gd name="T77" fmla="*/ 0 h 1362"/>
                <a:gd name="T78" fmla="*/ 0 w 686"/>
                <a:gd name="T79" fmla="*/ 0 h 1362"/>
                <a:gd name="T80" fmla="*/ 0 w 686"/>
                <a:gd name="T81" fmla="*/ 0 h 1362"/>
                <a:gd name="T82" fmla="*/ 0 w 686"/>
                <a:gd name="T83" fmla="*/ 0 h 1362"/>
                <a:gd name="T84" fmla="*/ 0 w 686"/>
                <a:gd name="T85" fmla="*/ 0 h 1362"/>
                <a:gd name="T86" fmla="*/ 0 w 686"/>
                <a:gd name="T87" fmla="*/ 0 h 1362"/>
                <a:gd name="T88" fmla="*/ 0 w 686"/>
                <a:gd name="T89" fmla="*/ 0 h 1362"/>
                <a:gd name="T90" fmla="*/ 0 w 686"/>
                <a:gd name="T91" fmla="*/ 0 h 1362"/>
                <a:gd name="T92" fmla="*/ 0 w 686"/>
                <a:gd name="T93" fmla="*/ 0 h 1362"/>
                <a:gd name="T94" fmla="*/ 0 w 686"/>
                <a:gd name="T95" fmla="*/ 0 h 1362"/>
                <a:gd name="T96" fmla="*/ 0 w 686"/>
                <a:gd name="T97" fmla="*/ 0 h 1362"/>
                <a:gd name="T98" fmla="*/ 0 w 686"/>
                <a:gd name="T99" fmla="*/ 0 h 1362"/>
                <a:gd name="T100" fmla="*/ 0 w 686"/>
                <a:gd name="T101" fmla="*/ 0 h 1362"/>
                <a:gd name="T102" fmla="*/ 0 w 686"/>
                <a:gd name="T103" fmla="*/ 0 h 1362"/>
                <a:gd name="T104" fmla="*/ 0 w 686"/>
                <a:gd name="T105" fmla="*/ 0 h 1362"/>
                <a:gd name="T106" fmla="*/ 0 w 686"/>
                <a:gd name="T107" fmla="*/ 0 h 1362"/>
                <a:gd name="T108" fmla="*/ 0 w 686"/>
                <a:gd name="T109" fmla="*/ 0 h 1362"/>
                <a:gd name="T110" fmla="*/ 0 w 686"/>
                <a:gd name="T111" fmla="*/ 0 h 1362"/>
                <a:gd name="T112" fmla="*/ 0 w 686"/>
                <a:gd name="T113" fmla="*/ 0 h 1362"/>
                <a:gd name="T114" fmla="*/ 0 w 686"/>
                <a:gd name="T115" fmla="*/ 0 h 1362"/>
                <a:gd name="T116" fmla="*/ 0 w 686"/>
                <a:gd name="T117" fmla="*/ 0 h 1362"/>
                <a:gd name="T118" fmla="*/ 0 w 686"/>
                <a:gd name="T119" fmla="*/ 0 h 1362"/>
                <a:gd name="T120" fmla="*/ 0 w 686"/>
                <a:gd name="T121" fmla="*/ 0 h 1362"/>
                <a:gd name="T122" fmla="*/ 0 w 686"/>
                <a:gd name="T123" fmla="*/ 0 h 13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86"/>
                <a:gd name="T187" fmla="*/ 0 h 1362"/>
                <a:gd name="T188" fmla="*/ 686 w 686"/>
                <a:gd name="T189" fmla="*/ 1362 h 13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86" h="1362">
                  <a:moveTo>
                    <a:pt x="143" y="1292"/>
                  </a:moveTo>
                  <a:lnTo>
                    <a:pt x="143" y="1292"/>
                  </a:lnTo>
                  <a:lnTo>
                    <a:pt x="145" y="1244"/>
                  </a:lnTo>
                  <a:lnTo>
                    <a:pt x="149" y="1198"/>
                  </a:lnTo>
                  <a:lnTo>
                    <a:pt x="152" y="1152"/>
                  </a:lnTo>
                  <a:lnTo>
                    <a:pt x="155" y="1108"/>
                  </a:lnTo>
                  <a:lnTo>
                    <a:pt x="160" y="1065"/>
                  </a:lnTo>
                  <a:lnTo>
                    <a:pt x="164" y="1024"/>
                  </a:lnTo>
                  <a:lnTo>
                    <a:pt x="171" y="984"/>
                  </a:lnTo>
                  <a:lnTo>
                    <a:pt x="177" y="945"/>
                  </a:lnTo>
                  <a:lnTo>
                    <a:pt x="185" y="906"/>
                  </a:lnTo>
                  <a:lnTo>
                    <a:pt x="192" y="869"/>
                  </a:lnTo>
                  <a:lnTo>
                    <a:pt x="199" y="834"/>
                  </a:lnTo>
                  <a:lnTo>
                    <a:pt x="208" y="801"/>
                  </a:lnTo>
                  <a:lnTo>
                    <a:pt x="216" y="767"/>
                  </a:lnTo>
                  <a:lnTo>
                    <a:pt x="226" y="735"/>
                  </a:lnTo>
                  <a:lnTo>
                    <a:pt x="235" y="704"/>
                  </a:lnTo>
                  <a:lnTo>
                    <a:pt x="246" y="674"/>
                  </a:lnTo>
                  <a:lnTo>
                    <a:pt x="257" y="645"/>
                  </a:lnTo>
                  <a:lnTo>
                    <a:pt x="267" y="617"/>
                  </a:lnTo>
                  <a:lnTo>
                    <a:pt x="278" y="591"/>
                  </a:lnTo>
                  <a:lnTo>
                    <a:pt x="289" y="564"/>
                  </a:lnTo>
                  <a:lnTo>
                    <a:pt x="301" y="540"/>
                  </a:lnTo>
                  <a:lnTo>
                    <a:pt x="313" y="516"/>
                  </a:lnTo>
                  <a:lnTo>
                    <a:pt x="324" y="494"/>
                  </a:lnTo>
                  <a:lnTo>
                    <a:pt x="336" y="471"/>
                  </a:lnTo>
                  <a:lnTo>
                    <a:pt x="349" y="450"/>
                  </a:lnTo>
                  <a:lnTo>
                    <a:pt x="360" y="430"/>
                  </a:lnTo>
                  <a:lnTo>
                    <a:pt x="373" y="411"/>
                  </a:lnTo>
                  <a:lnTo>
                    <a:pt x="386" y="393"/>
                  </a:lnTo>
                  <a:lnTo>
                    <a:pt x="411" y="358"/>
                  </a:lnTo>
                  <a:lnTo>
                    <a:pt x="436" y="326"/>
                  </a:lnTo>
                  <a:lnTo>
                    <a:pt x="461" y="299"/>
                  </a:lnTo>
                  <a:lnTo>
                    <a:pt x="485" y="273"/>
                  </a:lnTo>
                  <a:lnTo>
                    <a:pt x="510" y="250"/>
                  </a:lnTo>
                  <a:lnTo>
                    <a:pt x="533" y="230"/>
                  </a:lnTo>
                  <a:lnTo>
                    <a:pt x="555" y="212"/>
                  </a:lnTo>
                  <a:lnTo>
                    <a:pt x="576" y="197"/>
                  </a:lnTo>
                  <a:lnTo>
                    <a:pt x="596" y="183"/>
                  </a:lnTo>
                  <a:lnTo>
                    <a:pt x="614" y="172"/>
                  </a:lnTo>
                  <a:lnTo>
                    <a:pt x="631" y="162"/>
                  </a:lnTo>
                  <a:lnTo>
                    <a:pt x="646" y="155"/>
                  </a:lnTo>
                  <a:lnTo>
                    <a:pt x="659" y="148"/>
                  </a:lnTo>
                  <a:lnTo>
                    <a:pt x="669" y="144"/>
                  </a:lnTo>
                  <a:lnTo>
                    <a:pt x="685" y="139"/>
                  </a:lnTo>
                  <a:lnTo>
                    <a:pt x="686" y="138"/>
                  </a:lnTo>
                  <a:lnTo>
                    <a:pt x="648" y="0"/>
                  </a:lnTo>
                  <a:lnTo>
                    <a:pt x="637" y="3"/>
                  </a:lnTo>
                  <a:lnTo>
                    <a:pt x="616" y="11"/>
                  </a:lnTo>
                  <a:lnTo>
                    <a:pt x="601" y="18"/>
                  </a:lnTo>
                  <a:lnTo>
                    <a:pt x="583" y="27"/>
                  </a:lnTo>
                  <a:lnTo>
                    <a:pt x="564" y="36"/>
                  </a:lnTo>
                  <a:lnTo>
                    <a:pt x="541" y="48"/>
                  </a:lnTo>
                  <a:lnTo>
                    <a:pt x="519" y="63"/>
                  </a:lnTo>
                  <a:lnTo>
                    <a:pt x="494" y="80"/>
                  </a:lnTo>
                  <a:lnTo>
                    <a:pt x="468" y="98"/>
                  </a:lnTo>
                  <a:lnTo>
                    <a:pt x="441" y="120"/>
                  </a:lnTo>
                  <a:lnTo>
                    <a:pt x="413" y="144"/>
                  </a:lnTo>
                  <a:lnTo>
                    <a:pt x="385" y="171"/>
                  </a:lnTo>
                  <a:lnTo>
                    <a:pt x="355" y="201"/>
                  </a:lnTo>
                  <a:lnTo>
                    <a:pt x="326" y="234"/>
                  </a:lnTo>
                  <a:lnTo>
                    <a:pt x="297" y="271"/>
                  </a:lnTo>
                  <a:lnTo>
                    <a:pt x="268" y="310"/>
                  </a:lnTo>
                  <a:lnTo>
                    <a:pt x="253" y="332"/>
                  </a:lnTo>
                  <a:lnTo>
                    <a:pt x="240" y="354"/>
                  </a:lnTo>
                  <a:lnTo>
                    <a:pt x="225" y="377"/>
                  </a:lnTo>
                  <a:lnTo>
                    <a:pt x="211" y="400"/>
                  </a:lnTo>
                  <a:lnTo>
                    <a:pt x="197" y="426"/>
                  </a:lnTo>
                  <a:lnTo>
                    <a:pt x="185" y="451"/>
                  </a:lnTo>
                  <a:lnTo>
                    <a:pt x="171" y="479"/>
                  </a:lnTo>
                  <a:lnTo>
                    <a:pt x="158" y="506"/>
                  </a:lnTo>
                  <a:lnTo>
                    <a:pt x="145" y="535"/>
                  </a:lnTo>
                  <a:lnTo>
                    <a:pt x="134" y="564"/>
                  </a:lnTo>
                  <a:lnTo>
                    <a:pt x="121" y="595"/>
                  </a:lnTo>
                  <a:lnTo>
                    <a:pt x="110" y="627"/>
                  </a:lnTo>
                  <a:lnTo>
                    <a:pt x="99" y="660"/>
                  </a:lnTo>
                  <a:lnTo>
                    <a:pt x="88" y="694"/>
                  </a:lnTo>
                  <a:lnTo>
                    <a:pt x="79" y="729"/>
                  </a:lnTo>
                  <a:lnTo>
                    <a:pt x="69" y="765"/>
                  </a:lnTo>
                  <a:lnTo>
                    <a:pt x="60" y="802"/>
                  </a:lnTo>
                  <a:lnTo>
                    <a:pt x="51" y="840"/>
                  </a:lnTo>
                  <a:lnTo>
                    <a:pt x="43" y="880"/>
                  </a:lnTo>
                  <a:lnTo>
                    <a:pt x="35" y="920"/>
                  </a:lnTo>
                  <a:lnTo>
                    <a:pt x="29" y="962"/>
                  </a:lnTo>
                  <a:lnTo>
                    <a:pt x="23" y="1005"/>
                  </a:lnTo>
                  <a:lnTo>
                    <a:pt x="17" y="1049"/>
                  </a:lnTo>
                  <a:lnTo>
                    <a:pt x="12" y="1095"/>
                  </a:lnTo>
                  <a:lnTo>
                    <a:pt x="8" y="1142"/>
                  </a:lnTo>
                  <a:lnTo>
                    <a:pt x="5" y="1189"/>
                  </a:lnTo>
                  <a:lnTo>
                    <a:pt x="2" y="1238"/>
                  </a:lnTo>
                  <a:lnTo>
                    <a:pt x="0" y="1289"/>
                  </a:lnTo>
                  <a:lnTo>
                    <a:pt x="0" y="1297"/>
                  </a:lnTo>
                  <a:lnTo>
                    <a:pt x="1" y="1306"/>
                  </a:lnTo>
                  <a:lnTo>
                    <a:pt x="3" y="1313"/>
                  </a:lnTo>
                  <a:lnTo>
                    <a:pt x="6" y="1320"/>
                  </a:lnTo>
                  <a:lnTo>
                    <a:pt x="9" y="1327"/>
                  </a:lnTo>
                  <a:lnTo>
                    <a:pt x="12" y="1332"/>
                  </a:lnTo>
                  <a:lnTo>
                    <a:pt x="16" y="1338"/>
                  </a:lnTo>
                  <a:lnTo>
                    <a:pt x="21" y="1343"/>
                  </a:lnTo>
                  <a:lnTo>
                    <a:pt x="27" y="1347"/>
                  </a:lnTo>
                  <a:lnTo>
                    <a:pt x="32" y="1351"/>
                  </a:lnTo>
                  <a:lnTo>
                    <a:pt x="37" y="1354"/>
                  </a:lnTo>
                  <a:lnTo>
                    <a:pt x="44" y="1356"/>
                  </a:lnTo>
                  <a:lnTo>
                    <a:pt x="50" y="1359"/>
                  </a:lnTo>
                  <a:lnTo>
                    <a:pt x="56" y="1361"/>
                  </a:lnTo>
                  <a:lnTo>
                    <a:pt x="63" y="1362"/>
                  </a:lnTo>
                  <a:lnTo>
                    <a:pt x="70" y="1362"/>
                  </a:lnTo>
                  <a:lnTo>
                    <a:pt x="77" y="1362"/>
                  </a:lnTo>
                  <a:lnTo>
                    <a:pt x="83" y="1362"/>
                  </a:lnTo>
                  <a:lnTo>
                    <a:pt x="90" y="1361"/>
                  </a:lnTo>
                  <a:lnTo>
                    <a:pt x="97" y="1359"/>
                  </a:lnTo>
                  <a:lnTo>
                    <a:pt x="103" y="1356"/>
                  </a:lnTo>
                  <a:lnTo>
                    <a:pt x="108" y="1353"/>
                  </a:lnTo>
                  <a:lnTo>
                    <a:pt x="115" y="1350"/>
                  </a:lnTo>
                  <a:lnTo>
                    <a:pt x="120" y="1346"/>
                  </a:lnTo>
                  <a:lnTo>
                    <a:pt x="124" y="1341"/>
                  </a:lnTo>
                  <a:lnTo>
                    <a:pt x="129" y="1335"/>
                  </a:lnTo>
                  <a:lnTo>
                    <a:pt x="133" y="1330"/>
                  </a:lnTo>
                  <a:lnTo>
                    <a:pt x="137" y="1324"/>
                  </a:lnTo>
                  <a:lnTo>
                    <a:pt x="139" y="1316"/>
                  </a:lnTo>
                  <a:lnTo>
                    <a:pt x="141" y="1309"/>
                  </a:lnTo>
                  <a:lnTo>
                    <a:pt x="143" y="1301"/>
                  </a:lnTo>
                  <a:lnTo>
                    <a:pt x="143" y="12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5" name="Freeform 99"/>
            <p:cNvSpPr>
              <a:spLocks/>
            </p:cNvSpPr>
            <p:nvPr/>
          </p:nvSpPr>
          <p:spPr bwMode="auto">
            <a:xfrm>
              <a:off x="1619" y="1442"/>
              <a:ext cx="32" cy="74"/>
            </a:xfrm>
            <a:custGeom>
              <a:avLst/>
              <a:gdLst>
                <a:gd name="T0" fmla="*/ 0 w 585"/>
                <a:gd name="T1" fmla="*/ 0 h 1326"/>
                <a:gd name="T2" fmla="*/ 0 w 585"/>
                <a:gd name="T3" fmla="*/ 0 h 1326"/>
                <a:gd name="T4" fmla="*/ 0 w 585"/>
                <a:gd name="T5" fmla="*/ 0 h 1326"/>
                <a:gd name="T6" fmla="*/ 0 w 585"/>
                <a:gd name="T7" fmla="*/ 0 h 1326"/>
                <a:gd name="T8" fmla="*/ 0 w 585"/>
                <a:gd name="T9" fmla="*/ 0 h 1326"/>
                <a:gd name="T10" fmla="*/ 0 w 585"/>
                <a:gd name="T11" fmla="*/ 0 h 1326"/>
                <a:gd name="T12" fmla="*/ 0 w 585"/>
                <a:gd name="T13" fmla="*/ 0 h 1326"/>
                <a:gd name="T14" fmla="*/ 0 w 585"/>
                <a:gd name="T15" fmla="*/ 0 h 1326"/>
                <a:gd name="T16" fmla="*/ 0 w 585"/>
                <a:gd name="T17" fmla="*/ 0 h 1326"/>
                <a:gd name="T18" fmla="*/ 0 w 585"/>
                <a:gd name="T19" fmla="*/ 0 h 1326"/>
                <a:gd name="T20" fmla="*/ 0 w 585"/>
                <a:gd name="T21" fmla="*/ 0 h 1326"/>
                <a:gd name="T22" fmla="*/ 0 w 585"/>
                <a:gd name="T23" fmla="*/ 0 h 1326"/>
                <a:gd name="T24" fmla="*/ 0 w 585"/>
                <a:gd name="T25" fmla="*/ 0 h 1326"/>
                <a:gd name="T26" fmla="*/ 0 w 585"/>
                <a:gd name="T27" fmla="*/ 0 h 1326"/>
                <a:gd name="T28" fmla="*/ 0 w 585"/>
                <a:gd name="T29" fmla="*/ 0 h 1326"/>
                <a:gd name="T30" fmla="*/ 0 w 585"/>
                <a:gd name="T31" fmla="*/ 0 h 1326"/>
                <a:gd name="T32" fmla="*/ 0 w 585"/>
                <a:gd name="T33" fmla="*/ 0 h 1326"/>
                <a:gd name="T34" fmla="*/ 0 w 585"/>
                <a:gd name="T35" fmla="*/ 0 h 1326"/>
                <a:gd name="T36" fmla="*/ 0 w 585"/>
                <a:gd name="T37" fmla="*/ 0 h 1326"/>
                <a:gd name="T38" fmla="*/ 0 w 585"/>
                <a:gd name="T39" fmla="*/ 0 h 1326"/>
                <a:gd name="T40" fmla="*/ 0 w 585"/>
                <a:gd name="T41" fmla="*/ 0 h 1326"/>
                <a:gd name="T42" fmla="*/ 0 w 585"/>
                <a:gd name="T43" fmla="*/ 0 h 1326"/>
                <a:gd name="T44" fmla="*/ 0 w 585"/>
                <a:gd name="T45" fmla="*/ 0 h 1326"/>
                <a:gd name="T46" fmla="*/ 0 w 585"/>
                <a:gd name="T47" fmla="*/ 0 h 1326"/>
                <a:gd name="T48" fmla="*/ 0 w 585"/>
                <a:gd name="T49" fmla="*/ 0 h 1326"/>
                <a:gd name="T50" fmla="*/ 0 w 585"/>
                <a:gd name="T51" fmla="*/ 0 h 1326"/>
                <a:gd name="T52" fmla="*/ 0 w 585"/>
                <a:gd name="T53" fmla="*/ 0 h 1326"/>
                <a:gd name="T54" fmla="*/ 0 w 585"/>
                <a:gd name="T55" fmla="*/ 0 h 1326"/>
                <a:gd name="T56" fmla="*/ 0 w 585"/>
                <a:gd name="T57" fmla="*/ 0 h 1326"/>
                <a:gd name="T58" fmla="*/ 0 w 585"/>
                <a:gd name="T59" fmla="*/ 0 h 1326"/>
                <a:gd name="T60" fmla="*/ 0 w 585"/>
                <a:gd name="T61" fmla="*/ 0 h 1326"/>
                <a:gd name="T62" fmla="*/ 0 w 585"/>
                <a:gd name="T63" fmla="*/ 0 h 1326"/>
                <a:gd name="T64" fmla="*/ 0 w 585"/>
                <a:gd name="T65" fmla="*/ 0 h 1326"/>
                <a:gd name="T66" fmla="*/ 0 w 585"/>
                <a:gd name="T67" fmla="*/ 0 h 1326"/>
                <a:gd name="T68" fmla="*/ 0 w 585"/>
                <a:gd name="T69" fmla="*/ 0 h 1326"/>
                <a:gd name="T70" fmla="*/ 0 w 585"/>
                <a:gd name="T71" fmla="*/ 0 h 1326"/>
                <a:gd name="T72" fmla="*/ 0 w 585"/>
                <a:gd name="T73" fmla="*/ 0 h 1326"/>
                <a:gd name="T74" fmla="*/ 0 w 585"/>
                <a:gd name="T75" fmla="*/ 0 h 1326"/>
                <a:gd name="T76" fmla="*/ 0 w 585"/>
                <a:gd name="T77" fmla="*/ 0 h 1326"/>
                <a:gd name="T78" fmla="*/ 0 w 585"/>
                <a:gd name="T79" fmla="*/ 0 h 1326"/>
                <a:gd name="T80" fmla="*/ 0 w 585"/>
                <a:gd name="T81" fmla="*/ 0 h 1326"/>
                <a:gd name="T82" fmla="*/ 0 w 585"/>
                <a:gd name="T83" fmla="*/ 0 h 1326"/>
                <a:gd name="T84" fmla="*/ 0 w 585"/>
                <a:gd name="T85" fmla="*/ 0 h 1326"/>
                <a:gd name="T86" fmla="*/ 0 w 585"/>
                <a:gd name="T87" fmla="*/ 0 h 132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5"/>
                <a:gd name="T133" fmla="*/ 0 h 1326"/>
                <a:gd name="T134" fmla="*/ 585 w 585"/>
                <a:gd name="T135" fmla="*/ 1326 h 132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5" h="1326">
                  <a:moveTo>
                    <a:pt x="585" y="1254"/>
                  </a:moveTo>
                  <a:lnTo>
                    <a:pt x="585" y="1254"/>
                  </a:lnTo>
                  <a:lnTo>
                    <a:pt x="584" y="1239"/>
                  </a:lnTo>
                  <a:lnTo>
                    <a:pt x="581" y="1226"/>
                  </a:lnTo>
                  <a:lnTo>
                    <a:pt x="579" y="1212"/>
                  </a:lnTo>
                  <a:lnTo>
                    <a:pt x="576" y="1198"/>
                  </a:lnTo>
                  <a:lnTo>
                    <a:pt x="571" y="1187"/>
                  </a:lnTo>
                  <a:lnTo>
                    <a:pt x="566" y="1174"/>
                  </a:lnTo>
                  <a:lnTo>
                    <a:pt x="559" y="1162"/>
                  </a:lnTo>
                  <a:lnTo>
                    <a:pt x="552" y="1151"/>
                  </a:lnTo>
                  <a:lnTo>
                    <a:pt x="539" y="1131"/>
                  </a:lnTo>
                  <a:lnTo>
                    <a:pt x="523" y="1112"/>
                  </a:lnTo>
                  <a:lnTo>
                    <a:pt x="507" y="1095"/>
                  </a:lnTo>
                  <a:lnTo>
                    <a:pt x="489" y="1077"/>
                  </a:lnTo>
                  <a:lnTo>
                    <a:pt x="454" y="1044"/>
                  </a:lnTo>
                  <a:lnTo>
                    <a:pt x="416" y="1005"/>
                  </a:lnTo>
                  <a:lnTo>
                    <a:pt x="398" y="986"/>
                  </a:lnTo>
                  <a:lnTo>
                    <a:pt x="378" y="964"/>
                  </a:lnTo>
                  <a:lnTo>
                    <a:pt x="359" y="940"/>
                  </a:lnTo>
                  <a:lnTo>
                    <a:pt x="340" y="914"/>
                  </a:lnTo>
                  <a:lnTo>
                    <a:pt x="320" y="887"/>
                  </a:lnTo>
                  <a:lnTo>
                    <a:pt x="301" y="855"/>
                  </a:lnTo>
                  <a:lnTo>
                    <a:pt x="291" y="839"/>
                  </a:lnTo>
                  <a:lnTo>
                    <a:pt x="282" y="822"/>
                  </a:lnTo>
                  <a:lnTo>
                    <a:pt x="273" y="804"/>
                  </a:lnTo>
                  <a:lnTo>
                    <a:pt x="264" y="786"/>
                  </a:lnTo>
                  <a:lnTo>
                    <a:pt x="255" y="766"/>
                  </a:lnTo>
                  <a:lnTo>
                    <a:pt x="246" y="746"/>
                  </a:lnTo>
                  <a:lnTo>
                    <a:pt x="237" y="725"/>
                  </a:lnTo>
                  <a:lnTo>
                    <a:pt x="230" y="702"/>
                  </a:lnTo>
                  <a:lnTo>
                    <a:pt x="221" y="678"/>
                  </a:lnTo>
                  <a:lnTo>
                    <a:pt x="213" y="654"/>
                  </a:lnTo>
                  <a:lnTo>
                    <a:pt x="206" y="629"/>
                  </a:lnTo>
                  <a:lnTo>
                    <a:pt x="198" y="602"/>
                  </a:lnTo>
                  <a:lnTo>
                    <a:pt x="192" y="575"/>
                  </a:lnTo>
                  <a:lnTo>
                    <a:pt x="185" y="546"/>
                  </a:lnTo>
                  <a:lnTo>
                    <a:pt x="179" y="515"/>
                  </a:lnTo>
                  <a:lnTo>
                    <a:pt x="174" y="485"/>
                  </a:lnTo>
                  <a:lnTo>
                    <a:pt x="169" y="452"/>
                  </a:lnTo>
                  <a:lnTo>
                    <a:pt x="163" y="418"/>
                  </a:lnTo>
                  <a:lnTo>
                    <a:pt x="159" y="383"/>
                  </a:lnTo>
                  <a:lnTo>
                    <a:pt x="155" y="347"/>
                  </a:lnTo>
                  <a:lnTo>
                    <a:pt x="152" y="309"/>
                  </a:lnTo>
                  <a:lnTo>
                    <a:pt x="149" y="270"/>
                  </a:lnTo>
                  <a:lnTo>
                    <a:pt x="147" y="229"/>
                  </a:lnTo>
                  <a:lnTo>
                    <a:pt x="145" y="187"/>
                  </a:lnTo>
                  <a:lnTo>
                    <a:pt x="144" y="144"/>
                  </a:lnTo>
                  <a:lnTo>
                    <a:pt x="144" y="98"/>
                  </a:lnTo>
                  <a:lnTo>
                    <a:pt x="145" y="52"/>
                  </a:lnTo>
                  <a:lnTo>
                    <a:pt x="145" y="3"/>
                  </a:lnTo>
                  <a:lnTo>
                    <a:pt x="2" y="0"/>
                  </a:lnTo>
                  <a:lnTo>
                    <a:pt x="1" y="49"/>
                  </a:lnTo>
                  <a:lnTo>
                    <a:pt x="0" y="98"/>
                  </a:lnTo>
                  <a:lnTo>
                    <a:pt x="0" y="145"/>
                  </a:lnTo>
                  <a:lnTo>
                    <a:pt x="1" y="191"/>
                  </a:lnTo>
                  <a:lnTo>
                    <a:pt x="3" y="236"/>
                  </a:lnTo>
                  <a:lnTo>
                    <a:pt x="5" y="278"/>
                  </a:lnTo>
                  <a:lnTo>
                    <a:pt x="9" y="320"/>
                  </a:lnTo>
                  <a:lnTo>
                    <a:pt x="13" y="360"/>
                  </a:lnTo>
                  <a:lnTo>
                    <a:pt x="16" y="399"/>
                  </a:lnTo>
                  <a:lnTo>
                    <a:pt x="21" y="437"/>
                  </a:lnTo>
                  <a:lnTo>
                    <a:pt x="26" y="473"/>
                  </a:lnTo>
                  <a:lnTo>
                    <a:pt x="32" y="509"/>
                  </a:lnTo>
                  <a:lnTo>
                    <a:pt x="38" y="543"/>
                  </a:lnTo>
                  <a:lnTo>
                    <a:pt x="45" y="576"/>
                  </a:lnTo>
                  <a:lnTo>
                    <a:pt x="52" y="607"/>
                  </a:lnTo>
                  <a:lnTo>
                    <a:pt x="59" y="638"/>
                  </a:lnTo>
                  <a:lnTo>
                    <a:pt x="68" y="668"/>
                  </a:lnTo>
                  <a:lnTo>
                    <a:pt x="76" y="696"/>
                  </a:lnTo>
                  <a:lnTo>
                    <a:pt x="85" y="724"/>
                  </a:lnTo>
                  <a:lnTo>
                    <a:pt x="94" y="750"/>
                  </a:lnTo>
                  <a:lnTo>
                    <a:pt x="104" y="776"/>
                  </a:lnTo>
                  <a:lnTo>
                    <a:pt x="113" y="800"/>
                  </a:lnTo>
                  <a:lnTo>
                    <a:pt x="123" y="824"/>
                  </a:lnTo>
                  <a:lnTo>
                    <a:pt x="134" y="847"/>
                  </a:lnTo>
                  <a:lnTo>
                    <a:pt x="144" y="869"/>
                  </a:lnTo>
                  <a:lnTo>
                    <a:pt x="155" y="889"/>
                  </a:lnTo>
                  <a:lnTo>
                    <a:pt x="166" y="910"/>
                  </a:lnTo>
                  <a:lnTo>
                    <a:pt x="178" y="930"/>
                  </a:lnTo>
                  <a:lnTo>
                    <a:pt x="200" y="965"/>
                  </a:lnTo>
                  <a:lnTo>
                    <a:pt x="224" y="999"/>
                  </a:lnTo>
                  <a:lnTo>
                    <a:pt x="246" y="1029"/>
                  </a:lnTo>
                  <a:lnTo>
                    <a:pt x="269" y="1057"/>
                  </a:lnTo>
                  <a:lnTo>
                    <a:pt x="291" y="1083"/>
                  </a:lnTo>
                  <a:lnTo>
                    <a:pt x="315" y="1106"/>
                  </a:lnTo>
                  <a:lnTo>
                    <a:pt x="354" y="1146"/>
                  </a:lnTo>
                  <a:lnTo>
                    <a:pt x="389" y="1180"/>
                  </a:lnTo>
                  <a:lnTo>
                    <a:pt x="402" y="1194"/>
                  </a:lnTo>
                  <a:lnTo>
                    <a:pt x="415" y="1208"/>
                  </a:lnTo>
                  <a:lnTo>
                    <a:pt x="425" y="1219"/>
                  </a:lnTo>
                  <a:lnTo>
                    <a:pt x="432" y="1230"/>
                  </a:lnTo>
                  <a:lnTo>
                    <a:pt x="434" y="1233"/>
                  </a:lnTo>
                  <a:lnTo>
                    <a:pt x="436" y="1236"/>
                  </a:lnTo>
                  <a:lnTo>
                    <a:pt x="437" y="1241"/>
                  </a:lnTo>
                  <a:lnTo>
                    <a:pt x="438" y="1243"/>
                  </a:lnTo>
                  <a:lnTo>
                    <a:pt x="440" y="1246"/>
                  </a:lnTo>
                  <a:lnTo>
                    <a:pt x="441" y="1248"/>
                  </a:lnTo>
                  <a:lnTo>
                    <a:pt x="441" y="1251"/>
                  </a:lnTo>
                  <a:lnTo>
                    <a:pt x="441" y="1254"/>
                  </a:lnTo>
                  <a:lnTo>
                    <a:pt x="441" y="1263"/>
                  </a:lnTo>
                  <a:lnTo>
                    <a:pt x="442" y="1271"/>
                  </a:lnTo>
                  <a:lnTo>
                    <a:pt x="444" y="1279"/>
                  </a:lnTo>
                  <a:lnTo>
                    <a:pt x="447" y="1286"/>
                  </a:lnTo>
                  <a:lnTo>
                    <a:pt x="450" y="1292"/>
                  </a:lnTo>
                  <a:lnTo>
                    <a:pt x="453" y="1298"/>
                  </a:lnTo>
                  <a:lnTo>
                    <a:pt x="458" y="1303"/>
                  </a:lnTo>
                  <a:lnTo>
                    <a:pt x="463" y="1308"/>
                  </a:lnTo>
                  <a:lnTo>
                    <a:pt x="468" y="1313"/>
                  </a:lnTo>
                  <a:lnTo>
                    <a:pt x="473" y="1316"/>
                  </a:lnTo>
                  <a:lnTo>
                    <a:pt x="480" y="1319"/>
                  </a:lnTo>
                  <a:lnTo>
                    <a:pt x="486" y="1322"/>
                  </a:lnTo>
                  <a:lnTo>
                    <a:pt x="492" y="1323"/>
                  </a:lnTo>
                  <a:lnTo>
                    <a:pt x="499" y="1325"/>
                  </a:lnTo>
                  <a:lnTo>
                    <a:pt x="505" y="1326"/>
                  </a:lnTo>
                  <a:lnTo>
                    <a:pt x="513" y="1326"/>
                  </a:lnTo>
                  <a:lnTo>
                    <a:pt x="519" y="1326"/>
                  </a:lnTo>
                  <a:lnTo>
                    <a:pt x="525" y="1325"/>
                  </a:lnTo>
                  <a:lnTo>
                    <a:pt x="533" y="1323"/>
                  </a:lnTo>
                  <a:lnTo>
                    <a:pt x="539" y="1322"/>
                  </a:lnTo>
                  <a:lnTo>
                    <a:pt x="544" y="1319"/>
                  </a:lnTo>
                  <a:lnTo>
                    <a:pt x="551" y="1316"/>
                  </a:lnTo>
                  <a:lnTo>
                    <a:pt x="556" y="1313"/>
                  </a:lnTo>
                  <a:lnTo>
                    <a:pt x="561" y="1308"/>
                  </a:lnTo>
                  <a:lnTo>
                    <a:pt x="567" y="1303"/>
                  </a:lnTo>
                  <a:lnTo>
                    <a:pt x="571" y="1298"/>
                  </a:lnTo>
                  <a:lnTo>
                    <a:pt x="575" y="1292"/>
                  </a:lnTo>
                  <a:lnTo>
                    <a:pt x="578" y="1286"/>
                  </a:lnTo>
                  <a:lnTo>
                    <a:pt x="580" y="1279"/>
                  </a:lnTo>
                  <a:lnTo>
                    <a:pt x="582" y="1271"/>
                  </a:lnTo>
                  <a:lnTo>
                    <a:pt x="584" y="1263"/>
                  </a:lnTo>
                  <a:lnTo>
                    <a:pt x="585" y="12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6" name="Freeform 100"/>
            <p:cNvSpPr>
              <a:spLocks/>
            </p:cNvSpPr>
            <p:nvPr/>
          </p:nvSpPr>
          <p:spPr bwMode="auto">
            <a:xfrm>
              <a:off x="1610" y="1512"/>
              <a:ext cx="41" cy="87"/>
            </a:xfrm>
            <a:custGeom>
              <a:avLst/>
              <a:gdLst>
                <a:gd name="T0" fmla="*/ 0 w 749"/>
                <a:gd name="T1" fmla="*/ 0 h 1575"/>
                <a:gd name="T2" fmla="*/ 0 w 749"/>
                <a:gd name="T3" fmla="*/ 0 h 1575"/>
                <a:gd name="T4" fmla="*/ 0 w 749"/>
                <a:gd name="T5" fmla="*/ 0 h 1575"/>
                <a:gd name="T6" fmla="*/ 0 w 749"/>
                <a:gd name="T7" fmla="*/ 0 h 1575"/>
                <a:gd name="T8" fmla="*/ 0 w 749"/>
                <a:gd name="T9" fmla="*/ 0 h 1575"/>
                <a:gd name="T10" fmla="*/ 0 w 749"/>
                <a:gd name="T11" fmla="*/ 0 h 1575"/>
                <a:gd name="T12" fmla="*/ 0 w 749"/>
                <a:gd name="T13" fmla="*/ 0 h 1575"/>
                <a:gd name="T14" fmla="*/ 0 w 749"/>
                <a:gd name="T15" fmla="*/ 0 h 1575"/>
                <a:gd name="T16" fmla="*/ 0 w 749"/>
                <a:gd name="T17" fmla="*/ 0 h 1575"/>
                <a:gd name="T18" fmla="*/ 0 w 749"/>
                <a:gd name="T19" fmla="*/ 0 h 1575"/>
                <a:gd name="T20" fmla="*/ 0 w 749"/>
                <a:gd name="T21" fmla="*/ 0 h 1575"/>
                <a:gd name="T22" fmla="*/ 0 w 749"/>
                <a:gd name="T23" fmla="*/ 0 h 1575"/>
                <a:gd name="T24" fmla="*/ 0 w 749"/>
                <a:gd name="T25" fmla="*/ 0 h 1575"/>
                <a:gd name="T26" fmla="*/ 0 w 749"/>
                <a:gd name="T27" fmla="*/ 0 h 1575"/>
                <a:gd name="T28" fmla="*/ 0 w 749"/>
                <a:gd name="T29" fmla="*/ 0 h 1575"/>
                <a:gd name="T30" fmla="*/ 0 w 749"/>
                <a:gd name="T31" fmla="*/ 0 h 1575"/>
                <a:gd name="T32" fmla="*/ 0 w 749"/>
                <a:gd name="T33" fmla="*/ 0 h 1575"/>
                <a:gd name="T34" fmla="*/ 0 w 749"/>
                <a:gd name="T35" fmla="*/ 0 h 1575"/>
                <a:gd name="T36" fmla="*/ 0 w 749"/>
                <a:gd name="T37" fmla="*/ 0 h 1575"/>
                <a:gd name="T38" fmla="*/ 0 w 749"/>
                <a:gd name="T39" fmla="*/ 0 h 1575"/>
                <a:gd name="T40" fmla="*/ 0 w 749"/>
                <a:gd name="T41" fmla="*/ 0 h 1575"/>
                <a:gd name="T42" fmla="*/ 0 w 749"/>
                <a:gd name="T43" fmla="*/ 0 h 1575"/>
                <a:gd name="T44" fmla="*/ 0 w 749"/>
                <a:gd name="T45" fmla="*/ 0 h 1575"/>
                <a:gd name="T46" fmla="*/ 0 w 749"/>
                <a:gd name="T47" fmla="*/ 0 h 1575"/>
                <a:gd name="T48" fmla="*/ 0 w 749"/>
                <a:gd name="T49" fmla="*/ 0 h 1575"/>
                <a:gd name="T50" fmla="*/ 0 w 749"/>
                <a:gd name="T51" fmla="*/ 0 h 1575"/>
                <a:gd name="T52" fmla="*/ 0 w 749"/>
                <a:gd name="T53" fmla="*/ 0 h 1575"/>
                <a:gd name="T54" fmla="*/ 0 w 749"/>
                <a:gd name="T55" fmla="*/ 0 h 1575"/>
                <a:gd name="T56" fmla="*/ 0 w 749"/>
                <a:gd name="T57" fmla="*/ 0 h 1575"/>
                <a:gd name="T58" fmla="*/ 0 w 749"/>
                <a:gd name="T59" fmla="*/ 0 h 1575"/>
                <a:gd name="T60" fmla="*/ 0 w 749"/>
                <a:gd name="T61" fmla="*/ 0 h 1575"/>
                <a:gd name="T62" fmla="*/ 0 w 749"/>
                <a:gd name="T63" fmla="*/ 0 h 1575"/>
                <a:gd name="T64" fmla="*/ 0 w 749"/>
                <a:gd name="T65" fmla="*/ 0 h 1575"/>
                <a:gd name="T66" fmla="*/ 0 w 749"/>
                <a:gd name="T67" fmla="*/ 0 h 1575"/>
                <a:gd name="T68" fmla="*/ 0 w 749"/>
                <a:gd name="T69" fmla="*/ 0 h 1575"/>
                <a:gd name="T70" fmla="*/ 0 w 749"/>
                <a:gd name="T71" fmla="*/ 0 h 1575"/>
                <a:gd name="T72" fmla="*/ 0 w 749"/>
                <a:gd name="T73" fmla="*/ 0 h 1575"/>
                <a:gd name="T74" fmla="*/ 0 w 749"/>
                <a:gd name="T75" fmla="*/ 0 h 1575"/>
                <a:gd name="T76" fmla="*/ 0 w 749"/>
                <a:gd name="T77" fmla="*/ 0 h 1575"/>
                <a:gd name="T78" fmla="*/ 0 w 749"/>
                <a:gd name="T79" fmla="*/ 0 h 1575"/>
                <a:gd name="T80" fmla="*/ 0 w 749"/>
                <a:gd name="T81" fmla="*/ 0 h 1575"/>
                <a:gd name="T82" fmla="*/ 0 w 749"/>
                <a:gd name="T83" fmla="*/ 0 h 1575"/>
                <a:gd name="T84" fmla="*/ 0 w 749"/>
                <a:gd name="T85" fmla="*/ 0 h 15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49"/>
                <a:gd name="T130" fmla="*/ 0 h 1575"/>
                <a:gd name="T131" fmla="*/ 749 w 749"/>
                <a:gd name="T132" fmla="*/ 1575 h 157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49" h="1575">
                  <a:moveTo>
                    <a:pt x="153" y="1496"/>
                  </a:moveTo>
                  <a:lnTo>
                    <a:pt x="153" y="1496"/>
                  </a:lnTo>
                  <a:lnTo>
                    <a:pt x="149" y="1455"/>
                  </a:lnTo>
                  <a:lnTo>
                    <a:pt x="146" y="1416"/>
                  </a:lnTo>
                  <a:lnTo>
                    <a:pt x="145" y="1377"/>
                  </a:lnTo>
                  <a:lnTo>
                    <a:pt x="144" y="1339"/>
                  </a:lnTo>
                  <a:lnTo>
                    <a:pt x="145" y="1300"/>
                  </a:lnTo>
                  <a:lnTo>
                    <a:pt x="146" y="1264"/>
                  </a:lnTo>
                  <a:lnTo>
                    <a:pt x="148" y="1228"/>
                  </a:lnTo>
                  <a:lnTo>
                    <a:pt x="151" y="1192"/>
                  </a:lnTo>
                  <a:lnTo>
                    <a:pt x="156" y="1158"/>
                  </a:lnTo>
                  <a:lnTo>
                    <a:pt x="160" y="1124"/>
                  </a:lnTo>
                  <a:lnTo>
                    <a:pt x="165" y="1091"/>
                  </a:lnTo>
                  <a:lnTo>
                    <a:pt x="172" y="1058"/>
                  </a:lnTo>
                  <a:lnTo>
                    <a:pt x="179" y="1025"/>
                  </a:lnTo>
                  <a:lnTo>
                    <a:pt x="186" y="994"/>
                  </a:lnTo>
                  <a:lnTo>
                    <a:pt x="195" y="963"/>
                  </a:lnTo>
                  <a:lnTo>
                    <a:pt x="203" y="933"/>
                  </a:lnTo>
                  <a:lnTo>
                    <a:pt x="213" y="902"/>
                  </a:lnTo>
                  <a:lnTo>
                    <a:pt x="222" y="874"/>
                  </a:lnTo>
                  <a:lnTo>
                    <a:pt x="233" y="845"/>
                  </a:lnTo>
                  <a:lnTo>
                    <a:pt x="245" y="817"/>
                  </a:lnTo>
                  <a:lnTo>
                    <a:pt x="255" y="789"/>
                  </a:lnTo>
                  <a:lnTo>
                    <a:pt x="268" y="763"/>
                  </a:lnTo>
                  <a:lnTo>
                    <a:pt x="280" y="736"/>
                  </a:lnTo>
                  <a:lnTo>
                    <a:pt x="292" y="711"/>
                  </a:lnTo>
                  <a:lnTo>
                    <a:pt x="319" y="660"/>
                  </a:lnTo>
                  <a:lnTo>
                    <a:pt x="346" y="612"/>
                  </a:lnTo>
                  <a:lnTo>
                    <a:pt x="375" y="566"/>
                  </a:lnTo>
                  <a:lnTo>
                    <a:pt x="403" y="521"/>
                  </a:lnTo>
                  <a:lnTo>
                    <a:pt x="432" y="479"/>
                  </a:lnTo>
                  <a:lnTo>
                    <a:pt x="462" y="439"/>
                  </a:lnTo>
                  <a:lnTo>
                    <a:pt x="491" y="401"/>
                  </a:lnTo>
                  <a:lnTo>
                    <a:pt x="520" y="363"/>
                  </a:lnTo>
                  <a:lnTo>
                    <a:pt x="575" y="295"/>
                  </a:lnTo>
                  <a:lnTo>
                    <a:pt x="626" y="231"/>
                  </a:lnTo>
                  <a:lnTo>
                    <a:pt x="649" y="201"/>
                  </a:lnTo>
                  <a:lnTo>
                    <a:pt x="671" y="173"/>
                  </a:lnTo>
                  <a:lnTo>
                    <a:pt x="690" y="145"/>
                  </a:lnTo>
                  <a:lnTo>
                    <a:pt x="708" y="119"/>
                  </a:lnTo>
                  <a:lnTo>
                    <a:pt x="716" y="105"/>
                  </a:lnTo>
                  <a:lnTo>
                    <a:pt x="723" y="91"/>
                  </a:lnTo>
                  <a:lnTo>
                    <a:pt x="731" y="78"/>
                  </a:lnTo>
                  <a:lnTo>
                    <a:pt x="736" y="63"/>
                  </a:lnTo>
                  <a:lnTo>
                    <a:pt x="741" y="48"/>
                  </a:lnTo>
                  <a:lnTo>
                    <a:pt x="745" y="33"/>
                  </a:lnTo>
                  <a:lnTo>
                    <a:pt x="748" y="16"/>
                  </a:lnTo>
                  <a:lnTo>
                    <a:pt x="749" y="0"/>
                  </a:lnTo>
                  <a:lnTo>
                    <a:pt x="605" y="0"/>
                  </a:lnTo>
                  <a:lnTo>
                    <a:pt x="605" y="1"/>
                  </a:lnTo>
                  <a:lnTo>
                    <a:pt x="604" y="5"/>
                  </a:lnTo>
                  <a:lnTo>
                    <a:pt x="602" y="8"/>
                  </a:lnTo>
                  <a:lnTo>
                    <a:pt x="601" y="13"/>
                  </a:lnTo>
                  <a:lnTo>
                    <a:pt x="598" y="19"/>
                  </a:lnTo>
                  <a:lnTo>
                    <a:pt x="595" y="27"/>
                  </a:lnTo>
                  <a:lnTo>
                    <a:pt x="591" y="35"/>
                  </a:lnTo>
                  <a:lnTo>
                    <a:pt x="586" y="44"/>
                  </a:lnTo>
                  <a:lnTo>
                    <a:pt x="572" y="65"/>
                  </a:lnTo>
                  <a:lnTo>
                    <a:pt x="556" y="88"/>
                  </a:lnTo>
                  <a:lnTo>
                    <a:pt x="536" y="114"/>
                  </a:lnTo>
                  <a:lnTo>
                    <a:pt x="515" y="141"/>
                  </a:lnTo>
                  <a:lnTo>
                    <a:pt x="464" y="205"/>
                  </a:lnTo>
                  <a:lnTo>
                    <a:pt x="407" y="275"/>
                  </a:lnTo>
                  <a:lnTo>
                    <a:pt x="377" y="313"/>
                  </a:lnTo>
                  <a:lnTo>
                    <a:pt x="346" y="354"/>
                  </a:lnTo>
                  <a:lnTo>
                    <a:pt x="315" y="396"/>
                  </a:lnTo>
                  <a:lnTo>
                    <a:pt x="284" y="442"/>
                  </a:lnTo>
                  <a:lnTo>
                    <a:pt x="253" y="489"/>
                  </a:lnTo>
                  <a:lnTo>
                    <a:pt x="222" y="539"/>
                  </a:lnTo>
                  <a:lnTo>
                    <a:pt x="193" y="591"/>
                  </a:lnTo>
                  <a:lnTo>
                    <a:pt x="164" y="645"/>
                  </a:lnTo>
                  <a:lnTo>
                    <a:pt x="150" y="675"/>
                  </a:lnTo>
                  <a:lnTo>
                    <a:pt x="137" y="703"/>
                  </a:lnTo>
                  <a:lnTo>
                    <a:pt x="124" y="733"/>
                  </a:lnTo>
                  <a:lnTo>
                    <a:pt x="111" y="764"/>
                  </a:lnTo>
                  <a:lnTo>
                    <a:pt x="99" y="794"/>
                  </a:lnTo>
                  <a:lnTo>
                    <a:pt x="87" y="826"/>
                  </a:lnTo>
                  <a:lnTo>
                    <a:pt x="76" y="858"/>
                  </a:lnTo>
                  <a:lnTo>
                    <a:pt x="66" y="891"/>
                  </a:lnTo>
                  <a:lnTo>
                    <a:pt x="56" y="925"/>
                  </a:lnTo>
                  <a:lnTo>
                    <a:pt x="47" y="958"/>
                  </a:lnTo>
                  <a:lnTo>
                    <a:pt x="38" y="993"/>
                  </a:lnTo>
                  <a:lnTo>
                    <a:pt x="31" y="1029"/>
                  </a:lnTo>
                  <a:lnTo>
                    <a:pt x="24" y="1065"/>
                  </a:lnTo>
                  <a:lnTo>
                    <a:pt x="18" y="1102"/>
                  </a:lnTo>
                  <a:lnTo>
                    <a:pt x="13" y="1141"/>
                  </a:lnTo>
                  <a:lnTo>
                    <a:pt x="9" y="1179"/>
                  </a:lnTo>
                  <a:lnTo>
                    <a:pt x="5" y="1218"/>
                  </a:lnTo>
                  <a:lnTo>
                    <a:pt x="2" y="1257"/>
                  </a:lnTo>
                  <a:lnTo>
                    <a:pt x="1" y="1298"/>
                  </a:lnTo>
                  <a:lnTo>
                    <a:pt x="0" y="1339"/>
                  </a:lnTo>
                  <a:lnTo>
                    <a:pt x="1" y="1381"/>
                  </a:lnTo>
                  <a:lnTo>
                    <a:pt x="3" y="1423"/>
                  </a:lnTo>
                  <a:lnTo>
                    <a:pt x="5" y="1467"/>
                  </a:lnTo>
                  <a:lnTo>
                    <a:pt x="10" y="1510"/>
                  </a:lnTo>
                  <a:lnTo>
                    <a:pt x="12" y="1520"/>
                  </a:lnTo>
                  <a:lnTo>
                    <a:pt x="13" y="1527"/>
                  </a:lnTo>
                  <a:lnTo>
                    <a:pt x="16" y="1534"/>
                  </a:lnTo>
                  <a:lnTo>
                    <a:pt x="19" y="1541"/>
                  </a:lnTo>
                  <a:lnTo>
                    <a:pt x="23" y="1547"/>
                  </a:lnTo>
                  <a:lnTo>
                    <a:pt x="28" y="1552"/>
                  </a:lnTo>
                  <a:lnTo>
                    <a:pt x="33" y="1558"/>
                  </a:lnTo>
                  <a:lnTo>
                    <a:pt x="38" y="1562"/>
                  </a:lnTo>
                  <a:lnTo>
                    <a:pt x="44" y="1565"/>
                  </a:lnTo>
                  <a:lnTo>
                    <a:pt x="49" y="1568"/>
                  </a:lnTo>
                  <a:lnTo>
                    <a:pt x="55" y="1571"/>
                  </a:lnTo>
                  <a:lnTo>
                    <a:pt x="62" y="1573"/>
                  </a:lnTo>
                  <a:lnTo>
                    <a:pt x="69" y="1575"/>
                  </a:lnTo>
                  <a:lnTo>
                    <a:pt x="75" y="1575"/>
                  </a:lnTo>
                  <a:lnTo>
                    <a:pt x="82" y="1575"/>
                  </a:lnTo>
                  <a:lnTo>
                    <a:pt x="89" y="1575"/>
                  </a:lnTo>
                  <a:lnTo>
                    <a:pt x="95" y="1574"/>
                  </a:lnTo>
                  <a:lnTo>
                    <a:pt x="102" y="1573"/>
                  </a:lnTo>
                  <a:lnTo>
                    <a:pt x="108" y="1570"/>
                  </a:lnTo>
                  <a:lnTo>
                    <a:pt x="114" y="1567"/>
                  </a:lnTo>
                  <a:lnTo>
                    <a:pt x="121" y="1564"/>
                  </a:lnTo>
                  <a:lnTo>
                    <a:pt x="126" y="1561"/>
                  </a:lnTo>
                  <a:lnTo>
                    <a:pt x="131" y="1557"/>
                  </a:lnTo>
                  <a:lnTo>
                    <a:pt x="136" y="1551"/>
                  </a:lnTo>
                  <a:lnTo>
                    <a:pt x="140" y="1547"/>
                  </a:lnTo>
                  <a:lnTo>
                    <a:pt x="144" y="1541"/>
                  </a:lnTo>
                  <a:lnTo>
                    <a:pt x="147" y="1534"/>
                  </a:lnTo>
                  <a:lnTo>
                    <a:pt x="149" y="1528"/>
                  </a:lnTo>
                  <a:lnTo>
                    <a:pt x="151" y="1521"/>
                  </a:lnTo>
                  <a:lnTo>
                    <a:pt x="153" y="1513"/>
                  </a:lnTo>
                  <a:lnTo>
                    <a:pt x="154" y="1505"/>
                  </a:lnTo>
                  <a:lnTo>
                    <a:pt x="153" y="14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7" name="Freeform 101"/>
            <p:cNvSpPr>
              <a:spLocks/>
            </p:cNvSpPr>
            <p:nvPr/>
          </p:nvSpPr>
          <p:spPr bwMode="auto">
            <a:xfrm>
              <a:off x="1610" y="1595"/>
              <a:ext cx="41" cy="65"/>
            </a:xfrm>
            <a:custGeom>
              <a:avLst/>
              <a:gdLst>
                <a:gd name="T0" fmla="*/ 0 w 739"/>
                <a:gd name="T1" fmla="*/ 0 h 1176"/>
                <a:gd name="T2" fmla="*/ 0 w 739"/>
                <a:gd name="T3" fmla="*/ 0 h 1176"/>
                <a:gd name="T4" fmla="*/ 0 w 739"/>
                <a:gd name="T5" fmla="*/ 0 h 1176"/>
                <a:gd name="T6" fmla="*/ 0 w 739"/>
                <a:gd name="T7" fmla="*/ 0 h 1176"/>
                <a:gd name="T8" fmla="*/ 0 w 739"/>
                <a:gd name="T9" fmla="*/ 0 h 1176"/>
                <a:gd name="T10" fmla="*/ 0 w 739"/>
                <a:gd name="T11" fmla="*/ 0 h 1176"/>
                <a:gd name="T12" fmla="*/ 0 w 739"/>
                <a:gd name="T13" fmla="*/ 0 h 1176"/>
                <a:gd name="T14" fmla="*/ 0 w 739"/>
                <a:gd name="T15" fmla="*/ 0 h 1176"/>
                <a:gd name="T16" fmla="*/ 0 w 739"/>
                <a:gd name="T17" fmla="*/ 0 h 1176"/>
                <a:gd name="T18" fmla="*/ 0 w 739"/>
                <a:gd name="T19" fmla="*/ 0 h 1176"/>
                <a:gd name="T20" fmla="*/ 0 w 739"/>
                <a:gd name="T21" fmla="*/ 0 h 1176"/>
                <a:gd name="T22" fmla="*/ 0 w 739"/>
                <a:gd name="T23" fmla="*/ 0 h 1176"/>
                <a:gd name="T24" fmla="*/ 0 w 739"/>
                <a:gd name="T25" fmla="*/ 0 h 1176"/>
                <a:gd name="T26" fmla="*/ 0 w 739"/>
                <a:gd name="T27" fmla="*/ 0 h 1176"/>
                <a:gd name="T28" fmla="*/ 0 w 739"/>
                <a:gd name="T29" fmla="*/ 0 h 1176"/>
                <a:gd name="T30" fmla="*/ 0 w 739"/>
                <a:gd name="T31" fmla="*/ 0 h 1176"/>
                <a:gd name="T32" fmla="*/ 0 w 739"/>
                <a:gd name="T33" fmla="*/ 0 h 1176"/>
                <a:gd name="T34" fmla="*/ 0 w 739"/>
                <a:gd name="T35" fmla="*/ 0 h 1176"/>
                <a:gd name="T36" fmla="*/ 0 w 739"/>
                <a:gd name="T37" fmla="*/ 0 h 1176"/>
                <a:gd name="T38" fmla="*/ 0 w 739"/>
                <a:gd name="T39" fmla="*/ 0 h 1176"/>
                <a:gd name="T40" fmla="*/ 0 w 739"/>
                <a:gd name="T41" fmla="*/ 0 h 1176"/>
                <a:gd name="T42" fmla="*/ 0 w 739"/>
                <a:gd name="T43" fmla="*/ 0 h 1176"/>
                <a:gd name="T44" fmla="*/ 0 w 739"/>
                <a:gd name="T45" fmla="*/ 0 h 1176"/>
                <a:gd name="T46" fmla="*/ 0 w 739"/>
                <a:gd name="T47" fmla="*/ 0 h 1176"/>
                <a:gd name="T48" fmla="*/ 0 w 739"/>
                <a:gd name="T49" fmla="*/ 0 h 1176"/>
                <a:gd name="T50" fmla="*/ 0 w 739"/>
                <a:gd name="T51" fmla="*/ 0 h 1176"/>
                <a:gd name="T52" fmla="*/ 0 w 739"/>
                <a:gd name="T53" fmla="*/ 0 h 1176"/>
                <a:gd name="T54" fmla="*/ 0 w 739"/>
                <a:gd name="T55" fmla="*/ 0 h 1176"/>
                <a:gd name="T56" fmla="*/ 0 w 739"/>
                <a:gd name="T57" fmla="*/ 0 h 1176"/>
                <a:gd name="T58" fmla="*/ 0 w 739"/>
                <a:gd name="T59" fmla="*/ 0 h 1176"/>
                <a:gd name="T60" fmla="*/ 0 w 739"/>
                <a:gd name="T61" fmla="*/ 0 h 1176"/>
                <a:gd name="T62" fmla="*/ 0 w 739"/>
                <a:gd name="T63" fmla="*/ 0 h 1176"/>
                <a:gd name="T64" fmla="*/ 0 w 739"/>
                <a:gd name="T65" fmla="*/ 0 h 1176"/>
                <a:gd name="T66" fmla="*/ 0 w 739"/>
                <a:gd name="T67" fmla="*/ 0 h 1176"/>
                <a:gd name="T68" fmla="*/ 0 w 739"/>
                <a:gd name="T69" fmla="*/ 0 h 1176"/>
                <a:gd name="T70" fmla="*/ 0 w 739"/>
                <a:gd name="T71" fmla="*/ 0 h 1176"/>
                <a:gd name="T72" fmla="*/ 0 w 739"/>
                <a:gd name="T73" fmla="*/ 0 h 1176"/>
                <a:gd name="T74" fmla="*/ 0 w 739"/>
                <a:gd name="T75" fmla="*/ 0 h 1176"/>
                <a:gd name="T76" fmla="*/ 0 w 739"/>
                <a:gd name="T77" fmla="*/ 0 h 1176"/>
                <a:gd name="T78" fmla="*/ 0 w 739"/>
                <a:gd name="T79" fmla="*/ 0 h 1176"/>
                <a:gd name="T80" fmla="*/ 0 w 739"/>
                <a:gd name="T81" fmla="*/ 0 h 1176"/>
                <a:gd name="T82" fmla="*/ 0 w 739"/>
                <a:gd name="T83" fmla="*/ 0 h 1176"/>
                <a:gd name="T84" fmla="*/ 0 w 739"/>
                <a:gd name="T85" fmla="*/ 0 h 1176"/>
                <a:gd name="T86" fmla="*/ 0 w 739"/>
                <a:gd name="T87" fmla="*/ 0 h 1176"/>
                <a:gd name="T88" fmla="*/ 0 w 739"/>
                <a:gd name="T89" fmla="*/ 0 h 1176"/>
                <a:gd name="T90" fmla="*/ 0 w 739"/>
                <a:gd name="T91" fmla="*/ 0 h 1176"/>
                <a:gd name="T92" fmla="*/ 0 w 739"/>
                <a:gd name="T93" fmla="*/ 0 h 1176"/>
                <a:gd name="T94" fmla="*/ 0 w 739"/>
                <a:gd name="T95" fmla="*/ 0 h 1176"/>
                <a:gd name="T96" fmla="*/ 0 w 739"/>
                <a:gd name="T97" fmla="*/ 0 h 1176"/>
                <a:gd name="T98" fmla="*/ 0 w 739"/>
                <a:gd name="T99" fmla="*/ 0 h 1176"/>
                <a:gd name="T100" fmla="*/ 0 w 739"/>
                <a:gd name="T101" fmla="*/ 0 h 1176"/>
                <a:gd name="T102" fmla="*/ 0 w 739"/>
                <a:gd name="T103" fmla="*/ 0 h 1176"/>
                <a:gd name="T104" fmla="*/ 0 w 739"/>
                <a:gd name="T105" fmla="*/ 0 h 1176"/>
                <a:gd name="T106" fmla="*/ 0 w 739"/>
                <a:gd name="T107" fmla="*/ 0 h 1176"/>
                <a:gd name="T108" fmla="*/ 0 w 739"/>
                <a:gd name="T109" fmla="*/ 0 h 1176"/>
                <a:gd name="T110" fmla="*/ 0 w 739"/>
                <a:gd name="T111" fmla="*/ 0 h 1176"/>
                <a:gd name="T112" fmla="*/ 0 w 739"/>
                <a:gd name="T113" fmla="*/ 0 h 11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39"/>
                <a:gd name="T172" fmla="*/ 0 h 1176"/>
                <a:gd name="T173" fmla="*/ 739 w 739"/>
                <a:gd name="T174" fmla="*/ 1176 h 11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39" h="1176">
                  <a:moveTo>
                    <a:pt x="614" y="1055"/>
                  </a:moveTo>
                  <a:lnTo>
                    <a:pt x="691" y="1036"/>
                  </a:lnTo>
                  <a:lnTo>
                    <a:pt x="690" y="1036"/>
                  </a:lnTo>
                  <a:lnTo>
                    <a:pt x="677" y="1029"/>
                  </a:lnTo>
                  <a:lnTo>
                    <a:pt x="655" y="1018"/>
                  </a:lnTo>
                  <a:lnTo>
                    <a:pt x="625" y="1000"/>
                  </a:lnTo>
                  <a:lnTo>
                    <a:pt x="609" y="988"/>
                  </a:lnTo>
                  <a:lnTo>
                    <a:pt x="590" y="974"/>
                  </a:lnTo>
                  <a:lnTo>
                    <a:pt x="570" y="960"/>
                  </a:lnTo>
                  <a:lnTo>
                    <a:pt x="550" y="942"/>
                  </a:lnTo>
                  <a:lnTo>
                    <a:pt x="528" y="922"/>
                  </a:lnTo>
                  <a:lnTo>
                    <a:pt x="506" y="900"/>
                  </a:lnTo>
                  <a:lnTo>
                    <a:pt x="482" y="876"/>
                  </a:lnTo>
                  <a:lnTo>
                    <a:pt x="459" y="849"/>
                  </a:lnTo>
                  <a:lnTo>
                    <a:pt x="435" y="820"/>
                  </a:lnTo>
                  <a:lnTo>
                    <a:pt x="410" y="788"/>
                  </a:lnTo>
                  <a:lnTo>
                    <a:pt x="386" y="753"/>
                  </a:lnTo>
                  <a:lnTo>
                    <a:pt x="362" y="716"/>
                  </a:lnTo>
                  <a:lnTo>
                    <a:pt x="338" y="675"/>
                  </a:lnTo>
                  <a:lnTo>
                    <a:pt x="314" y="631"/>
                  </a:lnTo>
                  <a:lnTo>
                    <a:pt x="303" y="608"/>
                  </a:lnTo>
                  <a:lnTo>
                    <a:pt x="292" y="585"/>
                  </a:lnTo>
                  <a:lnTo>
                    <a:pt x="281" y="560"/>
                  </a:lnTo>
                  <a:lnTo>
                    <a:pt x="271" y="535"/>
                  </a:lnTo>
                  <a:lnTo>
                    <a:pt x="260" y="507"/>
                  </a:lnTo>
                  <a:lnTo>
                    <a:pt x="249" y="481"/>
                  </a:lnTo>
                  <a:lnTo>
                    <a:pt x="239" y="452"/>
                  </a:lnTo>
                  <a:lnTo>
                    <a:pt x="229" y="424"/>
                  </a:lnTo>
                  <a:lnTo>
                    <a:pt x="220" y="394"/>
                  </a:lnTo>
                  <a:lnTo>
                    <a:pt x="211" y="362"/>
                  </a:lnTo>
                  <a:lnTo>
                    <a:pt x="202" y="331"/>
                  </a:lnTo>
                  <a:lnTo>
                    <a:pt x="193" y="298"/>
                  </a:lnTo>
                  <a:lnTo>
                    <a:pt x="186" y="265"/>
                  </a:lnTo>
                  <a:lnTo>
                    <a:pt x="179" y="230"/>
                  </a:lnTo>
                  <a:lnTo>
                    <a:pt x="171" y="194"/>
                  </a:lnTo>
                  <a:lnTo>
                    <a:pt x="165" y="157"/>
                  </a:lnTo>
                  <a:lnTo>
                    <a:pt x="158" y="120"/>
                  </a:lnTo>
                  <a:lnTo>
                    <a:pt x="152" y="81"/>
                  </a:lnTo>
                  <a:lnTo>
                    <a:pt x="148" y="41"/>
                  </a:lnTo>
                  <a:lnTo>
                    <a:pt x="143" y="0"/>
                  </a:lnTo>
                  <a:lnTo>
                    <a:pt x="0" y="14"/>
                  </a:lnTo>
                  <a:lnTo>
                    <a:pt x="5" y="57"/>
                  </a:lnTo>
                  <a:lnTo>
                    <a:pt x="10" y="100"/>
                  </a:lnTo>
                  <a:lnTo>
                    <a:pt x="16" y="141"/>
                  </a:lnTo>
                  <a:lnTo>
                    <a:pt x="23" y="181"/>
                  </a:lnTo>
                  <a:lnTo>
                    <a:pt x="29" y="221"/>
                  </a:lnTo>
                  <a:lnTo>
                    <a:pt x="38" y="259"/>
                  </a:lnTo>
                  <a:lnTo>
                    <a:pt x="45" y="296"/>
                  </a:lnTo>
                  <a:lnTo>
                    <a:pt x="55" y="333"/>
                  </a:lnTo>
                  <a:lnTo>
                    <a:pt x="63" y="368"/>
                  </a:lnTo>
                  <a:lnTo>
                    <a:pt x="73" y="402"/>
                  </a:lnTo>
                  <a:lnTo>
                    <a:pt x="82" y="435"/>
                  </a:lnTo>
                  <a:lnTo>
                    <a:pt x="93" y="468"/>
                  </a:lnTo>
                  <a:lnTo>
                    <a:pt x="103" y="500"/>
                  </a:lnTo>
                  <a:lnTo>
                    <a:pt x="114" y="531"/>
                  </a:lnTo>
                  <a:lnTo>
                    <a:pt x="126" y="560"/>
                  </a:lnTo>
                  <a:lnTo>
                    <a:pt x="137" y="589"/>
                  </a:lnTo>
                  <a:lnTo>
                    <a:pt x="150" y="618"/>
                  </a:lnTo>
                  <a:lnTo>
                    <a:pt x="162" y="644"/>
                  </a:lnTo>
                  <a:lnTo>
                    <a:pt x="174" y="671"/>
                  </a:lnTo>
                  <a:lnTo>
                    <a:pt x="187" y="697"/>
                  </a:lnTo>
                  <a:lnTo>
                    <a:pt x="212" y="746"/>
                  </a:lnTo>
                  <a:lnTo>
                    <a:pt x="240" y="790"/>
                  </a:lnTo>
                  <a:lnTo>
                    <a:pt x="266" y="834"/>
                  </a:lnTo>
                  <a:lnTo>
                    <a:pt x="294" y="873"/>
                  </a:lnTo>
                  <a:lnTo>
                    <a:pt x="321" y="909"/>
                  </a:lnTo>
                  <a:lnTo>
                    <a:pt x="349" y="943"/>
                  </a:lnTo>
                  <a:lnTo>
                    <a:pt x="377" y="973"/>
                  </a:lnTo>
                  <a:lnTo>
                    <a:pt x="404" y="1002"/>
                  </a:lnTo>
                  <a:lnTo>
                    <a:pt x="431" y="1027"/>
                  </a:lnTo>
                  <a:lnTo>
                    <a:pt x="456" y="1051"/>
                  </a:lnTo>
                  <a:lnTo>
                    <a:pt x="480" y="1071"/>
                  </a:lnTo>
                  <a:lnTo>
                    <a:pt x="504" y="1090"/>
                  </a:lnTo>
                  <a:lnTo>
                    <a:pt x="526" y="1106"/>
                  </a:lnTo>
                  <a:lnTo>
                    <a:pt x="548" y="1120"/>
                  </a:lnTo>
                  <a:lnTo>
                    <a:pt x="583" y="1143"/>
                  </a:lnTo>
                  <a:lnTo>
                    <a:pt x="613" y="1158"/>
                  </a:lnTo>
                  <a:lnTo>
                    <a:pt x="631" y="1167"/>
                  </a:lnTo>
                  <a:lnTo>
                    <a:pt x="641" y="1170"/>
                  </a:lnTo>
                  <a:lnTo>
                    <a:pt x="718" y="1152"/>
                  </a:lnTo>
                  <a:lnTo>
                    <a:pt x="641" y="1170"/>
                  </a:lnTo>
                  <a:lnTo>
                    <a:pt x="650" y="1173"/>
                  </a:lnTo>
                  <a:lnTo>
                    <a:pt x="657" y="1174"/>
                  </a:lnTo>
                  <a:lnTo>
                    <a:pt x="666" y="1176"/>
                  </a:lnTo>
                  <a:lnTo>
                    <a:pt x="673" y="1176"/>
                  </a:lnTo>
                  <a:lnTo>
                    <a:pt x="680" y="1176"/>
                  </a:lnTo>
                  <a:lnTo>
                    <a:pt x="687" y="1173"/>
                  </a:lnTo>
                  <a:lnTo>
                    <a:pt x="693" y="1171"/>
                  </a:lnTo>
                  <a:lnTo>
                    <a:pt x="699" y="1168"/>
                  </a:lnTo>
                  <a:lnTo>
                    <a:pt x="705" y="1165"/>
                  </a:lnTo>
                  <a:lnTo>
                    <a:pt x="711" y="1161"/>
                  </a:lnTo>
                  <a:lnTo>
                    <a:pt x="715" y="1156"/>
                  </a:lnTo>
                  <a:lnTo>
                    <a:pt x="721" y="1151"/>
                  </a:lnTo>
                  <a:lnTo>
                    <a:pt x="724" y="1146"/>
                  </a:lnTo>
                  <a:lnTo>
                    <a:pt x="728" y="1141"/>
                  </a:lnTo>
                  <a:lnTo>
                    <a:pt x="731" y="1134"/>
                  </a:lnTo>
                  <a:lnTo>
                    <a:pt x="733" y="1129"/>
                  </a:lnTo>
                  <a:lnTo>
                    <a:pt x="735" y="1123"/>
                  </a:lnTo>
                  <a:lnTo>
                    <a:pt x="738" y="1115"/>
                  </a:lnTo>
                  <a:lnTo>
                    <a:pt x="738" y="1109"/>
                  </a:lnTo>
                  <a:lnTo>
                    <a:pt x="739" y="1102"/>
                  </a:lnTo>
                  <a:lnTo>
                    <a:pt x="739" y="1096"/>
                  </a:lnTo>
                  <a:lnTo>
                    <a:pt x="738" y="1089"/>
                  </a:lnTo>
                  <a:lnTo>
                    <a:pt x="735" y="1082"/>
                  </a:lnTo>
                  <a:lnTo>
                    <a:pt x="734" y="1076"/>
                  </a:lnTo>
                  <a:lnTo>
                    <a:pt x="731" y="1070"/>
                  </a:lnTo>
                  <a:lnTo>
                    <a:pt x="728" y="1064"/>
                  </a:lnTo>
                  <a:lnTo>
                    <a:pt x="724" y="1058"/>
                  </a:lnTo>
                  <a:lnTo>
                    <a:pt x="718" y="1053"/>
                  </a:lnTo>
                  <a:lnTo>
                    <a:pt x="713" y="1048"/>
                  </a:lnTo>
                  <a:lnTo>
                    <a:pt x="707" y="1043"/>
                  </a:lnTo>
                  <a:lnTo>
                    <a:pt x="699" y="1040"/>
                  </a:lnTo>
                  <a:lnTo>
                    <a:pt x="691" y="1036"/>
                  </a:lnTo>
                  <a:lnTo>
                    <a:pt x="614" y="10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8" name="Freeform 102"/>
            <p:cNvSpPr>
              <a:spLocks/>
            </p:cNvSpPr>
            <p:nvPr/>
          </p:nvSpPr>
          <p:spPr bwMode="auto">
            <a:xfrm>
              <a:off x="1644" y="1511"/>
              <a:ext cx="54" cy="148"/>
            </a:xfrm>
            <a:custGeom>
              <a:avLst/>
              <a:gdLst>
                <a:gd name="T0" fmla="*/ 0 w 969"/>
                <a:gd name="T1" fmla="*/ 0 h 2657"/>
                <a:gd name="T2" fmla="*/ 0 w 969"/>
                <a:gd name="T3" fmla="*/ 0 h 2657"/>
                <a:gd name="T4" fmla="*/ 0 w 969"/>
                <a:gd name="T5" fmla="*/ 0 h 2657"/>
                <a:gd name="T6" fmla="*/ 0 w 969"/>
                <a:gd name="T7" fmla="*/ 0 h 2657"/>
                <a:gd name="T8" fmla="*/ 0 w 969"/>
                <a:gd name="T9" fmla="*/ 0 h 2657"/>
                <a:gd name="T10" fmla="*/ 0 w 969"/>
                <a:gd name="T11" fmla="*/ 0 h 2657"/>
                <a:gd name="T12" fmla="*/ 0 w 969"/>
                <a:gd name="T13" fmla="*/ 0 h 2657"/>
                <a:gd name="T14" fmla="*/ 0 w 969"/>
                <a:gd name="T15" fmla="*/ 0 h 2657"/>
                <a:gd name="T16" fmla="*/ 0 w 969"/>
                <a:gd name="T17" fmla="*/ 0 h 2657"/>
                <a:gd name="T18" fmla="*/ 0 w 969"/>
                <a:gd name="T19" fmla="*/ 0 h 2657"/>
                <a:gd name="T20" fmla="*/ 0 w 969"/>
                <a:gd name="T21" fmla="*/ 0 h 2657"/>
                <a:gd name="T22" fmla="*/ 0 w 969"/>
                <a:gd name="T23" fmla="*/ 0 h 2657"/>
                <a:gd name="T24" fmla="*/ 0 w 969"/>
                <a:gd name="T25" fmla="*/ 0 h 2657"/>
                <a:gd name="T26" fmla="*/ 0 w 969"/>
                <a:gd name="T27" fmla="*/ 0 h 2657"/>
                <a:gd name="T28" fmla="*/ 0 w 969"/>
                <a:gd name="T29" fmla="*/ 0 h 2657"/>
                <a:gd name="T30" fmla="*/ 0 w 969"/>
                <a:gd name="T31" fmla="*/ 0 h 2657"/>
                <a:gd name="T32" fmla="*/ 0 w 969"/>
                <a:gd name="T33" fmla="*/ 0 h 2657"/>
                <a:gd name="T34" fmla="*/ 0 w 969"/>
                <a:gd name="T35" fmla="*/ 0 h 2657"/>
                <a:gd name="T36" fmla="*/ 0 w 969"/>
                <a:gd name="T37" fmla="*/ 0 h 2657"/>
                <a:gd name="T38" fmla="*/ 0 w 969"/>
                <a:gd name="T39" fmla="*/ 0 h 2657"/>
                <a:gd name="T40" fmla="*/ 0 w 969"/>
                <a:gd name="T41" fmla="*/ 0 h 2657"/>
                <a:gd name="T42" fmla="*/ 0 w 969"/>
                <a:gd name="T43" fmla="*/ 0 h 2657"/>
                <a:gd name="T44" fmla="*/ 0 w 969"/>
                <a:gd name="T45" fmla="*/ 0 h 2657"/>
                <a:gd name="T46" fmla="*/ 0 w 969"/>
                <a:gd name="T47" fmla="*/ 0 h 2657"/>
                <a:gd name="T48" fmla="*/ 0 w 969"/>
                <a:gd name="T49" fmla="*/ 0 h 2657"/>
                <a:gd name="T50" fmla="*/ 0 w 969"/>
                <a:gd name="T51" fmla="*/ 0 h 2657"/>
                <a:gd name="T52" fmla="*/ 0 w 969"/>
                <a:gd name="T53" fmla="*/ 0 h 2657"/>
                <a:gd name="T54" fmla="*/ 0 w 969"/>
                <a:gd name="T55" fmla="*/ 0 h 2657"/>
                <a:gd name="T56" fmla="*/ 0 w 969"/>
                <a:gd name="T57" fmla="*/ 0 h 2657"/>
                <a:gd name="T58" fmla="*/ 0 w 969"/>
                <a:gd name="T59" fmla="*/ 0 h 2657"/>
                <a:gd name="T60" fmla="*/ 0 w 969"/>
                <a:gd name="T61" fmla="*/ 0 h 2657"/>
                <a:gd name="T62" fmla="*/ 0 w 969"/>
                <a:gd name="T63" fmla="*/ 0 h 2657"/>
                <a:gd name="T64" fmla="*/ 0 w 969"/>
                <a:gd name="T65" fmla="*/ 0 h 2657"/>
                <a:gd name="T66" fmla="*/ 0 w 969"/>
                <a:gd name="T67" fmla="*/ 0 h 2657"/>
                <a:gd name="T68" fmla="*/ 0 w 969"/>
                <a:gd name="T69" fmla="*/ 0 h 2657"/>
                <a:gd name="T70" fmla="*/ 0 w 969"/>
                <a:gd name="T71" fmla="*/ 0 h 2657"/>
                <a:gd name="T72" fmla="*/ 0 w 969"/>
                <a:gd name="T73" fmla="*/ 0 h 2657"/>
                <a:gd name="T74" fmla="*/ 0 w 969"/>
                <a:gd name="T75" fmla="*/ 0 h 2657"/>
                <a:gd name="T76" fmla="*/ 0 w 969"/>
                <a:gd name="T77" fmla="*/ 0 h 2657"/>
                <a:gd name="T78" fmla="*/ 0 w 969"/>
                <a:gd name="T79" fmla="*/ 0 h 2657"/>
                <a:gd name="T80" fmla="*/ 0 w 969"/>
                <a:gd name="T81" fmla="*/ 0 h 2657"/>
                <a:gd name="T82" fmla="*/ 0 w 969"/>
                <a:gd name="T83" fmla="*/ 0 h 2657"/>
                <a:gd name="T84" fmla="*/ 0 w 969"/>
                <a:gd name="T85" fmla="*/ 0 h 2657"/>
                <a:gd name="T86" fmla="*/ 0 w 969"/>
                <a:gd name="T87" fmla="*/ 0 h 2657"/>
                <a:gd name="T88" fmla="*/ 0 w 969"/>
                <a:gd name="T89" fmla="*/ 0 h 2657"/>
                <a:gd name="T90" fmla="*/ 0 w 969"/>
                <a:gd name="T91" fmla="*/ 0 h 2657"/>
                <a:gd name="T92" fmla="*/ 0 w 969"/>
                <a:gd name="T93" fmla="*/ 0 h 2657"/>
                <a:gd name="T94" fmla="*/ 0 w 969"/>
                <a:gd name="T95" fmla="*/ 0 h 2657"/>
                <a:gd name="T96" fmla="*/ 0 w 969"/>
                <a:gd name="T97" fmla="*/ 0 h 2657"/>
                <a:gd name="T98" fmla="*/ 0 w 969"/>
                <a:gd name="T99" fmla="*/ 0 h 2657"/>
                <a:gd name="T100" fmla="*/ 0 w 969"/>
                <a:gd name="T101" fmla="*/ 0 h 2657"/>
                <a:gd name="T102" fmla="*/ 0 w 969"/>
                <a:gd name="T103" fmla="*/ 0 h 2657"/>
                <a:gd name="T104" fmla="*/ 0 w 969"/>
                <a:gd name="T105" fmla="*/ 0 h 2657"/>
                <a:gd name="T106" fmla="*/ 0 w 969"/>
                <a:gd name="T107" fmla="*/ 0 h 2657"/>
                <a:gd name="T108" fmla="*/ 0 w 969"/>
                <a:gd name="T109" fmla="*/ 0 h 2657"/>
                <a:gd name="T110" fmla="*/ 0 w 969"/>
                <a:gd name="T111" fmla="*/ 0 h 2657"/>
                <a:gd name="T112" fmla="*/ 0 w 969"/>
                <a:gd name="T113" fmla="*/ 0 h 2657"/>
                <a:gd name="T114" fmla="*/ 0 w 969"/>
                <a:gd name="T115" fmla="*/ 0 h 2657"/>
                <a:gd name="T116" fmla="*/ 0 w 969"/>
                <a:gd name="T117" fmla="*/ 0 h 2657"/>
                <a:gd name="T118" fmla="*/ 0 w 969"/>
                <a:gd name="T119" fmla="*/ 0 h 2657"/>
                <a:gd name="T120" fmla="*/ 0 w 969"/>
                <a:gd name="T121" fmla="*/ 0 h 2657"/>
                <a:gd name="T122" fmla="*/ 0 w 969"/>
                <a:gd name="T123" fmla="*/ 0 h 26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69"/>
                <a:gd name="T187" fmla="*/ 0 h 2657"/>
                <a:gd name="T188" fmla="*/ 969 w 969"/>
                <a:gd name="T189" fmla="*/ 2657 h 265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69" h="2657">
                  <a:moveTo>
                    <a:pt x="826" y="70"/>
                  </a:moveTo>
                  <a:lnTo>
                    <a:pt x="826" y="70"/>
                  </a:lnTo>
                  <a:lnTo>
                    <a:pt x="822" y="147"/>
                  </a:lnTo>
                  <a:lnTo>
                    <a:pt x="818" y="223"/>
                  </a:lnTo>
                  <a:lnTo>
                    <a:pt x="813" y="298"/>
                  </a:lnTo>
                  <a:lnTo>
                    <a:pt x="806" y="372"/>
                  </a:lnTo>
                  <a:lnTo>
                    <a:pt x="799" y="446"/>
                  </a:lnTo>
                  <a:lnTo>
                    <a:pt x="790" y="516"/>
                  </a:lnTo>
                  <a:lnTo>
                    <a:pt x="782" y="586"/>
                  </a:lnTo>
                  <a:lnTo>
                    <a:pt x="772" y="656"/>
                  </a:lnTo>
                  <a:lnTo>
                    <a:pt x="762" y="724"/>
                  </a:lnTo>
                  <a:lnTo>
                    <a:pt x="750" y="791"/>
                  </a:lnTo>
                  <a:lnTo>
                    <a:pt x="739" y="855"/>
                  </a:lnTo>
                  <a:lnTo>
                    <a:pt x="726" y="920"/>
                  </a:lnTo>
                  <a:lnTo>
                    <a:pt x="712" y="982"/>
                  </a:lnTo>
                  <a:lnTo>
                    <a:pt x="698" y="1044"/>
                  </a:lnTo>
                  <a:lnTo>
                    <a:pt x="685" y="1105"/>
                  </a:lnTo>
                  <a:lnTo>
                    <a:pt x="670" y="1163"/>
                  </a:lnTo>
                  <a:lnTo>
                    <a:pt x="654" y="1222"/>
                  </a:lnTo>
                  <a:lnTo>
                    <a:pt x="638" y="1279"/>
                  </a:lnTo>
                  <a:lnTo>
                    <a:pt x="622" y="1334"/>
                  </a:lnTo>
                  <a:lnTo>
                    <a:pt x="605" y="1388"/>
                  </a:lnTo>
                  <a:lnTo>
                    <a:pt x="588" y="1441"/>
                  </a:lnTo>
                  <a:lnTo>
                    <a:pt x="570" y="1493"/>
                  </a:lnTo>
                  <a:lnTo>
                    <a:pt x="553" y="1543"/>
                  </a:lnTo>
                  <a:lnTo>
                    <a:pt x="535" y="1593"/>
                  </a:lnTo>
                  <a:lnTo>
                    <a:pt x="517" y="1641"/>
                  </a:lnTo>
                  <a:lnTo>
                    <a:pt x="499" y="1687"/>
                  </a:lnTo>
                  <a:lnTo>
                    <a:pt x="480" y="1733"/>
                  </a:lnTo>
                  <a:lnTo>
                    <a:pt x="462" y="1777"/>
                  </a:lnTo>
                  <a:lnTo>
                    <a:pt x="424" y="1863"/>
                  </a:lnTo>
                  <a:lnTo>
                    <a:pt x="387" y="1944"/>
                  </a:lnTo>
                  <a:lnTo>
                    <a:pt x="349" y="2019"/>
                  </a:lnTo>
                  <a:lnTo>
                    <a:pt x="313" y="2090"/>
                  </a:lnTo>
                  <a:lnTo>
                    <a:pt x="276" y="2154"/>
                  </a:lnTo>
                  <a:lnTo>
                    <a:pt x="241" y="2215"/>
                  </a:lnTo>
                  <a:lnTo>
                    <a:pt x="207" y="2271"/>
                  </a:lnTo>
                  <a:lnTo>
                    <a:pt x="175" y="2322"/>
                  </a:lnTo>
                  <a:lnTo>
                    <a:pt x="145" y="2367"/>
                  </a:lnTo>
                  <a:lnTo>
                    <a:pt x="117" y="2408"/>
                  </a:lnTo>
                  <a:lnTo>
                    <a:pt x="91" y="2444"/>
                  </a:lnTo>
                  <a:lnTo>
                    <a:pt x="67" y="2476"/>
                  </a:lnTo>
                  <a:lnTo>
                    <a:pt x="47" y="2502"/>
                  </a:lnTo>
                  <a:lnTo>
                    <a:pt x="30" y="2523"/>
                  </a:lnTo>
                  <a:lnTo>
                    <a:pt x="6" y="2552"/>
                  </a:lnTo>
                  <a:lnTo>
                    <a:pt x="0" y="2560"/>
                  </a:lnTo>
                  <a:lnTo>
                    <a:pt x="104" y="2657"/>
                  </a:lnTo>
                  <a:lnTo>
                    <a:pt x="116" y="2645"/>
                  </a:lnTo>
                  <a:lnTo>
                    <a:pt x="142" y="2614"/>
                  </a:lnTo>
                  <a:lnTo>
                    <a:pt x="161" y="2591"/>
                  </a:lnTo>
                  <a:lnTo>
                    <a:pt x="182" y="2563"/>
                  </a:lnTo>
                  <a:lnTo>
                    <a:pt x="207" y="2529"/>
                  </a:lnTo>
                  <a:lnTo>
                    <a:pt x="235" y="2491"/>
                  </a:lnTo>
                  <a:lnTo>
                    <a:pt x="264" y="2448"/>
                  </a:lnTo>
                  <a:lnTo>
                    <a:pt x="296" y="2400"/>
                  </a:lnTo>
                  <a:lnTo>
                    <a:pt x="330" y="2346"/>
                  </a:lnTo>
                  <a:lnTo>
                    <a:pt x="365" y="2289"/>
                  </a:lnTo>
                  <a:lnTo>
                    <a:pt x="402" y="2225"/>
                  </a:lnTo>
                  <a:lnTo>
                    <a:pt x="439" y="2156"/>
                  </a:lnTo>
                  <a:lnTo>
                    <a:pt x="477" y="2083"/>
                  </a:lnTo>
                  <a:lnTo>
                    <a:pt x="516" y="2005"/>
                  </a:lnTo>
                  <a:lnTo>
                    <a:pt x="555" y="1922"/>
                  </a:lnTo>
                  <a:lnTo>
                    <a:pt x="594" y="1835"/>
                  </a:lnTo>
                  <a:lnTo>
                    <a:pt x="613" y="1788"/>
                  </a:lnTo>
                  <a:lnTo>
                    <a:pt x="632" y="1740"/>
                  </a:lnTo>
                  <a:lnTo>
                    <a:pt x="651" y="1692"/>
                  </a:lnTo>
                  <a:lnTo>
                    <a:pt x="670" y="1642"/>
                  </a:lnTo>
                  <a:lnTo>
                    <a:pt x="689" y="1591"/>
                  </a:lnTo>
                  <a:lnTo>
                    <a:pt x="707" y="1539"/>
                  </a:lnTo>
                  <a:lnTo>
                    <a:pt x="725" y="1485"/>
                  </a:lnTo>
                  <a:lnTo>
                    <a:pt x="743" y="1431"/>
                  </a:lnTo>
                  <a:lnTo>
                    <a:pt x="760" y="1375"/>
                  </a:lnTo>
                  <a:lnTo>
                    <a:pt x="777" y="1318"/>
                  </a:lnTo>
                  <a:lnTo>
                    <a:pt x="793" y="1260"/>
                  </a:lnTo>
                  <a:lnTo>
                    <a:pt x="808" y="1199"/>
                  </a:lnTo>
                  <a:lnTo>
                    <a:pt x="824" y="1138"/>
                  </a:lnTo>
                  <a:lnTo>
                    <a:pt x="839" y="1077"/>
                  </a:lnTo>
                  <a:lnTo>
                    <a:pt x="853" y="1013"/>
                  </a:lnTo>
                  <a:lnTo>
                    <a:pt x="867" y="948"/>
                  </a:lnTo>
                  <a:lnTo>
                    <a:pt x="879" y="882"/>
                  </a:lnTo>
                  <a:lnTo>
                    <a:pt x="892" y="815"/>
                  </a:lnTo>
                  <a:lnTo>
                    <a:pt x="904" y="746"/>
                  </a:lnTo>
                  <a:lnTo>
                    <a:pt x="914" y="676"/>
                  </a:lnTo>
                  <a:lnTo>
                    <a:pt x="924" y="606"/>
                  </a:lnTo>
                  <a:lnTo>
                    <a:pt x="933" y="533"/>
                  </a:lnTo>
                  <a:lnTo>
                    <a:pt x="942" y="460"/>
                  </a:lnTo>
                  <a:lnTo>
                    <a:pt x="949" y="385"/>
                  </a:lnTo>
                  <a:lnTo>
                    <a:pt x="956" y="309"/>
                  </a:lnTo>
                  <a:lnTo>
                    <a:pt x="961" y="233"/>
                  </a:lnTo>
                  <a:lnTo>
                    <a:pt x="966" y="154"/>
                  </a:lnTo>
                  <a:lnTo>
                    <a:pt x="969" y="74"/>
                  </a:lnTo>
                  <a:lnTo>
                    <a:pt x="969" y="65"/>
                  </a:lnTo>
                  <a:lnTo>
                    <a:pt x="968" y="57"/>
                  </a:lnTo>
                  <a:lnTo>
                    <a:pt x="966" y="50"/>
                  </a:lnTo>
                  <a:lnTo>
                    <a:pt x="964" y="43"/>
                  </a:lnTo>
                  <a:lnTo>
                    <a:pt x="961" y="36"/>
                  </a:lnTo>
                  <a:lnTo>
                    <a:pt x="958" y="30"/>
                  </a:lnTo>
                  <a:lnTo>
                    <a:pt x="953" y="25"/>
                  </a:lnTo>
                  <a:lnTo>
                    <a:pt x="949" y="20"/>
                  </a:lnTo>
                  <a:lnTo>
                    <a:pt x="944" y="16"/>
                  </a:lnTo>
                  <a:lnTo>
                    <a:pt x="939" y="11"/>
                  </a:lnTo>
                  <a:lnTo>
                    <a:pt x="932" y="8"/>
                  </a:lnTo>
                  <a:lnTo>
                    <a:pt x="926" y="5"/>
                  </a:lnTo>
                  <a:lnTo>
                    <a:pt x="920" y="3"/>
                  </a:lnTo>
                  <a:lnTo>
                    <a:pt x="913" y="2"/>
                  </a:lnTo>
                  <a:lnTo>
                    <a:pt x="907" y="1"/>
                  </a:lnTo>
                  <a:lnTo>
                    <a:pt x="901" y="0"/>
                  </a:lnTo>
                  <a:lnTo>
                    <a:pt x="893" y="0"/>
                  </a:lnTo>
                  <a:lnTo>
                    <a:pt x="887" y="1"/>
                  </a:lnTo>
                  <a:lnTo>
                    <a:pt x="880" y="2"/>
                  </a:lnTo>
                  <a:lnTo>
                    <a:pt x="874" y="4"/>
                  </a:lnTo>
                  <a:lnTo>
                    <a:pt x="868" y="6"/>
                  </a:lnTo>
                  <a:lnTo>
                    <a:pt x="861" y="9"/>
                  </a:lnTo>
                  <a:lnTo>
                    <a:pt x="856" y="12"/>
                  </a:lnTo>
                  <a:lnTo>
                    <a:pt x="851" y="17"/>
                  </a:lnTo>
                  <a:lnTo>
                    <a:pt x="845" y="21"/>
                  </a:lnTo>
                  <a:lnTo>
                    <a:pt x="840" y="26"/>
                  </a:lnTo>
                  <a:lnTo>
                    <a:pt x="837" y="32"/>
                  </a:lnTo>
                  <a:lnTo>
                    <a:pt x="833" y="38"/>
                  </a:lnTo>
                  <a:lnTo>
                    <a:pt x="831" y="45"/>
                  </a:lnTo>
                  <a:lnTo>
                    <a:pt x="829" y="53"/>
                  </a:lnTo>
                  <a:lnTo>
                    <a:pt x="826" y="60"/>
                  </a:lnTo>
                  <a:lnTo>
                    <a:pt x="826"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89" name="Freeform 103"/>
            <p:cNvSpPr>
              <a:spLocks/>
            </p:cNvSpPr>
            <p:nvPr/>
          </p:nvSpPr>
          <p:spPr bwMode="auto">
            <a:xfrm>
              <a:off x="1652" y="1370"/>
              <a:ext cx="46" cy="145"/>
            </a:xfrm>
            <a:custGeom>
              <a:avLst/>
              <a:gdLst>
                <a:gd name="T0" fmla="*/ 0 w 839"/>
                <a:gd name="T1" fmla="*/ 0 h 2612"/>
                <a:gd name="T2" fmla="*/ 0 w 839"/>
                <a:gd name="T3" fmla="*/ 0 h 2612"/>
                <a:gd name="T4" fmla="*/ 0 w 839"/>
                <a:gd name="T5" fmla="*/ 0 h 2612"/>
                <a:gd name="T6" fmla="*/ 0 w 839"/>
                <a:gd name="T7" fmla="*/ 0 h 2612"/>
                <a:gd name="T8" fmla="*/ 0 w 839"/>
                <a:gd name="T9" fmla="*/ 0 h 2612"/>
                <a:gd name="T10" fmla="*/ 0 w 839"/>
                <a:gd name="T11" fmla="*/ 0 h 2612"/>
                <a:gd name="T12" fmla="*/ 0 w 839"/>
                <a:gd name="T13" fmla="*/ 0 h 2612"/>
                <a:gd name="T14" fmla="*/ 0 w 839"/>
                <a:gd name="T15" fmla="*/ 0 h 2612"/>
                <a:gd name="T16" fmla="*/ 0 w 839"/>
                <a:gd name="T17" fmla="*/ 0 h 2612"/>
                <a:gd name="T18" fmla="*/ 0 w 839"/>
                <a:gd name="T19" fmla="*/ 0 h 2612"/>
                <a:gd name="T20" fmla="*/ 0 w 839"/>
                <a:gd name="T21" fmla="*/ 0 h 2612"/>
                <a:gd name="T22" fmla="*/ 0 w 839"/>
                <a:gd name="T23" fmla="*/ 0 h 2612"/>
                <a:gd name="T24" fmla="*/ 0 w 839"/>
                <a:gd name="T25" fmla="*/ 0 h 2612"/>
                <a:gd name="T26" fmla="*/ 0 w 839"/>
                <a:gd name="T27" fmla="*/ 0 h 2612"/>
                <a:gd name="T28" fmla="*/ 0 w 839"/>
                <a:gd name="T29" fmla="*/ 0 h 2612"/>
                <a:gd name="T30" fmla="*/ 0 w 839"/>
                <a:gd name="T31" fmla="*/ 0 h 2612"/>
                <a:gd name="T32" fmla="*/ 0 w 839"/>
                <a:gd name="T33" fmla="*/ 0 h 2612"/>
                <a:gd name="T34" fmla="*/ 0 w 839"/>
                <a:gd name="T35" fmla="*/ 0 h 2612"/>
                <a:gd name="T36" fmla="*/ 0 w 839"/>
                <a:gd name="T37" fmla="*/ 0 h 2612"/>
                <a:gd name="T38" fmla="*/ 0 w 839"/>
                <a:gd name="T39" fmla="*/ 0 h 2612"/>
                <a:gd name="T40" fmla="*/ 0 w 839"/>
                <a:gd name="T41" fmla="*/ 0 h 2612"/>
                <a:gd name="T42" fmla="*/ 0 w 839"/>
                <a:gd name="T43" fmla="*/ 0 h 2612"/>
                <a:gd name="T44" fmla="*/ 0 w 839"/>
                <a:gd name="T45" fmla="*/ 0 h 2612"/>
                <a:gd name="T46" fmla="*/ 0 w 839"/>
                <a:gd name="T47" fmla="*/ 0 h 2612"/>
                <a:gd name="T48" fmla="*/ 0 w 839"/>
                <a:gd name="T49" fmla="*/ 0 h 2612"/>
                <a:gd name="T50" fmla="*/ 0 w 839"/>
                <a:gd name="T51" fmla="*/ 0 h 2612"/>
                <a:gd name="T52" fmla="*/ 0 w 839"/>
                <a:gd name="T53" fmla="*/ 0 h 2612"/>
                <a:gd name="T54" fmla="*/ 0 w 839"/>
                <a:gd name="T55" fmla="*/ 0 h 2612"/>
                <a:gd name="T56" fmla="*/ 0 w 839"/>
                <a:gd name="T57" fmla="*/ 0 h 2612"/>
                <a:gd name="T58" fmla="*/ 0 w 839"/>
                <a:gd name="T59" fmla="*/ 0 h 2612"/>
                <a:gd name="T60" fmla="*/ 0 w 839"/>
                <a:gd name="T61" fmla="*/ 0 h 2612"/>
                <a:gd name="T62" fmla="*/ 0 w 839"/>
                <a:gd name="T63" fmla="*/ 0 h 2612"/>
                <a:gd name="T64" fmla="*/ 0 w 839"/>
                <a:gd name="T65" fmla="*/ 0 h 2612"/>
                <a:gd name="T66" fmla="*/ 0 w 839"/>
                <a:gd name="T67" fmla="*/ 0 h 2612"/>
                <a:gd name="T68" fmla="*/ 0 w 839"/>
                <a:gd name="T69" fmla="*/ 0 h 2612"/>
                <a:gd name="T70" fmla="*/ 0 w 839"/>
                <a:gd name="T71" fmla="*/ 0 h 2612"/>
                <a:gd name="T72" fmla="*/ 0 w 839"/>
                <a:gd name="T73" fmla="*/ 0 h 2612"/>
                <a:gd name="T74" fmla="*/ 0 w 839"/>
                <a:gd name="T75" fmla="*/ 0 h 2612"/>
                <a:gd name="T76" fmla="*/ 0 w 839"/>
                <a:gd name="T77" fmla="*/ 0 h 2612"/>
                <a:gd name="T78" fmla="*/ 0 w 839"/>
                <a:gd name="T79" fmla="*/ 0 h 2612"/>
                <a:gd name="T80" fmla="*/ 0 w 839"/>
                <a:gd name="T81" fmla="*/ 0 h 2612"/>
                <a:gd name="T82" fmla="*/ 0 w 839"/>
                <a:gd name="T83" fmla="*/ 0 h 2612"/>
                <a:gd name="T84" fmla="*/ 0 w 839"/>
                <a:gd name="T85" fmla="*/ 0 h 2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39"/>
                <a:gd name="T130" fmla="*/ 0 h 2612"/>
                <a:gd name="T131" fmla="*/ 839 w 839"/>
                <a:gd name="T132" fmla="*/ 2612 h 26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39" h="2612">
                  <a:moveTo>
                    <a:pt x="93" y="142"/>
                  </a:moveTo>
                  <a:lnTo>
                    <a:pt x="20" y="121"/>
                  </a:lnTo>
                  <a:lnTo>
                    <a:pt x="27" y="128"/>
                  </a:lnTo>
                  <a:lnTo>
                    <a:pt x="49" y="157"/>
                  </a:lnTo>
                  <a:lnTo>
                    <a:pt x="65" y="178"/>
                  </a:lnTo>
                  <a:lnTo>
                    <a:pt x="84" y="204"/>
                  </a:lnTo>
                  <a:lnTo>
                    <a:pt x="106" y="235"/>
                  </a:lnTo>
                  <a:lnTo>
                    <a:pt x="130" y="271"/>
                  </a:lnTo>
                  <a:lnTo>
                    <a:pt x="156" y="312"/>
                  </a:lnTo>
                  <a:lnTo>
                    <a:pt x="184" y="358"/>
                  </a:lnTo>
                  <a:lnTo>
                    <a:pt x="214" y="409"/>
                  </a:lnTo>
                  <a:lnTo>
                    <a:pt x="245" y="464"/>
                  </a:lnTo>
                  <a:lnTo>
                    <a:pt x="278" y="524"/>
                  </a:lnTo>
                  <a:lnTo>
                    <a:pt x="309" y="590"/>
                  </a:lnTo>
                  <a:lnTo>
                    <a:pt x="342" y="660"/>
                  </a:lnTo>
                  <a:lnTo>
                    <a:pt x="376" y="736"/>
                  </a:lnTo>
                  <a:lnTo>
                    <a:pt x="392" y="775"/>
                  </a:lnTo>
                  <a:lnTo>
                    <a:pt x="409" y="815"/>
                  </a:lnTo>
                  <a:lnTo>
                    <a:pt x="425" y="858"/>
                  </a:lnTo>
                  <a:lnTo>
                    <a:pt x="441" y="901"/>
                  </a:lnTo>
                  <a:lnTo>
                    <a:pt x="457" y="945"/>
                  </a:lnTo>
                  <a:lnTo>
                    <a:pt x="472" y="991"/>
                  </a:lnTo>
                  <a:lnTo>
                    <a:pt x="488" y="1038"/>
                  </a:lnTo>
                  <a:lnTo>
                    <a:pt x="504" y="1085"/>
                  </a:lnTo>
                  <a:lnTo>
                    <a:pt x="519" y="1135"/>
                  </a:lnTo>
                  <a:lnTo>
                    <a:pt x="533" y="1185"/>
                  </a:lnTo>
                  <a:lnTo>
                    <a:pt x="547" y="1237"/>
                  </a:lnTo>
                  <a:lnTo>
                    <a:pt x="561" y="1289"/>
                  </a:lnTo>
                  <a:lnTo>
                    <a:pt x="574" y="1343"/>
                  </a:lnTo>
                  <a:lnTo>
                    <a:pt x="587" y="1400"/>
                  </a:lnTo>
                  <a:lnTo>
                    <a:pt x="599" y="1456"/>
                  </a:lnTo>
                  <a:lnTo>
                    <a:pt x="611" y="1514"/>
                  </a:lnTo>
                  <a:lnTo>
                    <a:pt x="622" y="1573"/>
                  </a:lnTo>
                  <a:lnTo>
                    <a:pt x="632" y="1633"/>
                  </a:lnTo>
                  <a:lnTo>
                    <a:pt x="642" y="1695"/>
                  </a:lnTo>
                  <a:lnTo>
                    <a:pt x="651" y="1757"/>
                  </a:lnTo>
                  <a:lnTo>
                    <a:pt x="660" y="1822"/>
                  </a:lnTo>
                  <a:lnTo>
                    <a:pt x="667" y="1887"/>
                  </a:lnTo>
                  <a:lnTo>
                    <a:pt x="673" y="1953"/>
                  </a:lnTo>
                  <a:lnTo>
                    <a:pt x="680" y="2021"/>
                  </a:lnTo>
                  <a:lnTo>
                    <a:pt x="684" y="2090"/>
                  </a:lnTo>
                  <a:lnTo>
                    <a:pt x="688" y="2160"/>
                  </a:lnTo>
                  <a:lnTo>
                    <a:pt x="691" y="2232"/>
                  </a:lnTo>
                  <a:lnTo>
                    <a:pt x="694" y="2304"/>
                  </a:lnTo>
                  <a:lnTo>
                    <a:pt x="695" y="2378"/>
                  </a:lnTo>
                  <a:lnTo>
                    <a:pt x="695" y="2453"/>
                  </a:lnTo>
                  <a:lnTo>
                    <a:pt x="694" y="2529"/>
                  </a:lnTo>
                  <a:lnTo>
                    <a:pt x="691" y="2608"/>
                  </a:lnTo>
                  <a:lnTo>
                    <a:pt x="834" y="2612"/>
                  </a:lnTo>
                  <a:lnTo>
                    <a:pt x="836" y="2532"/>
                  </a:lnTo>
                  <a:lnTo>
                    <a:pt x="839" y="2454"/>
                  </a:lnTo>
                  <a:lnTo>
                    <a:pt x="839" y="2377"/>
                  </a:lnTo>
                  <a:lnTo>
                    <a:pt x="838" y="2302"/>
                  </a:lnTo>
                  <a:lnTo>
                    <a:pt x="834" y="2226"/>
                  </a:lnTo>
                  <a:lnTo>
                    <a:pt x="832" y="2153"/>
                  </a:lnTo>
                  <a:lnTo>
                    <a:pt x="828" y="2080"/>
                  </a:lnTo>
                  <a:lnTo>
                    <a:pt x="823" y="2009"/>
                  </a:lnTo>
                  <a:lnTo>
                    <a:pt x="816" y="1941"/>
                  </a:lnTo>
                  <a:lnTo>
                    <a:pt x="810" y="1872"/>
                  </a:lnTo>
                  <a:lnTo>
                    <a:pt x="802" y="1804"/>
                  </a:lnTo>
                  <a:lnTo>
                    <a:pt x="793" y="1738"/>
                  </a:lnTo>
                  <a:lnTo>
                    <a:pt x="785" y="1674"/>
                  </a:lnTo>
                  <a:lnTo>
                    <a:pt x="774" y="1610"/>
                  </a:lnTo>
                  <a:lnTo>
                    <a:pt x="763" y="1548"/>
                  </a:lnTo>
                  <a:lnTo>
                    <a:pt x="752" y="1486"/>
                  </a:lnTo>
                  <a:lnTo>
                    <a:pt x="740" y="1427"/>
                  </a:lnTo>
                  <a:lnTo>
                    <a:pt x="727" y="1368"/>
                  </a:lnTo>
                  <a:lnTo>
                    <a:pt x="714" y="1311"/>
                  </a:lnTo>
                  <a:lnTo>
                    <a:pt x="700" y="1255"/>
                  </a:lnTo>
                  <a:lnTo>
                    <a:pt x="686" y="1200"/>
                  </a:lnTo>
                  <a:lnTo>
                    <a:pt x="671" y="1147"/>
                  </a:lnTo>
                  <a:lnTo>
                    <a:pt x="656" y="1094"/>
                  </a:lnTo>
                  <a:lnTo>
                    <a:pt x="641" y="1043"/>
                  </a:lnTo>
                  <a:lnTo>
                    <a:pt x="625" y="993"/>
                  </a:lnTo>
                  <a:lnTo>
                    <a:pt x="609" y="944"/>
                  </a:lnTo>
                  <a:lnTo>
                    <a:pt x="593" y="897"/>
                  </a:lnTo>
                  <a:lnTo>
                    <a:pt x="576" y="851"/>
                  </a:lnTo>
                  <a:lnTo>
                    <a:pt x="559" y="807"/>
                  </a:lnTo>
                  <a:lnTo>
                    <a:pt x="542" y="762"/>
                  </a:lnTo>
                  <a:lnTo>
                    <a:pt x="525" y="720"/>
                  </a:lnTo>
                  <a:lnTo>
                    <a:pt x="508" y="679"/>
                  </a:lnTo>
                  <a:lnTo>
                    <a:pt x="473" y="601"/>
                  </a:lnTo>
                  <a:lnTo>
                    <a:pt x="438" y="527"/>
                  </a:lnTo>
                  <a:lnTo>
                    <a:pt x="405" y="459"/>
                  </a:lnTo>
                  <a:lnTo>
                    <a:pt x="372" y="396"/>
                  </a:lnTo>
                  <a:lnTo>
                    <a:pt x="339" y="338"/>
                  </a:lnTo>
                  <a:lnTo>
                    <a:pt x="308" y="284"/>
                  </a:lnTo>
                  <a:lnTo>
                    <a:pt x="279" y="236"/>
                  </a:lnTo>
                  <a:lnTo>
                    <a:pt x="250" y="193"/>
                  </a:lnTo>
                  <a:lnTo>
                    <a:pt x="225" y="155"/>
                  </a:lnTo>
                  <a:lnTo>
                    <a:pt x="201" y="121"/>
                  </a:lnTo>
                  <a:lnTo>
                    <a:pt x="180" y="92"/>
                  </a:lnTo>
                  <a:lnTo>
                    <a:pt x="163" y="69"/>
                  </a:lnTo>
                  <a:lnTo>
                    <a:pt x="138" y="38"/>
                  </a:lnTo>
                  <a:lnTo>
                    <a:pt x="127" y="25"/>
                  </a:lnTo>
                  <a:lnTo>
                    <a:pt x="55" y="4"/>
                  </a:lnTo>
                  <a:lnTo>
                    <a:pt x="127" y="25"/>
                  </a:lnTo>
                  <a:lnTo>
                    <a:pt x="122" y="19"/>
                  </a:lnTo>
                  <a:lnTo>
                    <a:pt x="116" y="14"/>
                  </a:lnTo>
                  <a:lnTo>
                    <a:pt x="108" y="9"/>
                  </a:lnTo>
                  <a:lnTo>
                    <a:pt x="102" y="6"/>
                  </a:lnTo>
                  <a:lnTo>
                    <a:pt x="95" y="3"/>
                  </a:lnTo>
                  <a:lnTo>
                    <a:pt x="88" y="1"/>
                  </a:lnTo>
                  <a:lnTo>
                    <a:pt x="82" y="0"/>
                  </a:lnTo>
                  <a:lnTo>
                    <a:pt x="75" y="0"/>
                  </a:lnTo>
                  <a:lnTo>
                    <a:pt x="68" y="0"/>
                  </a:lnTo>
                  <a:lnTo>
                    <a:pt x="62" y="1"/>
                  </a:lnTo>
                  <a:lnTo>
                    <a:pt x="55" y="3"/>
                  </a:lnTo>
                  <a:lnTo>
                    <a:pt x="49" y="5"/>
                  </a:lnTo>
                  <a:lnTo>
                    <a:pt x="42" y="8"/>
                  </a:lnTo>
                  <a:lnTo>
                    <a:pt x="37" y="12"/>
                  </a:lnTo>
                  <a:lnTo>
                    <a:pt x="31" y="15"/>
                  </a:lnTo>
                  <a:lnTo>
                    <a:pt x="26" y="19"/>
                  </a:lnTo>
                  <a:lnTo>
                    <a:pt x="21" y="24"/>
                  </a:lnTo>
                  <a:lnTo>
                    <a:pt x="17" y="30"/>
                  </a:lnTo>
                  <a:lnTo>
                    <a:pt x="13" y="35"/>
                  </a:lnTo>
                  <a:lnTo>
                    <a:pt x="10" y="40"/>
                  </a:lnTo>
                  <a:lnTo>
                    <a:pt x="7" y="47"/>
                  </a:lnTo>
                  <a:lnTo>
                    <a:pt x="4" y="53"/>
                  </a:lnTo>
                  <a:lnTo>
                    <a:pt x="2" y="59"/>
                  </a:lnTo>
                  <a:lnTo>
                    <a:pt x="1" y="66"/>
                  </a:lnTo>
                  <a:lnTo>
                    <a:pt x="0" y="73"/>
                  </a:lnTo>
                  <a:lnTo>
                    <a:pt x="1" y="79"/>
                  </a:lnTo>
                  <a:lnTo>
                    <a:pt x="2" y="87"/>
                  </a:lnTo>
                  <a:lnTo>
                    <a:pt x="3" y="93"/>
                  </a:lnTo>
                  <a:lnTo>
                    <a:pt x="7" y="101"/>
                  </a:lnTo>
                  <a:lnTo>
                    <a:pt x="10" y="107"/>
                  </a:lnTo>
                  <a:lnTo>
                    <a:pt x="15" y="114"/>
                  </a:lnTo>
                  <a:lnTo>
                    <a:pt x="20" y="121"/>
                  </a:lnTo>
                  <a:lnTo>
                    <a:pt x="93" y="1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90" name="Freeform 104"/>
            <p:cNvSpPr>
              <a:spLocks/>
            </p:cNvSpPr>
            <p:nvPr/>
          </p:nvSpPr>
          <p:spPr bwMode="auto">
            <a:xfrm>
              <a:off x="1637" y="1368"/>
              <a:ext cx="28" cy="13"/>
            </a:xfrm>
            <a:custGeom>
              <a:avLst/>
              <a:gdLst>
                <a:gd name="T0" fmla="*/ 0 w 502"/>
                <a:gd name="T1" fmla="*/ 0 h 228"/>
                <a:gd name="T2" fmla="*/ 0 w 502"/>
                <a:gd name="T3" fmla="*/ 0 h 228"/>
                <a:gd name="T4" fmla="*/ 0 w 502"/>
                <a:gd name="T5" fmla="*/ 0 h 228"/>
                <a:gd name="T6" fmla="*/ 0 w 502"/>
                <a:gd name="T7" fmla="*/ 0 h 228"/>
                <a:gd name="T8" fmla="*/ 0 w 502"/>
                <a:gd name="T9" fmla="*/ 0 h 228"/>
                <a:gd name="T10" fmla="*/ 0 w 502"/>
                <a:gd name="T11" fmla="*/ 0 h 228"/>
                <a:gd name="T12" fmla="*/ 0 w 502"/>
                <a:gd name="T13" fmla="*/ 0 h 228"/>
                <a:gd name="T14" fmla="*/ 0 w 502"/>
                <a:gd name="T15" fmla="*/ 0 h 228"/>
                <a:gd name="T16" fmla="*/ 0 w 502"/>
                <a:gd name="T17" fmla="*/ 0 h 228"/>
                <a:gd name="T18" fmla="*/ 0 w 502"/>
                <a:gd name="T19" fmla="*/ 0 h 228"/>
                <a:gd name="T20" fmla="*/ 0 w 502"/>
                <a:gd name="T21" fmla="*/ 0 h 228"/>
                <a:gd name="T22" fmla="*/ 0 w 502"/>
                <a:gd name="T23" fmla="*/ 0 h 228"/>
                <a:gd name="T24" fmla="*/ 0 w 502"/>
                <a:gd name="T25" fmla="*/ 0 h 228"/>
                <a:gd name="T26" fmla="*/ 0 w 502"/>
                <a:gd name="T27" fmla="*/ 0 h 228"/>
                <a:gd name="T28" fmla="*/ 0 w 502"/>
                <a:gd name="T29" fmla="*/ 0 h 228"/>
                <a:gd name="T30" fmla="*/ 0 w 502"/>
                <a:gd name="T31" fmla="*/ 0 h 228"/>
                <a:gd name="T32" fmla="*/ 0 w 502"/>
                <a:gd name="T33" fmla="*/ 0 h 228"/>
                <a:gd name="T34" fmla="*/ 0 w 502"/>
                <a:gd name="T35" fmla="*/ 0 h 228"/>
                <a:gd name="T36" fmla="*/ 0 w 502"/>
                <a:gd name="T37" fmla="*/ 0 h 228"/>
                <a:gd name="T38" fmla="*/ 0 w 502"/>
                <a:gd name="T39" fmla="*/ 0 h 228"/>
                <a:gd name="T40" fmla="*/ 0 w 502"/>
                <a:gd name="T41" fmla="*/ 0 h 228"/>
                <a:gd name="T42" fmla="*/ 0 w 502"/>
                <a:gd name="T43" fmla="*/ 0 h 228"/>
                <a:gd name="T44" fmla="*/ 0 w 502"/>
                <a:gd name="T45" fmla="*/ 0 h 228"/>
                <a:gd name="T46" fmla="*/ 0 w 502"/>
                <a:gd name="T47" fmla="*/ 0 h 228"/>
                <a:gd name="T48" fmla="*/ 0 w 502"/>
                <a:gd name="T49" fmla="*/ 0 h 228"/>
                <a:gd name="T50" fmla="*/ 0 w 502"/>
                <a:gd name="T51" fmla="*/ 0 h 228"/>
                <a:gd name="T52" fmla="*/ 0 w 502"/>
                <a:gd name="T53" fmla="*/ 0 h 2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02"/>
                <a:gd name="T82" fmla="*/ 0 h 228"/>
                <a:gd name="T83" fmla="*/ 502 w 502"/>
                <a:gd name="T84" fmla="*/ 228 h 2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02" h="228">
                  <a:moveTo>
                    <a:pt x="0" y="41"/>
                  </a:moveTo>
                  <a:lnTo>
                    <a:pt x="6" y="37"/>
                  </a:lnTo>
                  <a:lnTo>
                    <a:pt x="22" y="31"/>
                  </a:lnTo>
                  <a:lnTo>
                    <a:pt x="47" y="23"/>
                  </a:lnTo>
                  <a:lnTo>
                    <a:pt x="78" y="13"/>
                  </a:lnTo>
                  <a:lnTo>
                    <a:pt x="96" y="9"/>
                  </a:lnTo>
                  <a:lnTo>
                    <a:pt x="117" y="6"/>
                  </a:lnTo>
                  <a:lnTo>
                    <a:pt x="137" y="2"/>
                  </a:lnTo>
                  <a:lnTo>
                    <a:pt x="159" y="0"/>
                  </a:lnTo>
                  <a:lnTo>
                    <a:pt x="181" y="0"/>
                  </a:lnTo>
                  <a:lnTo>
                    <a:pt x="204" y="1"/>
                  </a:lnTo>
                  <a:lnTo>
                    <a:pt x="228" y="5"/>
                  </a:lnTo>
                  <a:lnTo>
                    <a:pt x="251" y="9"/>
                  </a:lnTo>
                  <a:lnTo>
                    <a:pt x="263" y="13"/>
                  </a:lnTo>
                  <a:lnTo>
                    <a:pt x="274" y="17"/>
                  </a:lnTo>
                  <a:lnTo>
                    <a:pt x="286" y="21"/>
                  </a:lnTo>
                  <a:lnTo>
                    <a:pt x="298" y="28"/>
                  </a:lnTo>
                  <a:lnTo>
                    <a:pt x="321" y="41"/>
                  </a:lnTo>
                  <a:lnTo>
                    <a:pt x="343" y="56"/>
                  </a:lnTo>
                  <a:lnTo>
                    <a:pt x="364" y="74"/>
                  </a:lnTo>
                  <a:lnTo>
                    <a:pt x="385" y="92"/>
                  </a:lnTo>
                  <a:lnTo>
                    <a:pt x="405" y="111"/>
                  </a:lnTo>
                  <a:lnTo>
                    <a:pt x="424" y="131"/>
                  </a:lnTo>
                  <a:lnTo>
                    <a:pt x="455" y="168"/>
                  </a:lnTo>
                  <a:lnTo>
                    <a:pt x="480" y="198"/>
                  </a:lnTo>
                  <a:lnTo>
                    <a:pt x="496" y="221"/>
                  </a:lnTo>
                  <a:lnTo>
                    <a:pt x="502" y="228"/>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91" name="Freeform 105"/>
            <p:cNvSpPr>
              <a:spLocks/>
            </p:cNvSpPr>
            <p:nvPr/>
          </p:nvSpPr>
          <p:spPr bwMode="auto">
            <a:xfrm>
              <a:off x="1591" y="1374"/>
              <a:ext cx="30" cy="132"/>
            </a:xfrm>
            <a:custGeom>
              <a:avLst/>
              <a:gdLst>
                <a:gd name="T0" fmla="*/ 0 w 535"/>
                <a:gd name="T1" fmla="*/ 0 h 2380"/>
                <a:gd name="T2" fmla="*/ 0 w 535"/>
                <a:gd name="T3" fmla="*/ 0 h 2380"/>
                <a:gd name="T4" fmla="*/ 0 w 535"/>
                <a:gd name="T5" fmla="*/ 0 h 2380"/>
                <a:gd name="T6" fmla="*/ 0 w 535"/>
                <a:gd name="T7" fmla="*/ 0 h 2380"/>
                <a:gd name="T8" fmla="*/ 0 w 535"/>
                <a:gd name="T9" fmla="*/ 0 h 2380"/>
                <a:gd name="T10" fmla="*/ 0 w 535"/>
                <a:gd name="T11" fmla="*/ 0 h 2380"/>
                <a:gd name="T12" fmla="*/ 0 w 535"/>
                <a:gd name="T13" fmla="*/ 0 h 2380"/>
                <a:gd name="T14" fmla="*/ 0 w 535"/>
                <a:gd name="T15" fmla="*/ 0 h 2380"/>
                <a:gd name="T16" fmla="*/ 0 w 535"/>
                <a:gd name="T17" fmla="*/ 0 h 2380"/>
                <a:gd name="T18" fmla="*/ 0 w 535"/>
                <a:gd name="T19" fmla="*/ 0 h 2380"/>
                <a:gd name="T20" fmla="*/ 0 w 535"/>
                <a:gd name="T21" fmla="*/ 0 h 2380"/>
                <a:gd name="T22" fmla="*/ 0 w 535"/>
                <a:gd name="T23" fmla="*/ 0 h 2380"/>
                <a:gd name="T24" fmla="*/ 0 w 535"/>
                <a:gd name="T25" fmla="*/ 0 h 2380"/>
                <a:gd name="T26" fmla="*/ 0 w 535"/>
                <a:gd name="T27" fmla="*/ 0 h 2380"/>
                <a:gd name="T28" fmla="*/ 0 w 535"/>
                <a:gd name="T29" fmla="*/ 0 h 2380"/>
                <a:gd name="T30" fmla="*/ 0 w 535"/>
                <a:gd name="T31" fmla="*/ 0 h 2380"/>
                <a:gd name="T32" fmla="*/ 0 w 535"/>
                <a:gd name="T33" fmla="*/ 0 h 2380"/>
                <a:gd name="T34" fmla="*/ 0 w 535"/>
                <a:gd name="T35" fmla="*/ 0 h 2380"/>
                <a:gd name="T36" fmla="*/ 0 w 535"/>
                <a:gd name="T37" fmla="*/ 0 h 2380"/>
                <a:gd name="T38" fmla="*/ 0 w 535"/>
                <a:gd name="T39" fmla="*/ 0 h 2380"/>
                <a:gd name="T40" fmla="*/ 0 w 535"/>
                <a:gd name="T41" fmla="*/ 0 h 2380"/>
                <a:gd name="T42" fmla="*/ 0 w 535"/>
                <a:gd name="T43" fmla="*/ 0 h 2380"/>
                <a:gd name="T44" fmla="*/ 0 w 535"/>
                <a:gd name="T45" fmla="*/ 0 h 2380"/>
                <a:gd name="T46" fmla="*/ 0 w 535"/>
                <a:gd name="T47" fmla="*/ 0 h 2380"/>
                <a:gd name="T48" fmla="*/ 0 w 535"/>
                <a:gd name="T49" fmla="*/ 0 h 2380"/>
                <a:gd name="T50" fmla="*/ 0 w 535"/>
                <a:gd name="T51" fmla="*/ 0 h 2380"/>
                <a:gd name="T52" fmla="*/ 0 w 535"/>
                <a:gd name="T53" fmla="*/ 0 h 2380"/>
                <a:gd name="T54" fmla="*/ 0 w 535"/>
                <a:gd name="T55" fmla="*/ 0 h 2380"/>
                <a:gd name="T56" fmla="*/ 0 w 535"/>
                <a:gd name="T57" fmla="*/ 0 h 2380"/>
                <a:gd name="T58" fmla="*/ 0 w 535"/>
                <a:gd name="T59" fmla="*/ 0 h 2380"/>
                <a:gd name="T60" fmla="*/ 0 w 535"/>
                <a:gd name="T61" fmla="*/ 0 h 2380"/>
                <a:gd name="T62" fmla="*/ 0 w 535"/>
                <a:gd name="T63" fmla="*/ 0 h 2380"/>
                <a:gd name="T64" fmla="*/ 0 w 535"/>
                <a:gd name="T65" fmla="*/ 0 h 2380"/>
                <a:gd name="T66" fmla="*/ 0 w 535"/>
                <a:gd name="T67" fmla="*/ 0 h 2380"/>
                <a:gd name="T68" fmla="*/ 0 w 535"/>
                <a:gd name="T69" fmla="*/ 0 h 2380"/>
                <a:gd name="T70" fmla="*/ 0 w 535"/>
                <a:gd name="T71" fmla="*/ 0 h 2380"/>
                <a:gd name="T72" fmla="*/ 0 w 535"/>
                <a:gd name="T73" fmla="*/ 0 h 2380"/>
                <a:gd name="T74" fmla="*/ 0 w 535"/>
                <a:gd name="T75" fmla="*/ 0 h 2380"/>
                <a:gd name="T76" fmla="*/ 0 w 535"/>
                <a:gd name="T77" fmla="*/ 0 h 2380"/>
                <a:gd name="T78" fmla="*/ 0 w 535"/>
                <a:gd name="T79" fmla="*/ 0 h 2380"/>
                <a:gd name="T80" fmla="*/ 0 w 535"/>
                <a:gd name="T81" fmla="*/ 0 h 2380"/>
                <a:gd name="T82" fmla="*/ 0 w 535"/>
                <a:gd name="T83" fmla="*/ 0 h 2380"/>
                <a:gd name="T84" fmla="*/ 0 w 535"/>
                <a:gd name="T85" fmla="*/ 0 h 2380"/>
                <a:gd name="T86" fmla="*/ 0 w 535"/>
                <a:gd name="T87" fmla="*/ 0 h 2380"/>
                <a:gd name="T88" fmla="*/ 0 w 535"/>
                <a:gd name="T89" fmla="*/ 0 h 2380"/>
                <a:gd name="T90" fmla="*/ 0 w 535"/>
                <a:gd name="T91" fmla="*/ 0 h 2380"/>
                <a:gd name="T92" fmla="*/ 0 w 535"/>
                <a:gd name="T93" fmla="*/ 0 h 2380"/>
                <a:gd name="T94" fmla="*/ 0 w 535"/>
                <a:gd name="T95" fmla="*/ 0 h 2380"/>
                <a:gd name="T96" fmla="*/ 0 w 535"/>
                <a:gd name="T97" fmla="*/ 0 h 2380"/>
                <a:gd name="T98" fmla="*/ 0 w 535"/>
                <a:gd name="T99" fmla="*/ 0 h 2380"/>
                <a:gd name="T100" fmla="*/ 0 w 535"/>
                <a:gd name="T101" fmla="*/ 0 h 2380"/>
                <a:gd name="T102" fmla="*/ 0 w 535"/>
                <a:gd name="T103" fmla="*/ 0 h 2380"/>
                <a:gd name="T104" fmla="*/ 0 w 535"/>
                <a:gd name="T105" fmla="*/ 0 h 2380"/>
                <a:gd name="T106" fmla="*/ 0 w 535"/>
                <a:gd name="T107" fmla="*/ 0 h 2380"/>
                <a:gd name="T108" fmla="*/ 0 w 535"/>
                <a:gd name="T109" fmla="*/ 0 h 2380"/>
                <a:gd name="T110" fmla="*/ 0 w 535"/>
                <a:gd name="T111" fmla="*/ 0 h 2380"/>
                <a:gd name="T112" fmla="*/ 0 w 535"/>
                <a:gd name="T113" fmla="*/ 0 h 2380"/>
                <a:gd name="T114" fmla="*/ 0 w 535"/>
                <a:gd name="T115" fmla="*/ 0 h 2380"/>
                <a:gd name="T116" fmla="*/ 0 w 535"/>
                <a:gd name="T117" fmla="*/ 0 h 23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35"/>
                <a:gd name="T178" fmla="*/ 0 h 2380"/>
                <a:gd name="T179" fmla="*/ 535 w 535"/>
                <a:gd name="T180" fmla="*/ 2380 h 238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35" h="2380">
                  <a:moveTo>
                    <a:pt x="535" y="0"/>
                  </a:moveTo>
                  <a:lnTo>
                    <a:pt x="529" y="6"/>
                  </a:lnTo>
                  <a:lnTo>
                    <a:pt x="515" y="24"/>
                  </a:lnTo>
                  <a:lnTo>
                    <a:pt x="493" y="52"/>
                  </a:lnTo>
                  <a:lnTo>
                    <a:pt x="465" y="91"/>
                  </a:lnTo>
                  <a:lnTo>
                    <a:pt x="431" y="138"/>
                  </a:lnTo>
                  <a:lnTo>
                    <a:pt x="393" y="194"/>
                  </a:lnTo>
                  <a:lnTo>
                    <a:pt x="351" y="256"/>
                  </a:lnTo>
                  <a:lnTo>
                    <a:pt x="308" y="325"/>
                  </a:lnTo>
                  <a:lnTo>
                    <a:pt x="286" y="362"/>
                  </a:lnTo>
                  <a:lnTo>
                    <a:pt x="264" y="399"/>
                  </a:lnTo>
                  <a:lnTo>
                    <a:pt x="241" y="438"/>
                  </a:lnTo>
                  <a:lnTo>
                    <a:pt x="220" y="479"/>
                  </a:lnTo>
                  <a:lnTo>
                    <a:pt x="198" y="520"/>
                  </a:lnTo>
                  <a:lnTo>
                    <a:pt x="178" y="561"/>
                  </a:lnTo>
                  <a:lnTo>
                    <a:pt x="158" y="605"/>
                  </a:lnTo>
                  <a:lnTo>
                    <a:pt x="139" y="648"/>
                  </a:lnTo>
                  <a:lnTo>
                    <a:pt x="120" y="691"/>
                  </a:lnTo>
                  <a:lnTo>
                    <a:pt x="103" y="736"/>
                  </a:lnTo>
                  <a:lnTo>
                    <a:pt x="88" y="779"/>
                  </a:lnTo>
                  <a:lnTo>
                    <a:pt x="73" y="825"/>
                  </a:lnTo>
                  <a:lnTo>
                    <a:pt x="60" y="869"/>
                  </a:lnTo>
                  <a:lnTo>
                    <a:pt x="50" y="914"/>
                  </a:lnTo>
                  <a:lnTo>
                    <a:pt x="40" y="958"/>
                  </a:lnTo>
                  <a:lnTo>
                    <a:pt x="34" y="1003"/>
                  </a:lnTo>
                  <a:lnTo>
                    <a:pt x="23" y="1091"/>
                  </a:lnTo>
                  <a:lnTo>
                    <a:pt x="15" y="1177"/>
                  </a:lnTo>
                  <a:lnTo>
                    <a:pt x="7" y="1264"/>
                  </a:lnTo>
                  <a:lnTo>
                    <a:pt x="3" y="1349"/>
                  </a:lnTo>
                  <a:lnTo>
                    <a:pt x="0" y="1432"/>
                  </a:lnTo>
                  <a:lnTo>
                    <a:pt x="0" y="1513"/>
                  </a:lnTo>
                  <a:lnTo>
                    <a:pt x="0" y="1590"/>
                  </a:lnTo>
                  <a:lnTo>
                    <a:pt x="2" y="1663"/>
                  </a:lnTo>
                  <a:lnTo>
                    <a:pt x="6" y="1733"/>
                  </a:lnTo>
                  <a:lnTo>
                    <a:pt x="11" y="1799"/>
                  </a:lnTo>
                  <a:lnTo>
                    <a:pt x="17" y="1859"/>
                  </a:lnTo>
                  <a:lnTo>
                    <a:pt x="25" y="1914"/>
                  </a:lnTo>
                  <a:lnTo>
                    <a:pt x="29" y="1939"/>
                  </a:lnTo>
                  <a:lnTo>
                    <a:pt x="34" y="1963"/>
                  </a:lnTo>
                  <a:lnTo>
                    <a:pt x="38" y="1984"/>
                  </a:lnTo>
                  <a:lnTo>
                    <a:pt x="43" y="2004"/>
                  </a:lnTo>
                  <a:lnTo>
                    <a:pt x="49" y="2023"/>
                  </a:lnTo>
                  <a:lnTo>
                    <a:pt x="54" y="2039"/>
                  </a:lnTo>
                  <a:lnTo>
                    <a:pt x="59" y="2054"/>
                  </a:lnTo>
                  <a:lnTo>
                    <a:pt x="65" y="2067"/>
                  </a:lnTo>
                  <a:lnTo>
                    <a:pt x="71" y="2079"/>
                  </a:lnTo>
                  <a:lnTo>
                    <a:pt x="78" y="2091"/>
                  </a:lnTo>
                  <a:lnTo>
                    <a:pt x="87" y="2104"/>
                  </a:lnTo>
                  <a:lnTo>
                    <a:pt x="95" y="2116"/>
                  </a:lnTo>
                  <a:lnTo>
                    <a:pt x="114" y="2143"/>
                  </a:lnTo>
                  <a:lnTo>
                    <a:pt x="135" y="2168"/>
                  </a:lnTo>
                  <a:lnTo>
                    <a:pt x="158" y="2195"/>
                  </a:lnTo>
                  <a:lnTo>
                    <a:pt x="182" y="2221"/>
                  </a:lnTo>
                  <a:lnTo>
                    <a:pt x="205" y="2247"/>
                  </a:lnTo>
                  <a:lnTo>
                    <a:pt x="230" y="2271"/>
                  </a:lnTo>
                  <a:lnTo>
                    <a:pt x="274" y="2314"/>
                  </a:lnTo>
                  <a:lnTo>
                    <a:pt x="311" y="2349"/>
                  </a:lnTo>
                  <a:lnTo>
                    <a:pt x="338" y="2372"/>
                  </a:lnTo>
                  <a:lnTo>
                    <a:pt x="347" y="238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92" name="Freeform 106"/>
            <p:cNvSpPr>
              <a:spLocks/>
            </p:cNvSpPr>
            <p:nvPr/>
          </p:nvSpPr>
          <p:spPr bwMode="auto">
            <a:xfrm>
              <a:off x="1583" y="1529"/>
              <a:ext cx="35" cy="129"/>
            </a:xfrm>
            <a:custGeom>
              <a:avLst/>
              <a:gdLst>
                <a:gd name="T0" fmla="*/ 0 w 626"/>
                <a:gd name="T1" fmla="*/ 0 h 2316"/>
                <a:gd name="T2" fmla="*/ 0 w 626"/>
                <a:gd name="T3" fmla="*/ 0 h 2316"/>
                <a:gd name="T4" fmla="*/ 0 w 626"/>
                <a:gd name="T5" fmla="*/ 0 h 2316"/>
                <a:gd name="T6" fmla="*/ 0 w 626"/>
                <a:gd name="T7" fmla="*/ 0 h 2316"/>
                <a:gd name="T8" fmla="*/ 0 w 626"/>
                <a:gd name="T9" fmla="*/ 0 h 2316"/>
                <a:gd name="T10" fmla="*/ 0 w 626"/>
                <a:gd name="T11" fmla="*/ 0 h 2316"/>
                <a:gd name="T12" fmla="*/ 0 w 626"/>
                <a:gd name="T13" fmla="*/ 0 h 2316"/>
                <a:gd name="T14" fmla="*/ 0 w 626"/>
                <a:gd name="T15" fmla="*/ 0 h 2316"/>
                <a:gd name="T16" fmla="*/ 0 w 626"/>
                <a:gd name="T17" fmla="*/ 0 h 2316"/>
                <a:gd name="T18" fmla="*/ 0 w 626"/>
                <a:gd name="T19" fmla="*/ 0 h 2316"/>
                <a:gd name="T20" fmla="*/ 0 w 626"/>
                <a:gd name="T21" fmla="*/ 0 h 2316"/>
                <a:gd name="T22" fmla="*/ 0 w 626"/>
                <a:gd name="T23" fmla="*/ 0 h 2316"/>
                <a:gd name="T24" fmla="*/ 0 w 626"/>
                <a:gd name="T25" fmla="*/ 0 h 2316"/>
                <a:gd name="T26" fmla="*/ 0 w 626"/>
                <a:gd name="T27" fmla="*/ 0 h 2316"/>
                <a:gd name="T28" fmla="*/ 0 w 626"/>
                <a:gd name="T29" fmla="*/ 0 h 2316"/>
                <a:gd name="T30" fmla="*/ 0 w 626"/>
                <a:gd name="T31" fmla="*/ 0 h 2316"/>
                <a:gd name="T32" fmla="*/ 0 w 626"/>
                <a:gd name="T33" fmla="*/ 0 h 2316"/>
                <a:gd name="T34" fmla="*/ 0 w 626"/>
                <a:gd name="T35" fmla="*/ 0 h 2316"/>
                <a:gd name="T36" fmla="*/ 0 w 626"/>
                <a:gd name="T37" fmla="*/ 0 h 2316"/>
                <a:gd name="T38" fmla="*/ 0 w 626"/>
                <a:gd name="T39" fmla="*/ 0 h 2316"/>
                <a:gd name="T40" fmla="*/ 0 w 626"/>
                <a:gd name="T41" fmla="*/ 0 h 2316"/>
                <a:gd name="T42" fmla="*/ 0 w 626"/>
                <a:gd name="T43" fmla="*/ 0 h 2316"/>
                <a:gd name="T44" fmla="*/ 0 w 626"/>
                <a:gd name="T45" fmla="*/ 0 h 2316"/>
                <a:gd name="T46" fmla="*/ 0 w 626"/>
                <a:gd name="T47" fmla="*/ 0 h 2316"/>
                <a:gd name="T48" fmla="*/ 0 w 626"/>
                <a:gd name="T49" fmla="*/ 0 h 2316"/>
                <a:gd name="T50" fmla="*/ 0 w 626"/>
                <a:gd name="T51" fmla="*/ 0 h 2316"/>
                <a:gd name="T52" fmla="*/ 0 w 626"/>
                <a:gd name="T53" fmla="*/ 0 h 2316"/>
                <a:gd name="T54" fmla="*/ 0 w 626"/>
                <a:gd name="T55" fmla="*/ 0 h 2316"/>
                <a:gd name="T56" fmla="*/ 0 w 626"/>
                <a:gd name="T57" fmla="*/ 0 h 2316"/>
                <a:gd name="T58" fmla="*/ 0 w 626"/>
                <a:gd name="T59" fmla="*/ 0 h 2316"/>
                <a:gd name="T60" fmla="*/ 0 w 626"/>
                <a:gd name="T61" fmla="*/ 0 h 2316"/>
                <a:gd name="T62" fmla="*/ 0 w 626"/>
                <a:gd name="T63" fmla="*/ 0 h 2316"/>
                <a:gd name="T64" fmla="*/ 0 w 626"/>
                <a:gd name="T65" fmla="*/ 0 h 2316"/>
                <a:gd name="T66" fmla="*/ 0 w 626"/>
                <a:gd name="T67" fmla="*/ 0 h 2316"/>
                <a:gd name="T68" fmla="*/ 0 w 626"/>
                <a:gd name="T69" fmla="*/ 0 h 2316"/>
                <a:gd name="T70" fmla="*/ 0 w 626"/>
                <a:gd name="T71" fmla="*/ 0 h 2316"/>
                <a:gd name="T72" fmla="*/ 0 w 626"/>
                <a:gd name="T73" fmla="*/ 0 h 2316"/>
                <a:gd name="T74" fmla="*/ 0 w 626"/>
                <a:gd name="T75" fmla="*/ 0 h 2316"/>
                <a:gd name="T76" fmla="*/ 0 w 626"/>
                <a:gd name="T77" fmla="*/ 0 h 2316"/>
                <a:gd name="T78" fmla="*/ 0 w 626"/>
                <a:gd name="T79" fmla="*/ 0 h 2316"/>
                <a:gd name="T80" fmla="*/ 0 w 626"/>
                <a:gd name="T81" fmla="*/ 0 h 2316"/>
                <a:gd name="T82" fmla="*/ 0 w 626"/>
                <a:gd name="T83" fmla="*/ 0 h 2316"/>
                <a:gd name="T84" fmla="*/ 0 w 626"/>
                <a:gd name="T85" fmla="*/ 0 h 2316"/>
                <a:gd name="T86" fmla="*/ 0 w 626"/>
                <a:gd name="T87" fmla="*/ 0 h 2316"/>
                <a:gd name="T88" fmla="*/ 0 w 626"/>
                <a:gd name="T89" fmla="*/ 0 h 2316"/>
                <a:gd name="T90" fmla="*/ 0 w 626"/>
                <a:gd name="T91" fmla="*/ 0 h 2316"/>
                <a:gd name="T92" fmla="*/ 0 w 626"/>
                <a:gd name="T93" fmla="*/ 0 h 2316"/>
                <a:gd name="T94" fmla="*/ 0 w 626"/>
                <a:gd name="T95" fmla="*/ 0 h 2316"/>
                <a:gd name="T96" fmla="*/ 0 w 626"/>
                <a:gd name="T97" fmla="*/ 0 h 2316"/>
                <a:gd name="T98" fmla="*/ 0 w 626"/>
                <a:gd name="T99" fmla="*/ 0 h 2316"/>
                <a:gd name="T100" fmla="*/ 0 w 626"/>
                <a:gd name="T101" fmla="*/ 0 h 2316"/>
                <a:gd name="T102" fmla="*/ 0 w 626"/>
                <a:gd name="T103" fmla="*/ 0 h 2316"/>
                <a:gd name="T104" fmla="*/ 0 w 626"/>
                <a:gd name="T105" fmla="*/ 0 h 2316"/>
                <a:gd name="T106" fmla="*/ 0 w 626"/>
                <a:gd name="T107" fmla="*/ 0 h 2316"/>
                <a:gd name="T108" fmla="*/ 0 w 626"/>
                <a:gd name="T109" fmla="*/ 0 h 2316"/>
                <a:gd name="T110" fmla="*/ 0 w 626"/>
                <a:gd name="T111" fmla="*/ 0 h 2316"/>
                <a:gd name="T112" fmla="*/ 0 w 626"/>
                <a:gd name="T113" fmla="*/ 0 h 23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26"/>
                <a:gd name="T172" fmla="*/ 0 h 2316"/>
                <a:gd name="T173" fmla="*/ 626 w 626"/>
                <a:gd name="T174" fmla="*/ 2316 h 231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26" h="2316">
                  <a:moveTo>
                    <a:pt x="375" y="0"/>
                  </a:moveTo>
                  <a:lnTo>
                    <a:pt x="370" y="4"/>
                  </a:lnTo>
                  <a:lnTo>
                    <a:pt x="354" y="19"/>
                  </a:lnTo>
                  <a:lnTo>
                    <a:pt x="331" y="43"/>
                  </a:lnTo>
                  <a:lnTo>
                    <a:pt x="300" y="78"/>
                  </a:lnTo>
                  <a:lnTo>
                    <a:pt x="282" y="99"/>
                  </a:lnTo>
                  <a:lnTo>
                    <a:pt x="264" y="124"/>
                  </a:lnTo>
                  <a:lnTo>
                    <a:pt x="245" y="150"/>
                  </a:lnTo>
                  <a:lnTo>
                    <a:pt x="225" y="180"/>
                  </a:lnTo>
                  <a:lnTo>
                    <a:pt x="205" y="211"/>
                  </a:lnTo>
                  <a:lnTo>
                    <a:pt x="185" y="246"/>
                  </a:lnTo>
                  <a:lnTo>
                    <a:pt x="165" y="283"/>
                  </a:lnTo>
                  <a:lnTo>
                    <a:pt x="144" y="325"/>
                  </a:lnTo>
                  <a:lnTo>
                    <a:pt x="125" y="367"/>
                  </a:lnTo>
                  <a:lnTo>
                    <a:pt x="106" y="414"/>
                  </a:lnTo>
                  <a:lnTo>
                    <a:pt x="88" y="462"/>
                  </a:lnTo>
                  <a:lnTo>
                    <a:pt x="71" y="514"/>
                  </a:lnTo>
                  <a:lnTo>
                    <a:pt x="55" y="569"/>
                  </a:lnTo>
                  <a:lnTo>
                    <a:pt x="42" y="628"/>
                  </a:lnTo>
                  <a:lnTo>
                    <a:pt x="29" y="689"/>
                  </a:lnTo>
                  <a:lnTo>
                    <a:pt x="18" y="752"/>
                  </a:lnTo>
                  <a:lnTo>
                    <a:pt x="11" y="819"/>
                  </a:lnTo>
                  <a:lnTo>
                    <a:pt x="5" y="890"/>
                  </a:lnTo>
                  <a:lnTo>
                    <a:pt x="1" y="963"/>
                  </a:lnTo>
                  <a:lnTo>
                    <a:pt x="0" y="1039"/>
                  </a:lnTo>
                  <a:lnTo>
                    <a:pt x="4" y="1119"/>
                  </a:lnTo>
                  <a:lnTo>
                    <a:pt x="9" y="1201"/>
                  </a:lnTo>
                  <a:lnTo>
                    <a:pt x="18" y="1288"/>
                  </a:lnTo>
                  <a:lnTo>
                    <a:pt x="31" y="1377"/>
                  </a:lnTo>
                  <a:lnTo>
                    <a:pt x="42" y="1439"/>
                  </a:lnTo>
                  <a:lnTo>
                    <a:pt x="55" y="1497"/>
                  </a:lnTo>
                  <a:lnTo>
                    <a:pt x="70" y="1553"/>
                  </a:lnTo>
                  <a:lnTo>
                    <a:pt x="87" y="1608"/>
                  </a:lnTo>
                  <a:lnTo>
                    <a:pt x="105" y="1660"/>
                  </a:lnTo>
                  <a:lnTo>
                    <a:pt x="125" y="1710"/>
                  </a:lnTo>
                  <a:lnTo>
                    <a:pt x="147" y="1757"/>
                  </a:lnTo>
                  <a:lnTo>
                    <a:pt x="169" y="1803"/>
                  </a:lnTo>
                  <a:lnTo>
                    <a:pt x="192" y="1846"/>
                  </a:lnTo>
                  <a:lnTo>
                    <a:pt x="216" y="1889"/>
                  </a:lnTo>
                  <a:lnTo>
                    <a:pt x="241" y="1928"/>
                  </a:lnTo>
                  <a:lnTo>
                    <a:pt x="266" y="1965"/>
                  </a:lnTo>
                  <a:lnTo>
                    <a:pt x="292" y="2001"/>
                  </a:lnTo>
                  <a:lnTo>
                    <a:pt x="317" y="2034"/>
                  </a:lnTo>
                  <a:lnTo>
                    <a:pt x="343" y="2065"/>
                  </a:lnTo>
                  <a:lnTo>
                    <a:pt x="369" y="2095"/>
                  </a:lnTo>
                  <a:lnTo>
                    <a:pt x="393" y="2122"/>
                  </a:lnTo>
                  <a:lnTo>
                    <a:pt x="419" y="2148"/>
                  </a:lnTo>
                  <a:lnTo>
                    <a:pt x="443" y="2172"/>
                  </a:lnTo>
                  <a:lnTo>
                    <a:pt x="466" y="2193"/>
                  </a:lnTo>
                  <a:lnTo>
                    <a:pt x="488" y="2214"/>
                  </a:lnTo>
                  <a:lnTo>
                    <a:pt x="510" y="2232"/>
                  </a:lnTo>
                  <a:lnTo>
                    <a:pt x="530" y="2248"/>
                  </a:lnTo>
                  <a:lnTo>
                    <a:pt x="548" y="2263"/>
                  </a:lnTo>
                  <a:lnTo>
                    <a:pt x="581" y="2287"/>
                  </a:lnTo>
                  <a:lnTo>
                    <a:pt x="605" y="2304"/>
                  </a:lnTo>
                  <a:lnTo>
                    <a:pt x="621" y="2313"/>
                  </a:lnTo>
                  <a:lnTo>
                    <a:pt x="626" y="2316"/>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93" name="Freeform 107"/>
            <p:cNvSpPr>
              <a:spLocks/>
            </p:cNvSpPr>
            <p:nvPr/>
          </p:nvSpPr>
          <p:spPr bwMode="auto">
            <a:xfrm>
              <a:off x="1644" y="1635"/>
              <a:ext cx="59" cy="77"/>
            </a:xfrm>
            <a:custGeom>
              <a:avLst/>
              <a:gdLst>
                <a:gd name="T0" fmla="*/ 0 w 1064"/>
                <a:gd name="T1" fmla="*/ 0 h 1377"/>
                <a:gd name="T2" fmla="*/ 0 w 1064"/>
                <a:gd name="T3" fmla="*/ 0 h 1377"/>
                <a:gd name="T4" fmla="*/ 0 w 1064"/>
                <a:gd name="T5" fmla="*/ 0 h 1377"/>
                <a:gd name="T6" fmla="*/ 0 w 1064"/>
                <a:gd name="T7" fmla="*/ 0 h 1377"/>
                <a:gd name="T8" fmla="*/ 0 w 1064"/>
                <a:gd name="T9" fmla="*/ 0 h 1377"/>
                <a:gd name="T10" fmla="*/ 0 w 1064"/>
                <a:gd name="T11" fmla="*/ 0 h 1377"/>
                <a:gd name="T12" fmla="*/ 0 w 1064"/>
                <a:gd name="T13" fmla="*/ 0 h 1377"/>
                <a:gd name="T14" fmla="*/ 0 w 1064"/>
                <a:gd name="T15" fmla="*/ 0 h 1377"/>
                <a:gd name="T16" fmla="*/ 0 w 1064"/>
                <a:gd name="T17" fmla="*/ 0 h 1377"/>
                <a:gd name="T18" fmla="*/ 0 w 1064"/>
                <a:gd name="T19" fmla="*/ 0 h 1377"/>
                <a:gd name="T20" fmla="*/ 0 w 1064"/>
                <a:gd name="T21" fmla="*/ 0 h 1377"/>
                <a:gd name="T22" fmla="*/ 0 w 1064"/>
                <a:gd name="T23" fmla="*/ 0 h 1377"/>
                <a:gd name="T24" fmla="*/ 0 w 1064"/>
                <a:gd name="T25" fmla="*/ 0 h 1377"/>
                <a:gd name="T26" fmla="*/ 0 w 1064"/>
                <a:gd name="T27" fmla="*/ 0 h 1377"/>
                <a:gd name="T28" fmla="*/ 0 w 1064"/>
                <a:gd name="T29" fmla="*/ 0 h 1377"/>
                <a:gd name="T30" fmla="*/ 0 w 1064"/>
                <a:gd name="T31" fmla="*/ 0 h 1377"/>
                <a:gd name="T32" fmla="*/ 0 w 1064"/>
                <a:gd name="T33" fmla="*/ 0 h 1377"/>
                <a:gd name="T34" fmla="*/ 0 w 1064"/>
                <a:gd name="T35" fmla="*/ 0 h 1377"/>
                <a:gd name="T36" fmla="*/ 0 w 1064"/>
                <a:gd name="T37" fmla="*/ 0 h 1377"/>
                <a:gd name="T38" fmla="*/ 0 w 1064"/>
                <a:gd name="T39" fmla="*/ 0 h 1377"/>
                <a:gd name="T40" fmla="*/ 0 w 1064"/>
                <a:gd name="T41" fmla="*/ 0 h 1377"/>
                <a:gd name="T42" fmla="*/ 0 w 1064"/>
                <a:gd name="T43" fmla="*/ 0 h 1377"/>
                <a:gd name="T44" fmla="*/ 0 w 1064"/>
                <a:gd name="T45" fmla="*/ 0 h 1377"/>
                <a:gd name="T46" fmla="*/ 0 w 1064"/>
                <a:gd name="T47" fmla="*/ 0 h 1377"/>
                <a:gd name="T48" fmla="*/ 0 w 1064"/>
                <a:gd name="T49" fmla="*/ 0 h 1377"/>
                <a:gd name="T50" fmla="*/ 0 w 1064"/>
                <a:gd name="T51" fmla="*/ 0 h 1377"/>
                <a:gd name="T52" fmla="*/ 0 w 1064"/>
                <a:gd name="T53" fmla="*/ 0 h 1377"/>
                <a:gd name="T54" fmla="*/ 0 w 1064"/>
                <a:gd name="T55" fmla="*/ 0 h 1377"/>
                <a:gd name="T56" fmla="*/ 0 w 1064"/>
                <a:gd name="T57" fmla="*/ 0 h 1377"/>
                <a:gd name="T58" fmla="*/ 0 w 1064"/>
                <a:gd name="T59" fmla="*/ 0 h 1377"/>
                <a:gd name="T60" fmla="*/ 0 w 1064"/>
                <a:gd name="T61" fmla="*/ 0 h 1377"/>
                <a:gd name="T62" fmla="*/ 0 w 1064"/>
                <a:gd name="T63" fmla="*/ 0 h 1377"/>
                <a:gd name="T64" fmla="*/ 0 w 1064"/>
                <a:gd name="T65" fmla="*/ 0 h 1377"/>
                <a:gd name="T66" fmla="*/ 0 w 1064"/>
                <a:gd name="T67" fmla="*/ 0 h 1377"/>
                <a:gd name="T68" fmla="*/ 0 w 1064"/>
                <a:gd name="T69" fmla="*/ 0 h 1377"/>
                <a:gd name="T70" fmla="*/ 0 w 1064"/>
                <a:gd name="T71" fmla="*/ 0 h 1377"/>
                <a:gd name="T72" fmla="*/ 0 w 1064"/>
                <a:gd name="T73" fmla="*/ 0 h 1377"/>
                <a:gd name="T74" fmla="*/ 0 w 1064"/>
                <a:gd name="T75" fmla="*/ 0 h 1377"/>
                <a:gd name="T76" fmla="*/ 0 w 1064"/>
                <a:gd name="T77" fmla="*/ 0 h 1377"/>
                <a:gd name="T78" fmla="*/ 0 w 1064"/>
                <a:gd name="T79" fmla="*/ 0 h 1377"/>
                <a:gd name="T80" fmla="*/ 0 w 1064"/>
                <a:gd name="T81" fmla="*/ 0 h 1377"/>
                <a:gd name="T82" fmla="*/ 0 w 1064"/>
                <a:gd name="T83" fmla="*/ 0 h 1377"/>
                <a:gd name="T84" fmla="*/ 0 w 1064"/>
                <a:gd name="T85" fmla="*/ 0 h 1377"/>
                <a:gd name="T86" fmla="*/ 0 w 1064"/>
                <a:gd name="T87" fmla="*/ 0 h 1377"/>
                <a:gd name="T88" fmla="*/ 0 w 1064"/>
                <a:gd name="T89" fmla="*/ 0 h 1377"/>
                <a:gd name="T90" fmla="*/ 0 w 1064"/>
                <a:gd name="T91" fmla="*/ 0 h 1377"/>
                <a:gd name="T92" fmla="*/ 0 w 1064"/>
                <a:gd name="T93" fmla="*/ 0 h 137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64"/>
                <a:gd name="T142" fmla="*/ 0 h 1377"/>
                <a:gd name="T143" fmla="*/ 1064 w 1064"/>
                <a:gd name="T144" fmla="*/ 1377 h 137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64" h="1377">
                  <a:moveTo>
                    <a:pt x="1064" y="0"/>
                  </a:moveTo>
                  <a:lnTo>
                    <a:pt x="1063" y="6"/>
                  </a:lnTo>
                  <a:lnTo>
                    <a:pt x="1060" y="23"/>
                  </a:lnTo>
                  <a:lnTo>
                    <a:pt x="1055" y="51"/>
                  </a:lnTo>
                  <a:lnTo>
                    <a:pt x="1046" y="88"/>
                  </a:lnTo>
                  <a:lnTo>
                    <a:pt x="1035" y="133"/>
                  </a:lnTo>
                  <a:lnTo>
                    <a:pt x="1023" y="185"/>
                  </a:lnTo>
                  <a:lnTo>
                    <a:pt x="1008" y="242"/>
                  </a:lnTo>
                  <a:lnTo>
                    <a:pt x="990" y="305"/>
                  </a:lnTo>
                  <a:lnTo>
                    <a:pt x="970" y="371"/>
                  </a:lnTo>
                  <a:lnTo>
                    <a:pt x="947" y="440"/>
                  </a:lnTo>
                  <a:lnTo>
                    <a:pt x="934" y="475"/>
                  </a:lnTo>
                  <a:lnTo>
                    <a:pt x="921" y="510"/>
                  </a:lnTo>
                  <a:lnTo>
                    <a:pt x="907" y="546"/>
                  </a:lnTo>
                  <a:lnTo>
                    <a:pt x="893" y="581"/>
                  </a:lnTo>
                  <a:lnTo>
                    <a:pt x="878" y="616"/>
                  </a:lnTo>
                  <a:lnTo>
                    <a:pt x="862" y="651"/>
                  </a:lnTo>
                  <a:lnTo>
                    <a:pt x="845" y="686"/>
                  </a:lnTo>
                  <a:lnTo>
                    <a:pt x="828" y="719"/>
                  </a:lnTo>
                  <a:lnTo>
                    <a:pt x="810" y="752"/>
                  </a:lnTo>
                  <a:lnTo>
                    <a:pt x="791" y="784"/>
                  </a:lnTo>
                  <a:lnTo>
                    <a:pt x="771" y="815"/>
                  </a:lnTo>
                  <a:lnTo>
                    <a:pt x="751" y="846"/>
                  </a:lnTo>
                  <a:lnTo>
                    <a:pt x="730" y="874"/>
                  </a:lnTo>
                  <a:lnTo>
                    <a:pt x="706" y="903"/>
                  </a:lnTo>
                  <a:lnTo>
                    <a:pt x="682" y="930"/>
                  </a:lnTo>
                  <a:lnTo>
                    <a:pt x="655" y="958"/>
                  </a:lnTo>
                  <a:lnTo>
                    <a:pt x="629" y="984"/>
                  </a:lnTo>
                  <a:lnTo>
                    <a:pt x="600" y="1011"/>
                  </a:lnTo>
                  <a:lnTo>
                    <a:pt x="571" y="1036"/>
                  </a:lnTo>
                  <a:lnTo>
                    <a:pt x="541" y="1061"/>
                  </a:lnTo>
                  <a:lnTo>
                    <a:pt x="510" y="1085"/>
                  </a:lnTo>
                  <a:lnTo>
                    <a:pt x="480" y="1107"/>
                  </a:lnTo>
                  <a:lnTo>
                    <a:pt x="448" y="1129"/>
                  </a:lnTo>
                  <a:lnTo>
                    <a:pt x="417" y="1152"/>
                  </a:lnTo>
                  <a:lnTo>
                    <a:pt x="385" y="1172"/>
                  </a:lnTo>
                  <a:lnTo>
                    <a:pt x="355" y="1192"/>
                  </a:lnTo>
                  <a:lnTo>
                    <a:pt x="323" y="1211"/>
                  </a:lnTo>
                  <a:lnTo>
                    <a:pt x="293" y="1229"/>
                  </a:lnTo>
                  <a:lnTo>
                    <a:pt x="234" y="1263"/>
                  </a:lnTo>
                  <a:lnTo>
                    <a:pt x="180" y="1291"/>
                  </a:lnTo>
                  <a:lnTo>
                    <a:pt x="129" y="1317"/>
                  </a:lnTo>
                  <a:lnTo>
                    <a:pt x="86" y="1339"/>
                  </a:lnTo>
                  <a:lnTo>
                    <a:pt x="50" y="1355"/>
                  </a:lnTo>
                  <a:lnTo>
                    <a:pt x="23" y="1368"/>
                  </a:lnTo>
                  <a:lnTo>
                    <a:pt x="5" y="1375"/>
                  </a:lnTo>
                  <a:lnTo>
                    <a:pt x="0" y="1377"/>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94" name="Freeform 108"/>
            <p:cNvSpPr>
              <a:spLocks/>
            </p:cNvSpPr>
            <p:nvPr/>
          </p:nvSpPr>
          <p:spPr bwMode="auto">
            <a:xfrm>
              <a:off x="1680" y="1332"/>
              <a:ext cx="45" cy="152"/>
            </a:xfrm>
            <a:custGeom>
              <a:avLst/>
              <a:gdLst>
                <a:gd name="T0" fmla="*/ 0 w 814"/>
                <a:gd name="T1" fmla="*/ 0 h 2724"/>
                <a:gd name="T2" fmla="*/ 0 w 814"/>
                <a:gd name="T3" fmla="*/ 0 h 2724"/>
                <a:gd name="T4" fmla="*/ 0 w 814"/>
                <a:gd name="T5" fmla="*/ 0 h 2724"/>
                <a:gd name="T6" fmla="*/ 0 w 814"/>
                <a:gd name="T7" fmla="*/ 0 h 2724"/>
                <a:gd name="T8" fmla="*/ 0 w 814"/>
                <a:gd name="T9" fmla="*/ 0 h 2724"/>
                <a:gd name="T10" fmla="*/ 0 w 814"/>
                <a:gd name="T11" fmla="*/ 0 h 2724"/>
                <a:gd name="T12" fmla="*/ 0 w 814"/>
                <a:gd name="T13" fmla="*/ 0 h 2724"/>
                <a:gd name="T14" fmla="*/ 0 w 814"/>
                <a:gd name="T15" fmla="*/ 0 h 2724"/>
                <a:gd name="T16" fmla="*/ 0 w 814"/>
                <a:gd name="T17" fmla="*/ 0 h 2724"/>
                <a:gd name="T18" fmla="*/ 0 w 814"/>
                <a:gd name="T19" fmla="*/ 0 h 2724"/>
                <a:gd name="T20" fmla="*/ 0 w 814"/>
                <a:gd name="T21" fmla="*/ 0 h 2724"/>
                <a:gd name="T22" fmla="*/ 0 w 814"/>
                <a:gd name="T23" fmla="*/ 0 h 2724"/>
                <a:gd name="T24" fmla="*/ 0 w 814"/>
                <a:gd name="T25" fmla="*/ 0 h 2724"/>
                <a:gd name="T26" fmla="*/ 0 w 814"/>
                <a:gd name="T27" fmla="*/ 0 h 2724"/>
                <a:gd name="T28" fmla="*/ 0 w 814"/>
                <a:gd name="T29" fmla="*/ 0 h 2724"/>
                <a:gd name="T30" fmla="*/ 0 w 814"/>
                <a:gd name="T31" fmla="*/ 0 h 2724"/>
                <a:gd name="T32" fmla="*/ 0 w 814"/>
                <a:gd name="T33" fmla="*/ 0 h 2724"/>
                <a:gd name="T34" fmla="*/ 0 w 814"/>
                <a:gd name="T35" fmla="*/ 0 h 2724"/>
                <a:gd name="T36" fmla="*/ 0 w 814"/>
                <a:gd name="T37" fmla="*/ 0 h 2724"/>
                <a:gd name="T38" fmla="*/ 0 w 814"/>
                <a:gd name="T39" fmla="*/ 0 h 2724"/>
                <a:gd name="T40" fmla="*/ 0 w 814"/>
                <a:gd name="T41" fmla="*/ 0 h 2724"/>
                <a:gd name="T42" fmla="*/ 0 w 814"/>
                <a:gd name="T43" fmla="*/ 0 h 2724"/>
                <a:gd name="T44" fmla="*/ 0 w 814"/>
                <a:gd name="T45" fmla="*/ 0 h 2724"/>
                <a:gd name="T46" fmla="*/ 0 w 814"/>
                <a:gd name="T47" fmla="*/ 0 h 2724"/>
                <a:gd name="T48" fmla="*/ 0 w 814"/>
                <a:gd name="T49" fmla="*/ 0 h 2724"/>
                <a:gd name="T50" fmla="*/ 0 w 814"/>
                <a:gd name="T51" fmla="*/ 0 h 2724"/>
                <a:gd name="T52" fmla="*/ 0 w 814"/>
                <a:gd name="T53" fmla="*/ 0 h 2724"/>
                <a:gd name="T54" fmla="*/ 0 w 814"/>
                <a:gd name="T55" fmla="*/ 0 h 2724"/>
                <a:gd name="T56" fmla="*/ 0 w 814"/>
                <a:gd name="T57" fmla="*/ 0 h 2724"/>
                <a:gd name="T58" fmla="*/ 0 w 814"/>
                <a:gd name="T59" fmla="*/ 0 h 2724"/>
                <a:gd name="T60" fmla="*/ 0 w 814"/>
                <a:gd name="T61" fmla="*/ 0 h 2724"/>
                <a:gd name="T62" fmla="*/ 0 w 814"/>
                <a:gd name="T63" fmla="*/ 0 h 2724"/>
                <a:gd name="T64" fmla="*/ 0 w 814"/>
                <a:gd name="T65" fmla="*/ 0 h 2724"/>
                <a:gd name="T66" fmla="*/ 0 w 814"/>
                <a:gd name="T67" fmla="*/ 0 h 2724"/>
                <a:gd name="T68" fmla="*/ 0 w 814"/>
                <a:gd name="T69" fmla="*/ 0 h 2724"/>
                <a:gd name="T70" fmla="*/ 0 w 814"/>
                <a:gd name="T71" fmla="*/ 0 h 2724"/>
                <a:gd name="T72" fmla="*/ 0 w 814"/>
                <a:gd name="T73" fmla="*/ 0 h 2724"/>
                <a:gd name="T74" fmla="*/ 0 w 814"/>
                <a:gd name="T75" fmla="*/ 0 h 2724"/>
                <a:gd name="T76" fmla="*/ 0 w 814"/>
                <a:gd name="T77" fmla="*/ 0 h 2724"/>
                <a:gd name="T78" fmla="*/ 0 w 814"/>
                <a:gd name="T79" fmla="*/ 0 h 2724"/>
                <a:gd name="T80" fmla="*/ 0 w 814"/>
                <a:gd name="T81" fmla="*/ 0 h 27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14"/>
                <a:gd name="T124" fmla="*/ 0 h 2724"/>
                <a:gd name="T125" fmla="*/ 814 w 814"/>
                <a:gd name="T126" fmla="*/ 2724 h 27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14" h="2724">
                  <a:moveTo>
                    <a:pt x="0" y="0"/>
                  </a:moveTo>
                  <a:lnTo>
                    <a:pt x="4" y="8"/>
                  </a:lnTo>
                  <a:lnTo>
                    <a:pt x="15" y="28"/>
                  </a:lnTo>
                  <a:lnTo>
                    <a:pt x="34" y="61"/>
                  </a:lnTo>
                  <a:lnTo>
                    <a:pt x="60" y="105"/>
                  </a:lnTo>
                  <a:lnTo>
                    <a:pt x="91" y="161"/>
                  </a:lnTo>
                  <a:lnTo>
                    <a:pt x="127" y="228"/>
                  </a:lnTo>
                  <a:lnTo>
                    <a:pt x="165" y="305"/>
                  </a:lnTo>
                  <a:lnTo>
                    <a:pt x="207" y="392"/>
                  </a:lnTo>
                  <a:lnTo>
                    <a:pt x="228" y="439"/>
                  </a:lnTo>
                  <a:lnTo>
                    <a:pt x="250" y="487"/>
                  </a:lnTo>
                  <a:lnTo>
                    <a:pt x="272" y="538"/>
                  </a:lnTo>
                  <a:lnTo>
                    <a:pt x="294" y="591"/>
                  </a:lnTo>
                  <a:lnTo>
                    <a:pt x="316" y="645"/>
                  </a:lnTo>
                  <a:lnTo>
                    <a:pt x="338" y="702"/>
                  </a:lnTo>
                  <a:lnTo>
                    <a:pt x="361" y="759"/>
                  </a:lnTo>
                  <a:lnTo>
                    <a:pt x="383" y="820"/>
                  </a:lnTo>
                  <a:lnTo>
                    <a:pt x="404" y="881"/>
                  </a:lnTo>
                  <a:lnTo>
                    <a:pt x="424" y="944"/>
                  </a:lnTo>
                  <a:lnTo>
                    <a:pt x="444" y="1008"/>
                  </a:lnTo>
                  <a:lnTo>
                    <a:pt x="463" y="1074"/>
                  </a:lnTo>
                  <a:lnTo>
                    <a:pt x="482" y="1141"/>
                  </a:lnTo>
                  <a:lnTo>
                    <a:pt x="499" y="1208"/>
                  </a:lnTo>
                  <a:lnTo>
                    <a:pt x="516" y="1277"/>
                  </a:lnTo>
                  <a:lnTo>
                    <a:pt x="532" y="1347"/>
                  </a:lnTo>
                  <a:lnTo>
                    <a:pt x="561" y="1487"/>
                  </a:lnTo>
                  <a:lnTo>
                    <a:pt x="588" y="1622"/>
                  </a:lnTo>
                  <a:lnTo>
                    <a:pt x="616" y="1754"/>
                  </a:lnTo>
                  <a:lnTo>
                    <a:pt x="641" y="1880"/>
                  </a:lnTo>
                  <a:lnTo>
                    <a:pt x="666" y="2000"/>
                  </a:lnTo>
                  <a:lnTo>
                    <a:pt x="690" y="2114"/>
                  </a:lnTo>
                  <a:lnTo>
                    <a:pt x="711" y="2219"/>
                  </a:lnTo>
                  <a:lnTo>
                    <a:pt x="731" y="2318"/>
                  </a:lnTo>
                  <a:lnTo>
                    <a:pt x="749" y="2408"/>
                  </a:lnTo>
                  <a:lnTo>
                    <a:pt x="765" y="2487"/>
                  </a:lnTo>
                  <a:lnTo>
                    <a:pt x="780" y="2557"/>
                  </a:lnTo>
                  <a:lnTo>
                    <a:pt x="791" y="2615"/>
                  </a:lnTo>
                  <a:lnTo>
                    <a:pt x="801" y="2662"/>
                  </a:lnTo>
                  <a:lnTo>
                    <a:pt x="807" y="2697"/>
                  </a:lnTo>
                  <a:lnTo>
                    <a:pt x="811" y="2718"/>
                  </a:lnTo>
                  <a:lnTo>
                    <a:pt x="814" y="2724"/>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95" name="Freeform 109"/>
            <p:cNvSpPr>
              <a:spLocks/>
            </p:cNvSpPr>
            <p:nvPr/>
          </p:nvSpPr>
          <p:spPr bwMode="auto">
            <a:xfrm>
              <a:off x="1725" y="1508"/>
              <a:ext cx="6" cy="16"/>
            </a:xfrm>
            <a:custGeom>
              <a:avLst/>
              <a:gdLst>
                <a:gd name="T0" fmla="*/ 0 w 93"/>
                <a:gd name="T1" fmla="*/ 0 h 281"/>
                <a:gd name="T2" fmla="*/ 0 w 93"/>
                <a:gd name="T3" fmla="*/ 0 h 281"/>
                <a:gd name="T4" fmla="*/ 0 w 93"/>
                <a:gd name="T5" fmla="*/ 0 h 281"/>
                <a:gd name="T6" fmla="*/ 0 w 93"/>
                <a:gd name="T7" fmla="*/ 0 h 281"/>
                <a:gd name="T8" fmla="*/ 0 w 93"/>
                <a:gd name="T9" fmla="*/ 0 h 281"/>
                <a:gd name="T10" fmla="*/ 0 w 93"/>
                <a:gd name="T11" fmla="*/ 0 h 281"/>
                <a:gd name="T12" fmla="*/ 0 w 93"/>
                <a:gd name="T13" fmla="*/ 0 h 281"/>
                <a:gd name="T14" fmla="*/ 0 w 93"/>
                <a:gd name="T15" fmla="*/ 0 h 281"/>
                <a:gd name="T16" fmla="*/ 0 w 93"/>
                <a:gd name="T17" fmla="*/ 0 h 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3"/>
                <a:gd name="T28" fmla="*/ 0 h 281"/>
                <a:gd name="T29" fmla="*/ 93 w 93"/>
                <a:gd name="T30" fmla="*/ 281 h 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3" h="281">
                  <a:moveTo>
                    <a:pt x="0" y="0"/>
                  </a:moveTo>
                  <a:lnTo>
                    <a:pt x="1" y="5"/>
                  </a:lnTo>
                  <a:lnTo>
                    <a:pt x="5" y="21"/>
                  </a:lnTo>
                  <a:lnTo>
                    <a:pt x="12" y="47"/>
                  </a:lnTo>
                  <a:lnTo>
                    <a:pt x="23" y="81"/>
                  </a:lnTo>
                  <a:lnTo>
                    <a:pt x="36" y="124"/>
                  </a:lnTo>
                  <a:lnTo>
                    <a:pt x="53" y="171"/>
                  </a:lnTo>
                  <a:lnTo>
                    <a:pt x="72" y="224"/>
                  </a:lnTo>
                  <a:lnTo>
                    <a:pt x="93" y="281"/>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96" name="Freeform 110"/>
            <p:cNvSpPr>
              <a:spLocks/>
            </p:cNvSpPr>
            <p:nvPr/>
          </p:nvSpPr>
          <p:spPr bwMode="auto">
            <a:xfrm>
              <a:off x="1886" y="1615"/>
              <a:ext cx="458" cy="322"/>
            </a:xfrm>
            <a:custGeom>
              <a:avLst/>
              <a:gdLst>
                <a:gd name="T0" fmla="*/ 0 w 8246"/>
                <a:gd name="T1" fmla="*/ 0 h 5799"/>
                <a:gd name="T2" fmla="*/ 0 w 8246"/>
                <a:gd name="T3" fmla="*/ 0 h 5799"/>
                <a:gd name="T4" fmla="*/ 0 w 8246"/>
                <a:gd name="T5" fmla="*/ 0 h 5799"/>
                <a:gd name="T6" fmla="*/ 0 w 8246"/>
                <a:gd name="T7" fmla="*/ 0 h 5799"/>
                <a:gd name="T8" fmla="*/ 0 w 8246"/>
                <a:gd name="T9" fmla="*/ 0 h 5799"/>
                <a:gd name="T10" fmla="*/ 0 w 8246"/>
                <a:gd name="T11" fmla="*/ 0 h 5799"/>
                <a:gd name="T12" fmla="*/ 0 w 8246"/>
                <a:gd name="T13" fmla="*/ 0 h 5799"/>
                <a:gd name="T14" fmla="*/ 0 w 8246"/>
                <a:gd name="T15" fmla="*/ 0 h 5799"/>
                <a:gd name="T16" fmla="*/ 0 w 8246"/>
                <a:gd name="T17" fmla="*/ 0 h 5799"/>
                <a:gd name="T18" fmla="*/ 0 w 8246"/>
                <a:gd name="T19" fmla="*/ 0 h 5799"/>
                <a:gd name="T20" fmla="*/ 0 w 8246"/>
                <a:gd name="T21" fmla="*/ 0 h 5799"/>
                <a:gd name="T22" fmla="*/ 0 w 8246"/>
                <a:gd name="T23" fmla="*/ 0 h 5799"/>
                <a:gd name="T24" fmla="*/ 0 w 8246"/>
                <a:gd name="T25" fmla="*/ 0 h 5799"/>
                <a:gd name="T26" fmla="*/ 0 w 8246"/>
                <a:gd name="T27" fmla="*/ 0 h 5799"/>
                <a:gd name="T28" fmla="*/ 0 w 8246"/>
                <a:gd name="T29" fmla="*/ 0 h 5799"/>
                <a:gd name="T30" fmla="*/ 0 w 8246"/>
                <a:gd name="T31" fmla="*/ 0 h 5799"/>
                <a:gd name="T32" fmla="*/ 0 w 8246"/>
                <a:gd name="T33" fmla="*/ 0 h 5799"/>
                <a:gd name="T34" fmla="*/ 0 w 8246"/>
                <a:gd name="T35" fmla="*/ 0 h 5799"/>
                <a:gd name="T36" fmla="*/ 0 w 8246"/>
                <a:gd name="T37" fmla="*/ 0 h 5799"/>
                <a:gd name="T38" fmla="*/ 0 w 8246"/>
                <a:gd name="T39" fmla="*/ 0 h 5799"/>
                <a:gd name="T40" fmla="*/ 0 w 8246"/>
                <a:gd name="T41" fmla="*/ 0 h 5799"/>
                <a:gd name="T42" fmla="*/ 0 w 8246"/>
                <a:gd name="T43" fmla="*/ 0 h 5799"/>
                <a:gd name="T44" fmla="*/ 0 w 8246"/>
                <a:gd name="T45" fmla="*/ 0 h 5799"/>
                <a:gd name="T46" fmla="*/ 0 w 8246"/>
                <a:gd name="T47" fmla="*/ 0 h 5799"/>
                <a:gd name="T48" fmla="*/ 0 w 8246"/>
                <a:gd name="T49" fmla="*/ 0 h 5799"/>
                <a:gd name="T50" fmla="*/ 0 w 8246"/>
                <a:gd name="T51" fmla="*/ 0 h 5799"/>
                <a:gd name="T52" fmla="*/ 0 w 8246"/>
                <a:gd name="T53" fmla="*/ 0 h 5799"/>
                <a:gd name="T54" fmla="*/ 0 w 8246"/>
                <a:gd name="T55" fmla="*/ 0 h 5799"/>
                <a:gd name="T56" fmla="*/ 0 w 8246"/>
                <a:gd name="T57" fmla="*/ 0 h 5799"/>
                <a:gd name="T58" fmla="*/ 0 w 8246"/>
                <a:gd name="T59" fmla="*/ 0 h 5799"/>
                <a:gd name="T60" fmla="*/ 0 w 8246"/>
                <a:gd name="T61" fmla="*/ 0 h 5799"/>
                <a:gd name="T62" fmla="*/ 0 w 8246"/>
                <a:gd name="T63" fmla="*/ 0 h 5799"/>
                <a:gd name="T64" fmla="*/ 0 w 8246"/>
                <a:gd name="T65" fmla="*/ 0 h 5799"/>
                <a:gd name="T66" fmla="*/ 0 w 8246"/>
                <a:gd name="T67" fmla="*/ 0 h 5799"/>
                <a:gd name="T68" fmla="*/ 0 w 8246"/>
                <a:gd name="T69" fmla="*/ 0 h 5799"/>
                <a:gd name="T70" fmla="*/ 0 w 8246"/>
                <a:gd name="T71" fmla="*/ 0 h 5799"/>
                <a:gd name="T72" fmla="*/ 0 w 8246"/>
                <a:gd name="T73" fmla="*/ 0 h 5799"/>
                <a:gd name="T74" fmla="*/ 0 w 8246"/>
                <a:gd name="T75" fmla="*/ 0 h 5799"/>
                <a:gd name="T76" fmla="*/ 0 w 8246"/>
                <a:gd name="T77" fmla="*/ 0 h 5799"/>
                <a:gd name="T78" fmla="*/ 0 w 8246"/>
                <a:gd name="T79" fmla="*/ 0 h 57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246"/>
                <a:gd name="T121" fmla="*/ 0 h 5799"/>
                <a:gd name="T122" fmla="*/ 8246 w 8246"/>
                <a:gd name="T123" fmla="*/ 5799 h 579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246" h="5799">
                  <a:moveTo>
                    <a:pt x="8246" y="4406"/>
                  </a:moveTo>
                  <a:lnTo>
                    <a:pt x="772" y="0"/>
                  </a:lnTo>
                  <a:lnTo>
                    <a:pt x="757" y="15"/>
                  </a:lnTo>
                  <a:lnTo>
                    <a:pt x="715" y="59"/>
                  </a:lnTo>
                  <a:lnTo>
                    <a:pt x="686" y="89"/>
                  </a:lnTo>
                  <a:lnTo>
                    <a:pt x="653" y="124"/>
                  </a:lnTo>
                  <a:lnTo>
                    <a:pt x="617" y="165"/>
                  </a:lnTo>
                  <a:lnTo>
                    <a:pt x="578" y="208"/>
                  </a:lnTo>
                  <a:lnTo>
                    <a:pt x="537" y="256"/>
                  </a:lnTo>
                  <a:lnTo>
                    <a:pt x="496" y="305"/>
                  </a:lnTo>
                  <a:lnTo>
                    <a:pt x="453" y="357"/>
                  </a:lnTo>
                  <a:lnTo>
                    <a:pt x="413" y="410"/>
                  </a:lnTo>
                  <a:lnTo>
                    <a:pt x="373" y="465"/>
                  </a:lnTo>
                  <a:lnTo>
                    <a:pt x="336" y="519"/>
                  </a:lnTo>
                  <a:lnTo>
                    <a:pt x="318" y="547"/>
                  </a:lnTo>
                  <a:lnTo>
                    <a:pt x="302" y="573"/>
                  </a:lnTo>
                  <a:lnTo>
                    <a:pt x="286" y="601"/>
                  </a:lnTo>
                  <a:lnTo>
                    <a:pt x="271" y="626"/>
                  </a:lnTo>
                  <a:lnTo>
                    <a:pt x="256" y="657"/>
                  </a:lnTo>
                  <a:lnTo>
                    <a:pt x="240" y="689"/>
                  </a:lnTo>
                  <a:lnTo>
                    <a:pt x="226" y="721"/>
                  </a:lnTo>
                  <a:lnTo>
                    <a:pt x="212" y="756"/>
                  </a:lnTo>
                  <a:lnTo>
                    <a:pt x="198" y="791"/>
                  </a:lnTo>
                  <a:lnTo>
                    <a:pt x="184" y="827"/>
                  </a:lnTo>
                  <a:lnTo>
                    <a:pt x="171" y="864"/>
                  </a:lnTo>
                  <a:lnTo>
                    <a:pt x="159" y="902"/>
                  </a:lnTo>
                  <a:lnTo>
                    <a:pt x="135" y="979"/>
                  </a:lnTo>
                  <a:lnTo>
                    <a:pt x="112" y="1055"/>
                  </a:lnTo>
                  <a:lnTo>
                    <a:pt x="91" y="1130"/>
                  </a:lnTo>
                  <a:lnTo>
                    <a:pt x="73" y="1203"/>
                  </a:lnTo>
                  <a:lnTo>
                    <a:pt x="56" y="1273"/>
                  </a:lnTo>
                  <a:lnTo>
                    <a:pt x="41" y="1338"/>
                  </a:lnTo>
                  <a:lnTo>
                    <a:pt x="29" y="1396"/>
                  </a:lnTo>
                  <a:lnTo>
                    <a:pt x="19" y="1446"/>
                  </a:lnTo>
                  <a:lnTo>
                    <a:pt x="11" y="1487"/>
                  </a:lnTo>
                  <a:lnTo>
                    <a:pt x="4" y="1519"/>
                  </a:lnTo>
                  <a:lnTo>
                    <a:pt x="1" y="1539"/>
                  </a:lnTo>
                  <a:lnTo>
                    <a:pt x="0" y="1545"/>
                  </a:lnTo>
                  <a:lnTo>
                    <a:pt x="7395" y="5799"/>
                  </a:lnTo>
                  <a:lnTo>
                    <a:pt x="8246" y="4406"/>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97" name="Freeform 111"/>
            <p:cNvSpPr>
              <a:spLocks/>
            </p:cNvSpPr>
            <p:nvPr/>
          </p:nvSpPr>
          <p:spPr bwMode="auto">
            <a:xfrm>
              <a:off x="1924" y="1611"/>
              <a:ext cx="422" cy="252"/>
            </a:xfrm>
            <a:custGeom>
              <a:avLst/>
              <a:gdLst>
                <a:gd name="T0" fmla="*/ 0 w 7582"/>
                <a:gd name="T1" fmla="*/ 0 h 4540"/>
                <a:gd name="T2" fmla="*/ 0 w 7582"/>
                <a:gd name="T3" fmla="*/ 0 h 4540"/>
                <a:gd name="T4" fmla="*/ 0 w 7582"/>
                <a:gd name="T5" fmla="*/ 0 h 4540"/>
                <a:gd name="T6" fmla="*/ 0 w 7582"/>
                <a:gd name="T7" fmla="*/ 0 h 4540"/>
                <a:gd name="T8" fmla="*/ 0 w 7582"/>
                <a:gd name="T9" fmla="*/ 0 h 4540"/>
                <a:gd name="T10" fmla="*/ 0 w 7582"/>
                <a:gd name="T11" fmla="*/ 0 h 4540"/>
                <a:gd name="T12" fmla="*/ 0 w 7582"/>
                <a:gd name="T13" fmla="*/ 0 h 4540"/>
                <a:gd name="T14" fmla="*/ 0 w 7582"/>
                <a:gd name="T15" fmla="*/ 0 h 4540"/>
                <a:gd name="T16" fmla="*/ 0 w 7582"/>
                <a:gd name="T17" fmla="*/ 0 h 4540"/>
                <a:gd name="T18" fmla="*/ 0 w 7582"/>
                <a:gd name="T19" fmla="*/ 0 h 4540"/>
                <a:gd name="T20" fmla="*/ 0 w 7582"/>
                <a:gd name="T21" fmla="*/ 0 h 4540"/>
                <a:gd name="T22" fmla="*/ 0 w 7582"/>
                <a:gd name="T23" fmla="*/ 0 h 4540"/>
                <a:gd name="T24" fmla="*/ 0 w 7582"/>
                <a:gd name="T25" fmla="*/ 0 h 4540"/>
                <a:gd name="T26" fmla="*/ 0 w 7582"/>
                <a:gd name="T27" fmla="*/ 0 h 4540"/>
                <a:gd name="T28" fmla="*/ 0 w 7582"/>
                <a:gd name="T29" fmla="*/ 0 h 4540"/>
                <a:gd name="T30" fmla="*/ 0 w 7582"/>
                <a:gd name="T31" fmla="*/ 0 h 4540"/>
                <a:gd name="T32" fmla="*/ 0 w 7582"/>
                <a:gd name="T33" fmla="*/ 0 h 4540"/>
                <a:gd name="T34" fmla="*/ 0 w 7582"/>
                <a:gd name="T35" fmla="*/ 0 h 4540"/>
                <a:gd name="T36" fmla="*/ 0 w 7582"/>
                <a:gd name="T37" fmla="*/ 0 h 4540"/>
                <a:gd name="T38" fmla="*/ 0 w 7582"/>
                <a:gd name="T39" fmla="*/ 0 h 4540"/>
                <a:gd name="T40" fmla="*/ 0 w 7582"/>
                <a:gd name="T41" fmla="*/ 0 h 4540"/>
                <a:gd name="T42" fmla="*/ 0 w 7582"/>
                <a:gd name="T43" fmla="*/ 0 h 4540"/>
                <a:gd name="T44" fmla="*/ 0 w 7582"/>
                <a:gd name="T45" fmla="*/ 0 h 4540"/>
                <a:gd name="T46" fmla="*/ 0 w 7582"/>
                <a:gd name="T47" fmla="*/ 0 h 4540"/>
                <a:gd name="T48" fmla="*/ 0 w 7582"/>
                <a:gd name="T49" fmla="*/ 0 h 4540"/>
                <a:gd name="T50" fmla="*/ 0 w 7582"/>
                <a:gd name="T51" fmla="*/ 0 h 4540"/>
                <a:gd name="T52" fmla="*/ 0 w 7582"/>
                <a:gd name="T53" fmla="*/ 0 h 4540"/>
                <a:gd name="T54" fmla="*/ 0 w 7582"/>
                <a:gd name="T55" fmla="*/ 0 h 4540"/>
                <a:gd name="T56" fmla="*/ 0 w 7582"/>
                <a:gd name="T57" fmla="*/ 0 h 4540"/>
                <a:gd name="T58" fmla="*/ 0 w 7582"/>
                <a:gd name="T59" fmla="*/ 0 h 4540"/>
                <a:gd name="T60" fmla="*/ 0 w 7582"/>
                <a:gd name="T61" fmla="*/ 0 h 4540"/>
                <a:gd name="T62" fmla="*/ 0 w 7582"/>
                <a:gd name="T63" fmla="*/ 0 h 4540"/>
                <a:gd name="T64" fmla="*/ 0 w 7582"/>
                <a:gd name="T65" fmla="*/ 0 h 4540"/>
                <a:gd name="T66" fmla="*/ 0 w 7582"/>
                <a:gd name="T67" fmla="*/ 0 h 4540"/>
                <a:gd name="T68" fmla="*/ 0 w 7582"/>
                <a:gd name="T69" fmla="*/ 0 h 4540"/>
                <a:gd name="T70" fmla="*/ 0 w 7582"/>
                <a:gd name="T71" fmla="*/ 0 h 4540"/>
                <a:gd name="T72" fmla="*/ 0 w 7582"/>
                <a:gd name="T73" fmla="*/ 0 h 4540"/>
                <a:gd name="T74" fmla="*/ 0 w 7582"/>
                <a:gd name="T75" fmla="*/ 0 h 4540"/>
                <a:gd name="T76" fmla="*/ 0 w 7582"/>
                <a:gd name="T77" fmla="*/ 0 h 4540"/>
                <a:gd name="T78" fmla="*/ 0 w 7582"/>
                <a:gd name="T79" fmla="*/ 0 h 45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582"/>
                <a:gd name="T121" fmla="*/ 0 h 4540"/>
                <a:gd name="T122" fmla="*/ 7582 w 7582"/>
                <a:gd name="T123" fmla="*/ 4540 h 454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582" h="4540">
                  <a:moveTo>
                    <a:pt x="22" y="23"/>
                  </a:moveTo>
                  <a:lnTo>
                    <a:pt x="36" y="135"/>
                  </a:lnTo>
                  <a:lnTo>
                    <a:pt x="7509" y="4540"/>
                  </a:lnTo>
                  <a:lnTo>
                    <a:pt x="7582" y="4416"/>
                  </a:lnTo>
                  <a:lnTo>
                    <a:pt x="109" y="11"/>
                  </a:lnTo>
                  <a:lnTo>
                    <a:pt x="22" y="23"/>
                  </a:lnTo>
                  <a:lnTo>
                    <a:pt x="109" y="11"/>
                  </a:lnTo>
                  <a:lnTo>
                    <a:pt x="100" y="8"/>
                  </a:lnTo>
                  <a:lnTo>
                    <a:pt x="93" y="5"/>
                  </a:lnTo>
                  <a:lnTo>
                    <a:pt x="86" y="2"/>
                  </a:lnTo>
                  <a:lnTo>
                    <a:pt x="78" y="0"/>
                  </a:lnTo>
                  <a:lnTo>
                    <a:pt x="71" y="0"/>
                  </a:lnTo>
                  <a:lnTo>
                    <a:pt x="64" y="0"/>
                  </a:lnTo>
                  <a:lnTo>
                    <a:pt x="57" y="1"/>
                  </a:lnTo>
                  <a:lnTo>
                    <a:pt x="51" y="4"/>
                  </a:lnTo>
                  <a:lnTo>
                    <a:pt x="44" y="6"/>
                  </a:lnTo>
                  <a:lnTo>
                    <a:pt x="39" y="9"/>
                  </a:lnTo>
                  <a:lnTo>
                    <a:pt x="33" y="13"/>
                  </a:lnTo>
                  <a:lnTo>
                    <a:pt x="27" y="16"/>
                  </a:lnTo>
                  <a:lnTo>
                    <a:pt x="22" y="22"/>
                  </a:lnTo>
                  <a:lnTo>
                    <a:pt x="18" y="26"/>
                  </a:lnTo>
                  <a:lnTo>
                    <a:pt x="14" y="31"/>
                  </a:lnTo>
                  <a:lnTo>
                    <a:pt x="10" y="37"/>
                  </a:lnTo>
                  <a:lnTo>
                    <a:pt x="7" y="43"/>
                  </a:lnTo>
                  <a:lnTo>
                    <a:pt x="4" y="49"/>
                  </a:lnTo>
                  <a:lnTo>
                    <a:pt x="2" y="55"/>
                  </a:lnTo>
                  <a:lnTo>
                    <a:pt x="1" y="62"/>
                  </a:lnTo>
                  <a:lnTo>
                    <a:pt x="0" y="69"/>
                  </a:lnTo>
                  <a:lnTo>
                    <a:pt x="0" y="76"/>
                  </a:lnTo>
                  <a:lnTo>
                    <a:pt x="0" y="82"/>
                  </a:lnTo>
                  <a:lnTo>
                    <a:pt x="1" y="88"/>
                  </a:lnTo>
                  <a:lnTo>
                    <a:pt x="3" y="96"/>
                  </a:lnTo>
                  <a:lnTo>
                    <a:pt x="5" y="102"/>
                  </a:lnTo>
                  <a:lnTo>
                    <a:pt x="8" y="108"/>
                  </a:lnTo>
                  <a:lnTo>
                    <a:pt x="13" y="114"/>
                  </a:lnTo>
                  <a:lnTo>
                    <a:pt x="17" y="120"/>
                  </a:lnTo>
                  <a:lnTo>
                    <a:pt x="22" y="125"/>
                  </a:lnTo>
                  <a:lnTo>
                    <a:pt x="28" y="131"/>
                  </a:lnTo>
                  <a:lnTo>
                    <a:pt x="36" y="135"/>
                  </a:lnTo>
                  <a:lnTo>
                    <a:pt x="22"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98" name="Freeform 112"/>
            <p:cNvSpPr>
              <a:spLocks/>
            </p:cNvSpPr>
            <p:nvPr/>
          </p:nvSpPr>
          <p:spPr bwMode="auto">
            <a:xfrm>
              <a:off x="1897" y="1612"/>
              <a:ext cx="34" cy="42"/>
            </a:xfrm>
            <a:custGeom>
              <a:avLst/>
              <a:gdLst>
                <a:gd name="T0" fmla="*/ 0 w 625"/>
                <a:gd name="T1" fmla="*/ 0 h 749"/>
                <a:gd name="T2" fmla="*/ 0 w 625"/>
                <a:gd name="T3" fmla="*/ 0 h 749"/>
                <a:gd name="T4" fmla="*/ 0 w 625"/>
                <a:gd name="T5" fmla="*/ 0 h 749"/>
                <a:gd name="T6" fmla="*/ 0 w 625"/>
                <a:gd name="T7" fmla="*/ 0 h 749"/>
                <a:gd name="T8" fmla="*/ 0 w 625"/>
                <a:gd name="T9" fmla="*/ 0 h 749"/>
                <a:gd name="T10" fmla="*/ 0 w 625"/>
                <a:gd name="T11" fmla="*/ 0 h 749"/>
                <a:gd name="T12" fmla="*/ 0 w 625"/>
                <a:gd name="T13" fmla="*/ 0 h 749"/>
                <a:gd name="T14" fmla="*/ 0 w 625"/>
                <a:gd name="T15" fmla="*/ 0 h 749"/>
                <a:gd name="T16" fmla="*/ 0 w 625"/>
                <a:gd name="T17" fmla="*/ 0 h 749"/>
                <a:gd name="T18" fmla="*/ 0 w 625"/>
                <a:gd name="T19" fmla="*/ 0 h 749"/>
                <a:gd name="T20" fmla="*/ 0 w 625"/>
                <a:gd name="T21" fmla="*/ 0 h 749"/>
                <a:gd name="T22" fmla="*/ 0 w 625"/>
                <a:gd name="T23" fmla="*/ 0 h 749"/>
                <a:gd name="T24" fmla="*/ 0 w 625"/>
                <a:gd name="T25" fmla="*/ 0 h 749"/>
                <a:gd name="T26" fmla="*/ 0 w 625"/>
                <a:gd name="T27" fmla="*/ 0 h 749"/>
                <a:gd name="T28" fmla="*/ 0 w 625"/>
                <a:gd name="T29" fmla="*/ 0 h 749"/>
                <a:gd name="T30" fmla="*/ 0 w 625"/>
                <a:gd name="T31" fmla="*/ 0 h 749"/>
                <a:gd name="T32" fmla="*/ 0 w 625"/>
                <a:gd name="T33" fmla="*/ 0 h 749"/>
                <a:gd name="T34" fmla="*/ 0 w 625"/>
                <a:gd name="T35" fmla="*/ 0 h 749"/>
                <a:gd name="T36" fmla="*/ 0 w 625"/>
                <a:gd name="T37" fmla="*/ 0 h 749"/>
                <a:gd name="T38" fmla="*/ 0 w 625"/>
                <a:gd name="T39" fmla="*/ 0 h 749"/>
                <a:gd name="T40" fmla="*/ 0 w 625"/>
                <a:gd name="T41" fmla="*/ 0 h 749"/>
                <a:gd name="T42" fmla="*/ 0 w 625"/>
                <a:gd name="T43" fmla="*/ 0 h 749"/>
                <a:gd name="T44" fmla="*/ 0 w 625"/>
                <a:gd name="T45" fmla="*/ 0 h 749"/>
                <a:gd name="T46" fmla="*/ 0 w 625"/>
                <a:gd name="T47" fmla="*/ 0 h 749"/>
                <a:gd name="T48" fmla="*/ 0 w 625"/>
                <a:gd name="T49" fmla="*/ 0 h 749"/>
                <a:gd name="T50" fmla="*/ 0 w 625"/>
                <a:gd name="T51" fmla="*/ 0 h 749"/>
                <a:gd name="T52" fmla="*/ 0 w 625"/>
                <a:gd name="T53" fmla="*/ 0 h 749"/>
                <a:gd name="T54" fmla="*/ 0 w 625"/>
                <a:gd name="T55" fmla="*/ 0 h 749"/>
                <a:gd name="T56" fmla="*/ 0 w 625"/>
                <a:gd name="T57" fmla="*/ 0 h 749"/>
                <a:gd name="T58" fmla="*/ 0 w 625"/>
                <a:gd name="T59" fmla="*/ 0 h 749"/>
                <a:gd name="T60" fmla="*/ 0 w 625"/>
                <a:gd name="T61" fmla="*/ 0 h 749"/>
                <a:gd name="T62" fmla="*/ 0 w 625"/>
                <a:gd name="T63" fmla="*/ 0 h 749"/>
                <a:gd name="T64" fmla="*/ 0 w 625"/>
                <a:gd name="T65" fmla="*/ 0 h 749"/>
                <a:gd name="T66" fmla="*/ 0 w 625"/>
                <a:gd name="T67" fmla="*/ 0 h 7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25"/>
                <a:gd name="T103" fmla="*/ 0 h 749"/>
                <a:gd name="T104" fmla="*/ 625 w 625"/>
                <a:gd name="T105" fmla="*/ 749 h 7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25" h="749">
                  <a:moveTo>
                    <a:pt x="137" y="710"/>
                  </a:moveTo>
                  <a:lnTo>
                    <a:pt x="137" y="710"/>
                  </a:lnTo>
                  <a:lnTo>
                    <a:pt x="150" y="686"/>
                  </a:lnTo>
                  <a:lnTo>
                    <a:pt x="165" y="660"/>
                  </a:lnTo>
                  <a:lnTo>
                    <a:pt x="181" y="635"/>
                  </a:lnTo>
                  <a:lnTo>
                    <a:pt x="197" y="609"/>
                  </a:lnTo>
                  <a:lnTo>
                    <a:pt x="234" y="557"/>
                  </a:lnTo>
                  <a:lnTo>
                    <a:pt x="272" y="504"/>
                  </a:lnTo>
                  <a:lnTo>
                    <a:pt x="312" y="452"/>
                  </a:lnTo>
                  <a:lnTo>
                    <a:pt x="353" y="401"/>
                  </a:lnTo>
                  <a:lnTo>
                    <a:pt x="394" y="352"/>
                  </a:lnTo>
                  <a:lnTo>
                    <a:pt x="434" y="306"/>
                  </a:lnTo>
                  <a:lnTo>
                    <a:pt x="472" y="262"/>
                  </a:lnTo>
                  <a:lnTo>
                    <a:pt x="508" y="223"/>
                  </a:lnTo>
                  <a:lnTo>
                    <a:pt x="540" y="188"/>
                  </a:lnTo>
                  <a:lnTo>
                    <a:pt x="569" y="158"/>
                  </a:lnTo>
                  <a:lnTo>
                    <a:pt x="610" y="116"/>
                  </a:lnTo>
                  <a:lnTo>
                    <a:pt x="625" y="101"/>
                  </a:lnTo>
                  <a:lnTo>
                    <a:pt x="524" y="0"/>
                  </a:lnTo>
                  <a:lnTo>
                    <a:pt x="508" y="15"/>
                  </a:lnTo>
                  <a:lnTo>
                    <a:pt x="465" y="59"/>
                  </a:lnTo>
                  <a:lnTo>
                    <a:pt x="436" y="90"/>
                  </a:lnTo>
                  <a:lnTo>
                    <a:pt x="402" y="126"/>
                  </a:lnTo>
                  <a:lnTo>
                    <a:pt x="365" y="167"/>
                  </a:lnTo>
                  <a:lnTo>
                    <a:pt x="326" y="211"/>
                  </a:lnTo>
                  <a:lnTo>
                    <a:pt x="284" y="259"/>
                  </a:lnTo>
                  <a:lnTo>
                    <a:pt x="243" y="310"/>
                  </a:lnTo>
                  <a:lnTo>
                    <a:pt x="199" y="363"/>
                  </a:lnTo>
                  <a:lnTo>
                    <a:pt x="158" y="418"/>
                  </a:lnTo>
                  <a:lnTo>
                    <a:pt x="117" y="473"/>
                  </a:lnTo>
                  <a:lnTo>
                    <a:pt x="78" y="529"/>
                  </a:lnTo>
                  <a:lnTo>
                    <a:pt x="59" y="559"/>
                  </a:lnTo>
                  <a:lnTo>
                    <a:pt x="42" y="586"/>
                  </a:lnTo>
                  <a:lnTo>
                    <a:pt x="25" y="615"/>
                  </a:lnTo>
                  <a:lnTo>
                    <a:pt x="10" y="643"/>
                  </a:lnTo>
                  <a:lnTo>
                    <a:pt x="6" y="651"/>
                  </a:lnTo>
                  <a:lnTo>
                    <a:pt x="3" y="658"/>
                  </a:lnTo>
                  <a:lnTo>
                    <a:pt x="1" y="667"/>
                  </a:lnTo>
                  <a:lnTo>
                    <a:pt x="1" y="673"/>
                  </a:lnTo>
                  <a:lnTo>
                    <a:pt x="0" y="680"/>
                  </a:lnTo>
                  <a:lnTo>
                    <a:pt x="1" y="688"/>
                  </a:lnTo>
                  <a:lnTo>
                    <a:pt x="2" y="694"/>
                  </a:lnTo>
                  <a:lnTo>
                    <a:pt x="4" y="700"/>
                  </a:lnTo>
                  <a:lnTo>
                    <a:pt x="7" y="707"/>
                  </a:lnTo>
                  <a:lnTo>
                    <a:pt x="11" y="713"/>
                  </a:lnTo>
                  <a:lnTo>
                    <a:pt x="14" y="718"/>
                  </a:lnTo>
                  <a:lnTo>
                    <a:pt x="18" y="724"/>
                  </a:lnTo>
                  <a:lnTo>
                    <a:pt x="23" y="728"/>
                  </a:lnTo>
                  <a:lnTo>
                    <a:pt x="29" y="732"/>
                  </a:lnTo>
                  <a:lnTo>
                    <a:pt x="34" y="736"/>
                  </a:lnTo>
                  <a:lnTo>
                    <a:pt x="39" y="740"/>
                  </a:lnTo>
                  <a:lnTo>
                    <a:pt x="46" y="743"/>
                  </a:lnTo>
                  <a:lnTo>
                    <a:pt x="52" y="745"/>
                  </a:lnTo>
                  <a:lnTo>
                    <a:pt x="58" y="747"/>
                  </a:lnTo>
                  <a:lnTo>
                    <a:pt x="65" y="748"/>
                  </a:lnTo>
                  <a:lnTo>
                    <a:pt x="71" y="749"/>
                  </a:lnTo>
                  <a:lnTo>
                    <a:pt x="78" y="749"/>
                  </a:lnTo>
                  <a:lnTo>
                    <a:pt x="85" y="748"/>
                  </a:lnTo>
                  <a:lnTo>
                    <a:pt x="91" y="747"/>
                  </a:lnTo>
                  <a:lnTo>
                    <a:pt x="97" y="745"/>
                  </a:lnTo>
                  <a:lnTo>
                    <a:pt x="104" y="743"/>
                  </a:lnTo>
                  <a:lnTo>
                    <a:pt x="110" y="740"/>
                  </a:lnTo>
                  <a:lnTo>
                    <a:pt x="117" y="735"/>
                  </a:lnTo>
                  <a:lnTo>
                    <a:pt x="122" y="730"/>
                  </a:lnTo>
                  <a:lnTo>
                    <a:pt x="127" y="725"/>
                  </a:lnTo>
                  <a:lnTo>
                    <a:pt x="132" y="717"/>
                  </a:lnTo>
                  <a:lnTo>
                    <a:pt x="137" y="7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99" name="Freeform 113"/>
            <p:cNvSpPr>
              <a:spLocks/>
            </p:cNvSpPr>
            <p:nvPr/>
          </p:nvSpPr>
          <p:spPr bwMode="auto">
            <a:xfrm>
              <a:off x="1882" y="1648"/>
              <a:ext cx="22" cy="57"/>
            </a:xfrm>
            <a:custGeom>
              <a:avLst/>
              <a:gdLst>
                <a:gd name="T0" fmla="*/ 0 w 407"/>
                <a:gd name="T1" fmla="*/ 0 h 1024"/>
                <a:gd name="T2" fmla="*/ 0 w 407"/>
                <a:gd name="T3" fmla="*/ 0 h 1024"/>
                <a:gd name="T4" fmla="*/ 0 w 407"/>
                <a:gd name="T5" fmla="*/ 0 h 1024"/>
                <a:gd name="T6" fmla="*/ 0 w 407"/>
                <a:gd name="T7" fmla="*/ 0 h 1024"/>
                <a:gd name="T8" fmla="*/ 0 w 407"/>
                <a:gd name="T9" fmla="*/ 0 h 1024"/>
                <a:gd name="T10" fmla="*/ 0 w 407"/>
                <a:gd name="T11" fmla="*/ 0 h 1024"/>
                <a:gd name="T12" fmla="*/ 0 w 407"/>
                <a:gd name="T13" fmla="*/ 0 h 1024"/>
                <a:gd name="T14" fmla="*/ 0 w 407"/>
                <a:gd name="T15" fmla="*/ 0 h 1024"/>
                <a:gd name="T16" fmla="*/ 0 w 407"/>
                <a:gd name="T17" fmla="*/ 0 h 1024"/>
                <a:gd name="T18" fmla="*/ 0 w 407"/>
                <a:gd name="T19" fmla="*/ 0 h 1024"/>
                <a:gd name="T20" fmla="*/ 0 w 407"/>
                <a:gd name="T21" fmla="*/ 0 h 1024"/>
                <a:gd name="T22" fmla="*/ 0 w 407"/>
                <a:gd name="T23" fmla="*/ 0 h 1024"/>
                <a:gd name="T24" fmla="*/ 0 w 407"/>
                <a:gd name="T25" fmla="*/ 0 h 1024"/>
                <a:gd name="T26" fmla="*/ 0 w 407"/>
                <a:gd name="T27" fmla="*/ 0 h 1024"/>
                <a:gd name="T28" fmla="*/ 0 w 407"/>
                <a:gd name="T29" fmla="*/ 0 h 1024"/>
                <a:gd name="T30" fmla="*/ 0 w 407"/>
                <a:gd name="T31" fmla="*/ 0 h 1024"/>
                <a:gd name="T32" fmla="*/ 0 w 407"/>
                <a:gd name="T33" fmla="*/ 0 h 1024"/>
                <a:gd name="T34" fmla="*/ 0 w 407"/>
                <a:gd name="T35" fmla="*/ 0 h 1024"/>
                <a:gd name="T36" fmla="*/ 0 w 407"/>
                <a:gd name="T37" fmla="*/ 0 h 1024"/>
                <a:gd name="T38" fmla="*/ 0 w 407"/>
                <a:gd name="T39" fmla="*/ 0 h 1024"/>
                <a:gd name="T40" fmla="*/ 0 w 407"/>
                <a:gd name="T41" fmla="*/ 0 h 1024"/>
                <a:gd name="T42" fmla="*/ 0 w 407"/>
                <a:gd name="T43" fmla="*/ 0 h 1024"/>
                <a:gd name="T44" fmla="*/ 0 w 407"/>
                <a:gd name="T45" fmla="*/ 0 h 1024"/>
                <a:gd name="T46" fmla="*/ 0 w 407"/>
                <a:gd name="T47" fmla="*/ 0 h 1024"/>
                <a:gd name="T48" fmla="*/ 0 w 407"/>
                <a:gd name="T49" fmla="*/ 0 h 1024"/>
                <a:gd name="T50" fmla="*/ 0 w 407"/>
                <a:gd name="T51" fmla="*/ 0 h 1024"/>
                <a:gd name="T52" fmla="*/ 0 w 407"/>
                <a:gd name="T53" fmla="*/ 0 h 1024"/>
                <a:gd name="T54" fmla="*/ 0 w 407"/>
                <a:gd name="T55" fmla="*/ 0 h 1024"/>
                <a:gd name="T56" fmla="*/ 0 w 407"/>
                <a:gd name="T57" fmla="*/ 0 h 1024"/>
                <a:gd name="T58" fmla="*/ 0 w 407"/>
                <a:gd name="T59" fmla="*/ 0 h 1024"/>
                <a:gd name="T60" fmla="*/ 0 w 407"/>
                <a:gd name="T61" fmla="*/ 0 h 1024"/>
                <a:gd name="T62" fmla="*/ 0 w 407"/>
                <a:gd name="T63" fmla="*/ 0 h 1024"/>
                <a:gd name="T64" fmla="*/ 0 w 407"/>
                <a:gd name="T65" fmla="*/ 0 h 1024"/>
                <a:gd name="T66" fmla="*/ 0 w 407"/>
                <a:gd name="T67" fmla="*/ 0 h 1024"/>
                <a:gd name="T68" fmla="*/ 0 w 407"/>
                <a:gd name="T69" fmla="*/ 0 h 1024"/>
                <a:gd name="T70" fmla="*/ 0 w 407"/>
                <a:gd name="T71" fmla="*/ 0 h 1024"/>
                <a:gd name="T72" fmla="*/ 0 w 407"/>
                <a:gd name="T73" fmla="*/ 0 h 1024"/>
                <a:gd name="T74" fmla="*/ 0 w 407"/>
                <a:gd name="T75" fmla="*/ 0 h 1024"/>
                <a:gd name="T76" fmla="*/ 0 w 407"/>
                <a:gd name="T77" fmla="*/ 0 h 10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07"/>
                <a:gd name="T118" fmla="*/ 0 h 1024"/>
                <a:gd name="T119" fmla="*/ 407 w 407"/>
                <a:gd name="T120" fmla="*/ 1024 h 10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07" h="1024">
                  <a:moveTo>
                    <a:pt x="108" y="890"/>
                  </a:moveTo>
                  <a:lnTo>
                    <a:pt x="143" y="965"/>
                  </a:lnTo>
                  <a:lnTo>
                    <a:pt x="144" y="957"/>
                  </a:lnTo>
                  <a:lnTo>
                    <a:pt x="147" y="938"/>
                  </a:lnTo>
                  <a:lnTo>
                    <a:pt x="154" y="908"/>
                  </a:lnTo>
                  <a:lnTo>
                    <a:pt x="161" y="866"/>
                  </a:lnTo>
                  <a:lnTo>
                    <a:pt x="172" y="817"/>
                  </a:lnTo>
                  <a:lnTo>
                    <a:pt x="184" y="759"/>
                  </a:lnTo>
                  <a:lnTo>
                    <a:pt x="198" y="696"/>
                  </a:lnTo>
                  <a:lnTo>
                    <a:pt x="215" y="627"/>
                  </a:lnTo>
                  <a:lnTo>
                    <a:pt x="233" y="556"/>
                  </a:lnTo>
                  <a:lnTo>
                    <a:pt x="253" y="481"/>
                  </a:lnTo>
                  <a:lnTo>
                    <a:pt x="275" y="406"/>
                  </a:lnTo>
                  <a:lnTo>
                    <a:pt x="299" y="332"/>
                  </a:lnTo>
                  <a:lnTo>
                    <a:pt x="310" y="295"/>
                  </a:lnTo>
                  <a:lnTo>
                    <a:pt x="324" y="260"/>
                  </a:lnTo>
                  <a:lnTo>
                    <a:pt x="337" y="224"/>
                  </a:lnTo>
                  <a:lnTo>
                    <a:pt x="351" y="190"/>
                  </a:lnTo>
                  <a:lnTo>
                    <a:pt x="364" y="157"/>
                  </a:lnTo>
                  <a:lnTo>
                    <a:pt x="378" y="125"/>
                  </a:lnTo>
                  <a:lnTo>
                    <a:pt x="392" y="96"/>
                  </a:lnTo>
                  <a:lnTo>
                    <a:pt x="407" y="67"/>
                  </a:lnTo>
                  <a:lnTo>
                    <a:pt x="280" y="0"/>
                  </a:lnTo>
                  <a:lnTo>
                    <a:pt x="264" y="32"/>
                  </a:lnTo>
                  <a:lnTo>
                    <a:pt x="248" y="66"/>
                  </a:lnTo>
                  <a:lnTo>
                    <a:pt x="232" y="100"/>
                  </a:lnTo>
                  <a:lnTo>
                    <a:pt x="217" y="136"/>
                  </a:lnTo>
                  <a:lnTo>
                    <a:pt x="202" y="173"/>
                  </a:lnTo>
                  <a:lnTo>
                    <a:pt x="189" y="210"/>
                  </a:lnTo>
                  <a:lnTo>
                    <a:pt x="175" y="248"/>
                  </a:lnTo>
                  <a:lnTo>
                    <a:pt x="162" y="287"/>
                  </a:lnTo>
                  <a:lnTo>
                    <a:pt x="138" y="365"/>
                  </a:lnTo>
                  <a:lnTo>
                    <a:pt x="114" y="443"/>
                  </a:lnTo>
                  <a:lnTo>
                    <a:pt x="94" y="519"/>
                  </a:lnTo>
                  <a:lnTo>
                    <a:pt x="75" y="593"/>
                  </a:lnTo>
                  <a:lnTo>
                    <a:pt x="58" y="663"/>
                  </a:lnTo>
                  <a:lnTo>
                    <a:pt x="44" y="729"/>
                  </a:lnTo>
                  <a:lnTo>
                    <a:pt x="31" y="788"/>
                  </a:lnTo>
                  <a:lnTo>
                    <a:pt x="20" y="839"/>
                  </a:lnTo>
                  <a:lnTo>
                    <a:pt x="12" y="881"/>
                  </a:lnTo>
                  <a:lnTo>
                    <a:pt x="6" y="913"/>
                  </a:lnTo>
                  <a:lnTo>
                    <a:pt x="2" y="933"/>
                  </a:lnTo>
                  <a:lnTo>
                    <a:pt x="1" y="940"/>
                  </a:lnTo>
                  <a:lnTo>
                    <a:pt x="36" y="1015"/>
                  </a:lnTo>
                  <a:lnTo>
                    <a:pt x="1" y="940"/>
                  </a:lnTo>
                  <a:lnTo>
                    <a:pt x="0" y="949"/>
                  </a:lnTo>
                  <a:lnTo>
                    <a:pt x="0" y="957"/>
                  </a:lnTo>
                  <a:lnTo>
                    <a:pt x="0" y="965"/>
                  </a:lnTo>
                  <a:lnTo>
                    <a:pt x="2" y="972"/>
                  </a:lnTo>
                  <a:lnTo>
                    <a:pt x="4" y="980"/>
                  </a:lnTo>
                  <a:lnTo>
                    <a:pt x="6" y="986"/>
                  </a:lnTo>
                  <a:lnTo>
                    <a:pt x="10" y="991"/>
                  </a:lnTo>
                  <a:lnTo>
                    <a:pt x="14" y="997"/>
                  </a:lnTo>
                  <a:lnTo>
                    <a:pt x="18" y="1002"/>
                  </a:lnTo>
                  <a:lnTo>
                    <a:pt x="23" y="1007"/>
                  </a:lnTo>
                  <a:lnTo>
                    <a:pt x="29" y="1010"/>
                  </a:lnTo>
                  <a:lnTo>
                    <a:pt x="35" y="1015"/>
                  </a:lnTo>
                  <a:lnTo>
                    <a:pt x="40" y="1018"/>
                  </a:lnTo>
                  <a:lnTo>
                    <a:pt x="47" y="1020"/>
                  </a:lnTo>
                  <a:lnTo>
                    <a:pt x="53" y="1022"/>
                  </a:lnTo>
                  <a:lnTo>
                    <a:pt x="59" y="1023"/>
                  </a:lnTo>
                  <a:lnTo>
                    <a:pt x="67" y="1024"/>
                  </a:lnTo>
                  <a:lnTo>
                    <a:pt x="73" y="1024"/>
                  </a:lnTo>
                  <a:lnTo>
                    <a:pt x="80" y="1024"/>
                  </a:lnTo>
                  <a:lnTo>
                    <a:pt x="87" y="1023"/>
                  </a:lnTo>
                  <a:lnTo>
                    <a:pt x="93" y="1022"/>
                  </a:lnTo>
                  <a:lnTo>
                    <a:pt x="100" y="1020"/>
                  </a:lnTo>
                  <a:lnTo>
                    <a:pt x="106" y="1017"/>
                  </a:lnTo>
                  <a:lnTo>
                    <a:pt x="111" y="1014"/>
                  </a:lnTo>
                  <a:lnTo>
                    <a:pt x="117" y="1010"/>
                  </a:lnTo>
                  <a:lnTo>
                    <a:pt x="122" y="1005"/>
                  </a:lnTo>
                  <a:lnTo>
                    <a:pt x="127" y="1000"/>
                  </a:lnTo>
                  <a:lnTo>
                    <a:pt x="131" y="994"/>
                  </a:lnTo>
                  <a:lnTo>
                    <a:pt x="135" y="988"/>
                  </a:lnTo>
                  <a:lnTo>
                    <a:pt x="138" y="981"/>
                  </a:lnTo>
                  <a:lnTo>
                    <a:pt x="141" y="973"/>
                  </a:lnTo>
                  <a:lnTo>
                    <a:pt x="143" y="965"/>
                  </a:lnTo>
                  <a:lnTo>
                    <a:pt x="108" y="8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0" name="Freeform 114"/>
            <p:cNvSpPr>
              <a:spLocks/>
            </p:cNvSpPr>
            <p:nvPr/>
          </p:nvSpPr>
          <p:spPr bwMode="auto">
            <a:xfrm>
              <a:off x="1884" y="1697"/>
              <a:ext cx="416" cy="244"/>
            </a:xfrm>
            <a:custGeom>
              <a:avLst/>
              <a:gdLst>
                <a:gd name="T0" fmla="*/ 0 w 7503"/>
                <a:gd name="T1" fmla="*/ 0 h 4389"/>
                <a:gd name="T2" fmla="*/ 0 w 7503"/>
                <a:gd name="T3" fmla="*/ 0 h 4389"/>
                <a:gd name="T4" fmla="*/ 0 w 7503"/>
                <a:gd name="T5" fmla="*/ 0 h 4389"/>
                <a:gd name="T6" fmla="*/ 0 w 7503"/>
                <a:gd name="T7" fmla="*/ 0 h 4389"/>
                <a:gd name="T8" fmla="*/ 0 w 7503"/>
                <a:gd name="T9" fmla="*/ 0 h 4389"/>
                <a:gd name="T10" fmla="*/ 0 w 7503"/>
                <a:gd name="T11" fmla="*/ 0 h 4389"/>
                <a:gd name="T12" fmla="*/ 0 w 7503"/>
                <a:gd name="T13" fmla="*/ 0 h 4389"/>
                <a:gd name="T14" fmla="*/ 0 w 7503"/>
                <a:gd name="T15" fmla="*/ 0 h 4389"/>
                <a:gd name="T16" fmla="*/ 0 w 7503"/>
                <a:gd name="T17" fmla="*/ 0 h 4389"/>
                <a:gd name="T18" fmla="*/ 0 w 7503"/>
                <a:gd name="T19" fmla="*/ 0 h 4389"/>
                <a:gd name="T20" fmla="*/ 0 w 7503"/>
                <a:gd name="T21" fmla="*/ 0 h 4389"/>
                <a:gd name="T22" fmla="*/ 0 w 7503"/>
                <a:gd name="T23" fmla="*/ 0 h 4389"/>
                <a:gd name="T24" fmla="*/ 0 w 7503"/>
                <a:gd name="T25" fmla="*/ 0 h 4389"/>
                <a:gd name="T26" fmla="*/ 0 w 7503"/>
                <a:gd name="T27" fmla="*/ 0 h 4389"/>
                <a:gd name="T28" fmla="*/ 0 w 7503"/>
                <a:gd name="T29" fmla="*/ 0 h 4389"/>
                <a:gd name="T30" fmla="*/ 0 w 7503"/>
                <a:gd name="T31" fmla="*/ 0 h 4389"/>
                <a:gd name="T32" fmla="*/ 0 w 7503"/>
                <a:gd name="T33" fmla="*/ 0 h 4389"/>
                <a:gd name="T34" fmla="*/ 0 w 7503"/>
                <a:gd name="T35" fmla="*/ 0 h 4389"/>
                <a:gd name="T36" fmla="*/ 0 w 7503"/>
                <a:gd name="T37" fmla="*/ 0 h 4389"/>
                <a:gd name="T38" fmla="*/ 0 w 7503"/>
                <a:gd name="T39" fmla="*/ 0 h 4389"/>
                <a:gd name="T40" fmla="*/ 0 w 7503"/>
                <a:gd name="T41" fmla="*/ 0 h 4389"/>
                <a:gd name="T42" fmla="*/ 0 w 7503"/>
                <a:gd name="T43" fmla="*/ 0 h 4389"/>
                <a:gd name="T44" fmla="*/ 0 w 7503"/>
                <a:gd name="T45" fmla="*/ 0 h 4389"/>
                <a:gd name="T46" fmla="*/ 0 w 7503"/>
                <a:gd name="T47" fmla="*/ 0 h 4389"/>
                <a:gd name="T48" fmla="*/ 0 w 7503"/>
                <a:gd name="T49" fmla="*/ 0 h 4389"/>
                <a:gd name="T50" fmla="*/ 0 w 7503"/>
                <a:gd name="T51" fmla="*/ 0 h 4389"/>
                <a:gd name="T52" fmla="*/ 0 w 7503"/>
                <a:gd name="T53" fmla="*/ 0 h 4389"/>
                <a:gd name="T54" fmla="*/ 0 w 7503"/>
                <a:gd name="T55" fmla="*/ 0 h 4389"/>
                <a:gd name="T56" fmla="*/ 0 w 7503"/>
                <a:gd name="T57" fmla="*/ 0 h 4389"/>
                <a:gd name="T58" fmla="*/ 0 w 7503"/>
                <a:gd name="T59" fmla="*/ 0 h 4389"/>
                <a:gd name="T60" fmla="*/ 0 w 7503"/>
                <a:gd name="T61" fmla="*/ 0 h 4389"/>
                <a:gd name="T62" fmla="*/ 0 w 7503"/>
                <a:gd name="T63" fmla="*/ 0 h 4389"/>
                <a:gd name="T64" fmla="*/ 0 w 7503"/>
                <a:gd name="T65" fmla="*/ 0 h 4389"/>
                <a:gd name="T66" fmla="*/ 0 w 7503"/>
                <a:gd name="T67" fmla="*/ 0 h 4389"/>
                <a:gd name="T68" fmla="*/ 0 w 7503"/>
                <a:gd name="T69" fmla="*/ 0 h 4389"/>
                <a:gd name="T70" fmla="*/ 0 w 7503"/>
                <a:gd name="T71" fmla="*/ 0 h 4389"/>
                <a:gd name="T72" fmla="*/ 0 w 7503"/>
                <a:gd name="T73" fmla="*/ 0 h 4389"/>
                <a:gd name="T74" fmla="*/ 0 w 7503"/>
                <a:gd name="T75" fmla="*/ 0 h 4389"/>
                <a:gd name="T76" fmla="*/ 0 w 7503"/>
                <a:gd name="T77" fmla="*/ 0 h 4389"/>
                <a:gd name="T78" fmla="*/ 0 w 7503"/>
                <a:gd name="T79" fmla="*/ 0 h 43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503"/>
                <a:gd name="T121" fmla="*/ 0 h 4389"/>
                <a:gd name="T122" fmla="*/ 7503 w 7503"/>
                <a:gd name="T123" fmla="*/ 4389 h 43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503" h="4389">
                  <a:moveTo>
                    <a:pt x="7492" y="4353"/>
                  </a:moveTo>
                  <a:lnTo>
                    <a:pt x="7467" y="4254"/>
                  </a:lnTo>
                  <a:lnTo>
                    <a:pt x="72" y="0"/>
                  </a:lnTo>
                  <a:lnTo>
                    <a:pt x="0" y="125"/>
                  </a:lnTo>
                  <a:lnTo>
                    <a:pt x="7395" y="4379"/>
                  </a:lnTo>
                  <a:lnTo>
                    <a:pt x="7492" y="4353"/>
                  </a:lnTo>
                  <a:lnTo>
                    <a:pt x="7395" y="4379"/>
                  </a:lnTo>
                  <a:lnTo>
                    <a:pt x="7403" y="4382"/>
                  </a:lnTo>
                  <a:lnTo>
                    <a:pt x="7411" y="4385"/>
                  </a:lnTo>
                  <a:lnTo>
                    <a:pt x="7418" y="4387"/>
                  </a:lnTo>
                  <a:lnTo>
                    <a:pt x="7425" y="4388"/>
                  </a:lnTo>
                  <a:lnTo>
                    <a:pt x="7433" y="4389"/>
                  </a:lnTo>
                  <a:lnTo>
                    <a:pt x="7439" y="4388"/>
                  </a:lnTo>
                  <a:lnTo>
                    <a:pt x="7446" y="4387"/>
                  </a:lnTo>
                  <a:lnTo>
                    <a:pt x="7453" y="4386"/>
                  </a:lnTo>
                  <a:lnTo>
                    <a:pt x="7459" y="4383"/>
                  </a:lnTo>
                  <a:lnTo>
                    <a:pt x="7464" y="4380"/>
                  </a:lnTo>
                  <a:lnTo>
                    <a:pt x="7471" y="4377"/>
                  </a:lnTo>
                  <a:lnTo>
                    <a:pt x="7476" y="4372"/>
                  </a:lnTo>
                  <a:lnTo>
                    <a:pt x="7480" y="4368"/>
                  </a:lnTo>
                  <a:lnTo>
                    <a:pt x="7485" y="4363"/>
                  </a:lnTo>
                  <a:lnTo>
                    <a:pt x="7489" y="4358"/>
                  </a:lnTo>
                  <a:lnTo>
                    <a:pt x="7493" y="4352"/>
                  </a:lnTo>
                  <a:lnTo>
                    <a:pt x="7496" y="4346"/>
                  </a:lnTo>
                  <a:lnTo>
                    <a:pt x="7498" y="4340"/>
                  </a:lnTo>
                  <a:lnTo>
                    <a:pt x="7500" y="4333"/>
                  </a:lnTo>
                  <a:lnTo>
                    <a:pt x="7502" y="4327"/>
                  </a:lnTo>
                  <a:lnTo>
                    <a:pt x="7503" y="4320"/>
                  </a:lnTo>
                  <a:lnTo>
                    <a:pt x="7503" y="4314"/>
                  </a:lnTo>
                  <a:lnTo>
                    <a:pt x="7503" y="4307"/>
                  </a:lnTo>
                  <a:lnTo>
                    <a:pt x="7502" y="4300"/>
                  </a:lnTo>
                  <a:lnTo>
                    <a:pt x="7500" y="4294"/>
                  </a:lnTo>
                  <a:lnTo>
                    <a:pt x="7497" y="4288"/>
                  </a:lnTo>
                  <a:lnTo>
                    <a:pt x="7494" y="4281"/>
                  </a:lnTo>
                  <a:lnTo>
                    <a:pt x="7490" y="4275"/>
                  </a:lnTo>
                  <a:lnTo>
                    <a:pt x="7486" y="4270"/>
                  </a:lnTo>
                  <a:lnTo>
                    <a:pt x="7480" y="4264"/>
                  </a:lnTo>
                  <a:lnTo>
                    <a:pt x="7474" y="4259"/>
                  </a:lnTo>
                  <a:lnTo>
                    <a:pt x="7467" y="4254"/>
                  </a:lnTo>
                  <a:lnTo>
                    <a:pt x="7492" y="43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1" name="Freeform 115"/>
            <p:cNvSpPr>
              <a:spLocks/>
            </p:cNvSpPr>
            <p:nvPr/>
          </p:nvSpPr>
          <p:spPr bwMode="auto">
            <a:xfrm>
              <a:off x="2293" y="1856"/>
              <a:ext cx="55" cy="83"/>
            </a:xfrm>
            <a:custGeom>
              <a:avLst/>
              <a:gdLst>
                <a:gd name="T0" fmla="*/ 0 w 985"/>
                <a:gd name="T1" fmla="*/ 0 h 1503"/>
                <a:gd name="T2" fmla="*/ 0 w 985"/>
                <a:gd name="T3" fmla="*/ 0 h 1503"/>
                <a:gd name="T4" fmla="*/ 0 w 985"/>
                <a:gd name="T5" fmla="*/ 0 h 1503"/>
                <a:gd name="T6" fmla="*/ 0 w 985"/>
                <a:gd name="T7" fmla="*/ 0 h 1503"/>
                <a:gd name="T8" fmla="*/ 0 w 985"/>
                <a:gd name="T9" fmla="*/ 0 h 1503"/>
                <a:gd name="T10" fmla="*/ 0 w 985"/>
                <a:gd name="T11" fmla="*/ 0 h 1503"/>
                <a:gd name="T12" fmla="*/ 0 w 985"/>
                <a:gd name="T13" fmla="*/ 0 h 1503"/>
                <a:gd name="T14" fmla="*/ 0 w 985"/>
                <a:gd name="T15" fmla="*/ 0 h 1503"/>
                <a:gd name="T16" fmla="*/ 0 w 985"/>
                <a:gd name="T17" fmla="*/ 0 h 1503"/>
                <a:gd name="T18" fmla="*/ 0 w 985"/>
                <a:gd name="T19" fmla="*/ 0 h 1503"/>
                <a:gd name="T20" fmla="*/ 0 w 985"/>
                <a:gd name="T21" fmla="*/ 0 h 1503"/>
                <a:gd name="T22" fmla="*/ 0 w 985"/>
                <a:gd name="T23" fmla="*/ 0 h 1503"/>
                <a:gd name="T24" fmla="*/ 0 w 985"/>
                <a:gd name="T25" fmla="*/ 0 h 1503"/>
                <a:gd name="T26" fmla="*/ 0 w 985"/>
                <a:gd name="T27" fmla="*/ 0 h 1503"/>
                <a:gd name="T28" fmla="*/ 0 w 985"/>
                <a:gd name="T29" fmla="*/ 0 h 1503"/>
                <a:gd name="T30" fmla="*/ 0 w 985"/>
                <a:gd name="T31" fmla="*/ 0 h 1503"/>
                <a:gd name="T32" fmla="*/ 0 w 985"/>
                <a:gd name="T33" fmla="*/ 0 h 1503"/>
                <a:gd name="T34" fmla="*/ 0 w 985"/>
                <a:gd name="T35" fmla="*/ 0 h 1503"/>
                <a:gd name="T36" fmla="*/ 0 w 985"/>
                <a:gd name="T37" fmla="*/ 0 h 1503"/>
                <a:gd name="T38" fmla="*/ 0 w 985"/>
                <a:gd name="T39" fmla="*/ 0 h 1503"/>
                <a:gd name="T40" fmla="*/ 0 w 985"/>
                <a:gd name="T41" fmla="*/ 0 h 1503"/>
                <a:gd name="T42" fmla="*/ 0 w 985"/>
                <a:gd name="T43" fmla="*/ 0 h 1503"/>
                <a:gd name="T44" fmla="*/ 0 w 985"/>
                <a:gd name="T45" fmla="*/ 0 h 1503"/>
                <a:gd name="T46" fmla="*/ 0 w 985"/>
                <a:gd name="T47" fmla="*/ 0 h 1503"/>
                <a:gd name="T48" fmla="*/ 0 w 985"/>
                <a:gd name="T49" fmla="*/ 0 h 1503"/>
                <a:gd name="T50" fmla="*/ 0 w 985"/>
                <a:gd name="T51" fmla="*/ 0 h 1503"/>
                <a:gd name="T52" fmla="*/ 0 w 985"/>
                <a:gd name="T53" fmla="*/ 0 h 1503"/>
                <a:gd name="T54" fmla="*/ 0 w 985"/>
                <a:gd name="T55" fmla="*/ 0 h 1503"/>
                <a:gd name="T56" fmla="*/ 0 w 985"/>
                <a:gd name="T57" fmla="*/ 0 h 1503"/>
                <a:gd name="T58" fmla="*/ 0 w 985"/>
                <a:gd name="T59" fmla="*/ 0 h 1503"/>
                <a:gd name="T60" fmla="*/ 0 w 985"/>
                <a:gd name="T61" fmla="*/ 0 h 1503"/>
                <a:gd name="T62" fmla="*/ 0 w 985"/>
                <a:gd name="T63" fmla="*/ 0 h 1503"/>
                <a:gd name="T64" fmla="*/ 0 w 985"/>
                <a:gd name="T65" fmla="*/ 0 h 1503"/>
                <a:gd name="T66" fmla="*/ 0 w 985"/>
                <a:gd name="T67" fmla="*/ 0 h 1503"/>
                <a:gd name="T68" fmla="*/ 0 w 985"/>
                <a:gd name="T69" fmla="*/ 0 h 1503"/>
                <a:gd name="T70" fmla="*/ 0 w 985"/>
                <a:gd name="T71" fmla="*/ 0 h 1503"/>
                <a:gd name="T72" fmla="*/ 0 w 985"/>
                <a:gd name="T73" fmla="*/ 0 h 1503"/>
                <a:gd name="T74" fmla="*/ 0 w 985"/>
                <a:gd name="T75" fmla="*/ 0 h 1503"/>
                <a:gd name="T76" fmla="*/ 0 w 985"/>
                <a:gd name="T77" fmla="*/ 0 h 1503"/>
                <a:gd name="T78" fmla="*/ 0 w 985"/>
                <a:gd name="T79" fmla="*/ 0 h 15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85"/>
                <a:gd name="T121" fmla="*/ 0 h 1503"/>
                <a:gd name="T122" fmla="*/ 985 w 985"/>
                <a:gd name="T123" fmla="*/ 1503 h 15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85" h="1503">
                  <a:moveTo>
                    <a:pt x="949" y="10"/>
                  </a:moveTo>
                  <a:lnTo>
                    <a:pt x="851" y="35"/>
                  </a:lnTo>
                  <a:lnTo>
                    <a:pt x="0" y="1429"/>
                  </a:lnTo>
                  <a:lnTo>
                    <a:pt x="123" y="1503"/>
                  </a:lnTo>
                  <a:lnTo>
                    <a:pt x="973" y="110"/>
                  </a:lnTo>
                  <a:lnTo>
                    <a:pt x="949" y="10"/>
                  </a:lnTo>
                  <a:lnTo>
                    <a:pt x="973" y="110"/>
                  </a:lnTo>
                  <a:lnTo>
                    <a:pt x="977" y="103"/>
                  </a:lnTo>
                  <a:lnTo>
                    <a:pt x="981" y="95"/>
                  </a:lnTo>
                  <a:lnTo>
                    <a:pt x="983" y="88"/>
                  </a:lnTo>
                  <a:lnTo>
                    <a:pt x="985" y="80"/>
                  </a:lnTo>
                  <a:lnTo>
                    <a:pt x="985" y="73"/>
                  </a:lnTo>
                  <a:lnTo>
                    <a:pt x="985" y="65"/>
                  </a:lnTo>
                  <a:lnTo>
                    <a:pt x="984" y="59"/>
                  </a:lnTo>
                  <a:lnTo>
                    <a:pt x="983" y="53"/>
                  </a:lnTo>
                  <a:lnTo>
                    <a:pt x="981" y="46"/>
                  </a:lnTo>
                  <a:lnTo>
                    <a:pt x="977" y="40"/>
                  </a:lnTo>
                  <a:lnTo>
                    <a:pt x="974" y="35"/>
                  </a:lnTo>
                  <a:lnTo>
                    <a:pt x="970" y="28"/>
                  </a:lnTo>
                  <a:lnTo>
                    <a:pt x="966" y="24"/>
                  </a:lnTo>
                  <a:lnTo>
                    <a:pt x="960" y="19"/>
                  </a:lnTo>
                  <a:lnTo>
                    <a:pt x="955" y="15"/>
                  </a:lnTo>
                  <a:lnTo>
                    <a:pt x="950" y="11"/>
                  </a:lnTo>
                  <a:lnTo>
                    <a:pt x="943" y="8"/>
                  </a:lnTo>
                  <a:lnTo>
                    <a:pt x="937" y="5"/>
                  </a:lnTo>
                  <a:lnTo>
                    <a:pt x="931" y="3"/>
                  </a:lnTo>
                  <a:lnTo>
                    <a:pt x="924" y="1"/>
                  </a:lnTo>
                  <a:lnTo>
                    <a:pt x="918" y="0"/>
                  </a:lnTo>
                  <a:lnTo>
                    <a:pt x="912" y="0"/>
                  </a:lnTo>
                  <a:lnTo>
                    <a:pt x="904" y="0"/>
                  </a:lnTo>
                  <a:lnTo>
                    <a:pt x="898" y="1"/>
                  </a:lnTo>
                  <a:lnTo>
                    <a:pt x="892" y="2"/>
                  </a:lnTo>
                  <a:lnTo>
                    <a:pt x="885" y="5"/>
                  </a:lnTo>
                  <a:lnTo>
                    <a:pt x="879" y="8"/>
                  </a:lnTo>
                  <a:lnTo>
                    <a:pt x="873" y="11"/>
                  </a:lnTo>
                  <a:lnTo>
                    <a:pt x="866" y="16"/>
                  </a:lnTo>
                  <a:lnTo>
                    <a:pt x="861" y="22"/>
                  </a:lnTo>
                  <a:lnTo>
                    <a:pt x="856" y="28"/>
                  </a:lnTo>
                  <a:lnTo>
                    <a:pt x="851" y="35"/>
                  </a:lnTo>
                  <a:lnTo>
                    <a:pt x="94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2" name="Freeform 116"/>
            <p:cNvSpPr>
              <a:spLocks/>
            </p:cNvSpPr>
            <p:nvPr/>
          </p:nvSpPr>
          <p:spPr bwMode="auto">
            <a:xfrm>
              <a:off x="1968" y="1682"/>
              <a:ext cx="324" cy="188"/>
            </a:xfrm>
            <a:custGeom>
              <a:avLst/>
              <a:gdLst>
                <a:gd name="T0" fmla="*/ 0 w 5832"/>
                <a:gd name="T1" fmla="*/ 0 h 3381"/>
                <a:gd name="T2" fmla="*/ 0 w 5832"/>
                <a:gd name="T3" fmla="*/ 0 h 3381"/>
                <a:gd name="T4" fmla="*/ 0 w 5832"/>
                <a:gd name="T5" fmla="*/ 0 h 3381"/>
                <a:gd name="T6" fmla="*/ 0 w 5832"/>
                <a:gd name="T7" fmla="*/ 0 h 3381"/>
                <a:gd name="T8" fmla="*/ 0 w 5832"/>
                <a:gd name="T9" fmla="*/ 0 h 3381"/>
                <a:gd name="T10" fmla="*/ 0 60000 65536"/>
                <a:gd name="T11" fmla="*/ 0 60000 65536"/>
                <a:gd name="T12" fmla="*/ 0 60000 65536"/>
                <a:gd name="T13" fmla="*/ 0 60000 65536"/>
                <a:gd name="T14" fmla="*/ 0 60000 65536"/>
                <a:gd name="T15" fmla="*/ 0 w 5832"/>
                <a:gd name="T16" fmla="*/ 0 h 3381"/>
                <a:gd name="T17" fmla="*/ 5832 w 5832"/>
                <a:gd name="T18" fmla="*/ 3381 h 3381"/>
              </a:gdLst>
              <a:ahLst/>
              <a:cxnLst>
                <a:cxn ang="T10">
                  <a:pos x="T0" y="T1"/>
                </a:cxn>
                <a:cxn ang="T11">
                  <a:pos x="T2" y="T3"/>
                </a:cxn>
                <a:cxn ang="T12">
                  <a:pos x="T4" y="T5"/>
                </a:cxn>
                <a:cxn ang="T13">
                  <a:pos x="T6" y="T7"/>
                </a:cxn>
                <a:cxn ang="T14">
                  <a:pos x="T8" y="T9"/>
                </a:cxn>
              </a:cxnLst>
              <a:rect l="T15" t="T16" r="T17" b="T18"/>
              <a:pathLst>
                <a:path w="5832" h="3381">
                  <a:moveTo>
                    <a:pt x="0" y="125"/>
                  </a:moveTo>
                  <a:lnTo>
                    <a:pt x="5761" y="3381"/>
                  </a:lnTo>
                  <a:lnTo>
                    <a:pt x="5832" y="3256"/>
                  </a:lnTo>
                  <a:lnTo>
                    <a:pt x="69" y="0"/>
                  </a:lnTo>
                  <a:lnTo>
                    <a:pt x="0" y="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3" name="Freeform 117"/>
            <p:cNvSpPr>
              <a:spLocks/>
            </p:cNvSpPr>
            <p:nvPr/>
          </p:nvSpPr>
          <p:spPr bwMode="auto">
            <a:xfrm>
              <a:off x="2288" y="1850"/>
              <a:ext cx="58" cy="90"/>
            </a:xfrm>
            <a:custGeom>
              <a:avLst/>
              <a:gdLst>
                <a:gd name="T0" fmla="*/ 0 w 1044"/>
                <a:gd name="T1" fmla="*/ 0 h 1607"/>
                <a:gd name="T2" fmla="*/ 0 w 1044"/>
                <a:gd name="T3" fmla="*/ 0 h 1607"/>
                <a:gd name="T4" fmla="*/ 0 w 1044"/>
                <a:gd name="T5" fmla="*/ 0 h 1607"/>
                <a:gd name="T6" fmla="*/ 0 w 1044"/>
                <a:gd name="T7" fmla="*/ 0 h 1607"/>
                <a:gd name="T8" fmla="*/ 0 w 1044"/>
                <a:gd name="T9" fmla="*/ 0 h 1607"/>
                <a:gd name="T10" fmla="*/ 0 w 1044"/>
                <a:gd name="T11" fmla="*/ 0 h 1607"/>
                <a:gd name="T12" fmla="*/ 0 w 1044"/>
                <a:gd name="T13" fmla="*/ 0 h 1607"/>
                <a:gd name="T14" fmla="*/ 0 w 1044"/>
                <a:gd name="T15" fmla="*/ 0 h 1607"/>
                <a:gd name="T16" fmla="*/ 0 w 1044"/>
                <a:gd name="T17" fmla="*/ 0 h 1607"/>
                <a:gd name="T18" fmla="*/ 0 w 1044"/>
                <a:gd name="T19" fmla="*/ 0 h 1607"/>
                <a:gd name="T20" fmla="*/ 0 w 1044"/>
                <a:gd name="T21" fmla="*/ 0 h 1607"/>
                <a:gd name="T22" fmla="*/ 0 w 1044"/>
                <a:gd name="T23" fmla="*/ 0 h 1607"/>
                <a:gd name="T24" fmla="*/ 0 w 1044"/>
                <a:gd name="T25" fmla="*/ 0 h 1607"/>
                <a:gd name="T26" fmla="*/ 0 w 1044"/>
                <a:gd name="T27" fmla="*/ 0 h 1607"/>
                <a:gd name="T28" fmla="*/ 0 w 1044"/>
                <a:gd name="T29" fmla="*/ 0 h 1607"/>
                <a:gd name="T30" fmla="*/ 0 w 1044"/>
                <a:gd name="T31" fmla="*/ 0 h 1607"/>
                <a:gd name="T32" fmla="*/ 0 w 1044"/>
                <a:gd name="T33" fmla="*/ 0 h 1607"/>
                <a:gd name="T34" fmla="*/ 0 w 1044"/>
                <a:gd name="T35" fmla="*/ 0 h 1607"/>
                <a:gd name="T36" fmla="*/ 0 w 1044"/>
                <a:gd name="T37" fmla="*/ 0 h 1607"/>
                <a:gd name="T38" fmla="*/ 0 w 1044"/>
                <a:gd name="T39" fmla="*/ 0 h 1607"/>
                <a:gd name="T40" fmla="*/ 0 w 1044"/>
                <a:gd name="T41" fmla="*/ 0 h 1607"/>
                <a:gd name="T42" fmla="*/ 0 w 1044"/>
                <a:gd name="T43" fmla="*/ 0 h 1607"/>
                <a:gd name="T44" fmla="*/ 0 w 1044"/>
                <a:gd name="T45" fmla="*/ 0 h 1607"/>
                <a:gd name="T46" fmla="*/ 0 w 1044"/>
                <a:gd name="T47" fmla="*/ 0 h 1607"/>
                <a:gd name="T48" fmla="*/ 0 w 1044"/>
                <a:gd name="T49" fmla="*/ 0 h 1607"/>
                <a:gd name="T50" fmla="*/ 0 w 1044"/>
                <a:gd name="T51" fmla="*/ 0 h 1607"/>
                <a:gd name="T52" fmla="*/ 0 w 1044"/>
                <a:gd name="T53" fmla="*/ 0 h 1607"/>
                <a:gd name="T54" fmla="*/ 0 w 1044"/>
                <a:gd name="T55" fmla="*/ 0 h 1607"/>
                <a:gd name="T56" fmla="*/ 0 w 1044"/>
                <a:gd name="T57" fmla="*/ 0 h 1607"/>
                <a:gd name="T58" fmla="*/ 0 w 1044"/>
                <a:gd name="T59" fmla="*/ 0 h 1607"/>
                <a:gd name="T60" fmla="*/ 0 w 1044"/>
                <a:gd name="T61" fmla="*/ 0 h 1607"/>
                <a:gd name="T62" fmla="*/ 0 w 1044"/>
                <a:gd name="T63" fmla="*/ 0 h 1607"/>
                <a:gd name="T64" fmla="*/ 0 w 1044"/>
                <a:gd name="T65" fmla="*/ 0 h 1607"/>
                <a:gd name="T66" fmla="*/ 0 w 1044"/>
                <a:gd name="T67" fmla="*/ 0 h 1607"/>
                <a:gd name="T68" fmla="*/ 0 w 1044"/>
                <a:gd name="T69" fmla="*/ 0 h 1607"/>
                <a:gd name="T70" fmla="*/ 0 w 1044"/>
                <a:gd name="T71" fmla="*/ 0 h 1607"/>
                <a:gd name="T72" fmla="*/ 0 w 1044"/>
                <a:gd name="T73" fmla="*/ 0 h 1607"/>
                <a:gd name="T74" fmla="*/ 0 w 1044"/>
                <a:gd name="T75" fmla="*/ 0 h 1607"/>
                <a:gd name="T76" fmla="*/ 0 w 1044"/>
                <a:gd name="T77" fmla="*/ 0 h 1607"/>
                <a:gd name="T78" fmla="*/ 0 w 1044"/>
                <a:gd name="T79" fmla="*/ 0 h 1607"/>
                <a:gd name="T80" fmla="*/ 0 w 1044"/>
                <a:gd name="T81" fmla="*/ 0 h 1607"/>
                <a:gd name="T82" fmla="*/ 0 w 1044"/>
                <a:gd name="T83" fmla="*/ 0 h 1607"/>
                <a:gd name="T84" fmla="*/ 0 w 1044"/>
                <a:gd name="T85" fmla="*/ 0 h 160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44"/>
                <a:gd name="T130" fmla="*/ 0 h 1607"/>
                <a:gd name="T131" fmla="*/ 1044 w 1044"/>
                <a:gd name="T132" fmla="*/ 1607 h 160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44" h="1607">
                  <a:moveTo>
                    <a:pt x="639" y="1523"/>
                  </a:moveTo>
                  <a:lnTo>
                    <a:pt x="686" y="1500"/>
                  </a:lnTo>
                  <a:lnTo>
                    <a:pt x="732" y="1476"/>
                  </a:lnTo>
                  <a:lnTo>
                    <a:pt x="753" y="1464"/>
                  </a:lnTo>
                  <a:lnTo>
                    <a:pt x="774" y="1451"/>
                  </a:lnTo>
                  <a:lnTo>
                    <a:pt x="794" y="1438"/>
                  </a:lnTo>
                  <a:lnTo>
                    <a:pt x="813" y="1426"/>
                  </a:lnTo>
                  <a:lnTo>
                    <a:pt x="832" y="1413"/>
                  </a:lnTo>
                  <a:lnTo>
                    <a:pt x="850" y="1400"/>
                  </a:lnTo>
                  <a:lnTo>
                    <a:pt x="867" y="1387"/>
                  </a:lnTo>
                  <a:lnTo>
                    <a:pt x="883" y="1373"/>
                  </a:lnTo>
                  <a:lnTo>
                    <a:pt x="899" y="1359"/>
                  </a:lnTo>
                  <a:lnTo>
                    <a:pt x="914" y="1345"/>
                  </a:lnTo>
                  <a:lnTo>
                    <a:pt x="928" y="1330"/>
                  </a:lnTo>
                  <a:lnTo>
                    <a:pt x="940" y="1316"/>
                  </a:lnTo>
                  <a:lnTo>
                    <a:pt x="953" y="1301"/>
                  </a:lnTo>
                  <a:lnTo>
                    <a:pt x="965" y="1286"/>
                  </a:lnTo>
                  <a:lnTo>
                    <a:pt x="975" y="1270"/>
                  </a:lnTo>
                  <a:lnTo>
                    <a:pt x="986" y="1254"/>
                  </a:lnTo>
                  <a:lnTo>
                    <a:pt x="995" y="1238"/>
                  </a:lnTo>
                  <a:lnTo>
                    <a:pt x="1004" y="1222"/>
                  </a:lnTo>
                  <a:lnTo>
                    <a:pt x="1011" y="1206"/>
                  </a:lnTo>
                  <a:lnTo>
                    <a:pt x="1018" y="1188"/>
                  </a:lnTo>
                  <a:lnTo>
                    <a:pt x="1024" y="1171"/>
                  </a:lnTo>
                  <a:lnTo>
                    <a:pt x="1029" y="1152"/>
                  </a:lnTo>
                  <a:lnTo>
                    <a:pt x="1033" y="1134"/>
                  </a:lnTo>
                  <a:lnTo>
                    <a:pt x="1038" y="1114"/>
                  </a:lnTo>
                  <a:lnTo>
                    <a:pt x="1040" y="1095"/>
                  </a:lnTo>
                  <a:lnTo>
                    <a:pt x="1042" y="1075"/>
                  </a:lnTo>
                  <a:lnTo>
                    <a:pt x="1044" y="1055"/>
                  </a:lnTo>
                  <a:lnTo>
                    <a:pt x="1044" y="1034"/>
                  </a:lnTo>
                  <a:lnTo>
                    <a:pt x="1044" y="405"/>
                  </a:lnTo>
                  <a:lnTo>
                    <a:pt x="1043" y="385"/>
                  </a:lnTo>
                  <a:lnTo>
                    <a:pt x="1042" y="364"/>
                  </a:lnTo>
                  <a:lnTo>
                    <a:pt x="1040" y="344"/>
                  </a:lnTo>
                  <a:lnTo>
                    <a:pt x="1036" y="324"/>
                  </a:lnTo>
                  <a:lnTo>
                    <a:pt x="1031" y="305"/>
                  </a:lnTo>
                  <a:lnTo>
                    <a:pt x="1026" y="284"/>
                  </a:lnTo>
                  <a:lnTo>
                    <a:pt x="1020" y="266"/>
                  </a:lnTo>
                  <a:lnTo>
                    <a:pt x="1012" y="247"/>
                  </a:lnTo>
                  <a:lnTo>
                    <a:pt x="1004" y="229"/>
                  </a:lnTo>
                  <a:lnTo>
                    <a:pt x="995" y="212"/>
                  </a:lnTo>
                  <a:lnTo>
                    <a:pt x="985" y="195"/>
                  </a:lnTo>
                  <a:lnTo>
                    <a:pt x="974" y="179"/>
                  </a:lnTo>
                  <a:lnTo>
                    <a:pt x="964" y="163"/>
                  </a:lnTo>
                  <a:lnTo>
                    <a:pt x="951" y="147"/>
                  </a:lnTo>
                  <a:lnTo>
                    <a:pt x="938" y="133"/>
                  </a:lnTo>
                  <a:lnTo>
                    <a:pt x="925" y="118"/>
                  </a:lnTo>
                  <a:lnTo>
                    <a:pt x="911" y="105"/>
                  </a:lnTo>
                  <a:lnTo>
                    <a:pt x="896" y="93"/>
                  </a:lnTo>
                  <a:lnTo>
                    <a:pt x="881" y="80"/>
                  </a:lnTo>
                  <a:lnTo>
                    <a:pt x="865" y="68"/>
                  </a:lnTo>
                  <a:lnTo>
                    <a:pt x="848" y="59"/>
                  </a:lnTo>
                  <a:lnTo>
                    <a:pt x="831" y="48"/>
                  </a:lnTo>
                  <a:lnTo>
                    <a:pt x="814" y="40"/>
                  </a:lnTo>
                  <a:lnTo>
                    <a:pt x="796" y="31"/>
                  </a:lnTo>
                  <a:lnTo>
                    <a:pt x="777" y="24"/>
                  </a:lnTo>
                  <a:lnTo>
                    <a:pt x="759" y="18"/>
                  </a:lnTo>
                  <a:lnTo>
                    <a:pt x="739" y="12"/>
                  </a:lnTo>
                  <a:lnTo>
                    <a:pt x="720" y="8"/>
                  </a:lnTo>
                  <a:lnTo>
                    <a:pt x="700" y="4"/>
                  </a:lnTo>
                  <a:lnTo>
                    <a:pt x="680" y="2"/>
                  </a:lnTo>
                  <a:lnTo>
                    <a:pt x="659" y="0"/>
                  </a:lnTo>
                  <a:lnTo>
                    <a:pt x="639" y="0"/>
                  </a:lnTo>
                  <a:lnTo>
                    <a:pt x="406" y="0"/>
                  </a:lnTo>
                  <a:lnTo>
                    <a:pt x="386" y="0"/>
                  </a:lnTo>
                  <a:lnTo>
                    <a:pt x="364" y="2"/>
                  </a:lnTo>
                  <a:lnTo>
                    <a:pt x="344" y="4"/>
                  </a:lnTo>
                  <a:lnTo>
                    <a:pt x="324" y="8"/>
                  </a:lnTo>
                  <a:lnTo>
                    <a:pt x="304" y="12"/>
                  </a:lnTo>
                  <a:lnTo>
                    <a:pt x="285" y="18"/>
                  </a:lnTo>
                  <a:lnTo>
                    <a:pt x="266" y="24"/>
                  </a:lnTo>
                  <a:lnTo>
                    <a:pt x="248" y="31"/>
                  </a:lnTo>
                  <a:lnTo>
                    <a:pt x="230" y="40"/>
                  </a:lnTo>
                  <a:lnTo>
                    <a:pt x="213" y="48"/>
                  </a:lnTo>
                  <a:lnTo>
                    <a:pt x="196" y="59"/>
                  </a:lnTo>
                  <a:lnTo>
                    <a:pt x="179" y="68"/>
                  </a:lnTo>
                  <a:lnTo>
                    <a:pt x="163" y="80"/>
                  </a:lnTo>
                  <a:lnTo>
                    <a:pt x="147" y="93"/>
                  </a:lnTo>
                  <a:lnTo>
                    <a:pt x="134" y="105"/>
                  </a:lnTo>
                  <a:lnTo>
                    <a:pt x="119" y="118"/>
                  </a:lnTo>
                  <a:lnTo>
                    <a:pt x="106" y="133"/>
                  </a:lnTo>
                  <a:lnTo>
                    <a:pt x="93" y="147"/>
                  </a:lnTo>
                  <a:lnTo>
                    <a:pt x="81" y="163"/>
                  </a:lnTo>
                  <a:lnTo>
                    <a:pt x="69" y="179"/>
                  </a:lnTo>
                  <a:lnTo>
                    <a:pt x="58" y="195"/>
                  </a:lnTo>
                  <a:lnTo>
                    <a:pt x="49" y="212"/>
                  </a:lnTo>
                  <a:lnTo>
                    <a:pt x="40" y="229"/>
                  </a:lnTo>
                  <a:lnTo>
                    <a:pt x="32" y="247"/>
                  </a:lnTo>
                  <a:lnTo>
                    <a:pt x="25" y="266"/>
                  </a:lnTo>
                  <a:lnTo>
                    <a:pt x="18" y="284"/>
                  </a:lnTo>
                  <a:lnTo>
                    <a:pt x="13" y="305"/>
                  </a:lnTo>
                  <a:lnTo>
                    <a:pt x="9" y="324"/>
                  </a:lnTo>
                  <a:lnTo>
                    <a:pt x="4" y="344"/>
                  </a:lnTo>
                  <a:lnTo>
                    <a:pt x="2" y="364"/>
                  </a:lnTo>
                  <a:lnTo>
                    <a:pt x="1" y="385"/>
                  </a:lnTo>
                  <a:lnTo>
                    <a:pt x="0" y="405"/>
                  </a:lnTo>
                  <a:lnTo>
                    <a:pt x="0" y="1306"/>
                  </a:lnTo>
                  <a:lnTo>
                    <a:pt x="1" y="1326"/>
                  </a:lnTo>
                  <a:lnTo>
                    <a:pt x="2" y="1346"/>
                  </a:lnTo>
                  <a:lnTo>
                    <a:pt x="4" y="1365"/>
                  </a:lnTo>
                  <a:lnTo>
                    <a:pt x="9" y="1383"/>
                  </a:lnTo>
                  <a:lnTo>
                    <a:pt x="13" y="1400"/>
                  </a:lnTo>
                  <a:lnTo>
                    <a:pt x="18" y="1417"/>
                  </a:lnTo>
                  <a:lnTo>
                    <a:pt x="25" y="1432"/>
                  </a:lnTo>
                  <a:lnTo>
                    <a:pt x="32" y="1447"/>
                  </a:lnTo>
                  <a:lnTo>
                    <a:pt x="40" y="1462"/>
                  </a:lnTo>
                  <a:lnTo>
                    <a:pt x="49" y="1476"/>
                  </a:lnTo>
                  <a:lnTo>
                    <a:pt x="58" y="1488"/>
                  </a:lnTo>
                  <a:lnTo>
                    <a:pt x="69" y="1500"/>
                  </a:lnTo>
                  <a:lnTo>
                    <a:pt x="81" y="1510"/>
                  </a:lnTo>
                  <a:lnTo>
                    <a:pt x="93" y="1521"/>
                  </a:lnTo>
                  <a:lnTo>
                    <a:pt x="106" y="1532"/>
                  </a:lnTo>
                  <a:lnTo>
                    <a:pt x="119" y="1540"/>
                  </a:lnTo>
                  <a:lnTo>
                    <a:pt x="134" y="1550"/>
                  </a:lnTo>
                  <a:lnTo>
                    <a:pt x="147" y="1557"/>
                  </a:lnTo>
                  <a:lnTo>
                    <a:pt x="163" y="1564"/>
                  </a:lnTo>
                  <a:lnTo>
                    <a:pt x="179" y="1571"/>
                  </a:lnTo>
                  <a:lnTo>
                    <a:pt x="196" y="1577"/>
                  </a:lnTo>
                  <a:lnTo>
                    <a:pt x="213" y="1582"/>
                  </a:lnTo>
                  <a:lnTo>
                    <a:pt x="230" y="1588"/>
                  </a:lnTo>
                  <a:lnTo>
                    <a:pt x="248" y="1592"/>
                  </a:lnTo>
                  <a:lnTo>
                    <a:pt x="266" y="1595"/>
                  </a:lnTo>
                  <a:lnTo>
                    <a:pt x="285" y="1598"/>
                  </a:lnTo>
                  <a:lnTo>
                    <a:pt x="304" y="1602"/>
                  </a:lnTo>
                  <a:lnTo>
                    <a:pt x="324" y="1604"/>
                  </a:lnTo>
                  <a:lnTo>
                    <a:pt x="364" y="1606"/>
                  </a:lnTo>
                  <a:lnTo>
                    <a:pt x="406" y="1607"/>
                  </a:lnTo>
                  <a:lnTo>
                    <a:pt x="639" y="1523"/>
                  </a:lnTo>
                  <a:close/>
                </a:path>
              </a:pathLst>
            </a:custGeom>
            <a:solidFill>
              <a:srgbClr val="FFF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4" name="Freeform 118"/>
            <p:cNvSpPr>
              <a:spLocks/>
            </p:cNvSpPr>
            <p:nvPr/>
          </p:nvSpPr>
          <p:spPr bwMode="auto">
            <a:xfrm>
              <a:off x="2322" y="1904"/>
              <a:ext cx="28" cy="35"/>
            </a:xfrm>
            <a:custGeom>
              <a:avLst/>
              <a:gdLst>
                <a:gd name="T0" fmla="*/ 0 w 508"/>
                <a:gd name="T1" fmla="*/ 0 h 627"/>
                <a:gd name="T2" fmla="*/ 0 w 508"/>
                <a:gd name="T3" fmla="*/ 0 h 627"/>
                <a:gd name="T4" fmla="*/ 0 w 508"/>
                <a:gd name="T5" fmla="*/ 0 h 627"/>
                <a:gd name="T6" fmla="*/ 0 w 508"/>
                <a:gd name="T7" fmla="*/ 0 h 627"/>
                <a:gd name="T8" fmla="*/ 0 w 508"/>
                <a:gd name="T9" fmla="*/ 0 h 627"/>
                <a:gd name="T10" fmla="*/ 0 w 508"/>
                <a:gd name="T11" fmla="*/ 0 h 627"/>
                <a:gd name="T12" fmla="*/ 0 w 508"/>
                <a:gd name="T13" fmla="*/ 0 h 627"/>
                <a:gd name="T14" fmla="*/ 0 w 508"/>
                <a:gd name="T15" fmla="*/ 0 h 627"/>
                <a:gd name="T16" fmla="*/ 0 w 508"/>
                <a:gd name="T17" fmla="*/ 0 h 627"/>
                <a:gd name="T18" fmla="*/ 0 w 508"/>
                <a:gd name="T19" fmla="*/ 0 h 627"/>
                <a:gd name="T20" fmla="*/ 0 w 508"/>
                <a:gd name="T21" fmla="*/ 0 h 627"/>
                <a:gd name="T22" fmla="*/ 0 w 508"/>
                <a:gd name="T23" fmla="*/ 0 h 627"/>
                <a:gd name="T24" fmla="*/ 0 w 508"/>
                <a:gd name="T25" fmla="*/ 0 h 627"/>
                <a:gd name="T26" fmla="*/ 0 w 508"/>
                <a:gd name="T27" fmla="*/ 0 h 627"/>
                <a:gd name="T28" fmla="*/ 0 w 508"/>
                <a:gd name="T29" fmla="*/ 0 h 627"/>
                <a:gd name="T30" fmla="*/ 0 w 508"/>
                <a:gd name="T31" fmla="*/ 0 h 627"/>
                <a:gd name="T32" fmla="*/ 0 w 508"/>
                <a:gd name="T33" fmla="*/ 0 h 627"/>
                <a:gd name="T34" fmla="*/ 0 w 508"/>
                <a:gd name="T35" fmla="*/ 0 h 627"/>
                <a:gd name="T36" fmla="*/ 0 w 508"/>
                <a:gd name="T37" fmla="*/ 0 h 627"/>
                <a:gd name="T38" fmla="*/ 0 w 508"/>
                <a:gd name="T39" fmla="*/ 0 h 627"/>
                <a:gd name="T40" fmla="*/ 0 w 508"/>
                <a:gd name="T41" fmla="*/ 0 h 627"/>
                <a:gd name="T42" fmla="*/ 0 w 508"/>
                <a:gd name="T43" fmla="*/ 0 h 627"/>
                <a:gd name="T44" fmla="*/ 0 w 508"/>
                <a:gd name="T45" fmla="*/ 0 h 627"/>
                <a:gd name="T46" fmla="*/ 0 w 508"/>
                <a:gd name="T47" fmla="*/ 0 h 627"/>
                <a:gd name="T48" fmla="*/ 0 w 508"/>
                <a:gd name="T49" fmla="*/ 0 h 627"/>
                <a:gd name="T50" fmla="*/ 0 w 508"/>
                <a:gd name="T51" fmla="*/ 0 h 627"/>
                <a:gd name="T52" fmla="*/ 0 w 508"/>
                <a:gd name="T53" fmla="*/ 0 h 627"/>
                <a:gd name="T54" fmla="*/ 0 w 508"/>
                <a:gd name="T55" fmla="*/ 0 h 627"/>
                <a:gd name="T56" fmla="*/ 0 w 508"/>
                <a:gd name="T57" fmla="*/ 0 h 627"/>
                <a:gd name="T58" fmla="*/ 0 w 508"/>
                <a:gd name="T59" fmla="*/ 0 h 627"/>
                <a:gd name="T60" fmla="*/ 0 w 508"/>
                <a:gd name="T61" fmla="*/ 0 h 627"/>
                <a:gd name="T62" fmla="*/ 0 w 508"/>
                <a:gd name="T63" fmla="*/ 0 h 627"/>
                <a:gd name="T64" fmla="*/ 0 w 508"/>
                <a:gd name="T65" fmla="*/ 0 h 627"/>
                <a:gd name="T66" fmla="*/ 0 w 508"/>
                <a:gd name="T67" fmla="*/ 0 h 627"/>
                <a:gd name="T68" fmla="*/ 0 w 508"/>
                <a:gd name="T69" fmla="*/ 0 h 627"/>
                <a:gd name="T70" fmla="*/ 0 w 508"/>
                <a:gd name="T71" fmla="*/ 0 h 627"/>
                <a:gd name="T72" fmla="*/ 0 w 508"/>
                <a:gd name="T73" fmla="*/ 0 h 627"/>
                <a:gd name="T74" fmla="*/ 0 w 508"/>
                <a:gd name="T75" fmla="*/ 0 h 627"/>
                <a:gd name="T76" fmla="*/ 0 w 508"/>
                <a:gd name="T77" fmla="*/ 0 h 627"/>
                <a:gd name="T78" fmla="*/ 0 w 508"/>
                <a:gd name="T79" fmla="*/ 0 h 627"/>
                <a:gd name="T80" fmla="*/ 0 w 508"/>
                <a:gd name="T81" fmla="*/ 0 h 627"/>
                <a:gd name="T82" fmla="*/ 0 w 508"/>
                <a:gd name="T83" fmla="*/ 0 h 627"/>
                <a:gd name="T84" fmla="*/ 0 w 508"/>
                <a:gd name="T85" fmla="*/ 0 h 627"/>
                <a:gd name="T86" fmla="*/ 0 w 508"/>
                <a:gd name="T87" fmla="*/ 0 h 627"/>
                <a:gd name="T88" fmla="*/ 0 w 508"/>
                <a:gd name="T89" fmla="*/ 0 h 627"/>
                <a:gd name="T90" fmla="*/ 0 w 508"/>
                <a:gd name="T91" fmla="*/ 0 h 627"/>
                <a:gd name="T92" fmla="*/ 0 w 508"/>
                <a:gd name="T93" fmla="*/ 0 h 627"/>
                <a:gd name="T94" fmla="*/ 0 w 508"/>
                <a:gd name="T95" fmla="*/ 0 h 6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08"/>
                <a:gd name="T145" fmla="*/ 0 h 627"/>
                <a:gd name="T146" fmla="*/ 508 w 508"/>
                <a:gd name="T147" fmla="*/ 627 h 6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08" h="627">
                  <a:moveTo>
                    <a:pt x="364" y="72"/>
                  </a:moveTo>
                  <a:lnTo>
                    <a:pt x="364" y="72"/>
                  </a:lnTo>
                  <a:lnTo>
                    <a:pt x="364" y="90"/>
                  </a:lnTo>
                  <a:lnTo>
                    <a:pt x="363" y="107"/>
                  </a:lnTo>
                  <a:lnTo>
                    <a:pt x="361" y="125"/>
                  </a:lnTo>
                  <a:lnTo>
                    <a:pt x="359" y="141"/>
                  </a:lnTo>
                  <a:lnTo>
                    <a:pt x="356" y="157"/>
                  </a:lnTo>
                  <a:lnTo>
                    <a:pt x="351" y="172"/>
                  </a:lnTo>
                  <a:lnTo>
                    <a:pt x="347" y="186"/>
                  </a:lnTo>
                  <a:lnTo>
                    <a:pt x="343" y="201"/>
                  </a:lnTo>
                  <a:lnTo>
                    <a:pt x="337" y="215"/>
                  </a:lnTo>
                  <a:lnTo>
                    <a:pt x="331" y="229"/>
                  </a:lnTo>
                  <a:lnTo>
                    <a:pt x="324" y="242"/>
                  </a:lnTo>
                  <a:lnTo>
                    <a:pt x="316" y="255"/>
                  </a:lnTo>
                  <a:lnTo>
                    <a:pt x="308" y="269"/>
                  </a:lnTo>
                  <a:lnTo>
                    <a:pt x="298" y="282"/>
                  </a:lnTo>
                  <a:lnTo>
                    <a:pt x="289" y="294"/>
                  </a:lnTo>
                  <a:lnTo>
                    <a:pt x="278" y="307"/>
                  </a:lnTo>
                  <a:lnTo>
                    <a:pt x="268" y="320"/>
                  </a:lnTo>
                  <a:lnTo>
                    <a:pt x="255" y="331"/>
                  </a:lnTo>
                  <a:lnTo>
                    <a:pt x="242" y="344"/>
                  </a:lnTo>
                  <a:lnTo>
                    <a:pt x="229" y="357"/>
                  </a:lnTo>
                  <a:lnTo>
                    <a:pt x="214" y="368"/>
                  </a:lnTo>
                  <a:lnTo>
                    <a:pt x="199" y="381"/>
                  </a:lnTo>
                  <a:lnTo>
                    <a:pt x="182" y="393"/>
                  </a:lnTo>
                  <a:lnTo>
                    <a:pt x="165" y="404"/>
                  </a:lnTo>
                  <a:lnTo>
                    <a:pt x="147" y="416"/>
                  </a:lnTo>
                  <a:lnTo>
                    <a:pt x="129" y="428"/>
                  </a:lnTo>
                  <a:lnTo>
                    <a:pt x="110" y="439"/>
                  </a:lnTo>
                  <a:lnTo>
                    <a:pt x="90" y="451"/>
                  </a:lnTo>
                  <a:lnTo>
                    <a:pt x="45" y="474"/>
                  </a:lnTo>
                  <a:lnTo>
                    <a:pt x="0" y="497"/>
                  </a:lnTo>
                  <a:lnTo>
                    <a:pt x="61" y="627"/>
                  </a:lnTo>
                  <a:lnTo>
                    <a:pt x="111" y="602"/>
                  </a:lnTo>
                  <a:lnTo>
                    <a:pt x="159" y="577"/>
                  </a:lnTo>
                  <a:lnTo>
                    <a:pt x="181" y="564"/>
                  </a:lnTo>
                  <a:lnTo>
                    <a:pt x="203" y="551"/>
                  </a:lnTo>
                  <a:lnTo>
                    <a:pt x="225" y="537"/>
                  </a:lnTo>
                  <a:lnTo>
                    <a:pt x="245" y="523"/>
                  </a:lnTo>
                  <a:lnTo>
                    <a:pt x="266" y="509"/>
                  </a:lnTo>
                  <a:lnTo>
                    <a:pt x="286" y="494"/>
                  </a:lnTo>
                  <a:lnTo>
                    <a:pt x="304" y="481"/>
                  </a:lnTo>
                  <a:lnTo>
                    <a:pt x="323" y="465"/>
                  </a:lnTo>
                  <a:lnTo>
                    <a:pt x="340" y="450"/>
                  </a:lnTo>
                  <a:lnTo>
                    <a:pt x="357" y="434"/>
                  </a:lnTo>
                  <a:lnTo>
                    <a:pt x="371" y="418"/>
                  </a:lnTo>
                  <a:lnTo>
                    <a:pt x="387" y="401"/>
                  </a:lnTo>
                  <a:lnTo>
                    <a:pt x="401" y="384"/>
                  </a:lnTo>
                  <a:lnTo>
                    <a:pt x="415" y="366"/>
                  </a:lnTo>
                  <a:lnTo>
                    <a:pt x="428" y="348"/>
                  </a:lnTo>
                  <a:lnTo>
                    <a:pt x="439" y="329"/>
                  </a:lnTo>
                  <a:lnTo>
                    <a:pt x="450" y="310"/>
                  </a:lnTo>
                  <a:lnTo>
                    <a:pt x="460" y="291"/>
                  </a:lnTo>
                  <a:lnTo>
                    <a:pt x="469" y="271"/>
                  </a:lnTo>
                  <a:lnTo>
                    <a:pt x="477" y="251"/>
                  </a:lnTo>
                  <a:lnTo>
                    <a:pt x="485" y="230"/>
                  </a:lnTo>
                  <a:lnTo>
                    <a:pt x="491" y="209"/>
                  </a:lnTo>
                  <a:lnTo>
                    <a:pt x="496" y="186"/>
                  </a:lnTo>
                  <a:lnTo>
                    <a:pt x="501" y="164"/>
                  </a:lnTo>
                  <a:lnTo>
                    <a:pt x="504" y="142"/>
                  </a:lnTo>
                  <a:lnTo>
                    <a:pt x="506" y="120"/>
                  </a:lnTo>
                  <a:lnTo>
                    <a:pt x="508" y="96"/>
                  </a:lnTo>
                  <a:lnTo>
                    <a:pt x="508" y="72"/>
                  </a:lnTo>
                  <a:lnTo>
                    <a:pt x="508" y="64"/>
                  </a:lnTo>
                  <a:lnTo>
                    <a:pt x="506" y="55"/>
                  </a:lnTo>
                  <a:lnTo>
                    <a:pt x="505" y="48"/>
                  </a:lnTo>
                  <a:lnTo>
                    <a:pt x="502" y="41"/>
                  </a:lnTo>
                  <a:lnTo>
                    <a:pt x="499" y="34"/>
                  </a:lnTo>
                  <a:lnTo>
                    <a:pt x="494" y="29"/>
                  </a:lnTo>
                  <a:lnTo>
                    <a:pt x="490" y="23"/>
                  </a:lnTo>
                  <a:lnTo>
                    <a:pt x="486" y="18"/>
                  </a:lnTo>
                  <a:lnTo>
                    <a:pt x="481" y="14"/>
                  </a:lnTo>
                  <a:lnTo>
                    <a:pt x="474" y="11"/>
                  </a:lnTo>
                  <a:lnTo>
                    <a:pt x="469" y="7"/>
                  </a:lnTo>
                  <a:lnTo>
                    <a:pt x="463" y="5"/>
                  </a:lnTo>
                  <a:lnTo>
                    <a:pt x="456" y="3"/>
                  </a:lnTo>
                  <a:lnTo>
                    <a:pt x="450" y="1"/>
                  </a:lnTo>
                  <a:lnTo>
                    <a:pt x="442" y="1"/>
                  </a:lnTo>
                  <a:lnTo>
                    <a:pt x="436" y="0"/>
                  </a:lnTo>
                  <a:lnTo>
                    <a:pt x="430" y="1"/>
                  </a:lnTo>
                  <a:lnTo>
                    <a:pt x="422" y="1"/>
                  </a:lnTo>
                  <a:lnTo>
                    <a:pt x="416" y="3"/>
                  </a:lnTo>
                  <a:lnTo>
                    <a:pt x="410" y="5"/>
                  </a:lnTo>
                  <a:lnTo>
                    <a:pt x="403" y="7"/>
                  </a:lnTo>
                  <a:lnTo>
                    <a:pt x="397" y="11"/>
                  </a:lnTo>
                  <a:lnTo>
                    <a:pt x="392" y="14"/>
                  </a:lnTo>
                  <a:lnTo>
                    <a:pt x="386" y="18"/>
                  </a:lnTo>
                  <a:lnTo>
                    <a:pt x="382" y="23"/>
                  </a:lnTo>
                  <a:lnTo>
                    <a:pt x="377" y="29"/>
                  </a:lnTo>
                  <a:lnTo>
                    <a:pt x="374" y="34"/>
                  </a:lnTo>
                  <a:lnTo>
                    <a:pt x="370" y="41"/>
                  </a:lnTo>
                  <a:lnTo>
                    <a:pt x="367" y="48"/>
                  </a:lnTo>
                  <a:lnTo>
                    <a:pt x="365" y="55"/>
                  </a:lnTo>
                  <a:lnTo>
                    <a:pt x="364" y="64"/>
                  </a:lnTo>
                  <a:lnTo>
                    <a:pt x="364"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5" name="Freeform 119"/>
            <p:cNvSpPr>
              <a:spLocks/>
            </p:cNvSpPr>
            <p:nvPr/>
          </p:nvSpPr>
          <p:spPr bwMode="auto">
            <a:xfrm>
              <a:off x="2342" y="1869"/>
              <a:ext cx="8" cy="39"/>
            </a:xfrm>
            <a:custGeom>
              <a:avLst/>
              <a:gdLst>
                <a:gd name="T0" fmla="*/ 0 w 144"/>
                <a:gd name="T1" fmla="*/ 0 h 701"/>
                <a:gd name="T2" fmla="*/ 0 w 144"/>
                <a:gd name="T3" fmla="*/ 0 h 701"/>
                <a:gd name="T4" fmla="*/ 0 w 144"/>
                <a:gd name="T5" fmla="*/ 0 h 701"/>
                <a:gd name="T6" fmla="*/ 0 w 144"/>
                <a:gd name="T7" fmla="*/ 0 h 701"/>
                <a:gd name="T8" fmla="*/ 0 w 144"/>
                <a:gd name="T9" fmla="*/ 0 h 701"/>
                <a:gd name="T10" fmla="*/ 0 w 144"/>
                <a:gd name="T11" fmla="*/ 0 h 701"/>
                <a:gd name="T12" fmla="*/ 0 w 144"/>
                <a:gd name="T13" fmla="*/ 0 h 701"/>
                <a:gd name="T14" fmla="*/ 0 w 144"/>
                <a:gd name="T15" fmla="*/ 0 h 701"/>
                <a:gd name="T16" fmla="*/ 0 w 144"/>
                <a:gd name="T17" fmla="*/ 0 h 701"/>
                <a:gd name="T18" fmla="*/ 0 w 144"/>
                <a:gd name="T19" fmla="*/ 0 h 701"/>
                <a:gd name="T20" fmla="*/ 0 w 144"/>
                <a:gd name="T21" fmla="*/ 0 h 701"/>
                <a:gd name="T22" fmla="*/ 0 w 144"/>
                <a:gd name="T23" fmla="*/ 0 h 701"/>
                <a:gd name="T24" fmla="*/ 0 w 144"/>
                <a:gd name="T25" fmla="*/ 0 h 701"/>
                <a:gd name="T26" fmla="*/ 0 w 144"/>
                <a:gd name="T27" fmla="*/ 0 h 701"/>
                <a:gd name="T28" fmla="*/ 0 w 144"/>
                <a:gd name="T29" fmla="*/ 0 h 701"/>
                <a:gd name="T30" fmla="*/ 0 w 144"/>
                <a:gd name="T31" fmla="*/ 0 h 701"/>
                <a:gd name="T32" fmla="*/ 0 w 144"/>
                <a:gd name="T33" fmla="*/ 0 h 701"/>
                <a:gd name="T34" fmla="*/ 0 w 144"/>
                <a:gd name="T35" fmla="*/ 0 h 701"/>
                <a:gd name="T36" fmla="*/ 0 w 144"/>
                <a:gd name="T37" fmla="*/ 0 h 701"/>
                <a:gd name="T38" fmla="*/ 0 w 144"/>
                <a:gd name="T39" fmla="*/ 0 h 701"/>
                <a:gd name="T40" fmla="*/ 0 w 144"/>
                <a:gd name="T41" fmla="*/ 0 h 701"/>
                <a:gd name="T42" fmla="*/ 0 w 144"/>
                <a:gd name="T43" fmla="*/ 0 h 701"/>
                <a:gd name="T44" fmla="*/ 0 w 144"/>
                <a:gd name="T45" fmla="*/ 0 h 701"/>
                <a:gd name="T46" fmla="*/ 0 w 144"/>
                <a:gd name="T47" fmla="*/ 0 h 701"/>
                <a:gd name="T48" fmla="*/ 0 w 144"/>
                <a:gd name="T49" fmla="*/ 0 h 701"/>
                <a:gd name="T50" fmla="*/ 0 w 144"/>
                <a:gd name="T51" fmla="*/ 0 h 701"/>
                <a:gd name="T52" fmla="*/ 0 w 144"/>
                <a:gd name="T53" fmla="*/ 0 h 701"/>
                <a:gd name="T54" fmla="*/ 0 w 144"/>
                <a:gd name="T55" fmla="*/ 0 h 701"/>
                <a:gd name="T56" fmla="*/ 0 w 144"/>
                <a:gd name="T57" fmla="*/ 0 h 701"/>
                <a:gd name="T58" fmla="*/ 0 w 144"/>
                <a:gd name="T59" fmla="*/ 0 h 701"/>
                <a:gd name="T60" fmla="*/ 0 w 144"/>
                <a:gd name="T61" fmla="*/ 0 h 701"/>
                <a:gd name="T62" fmla="*/ 0 w 144"/>
                <a:gd name="T63" fmla="*/ 0 h 701"/>
                <a:gd name="T64" fmla="*/ 0 w 144"/>
                <a:gd name="T65" fmla="*/ 0 h 701"/>
                <a:gd name="T66" fmla="*/ 0 w 144"/>
                <a:gd name="T67" fmla="*/ 0 h 701"/>
                <a:gd name="T68" fmla="*/ 0 w 144"/>
                <a:gd name="T69" fmla="*/ 0 h 701"/>
                <a:gd name="T70" fmla="*/ 0 w 144"/>
                <a:gd name="T71" fmla="*/ 0 h 701"/>
                <a:gd name="T72" fmla="*/ 0 w 144"/>
                <a:gd name="T73" fmla="*/ 0 h 701"/>
                <a:gd name="T74" fmla="*/ 0 w 144"/>
                <a:gd name="T75" fmla="*/ 0 h 701"/>
                <a:gd name="T76" fmla="*/ 0 w 144"/>
                <a:gd name="T77" fmla="*/ 0 h 701"/>
                <a:gd name="T78" fmla="*/ 0 w 144"/>
                <a:gd name="T79" fmla="*/ 0 h 7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701"/>
                <a:gd name="T122" fmla="*/ 144 w 144"/>
                <a:gd name="T123" fmla="*/ 701 h 70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701">
                  <a:moveTo>
                    <a:pt x="144" y="72"/>
                  </a:moveTo>
                  <a:lnTo>
                    <a:pt x="0" y="72"/>
                  </a:lnTo>
                  <a:lnTo>
                    <a:pt x="0" y="701"/>
                  </a:lnTo>
                  <a:lnTo>
                    <a:pt x="144" y="701"/>
                  </a:lnTo>
                  <a:lnTo>
                    <a:pt x="144" y="72"/>
                  </a:lnTo>
                  <a:lnTo>
                    <a:pt x="144" y="64"/>
                  </a:lnTo>
                  <a:lnTo>
                    <a:pt x="142" y="55"/>
                  </a:lnTo>
                  <a:lnTo>
                    <a:pt x="141" y="48"/>
                  </a:lnTo>
                  <a:lnTo>
                    <a:pt x="138" y="41"/>
                  </a:lnTo>
                  <a:lnTo>
                    <a:pt x="135" y="34"/>
                  </a:lnTo>
                  <a:lnTo>
                    <a:pt x="130" y="29"/>
                  </a:lnTo>
                  <a:lnTo>
                    <a:pt x="126" y="23"/>
                  </a:lnTo>
                  <a:lnTo>
                    <a:pt x="122" y="18"/>
                  </a:lnTo>
                  <a:lnTo>
                    <a:pt x="117" y="14"/>
                  </a:lnTo>
                  <a:lnTo>
                    <a:pt x="110" y="11"/>
                  </a:lnTo>
                  <a:lnTo>
                    <a:pt x="105" y="8"/>
                  </a:lnTo>
                  <a:lnTo>
                    <a:pt x="99" y="5"/>
                  </a:lnTo>
                  <a:lnTo>
                    <a:pt x="92" y="3"/>
                  </a:lnTo>
                  <a:lnTo>
                    <a:pt x="86" y="1"/>
                  </a:lnTo>
                  <a:lnTo>
                    <a:pt x="78" y="1"/>
                  </a:lnTo>
                  <a:lnTo>
                    <a:pt x="72" y="0"/>
                  </a:lnTo>
                  <a:lnTo>
                    <a:pt x="66" y="1"/>
                  </a:lnTo>
                  <a:lnTo>
                    <a:pt x="58" y="1"/>
                  </a:lnTo>
                  <a:lnTo>
                    <a:pt x="52" y="3"/>
                  </a:lnTo>
                  <a:lnTo>
                    <a:pt x="46" y="5"/>
                  </a:lnTo>
                  <a:lnTo>
                    <a:pt x="39" y="8"/>
                  </a:lnTo>
                  <a:lnTo>
                    <a:pt x="33" y="11"/>
                  </a:lnTo>
                  <a:lnTo>
                    <a:pt x="28" y="14"/>
                  </a:lnTo>
                  <a:lnTo>
                    <a:pt x="22" y="18"/>
                  </a:lnTo>
                  <a:lnTo>
                    <a:pt x="18" y="23"/>
                  </a:lnTo>
                  <a:lnTo>
                    <a:pt x="13" y="29"/>
                  </a:lnTo>
                  <a:lnTo>
                    <a:pt x="10" y="34"/>
                  </a:lnTo>
                  <a:lnTo>
                    <a:pt x="6" y="41"/>
                  </a:lnTo>
                  <a:lnTo>
                    <a:pt x="3" y="48"/>
                  </a:lnTo>
                  <a:lnTo>
                    <a:pt x="1" y="55"/>
                  </a:lnTo>
                  <a:lnTo>
                    <a:pt x="0" y="64"/>
                  </a:lnTo>
                  <a:lnTo>
                    <a:pt x="0" y="72"/>
                  </a:lnTo>
                  <a:lnTo>
                    <a:pt x="144"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6" name="Freeform 120"/>
            <p:cNvSpPr>
              <a:spLocks/>
            </p:cNvSpPr>
            <p:nvPr/>
          </p:nvSpPr>
          <p:spPr bwMode="auto">
            <a:xfrm>
              <a:off x="2319" y="1846"/>
              <a:ext cx="31" cy="27"/>
            </a:xfrm>
            <a:custGeom>
              <a:avLst/>
              <a:gdLst>
                <a:gd name="T0" fmla="*/ 0 w 549"/>
                <a:gd name="T1" fmla="*/ 0 h 477"/>
                <a:gd name="T2" fmla="*/ 0 w 549"/>
                <a:gd name="T3" fmla="*/ 0 h 477"/>
                <a:gd name="T4" fmla="*/ 0 w 549"/>
                <a:gd name="T5" fmla="*/ 0 h 477"/>
                <a:gd name="T6" fmla="*/ 0 w 549"/>
                <a:gd name="T7" fmla="*/ 0 h 477"/>
                <a:gd name="T8" fmla="*/ 0 w 549"/>
                <a:gd name="T9" fmla="*/ 0 h 477"/>
                <a:gd name="T10" fmla="*/ 0 w 549"/>
                <a:gd name="T11" fmla="*/ 0 h 477"/>
                <a:gd name="T12" fmla="*/ 0 w 549"/>
                <a:gd name="T13" fmla="*/ 0 h 477"/>
                <a:gd name="T14" fmla="*/ 0 w 549"/>
                <a:gd name="T15" fmla="*/ 0 h 477"/>
                <a:gd name="T16" fmla="*/ 0 w 549"/>
                <a:gd name="T17" fmla="*/ 0 h 477"/>
                <a:gd name="T18" fmla="*/ 0 w 549"/>
                <a:gd name="T19" fmla="*/ 0 h 477"/>
                <a:gd name="T20" fmla="*/ 0 w 549"/>
                <a:gd name="T21" fmla="*/ 0 h 477"/>
                <a:gd name="T22" fmla="*/ 0 w 549"/>
                <a:gd name="T23" fmla="*/ 0 h 477"/>
                <a:gd name="T24" fmla="*/ 0 w 549"/>
                <a:gd name="T25" fmla="*/ 0 h 477"/>
                <a:gd name="T26" fmla="*/ 0 w 549"/>
                <a:gd name="T27" fmla="*/ 0 h 477"/>
                <a:gd name="T28" fmla="*/ 0 w 549"/>
                <a:gd name="T29" fmla="*/ 0 h 477"/>
                <a:gd name="T30" fmla="*/ 0 w 549"/>
                <a:gd name="T31" fmla="*/ 0 h 477"/>
                <a:gd name="T32" fmla="*/ 0 w 549"/>
                <a:gd name="T33" fmla="*/ 0 h 477"/>
                <a:gd name="T34" fmla="*/ 0 w 549"/>
                <a:gd name="T35" fmla="*/ 0 h 477"/>
                <a:gd name="T36" fmla="*/ 0 w 549"/>
                <a:gd name="T37" fmla="*/ 0 h 477"/>
                <a:gd name="T38" fmla="*/ 0 w 549"/>
                <a:gd name="T39" fmla="*/ 0 h 477"/>
                <a:gd name="T40" fmla="*/ 0 w 549"/>
                <a:gd name="T41" fmla="*/ 0 h 477"/>
                <a:gd name="T42" fmla="*/ 0 w 549"/>
                <a:gd name="T43" fmla="*/ 0 h 477"/>
                <a:gd name="T44" fmla="*/ 0 w 549"/>
                <a:gd name="T45" fmla="*/ 0 h 477"/>
                <a:gd name="T46" fmla="*/ 0 w 549"/>
                <a:gd name="T47" fmla="*/ 0 h 477"/>
                <a:gd name="T48" fmla="*/ 0 w 549"/>
                <a:gd name="T49" fmla="*/ 0 h 477"/>
                <a:gd name="T50" fmla="*/ 0 w 549"/>
                <a:gd name="T51" fmla="*/ 0 h 477"/>
                <a:gd name="T52" fmla="*/ 0 w 549"/>
                <a:gd name="T53" fmla="*/ 0 h 477"/>
                <a:gd name="T54" fmla="*/ 0 w 549"/>
                <a:gd name="T55" fmla="*/ 0 h 477"/>
                <a:gd name="T56" fmla="*/ 0 w 549"/>
                <a:gd name="T57" fmla="*/ 0 h 477"/>
                <a:gd name="T58" fmla="*/ 0 w 549"/>
                <a:gd name="T59" fmla="*/ 0 h 477"/>
                <a:gd name="T60" fmla="*/ 0 w 549"/>
                <a:gd name="T61" fmla="*/ 0 h 477"/>
                <a:gd name="T62" fmla="*/ 0 w 549"/>
                <a:gd name="T63" fmla="*/ 0 h 477"/>
                <a:gd name="T64" fmla="*/ 0 w 549"/>
                <a:gd name="T65" fmla="*/ 0 h 477"/>
                <a:gd name="T66" fmla="*/ 0 w 549"/>
                <a:gd name="T67" fmla="*/ 0 h 477"/>
                <a:gd name="T68" fmla="*/ 0 w 549"/>
                <a:gd name="T69" fmla="*/ 0 h 477"/>
                <a:gd name="T70" fmla="*/ 0 w 549"/>
                <a:gd name="T71" fmla="*/ 0 h 477"/>
                <a:gd name="T72" fmla="*/ 0 w 549"/>
                <a:gd name="T73" fmla="*/ 0 h 477"/>
                <a:gd name="T74" fmla="*/ 0 w 549"/>
                <a:gd name="T75" fmla="*/ 0 h 477"/>
                <a:gd name="T76" fmla="*/ 0 w 549"/>
                <a:gd name="T77" fmla="*/ 0 h 477"/>
                <a:gd name="T78" fmla="*/ 0 w 549"/>
                <a:gd name="T79" fmla="*/ 0 h 477"/>
                <a:gd name="T80" fmla="*/ 0 w 549"/>
                <a:gd name="T81" fmla="*/ 0 h 477"/>
                <a:gd name="T82" fmla="*/ 0 w 549"/>
                <a:gd name="T83" fmla="*/ 0 h 477"/>
                <a:gd name="T84" fmla="*/ 0 w 549"/>
                <a:gd name="T85" fmla="*/ 0 h 477"/>
                <a:gd name="T86" fmla="*/ 0 w 549"/>
                <a:gd name="T87" fmla="*/ 0 h 477"/>
                <a:gd name="T88" fmla="*/ 0 w 549"/>
                <a:gd name="T89" fmla="*/ 0 h 477"/>
                <a:gd name="T90" fmla="*/ 0 w 549"/>
                <a:gd name="T91" fmla="*/ 0 h 477"/>
                <a:gd name="T92" fmla="*/ 0 w 549"/>
                <a:gd name="T93" fmla="*/ 0 h 477"/>
                <a:gd name="T94" fmla="*/ 0 w 549"/>
                <a:gd name="T95" fmla="*/ 0 h 477"/>
                <a:gd name="T96" fmla="*/ 0 w 549"/>
                <a:gd name="T97" fmla="*/ 0 h 477"/>
                <a:gd name="T98" fmla="*/ 0 w 549"/>
                <a:gd name="T99" fmla="*/ 0 h 47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49"/>
                <a:gd name="T151" fmla="*/ 0 h 477"/>
                <a:gd name="T152" fmla="*/ 549 w 549"/>
                <a:gd name="T153" fmla="*/ 477 h 47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49" h="477">
                  <a:moveTo>
                    <a:pt x="72" y="144"/>
                  </a:moveTo>
                  <a:lnTo>
                    <a:pt x="72" y="144"/>
                  </a:lnTo>
                  <a:lnTo>
                    <a:pt x="89" y="144"/>
                  </a:lnTo>
                  <a:lnTo>
                    <a:pt x="105" y="145"/>
                  </a:lnTo>
                  <a:lnTo>
                    <a:pt x="122" y="148"/>
                  </a:lnTo>
                  <a:lnTo>
                    <a:pt x="138" y="150"/>
                  </a:lnTo>
                  <a:lnTo>
                    <a:pt x="154" y="154"/>
                  </a:lnTo>
                  <a:lnTo>
                    <a:pt x="170" y="158"/>
                  </a:lnTo>
                  <a:lnTo>
                    <a:pt x="186" y="164"/>
                  </a:lnTo>
                  <a:lnTo>
                    <a:pt x="202" y="169"/>
                  </a:lnTo>
                  <a:lnTo>
                    <a:pt x="216" y="176"/>
                  </a:lnTo>
                  <a:lnTo>
                    <a:pt x="230" y="184"/>
                  </a:lnTo>
                  <a:lnTo>
                    <a:pt x="244" y="192"/>
                  </a:lnTo>
                  <a:lnTo>
                    <a:pt x="258" y="201"/>
                  </a:lnTo>
                  <a:lnTo>
                    <a:pt x="271" y="210"/>
                  </a:lnTo>
                  <a:lnTo>
                    <a:pt x="283" y="220"/>
                  </a:lnTo>
                  <a:lnTo>
                    <a:pt x="296" y="230"/>
                  </a:lnTo>
                  <a:lnTo>
                    <a:pt x="308" y="241"/>
                  </a:lnTo>
                  <a:lnTo>
                    <a:pt x="318" y="253"/>
                  </a:lnTo>
                  <a:lnTo>
                    <a:pt x="329" y="264"/>
                  </a:lnTo>
                  <a:lnTo>
                    <a:pt x="338" y="278"/>
                  </a:lnTo>
                  <a:lnTo>
                    <a:pt x="348" y="291"/>
                  </a:lnTo>
                  <a:lnTo>
                    <a:pt x="356" y="305"/>
                  </a:lnTo>
                  <a:lnTo>
                    <a:pt x="365" y="318"/>
                  </a:lnTo>
                  <a:lnTo>
                    <a:pt x="372" y="333"/>
                  </a:lnTo>
                  <a:lnTo>
                    <a:pt x="379" y="347"/>
                  </a:lnTo>
                  <a:lnTo>
                    <a:pt x="385" y="363"/>
                  </a:lnTo>
                  <a:lnTo>
                    <a:pt x="390" y="379"/>
                  </a:lnTo>
                  <a:lnTo>
                    <a:pt x="394" y="395"/>
                  </a:lnTo>
                  <a:lnTo>
                    <a:pt x="399" y="410"/>
                  </a:lnTo>
                  <a:lnTo>
                    <a:pt x="401" y="426"/>
                  </a:lnTo>
                  <a:lnTo>
                    <a:pt x="404" y="443"/>
                  </a:lnTo>
                  <a:lnTo>
                    <a:pt x="405" y="460"/>
                  </a:lnTo>
                  <a:lnTo>
                    <a:pt x="405" y="477"/>
                  </a:lnTo>
                  <a:lnTo>
                    <a:pt x="549" y="477"/>
                  </a:lnTo>
                  <a:lnTo>
                    <a:pt x="548" y="453"/>
                  </a:lnTo>
                  <a:lnTo>
                    <a:pt x="546" y="428"/>
                  </a:lnTo>
                  <a:lnTo>
                    <a:pt x="544" y="405"/>
                  </a:lnTo>
                  <a:lnTo>
                    <a:pt x="540" y="382"/>
                  </a:lnTo>
                  <a:lnTo>
                    <a:pt x="533" y="359"/>
                  </a:lnTo>
                  <a:lnTo>
                    <a:pt x="527" y="335"/>
                  </a:lnTo>
                  <a:lnTo>
                    <a:pt x="519" y="313"/>
                  </a:lnTo>
                  <a:lnTo>
                    <a:pt x="511" y="292"/>
                  </a:lnTo>
                  <a:lnTo>
                    <a:pt x="501" y="271"/>
                  </a:lnTo>
                  <a:lnTo>
                    <a:pt x="491" y="249"/>
                  </a:lnTo>
                  <a:lnTo>
                    <a:pt x="480" y="230"/>
                  </a:lnTo>
                  <a:lnTo>
                    <a:pt x="468" y="210"/>
                  </a:lnTo>
                  <a:lnTo>
                    <a:pt x="454" y="191"/>
                  </a:lnTo>
                  <a:lnTo>
                    <a:pt x="440" y="173"/>
                  </a:lnTo>
                  <a:lnTo>
                    <a:pt x="425" y="156"/>
                  </a:lnTo>
                  <a:lnTo>
                    <a:pt x="409" y="139"/>
                  </a:lnTo>
                  <a:lnTo>
                    <a:pt x="392" y="123"/>
                  </a:lnTo>
                  <a:lnTo>
                    <a:pt x="374" y="109"/>
                  </a:lnTo>
                  <a:lnTo>
                    <a:pt x="357" y="95"/>
                  </a:lnTo>
                  <a:lnTo>
                    <a:pt x="338" y="81"/>
                  </a:lnTo>
                  <a:lnTo>
                    <a:pt x="318" y="68"/>
                  </a:lnTo>
                  <a:lnTo>
                    <a:pt x="299" y="58"/>
                  </a:lnTo>
                  <a:lnTo>
                    <a:pt x="278" y="47"/>
                  </a:lnTo>
                  <a:lnTo>
                    <a:pt x="257" y="38"/>
                  </a:lnTo>
                  <a:lnTo>
                    <a:pt x="235" y="29"/>
                  </a:lnTo>
                  <a:lnTo>
                    <a:pt x="213" y="21"/>
                  </a:lnTo>
                  <a:lnTo>
                    <a:pt x="190" y="14"/>
                  </a:lnTo>
                  <a:lnTo>
                    <a:pt x="167" y="9"/>
                  </a:lnTo>
                  <a:lnTo>
                    <a:pt x="144" y="5"/>
                  </a:lnTo>
                  <a:lnTo>
                    <a:pt x="119" y="2"/>
                  </a:lnTo>
                  <a:lnTo>
                    <a:pt x="96" y="1"/>
                  </a:lnTo>
                  <a:lnTo>
                    <a:pt x="72" y="0"/>
                  </a:lnTo>
                  <a:lnTo>
                    <a:pt x="62" y="0"/>
                  </a:lnTo>
                  <a:lnTo>
                    <a:pt x="55" y="2"/>
                  </a:lnTo>
                  <a:lnTo>
                    <a:pt x="46" y="3"/>
                  </a:lnTo>
                  <a:lnTo>
                    <a:pt x="40" y="6"/>
                  </a:lnTo>
                  <a:lnTo>
                    <a:pt x="33" y="9"/>
                  </a:lnTo>
                  <a:lnTo>
                    <a:pt x="27" y="13"/>
                  </a:lnTo>
                  <a:lnTo>
                    <a:pt x="22" y="18"/>
                  </a:lnTo>
                  <a:lnTo>
                    <a:pt x="18" y="22"/>
                  </a:lnTo>
                  <a:lnTo>
                    <a:pt x="13" y="27"/>
                  </a:lnTo>
                  <a:lnTo>
                    <a:pt x="9" y="34"/>
                  </a:lnTo>
                  <a:lnTo>
                    <a:pt x="6" y="39"/>
                  </a:lnTo>
                  <a:lnTo>
                    <a:pt x="4" y="45"/>
                  </a:lnTo>
                  <a:lnTo>
                    <a:pt x="2" y="52"/>
                  </a:lnTo>
                  <a:lnTo>
                    <a:pt x="1" y="58"/>
                  </a:lnTo>
                  <a:lnTo>
                    <a:pt x="0" y="65"/>
                  </a:lnTo>
                  <a:lnTo>
                    <a:pt x="0" y="72"/>
                  </a:lnTo>
                  <a:lnTo>
                    <a:pt x="0" y="78"/>
                  </a:lnTo>
                  <a:lnTo>
                    <a:pt x="1" y="85"/>
                  </a:lnTo>
                  <a:lnTo>
                    <a:pt x="2" y="92"/>
                  </a:lnTo>
                  <a:lnTo>
                    <a:pt x="4" y="98"/>
                  </a:lnTo>
                  <a:lnTo>
                    <a:pt x="6" y="104"/>
                  </a:lnTo>
                  <a:lnTo>
                    <a:pt x="9" y="110"/>
                  </a:lnTo>
                  <a:lnTo>
                    <a:pt x="13" y="116"/>
                  </a:lnTo>
                  <a:lnTo>
                    <a:pt x="18" y="121"/>
                  </a:lnTo>
                  <a:lnTo>
                    <a:pt x="22" y="126"/>
                  </a:lnTo>
                  <a:lnTo>
                    <a:pt x="27" y="130"/>
                  </a:lnTo>
                  <a:lnTo>
                    <a:pt x="33" y="134"/>
                  </a:lnTo>
                  <a:lnTo>
                    <a:pt x="40" y="137"/>
                  </a:lnTo>
                  <a:lnTo>
                    <a:pt x="46" y="140"/>
                  </a:lnTo>
                  <a:lnTo>
                    <a:pt x="55" y="141"/>
                  </a:lnTo>
                  <a:lnTo>
                    <a:pt x="62" y="144"/>
                  </a:lnTo>
                  <a:lnTo>
                    <a:pt x="72" y="1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7" name="Freeform 121"/>
            <p:cNvSpPr>
              <a:spLocks/>
            </p:cNvSpPr>
            <p:nvPr/>
          </p:nvSpPr>
          <p:spPr bwMode="auto">
            <a:xfrm>
              <a:off x="2306" y="1846"/>
              <a:ext cx="17" cy="8"/>
            </a:xfrm>
            <a:custGeom>
              <a:avLst/>
              <a:gdLst>
                <a:gd name="T0" fmla="*/ 0 w 305"/>
                <a:gd name="T1" fmla="*/ 0 h 144"/>
                <a:gd name="T2" fmla="*/ 0 w 305"/>
                <a:gd name="T3" fmla="*/ 0 h 144"/>
                <a:gd name="T4" fmla="*/ 0 w 305"/>
                <a:gd name="T5" fmla="*/ 0 h 144"/>
                <a:gd name="T6" fmla="*/ 0 w 305"/>
                <a:gd name="T7" fmla="*/ 0 h 144"/>
                <a:gd name="T8" fmla="*/ 0 w 305"/>
                <a:gd name="T9" fmla="*/ 0 h 144"/>
                <a:gd name="T10" fmla="*/ 0 w 305"/>
                <a:gd name="T11" fmla="*/ 0 h 144"/>
                <a:gd name="T12" fmla="*/ 0 w 305"/>
                <a:gd name="T13" fmla="*/ 0 h 144"/>
                <a:gd name="T14" fmla="*/ 0 w 305"/>
                <a:gd name="T15" fmla="*/ 0 h 144"/>
                <a:gd name="T16" fmla="*/ 0 w 305"/>
                <a:gd name="T17" fmla="*/ 0 h 144"/>
                <a:gd name="T18" fmla="*/ 0 w 305"/>
                <a:gd name="T19" fmla="*/ 0 h 144"/>
                <a:gd name="T20" fmla="*/ 0 w 305"/>
                <a:gd name="T21" fmla="*/ 0 h 144"/>
                <a:gd name="T22" fmla="*/ 0 w 305"/>
                <a:gd name="T23" fmla="*/ 0 h 144"/>
                <a:gd name="T24" fmla="*/ 0 w 305"/>
                <a:gd name="T25" fmla="*/ 0 h 144"/>
                <a:gd name="T26" fmla="*/ 0 w 305"/>
                <a:gd name="T27" fmla="*/ 0 h 144"/>
                <a:gd name="T28" fmla="*/ 0 w 305"/>
                <a:gd name="T29" fmla="*/ 0 h 144"/>
                <a:gd name="T30" fmla="*/ 0 w 305"/>
                <a:gd name="T31" fmla="*/ 0 h 144"/>
                <a:gd name="T32" fmla="*/ 0 w 305"/>
                <a:gd name="T33" fmla="*/ 0 h 144"/>
                <a:gd name="T34" fmla="*/ 0 w 305"/>
                <a:gd name="T35" fmla="*/ 0 h 144"/>
                <a:gd name="T36" fmla="*/ 0 w 305"/>
                <a:gd name="T37" fmla="*/ 0 h 144"/>
                <a:gd name="T38" fmla="*/ 0 w 305"/>
                <a:gd name="T39" fmla="*/ 0 h 144"/>
                <a:gd name="T40" fmla="*/ 0 w 305"/>
                <a:gd name="T41" fmla="*/ 0 h 144"/>
                <a:gd name="T42" fmla="*/ 0 w 305"/>
                <a:gd name="T43" fmla="*/ 0 h 144"/>
                <a:gd name="T44" fmla="*/ 0 w 305"/>
                <a:gd name="T45" fmla="*/ 0 h 144"/>
                <a:gd name="T46" fmla="*/ 0 w 305"/>
                <a:gd name="T47" fmla="*/ 0 h 144"/>
                <a:gd name="T48" fmla="*/ 0 w 305"/>
                <a:gd name="T49" fmla="*/ 0 h 144"/>
                <a:gd name="T50" fmla="*/ 0 w 305"/>
                <a:gd name="T51" fmla="*/ 0 h 144"/>
                <a:gd name="T52" fmla="*/ 0 w 305"/>
                <a:gd name="T53" fmla="*/ 0 h 144"/>
                <a:gd name="T54" fmla="*/ 0 w 305"/>
                <a:gd name="T55" fmla="*/ 0 h 144"/>
                <a:gd name="T56" fmla="*/ 0 w 305"/>
                <a:gd name="T57" fmla="*/ 0 h 144"/>
                <a:gd name="T58" fmla="*/ 0 w 305"/>
                <a:gd name="T59" fmla="*/ 0 h 144"/>
                <a:gd name="T60" fmla="*/ 0 w 305"/>
                <a:gd name="T61" fmla="*/ 0 h 144"/>
                <a:gd name="T62" fmla="*/ 0 w 305"/>
                <a:gd name="T63" fmla="*/ 0 h 144"/>
                <a:gd name="T64" fmla="*/ 0 w 305"/>
                <a:gd name="T65" fmla="*/ 0 h 144"/>
                <a:gd name="T66" fmla="*/ 0 w 305"/>
                <a:gd name="T67" fmla="*/ 0 h 144"/>
                <a:gd name="T68" fmla="*/ 0 w 305"/>
                <a:gd name="T69" fmla="*/ 0 h 144"/>
                <a:gd name="T70" fmla="*/ 0 w 305"/>
                <a:gd name="T71" fmla="*/ 0 h 144"/>
                <a:gd name="T72" fmla="*/ 0 w 305"/>
                <a:gd name="T73" fmla="*/ 0 h 144"/>
                <a:gd name="T74" fmla="*/ 0 w 305"/>
                <a:gd name="T75" fmla="*/ 0 h 144"/>
                <a:gd name="T76" fmla="*/ 0 w 305"/>
                <a:gd name="T77" fmla="*/ 0 h 144"/>
                <a:gd name="T78" fmla="*/ 0 w 305"/>
                <a:gd name="T79" fmla="*/ 0 h 1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5"/>
                <a:gd name="T121" fmla="*/ 0 h 144"/>
                <a:gd name="T122" fmla="*/ 305 w 305"/>
                <a:gd name="T123" fmla="*/ 144 h 1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5" h="144">
                  <a:moveTo>
                    <a:pt x="72" y="0"/>
                  </a:moveTo>
                  <a:lnTo>
                    <a:pt x="72" y="144"/>
                  </a:lnTo>
                  <a:lnTo>
                    <a:pt x="305" y="144"/>
                  </a:lnTo>
                  <a:lnTo>
                    <a:pt x="305" y="0"/>
                  </a:lnTo>
                  <a:lnTo>
                    <a:pt x="72" y="0"/>
                  </a:lnTo>
                  <a:lnTo>
                    <a:pt x="63" y="0"/>
                  </a:lnTo>
                  <a:lnTo>
                    <a:pt x="55" y="2"/>
                  </a:lnTo>
                  <a:lnTo>
                    <a:pt x="47" y="3"/>
                  </a:lnTo>
                  <a:lnTo>
                    <a:pt x="41" y="6"/>
                  </a:lnTo>
                  <a:lnTo>
                    <a:pt x="34" y="9"/>
                  </a:lnTo>
                  <a:lnTo>
                    <a:pt x="28" y="13"/>
                  </a:lnTo>
                  <a:lnTo>
                    <a:pt x="23" y="18"/>
                  </a:lnTo>
                  <a:lnTo>
                    <a:pt x="18" y="22"/>
                  </a:lnTo>
                  <a:lnTo>
                    <a:pt x="13" y="27"/>
                  </a:lnTo>
                  <a:lnTo>
                    <a:pt x="10" y="34"/>
                  </a:lnTo>
                  <a:lnTo>
                    <a:pt x="7" y="39"/>
                  </a:lnTo>
                  <a:lnTo>
                    <a:pt x="5" y="45"/>
                  </a:lnTo>
                  <a:lnTo>
                    <a:pt x="3" y="52"/>
                  </a:lnTo>
                  <a:lnTo>
                    <a:pt x="1" y="58"/>
                  </a:lnTo>
                  <a:lnTo>
                    <a:pt x="1" y="65"/>
                  </a:lnTo>
                  <a:lnTo>
                    <a:pt x="0" y="72"/>
                  </a:lnTo>
                  <a:lnTo>
                    <a:pt x="1" y="78"/>
                  </a:lnTo>
                  <a:lnTo>
                    <a:pt x="1" y="85"/>
                  </a:lnTo>
                  <a:lnTo>
                    <a:pt x="3" y="92"/>
                  </a:lnTo>
                  <a:lnTo>
                    <a:pt x="5" y="98"/>
                  </a:lnTo>
                  <a:lnTo>
                    <a:pt x="7" y="104"/>
                  </a:lnTo>
                  <a:lnTo>
                    <a:pt x="10" y="110"/>
                  </a:lnTo>
                  <a:lnTo>
                    <a:pt x="13" y="116"/>
                  </a:lnTo>
                  <a:lnTo>
                    <a:pt x="18" y="121"/>
                  </a:lnTo>
                  <a:lnTo>
                    <a:pt x="23" y="126"/>
                  </a:lnTo>
                  <a:lnTo>
                    <a:pt x="28" y="130"/>
                  </a:lnTo>
                  <a:lnTo>
                    <a:pt x="34" y="134"/>
                  </a:lnTo>
                  <a:lnTo>
                    <a:pt x="41" y="137"/>
                  </a:lnTo>
                  <a:lnTo>
                    <a:pt x="47" y="140"/>
                  </a:lnTo>
                  <a:lnTo>
                    <a:pt x="55" y="141"/>
                  </a:lnTo>
                  <a:lnTo>
                    <a:pt x="63" y="144"/>
                  </a:lnTo>
                  <a:lnTo>
                    <a:pt x="72" y="144"/>
                  </a:lnTo>
                  <a:lnTo>
                    <a:pt x="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8" name="Freeform 122"/>
            <p:cNvSpPr>
              <a:spLocks/>
            </p:cNvSpPr>
            <p:nvPr/>
          </p:nvSpPr>
          <p:spPr bwMode="auto">
            <a:xfrm>
              <a:off x="2284" y="1846"/>
              <a:ext cx="26" cy="31"/>
            </a:xfrm>
            <a:custGeom>
              <a:avLst/>
              <a:gdLst>
                <a:gd name="T0" fmla="*/ 0 w 478"/>
                <a:gd name="T1" fmla="*/ 0 h 549"/>
                <a:gd name="T2" fmla="*/ 0 w 478"/>
                <a:gd name="T3" fmla="*/ 0 h 549"/>
                <a:gd name="T4" fmla="*/ 0 w 478"/>
                <a:gd name="T5" fmla="*/ 0 h 549"/>
                <a:gd name="T6" fmla="*/ 0 w 478"/>
                <a:gd name="T7" fmla="*/ 0 h 549"/>
                <a:gd name="T8" fmla="*/ 0 w 478"/>
                <a:gd name="T9" fmla="*/ 0 h 549"/>
                <a:gd name="T10" fmla="*/ 0 w 478"/>
                <a:gd name="T11" fmla="*/ 0 h 549"/>
                <a:gd name="T12" fmla="*/ 0 w 478"/>
                <a:gd name="T13" fmla="*/ 0 h 549"/>
                <a:gd name="T14" fmla="*/ 0 w 478"/>
                <a:gd name="T15" fmla="*/ 0 h 549"/>
                <a:gd name="T16" fmla="*/ 0 w 478"/>
                <a:gd name="T17" fmla="*/ 0 h 549"/>
                <a:gd name="T18" fmla="*/ 0 w 478"/>
                <a:gd name="T19" fmla="*/ 0 h 549"/>
                <a:gd name="T20" fmla="*/ 0 w 478"/>
                <a:gd name="T21" fmla="*/ 0 h 549"/>
                <a:gd name="T22" fmla="*/ 0 w 478"/>
                <a:gd name="T23" fmla="*/ 0 h 549"/>
                <a:gd name="T24" fmla="*/ 0 w 478"/>
                <a:gd name="T25" fmla="*/ 0 h 549"/>
                <a:gd name="T26" fmla="*/ 0 w 478"/>
                <a:gd name="T27" fmla="*/ 0 h 549"/>
                <a:gd name="T28" fmla="*/ 0 w 478"/>
                <a:gd name="T29" fmla="*/ 0 h 549"/>
                <a:gd name="T30" fmla="*/ 0 w 478"/>
                <a:gd name="T31" fmla="*/ 0 h 549"/>
                <a:gd name="T32" fmla="*/ 0 w 478"/>
                <a:gd name="T33" fmla="*/ 0 h 549"/>
                <a:gd name="T34" fmla="*/ 0 w 478"/>
                <a:gd name="T35" fmla="*/ 0 h 549"/>
                <a:gd name="T36" fmla="*/ 0 w 478"/>
                <a:gd name="T37" fmla="*/ 0 h 549"/>
                <a:gd name="T38" fmla="*/ 0 w 478"/>
                <a:gd name="T39" fmla="*/ 0 h 549"/>
                <a:gd name="T40" fmla="*/ 0 w 478"/>
                <a:gd name="T41" fmla="*/ 0 h 549"/>
                <a:gd name="T42" fmla="*/ 0 w 478"/>
                <a:gd name="T43" fmla="*/ 0 h 549"/>
                <a:gd name="T44" fmla="*/ 0 w 478"/>
                <a:gd name="T45" fmla="*/ 0 h 549"/>
                <a:gd name="T46" fmla="*/ 0 w 478"/>
                <a:gd name="T47" fmla="*/ 0 h 549"/>
                <a:gd name="T48" fmla="*/ 0 w 478"/>
                <a:gd name="T49" fmla="*/ 0 h 549"/>
                <a:gd name="T50" fmla="*/ 0 w 478"/>
                <a:gd name="T51" fmla="*/ 0 h 549"/>
                <a:gd name="T52" fmla="*/ 0 w 478"/>
                <a:gd name="T53" fmla="*/ 0 h 549"/>
                <a:gd name="T54" fmla="*/ 0 w 478"/>
                <a:gd name="T55" fmla="*/ 0 h 549"/>
                <a:gd name="T56" fmla="*/ 0 w 478"/>
                <a:gd name="T57" fmla="*/ 0 h 549"/>
                <a:gd name="T58" fmla="*/ 0 w 478"/>
                <a:gd name="T59" fmla="*/ 0 h 549"/>
                <a:gd name="T60" fmla="*/ 0 w 478"/>
                <a:gd name="T61" fmla="*/ 0 h 549"/>
                <a:gd name="T62" fmla="*/ 0 w 478"/>
                <a:gd name="T63" fmla="*/ 0 h 549"/>
                <a:gd name="T64" fmla="*/ 0 w 478"/>
                <a:gd name="T65" fmla="*/ 0 h 549"/>
                <a:gd name="T66" fmla="*/ 0 w 478"/>
                <a:gd name="T67" fmla="*/ 0 h 549"/>
                <a:gd name="T68" fmla="*/ 0 w 478"/>
                <a:gd name="T69" fmla="*/ 0 h 549"/>
                <a:gd name="T70" fmla="*/ 0 w 478"/>
                <a:gd name="T71" fmla="*/ 0 h 549"/>
                <a:gd name="T72" fmla="*/ 0 w 478"/>
                <a:gd name="T73" fmla="*/ 0 h 549"/>
                <a:gd name="T74" fmla="*/ 0 w 478"/>
                <a:gd name="T75" fmla="*/ 0 h 549"/>
                <a:gd name="T76" fmla="*/ 0 w 478"/>
                <a:gd name="T77" fmla="*/ 0 h 549"/>
                <a:gd name="T78" fmla="*/ 0 w 478"/>
                <a:gd name="T79" fmla="*/ 0 h 549"/>
                <a:gd name="T80" fmla="*/ 0 w 478"/>
                <a:gd name="T81" fmla="*/ 0 h 549"/>
                <a:gd name="T82" fmla="*/ 0 w 478"/>
                <a:gd name="T83" fmla="*/ 0 h 549"/>
                <a:gd name="T84" fmla="*/ 0 w 478"/>
                <a:gd name="T85" fmla="*/ 0 h 549"/>
                <a:gd name="T86" fmla="*/ 0 w 478"/>
                <a:gd name="T87" fmla="*/ 0 h 549"/>
                <a:gd name="T88" fmla="*/ 0 w 478"/>
                <a:gd name="T89" fmla="*/ 0 h 549"/>
                <a:gd name="T90" fmla="*/ 0 w 478"/>
                <a:gd name="T91" fmla="*/ 0 h 549"/>
                <a:gd name="T92" fmla="*/ 0 w 478"/>
                <a:gd name="T93" fmla="*/ 0 h 549"/>
                <a:gd name="T94" fmla="*/ 0 w 478"/>
                <a:gd name="T95" fmla="*/ 0 h 549"/>
                <a:gd name="T96" fmla="*/ 0 w 478"/>
                <a:gd name="T97" fmla="*/ 0 h 549"/>
                <a:gd name="T98" fmla="*/ 0 w 478"/>
                <a:gd name="T99" fmla="*/ 0 h 5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8"/>
                <a:gd name="T151" fmla="*/ 0 h 549"/>
                <a:gd name="T152" fmla="*/ 478 w 478"/>
                <a:gd name="T153" fmla="*/ 549 h 54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8" h="549">
                  <a:moveTo>
                    <a:pt x="144" y="477"/>
                  </a:moveTo>
                  <a:lnTo>
                    <a:pt x="144" y="477"/>
                  </a:lnTo>
                  <a:lnTo>
                    <a:pt x="144" y="460"/>
                  </a:lnTo>
                  <a:lnTo>
                    <a:pt x="145" y="443"/>
                  </a:lnTo>
                  <a:lnTo>
                    <a:pt x="148" y="426"/>
                  </a:lnTo>
                  <a:lnTo>
                    <a:pt x="151" y="410"/>
                  </a:lnTo>
                  <a:lnTo>
                    <a:pt x="155" y="393"/>
                  </a:lnTo>
                  <a:lnTo>
                    <a:pt x="159" y="379"/>
                  </a:lnTo>
                  <a:lnTo>
                    <a:pt x="164" y="363"/>
                  </a:lnTo>
                  <a:lnTo>
                    <a:pt x="171" y="347"/>
                  </a:lnTo>
                  <a:lnTo>
                    <a:pt x="177" y="333"/>
                  </a:lnTo>
                  <a:lnTo>
                    <a:pt x="184" y="318"/>
                  </a:lnTo>
                  <a:lnTo>
                    <a:pt x="192" y="305"/>
                  </a:lnTo>
                  <a:lnTo>
                    <a:pt x="201" y="291"/>
                  </a:lnTo>
                  <a:lnTo>
                    <a:pt x="211" y="278"/>
                  </a:lnTo>
                  <a:lnTo>
                    <a:pt x="220" y="265"/>
                  </a:lnTo>
                  <a:lnTo>
                    <a:pt x="231" y="253"/>
                  </a:lnTo>
                  <a:lnTo>
                    <a:pt x="242" y="241"/>
                  </a:lnTo>
                  <a:lnTo>
                    <a:pt x="253" y="230"/>
                  </a:lnTo>
                  <a:lnTo>
                    <a:pt x="265" y="220"/>
                  </a:lnTo>
                  <a:lnTo>
                    <a:pt x="279" y="210"/>
                  </a:lnTo>
                  <a:lnTo>
                    <a:pt x="291" y="201"/>
                  </a:lnTo>
                  <a:lnTo>
                    <a:pt x="305" y="192"/>
                  </a:lnTo>
                  <a:lnTo>
                    <a:pt x="319" y="184"/>
                  </a:lnTo>
                  <a:lnTo>
                    <a:pt x="334" y="176"/>
                  </a:lnTo>
                  <a:lnTo>
                    <a:pt x="347" y="169"/>
                  </a:lnTo>
                  <a:lnTo>
                    <a:pt x="363" y="164"/>
                  </a:lnTo>
                  <a:lnTo>
                    <a:pt x="379" y="158"/>
                  </a:lnTo>
                  <a:lnTo>
                    <a:pt x="394" y="154"/>
                  </a:lnTo>
                  <a:lnTo>
                    <a:pt x="411" y="150"/>
                  </a:lnTo>
                  <a:lnTo>
                    <a:pt x="427" y="148"/>
                  </a:lnTo>
                  <a:lnTo>
                    <a:pt x="444" y="145"/>
                  </a:lnTo>
                  <a:lnTo>
                    <a:pt x="461" y="144"/>
                  </a:lnTo>
                  <a:lnTo>
                    <a:pt x="478" y="144"/>
                  </a:lnTo>
                  <a:lnTo>
                    <a:pt x="478" y="0"/>
                  </a:lnTo>
                  <a:lnTo>
                    <a:pt x="453" y="1"/>
                  </a:lnTo>
                  <a:lnTo>
                    <a:pt x="429" y="2"/>
                  </a:lnTo>
                  <a:lnTo>
                    <a:pt x="406" y="5"/>
                  </a:lnTo>
                  <a:lnTo>
                    <a:pt x="382" y="9"/>
                  </a:lnTo>
                  <a:lnTo>
                    <a:pt x="358" y="14"/>
                  </a:lnTo>
                  <a:lnTo>
                    <a:pt x="336" y="21"/>
                  </a:lnTo>
                  <a:lnTo>
                    <a:pt x="314" y="29"/>
                  </a:lnTo>
                  <a:lnTo>
                    <a:pt x="292" y="38"/>
                  </a:lnTo>
                  <a:lnTo>
                    <a:pt x="271" y="47"/>
                  </a:lnTo>
                  <a:lnTo>
                    <a:pt x="250" y="58"/>
                  </a:lnTo>
                  <a:lnTo>
                    <a:pt x="230" y="68"/>
                  </a:lnTo>
                  <a:lnTo>
                    <a:pt x="211" y="81"/>
                  </a:lnTo>
                  <a:lnTo>
                    <a:pt x="192" y="95"/>
                  </a:lnTo>
                  <a:lnTo>
                    <a:pt x="174" y="109"/>
                  </a:lnTo>
                  <a:lnTo>
                    <a:pt x="157" y="123"/>
                  </a:lnTo>
                  <a:lnTo>
                    <a:pt x="140" y="139"/>
                  </a:lnTo>
                  <a:lnTo>
                    <a:pt x="124" y="156"/>
                  </a:lnTo>
                  <a:lnTo>
                    <a:pt x="109" y="173"/>
                  </a:lnTo>
                  <a:lnTo>
                    <a:pt x="96" y="191"/>
                  </a:lnTo>
                  <a:lnTo>
                    <a:pt x="82" y="210"/>
                  </a:lnTo>
                  <a:lnTo>
                    <a:pt x="70" y="230"/>
                  </a:lnTo>
                  <a:lnTo>
                    <a:pt x="58" y="249"/>
                  </a:lnTo>
                  <a:lnTo>
                    <a:pt x="48" y="271"/>
                  </a:lnTo>
                  <a:lnTo>
                    <a:pt x="38" y="292"/>
                  </a:lnTo>
                  <a:lnTo>
                    <a:pt x="29" y="313"/>
                  </a:lnTo>
                  <a:lnTo>
                    <a:pt x="21" y="335"/>
                  </a:lnTo>
                  <a:lnTo>
                    <a:pt x="15" y="359"/>
                  </a:lnTo>
                  <a:lnTo>
                    <a:pt x="10" y="382"/>
                  </a:lnTo>
                  <a:lnTo>
                    <a:pt x="6" y="405"/>
                  </a:lnTo>
                  <a:lnTo>
                    <a:pt x="3" y="428"/>
                  </a:lnTo>
                  <a:lnTo>
                    <a:pt x="1" y="453"/>
                  </a:lnTo>
                  <a:lnTo>
                    <a:pt x="0" y="477"/>
                  </a:lnTo>
                  <a:lnTo>
                    <a:pt x="0" y="486"/>
                  </a:lnTo>
                  <a:lnTo>
                    <a:pt x="2" y="494"/>
                  </a:lnTo>
                  <a:lnTo>
                    <a:pt x="3" y="501"/>
                  </a:lnTo>
                  <a:lnTo>
                    <a:pt x="7" y="509"/>
                  </a:lnTo>
                  <a:lnTo>
                    <a:pt x="10" y="515"/>
                  </a:lnTo>
                  <a:lnTo>
                    <a:pt x="14" y="522"/>
                  </a:lnTo>
                  <a:lnTo>
                    <a:pt x="18" y="527"/>
                  </a:lnTo>
                  <a:lnTo>
                    <a:pt x="22" y="531"/>
                  </a:lnTo>
                  <a:lnTo>
                    <a:pt x="28" y="535"/>
                  </a:lnTo>
                  <a:lnTo>
                    <a:pt x="34" y="540"/>
                  </a:lnTo>
                  <a:lnTo>
                    <a:pt x="39" y="543"/>
                  </a:lnTo>
                  <a:lnTo>
                    <a:pt x="46" y="545"/>
                  </a:lnTo>
                  <a:lnTo>
                    <a:pt x="52" y="547"/>
                  </a:lnTo>
                  <a:lnTo>
                    <a:pt x="58" y="548"/>
                  </a:lnTo>
                  <a:lnTo>
                    <a:pt x="66" y="549"/>
                  </a:lnTo>
                  <a:lnTo>
                    <a:pt x="72" y="549"/>
                  </a:lnTo>
                  <a:lnTo>
                    <a:pt x="79" y="549"/>
                  </a:lnTo>
                  <a:lnTo>
                    <a:pt x="86" y="548"/>
                  </a:lnTo>
                  <a:lnTo>
                    <a:pt x="92" y="547"/>
                  </a:lnTo>
                  <a:lnTo>
                    <a:pt x="99" y="545"/>
                  </a:lnTo>
                  <a:lnTo>
                    <a:pt x="105" y="543"/>
                  </a:lnTo>
                  <a:lnTo>
                    <a:pt x="110" y="540"/>
                  </a:lnTo>
                  <a:lnTo>
                    <a:pt x="117" y="535"/>
                  </a:lnTo>
                  <a:lnTo>
                    <a:pt x="122" y="531"/>
                  </a:lnTo>
                  <a:lnTo>
                    <a:pt x="126" y="527"/>
                  </a:lnTo>
                  <a:lnTo>
                    <a:pt x="130" y="522"/>
                  </a:lnTo>
                  <a:lnTo>
                    <a:pt x="135" y="515"/>
                  </a:lnTo>
                  <a:lnTo>
                    <a:pt x="138" y="509"/>
                  </a:lnTo>
                  <a:lnTo>
                    <a:pt x="141" y="501"/>
                  </a:lnTo>
                  <a:lnTo>
                    <a:pt x="142" y="494"/>
                  </a:lnTo>
                  <a:lnTo>
                    <a:pt x="144" y="486"/>
                  </a:lnTo>
                  <a:lnTo>
                    <a:pt x="144" y="4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9" name="Freeform 123"/>
            <p:cNvSpPr>
              <a:spLocks/>
            </p:cNvSpPr>
            <p:nvPr/>
          </p:nvSpPr>
          <p:spPr bwMode="auto">
            <a:xfrm>
              <a:off x="2284" y="1873"/>
              <a:ext cx="8" cy="54"/>
            </a:xfrm>
            <a:custGeom>
              <a:avLst/>
              <a:gdLst>
                <a:gd name="T0" fmla="*/ 0 w 144"/>
                <a:gd name="T1" fmla="*/ 0 h 973"/>
                <a:gd name="T2" fmla="*/ 0 w 144"/>
                <a:gd name="T3" fmla="*/ 0 h 973"/>
                <a:gd name="T4" fmla="*/ 0 w 144"/>
                <a:gd name="T5" fmla="*/ 0 h 973"/>
                <a:gd name="T6" fmla="*/ 0 w 144"/>
                <a:gd name="T7" fmla="*/ 0 h 973"/>
                <a:gd name="T8" fmla="*/ 0 w 144"/>
                <a:gd name="T9" fmla="*/ 0 h 973"/>
                <a:gd name="T10" fmla="*/ 0 w 144"/>
                <a:gd name="T11" fmla="*/ 0 h 973"/>
                <a:gd name="T12" fmla="*/ 0 w 144"/>
                <a:gd name="T13" fmla="*/ 0 h 973"/>
                <a:gd name="T14" fmla="*/ 0 w 144"/>
                <a:gd name="T15" fmla="*/ 0 h 973"/>
                <a:gd name="T16" fmla="*/ 0 w 144"/>
                <a:gd name="T17" fmla="*/ 0 h 973"/>
                <a:gd name="T18" fmla="*/ 0 w 144"/>
                <a:gd name="T19" fmla="*/ 0 h 973"/>
                <a:gd name="T20" fmla="*/ 0 w 144"/>
                <a:gd name="T21" fmla="*/ 0 h 973"/>
                <a:gd name="T22" fmla="*/ 0 w 144"/>
                <a:gd name="T23" fmla="*/ 0 h 973"/>
                <a:gd name="T24" fmla="*/ 0 w 144"/>
                <a:gd name="T25" fmla="*/ 0 h 973"/>
                <a:gd name="T26" fmla="*/ 0 w 144"/>
                <a:gd name="T27" fmla="*/ 0 h 973"/>
                <a:gd name="T28" fmla="*/ 0 w 144"/>
                <a:gd name="T29" fmla="*/ 0 h 973"/>
                <a:gd name="T30" fmla="*/ 0 w 144"/>
                <a:gd name="T31" fmla="*/ 0 h 973"/>
                <a:gd name="T32" fmla="*/ 0 w 144"/>
                <a:gd name="T33" fmla="*/ 0 h 973"/>
                <a:gd name="T34" fmla="*/ 0 w 144"/>
                <a:gd name="T35" fmla="*/ 0 h 973"/>
                <a:gd name="T36" fmla="*/ 0 w 144"/>
                <a:gd name="T37" fmla="*/ 0 h 973"/>
                <a:gd name="T38" fmla="*/ 0 w 144"/>
                <a:gd name="T39" fmla="*/ 0 h 973"/>
                <a:gd name="T40" fmla="*/ 0 w 144"/>
                <a:gd name="T41" fmla="*/ 0 h 973"/>
                <a:gd name="T42" fmla="*/ 0 w 144"/>
                <a:gd name="T43" fmla="*/ 0 h 973"/>
                <a:gd name="T44" fmla="*/ 0 w 144"/>
                <a:gd name="T45" fmla="*/ 0 h 973"/>
                <a:gd name="T46" fmla="*/ 0 w 144"/>
                <a:gd name="T47" fmla="*/ 0 h 973"/>
                <a:gd name="T48" fmla="*/ 0 w 144"/>
                <a:gd name="T49" fmla="*/ 0 h 973"/>
                <a:gd name="T50" fmla="*/ 0 w 144"/>
                <a:gd name="T51" fmla="*/ 0 h 973"/>
                <a:gd name="T52" fmla="*/ 0 w 144"/>
                <a:gd name="T53" fmla="*/ 0 h 973"/>
                <a:gd name="T54" fmla="*/ 0 w 144"/>
                <a:gd name="T55" fmla="*/ 0 h 973"/>
                <a:gd name="T56" fmla="*/ 0 w 144"/>
                <a:gd name="T57" fmla="*/ 0 h 973"/>
                <a:gd name="T58" fmla="*/ 0 w 144"/>
                <a:gd name="T59" fmla="*/ 0 h 973"/>
                <a:gd name="T60" fmla="*/ 0 w 144"/>
                <a:gd name="T61" fmla="*/ 0 h 973"/>
                <a:gd name="T62" fmla="*/ 0 w 144"/>
                <a:gd name="T63" fmla="*/ 0 h 973"/>
                <a:gd name="T64" fmla="*/ 0 w 144"/>
                <a:gd name="T65" fmla="*/ 0 h 973"/>
                <a:gd name="T66" fmla="*/ 0 w 144"/>
                <a:gd name="T67" fmla="*/ 0 h 973"/>
                <a:gd name="T68" fmla="*/ 0 w 144"/>
                <a:gd name="T69" fmla="*/ 0 h 973"/>
                <a:gd name="T70" fmla="*/ 0 w 144"/>
                <a:gd name="T71" fmla="*/ 0 h 973"/>
                <a:gd name="T72" fmla="*/ 0 w 144"/>
                <a:gd name="T73" fmla="*/ 0 h 973"/>
                <a:gd name="T74" fmla="*/ 0 w 144"/>
                <a:gd name="T75" fmla="*/ 0 h 973"/>
                <a:gd name="T76" fmla="*/ 0 w 144"/>
                <a:gd name="T77" fmla="*/ 0 h 973"/>
                <a:gd name="T78" fmla="*/ 0 w 144"/>
                <a:gd name="T79" fmla="*/ 0 h 9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
                <a:gd name="T121" fmla="*/ 0 h 973"/>
                <a:gd name="T122" fmla="*/ 144 w 144"/>
                <a:gd name="T123" fmla="*/ 973 h 9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 h="973">
                  <a:moveTo>
                    <a:pt x="0" y="901"/>
                  </a:moveTo>
                  <a:lnTo>
                    <a:pt x="144" y="901"/>
                  </a:lnTo>
                  <a:lnTo>
                    <a:pt x="144" y="0"/>
                  </a:lnTo>
                  <a:lnTo>
                    <a:pt x="0" y="0"/>
                  </a:lnTo>
                  <a:lnTo>
                    <a:pt x="0" y="901"/>
                  </a:lnTo>
                  <a:lnTo>
                    <a:pt x="0" y="910"/>
                  </a:lnTo>
                  <a:lnTo>
                    <a:pt x="2" y="918"/>
                  </a:lnTo>
                  <a:lnTo>
                    <a:pt x="3" y="925"/>
                  </a:lnTo>
                  <a:lnTo>
                    <a:pt x="7" y="932"/>
                  </a:lnTo>
                  <a:lnTo>
                    <a:pt x="10" y="939"/>
                  </a:lnTo>
                  <a:lnTo>
                    <a:pt x="14" y="945"/>
                  </a:lnTo>
                  <a:lnTo>
                    <a:pt x="18" y="950"/>
                  </a:lnTo>
                  <a:lnTo>
                    <a:pt x="22" y="955"/>
                  </a:lnTo>
                  <a:lnTo>
                    <a:pt x="28" y="959"/>
                  </a:lnTo>
                  <a:lnTo>
                    <a:pt x="34" y="963"/>
                  </a:lnTo>
                  <a:lnTo>
                    <a:pt x="39" y="966"/>
                  </a:lnTo>
                  <a:lnTo>
                    <a:pt x="46" y="968"/>
                  </a:lnTo>
                  <a:lnTo>
                    <a:pt x="52" y="970"/>
                  </a:lnTo>
                  <a:lnTo>
                    <a:pt x="58" y="972"/>
                  </a:lnTo>
                  <a:lnTo>
                    <a:pt x="66" y="972"/>
                  </a:lnTo>
                  <a:lnTo>
                    <a:pt x="72" y="973"/>
                  </a:lnTo>
                  <a:lnTo>
                    <a:pt x="79" y="972"/>
                  </a:lnTo>
                  <a:lnTo>
                    <a:pt x="86" y="972"/>
                  </a:lnTo>
                  <a:lnTo>
                    <a:pt x="92" y="970"/>
                  </a:lnTo>
                  <a:lnTo>
                    <a:pt x="99" y="968"/>
                  </a:lnTo>
                  <a:lnTo>
                    <a:pt x="105" y="966"/>
                  </a:lnTo>
                  <a:lnTo>
                    <a:pt x="110" y="963"/>
                  </a:lnTo>
                  <a:lnTo>
                    <a:pt x="117" y="959"/>
                  </a:lnTo>
                  <a:lnTo>
                    <a:pt x="122" y="955"/>
                  </a:lnTo>
                  <a:lnTo>
                    <a:pt x="126" y="950"/>
                  </a:lnTo>
                  <a:lnTo>
                    <a:pt x="130" y="945"/>
                  </a:lnTo>
                  <a:lnTo>
                    <a:pt x="135" y="939"/>
                  </a:lnTo>
                  <a:lnTo>
                    <a:pt x="138" y="932"/>
                  </a:lnTo>
                  <a:lnTo>
                    <a:pt x="141" y="925"/>
                  </a:lnTo>
                  <a:lnTo>
                    <a:pt x="142" y="918"/>
                  </a:lnTo>
                  <a:lnTo>
                    <a:pt x="144" y="910"/>
                  </a:lnTo>
                  <a:lnTo>
                    <a:pt x="144" y="901"/>
                  </a:lnTo>
                  <a:lnTo>
                    <a:pt x="0" y="9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10" name="Freeform 124"/>
            <p:cNvSpPr>
              <a:spLocks/>
            </p:cNvSpPr>
            <p:nvPr/>
          </p:nvSpPr>
          <p:spPr bwMode="auto">
            <a:xfrm>
              <a:off x="2284" y="1923"/>
              <a:ext cx="30" cy="21"/>
            </a:xfrm>
            <a:custGeom>
              <a:avLst/>
              <a:gdLst>
                <a:gd name="T0" fmla="*/ 0 w 550"/>
                <a:gd name="T1" fmla="*/ 0 h 373"/>
                <a:gd name="T2" fmla="*/ 0 w 550"/>
                <a:gd name="T3" fmla="*/ 0 h 373"/>
                <a:gd name="T4" fmla="*/ 0 w 550"/>
                <a:gd name="T5" fmla="*/ 0 h 373"/>
                <a:gd name="T6" fmla="*/ 0 w 550"/>
                <a:gd name="T7" fmla="*/ 0 h 373"/>
                <a:gd name="T8" fmla="*/ 0 w 550"/>
                <a:gd name="T9" fmla="*/ 0 h 373"/>
                <a:gd name="T10" fmla="*/ 0 w 550"/>
                <a:gd name="T11" fmla="*/ 0 h 373"/>
                <a:gd name="T12" fmla="*/ 0 w 550"/>
                <a:gd name="T13" fmla="*/ 0 h 373"/>
                <a:gd name="T14" fmla="*/ 0 w 550"/>
                <a:gd name="T15" fmla="*/ 0 h 373"/>
                <a:gd name="T16" fmla="*/ 0 w 550"/>
                <a:gd name="T17" fmla="*/ 0 h 373"/>
                <a:gd name="T18" fmla="*/ 0 w 550"/>
                <a:gd name="T19" fmla="*/ 0 h 373"/>
                <a:gd name="T20" fmla="*/ 0 w 550"/>
                <a:gd name="T21" fmla="*/ 0 h 373"/>
                <a:gd name="T22" fmla="*/ 0 w 550"/>
                <a:gd name="T23" fmla="*/ 0 h 373"/>
                <a:gd name="T24" fmla="*/ 0 w 550"/>
                <a:gd name="T25" fmla="*/ 0 h 373"/>
                <a:gd name="T26" fmla="*/ 0 w 550"/>
                <a:gd name="T27" fmla="*/ 0 h 373"/>
                <a:gd name="T28" fmla="*/ 0 w 550"/>
                <a:gd name="T29" fmla="*/ 0 h 373"/>
                <a:gd name="T30" fmla="*/ 0 w 550"/>
                <a:gd name="T31" fmla="*/ 0 h 373"/>
                <a:gd name="T32" fmla="*/ 0 w 550"/>
                <a:gd name="T33" fmla="*/ 0 h 373"/>
                <a:gd name="T34" fmla="*/ 0 w 550"/>
                <a:gd name="T35" fmla="*/ 0 h 373"/>
                <a:gd name="T36" fmla="*/ 0 w 550"/>
                <a:gd name="T37" fmla="*/ 0 h 373"/>
                <a:gd name="T38" fmla="*/ 0 w 550"/>
                <a:gd name="T39" fmla="*/ 0 h 373"/>
                <a:gd name="T40" fmla="*/ 0 w 550"/>
                <a:gd name="T41" fmla="*/ 0 h 373"/>
                <a:gd name="T42" fmla="*/ 0 w 550"/>
                <a:gd name="T43" fmla="*/ 0 h 373"/>
                <a:gd name="T44" fmla="*/ 0 w 550"/>
                <a:gd name="T45" fmla="*/ 0 h 373"/>
                <a:gd name="T46" fmla="*/ 0 w 550"/>
                <a:gd name="T47" fmla="*/ 0 h 373"/>
                <a:gd name="T48" fmla="*/ 0 w 550"/>
                <a:gd name="T49" fmla="*/ 0 h 373"/>
                <a:gd name="T50" fmla="*/ 0 w 550"/>
                <a:gd name="T51" fmla="*/ 0 h 373"/>
                <a:gd name="T52" fmla="*/ 0 w 550"/>
                <a:gd name="T53" fmla="*/ 0 h 373"/>
                <a:gd name="T54" fmla="*/ 0 w 550"/>
                <a:gd name="T55" fmla="*/ 0 h 373"/>
                <a:gd name="T56" fmla="*/ 0 w 550"/>
                <a:gd name="T57" fmla="*/ 0 h 373"/>
                <a:gd name="T58" fmla="*/ 0 w 550"/>
                <a:gd name="T59" fmla="*/ 0 h 373"/>
                <a:gd name="T60" fmla="*/ 0 w 550"/>
                <a:gd name="T61" fmla="*/ 0 h 373"/>
                <a:gd name="T62" fmla="*/ 0 w 550"/>
                <a:gd name="T63" fmla="*/ 0 h 373"/>
                <a:gd name="T64" fmla="*/ 0 w 550"/>
                <a:gd name="T65" fmla="*/ 0 h 373"/>
                <a:gd name="T66" fmla="*/ 0 w 550"/>
                <a:gd name="T67" fmla="*/ 0 h 373"/>
                <a:gd name="T68" fmla="*/ 0 w 550"/>
                <a:gd name="T69" fmla="*/ 0 h 373"/>
                <a:gd name="T70" fmla="*/ 0 w 550"/>
                <a:gd name="T71" fmla="*/ 0 h 373"/>
                <a:gd name="T72" fmla="*/ 0 w 550"/>
                <a:gd name="T73" fmla="*/ 0 h 373"/>
                <a:gd name="T74" fmla="*/ 0 w 550"/>
                <a:gd name="T75" fmla="*/ 0 h 373"/>
                <a:gd name="T76" fmla="*/ 0 w 550"/>
                <a:gd name="T77" fmla="*/ 0 h 373"/>
                <a:gd name="T78" fmla="*/ 0 w 550"/>
                <a:gd name="T79" fmla="*/ 0 h 373"/>
                <a:gd name="T80" fmla="*/ 0 w 550"/>
                <a:gd name="T81" fmla="*/ 0 h 373"/>
                <a:gd name="T82" fmla="*/ 0 w 550"/>
                <a:gd name="T83" fmla="*/ 0 h 373"/>
                <a:gd name="T84" fmla="*/ 0 w 550"/>
                <a:gd name="T85" fmla="*/ 0 h 373"/>
                <a:gd name="T86" fmla="*/ 0 w 550"/>
                <a:gd name="T87" fmla="*/ 0 h 373"/>
                <a:gd name="T88" fmla="*/ 0 w 550"/>
                <a:gd name="T89" fmla="*/ 0 h 373"/>
                <a:gd name="T90" fmla="*/ 0 w 550"/>
                <a:gd name="T91" fmla="*/ 0 h 373"/>
                <a:gd name="T92" fmla="*/ 0 w 550"/>
                <a:gd name="T93" fmla="*/ 0 h 373"/>
                <a:gd name="T94" fmla="*/ 0 w 550"/>
                <a:gd name="T95" fmla="*/ 0 h 373"/>
                <a:gd name="T96" fmla="*/ 0 w 550"/>
                <a:gd name="T97" fmla="*/ 0 h 3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50"/>
                <a:gd name="T148" fmla="*/ 0 h 373"/>
                <a:gd name="T149" fmla="*/ 550 w 550"/>
                <a:gd name="T150" fmla="*/ 373 h 3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50" h="373">
                  <a:moveTo>
                    <a:pt x="454" y="234"/>
                  </a:moveTo>
                  <a:lnTo>
                    <a:pt x="478" y="229"/>
                  </a:lnTo>
                  <a:lnTo>
                    <a:pt x="440" y="229"/>
                  </a:lnTo>
                  <a:lnTo>
                    <a:pt x="403" y="226"/>
                  </a:lnTo>
                  <a:lnTo>
                    <a:pt x="386" y="224"/>
                  </a:lnTo>
                  <a:lnTo>
                    <a:pt x="369" y="221"/>
                  </a:lnTo>
                  <a:lnTo>
                    <a:pt x="352" y="219"/>
                  </a:lnTo>
                  <a:lnTo>
                    <a:pt x="336" y="215"/>
                  </a:lnTo>
                  <a:lnTo>
                    <a:pt x="320" y="212"/>
                  </a:lnTo>
                  <a:lnTo>
                    <a:pt x="305" y="208"/>
                  </a:lnTo>
                  <a:lnTo>
                    <a:pt x="291" y="203"/>
                  </a:lnTo>
                  <a:lnTo>
                    <a:pt x="278" y="198"/>
                  </a:lnTo>
                  <a:lnTo>
                    <a:pt x="265" y="193"/>
                  </a:lnTo>
                  <a:lnTo>
                    <a:pt x="252" y="186"/>
                  </a:lnTo>
                  <a:lnTo>
                    <a:pt x="241" y="181"/>
                  </a:lnTo>
                  <a:lnTo>
                    <a:pt x="230" y="174"/>
                  </a:lnTo>
                  <a:lnTo>
                    <a:pt x="219" y="167"/>
                  </a:lnTo>
                  <a:lnTo>
                    <a:pt x="211" y="160"/>
                  </a:lnTo>
                  <a:lnTo>
                    <a:pt x="201" y="153"/>
                  </a:lnTo>
                  <a:lnTo>
                    <a:pt x="194" y="144"/>
                  </a:lnTo>
                  <a:lnTo>
                    <a:pt x="187" y="136"/>
                  </a:lnTo>
                  <a:lnTo>
                    <a:pt x="179" y="127"/>
                  </a:lnTo>
                  <a:lnTo>
                    <a:pt x="174" y="118"/>
                  </a:lnTo>
                  <a:lnTo>
                    <a:pt x="168" y="108"/>
                  </a:lnTo>
                  <a:lnTo>
                    <a:pt x="162" y="98"/>
                  </a:lnTo>
                  <a:lnTo>
                    <a:pt x="158" y="86"/>
                  </a:lnTo>
                  <a:lnTo>
                    <a:pt x="154" y="74"/>
                  </a:lnTo>
                  <a:lnTo>
                    <a:pt x="151" y="62"/>
                  </a:lnTo>
                  <a:lnTo>
                    <a:pt x="147" y="47"/>
                  </a:lnTo>
                  <a:lnTo>
                    <a:pt x="145" y="33"/>
                  </a:lnTo>
                  <a:lnTo>
                    <a:pt x="144" y="17"/>
                  </a:lnTo>
                  <a:lnTo>
                    <a:pt x="144" y="0"/>
                  </a:lnTo>
                  <a:lnTo>
                    <a:pt x="0" y="0"/>
                  </a:lnTo>
                  <a:lnTo>
                    <a:pt x="1" y="23"/>
                  </a:lnTo>
                  <a:lnTo>
                    <a:pt x="3" y="48"/>
                  </a:lnTo>
                  <a:lnTo>
                    <a:pt x="6" y="71"/>
                  </a:lnTo>
                  <a:lnTo>
                    <a:pt x="11" y="93"/>
                  </a:lnTo>
                  <a:lnTo>
                    <a:pt x="16" y="114"/>
                  </a:lnTo>
                  <a:lnTo>
                    <a:pt x="22" y="136"/>
                  </a:lnTo>
                  <a:lnTo>
                    <a:pt x="31" y="156"/>
                  </a:lnTo>
                  <a:lnTo>
                    <a:pt x="40" y="175"/>
                  </a:lnTo>
                  <a:lnTo>
                    <a:pt x="51" y="193"/>
                  </a:lnTo>
                  <a:lnTo>
                    <a:pt x="63" y="211"/>
                  </a:lnTo>
                  <a:lnTo>
                    <a:pt x="75" y="228"/>
                  </a:lnTo>
                  <a:lnTo>
                    <a:pt x="89" y="243"/>
                  </a:lnTo>
                  <a:lnTo>
                    <a:pt x="104" y="257"/>
                  </a:lnTo>
                  <a:lnTo>
                    <a:pt x="120" y="271"/>
                  </a:lnTo>
                  <a:lnTo>
                    <a:pt x="136" y="284"/>
                  </a:lnTo>
                  <a:lnTo>
                    <a:pt x="153" y="294"/>
                  </a:lnTo>
                  <a:lnTo>
                    <a:pt x="170" y="305"/>
                  </a:lnTo>
                  <a:lnTo>
                    <a:pt x="188" y="316"/>
                  </a:lnTo>
                  <a:lnTo>
                    <a:pt x="206" y="324"/>
                  </a:lnTo>
                  <a:lnTo>
                    <a:pt x="225" y="332"/>
                  </a:lnTo>
                  <a:lnTo>
                    <a:pt x="244" y="339"/>
                  </a:lnTo>
                  <a:lnTo>
                    <a:pt x="264" y="345"/>
                  </a:lnTo>
                  <a:lnTo>
                    <a:pt x="284" y="352"/>
                  </a:lnTo>
                  <a:lnTo>
                    <a:pt x="305" y="356"/>
                  </a:lnTo>
                  <a:lnTo>
                    <a:pt x="325" y="360"/>
                  </a:lnTo>
                  <a:lnTo>
                    <a:pt x="346" y="363"/>
                  </a:lnTo>
                  <a:lnTo>
                    <a:pt x="368" y="366"/>
                  </a:lnTo>
                  <a:lnTo>
                    <a:pt x="390" y="370"/>
                  </a:lnTo>
                  <a:lnTo>
                    <a:pt x="433" y="372"/>
                  </a:lnTo>
                  <a:lnTo>
                    <a:pt x="478" y="373"/>
                  </a:lnTo>
                  <a:lnTo>
                    <a:pt x="502" y="369"/>
                  </a:lnTo>
                  <a:lnTo>
                    <a:pt x="478" y="373"/>
                  </a:lnTo>
                  <a:lnTo>
                    <a:pt x="487" y="373"/>
                  </a:lnTo>
                  <a:lnTo>
                    <a:pt x="495" y="372"/>
                  </a:lnTo>
                  <a:lnTo>
                    <a:pt x="502" y="370"/>
                  </a:lnTo>
                  <a:lnTo>
                    <a:pt x="509" y="366"/>
                  </a:lnTo>
                  <a:lnTo>
                    <a:pt x="516" y="363"/>
                  </a:lnTo>
                  <a:lnTo>
                    <a:pt x="522" y="360"/>
                  </a:lnTo>
                  <a:lnTo>
                    <a:pt x="527" y="356"/>
                  </a:lnTo>
                  <a:lnTo>
                    <a:pt x="532" y="351"/>
                  </a:lnTo>
                  <a:lnTo>
                    <a:pt x="536" y="345"/>
                  </a:lnTo>
                  <a:lnTo>
                    <a:pt x="540" y="340"/>
                  </a:lnTo>
                  <a:lnTo>
                    <a:pt x="543" y="334"/>
                  </a:lnTo>
                  <a:lnTo>
                    <a:pt x="545" y="327"/>
                  </a:lnTo>
                  <a:lnTo>
                    <a:pt x="548" y="321"/>
                  </a:lnTo>
                  <a:lnTo>
                    <a:pt x="549" y="315"/>
                  </a:lnTo>
                  <a:lnTo>
                    <a:pt x="550" y="308"/>
                  </a:lnTo>
                  <a:lnTo>
                    <a:pt x="550" y="301"/>
                  </a:lnTo>
                  <a:lnTo>
                    <a:pt x="550" y="294"/>
                  </a:lnTo>
                  <a:lnTo>
                    <a:pt x="549" y="288"/>
                  </a:lnTo>
                  <a:lnTo>
                    <a:pt x="548" y="282"/>
                  </a:lnTo>
                  <a:lnTo>
                    <a:pt x="545" y="274"/>
                  </a:lnTo>
                  <a:lnTo>
                    <a:pt x="543" y="269"/>
                  </a:lnTo>
                  <a:lnTo>
                    <a:pt x="540" y="263"/>
                  </a:lnTo>
                  <a:lnTo>
                    <a:pt x="536" y="257"/>
                  </a:lnTo>
                  <a:lnTo>
                    <a:pt x="532" y="252"/>
                  </a:lnTo>
                  <a:lnTo>
                    <a:pt x="527" y="247"/>
                  </a:lnTo>
                  <a:lnTo>
                    <a:pt x="522" y="243"/>
                  </a:lnTo>
                  <a:lnTo>
                    <a:pt x="516" y="238"/>
                  </a:lnTo>
                  <a:lnTo>
                    <a:pt x="509" y="235"/>
                  </a:lnTo>
                  <a:lnTo>
                    <a:pt x="502" y="233"/>
                  </a:lnTo>
                  <a:lnTo>
                    <a:pt x="495" y="231"/>
                  </a:lnTo>
                  <a:lnTo>
                    <a:pt x="487" y="230"/>
                  </a:lnTo>
                  <a:lnTo>
                    <a:pt x="478" y="229"/>
                  </a:lnTo>
                  <a:lnTo>
                    <a:pt x="454" y="2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11" name="Freeform 125"/>
            <p:cNvSpPr>
              <a:spLocks/>
            </p:cNvSpPr>
            <p:nvPr/>
          </p:nvSpPr>
          <p:spPr bwMode="auto">
            <a:xfrm>
              <a:off x="2309" y="1931"/>
              <a:ext cx="18" cy="12"/>
            </a:xfrm>
            <a:custGeom>
              <a:avLst/>
              <a:gdLst>
                <a:gd name="T0" fmla="*/ 0 w 329"/>
                <a:gd name="T1" fmla="*/ 0 h 224"/>
                <a:gd name="T2" fmla="*/ 0 w 329"/>
                <a:gd name="T3" fmla="*/ 0 h 224"/>
                <a:gd name="T4" fmla="*/ 0 w 329"/>
                <a:gd name="T5" fmla="*/ 0 h 224"/>
                <a:gd name="T6" fmla="*/ 0 w 329"/>
                <a:gd name="T7" fmla="*/ 0 h 224"/>
                <a:gd name="T8" fmla="*/ 0 w 329"/>
                <a:gd name="T9" fmla="*/ 0 h 224"/>
                <a:gd name="T10" fmla="*/ 0 w 329"/>
                <a:gd name="T11" fmla="*/ 0 h 224"/>
                <a:gd name="T12" fmla="*/ 0 w 329"/>
                <a:gd name="T13" fmla="*/ 0 h 224"/>
                <a:gd name="T14" fmla="*/ 0 w 329"/>
                <a:gd name="T15" fmla="*/ 0 h 224"/>
                <a:gd name="T16" fmla="*/ 0 w 329"/>
                <a:gd name="T17" fmla="*/ 0 h 224"/>
                <a:gd name="T18" fmla="*/ 0 w 329"/>
                <a:gd name="T19" fmla="*/ 0 h 224"/>
                <a:gd name="T20" fmla="*/ 0 w 329"/>
                <a:gd name="T21" fmla="*/ 0 h 224"/>
                <a:gd name="T22" fmla="*/ 0 w 329"/>
                <a:gd name="T23" fmla="*/ 0 h 224"/>
                <a:gd name="T24" fmla="*/ 0 w 329"/>
                <a:gd name="T25" fmla="*/ 0 h 224"/>
                <a:gd name="T26" fmla="*/ 0 w 329"/>
                <a:gd name="T27" fmla="*/ 0 h 224"/>
                <a:gd name="T28" fmla="*/ 0 w 329"/>
                <a:gd name="T29" fmla="*/ 0 h 224"/>
                <a:gd name="T30" fmla="*/ 0 w 329"/>
                <a:gd name="T31" fmla="*/ 0 h 224"/>
                <a:gd name="T32" fmla="*/ 0 w 329"/>
                <a:gd name="T33" fmla="*/ 0 h 224"/>
                <a:gd name="T34" fmla="*/ 0 w 329"/>
                <a:gd name="T35" fmla="*/ 0 h 224"/>
                <a:gd name="T36" fmla="*/ 0 w 329"/>
                <a:gd name="T37" fmla="*/ 0 h 224"/>
                <a:gd name="T38" fmla="*/ 0 w 329"/>
                <a:gd name="T39" fmla="*/ 0 h 224"/>
                <a:gd name="T40" fmla="*/ 0 w 329"/>
                <a:gd name="T41" fmla="*/ 0 h 224"/>
                <a:gd name="T42" fmla="*/ 0 w 329"/>
                <a:gd name="T43" fmla="*/ 0 h 224"/>
                <a:gd name="T44" fmla="*/ 0 w 329"/>
                <a:gd name="T45" fmla="*/ 0 h 224"/>
                <a:gd name="T46" fmla="*/ 0 w 329"/>
                <a:gd name="T47" fmla="*/ 0 h 224"/>
                <a:gd name="T48" fmla="*/ 0 w 329"/>
                <a:gd name="T49" fmla="*/ 0 h 224"/>
                <a:gd name="T50" fmla="*/ 0 w 329"/>
                <a:gd name="T51" fmla="*/ 0 h 224"/>
                <a:gd name="T52" fmla="*/ 0 w 329"/>
                <a:gd name="T53" fmla="*/ 0 h 224"/>
                <a:gd name="T54" fmla="*/ 0 w 329"/>
                <a:gd name="T55" fmla="*/ 0 h 224"/>
                <a:gd name="T56" fmla="*/ 0 w 329"/>
                <a:gd name="T57" fmla="*/ 0 h 224"/>
                <a:gd name="T58" fmla="*/ 0 w 329"/>
                <a:gd name="T59" fmla="*/ 0 h 224"/>
                <a:gd name="T60" fmla="*/ 0 w 329"/>
                <a:gd name="T61" fmla="*/ 0 h 224"/>
                <a:gd name="T62" fmla="*/ 0 w 329"/>
                <a:gd name="T63" fmla="*/ 0 h 224"/>
                <a:gd name="T64" fmla="*/ 0 w 329"/>
                <a:gd name="T65" fmla="*/ 0 h 224"/>
                <a:gd name="T66" fmla="*/ 0 w 329"/>
                <a:gd name="T67" fmla="*/ 0 h 224"/>
                <a:gd name="T68" fmla="*/ 0 w 329"/>
                <a:gd name="T69" fmla="*/ 0 h 224"/>
                <a:gd name="T70" fmla="*/ 0 w 329"/>
                <a:gd name="T71" fmla="*/ 0 h 224"/>
                <a:gd name="T72" fmla="*/ 0 w 329"/>
                <a:gd name="T73" fmla="*/ 0 h 224"/>
                <a:gd name="T74" fmla="*/ 0 w 329"/>
                <a:gd name="T75" fmla="*/ 0 h 224"/>
                <a:gd name="T76" fmla="*/ 0 w 329"/>
                <a:gd name="T77" fmla="*/ 0 h 224"/>
                <a:gd name="T78" fmla="*/ 0 w 329"/>
                <a:gd name="T79" fmla="*/ 0 h 2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9"/>
                <a:gd name="T121" fmla="*/ 0 h 224"/>
                <a:gd name="T122" fmla="*/ 329 w 329"/>
                <a:gd name="T123" fmla="*/ 224 h 2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9" h="224">
                  <a:moveTo>
                    <a:pt x="287" y="138"/>
                  </a:moveTo>
                  <a:lnTo>
                    <a:pt x="232" y="5"/>
                  </a:lnTo>
                  <a:lnTo>
                    <a:pt x="0" y="89"/>
                  </a:lnTo>
                  <a:lnTo>
                    <a:pt x="48" y="224"/>
                  </a:lnTo>
                  <a:lnTo>
                    <a:pt x="280" y="140"/>
                  </a:lnTo>
                  <a:lnTo>
                    <a:pt x="287" y="138"/>
                  </a:lnTo>
                  <a:lnTo>
                    <a:pt x="280" y="140"/>
                  </a:lnTo>
                  <a:lnTo>
                    <a:pt x="288" y="137"/>
                  </a:lnTo>
                  <a:lnTo>
                    <a:pt x="296" y="133"/>
                  </a:lnTo>
                  <a:lnTo>
                    <a:pt x="302" y="128"/>
                  </a:lnTo>
                  <a:lnTo>
                    <a:pt x="307" y="124"/>
                  </a:lnTo>
                  <a:lnTo>
                    <a:pt x="313" y="119"/>
                  </a:lnTo>
                  <a:lnTo>
                    <a:pt x="317" y="113"/>
                  </a:lnTo>
                  <a:lnTo>
                    <a:pt x="320" y="107"/>
                  </a:lnTo>
                  <a:lnTo>
                    <a:pt x="323" y="101"/>
                  </a:lnTo>
                  <a:lnTo>
                    <a:pt x="325" y="94"/>
                  </a:lnTo>
                  <a:lnTo>
                    <a:pt x="328" y="88"/>
                  </a:lnTo>
                  <a:lnTo>
                    <a:pt x="328" y="82"/>
                  </a:lnTo>
                  <a:lnTo>
                    <a:pt x="329" y="75"/>
                  </a:lnTo>
                  <a:lnTo>
                    <a:pt x="328" y="68"/>
                  </a:lnTo>
                  <a:lnTo>
                    <a:pt x="328" y="62"/>
                  </a:lnTo>
                  <a:lnTo>
                    <a:pt x="325" y="55"/>
                  </a:lnTo>
                  <a:lnTo>
                    <a:pt x="323" y="49"/>
                  </a:lnTo>
                  <a:lnTo>
                    <a:pt x="321" y="43"/>
                  </a:lnTo>
                  <a:lnTo>
                    <a:pt x="318" y="36"/>
                  </a:lnTo>
                  <a:lnTo>
                    <a:pt x="315" y="31"/>
                  </a:lnTo>
                  <a:lnTo>
                    <a:pt x="311" y="26"/>
                  </a:lnTo>
                  <a:lnTo>
                    <a:pt x="306" y="20"/>
                  </a:lnTo>
                  <a:lnTo>
                    <a:pt x="301" y="16"/>
                  </a:lnTo>
                  <a:lnTo>
                    <a:pt x="296" y="12"/>
                  </a:lnTo>
                  <a:lnTo>
                    <a:pt x="290" y="9"/>
                  </a:lnTo>
                  <a:lnTo>
                    <a:pt x="284" y="5"/>
                  </a:lnTo>
                  <a:lnTo>
                    <a:pt x="278" y="3"/>
                  </a:lnTo>
                  <a:lnTo>
                    <a:pt x="270" y="1"/>
                  </a:lnTo>
                  <a:lnTo>
                    <a:pt x="264" y="0"/>
                  </a:lnTo>
                  <a:lnTo>
                    <a:pt x="256" y="0"/>
                  </a:lnTo>
                  <a:lnTo>
                    <a:pt x="248" y="1"/>
                  </a:lnTo>
                  <a:lnTo>
                    <a:pt x="241" y="2"/>
                  </a:lnTo>
                  <a:lnTo>
                    <a:pt x="232" y="5"/>
                  </a:lnTo>
                  <a:lnTo>
                    <a:pt x="287" y="1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1522" name="Picture 128" descr="npo0001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125" y="3540125"/>
            <a:ext cx="474663"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61523" name="Picture 1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8138" y="2346325"/>
            <a:ext cx="334962"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61524" name="Freeform 128"/>
          <p:cNvSpPr>
            <a:spLocks/>
          </p:cNvSpPr>
          <p:nvPr/>
        </p:nvSpPr>
        <p:spPr bwMode="auto">
          <a:xfrm>
            <a:off x="5322888" y="3540125"/>
            <a:ext cx="1050925" cy="258763"/>
          </a:xfrm>
          <a:custGeom>
            <a:avLst/>
            <a:gdLst>
              <a:gd name="T0" fmla="*/ 2147483647 w 624"/>
              <a:gd name="T1" fmla="*/ 2147483647 h 493"/>
              <a:gd name="T2" fmla="*/ 2147483647 w 624"/>
              <a:gd name="T3" fmla="*/ 2147483647 h 493"/>
              <a:gd name="T4" fmla="*/ 2147483647 w 624"/>
              <a:gd name="T5" fmla="*/ 2147483647 h 493"/>
              <a:gd name="T6" fmla="*/ 2147483647 w 624"/>
              <a:gd name="T7" fmla="*/ 2147483647 h 493"/>
              <a:gd name="T8" fmla="*/ 2147483647 w 624"/>
              <a:gd name="T9" fmla="*/ 0 h 493"/>
              <a:gd name="T10" fmla="*/ 0 w 624"/>
              <a:gd name="T11" fmla="*/ 2147483647 h 493"/>
              <a:gd name="T12" fmla="*/ 2147483647 w 624"/>
              <a:gd name="T13" fmla="*/ 2147483647 h 493"/>
              <a:gd name="T14" fmla="*/ 2147483647 w 624"/>
              <a:gd name="T15" fmla="*/ 2147483647 h 493"/>
              <a:gd name="T16" fmla="*/ 2147483647 w 624"/>
              <a:gd name="T17" fmla="*/ 2147483647 h 493"/>
              <a:gd name="T18" fmla="*/ 2147483647 w 624"/>
              <a:gd name="T19" fmla="*/ 2147483647 h 493"/>
              <a:gd name="T20" fmla="*/ 2147483647 w 624"/>
              <a:gd name="T21" fmla="*/ 2147483647 h 4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4"/>
              <a:gd name="T34" fmla="*/ 0 h 493"/>
              <a:gd name="T35" fmla="*/ 624 w 624"/>
              <a:gd name="T36" fmla="*/ 493 h 4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4" h="493">
                <a:moveTo>
                  <a:pt x="624" y="231"/>
                </a:moveTo>
                <a:cubicBezTo>
                  <a:pt x="601" y="195"/>
                  <a:pt x="422" y="246"/>
                  <a:pt x="325" y="212"/>
                </a:cubicBezTo>
                <a:cubicBezTo>
                  <a:pt x="228" y="178"/>
                  <a:pt x="126" y="71"/>
                  <a:pt x="95" y="41"/>
                </a:cubicBezTo>
                <a:lnTo>
                  <a:pt x="139" y="33"/>
                </a:lnTo>
                <a:lnTo>
                  <a:pt x="36" y="0"/>
                </a:lnTo>
                <a:lnTo>
                  <a:pt x="0" y="73"/>
                </a:lnTo>
                <a:lnTo>
                  <a:pt x="40" y="57"/>
                </a:lnTo>
                <a:cubicBezTo>
                  <a:pt x="72" y="81"/>
                  <a:pt x="161" y="149"/>
                  <a:pt x="191" y="216"/>
                </a:cubicBezTo>
                <a:cubicBezTo>
                  <a:pt x="221" y="283"/>
                  <a:pt x="231" y="393"/>
                  <a:pt x="259" y="478"/>
                </a:cubicBezTo>
                <a:cubicBezTo>
                  <a:pt x="290" y="493"/>
                  <a:pt x="250" y="339"/>
                  <a:pt x="311" y="298"/>
                </a:cubicBezTo>
                <a:cubicBezTo>
                  <a:pt x="372" y="257"/>
                  <a:pt x="622" y="245"/>
                  <a:pt x="624" y="231"/>
                </a:cubicBezTo>
                <a:close/>
              </a:path>
            </a:pathLst>
          </a:custGeom>
          <a:gradFill rotWithShape="0">
            <a:gsLst>
              <a:gs pos="0">
                <a:srgbClr val="00FF00"/>
              </a:gs>
              <a:gs pos="100000">
                <a:srgbClr val="FF0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spAutoFit/>
          </a:bodyPr>
          <a:lstStyle/>
          <a:p>
            <a:endParaRPr lang="zh-CN" altLang="en-US"/>
          </a:p>
        </p:txBody>
      </p:sp>
      <p:sp>
        <p:nvSpPr>
          <p:cNvPr id="61525" name="AutoShape 129"/>
          <p:cNvSpPr>
            <a:spLocks noChangeArrowheads="1"/>
          </p:cNvSpPr>
          <p:nvPr/>
        </p:nvSpPr>
        <p:spPr bwMode="auto">
          <a:xfrm rot="-2634752">
            <a:off x="5434013" y="3671888"/>
            <a:ext cx="382587" cy="27463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0339 h 21600"/>
            </a:gdLst>
            <a:ahLst/>
            <a:cxnLst>
              <a:cxn ang="T8">
                <a:pos x="T0" y="T1"/>
              </a:cxn>
              <a:cxn ang="T9">
                <a:pos x="T2" y="T3"/>
              </a:cxn>
              <a:cxn ang="T10">
                <a:pos x="T4" y="T5"/>
              </a:cxn>
              <a:cxn ang="T11">
                <a:pos x="T6" y="T7"/>
              </a:cxn>
            </a:cxnLst>
            <a:rect l="T12" t="T13" r="T14" b="T15"/>
            <a:pathLst>
              <a:path w="21600" h="21600">
                <a:moveTo>
                  <a:pt x="8888" y="16685"/>
                </a:moveTo>
                <a:cubicBezTo>
                  <a:pt x="6338" y="15856"/>
                  <a:pt x="4612" y="13480"/>
                  <a:pt x="4612" y="10800"/>
                </a:cubicBezTo>
                <a:cubicBezTo>
                  <a:pt x="4612" y="7382"/>
                  <a:pt x="7382" y="4612"/>
                  <a:pt x="10800" y="4612"/>
                </a:cubicBezTo>
                <a:cubicBezTo>
                  <a:pt x="14217" y="4612"/>
                  <a:pt x="16988" y="7382"/>
                  <a:pt x="16988" y="10800"/>
                </a:cubicBezTo>
                <a:cubicBezTo>
                  <a:pt x="16988" y="13480"/>
                  <a:pt x="15261" y="15856"/>
                  <a:pt x="12711" y="16685"/>
                </a:cubicBezTo>
                <a:lnTo>
                  <a:pt x="14136" y="21071"/>
                </a:lnTo>
                <a:cubicBezTo>
                  <a:pt x="18586" y="19626"/>
                  <a:pt x="21600" y="15479"/>
                  <a:pt x="21600" y="10800"/>
                </a:cubicBezTo>
                <a:cubicBezTo>
                  <a:pt x="21600" y="4835"/>
                  <a:pt x="16764" y="0"/>
                  <a:pt x="10800" y="0"/>
                </a:cubicBezTo>
                <a:cubicBezTo>
                  <a:pt x="4835" y="0"/>
                  <a:pt x="0" y="4835"/>
                  <a:pt x="0" y="10800"/>
                </a:cubicBezTo>
                <a:cubicBezTo>
                  <a:pt x="-1" y="15479"/>
                  <a:pt x="3013" y="19626"/>
                  <a:pt x="7463" y="21071"/>
                </a:cubicBezTo>
                <a:lnTo>
                  <a:pt x="8888" y="16685"/>
                </a:lnTo>
                <a:close/>
              </a:path>
            </a:pathLst>
          </a:custGeom>
          <a:gradFill rotWithShape="1">
            <a:gsLst>
              <a:gs pos="0">
                <a:srgbClr val="FF0000"/>
              </a:gs>
              <a:gs pos="100000">
                <a:srgbClr val="F30000">
                  <a:alpha val="0"/>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p>
            <a:endParaRPr lang="zh-CN" altLang="en-US"/>
          </a:p>
        </p:txBody>
      </p:sp>
      <p:pic>
        <p:nvPicPr>
          <p:cNvPr id="61526" name="Picture 131" descr="高端路由器"/>
          <p:cNvPicPr>
            <a:picLocks noGrp="1" noChangeAspect="1" noChangeArrowheads="1"/>
          </p:cNvPicPr>
          <p:nvPr>
            <p:ph/>
          </p:nvPr>
        </p:nvPicPr>
        <p:blipFill>
          <a:blip r:embed="rId5">
            <a:extLst>
              <a:ext uri="{28A0092B-C50C-407E-A947-70E740481C1C}">
                <a14:useLocalDpi xmlns:a14="http://schemas.microsoft.com/office/drawing/2010/main" val="0"/>
              </a:ext>
            </a:extLst>
          </a:blip>
          <a:srcRect/>
          <a:stretch>
            <a:fillRect/>
          </a:stretch>
        </p:blipFill>
        <p:spPr>
          <a:xfrm>
            <a:off x="4024313" y="2695575"/>
            <a:ext cx="895350" cy="847725"/>
          </a:xfrm>
        </p:spPr>
      </p:pic>
      <p:sp>
        <p:nvSpPr>
          <p:cNvPr id="61527" name="Rectangle 173"/>
          <p:cNvSpPr>
            <a:spLocks noChangeArrowheads="1"/>
          </p:cNvSpPr>
          <p:nvPr/>
        </p:nvSpPr>
        <p:spPr bwMode="auto">
          <a:xfrm>
            <a:off x="6842125" y="3319463"/>
            <a:ext cx="2016125" cy="1046162"/>
          </a:xfrm>
          <a:prstGeom prst="rect">
            <a:avLst/>
          </a:prstGeom>
          <a:noFill/>
          <a:ln w="9525">
            <a:solidFill>
              <a:srgbClr val="FF00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ea typeface="华文细黑" panose="02010600040101010101" pitchFamily="2" charset="-122"/>
            </a:endParaRPr>
          </a:p>
        </p:txBody>
      </p:sp>
      <p:sp>
        <p:nvSpPr>
          <p:cNvPr id="61528" name="Text Box 174"/>
          <p:cNvSpPr txBox="1">
            <a:spLocks noChangeArrowheads="1"/>
          </p:cNvSpPr>
          <p:nvPr/>
        </p:nvSpPr>
        <p:spPr bwMode="auto">
          <a:xfrm>
            <a:off x="8281988" y="4073525"/>
            <a:ext cx="565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ea typeface="华文细黑" panose="02010600040101010101" pitchFamily="2" charset="-122"/>
              </a:rPr>
              <a:t>OAA</a:t>
            </a:r>
          </a:p>
        </p:txBody>
      </p:sp>
      <p:sp>
        <p:nvSpPr>
          <p:cNvPr id="267" name="Rectangle 7"/>
          <p:cNvSpPr>
            <a:spLocks noChangeArrowheads="1"/>
          </p:cNvSpPr>
          <p:nvPr/>
        </p:nvSpPr>
        <p:spPr bwMode="auto">
          <a:xfrm>
            <a:off x="457010" y="2147888"/>
            <a:ext cx="1581530" cy="298450"/>
          </a:xfrm>
          <a:prstGeom prst="rect">
            <a:avLst/>
          </a:prstGeom>
          <a:gradFill rotWithShape="1">
            <a:gsLst>
              <a:gs pos="0">
                <a:srgbClr val="CCFFFF">
                  <a:gamma/>
                  <a:shade val="76078"/>
                  <a:invGamma/>
                </a:srgbClr>
              </a:gs>
              <a:gs pos="50000">
                <a:srgbClr val="CCFFFF">
                  <a:alpha val="0"/>
                </a:srgbClr>
              </a:gs>
              <a:gs pos="100000">
                <a:srgbClr val="CCFFFF">
                  <a:gamma/>
                  <a:shade val="76078"/>
                  <a:invGamma/>
                </a:srgbClr>
              </a:gs>
            </a:gsLst>
            <a:lin ang="2700000" scaled="1"/>
          </a:gradFill>
          <a:ln w="9525" algn="ctr">
            <a:solidFill>
              <a:srgbClr val="3366FF"/>
            </a:solidFill>
            <a:prstDash val="dashDot"/>
            <a:miter lim="800000"/>
            <a:headEnd/>
            <a:tailEnd/>
          </a:ln>
          <a:effectLst/>
        </p:spPr>
        <p:txBody>
          <a:bodyPr wrap="none" anchor="ctr"/>
          <a:lstStyle/>
          <a:p>
            <a:pPr algn="ctr">
              <a:buClr>
                <a:schemeClr val="accent2"/>
              </a:buClr>
              <a:buFont typeface="Symbol" pitchFamily="18" charset="2"/>
              <a:buNone/>
              <a:defRPr/>
            </a:pPr>
            <a:r>
              <a:rPr kumimoji="1" lang="en-GB" altLang="zh-CN" sz="1400" b="1">
                <a:ea typeface="华文细黑" pitchFamily="2" charset="-122"/>
              </a:rPr>
              <a:t>SSH</a:t>
            </a:r>
            <a:endParaRPr kumimoji="1" lang="en-US" altLang="zh-CN" sz="1400" b="1">
              <a:ea typeface="华文细黑" pitchFamily="2" charset="-12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6"/>
          <p:cNvSpPr>
            <a:spLocks noChangeArrowheads="1"/>
          </p:cNvSpPr>
          <p:nvPr/>
        </p:nvSpPr>
        <p:spPr bwMode="auto">
          <a:xfrm>
            <a:off x="6227763" y="1628775"/>
            <a:ext cx="2232025" cy="504825"/>
          </a:xfrm>
          <a:prstGeom prst="rect">
            <a:avLst/>
          </a:prstGeom>
          <a:noFill/>
          <a:ln w="9525" algn="ctr">
            <a:solidFill>
              <a:schemeClr val="tx1"/>
            </a:solidFill>
            <a:prstDash val="dash"/>
            <a:miter lim="800000"/>
            <a:headEnd/>
            <a:tailEnd/>
          </a:ln>
        </p:spPr>
        <p:txBody>
          <a:bodyPr wrap="none" anchor="ctr"/>
          <a:lstStyle/>
          <a:p>
            <a:pPr algn="ctr" eaLnBrk="0" hangingPunct="0">
              <a:defRPr/>
            </a:pPr>
            <a:endParaRPr lang="zh-CN" altLang="en-US" b="1">
              <a:latin typeface="+mn-lt"/>
              <a:ea typeface="+mn-ea"/>
            </a:endParaRPr>
          </a:p>
        </p:txBody>
      </p:sp>
      <p:sp>
        <p:nvSpPr>
          <p:cNvPr id="547842" name="Rectangle 2"/>
          <p:cNvSpPr>
            <a:spLocks noChangeArrowheads="1"/>
          </p:cNvSpPr>
          <p:nvPr/>
        </p:nvSpPr>
        <p:spPr bwMode="auto">
          <a:xfrm>
            <a:off x="4284663" y="1557338"/>
            <a:ext cx="1368425" cy="1223962"/>
          </a:xfrm>
          <a:prstGeom prst="rect">
            <a:avLst/>
          </a:prstGeom>
          <a:gradFill rotWithShape="0">
            <a:gsLst>
              <a:gs pos="0">
                <a:srgbClr val="F9FED8"/>
              </a:gs>
              <a:gs pos="100000">
                <a:srgbClr val="99CCFF"/>
              </a:gs>
            </a:gsLst>
            <a:path path="shape">
              <a:fillToRect l="50000" t="50000" r="50000" b="50000"/>
            </a:path>
          </a:gradFill>
          <a:ln w="9525">
            <a:solidFill>
              <a:schemeClr val="tx1"/>
            </a:solidFill>
            <a:miter lim="800000"/>
            <a:headEnd/>
            <a:tailEnd/>
          </a:ln>
          <a:effectLst>
            <a:outerShdw dist="107763" dir="2700000" algn="ctr" rotWithShape="0">
              <a:schemeClr val="bg2"/>
            </a:outerShdw>
          </a:effectLst>
        </p:spPr>
        <p:txBody>
          <a:bodyPr wrap="none" lIns="78355" tIns="39177" rIns="78355" bIns="39177" anchor="ctr"/>
          <a:lstStyle/>
          <a:p>
            <a:pPr algn="ctr" defTabSz="784225">
              <a:defRPr/>
            </a:pPr>
            <a:endParaRPr kumimoji="1" lang="en-US" altLang="zh-CN" sz="1000">
              <a:solidFill>
                <a:srgbClr val="3333FF"/>
              </a:solidFill>
              <a:latin typeface="+mn-lt"/>
              <a:ea typeface="+mn-ea"/>
            </a:endParaRPr>
          </a:p>
          <a:p>
            <a:pPr algn="ctr" defTabSz="784225">
              <a:defRPr/>
            </a:pPr>
            <a:endParaRPr kumimoji="1" lang="en-US" altLang="zh-CN" sz="1700">
              <a:solidFill>
                <a:srgbClr val="3333FF"/>
              </a:solidFill>
              <a:latin typeface="+mn-lt"/>
              <a:ea typeface="+mn-ea"/>
            </a:endParaRPr>
          </a:p>
        </p:txBody>
      </p:sp>
      <p:sp>
        <p:nvSpPr>
          <p:cNvPr id="59396" name="Rectangle 3"/>
          <p:cNvSpPr>
            <a:spLocks noChangeArrowheads="1"/>
          </p:cNvSpPr>
          <p:nvPr/>
        </p:nvSpPr>
        <p:spPr bwMode="auto">
          <a:xfrm>
            <a:off x="2205038" y="2962275"/>
            <a:ext cx="1766887" cy="1455738"/>
          </a:xfrm>
          <a:prstGeom prst="rect">
            <a:avLst/>
          </a:prstGeom>
          <a:solidFill>
            <a:srgbClr val="FFCCFF"/>
          </a:solidFill>
          <a:ln w="9525">
            <a:solidFill>
              <a:srgbClr val="C0C0C0"/>
            </a:solidFill>
            <a:miter lim="800000"/>
            <a:headEnd/>
            <a:tailEnd/>
          </a:ln>
        </p:spPr>
        <p:txBody>
          <a:bodyPr lIns="154242" tIns="0" rIns="0" bIns="0" anchor="ctr"/>
          <a:lstStyle/>
          <a:p>
            <a:pPr algn="ctr" defTabSz="784225">
              <a:lnSpc>
                <a:spcPct val="110000"/>
              </a:lnSpc>
              <a:spcBef>
                <a:spcPct val="20000"/>
              </a:spcBef>
              <a:buClr>
                <a:schemeClr val="accent2"/>
              </a:buClr>
              <a:buFont typeface="Symbol" pitchFamily="18" charset="2"/>
              <a:buNone/>
              <a:defRPr/>
            </a:pPr>
            <a:endParaRPr kumimoji="1" lang="zh-CN" altLang="zh-CN" sz="1500" b="1">
              <a:solidFill>
                <a:srgbClr val="3333FF"/>
              </a:solidFill>
              <a:latin typeface="+mn-lt"/>
              <a:ea typeface="+mn-ea"/>
            </a:endParaRPr>
          </a:p>
        </p:txBody>
      </p:sp>
      <p:sp>
        <p:nvSpPr>
          <p:cNvPr id="59397" name="Line 4"/>
          <p:cNvSpPr>
            <a:spLocks noChangeShapeType="1"/>
          </p:cNvSpPr>
          <p:nvPr/>
        </p:nvSpPr>
        <p:spPr bwMode="auto">
          <a:xfrm>
            <a:off x="4211638" y="2914650"/>
            <a:ext cx="720725" cy="0"/>
          </a:xfrm>
          <a:prstGeom prst="line">
            <a:avLst/>
          </a:prstGeom>
          <a:noFill/>
          <a:ln w="38100">
            <a:solidFill>
              <a:srgbClr val="3333FF"/>
            </a:solidFill>
            <a:round/>
            <a:headEnd/>
            <a:tailEnd/>
          </a:ln>
        </p:spPr>
        <p:txBody>
          <a:bodyPr/>
          <a:lstStyle/>
          <a:p>
            <a:pPr>
              <a:defRPr/>
            </a:pPr>
            <a:endParaRPr lang="zh-CN" altLang="en-US">
              <a:latin typeface="+mn-lt"/>
              <a:ea typeface="+mn-ea"/>
            </a:endParaRPr>
          </a:p>
        </p:txBody>
      </p:sp>
      <p:sp>
        <p:nvSpPr>
          <p:cNvPr id="59398" name="Line 5"/>
          <p:cNvSpPr>
            <a:spLocks noChangeShapeType="1"/>
          </p:cNvSpPr>
          <p:nvPr/>
        </p:nvSpPr>
        <p:spPr bwMode="auto">
          <a:xfrm>
            <a:off x="4211638" y="2914650"/>
            <a:ext cx="1587" cy="306388"/>
          </a:xfrm>
          <a:prstGeom prst="line">
            <a:avLst/>
          </a:prstGeom>
          <a:noFill/>
          <a:ln w="38100">
            <a:solidFill>
              <a:srgbClr val="3333FF"/>
            </a:solidFill>
            <a:round/>
            <a:headEnd/>
            <a:tailEnd/>
          </a:ln>
        </p:spPr>
        <p:txBody>
          <a:bodyPr/>
          <a:lstStyle/>
          <a:p>
            <a:pPr>
              <a:defRPr/>
            </a:pPr>
            <a:endParaRPr lang="zh-CN" altLang="en-US">
              <a:latin typeface="+mn-lt"/>
              <a:ea typeface="+mn-ea"/>
            </a:endParaRPr>
          </a:p>
        </p:txBody>
      </p:sp>
      <p:sp>
        <p:nvSpPr>
          <p:cNvPr id="547846" name="Rectangle 6"/>
          <p:cNvSpPr>
            <a:spLocks noChangeArrowheads="1"/>
          </p:cNvSpPr>
          <p:nvPr/>
        </p:nvSpPr>
        <p:spPr bwMode="auto">
          <a:xfrm>
            <a:off x="4394200" y="2954338"/>
            <a:ext cx="1257300" cy="1973262"/>
          </a:xfrm>
          <a:prstGeom prst="rect">
            <a:avLst/>
          </a:prstGeom>
          <a:gradFill rotWithShape="0">
            <a:gsLst>
              <a:gs pos="0">
                <a:schemeClr val="bg1"/>
              </a:gs>
              <a:gs pos="100000">
                <a:srgbClr val="9966FF"/>
              </a:gs>
            </a:gsLst>
            <a:path path="shape">
              <a:fillToRect l="50000" t="50000" r="50000" b="50000"/>
            </a:path>
          </a:gradFill>
          <a:ln w="9525">
            <a:solidFill>
              <a:schemeClr val="tx1"/>
            </a:solidFill>
            <a:miter lim="800000"/>
            <a:headEnd/>
            <a:tailEnd/>
          </a:ln>
          <a:effectLst>
            <a:outerShdw dist="107763" dir="2700000" algn="ctr" rotWithShape="0">
              <a:schemeClr val="bg2"/>
            </a:outerShdw>
          </a:effectLst>
        </p:spPr>
        <p:txBody>
          <a:bodyPr wrap="none" lIns="78355" tIns="39177" rIns="78355" bIns="39177" anchor="ctr"/>
          <a:lstStyle/>
          <a:p>
            <a:pPr algn="ctr" defTabSz="784225">
              <a:defRPr/>
            </a:pPr>
            <a:endParaRPr kumimoji="1" lang="en-US" altLang="zh-CN" sz="1500" b="1">
              <a:solidFill>
                <a:schemeClr val="bg1"/>
              </a:solidFill>
              <a:latin typeface="+mn-lt"/>
              <a:ea typeface="+mn-ea"/>
            </a:endParaRPr>
          </a:p>
          <a:p>
            <a:pPr algn="ctr" defTabSz="784225">
              <a:defRPr/>
            </a:pPr>
            <a:endParaRPr kumimoji="1" lang="en-US" altLang="zh-CN" b="1">
              <a:solidFill>
                <a:schemeClr val="bg1"/>
              </a:solidFill>
              <a:latin typeface="+mn-lt"/>
              <a:ea typeface="+mn-ea"/>
            </a:endParaRPr>
          </a:p>
          <a:p>
            <a:pPr algn="ctr" defTabSz="784225">
              <a:defRPr/>
            </a:pPr>
            <a:endParaRPr kumimoji="1" lang="en-US" altLang="zh-CN" b="1">
              <a:solidFill>
                <a:schemeClr val="bg1"/>
              </a:solidFill>
              <a:latin typeface="+mn-lt"/>
              <a:ea typeface="+mn-ea"/>
            </a:endParaRPr>
          </a:p>
          <a:p>
            <a:pPr algn="ctr" defTabSz="784225">
              <a:defRPr/>
            </a:pPr>
            <a:endParaRPr kumimoji="1" lang="en-US" altLang="zh-CN" b="1">
              <a:solidFill>
                <a:schemeClr val="bg1"/>
              </a:solidFill>
              <a:latin typeface="+mn-lt"/>
              <a:ea typeface="+mn-ea"/>
            </a:endParaRPr>
          </a:p>
          <a:p>
            <a:pPr algn="ctr" defTabSz="784225">
              <a:defRPr/>
            </a:pPr>
            <a:endParaRPr kumimoji="1" lang="en-US" altLang="zh-CN" b="1">
              <a:solidFill>
                <a:schemeClr val="bg1"/>
              </a:solidFill>
              <a:latin typeface="+mn-lt"/>
              <a:ea typeface="+mn-ea"/>
            </a:endParaRPr>
          </a:p>
          <a:p>
            <a:pPr algn="ctr" defTabSz="784225">
              <a:defRPr/>
            </a:pPr>
            <a:endParaRPr kumimoji="1" lang="en-US" altLang="zh-CN" b="1">
              <a:solidFill>
                <a:schemeClr val="bg1"/>
              </a:solidFill>
              <a:latin typeface="+mn-lt"/>
              <a:ea typeface="+mn-ea"/>
            </a:endParaRPr>
          </a:p>
          <a:p>
            <a:pPr algn="ctr" defTabSz="784225">
              <a:defRPr/>
            </a:pPr>
            <a:endParaRPr kumimoji="1" lang="en-US" altLang="zh-CN" b="1">
              <a:solidFill>
                <a:schemeClr val="bg1"/>
              </a:solidFill>
              <a:latin typeface="+mn-lt"/>
              <a:ea typeface="+mn-ea"/>
            </a:endParaRPr>
          </a:p>
          <a:p>
            <a:pPr algn="ctr" defTabSz="784225">
              <a:defRPr/>
            </a:pPr>
            <a:endParaRPr kumimoji="1" lang="en-US" altLang="zh-CN" b="1">
              <a:solidFill>
                <a:schemeClr val="bg1"/>
              </a:solidFill>
              <a:latin typeface="+mn-lt"/>
              <a:ea typeface="+mn-ea"/>
            </a:endParaRPr>
          </a:p>
          <a:p>
            <a:pPr algn="ctr" defTabSz="784225">
              <a:defRPr/>
            </a:pPr>
            <a:endParaRPr kumimoji="1" lang="en-US" altLang="zh-CN" sz="2100" b="1">
              <a:solidFill>
                <a:schemeClr val="bg1"/>
              </a:solidFill>
              <a:latin typeface="+mn-lt"/>
              <a:ea typeface="+mn-ea"/>
            </a:endParaRPr>
          </a:p>
        </p:txBody>
      </p:sp>
      <p:sp>
        <p:nvSpPr>
          <p:cNvPr id="59400" name="Text Box 7"/>
          <p:cNvSpPr txBox="1">
            <a:spLocks noChangeArrowheads="1"/>
          </p:cNvSpPr>
          <p:nvPr/>
        </p:nvSpPr>
        <p:spPr bwMode="auto">
          <a:xfrm>
            <a:off x="4532313" y="4021138"/>
            <a:ext cx="811212" cy="263525"/>
          </a:xfrm>
          <a:prstGeom prst="rect">
            <a:avLst/>
          </a:prstGeom>
          <a:noFill/>
          <a:ln w="9525">
            <a:noFill/>
            <a:miter lim="800000"/>
            <a:headEnd/>
            <a:tailEnd/>
          </a:ln>
        </p:spPr>
        <p:txBody>
          <a:bodyPr lIns="78355" tIns="39177" rIns="78355" bIns="39177">
            <a:spAutoFit/>
          </a:bodyPr>
          <a:lstStyle/>
          <a:p>
            <a:pPr algn="ctr" defTabSz="784225">
              <a:defRPr/>
            </a:pPr>
            <a:r>
              <a:rPr lang="en-US" altLang="zh-CN" sz="1200" b="1">
                <a:solidFill>
                  <a:schemeClr val="accent2"/>
                </a:solidFill>
                <a:latin typeface="+mn-lt"/>
                <a:ea typeface="+mn-ea"/>
              </a:rPr>
              <a:t>CLOS</a:t>
            </a:r>
          </a:p>
        </p:txBody>
      </p:sp>
      <p:sp>
        <p:nvSpPr>
          <p:cNvPr id="59401" name="AutoShape 8"/>
          <p:cNvSpPr>
            <a:spLocks noChangeArrowheads="1"/>
          </p:cNvSpPr>
          <p:nvPr/>
        </p:nvSpPr>
        <p:spPr bwMode="auto">
          <a:xfrm>
            <a:off x="3867150" y="3573463"/>
            <a:ext cx="560388" cy="260350"/>
          </a:xfrm>
          <a:prstGeom prst="hexagon">
            <a:avLst>
              <a:gd name="adj" fmla="val 9218"/>
              <a:gd name="vf" fmla="val 115470"/>
            </a:avLst>
          </a:prstGeom>
          <a:gradFill rotWithShape="1">
            <a:gsLst>
              <a:gs pos="0">
                <a:srgbClr val="3333FF"/>
              </a:gs>
              <a:gs pos="50000">
                <a:srgbClr val="FFFFFF"/>
              </a:gs>
              <a:gs pos="100000">
                <a:srgbClr val="3333FF"/>
              </a:gs>
            </a:gsLst>
            <a:lin ang="5400000" scaled="1"/>
          </a:gradFill>
          <a:ln w="9525">
            <a:solidFill>
              <a:srgbClr val="9900CC"/>
            </a:solidFill>
            <a:miter lim="800000"/>
            <a:headEnd/>
            <a:tailEnd/>
          </a:ln>
        </p:spPr>
        <p:txBody>
          <a:bodyPr wrap="none" anchor="ctr"/>
          <a:lstStyle/>
          <a:p>
            <a:pPr algn="ctr" eaLnBrk="0" hangingPunct="0">
              <a:defRPr/>
            </a:pPr>
            <a:endParaRPr lang="zh-CN" altLang="en-US" b="1">
              <a:latin typeface="+mn-lt"/>
              <a:ea typeface="+mn-ea"/>
            </a:endParaRPr>
          </a:p>
        </p:txBody>
      </p:sp>
      <p:sp>
        <p:nvSpPr>
          <p:cNvPr id="59402" name="Text Box 9"/>
          <p:cNvSpPr txBox="1">
            <a:spLocks noChangeArrowheads="1"/>
          </p:cNvSpPr>
          <p:nvPr/>
        </p:nvSpPr>
        <p:spPr bwMode="auto">
          <a:xfrm>
            <a:off x="2555875" y="3011488"/>
            <a:ext cx="1008063" cy="231775"/>
          </a:xfrm>
          <a:prstGeom prst="rect">
            <a:avLst/>
          </a:prstGeom>
          <a:solidFill>
            <a:schemeClr val="bg2"/>
          </a:solidFill>
          <a:ln w="9525" algn="ctr">
            <a:noFill/>
            <a:miter lim="800000"/>
            <a:headEnd/>
            <a:tailEnd/>
          </a:ln>
        </p:spPr>
        <p:txBody>
          <a:bodyPr lIns="78355" tIns="39177" rIns="78355" bIns="39177">
            <a:spAutoFit/>
          </a:bodyPr>
          <a:lstStyle/>
          <a:p>
            <a:pPr marL="392113" indent="-392113" algn="ctr" defTabSz="784225">
              <a:buFont typeface="Wingdings" pitchFamily="2" charset="2"/>
              <a:buNone/>
              <a:defRPr/>
            </a:pPr>
            <a:r>
              <a:rPr lang="zh-CN" altLang="en-US" sz="1000" b="1">
                <a:latin typeface="+mn-lt"/>
                <a:ea typeface="+mn-ea"/>
              </a:rPr>
              <a:t>业务板</a:t>
            </a:r>
            <a:r>
              <a:rPr lang="en-US" altLang="zh-CN" sz="1000" b="1">
                <a:latin typeface="+mn-lt"/>
                <a:ea typeface="+mn-ea"/>
              </a:rPr>
              <a:t>CPU</a:t>
            </a:r>
          </a:p>
        </p:txBody>
      </p:sp>
      <p:sp>
        <p:nvSpPr>
          <p:cNvPr id="59403" name="Text Box 10"/>
          <p:cNvSpPr txBox="1">
            <a:spLocks noChangeArrowheads="1"/>
          </p:cNvSpPr>
          <p:nvPr/>
        </p:nvSpPr>
        <p:spPr bwMode="auto">
          <a:xfrm>
            <a:off x="2205038" y="3511550"/>
            <a:ext cx="1766887" cy="765175"/>
          </a:xfrm>
          <a:prstGeom prst="rect">
            <a:avLst/>
          </a:prstGeom>
          <a:solidFill>
            <a:schemeClr val="bg2"/>
          </a:solidFill>
          <a:ln w="9525" algn="ctr">
            <a:noFill/>
            <a:miter lim="800000"/>
            <a:headEnd/>
            <a:tailEnd/>
          </a:ln>
        </p:spPr>
        <p:txBody>
          <a:bodyPr lIns="78355" tIns="39177" rIns="78355" bIns="39177">
            <a:spAutoFit/>
          </a:bodyPr>
          <a:lstStyle/>
          <a:p>
            <a:pPr marL="392113" indent="-392113" algn="ctr" defTabSz="784225">
              <a:buFont typeface="Wingdings" pitchFamily="2" charset="2"/>
              <a:buNone/>
              <a:defRPr/>
            </a:pPr>
            <a:endParaRPr lang="en-US" altLang="zh-CN" sz="1500">
              <a:latin typeface="+mn-lt"/>
              <a:ea typeface="+mn-ea"/>
            </a:endParaRPr>
          </a:p>
          <a:p>
            <a:pPr marL="392113" indent="-392113" algn="ctr" defTabSz="784225">
              <a:buFont typeface="Wingdings" pitchFamily="2" charset="2"/>
              <a:buNone/>
              <a:defRPr/>
            </a:pPr>
            <a:endParaRPr lang="en-US" altLang="zh-CN" sz="1500">
              <a:latin typeface="+mn-lt"/>
              <a:ea typeface="+mn-ea"/>
            </a:endParaRPr>
          </a:p>
          <a:p>
            <a:pPr marL="392113" indent="-392113" algn="ctr" defTabSz="784225">
              <a:buFont typeface="Wingdings" pitchFamily="2" charset="2"/>
              <a:buNone/>
              <a:defRPr/>
            </a:pPr>
            <a:r>
              <a:rPr lang="en-US" altLang="zh-CN" sz="1500">
                <a:latin typeface="+mn-lt"/>
                <a:ea typeface="+mn-ea"/>
              </a:rPr>
              <a:t>  </a:t>
            </a:r>
            <a:r>
              <a:rPr lang="zh-CN" altLang="en-US" sz="1500">
                <a:latin typeface="+mn-lt"/>
                <a:ea typeface="+mn-ea"/>
              </a:rPr>
              <a:t>转发层面</a:t>
            </a:r>
          </a:p>
        </p:txBody>
      </p:sp>
      <p:sp>
        <p:nvSpPr>
          <p:cNvPr id="59404" name="Line 11"/>
          <p:cNvSpPr>
            <a:spLocks noChangeShapeType="1"/>
          </p:cNvSpPr>
          <p:nvPr/>
        </p:nvSpPr>
        <p:spPr bwMode="auto">
          <a:xfrm>
            <a:off x="796925" y="3843338"/>
            <a:ext cx="5302250" cy="7937"/>
          </a:xfrm>
          <a:prstGeom prst="line">
            <a:avLst/>
          </a:prstGeom>
          <a:noFill/>
          <a:ln w="38100">
            <a:solidFill>
              <a:srgbClr val="FF3300"/>
            </a:solidFill>
            <a:round/>
            <a:headEnd/>
            <a:tailEnd type="triangle" w="med" len="med"/>
          </a:ln>
        </p:spPr>
        <p:txBody>
          <a:bodyPr>
            <a:spAutoFit/>
          </a:bodyPr>
          <a:lstStyle/>
          <a:p>
            <a:pPr>
              <a:defRPr/>
            </a:pPr>
            <a:endParaRPr lang="zh-CN" altLang="en-US">
              <a:latin typeface="+mn-lt"/>
              <a:ea typeface="+mn-ea"/>
            </a:endParaRPr>
          </a:p>
        </p:txBody>
      </p:sp>
      <p:sp>
        <p:nvSpPr>
          <p:cNvPr id="59405" name="Rectangle 12"/>
          <p:cNvSpPr>
            <a:spLocks noChangeArrowheads="1"/>
          </p:cNvSpPr>
          <p:nvPr/>
        </p:nvSpPr>
        <p:spPr bwMode="auto">
          <a:xfrm>
            <a:off x="971550" y="3695700"/>
            <a:ext cx="184150" cy="369888"/>
          </a:xfrm>
          <a:prstGeom prst="rect">
            <a:avLst/>
          </a:prstGeom>
          <a:noFill/>
          <a:ln w="9525" algn="ctr">
            <a:noFill/>
            <a:miter lim="800000"/>
            <a:headEnd/>
            <a:tailEnd/>
          </a:ln>
        </p:spPr>
        <p:txBody>
          <a:bodyPr wrap="none" anchor="ctr">
            <a:spAutoFit/>
          </a:bodyPr>
          <a:lstStyle/>
          <a:p>
            <a:pPr algn="ctr" eaLnBrk="0" hangingPunct="0">
              <a:defRPr/>
            </a:pPr>
            <a:endParaRPr lang="zh-CN" altLang="en-US" b="1">
              <a:latin typeface="+mn-lt"/>
              <a:ea typeface="+mn-ea"/>
            </a:endParaRPr>
          </a:p>
        </p:txBody>
      </p:sp>
      <p:sp>
        <p:nvSpPr>
          <p:cNvPr id="59406" name="Oval 13"/>
          <p:cNvSpPr>
            <a:spLocks noChangeArrowheads="1"/>
          </p:cNvSpPr>
          <p:nvPr/>
        </p:nvSpPr>
        <p:spPr bwMode="auto">
          <a:xfrm>
            <a:off x="2052638" y="3706813"/>
            <a:ext cx="71437" cy="519112"/>
          </a:xfrm>
          <a:prstGeom prst="ellipse">
            <a:avLst/>
          </a:prstGeom>
          <a:noFill/>
          <a:ln w="25400" algn="ctr">
            <a:solidFill>
              <a:schemeClr val="tx1"/>
            </a:solidFill>
            <a:round/>
            <a:headEnd/>
            <a:tailEnd/>
          </a:ln>
        </p:spPr>
        <p:txBody>
          <a:bodyPr anchor="ctr">
            <a:spAutoFit/>
          </a:bodyPr>
          <a:lstStyle/>
          <a:p>
            <a:pPr algn="ctr" eaLnBrk="0" hangingPunct="0">
              <a:defRPr/>
            </a:pPr>
            <a:endParaRPr lang="zh-CN" altLang="en-US" b="1">
              <a:latin typeface="+mn-lt"/>
              <a:ea typeface="+mn-ea"/>
            </a:endParaRPr>
          </a:p>
        </p:txBody>
      </p:sp>
      <p:pic>
        <p:nvPicPr>
          <p:cNvPr id="62479" name="Picture 1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451100" y="3384550"/>
            <a:ext cx="123825"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pic>
        <p:nvPicPr>
          <p:cNvPr id="62480" name="Picture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flipH="1">
            <a:off x="2955925" y="3306763"/>
            <a:ext cx="1301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59409" name="Rectangle 16"/>
          <p:cNvSpPr>
            <a:spLocks noChangeArrowheads="1"/>
          </p:cNvSpPr>
          <p:nvPr/>
        </p:nvSpPr>
        <p:spPr bwMode="auto">
          <a:xfrm>
            <a:off x="4429125" y="1889125"/>
            <a:ext cx="1008063" cy="325438"/>
          </a:xfrm>
          <a:prstGeom prst="rect">
            <a:avLst/>
          </a:prstGeom>
          <a:noFill/>
          <a:ln w="9525" algn="ctr">
            <a:noFill/>
            <a:miter lim="800000"/>
            <a:headEnd/>
            <a:tailEnd/>
          </a:ln>
        </p:spPr>
        <p:txBody>
          <a:bodyPr lIns="78355" tIns="39177" rIns="78355" bIns="39177">
            <a:spAutoFit/>
          </a:bodyPr>
          <a:lstStyle/>
          <a:p>
            <a:pPr marL="392113" indent="-392113" algn="ctr" defTabSz="784225">
              <a:buFont typeface="Wingdings" pitchFamily="2" charset="2"/>
              <a:buNone/>
              <a:defRPr/>
            </a:pPr>
            <a:r>
              <a:rPr kumimoji="1" lang="zh-CN" altLang="en-US" sz="1600" b="1" dirty="0">
                <a:latin typeface="+mn-lt"/>
                <a:ea typeface="+mn-ea"/>
              </a:rPr>
              <a:t>主控</a:t>
            </a:r>
            <a:r>
              <a:rPr kumimoji="1" lang="en-US" altLang="zh-CN" sz="1600" b="1" dirty="0">
                <a:latin typeface="+mn-lt"/>
                <a:ea typeface="+mn-ea"/>
              </a:rPr>
              <a:t>CPU</a:t>
            </a:r>
          </a:p>
        </p:txBody>
      </p:sp>
      <p:sp>
        <p:nvSpPr>
          <p:cNvPr id="59410" name="Text Box 17"/>
          <p:cNvSpPr txBox="1">
            <a:spLocks noChangeArrowheads="1"/>
          </p:cNvSpPr>
          <p:nvPr/>
        </p:nvSpPr>
        <p:spPr bwMode="auto">
          <a:xfrm>
            <a:off x="1258888" y="3933825"/>
            <a:ext cx="619125" cy="263525"/>
          </a:xfrm>
          <a:prstGeom prst="rect">
            <a:avLst/>
          </a:prstGeom>
          <a:noFill/>
          <a:ln w="9525" algn="ctr">
            <a:noFill/>
            <a:miter lim="800000"/>
            <a:headEnd/>
            <a:tailEnd/>
          </a:ln>
        </p:spPr>
        <p:txBody>
          <a:bodyPr wrap="none" lIns="78355" tIns="39177" rIns="78355" bIns="39177">
            <a:spAutoFit/>
          </a:bodyPr>
          <a:lstStyle/>
          <a:p>
            <a:pPr marL="392113" indent="-392113" defTabSz="784225">
              <a:buFont typeface="Wingdings" pitchFamily="2" charset="2"/>
              <a:buNone/>
              <a:defRPr/>
            </a:pPr>
            <a:r>
              <a:rPr lang="zh-CN" altLang="en-US" sz="1200" b="1">
                <a:latin typeface="+mn-lt"/>
                <a:ea typeface="+mn-ea"/>
              </a:rPr>
              <a:t>数据流</a:t>
            </a:r>
          </a:p>
        </p:txBody>
      </p:sp>
      <p:sp>
        <p:nvSpPr>
          <p:cNvPr id="59411" name="Text Box 18"/>
          <p:cNvSpPr txBox="1">
            <a:spLocks noChangeArrowheads="1"/>
          </p:cNvSpPr>
          <p:nvPr/>
        </p:nvSpPr>
        <p:spPr bwMode="auto">
          <a:xfrm>
            <a:off x="1258888" y="3500438"/>
            <a:ext cx="619125" cy="263525"/>
          </a:xfrm>
          <a:prstGeom prst="rect">
            <a:avLst/>
          </a:prstGeom>
          <a:noFill/>
          <a:ln w="9525" algn="ctr">
            <a:noFill/>
            <a:miter lim="800000"/>
            <a:headEnd/>
            <a:tailEnd/>
          </a:ln>
        </p:spPr>
        <p:txBody>
          <a:bodyPr wrap="none" lIns="78355" tIns="39177" rIns="78355" bIns="39177">
            <a:spAutoFit/>
          </a:bodyPr>
          <a:lstStyle/>
          <a:p>
            <a:pPr marL="392113" indent="-392113" defTabSz="784225">
              <a:buFont typeface="Wingdings" pitchFamily="2" charset="2"/>
              <a:buNone/>
              <a:defRPr/>
            </a:pPr>
            <a:r>
              <a:rPr lang="zh-CN" altLang="en-US" sz="1200" b="1">
                <a:latin typeface="+mn-lt"/>
                <a:ea typeface="+mn-ea"/>
              </a:rPr>
              <a:t>控制流</a:t>
            </a:r>
          </a:p>
        </p:txBody>
      </p:sp>
      <p:sp>
        <p:nvSpPr>
          <p:cNvPr id="59412" name="Line 20"/>
          <p:cNvSpPr>
            <a:spLocks noChangeShapeType="1"/>
          </p:cNvSpPr>
          <p:nvPr/>
        </p:nvSpPr>
        <p:spPr bwMode="auto">
          <a:xfrm flipV="1">
            <a:off x="4932363" y="2482850"/>
            <a:ext cx="0" cy="431800"/>
          </a:xfrm>
          <a:prstGeom prst="line">
            <a:avLst/>
          </a:prstGeom>
          <a:noFill/>
          <a:ln w="38100">
            <a:solidFill>
              <a:srgbClr val="3333FF"/>
            </a:solidFill>
            <a:round/>
            <a:headEnd/>
            <a:tailEnd type="triangle" w="med" len="med"/>
          </a:ln>
        </p:spPr>
        <p:txBody>
          <a:bodyPr/>
          <a:lstStyle/>
          <a:p>
            <a:pPr>
              <a:defRPr/>
            </a:pPr>
            <a:endParaRPr lang="zh-CN" altLang="en-US">
              <a:latin typeface="+mn-lt"/>
              <a:ea typeface="+mn-ea"/>
            </a:endParaRPr>
          </a:p>
        </p:txBody>
      </p:sp>
      <p:pic>
        <p:nvPicPr>
          <p:cNvPr id="62485" name="Picture 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flipH="1">
            <a:off x="4883150" y="2039938"/>
            <a:ext cx="1730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pic>
      <p:sp>
        <p:nvSpPr>
          <p:cNvPr id="59414" name="Line 22"/>
          <p:cNvSpPr>
            <a:spLocks noChangeShapeType="1"/>
          </p:cNvSpPr>
          <p:nvPr/>
        </p:nvSpPr>
        <p:spPr bwMode="auto">
          <a:xfrm>
            <a:off x="1693863" y="3778250"/>
            <a:ext cx="1366837" cy="0"/>
          </a:xfrm>
          <a:prstGeom prst="line">
            <a:avLst/>
          </a:prstGeom>
          <a:noFill/>
          <a:ln w="38100">
            <a:solidFill>
              <a:srgbClr val="3333FF"/>
            </a:solidFill>
            <a:round/>
            <a:headEnd/>
            <a:tailEnd/>
          </a:ln>
        </p:spPr>
        <p:txBody>
          <a:bodyPr/>
          <a:lstStyle/>
          <a:p>
            <a:pPr>
              <a:defRPr/>
            </a:pPr>
            <a:endParaRPr lang="zh-CN" altLang="en-US">
              <a:latin typeface="+mn-lt"/>
              <a:ea typeface="+mn-ea"/>
            </a:endParaRPr>
          </a:p>
        </p:txBody>
      </p:sp>
      <p:sp>
        <p:nvSpPr>
          <p:cNvPr id="59415" name="Line 23"/>
          <p:cNvSpPr>
            <a:spLocks noChangeShapeType="1"/>
          </p:cNvSpPr>
          <p:nvPr/>
        </p:nvSpPr>
        <p:spPr bwMode="auto">
          <a:xfrm>
            <a:off x="3060700" y="3203575"/>
            <a:ext cx="0" cy="574675"/>
          </a:xfrm>
          <a:prstGeom prst="line">
            <a:avLst/>
          </a:prstGeom>
          <a:noFill/>
          <a:ln w="38100">
            <a:solidFill>
              <a:srgbClr val="3333FF"/>
            </a:solidFill>
            <a:round/>
            <a:headEnd/>
            <a:tailEnd/>
          </a:ln>
        </p:spPr>
        <p:txBody>
          <a:bodyPr/>
          <a:lstStyle/>
          <a:p>
            <a:pPr>
              <a:defRPr/>
            </a:pPr>
            <a:endParaRPr lang="zh-CN" altLang="en-US">
              <a:latin typeface="+mn-lt"/>
              <a:ea typeface="+mn-ea"/>
            </a:endParaRPr>
          </a:p>
        </p:txBody>
      </p:sp>
      <p:sp>
        <p:nvSpPr>
          <p:cNvPr id="59416" name="Line 24"/>
          <p:cNvSpPr>
            <a:spLocks noChangeShapeType="1"/>
          </p:cNvSpPr>
          <p:nvPr/>
        </p:nvSpPr>
        <p:spPr bwMode="auto">
          <a:xfrm flipH="1" flipV="1">
            <a:off x="3060700" y="3203575"/>
            <a:ext cx="1150938" cy="0"/>
          </a:xfrm>
          <a:prstGeom prst="line">
            <a:avLst/>
          </a:prstGeom>
          <a:noFill/>
          <a:ln w="38100">
            <a:solidFill>
              <a:srgbClr val="3333FF"/>
            </a:solidFill>
            <a:round/>
            <a:headEnd/>
            <a:tailEnd/>
          </a:ln>
        </p:spPr>
        <p:txBody>
          <a:bodyPr/>
          <a:lstStyle/>
          <a:p>
            <a:pPr>
              <a:defRPr/>
            </a:pPr>
            <a:endParaRPr lang="zh-CN" altLang="en-US">
              <a:latin typeface="+mn-lt"/>
              <a:ea typeface="+mn-ea"/>
            </a:endParaRPr>
          </a:p>
        </p:txBody>
      </p:sp>
      <p:grpSp>
        <p:nvGrpSpPr>
          <p:cNvPr id="2" name="Group 25"/>
          <p:cNvGrpSpPr>
            <a:grpSpLocks/>
          </p:cNvGrpSpPr>
          <p:nvPr/>
        </p:nvGrpSpPr>
        <p:grpSpPr bwMode="auto">
          <a:xfrm>
            <a:off x="755650" y="4616450"/>
            <a:ext cx="1250950" cy="534988"/>
            <a:chOff x="616" y="2912"/>
            <a:chExt cx="1056" cy="520"/>
          </a:xfrm>
        </p:grpSpPr>
        <p:sp>
          <p:nvSpPr>
            <p:cNvPr id="59434" name="AutoShape 26"/>
            <p:cNvSpPr>
              <a:spLocks noChangeArrowheads="1"/>
            </p:cNvSpPr>
            <p:nvPr/>
          </p:nvSpPr>
          <p:spPr bwMode="auto">
            <a:xfrm>
              <a:off x="616" y="2912"/>
              <a:ext cx="1056" cy="520"/>
            </a:xfrm>
            <a:prstGeom prst="cloudCallout">
              <a:avLst>
                <a:gd name="adj1" fmla="val 80208"/>
                <a:gd name="adj2" fmla="val -113079"/>
              </a:avLst>
            </a:prstGeom>
            <a:gradFill rotWithShape="1">
              <a:gsLst>
                <a:gs pos="0">
                  <a:srgbClr val="767647"/>
                </a:gs>
                <a:gs pos="50000">
                  <a:srgbClr val="FFFF99"/>
                </a:gs>
                <a:gs pos="100000">
                  <a:srgbClr val="767647"/>
                </a:gs>
              </a:gsLst>
              <a:lin ang="5400000" scaled="1"/>
            </a:gradFill>
            <a:ln w="9525">
              <a:noFill/>
              <a:round/>
              <a:headEnd/>
              <a:tailEnd/>
            </a:ln>
          </p:spPr>
          <p:txBody>
            <a:bodyPr anchor="ctr"/>
            <a:lstStyle/>
            <a:p>
              <a:pPr algn="ctr">
                <a:defRPr/>
              </a:pPr>
              <a:endParaRPr lang="zh-CN" altLang="zh-CN">
                <a:latin typeface="+mn-lt"/>
                <a:ea typeface="+mn-ea"/>
              </a:endParaRPr>
            </a:p>
          </p:txBody>
        </p:sp>
        <p:sp>
          <p:nvSpPr>
            <p:cNvPr id="59435" name="Text Box 27"/>
            <p:cNvSpPr txBox="1">
              <a:spLocks noChangeArrowheads="1"/>
            </p:cNvSpPr>
            <p:nvPr/>
          </p:nvSpPr>
          <p:spPr bwMode="auto">
            <a:xfrm>
              <a:off x="816" y="3015"/>
              <a:ext cx="642" cy="267"/>
            </a:xfrm>
            <a:prstGeom prst="rect">
              <a:avLst/>
            </a:prstGeom>
            <a:noFill/>
            <a:ln w="9525" algn="ctr">
              <a:noFill/>
              <a:miter lim="800000"/>
              <a:headEnd/>
              <a:tailEnd/>
            </a:ln>
          </p:spPr>
          <p:txBody>
            <a:bodyPr>
              <a:spAutoFit/>
            </a:bodyPr>
            <a:lstStyle/>
            <a:p>
              <a:pPr algn="ctr">
                <a:spcBef>
                  <a:spcPct val="50000"/>
                </a:spcBef>
                <a:defRPr/>
              </a:pPr>
              <a:r>
                <a:rPr lang="zh-CN" altLang="en-US" sz="1200" b="1">
                  <a:solidFill>
                    <a:srgbClr val="009900"/>
                  </a:solidFill>
                  <a:latin typeface="+mn-lt"/>
                  <a:ea typeface="+mn-ea"/>
                </a:rPr>
                <a:t>包过滤</a:t>
              </a:r>
            </a:p>
          </p:txBody>
        </p:sp>
      </p:grpSp>
      <p:grpSp>
        <p:nvGrpSpPr>
          <p:cNvPr id="3" name="Group 28"/>
          <p:cNvGrpSpPr>
            <a:grpSpLocks/>
          </p:cNvGrpSpPr>
          <p:nvPr/>
        </p:nvGrpSpPr>
        <p:grpSpPr bwMode="auto">
          <a:xfrm>
            <a:off x="266700" y="1838325"/>
            <a:ext cx="1676400" cy="835025"/>
            <a:chOff x="576" y="1048"/>
            <a:chExt cx="1056" cy="640"/>
          </a:xfrm>
        </p:grpSpPr>
        <p:sp>
          <p:nvSpPr>
            <p:cNvPr id="59432" name="AutoShape 29"/>
            <p:cNvSpPr>
              <a:spLocks noChangeArrowheads="1"/>
            </p:cNvSpPr>
            <p:nvPr/>
          </p:nvSpPr>
          <p:spPr bwMode="auto">
            <a:xfrm>
              <a:off x="576" y="1048"/>
              <a:ext cx="1056" cy="640"/>
            </a:xfrm>
            <a:prstGeom prst="cloudCallout">
              <a:avLst>
                <a:gd name="adj1" fmla="val 119602"/>
                <a:gd name="adj2" fmla="val 155000"/>
              </a:avLst>
            </a:prstGeom>
            <a:gradFill rotWithShape="1">
              <a:gsLst>
                <a:gs pos="0">
                  <a:srgbClr val="767647"/>
                </a:gs>
                <a:gs pos="50000">
                  <a:srgbClr val="FFFF99"/>
                </a:gs>
                <a:gs pos="100000">
                  <a:srgbClr val="767647"/>
                </a:gs>
              </a:gsLst>
              <a:lin ang="5400000" scaled="1"/>
            </a:gradFill>
            <a:ln w="9525">
              <a:noFill/>
              <a:round/>
              <a:headEnd/>
              <a:tailEnd/>
            </a:ln>
          </p:spPr>
          <p:txBody>
            <a:bodyPr anchor="ctr"/>
            <a:lstStyle/>
            <a:p>
              <a:pPr algn="ctr">
                <a:defRPr/>
              </a:pPr>
              <a:endParaRPr lang="zh-CN" altLang="zh-CN">
                <a:solidFill>
                  <a:srgbClr val="009900"/>
                </a:solidFill>
                <a:latin typeface="+mn-lt"/>
                <a:ea typeface="+mn-ea"/>
              </a:endParaRPr>
            </a:p>
          </p:txBody>
        </p:sp>
        <p:sp>
          <p:nvSpPr>
            <p:cNvPr id="59433" name="Text Box 30"/>
            <p:cNvSpPr txBox="1">
              <a:spLocks noChangeArrowheads="1"/>
            </p:cNvSpPr>
            <p:nvPr/>
          </p:nvSpPr>
          <p:spPr bwMode="auto">
            <a:xfrm>
              <a:off x="800" y="1184"/>
              <a:ext cx="640" cy="489"/>
            </a:xfrm>
            <a:prstGeom prst="rect">
              <a:avLst/>
            </a:prstGeom>
            <a:noFill/>
            <a:ln w="9525" algn="ctr">
              <a:noFill/>
              <a:miter lim="800000"/>
              <a:headEnd/>
              <a:tailEnd/>
            </a:ln>
          </p:spPr>
          <p:txBody>
            <a:bodyPr>
              <a:spAutoFit/>
            </a:bodyPr>
            <a:lstStyle/>
            <a:p>
              <a:pPr algn="ctr">
                <a:spcBef>
                  <a:spcPct val="50000"/>
                </a:spcBef>
                <a:defRPr/>
              </a:pPr>
              <a:r>
                <a:rPr lang="zh-CN" altLang="en-US" sz="1200" b="1">
                  <a:solidFill>
                    <a:srgbClr val="009900"/>
                  </a:solidFill>
                  <a:latin typeface="+mn-lt"/>
                  <a:ea typeface="+mn-ea"/>
                </a:rPr>
                <a:t>上送控制平面数据限速保护</a:t>
              </a:r>
            </a:p>
          </p:txBody>
        </p:sp>
      </p:grpSp>
      <p:sp>
        <p:nvSpPr>
          <p:cNvPr id="59419" name="AutoShape 32"/>
          <p:cNvSpPr>
            <a:spLocks noChangeArrowheads="1"/>
          </p:cNvSpPr>
          <p:nvPr/>
        </p:nvSpPr>
        <p:spPr bwMode="auto">
          <a:xfrm>
            <a:off x="2771775" y="1406525"/>
            <a:ext cx="1389063" cy="728663"/>
          </a:xfrm>
          <a:prstGeom prst="cloudCallout">
            <a:avLst>
              <a:gd name="adj1" fmla="val 85199"/>
              <a:gd name="adj2" fmla="val 90958"/>
            </a:avLst>
          </a:prstGeom>
          <a:gradFill rotWithShape="1">
            <a:gsLst>
              <a:gs pos="0">
                <a:srgbClr val="767647"/>
              </a:gs>
              <a:gs pos="50000">
                <a:srgbClr val="FFFF99"/>
              </a:gs>
              <a:gs pos="100000">
                <a:srgbClr val="767647"/>
              </a:gs>
            </a:gsLst>
            <a:lin ang="5400000" scaled="1"/>
          </a:gradFill>
          <a:ln w="9525">
            <a:noFill/>
            <a:round/>
            <a:headEnd/>
            <a:tailEnd/>
          </a:ln>
        </p:spPr>
        <p:txBody>
          <a:bodyPr anchor="ctr"/>
          <a:lstStyle/>
          <a:p>
            <a:pPr algn="ctr">
              <a:defRPr/>
            </a:pPr>
            <a:endParaRPr lang="zh-CN" altLang="zh-CN">
              <a:latin typeface="+mn-lt"/>
              <a:ea typeface="+mn-ea"/>
            </a:endParaRPr>
          </a:p>
        </p:txBody>
      </p:sp>
      <p:sp>
        <p:nvSpPr>
          <p:cNvPr id="59420" name="Text Box 33"/>
          <p:cNvSpPr txBox="1">
            <a:spLocks noChangeArrowheads="1"/>
          </p:cNvSpPr>
          <p:nvPr/>
        </p:nvSpPr>
        <p:spPr bwMode="auto">
          <a:xfrm>
            <a:off x="2987675" y="1622425"/>
            <a:ext cx="1016000" cy="457200"/>
          </a:xfrm>
          <a:prstGeom prst="rect">
            <a:avLst/>
          </a:prstGeom>
          <a:noFill/>
          <a:ln w="9525" algn="ctr">
            <a:noFill/>
            <a:miter lim="800000"/>
            <a:headEnd/>
            <a:tailEnd/>
          </a:ln>
        </p:spPr>
        <p:txBody>
          <a:bodyPr>
            <a:spAutoFit/>
          </a:bodyPr>
          <a:lstStyle/>
          <a:p>
            <a:pPr algn="ctr">
              <a:spcBef>
                <a:spcPct val="50000"/>
              </a:spcBef>
              <a:defRPr/>
            </a:pPr>
            <a:r>
              <a:rPr lang="zh-CN" altLang="en-US" sz="1200" b="1">
                <a:solidFill>
                  <a:srgbClr val="009900"/>
                </a:solidFill>
                <a:latin typeface="+mn-lt"/>
                <a:ea typeface="+mn-ea"/>
              </a:rPr>
              <a:t>主控防</a:t>
            </a:r>
            <a:r>
              <a:rPr lang="en-US" altLang="zh-CN" sz="1200" b="1">
                <a:solidFill>
                  <a:srgbClr val="009900"/>
                </a:solidFill>
                <a:latin typeface="+mn-lt"/>
                <a:ea typeface="+mn-ea"/>
              </a:rPr>
              <a:t>DOS</a:t>
            </a:r>
            <a:r>
              <a:rPr lang="zh-CN" altLang="en-US" sz="1200" b="1">
                <a:solidFill>
                  <a:srgbClr val="009900"/>
                </a:solidFill>
                <a:latin typeface="+mn-lt"/>
                <a:ea typeface="+mn-ea"/>
              </a:rPr>
              <a:t>攻击</a:t>
            </a:r>
          </a:p>
        </p:txBody>
      </p:sp>
      <p:sp>
        <p:nvSpPr>
          <p:cNvPr id="547874" name="Text Box 34"/>
          <p:cNvSpPr txBox="1">
            <a:spLocks noChangeArrowheads="1"/>
          </p:cNvSpPr>
          <p:nvPr/>
        </p:nvSpPr>
        <p:spPr bwMode="auto">
          <a:xfrm>
            <a:off x="684213" y="5300663"/>
            <a:ext cx="3182937" cy="1008062"/>
          </a:xfrm>
          <a:prstGeom prst="rect">
            <a:avLst/>
          </a:prstGeom>
          <a:noFill/>
          <a:ln w="9525" algn="ctr">
            <a:noFill/>
            <a:miter lim="800000"/>
            <a:headEnd/>
            <a:tailEnd/>
          </a:ln>
        </p:spPr>
        <p:txBody>
          <a:bodyPr lIns="91425" tIns="45712" rIns="91425" bIns="45712"/>
          <a:lstStyle/>
          <a:p>
            <a:pPr marL="342900" indent="-342900">
              <a:lnSpc>
                <a:spcPct val="120000"/>
              </a:lnSpc>
              <a:buClr>
                <a:schemeClr val="tx1"/>
              </a:buClr>
              <a:buFont typeface="Wingdings" pitchFamily="2" charset="2"/>
              <a:buChar char="l"/>
              <a:defRPr/>
            </a:pPr>
            <a:r>
              <a:rPr lang="zh-CN" altLang="en-US" sz="1600" b="1">
                <a:solidFill>
                  <a:srgbClr val="000000"/>
                </a:solidFill>
                <a:latin typeface="+mn-lt"/>
                <a:ea typeface="+mn-ea"/>
              </a:rPr>
              <a:t>协议报文通过</a:t>
            </a:r>
            <a:r>
              <a:rPr lang="en-US" altLang="zh-CN" sz="1600" b="1">
                <a:solidFill>
                  <a:srgbClr val="000000"/>
                </a:solidFill>
                <a:latin typeface="+mn-lt"/>
                <a:ea typeface="+mn-ea"/>
              </a:rPr>
              <a:t>MD5</a:t>
            </a:r>
            <a:r>
              <a:rPr lang="zh-CN" altLang="en-US" sz="1600" b="1">
                <a:solidFill>
                  <a:srgbClr val="000000"/>
                </a:solidFill>
                <a:latin typeface="+mn-lt"/>
                <a:ea typeface="+mn-ea"/>
              </a:rPr>
              <a:t>加密传送               </a:t>
            </a:r>
          </a:p>
          <a:p>
            <a:pPr marL="342900" indent="-342900">
              <a:lnSpc>
                <a:spcPct val="120000"/>
              </a:lnSpc>
              <a:buClr>
                <a:schemeClr val="tx1"/>
              </a:buClr>
              <a:buFont typeface="Wingdings" pitchFamily="2" charset="2"/>
              <a:buChar char="l"/>
              <a:defRPr/>
            </a:pPr>
            <a:r>
              <a:rPr lang="zh-CN" altLang="en-US" sz="1600" b="1">
                <a:solidFill>
                  <a:srgbClr val="000000"/>
                </a:solidFill>
                <a:latin typeface="+mn-lt"/>
                <a:ea typeface="+mn-ea"/>
              </a:rPr>
              <a:t>主控</a:t>
            </a:r>
            <a:r>
              <a:rPr lang="en-US" altLang="zh-CN" sz="1600" b="1">
                <a:solidFill>
                  <a:srgbClr val="000000"/>
                </a:solidFill>
                <a:latin typeface="+mn-lt"/>
                <a:ea typeface="+mn-ea"/>
              </a:rPr>
              <a:t>CPU</a:t>
            </a:r>
            <a:r>
              <a:rPr lang="zh-CN" altLang="en-US" sz="1600" b="1">
                <a:solidFill>
                  <a:srgbClr val="000000"/>
                </a:solidFill>
                <a:latin typeface="+mn-lt"/>
                <a:ea typeface="+mn-ea"/>
              </a:rPr>
              <a:t>防</a:t>
            </a:r>
            <a:r>
              <a:rPr lang="en-US" altLang="zh-CN" sz="1600" b="1">
                <a:solidFill>
                  <a:srgbClr val="000000"/>
                </a:solidFill>
                <a:latin typeface="+mn-lt"/>
                <a:ea typeface="+mn-ea"/>
              </a:rPr>
              <a:t>DOS</a:t>
            </a:r>
            <a:r>
              <a:rPr lang="zh-CN" altLang="en-US" sz="1600" b="1">
                <a:solidFill>
                  <a:srgbClr val="000000"/>
                </a:solidFill>
                <a:latin typeface="+mn-lt"/>
                <a:ea typeface="+mn-ea"/>
              </a:rPr>
              <a:t>攻击</a:t>
            </a:r>
          </a:p>
          <a:p>
            <a:pPr marL="342900" indent="-342900">
              <a:lnSpc>
                <a:spcPct val="120000"/>
              </a:lnSpc>
              <a:buClr>
                <a:schemeClr val="tx1"/>
              </a:buClr>
              <a:buFont typeface="Wingdings" pitchFamily="2" charset="2"/>
              <a:buChar char="l"/>
              <a:defRPr/>
            </a:pPr>
            <a:r>
              <a:rPr lang="en-US" altLang="zh-CN" sz="1600" b="1">
                <a:solidFill>
                  <a:srgbClr val="000000"/>
                </a:solidFill>
                <a:latin typeface="+mn-lt"/>
                <a:ea typeface="+mn-ea"/>
              </a:rPr>
              <a:t>ARP</a:t>
            </a:r>
            <a:r>
              <a:rPr lang="zh-CN" altLang="en-US" sz="1600" b="1">
                <a:solidFill>
                  <a:srgbClr val="000000"/>
                </a:solidFill>
                <a:latin typeface="+mn-lt"/>
                <a:ea typeface="+mn-ea"/>
              </a:rPr>
              <a:t>攻击防范</a:t>
            </a:r>
          </a:p>
        </p:txBody>
      </p:sp>
      <p:sp>
        <p:nvSpPr>
          <p:cNvPr id="44" name="标题 43"/>
          <p:cNvSpPr>
            <a:spLocks noGrp="1"/>
          </p:cNvSpPr>
          <p:nvPr>
            <p:ph type="title"/>
          </p:nvPr>
        </p:nvSpPr>
        <p:spPr/>
        <p:txBody>
          <a:bodyPr/>
          <a:lstStyle/>
          <a:p>
            <a:pPr eaLnBrk="1" hangingPunct="1">
              <a:defRPr/>
            </a:pPr>
            <a:r>
              <a:rPr lang="zh-CN" altLang="en-US" dirty="0" smtClean="0">
                <a:latin typeface="+mn-lt"/>
                <a:ea typeface="+mn-ea"/>
              </a:rPr>
              <a:t>核心节点高可用</a:t>
            </a:r>
            <a:r>
              <a:rPr lang="zh-CN" altLang="en-US" dirty="0" smtClean="0">
                <a:latin typeface="+mn-lt"/>
                <a:ea typeface="+mn-ea"/>
                <a:cs typeface="Arial" charset="0"/>
              </a:rPr>
              <a:t>－安全防护</a:t>
            </a:r>
            <a:endParaRPr lang="zh-CN" altLang="en-US" dirty="0" smtClean="0">
              <a:latin typeface="+mn-lt"/>
              <a:ea typeface="+mn-ea"/>
            </a:endParaRPr>
          </a:p>
        </p:txBody>
      </p:sp>
      <p:sp>
        <p:nvSpPr>
          <p:cNvPr id="547876" name="Rectangle 36"/>
          <p:cNvSpPr>
            <a:spLocks noChangeArrowheads="1"/>
          </p:cNvSpPr>
          <p:nvPr/>
        </p:nvSpPr>
        <p:spPr bwMode="auto">
          <a:xfrm>
            <a:off x="6877050" y="1700213"/>
            <a:ext cx="1511300" cy="360362"/>
          </a:xfrm>
          <a:prstGeom prst="rect">
            <a:avLst/>
          </a:prstGeom>
          <a:gradFill rotWithShape="1">
            <a:gsLst>
              <a:gs pos="0">
                <a:srgbClr val="007676"/>
              </a:gs>
              <a:gs pos="50000">
                <a:srgbClr val="00FFFF"/>
              </a:gs>
              <a:gs pos="100000">
                <a:srgbClr val="007676"/>
              </a:gs>
            </a:gsLst>
            <a:lin ang="5400000" scaled="1"/>
          </a:gradFill>
          <a:ln w="9525">
            <a:solidFill>
              <a:srgbClr val="00FFFF"/>
            </a:solidFill>
            <a:miter lim="800000"/>
            <a:headEnd/>
            <a:tailEnd/>
          </a:ln>
        </p:spPr>
        <p:txBody>
          <a:bodyPr wrap="none" anchor="ctr"/>
          <a:lstStyle/>
          <a:p>
            <a:pPr algn="ctr">
              <a:defRPr/>
            </a:pPr>
            <a:r>
              <a:rPr kumimoji="1" lang="zh-CN" altLang="en-US" sz="1200" b="1">
                <a:solidFill>
                  <a:srgbClr val="000099"/>
                </a:solidFill>
                <a:latin typeface="+mn-lt"/>
                <a:ea typeface="+mn-ea"/>
              </a:rPr>
              <a:t>加密后的协议报文</a:t>
            </a:r>
          </a:p>
        </p:txBody>
      </p:sp>
      <p:sp>
        <p:nvSpPr>
          <p:cNvPr id="547877" name="Rectangle 37"/>
          <p:cNvSpPr>
            <a:spLocks noChangeArrowheads="1"/>
          </p:cNvSpPr>
          <p:nvPr/>
        </p:nvSpPr>
        <p:spPr bwMode="auto">
          <a:xfrm>
            <a:off x="6243638" y="1700213"/>
            <a:ext cx="647700" cy="358775"/>
          </a:xfrm>
          <a:prstGeom prst="rect">
            <a:avLst/>
          </a:prstGeom>
          <a:gradFill rotWithShape="1">
            <a:gsLst>
              <a:gs pos="0">
                <a:srgbClr val="767647"/>
              </a:gs>
              <a:gs pos="50000">
                <a:srgbClr val="FFFF99"/>
              </a:gs>
              <a:gs pos="100000">
                <a:srgbClr val="767647"/>
              </a:gs>
            </a:gsLst>
            <a:lin ang="5400000" scaled="1"/>
          </a:gradFill>
          <a:ln w="9525">
            <a:solidFill>
              <a:srgbClr val="FFFF99"/>
            </a:solidFill>
            <a:miter lim="800000"/>
            <a:headEnd/>
            <a:tailEnd/>
          </a:ln>
        </p:spPr>
        <p:txBody>
          <a:bodyPr wrap="none" anchor="ctr"/>
          <a:lstStyle/>
          <a:p>
            <a:pPr algn="ctr">
              <a:defRPr/>
            </a:pPr>
            <a:r>
              <a:rPr kumimoji="1" lang="en-US" altLang="zh-CN" sz="1200" b="1">
                <a:solidFill>
                  <a:srgbClr val="000099"/>
                </a:solidFill>
                <a:latin typeface="+mn-lt"/>
                <a:ea typeface="+mn-ea"/>
              </a:rPr>
              <a:t>IP </a:t>
            </a:r>
            <a:r>
              <a:rPr kumimoji="1" lang="zh-CN" altLang="en-US" sz="1200" b="1">
                <a:solidFill>
                  <a:srgbClr val="000099"/>
                </a:solidFill>
                <a:latin typeface="+mn-lt"/>
                <a:ea typeface="+mn-ea"/>
              </a:rPr>
              <a:t>包头</a:t>
            </a:r>
          </a:p>
        </p:txBody>
      </p:sp>
      <p:sp>
        <p:nvSpPr>
          <p:cNvPr id="547882" name="Rectangle 42"/>
          <p:cNvSpPr>
            <a:spLocks noChangeArrowheads="1"/>
          </p:cNvSpPr>
          <p:nvPr/>
        </p:nvSpPr>
        <p:spPr bwMode="auto">
          <a:xfrm>
            <a:off x="6877050" y="2420938"/>
            <a:ext cx="1511300" cy="360362"/>
          </a:xfrm>
          <a:prstGeom prst="rect">
            <a:avLst/>
          </a:prstGeom>
          <a:gradFill rotWithShape="1">
            <a:gsLst>
              <a:gs pos="0">
                <a:srgbClr val="007676"/>
              </a:gs>
              <a:gs pos="50000">
                <a:srgbClr val="00FFFF"/>
              </a:gs>
              <a:gs pos="100000">
                <a:srgbClr val="007676"/>
              </a:gs>
            </a:gsLst>
            <a:lin ang="5400000" scaled="1"/>
          </a:gradFill>
          <a:ln w="9525">
            <a:solidFill>
              <a:srgbClr val="00FFFF"/>
            </a:solidFill>
            <a:miter lim="800000"/>
            <a:headEnd/>
            <a:tailEnd/>
          </a:ln>
        </p:spPr>
        <p:txBody>
          <a:bodyPr wrap="none" anchor="ctr"/>
          <a:lstStyle/>
          <a:p>
            <a:pPr algn="ctr">
              <a:defRPr/>
            </a:pPr>
            <a:r>
              <a:rPr kumimoji="1" lang="zh-CN" altLang="en-US" sz="1200" b="1">
                <a:solidFill>
                  <a:srgbClr val="000099"/>
                </a:solidFill>
                <a:latin typeface="+mn-lt"/>
                <a:ea typeface="+mn-ea"/>
              </a:rPr>
              <a:t>加密后的协议报文</a:t>
            </a:r>
          </a:p>
        </p:txBody>
      </p:sp>
      <p:sp>
        <p:nvSpPr>
          <p:cNvPr id="547883" name="Rectangle 43"/>
          <p:cNvSpPr>
            <a:spLocks noChangeArrowheads="1"/>
          </p:cNvSpPr>
          <p:nvPr/>
        </p:nvSpPr>
        <p:spPr bwMode="auto">
          <a:xfrm>
            <a:off x="6243638" y="2420938"/>
            <a:ext cx="647700" cy="358775"/>
          </a:xfrm>
          <a:prstGeom prst="rect">
            <a:avLst/>
          </a:prstGeom>
          <a:gradFill rotWithShape="1">
            <a:gsLst>
              <a:gs pos="0">
                <a:srgbClr val="767647"/>
              </a:gs>
              <a:gs pos="50000">
                <a:srgbClr val="FFFF99"/>
              </a:gs>
              <a:gs pos="100000">
                <a:srgbClr val="767647"/>
              </a:gs>
            </a:gsLst>
            <a:lin ang="5400000" scaled="1"/>
          </a:gradFill>
          <a:ln w="9525">
            <a:solidFill>
              <a:srgbClr val="FFFF99"/>
            </a:solidFill>
            <a:miter lim="800000"/>
            <a:headEnd/>
            <a:tailEnd/>
          </a:ln>
        </p:spPr>
        <p:txBody>
          <a:bodyPr wrap="none" anchor="ctr"/>
          <a:lstStyle/>
          <a:p>
            <a:pPr algn="ctr">
              <a:defRPr/>
            </a:pPr>
            <a:r>
              <a:rPr kumimoji="1" lang="en-US" altLang="zh-CN" sz="1200" b="1">
                <a:solidFill>
                  <a:srgbClr val="000099"/>
                </a:solidFill>
                <a:latin typeface="+mn-lt"/>
                <a:ea typeface="+mn-ea"/>
              </a:rPr>
              <a:t>IP </a:t>
            </a:r>
            <a:r>
              <a:rPr kumimoji="1" lang="zh-CN" altLang="en-US" sz="1200" b="1">
                <a:solidFill>
                  <a:srgbClr val="000099"/>
                </a:solidFill>
                <a:latin typeface="+mn-lt"/>
                <a:ea typeface="+mn-ea"/>
              </a:rPr>
              <a:t>包头</a:t>
            </a:r>
          </a:p>
        </p:txBody>
      </p:sp>
      <p:sp>
        <p:nvSpPr>
          <p:cNvPr id="59427" name="Text Box 45"/>
          <p:cNvSpPr txBox="1">
            <a:spLocks noChangeArrowheads="1"/>
          </p:cNvSpPr>
          <p:nvPr/>
        </p:nvSpPr>
        <p:spPr bwMode="auto">
          <a:xfrm rot="5400000">
            <a:off x="7335838" y="2139950"/>
            <a:ext cx="719138" cy="274637"/>
          </a:xfrm>
          <a:prstGeom prst="rect">
            <a:avLst/>
          </a:prstGeom>
          <a:noFill/>
          <a:ln w="9525" algn="ctr">
            <a:noFill/>
            <a:miter lim="800000"/>
            <a:headEnd/>
            <a:tailEnd/>
          </a:ln>
        </p:spPr>
        <p:txBody>
          <a:bodyPr>
            <a:spAutoFit/>
          </a:bodyPr>
          <a:lstStyle/>
          <a:p>
            <a:pPr algn="ctr" eaLnBrk="0" hangingPunct="0">
              <a:spcBef>
                <a:spcPct val="50000"/>
              </a:spcBef>
              <a:defRPr/>
            </a:pPr>
            <a:r>
              <a:rPr lang="en-US" altLang="zh-CN" sz="1200" b="1">
                <a:latin typeface="+mn-lt"/>
                <a:ea typeface="+mn-ea"/>
              </a:rPr>
              <a:t>…</a:t>
            </a:r>
          </a:p>
        </p:txBody>
      </p:sp>
      <p:sp>
        <p:nvSpPr>
          <p:cNvPr id="59428" name="AutoShape 52"/>
          <p:cNvSpPr>
            <a:spLocks noChangeArrowheads="1"/>
          </p:cNvSpPr>
          <p:nvPr/>
        </p:nvSpPr>
        <p:spPr bwMode="auto">
          <a:xfrm>
            <a:off x="5651500" y="1751013"/>
            <a:ext cx="576263" cy="215900"/>
          </a:xfrm>
          <a:prstGeom prst="leftRightArrow">
            <a:avLst>
              <a:gd name="adj1" fmla="val 50000"/>
              <a:gd name="adj2" fmla="val 53382"/>
            </a:avLst>
          </a:prstGeom>
          <a:solidFill>
            <a:schemeClr val="accent1"/>
          </a:solidFill>
          <a:ln w="9525" algn="ctr">
            <a:solidFill>
              <a:schemeClr val="tx1"/>
            </a:solidFill>
            <a:miter lim="800000"/>
            <a:headEnd/>
            <a:tailEnd/>
          </a:ln>
        </p:spPr>
        <p:txBody>
          <a:bodyPr wrap="none" anchor="ctr"/>
          <a:lstStyle/>
          <a:p>
            <a:pPr algn="ctr" eaLnBrk="0" hangingPunct="0">
              <a:defRPr/>
            </a:pPr>
            <a:endParaRPr lang="zh-CN" altLang="en-US" b="1">
              <a:latin typeface="+mn-lt"/>
              <a:ea typeface="+mn-ea"/>
            </a:endParaRPr>
          </a:p>
        </p:txBody>
      </p:sp>
      <p:sp>
        <p:nvSpPr>
          <p:cNvPr id="59429" name="AutoShape 53"/>
          <p:cNvSpPr>
            <a:spLocks noChangeArrowheads="1"/>
          </p:cNvSpPr>
          <p:nvPr/>
        </p:nvSpPr>
        <p:spPr bwMode="auto">
          <a:xfrm>
            <a:off x="5664200" y="2492375"/>
            <a:ext cx="576263" cy="215900"/>
          </a:xfrm>
          <a:prstGeom prst="leftRightArrow">
            <a:avLst>
              <a:gd name="adj1" fmla="val 50000"/>
              <a:gd name="adj2" fmla="val 53382"/>
            </a:avLst>
          </a:prstGeom>
          <a:solidFill>
            <a:schemeClr val="accent1"/>
          </a:solidFill>
          <a:ln w="9525" algn="ctr">
            <a:solidFill>
              <a:schemeClr val="tx1"/>
            </a:solidFill>
            <a:miter lim="800000"/>
            <a:headEnd/>
            <a:tailEnd/>
          </a:ln>
        </p:spPr>
        <p:txBody>
          <a:bodyPr wrap="none" anchor="ctr"/>
          <a:lstStyle/>
          <a:p>
            <a:pPr algn="ctr" eaLnBrk="0" hangingPunct="0">
              <a:defRPr/>
            </a:pPr>
            <a:endParaRPr lang="zh-CN" altLang="en-US" b="1">
              <a:latin typeface="+mn-lt"/>
              <a:ea typeface="+mn-ea"/>
            </a:endParaRPr>
          </a:p>
        </p:txBody>
      </p:sp>
      <p:sp>
        <p:nvSpPr>
          <p:cNvPr id="59430" name="Text Box 55"/>
          <p:cNvSpPr txBox="1">
            <a:spLocks noChangeArrowheads="1"/>
          </p:cNvSpPr>
          <p:nvPr/>
        </p:nvSpPr>
        <p:spPr bwMode="auto">
          <a:xfrm>
            <a:off x="6659563" y="1268413"/>
            <a:ext cx="1296987" cy="369887"/>
          </a:xfrm>
          <a:prstGeom prst="rect">
            <a:avLst/>
          </a:prstGeom>
          <a:noFill/>
          <a:ln w="9525" algn="ctr">
            <a:noFill/>
            <a:miter lim="800000"/>
            <a:headEnd/>
            <a:tailEnd/>
          </a:ln>
        </p:spPr>
        <p:txBody>
          <a:bodyPr>
            <a:spAutoFit/>
          </a:bodyPr>
          <a:lstStyle/>
          <a:p>
            <a:pPr algn="ctr" eaLnBrk="0" hangingPunct="0">
              <a:spcBef>
                <a:spcPct val="50000"/>
              </a:spcBef>
              <a:defRPr/>
            </a:pPr>
            <a:r>
              <a:rPr lang="zh-CN" altLang="en-US" b="1">
                <a:solidFill>
                  <a:srgbClr val="0000FF"/>
                </a:solidFill>
                <a:latin typeface="+mn-lt"/>
                <a:ea typeface="+mn-ea"/>
              </a:rPr>
              <a:t>协议报文</a:t>
            </a:r>
          </a:p>
        </p:txBody>
      </p:sp>
      <p:sp>
        <p:nvSpPr>
          <p:cNvPr id="59431" name="Rectangle 57"/>
          <p:cNvSpPr>
            <a:spLocks noChangeArrowheads="1"/>
          </p:cNvSpPr>
          <p:nvPr/>
        </p:nvSpPr>
        <p:spPr bwMode="auto">
          <a:xfrm>
            <a:off x="6227763" y="2349500"/>
            <a:ext cx="2232025" cy="504825"/>
          </a:xfrm>
          <a:prstGeom prst="rect">
            <a:avLst/>
          </a:prstGeom>
          <a:noFill/>
          <a:ln w="9525" algn="ctr">
            <a:solidFill>
              <a:schemeClr val="tx1"/>
            </a:solidFill>
            <a:prstDash val="dash"/>
            <a:miter lim="800000"/>
            <a:headEnd/>
            <a:tailEnd/>
          </a:ln>
        </p:spPr>
        <p:txBody>
          <a:bodyPr wrap="none" anchor="ctr"/>
          <a:lstStyle/>
          <a:p>
            <a:pPr algn="ctr" eaLnBrk="0" hangingPunct="0">
              <a:defRPr/>
            </a:pPr>
            <a:endParaRPr lang="zh-CN" altLang="en-US" b="1">
              <a:latin typeface="+mn-lt"/>
              <a:ea typeface="+mn-ea"/>
            </a:endParaRPr>
          </a:p>
        </p:txBody>
      </p:sp>
      <p:sp>
        <p:nvSpPr>
          <p:cNvPr id="45" name="Text Box 34"/>
          <p:cNvSpPr txBox="1">
            <a:spLocks noChangeArrowheads="1"/>
          </p:cNvSpPr>
          <p:nvPr/>
        </p:nvSpPr>
        <p:spPr bwMode="auto">
          <a:xfrm>
            <a:off x="4637088" y="5300663"/>
            <a:ext cx="3181350" cy="1008062"/>
          </a:xfrm>
          <a:prstGeom prst="rect">
            <a:avLst/>
          </a:prstGeom>
          <a:noFill/>
          <a:ln w="9525" algn="ctr">
            <a:noFill/>
            <a:miter lim="800000"/>
            <a:headEnd/>
            <a:tailEnd/>
          </a:ln>
        </p:spPr>
        <p:txBody>
          <a:bodyPr lIns="91425" tIns="45712" rIns="91425" bIns="45712"/>
          <a:lstStyle/>
          <a:p>
            <a:pPr marL="342900" indent="-342900">
              <a:lnSpc>
                <a:spcPct val="120000"/>
              </a:lnSpc>
              <a:buClr>
                <a:schemeClr val="tx1"/>
              </a:buClr>
              <a:buFont typeface="Wingdings" pitchFamily="2" charset="2"/>
              <a:buChar char="l"/>
              <a:defRPr/>
            </a:pPr>
            <a:r>
              <a:rPr lang="zh-CN" altLang="en-US" sz="1600" b="1">
                <a:solidFill>
                  <a:srgbClr val="000000"/>
                </a:solidFill>
                <a:latin typeface="+mn-lt"/>
                <a:ea typeface="+mn-ea"/>
              </a:rPr>
              <a:t>授权</a:t>
            </a:r>
            <a:r>
              <a:rPr lang="en-US" altLang="zh-CN" sz="1600" b="1">
                <a:solidFill>
                  <a:srgbClr val="000000"/>
                </a:solidFill>
                <a:latin typeface="+mn-lt"/>
                <a:ea typeface="+mn-ea"/>
              </a:rPr>
              <a:t>ARP</a:t>
            </a:r>
          </a:p>
          <a:p>
            <a:pPr marL="342900" indent="-342900">
              <a:lnSpc>
                <a:spcPct val="120000"/>
              </a:lnSpc>
              <a:buClr>
                <a:schemeClr val="tx1"/>
              </a:buClr>
              <a:buFont typeface="Wingdings" pitchFamily="2" charset="2"/>
              <a:buChar char="l"/>
              <a:defRPr/>
            </a:pPr>
            <a:r>
              <a:rPr lang="en-US" altLang="zh-CN" sz="1600" b="1">
                <a:solidFill>
                  <a:srgbClr val="000000"/>
                </a:solidFill>
                <a:latin typeface="+mn-lt"/>
                <a:ea typeface="+mn-ea"/>
              </a:rPr>
              <a:t>ARP</a:t>
            </a:r>
            <a:r>
              <a:rPr lang="zh-CN" altLang="en-US" sz="1600" b="1">
                <a:solidFill>
                  <a:srgbClr val="000000"/>
                </a:solidFill>
                <a:latin typeface="+mn-lt"/>
                <a:ea typeface="+mn-ea"/>
              </a:rPr>
              <a:t>报文源</a:t>
            </a:r>
            <a:r>
              <a:rPr lang="en-US" altLang="zh-CN" sz="1600" b="1">
                <a:solidFill>
                  <a:srgbClr val="000000"/>
                </a:solidFill>
                <a:latin typeface="+mn-lt"/>
                <a:ea typeface="+mn-ea"/>
              </a:rPr>
              <a:t>MAC</a:t>
            </a:r>
            <a:r>
              <a:rPr lang="zh-CN" altLang="en-US" sz="1600" b="1">
                <a:solidFill>
                  <a:srgbClr val="000000"/>
                </a:solidFill>
                <a:latin typeface="+mn-lt"/>
                <a:ea typeface="+mn-ea"/>
              </a:rPr>
              <a:t>地址一致性检查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par>
                          <p:cTn id="8" fill="hold" nodeType="afterGroup">
                            <p:stCondLst>
                              <p:cond delay="10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1000"/>
                                        <p:tgtEl>
                                          <p:spTgt spid="3"/>
                                        </p:tgtEl>
                                      </p:cBhvr>
                                    </p:animEffect>
                                  </p:childTnLst>
                                </p:cTn>
                              </p:par>
                            </p:childTnLst>
                          </p:cTn>
                        </p:par>
                        <p:par>
                          <p:cTn id="12" fill="hold" nodeType="afterGroup">
                            <p:stCondLst>
                              <p:cond delay="2000"/>
                            </p:stCondLst>
                            <p:childTnLst>
                              <p:par>
                                <p:cTn id="13" presetID="3" presetClass="entr" presetSubtype="10" fill="hold" grpId="0" nodeType="afterEffect">
                                  <p:stCondLst>
                                    <p:cond delay="0"/>
                                  </p:stCondLst>
                                  <p:childTnLst>
                                    <p:set>
                                      <p:cBhvr>
                                        <p:cTn id="14" dur="1" fill="hold">
                                          <p:stCondLst>
                                            <p:cond delay="0"/>
                                          </p:stCondLst>
                                        </p:cTn>
                                        <p:tgtEl>
                                          <p:spTgt spid="547874"/>
                                        </p:tgtEl>
                                        <p:attrNameLst>
                                          <p:attrName>style.visibility</p:attrName>
                                        </p:attrNameLst>
                                      </p:cBhvr>
                                      <p:to>
                                        <p:strVal val="visible"/>
                                      </p:to>
                                    </p:set>
                                    <p:animEffect transition="in" filter="blinds(horizontal)">
                                      <p:cBhvr>
                                        <p:cTn id="15" dur="500"/>
                                        <p:tgtEl>
                                          <p:spTgt spid="547874"/>
                                        </p:tgtEl>
                                      </p:cBhvr>
                                    </p:animEffect>
                                  </p:childTnLst>
                                </p:cTn>
                              </p:par>
                            </p:childTnLst>
                          </p:cTn>
                        </p:par>
                        <p:par>
                          <p:cTn id="16" fill="hold" nodeType="afterGroup">
                            <p:stCondLst>
                              <p:cond delay="2500"/>
                            </p:stCondLst>
                            <p:childTnLst>
                              <p:par>
                                <p:cTn id="17" presetID="1" presetClass="entr" presetSubtype="0" fill="hold" grpId="0" nodeType="afterEffect">
                                  <p:stCondLst>
                                    <p:cond delay="0"/>
                                  </p:stCondLst>
                                  <p:childTnLst>
                                    <p:set>
                                      <p:cBhvr>
                                        <p:cTn id="18" dur="1" fill="hold">
                                          <p:stCondLst>
                                            <p:cond delay="0"/>
                                          </p:stCondLst>
                                        </p:cTn>
                                        <p:tgtEl>
                                          <p:spTgt spid="547877"/>
                                        </p:tgtEl>
                                        <p:attrNameLst>
                                          <p:attrName>style.visibility</p:attrName>
                                        </p:attrNameLst>
                                      </p:cBhvr>
                                      <p:to>
                                        <p:strVal val="visible"/>
                                      </p:to>
                                    </p:set>
                                  </p:childTnLst>
                                </p:cTn>
                              </p:par>
                            </p:childTnLst>
                          </p:cTn>
                        </p:par>
                        <p:par>
                          <p:cTn id="19" fill="hold" nodeType="afterGroup">
                            <p:stCondLst>
                              <p:cond delay="2500"/>
                            </p:stCondLst>
                            <p:childTnLst>
                              <p:par>
                                <p:cTn id="20" presetID="12" presetClass="entr" presetSubtype="1" fill="hold" grpId="0" nodeType="afterEffect">
                                  <p:stCondLst>
                                    <p:cond delay="0"/>
                                  </p:stCondLst>
                                  <p:childTnLst>
                                    <p:set>
                                      <p:cBhvr>
                                        <p:cTn id="21" dur="1" fill="hold">
                                          <p:stCondLst>
                                            <p:cond delay="0"/>
                                          </p:stCondLst>
                                        </p:cTn>
                                        <p:tgtEl>
                                          <p:spTgt spid="547876"/>
                                        </p:tgtEl>
                                        <p:attrNameLst>
                                          <p:attrName>style.visibility</p:attrName>
                                        </p:attrNameLst>
                                      </p:cBhvr>
                                      <p:to>
                                        <p:strVal val="visible"/>
                                      </p:to>
                                    </p:set>
                                    <p:animEffect transition="in" filter="slide(fromTop)">
                                      <p:cBhvr>
                                        <p:cTn id="22" dur="500"/>
                                        <p:tgtEl>
                                          <p:spTgt spid="547876"/>
                                        </p:tgtEl>
                                      </p:cBhvr>
                                    </p:animEffect>
                                  </p:childTnLst>
                                </p:cTn>
                              </p:par>
                            </p:childTnLst>
                          </p:cTn>
                        </p:par>
                        <p:par>
                          <p:cTn id="23" fill="hold" nodeType="afterGroup">
                            <p:stCondLst>
                              <p:cond delay="3000"/>
                            </p:stCondLst>
                            <p:childTnLst>
                              <p:par>
                                <p:cTn id="24" presetID="1" presetClass="entr" presetSubtype="0" fill="hold" grpId="0" nodeType="afterEffect">
                                  <p:stCondLst>
                                    <p:cond delay="0"/>
                                  </p:stCondLst>
                                  <p:childTnLst>
                                    <p:set>
                                      <p:cBhvr>
                                        <p:cTn id="25" dur="1" fill="hold">
                                          <p:stCondLst>
                                            <p:cond delay="0"/>
                                          </p:stCondLst>
                                        </p:cTn>
                                        <p:tgtEl>
                                          <p:spTgt spid="547883"/>
                                        </p:tgtEl>
                                        <p:attrNameLst>
                                          <p:attrName>style.visibility</p:attrName>
                                        </p:attrNameLst>
                                      </p:cBhvr>
                                      <p:to>
                                        <p:strVal val="visible"/>
                                      </p:to>
                                    </p:set>
                                  </p:childTnLst>
                                </p:cTn>
                              </p:par>
                            </p:childTnLst>
                          </p:cTn>
                        </p:par>
                        <p:par>
                          <p:cTn id="26" fill="hold" nodeType="afterGroup">
                            <p:stCondLst>
                              <p:cond delay="3000"/>
                            </p:stCondLst>
                            <p:childTnLst>
                              <p:par>
                                <p:cTn id="27" presetID="12" presetClass="entr" presetSubtype="1" fill="hold" grpId="0" nodeType="afterEffect">
                                  <p:stCondLst>
                                    <p:cond delay="0"/>
                                  </p:stCondLst>
                                  <p:childTnLst>
                                    <p:set>
                                      <p:cBhvr>
                                        <p:cTn id="28" dur="1" fill="hold">
                                          <p:stCondLst>
                                            <p:cond delay="0"/>
                                          </p:stCondLst>
                                        </p:cTn>
                                        <p:tgtEl>
                                          <p:spTgt spid="547882"/>
                                        </p:tgtEl>
                                        <p:attrNameLst>
                                          <p:attrName>style.visibility</p:attrName>
                                        </p:attrNameLst>
                                      </p:cBhvr>
                                      <p:to>
                                        <p:strVal val="visible"/>
                                      </p:to>
                                    </p:set>
                                    <p:animEffect transition="in" filter="slide(fromTop)">
                                      <p:cBhvr>
                                        <p:cTn id="29" dur="500"/>
                                        <p:tgtEl>
                                          <p:spTgt spid="547882"/>
                                        </p:tgtEl>
                                      </p:cBhvr>
                                    </p:animEffect>
                                  </p:childTnLst>
                                </p:cTn>
                              </p:par>
                            </p:childTnLst>
                          </p:cTn>
                        </p:par>
                        <p:par>
                          <p:cTn id="30" fill="hold" nodeType="afterGroup">
                            <p:stCondLst>
                              <p:cond delay="3500"/>
                            </p:stCondLst>
                            <p:childTnLst>
                              <p:par>
                                <p:cTn id="31" presetID="3" presetClass="entr" presetSubtype="1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blinds(horizontal)">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7874" grpId="0"/>
      <p:bldP spid="547876" grpId="0" animBg="1"/>
      <p:bldP spid="547877" grpId="0" animBg="1"/>
      <p:bldP spid="547882" grpId="0" animBg="1"/>
      <p:bldP spid="547883" grpId="0" animBg="1"/>
      <p:bldP spid="4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ChangeArrowheads="1"/>
          </p:cNvSpPr>
          <p:nvPr/>
        </p:nvSpPr>
        <p:spPr bwMode="auto">
          <a:xfrm>
            <a:off x="315913" y="155575"/>
            <a:ext cx="63436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200" b="1">
              <a:solidFill>
                <a:srgbClr val="CC0000"/>
              </a:solidFill>
              <a:ea typeface="华文细黑" panose="02010600040101010101" pitchFamily="2" charset="-122"/>
              <a:cs typeface="Arial" panose="020B0604020202020204" pitchFamily="34" charset="0"/>
            </a:endParaRPr>
          </a:p>
        </p:txBody>
      </p:sp>
      <p:grpSp>
        <p:nvGrpSpPr>
          <p:cNvPr id="63491" name="Group 79"/>
          <p:cNvGrpSpPr>
            <a:grpSpLocks/>
          </p:cNvGrpSpPr>
          <p:nvPr/>
        </p:nvGrpSpPr>
        <p:grpSpPr bwMode="auto">
          <a:xfrm>
            <a:off x="1547813" y="908050"/>
            <a:ext cx="5400675" cy="2813050"/>
            <a:chOff x="345" y="1849"/>
            <a:chExt cx="2390" cy="1892"/>
          </a:xfrm>
        </p:grpSpPr>
        <p:sp>
          <p:nvSpPr>
            <p:cNvPr id="12334" name="Rectangle 46"/>
            <p:cNvSpPr>
              <a:spLocks noChangeArrowheads="1"/>
            </p:cNvSpPr>
            <p:nvPr/>
          </p:nvSpPr>
          <p:spPr bwMode="auto">
            <a:xfrm>
              <a:off x="422" y="1849"/>
              <a:ext cx="2313" cy="1892"/>
            </a:xfrm>
            <a:prstGeom prst="rect">
              <a:avLst/>
            </a:prstGeom>
            <a:gradFill rotWithShape="1">
              <a:gsLst>
                <a:gs pos="0">
                  <a:srgbClr val="86C7CC">
                    <a:alpha val="49001"/>
                  </a:srgbClr>
                </a:gs>
                <a:gs pos="50000">
                  <a:srgbClr val="C6E6E8">
                    <a:alpha val="48000"/>
                  </a:srgbClr>
                </a:gs>
                <a:gs pos="100000">
                  <a:srgbClr val="86C7CC">
                    <a:alpha val="49001"/>
                  </a:srgbClr>
                </a:gs>
              </a:gsLst>
              <a:lin ang="5400000" scaled="1"/>
            </a:gradFill>
            <a:ln w="9525">
              <a:solidFill>
                <a:srgbClr val="95CFD3"/>
              </a:solidFill>
              <a:prstDash val="dash"/>
              <a:miter lim="800000"/>
              <a:headEnd/>
              <a:tailEnd/>
            </a:ln>
            <a:effectLst>
              <a:outerShdw blurRad="50800" dist="38100" dir="5400000" algn="t" rotWithShape="0">
                <a:prstClr val="black">
                  <a:alpha val="40000"/>
                </a:prstClr>
              </a:outerShdw>
            </a:effectLst>
          </p:spPr>
          <p:txBody>
            <a:bodyPr wrap="none" anchor="ctr"/>
            <a:lstStyle/>
            <a:p>
              <a:pPr>
                <a:defRPr/>
              </a:pPr>
              <a:endParaRPr lang="zh-CN" altLang="en-US">
                <a:ea typeface="华文细黑" pitchFamily="2" charset="-122"/>
              </a:endParaRPr>
            </a:p>
          </p:txBody>
        </p:sp>
        <p:sp>
          <p:nvSpPr>
            <p:cNvPr id="12336" name="Rectangle 5"/>
            <p:cNvSpPr>
              <a:spLocks noChangeArrowheads="1"/>
            </p:cNvSpPr>
            <p:nvPr/>
          </p:nvSpPr>
          <p:spPr bwMode="auto">
            <a:xfrm>
              <a:off x="740" y="3242"/>
              <a:ext cx="585" cy="366"/>
            </a:xfrm>
            <a:prstGeom prst="rect">
              <a:avLst/>
            </a:prstGeom>
            <a:noFill/>
            <a:ln w="9525" algn="ctr">
              <a:solidFill>
                <a:schemeClr val="tx1"/>
              </a:solidFill>
              <a:miter lim="800000"/>
              <a:headEnd/>
              <a:tailEnd/>
            </a:ln>
            <a:scene3d>
              <a:camera prst="orthographicFront"/>
              <a:lightRig rig="threePt" dir="t"/>
            </a:scene3d>
            <a:sp3d>
              <a:bevelT/>
            </a:sp3d>
          </p:spPr>
          <p:txBody>
            <a:bodyPr wrap="none" lIns="90000" tIns="46800" rIns="90000" bIns="46800" anchor="ctr"/>
            <a:lstStyle/>
            <a:p>
              <a:pPr algn="ctr">
                <a:defRPr/>
              </a:pPr>
              <a:r>
                <a:rPr lang="zh-CN" altLang="en-US">
                  <a:ea typeface="华文细黑" pitchFamily="2" charset="-122"/>
                </a:rPr>
                <a:t>子卡</a:t>
              </a:r>
            </a:p>
          </p:txBody>
        </p:sp>
        <p:sp>
          <p:nvSpPr>
            <p:cNvPr id="12337" name="Rectangle 6"/>
            <p:cNvSpPr>
              <a:spLocks noChangeArrowheads="1"/>
            </p:cNvSpPr>
            <p:nvPr/>
          </p:nvSpPr>
          <p:spPr bwMode="auto">
            <a:xfrm>
              <a:off x="1783" y="3255"/>
              <a:ext cx="653" cy="365"/>
            </a:xfrm>
            <a:prstGeom prst="rect">
              <a:avLst/>
            </a:prstGeom>
            <a:noFill/>
            <a:ln w="9525" algn="ctr">
              <a:solidFill>
                <a:schemeClr val="tx1"/>
              </a:solidFill>
              <a:miter lim="800000"/>
              <a:headEnd/>
              <a:tailEnd/>
            </a:ln>
            <a:scene3d>
              <a:camera prst="orthographicFront"/>
              <a:lightRig rig="threePt" dir="t"/>
            </a:scene3d>
            <a:sp3d>
              <a:bevelT/>
            </a:sp3d>
          </p:spPr>
          <p:txBody>
            <a:bodyPr wrap="none" lIns="90000" tIns="46800" rIns="90000" bIns="46800" anchor="ctr"/>
            <a:lstStyle/>
            <a:p>
              <a:pPr algn="ctr">
                <a:defRPr/>
              </a:pPr>
              <a:r>
                <a:rPr lang="en-US" altLang="zh-CN">
                  <a:ea typeface="华文细黑" pitchFamily="2" charset="-122"/>
                </a:rPr>
                <a:t>NP</a:t>
              </a:r>
            </a:p>
          </p:txBody>
        </p:sp>
        <p:sp>
          <p:nvSpPr>
            <p:cNvPr id="63504" name="Text Box 7"/>
            <p:cNvSpPr txBox="1">
              <a:spLocks noChangeArrowheads="1"/>
            </p:cNvSpPr>
            <p:nvPr/>
          </p:nvSpPr>
          <p:spPr bwMode="auto">
            <a:xfrm>
              <a:off x="345" y="1881"/>
              <a:ext cx="48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a:ea typeface="华文细黑" panose="02010600040101010101" pitchFamily="2" charset="-122"/>
                </a:rPr>
                <a:t>NPU</a:t>
              </a:r>
            </a:p>
          </p:txBody>
        </p:sp>
        <p:sp>
          <p:nvSpPr>
            <p:cNvPr id="12339" name="Rectangle 9"/>
            <p:cNvSpPr>
              <a:spLocks noChangeArrowheads="1"/>
            </p:cNvSpPr>
            <p:nvPr/>
          </p:nvSpPr>
          <p:spPr bwMode="auto">
            <a:xfrm>
              <a:off x="779" y="2153"/>
              <a:ext cx="612" cy="369"/>
            </a:xfrm>
            <a:prstGeom prst="rect">
              <a:avLst/>
            </a:prstGeom>
            <a:noFill/>
            <a:ln w="9525" algn="ctr">
              <a:solidFill>
                <a:schemeClr val="tx1"/>
              </a:solidFill>
              <a:miter lim="800000"/>
              <a:headEnd/>
              <a:tailEnd/>
            </a:ln>
            <a:scene3d>
              <a:camera prst="orthographicFront"/>
              <a:lightRig rig="threePt" dir="t"/>
            </a:scene3d>
            <a:sp3d>
              <a:bevelT/>
            </a:sp3d>
          </p:spPr>
          <p:txBody>
            <a:bodyPr wrap="none" lIns="90000" tIns="46800" rIns="90000" bIns="46800" anchor="ctr"/>
            <a:lstStyle/>
            <a:p>
              <a:pPr>
                <a:defRPr/>
              </a:pPr>
              <a:endParaRPr lang="zh-CN" altLang="en-US">
                <a:ea typeface="华文细黑" pitchFamily="2" charset="-122"/>
              </a:endParaRPr>
            </a:p>
          </p:txBody>
        </p:sp>
        <p:sp>
          <p:nvSpPr>
            <p:cNvPr id="63508" name="Text Box 11"/>
            <p:cNvSpPr txBox="1">
              <a:spLocks noChangeArrowheads="1"/>
            </p:cNvSpPr>
            <p:nvPr/>
          </p:nvSpPr>
          <p:spPr bwMode="auto">
            <a:xfrm>
              <a:off x="649" y="2234"/>
              <a:ext cx="864"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a:ea typeface="华文细黑" panose="02010600040101010101" pitchFamily="2" charset="-122"/>
                </a:rPr>
                <a:t>CPU</a:t>
              </a:r>
            </a:p>
          </p:txBody>
        </p:sp>
        <p:sp>
          <p:nvSpPr>
            <p:cNvPr id="12341" name="Rectangle 12"/>
            <p:cNvSpPr>
              <a:spLocks noChangeArrowheads="1"/>
            </p:cNvSpPr>
            <p:nvPr/>
          </p:nvSpPr>
          <p:spPr bwMode="auto">
            <a:xfrm>
              <a:off x="1675" y="2159"/>
              <a:ext cx="772" cy="363"/>
            </a:xfrm>
            <a:prstGeom prst="rect">
              <a:avLst/>
            </a:prstGeom>
            <a:noFill/>
            <a:ln w="9525" algn="ctr">
              <a:solidFill>
                <a:schemeClr val="tx1"/>
              </a:solidFill>
              <a:miter lim="800000"/>
              <a:headEnd/>
              <a:tailEnd/>
            </a:ln>
            <a:scene3d>
              <a:camera prst="orthographicFront"/>
              <a:lightRig rig="threePt" dir="t"/>
            </a:scene3d>
            <a:sp3d>
              <a:bevelT/>
            </a:sp3d>
          </p:spPr>
          <p:txBody>
            <a:bodyPr wrap="none" lIns="90000" tIns="46800" rIns="90000" bIns="46800" anchor="ctr"/>
            <a:lstStyle/>
            <a:p>
              <a:pPr algn="ctr">
                <a:defRPr/>
              </a:pPr>
              <a:endParaRPr lang="en-US" altLang="zh-CN">
                <a:ea typeface="华文细黑" pitchFamily="2" charset="-122"/>
              </a:endParaRPr>
            </a:p>
          </p:txBody>
        </p:sp>
        <p:sp>
          <p:nvSpPr>
            <p:cNvPr id="63512" name="Line 17"/>
            <p:cNvSpPr>
              <a:spLocks noChangeShapeType="1"/>
            </p:cNvSpPr>
            <p:nvPr/>
          </p:nvSpPr>
          <p:spPr bwMode="auto">
            <a:xfrm>
              <a:off x="422" y="3514"/>
              <a:ext cx="318"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13" name="Line 18"/>
            <p:cNvSpPr>
              <a:spLocks noChangeShapeType="1"/>
            </p:cNvSpPr>
            <p:nvPr/>
          </p:nvSpPr>
          <p:spPr bwMode="auto">
            <a:xfrm>
              <a:off x="1329" y="3514"/>
              <a:ext cx="454"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14" name="Line 20"/>
            <p:cNvSpPr>
              <a:spLocks noChangeShapeType="1"/>
            </p:cNvSpPr>
            <p:nvPr/>
          </p:nvSpPr>
          <p:spPr bwMode="auto">
            <a:xfrm flipH="1">
              <a:off x="1388" y="2340"/>
              <a:ext cx="288" cy="0"/>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15" name="Line 21"/>
            <p:cNvSpPr>
              <a:spLocks noChangeShapeType="1"/>
            </p:cNvSpPr>
            <p:nvPr/>
          </p:nvSpPr>
          <p:spPr bwMode="auto">
            <a:xfrm>
              <a:off x="1388" y="2436"/>
              <a:ext cx="288" cy="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16" name="Line 22"/>
            <p:cNvSpPr>
              <a:spLocks noChangeShapeType="1"/>
            </p:cNvSpPr>
            <p:nvPr/>
          </p:nvSpPr>
          <p:spPr bwMode="auto">
            <a:xfrm>
              <a:off x="2236" y="2516"/>
              <a:ext cx="0" cy="182"/>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17" name="Line 23"/>
            <p:cNvSpPr>
              <a:spLocks noChangeShapeType="1"/>
            </p:cNvSpPr>
            <p:nvPr/>
          </p:nvSpPr>
          <p:spPr bwMode="auto">
            <a:xfrm flipH="1" flipV="1">
              <a:off x="1313" y="3399"/>
              <a:ext cx="480" cy="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18" name="Line 24"/>
            <p:cNvSpPr>
              <a:spLocks noChangeShapeType="1"/>
            </p:cNvSpPr>
            <p:nvPr/>
          </p:nvSpPr>
          <p:spPr bwMode="auto">
            <a:xfrm flipH="1" flipV="1">
              <a:off x="401" y="3378"/>
              <a:ext cx="330" cy="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cxnSp>
          <p:nvCxnSpPr>
            <p:cNvPr id="63519" name="AutoShape 27"/>
            <p:cNvCxnSpPr>
              <a:cxnSpLocks noChangeShapeType="1"/>
            </p:cNvCxnSpPr>
            <p:nvPr/>
          </p:nvCxnSpPr>
          <p:spPr bwMode="auto">
            <a:xfrm>
              <a:off x="1388" y="2244"/>
              <a:ext cx="288" cy="8"/>
            </a:xfrm>
            <a:prstGeom prst="straightConnector1">
              <a:avLst/>
            </a:prstGeom>
            <a:noFill/>
            <a:ln w="50800">
              <a:solidFill>
                <a:srgbClr val="80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63520" name="Rectangle 12"/>
            <p:cNvSpPr>
              <a:spLocks noChangeArrowheads="1"/>
            </p:cNvSpPr>
            <p:nvPr/>
          </p:nvSpPr>
          <p:spPr bwMode="auto">
            <a:xfrm>
              <a:off x="1956" y="2674"/>
              <a:ext cx="714" cy="432"/>
            </a:xfrm>
            <a:prstGeom prst="rect">
              <a:avLst/>
            </a:prstGeom>
            <a:solidFill>
              <a:srgbClr val="FF0000">
                <a:alpha val="72940"/>
              </a:srgbClr>
            </a:solidFill>
            <a:ln w="9525" algn="ctr">
              <a:solidFill>
                <a:srgbClr val="800000"/>
              </a:solidFill>
              <a:prstDash val="dash"/>
              <a:miter lim="800000"/>
              <a:headEnd/>
              <a:tailEnd/>
            </a:ln>
          </p:spPr>
          <p:txBody>
            <a:bodyPr wrap="none" lIns="90000" tIns="46800" rIns="90000" bIns="468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bg1"/>
                  </a:solidFill>
                  <a:ea typeface="华文细黑" panose="02010600040101010101" pitchFamily="2" charset="-122"/>
                </a:rPr>
                <a:t>协议流量</a:t>
              </a:r>
              <a:endParaRPr lang="en-US" altLang="zh-CN" b="1">
                <a:solidFill>
                  <a:schemeClr val="bg1"/>
                </a:solidFill>
                <a:ea typeface="华文细黑" panose="02010600040101010101" pitchFamily="2" charset="-122"/>
              </a:endParaRPr>
            </a:p>
            <a:p>
              <a:pPr algn="ctr" eaLnBrk="1" hangingPunct="1"/>
              <a:r>
                <a:rPr lang="zh-CN" altLang="en-US" b="1">
                  <a:solidFill>
                    <a:schemeClr val="bg1"/>
                  </a:solidFill>
                  <a:ea typeface="华文细黑" panose="02010600040101010101" pitchFamily="2" charset="-122"/>
                </a:rPr>
                <a:t>控制引擎</a:t>
              </a:r>
              <a:endParaRPr lang="en-US" altLang="zh-CN" b="1">
                <a:solidFill>
                  <a:schemeClr val="bg1"/>
                </a:solidFill>
                <a:ea typeface="华文细黑" panose="02010600040101010101" pitchFamily="2" charset="-122"/>
              </a:endParaRPr>
            </a:p>
          </p:txBody>
        </p:sp>
        <p:sp>
          <p:nvSpPr>
            <p:cNvPr id="63521" name="Line 20"/>
            <p:cNvSpPr>
              <a:spLocks noChangeShapeType="1"/>
            </p:cNvSpPr>
            <p:nvPr/>
          </p:nvSpPr>
          <p:spPr bwMode="auto">
            <a:xfrm flipH="1" flipV="1">
              <a:off x="2365" y="2508"/>
              <a:ext cx="0" cy="181"/>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22" name="Line 22"/>
            <p:cNvSpPr>
              <a:spLocks noChangeShapeType="1"/>
            </p:cNvSpPr>
            <p:nvPr/>
          </p:nvSpPr>
          <p:spPr bwMode="auto">
            <a:xfrm>
              <a:off x="2055" y="3106"/>
              <a:ext cx="0" cy="182"/>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23" name="Line 20"/>
            <p:cNvSpPr>
              <a:spLocks noChangeShapeType="1"/>
            </p:cNvSpPr>
            <p:nvPr/>
          </p:nvSpPr>
          <p:spPr bwMode="auto">
            <a:xfrm flipH="1" flipV="1">
              <a:off x="2191" y="3106"/>
              <a:ext cx="0" cy="181"/>
            </a:xfrm>
            <a:prstGeom prst="line">
              <a:avLst/>
            </a:prstGeom>
            <a:noFill/>
            <a:ln w="50800">
              <a:solidFill>
                <a:srgbClr val="0000FF"/>
              </a:solidFill>
              <a:round/>
              <a:headEnd/>
              <a:tailEnd type="triangle" w="med" len="med"/>
            </a:ln>
            <a:extLst>
              <a:ext uri="{909E8E84-426E-40DD-AFC4-6F175D3DCCD1}">
                <a14:hiddenFill xmlns:a14="http://schemas.microsoft.com/office/drawing/2010/main">
                  <a:noFill/>
                </a14:hiddenFill>
              </a:ext>
            </a:extLst>
          </p:spPr>
          <p:txBody>
            <a:bodyPr vert="eaVert" wrap="none" anchor="ctr"/>
            <a:lstStyle/>
            <a:p>
              <a:endParaRPr lang="zh-CN" altLang="en-US"/>
            </a:p>
          </p:txBody>
        </p:sp>
        <p:sp>
          <p:nvSpPr>
            <p:cNvPr id="63524" name="AutoShape 301"/>
            <p:cNvSpPr>
              <a:spLocks/>
            </p:cNvSpPr>
            <p:nvPr/>
          </p:nvSpPr>
          <p:spPr bwMode="auto">
            <a:xfrm rot="10800000">
              <a:off x="830" y="2697"/>
              <a:ext cx="681" cy="272"/>
            </a:xfrm>
            <a:prstGeom prst="accentCallout1">
              <a:avLst>
                <a:gd name="adj1" fmla="val 73528"/>
                <a:gd name="adj2" fmla="val -7051"/>
                <a:gd name="adj3" fmla="val 54407"/>
                <a:gd name="adj4" fmla="val -63144"/>
              </a:avLst>
            </a:prstGeom>
            <a:solidFill>
              <a:srgbClr val="FF0000">
                <a:alpha val="72940"/>
              </a:srgbClr>
            </a:solidFill>
            <a:ln w="19050">
              <a:solidFill>
                <a:srgbClr val="CC0000"/>
              </a:solidFill>
              <a:miter lim="800000"/>
              <a:headEnd/>
              <a:tailEnd/>
            </a:ln>
          </p:spPr>
          <p:txBody>
            <a:bodyPr rot="1080000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a:solidFill>
                  <a:schemeClr val="bg1"/>
                </a:solidFill>
                <a:ea typeface="华文细黑" panose="02010600040101010101" pitchFamily="2" charset="-122"/>
              </a:endParaRPr>
            </a:p>
          </p:txBody>
        </p:sp>
        <p:sp>
          <p:nvSpPr>
            <p:cNvPr id="63525" name="Text Box 72"/>
            <p:cNvSpPr txBox="1">
              <a:spLocks noChangeArrowheads="1"/>
            </p:cNvSpPr>
            <p:nvPr/>
          </p:nvSpPr>
          <p:spPr bwMode="auto">
            <a:xfrm>
              <a:off x="830" y="2721"/>
              <a:ext cx="449"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ea typeface="华文细黑" panose="02010600040101010101" pitchFamily="2" charset="-122"/>
                </a:rPr>
                <a:t>支持</a:t>
              </a:r>
              <a:r>
                <a:rPr lang="en-US" altLang="zh-CN" b="1">
                  <a:solidFill>
                    <a:schemeClr val="bg1"/>
                  </a:solidFill>
                  <a:ea typeface="华文细黑" panose="02010600040101010101" pitchFamily="2" charset="-122"/>
                </a:rPr>
                <a:t>CoPP</a:t>
              </a:r>
            </a:p>
          </p:txBody>
        </p:sp>
      </p:grpSp>
      <p:sp>
        <p:nvSpPr>
          <p:cNvPr id="63492" name="Text Box 116"/>
          <p:cNvSpPr txBox="1">
            <a:spLocks noChangeArrowheads="1"/>
          </p:cNvSpPr>
          <p:nvPr/>
        </p:nvSpPr>
        <p:spPr bwMode="auto">
          <a:xfrm>
            <a:off x="360363" y="3857625"/>
            <a:ext cx="8497887"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b="1">
                <a:solidFill>
                  <a:srgbClr val="000000"/>
                </a:solidFill>
                <a:ea typeface="华文细黑" panose="02010600040101010101" pitchFamily="2" charset="-122"/>
              </a:rPr>
              <a:t>CoPP</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Control Plane Policy </a:t>
            </a:r>
            <a:r>
              <a:rPr lang="zh-CN" altLang="en-US" b="1">
                <a:solidFill>
                  <a:srgbClr val="000000"/>
                </a:solidFill>
                <a:ea typeface="华文细黑" panose="02010600040101010101" pitchFamily="2" charset="-122"/>
              </a:rPr>
              <a:t>，控制平面策略）通过在数据平面与控制平面的接口上应用</a:t>
            </a:r>
            <a:r>
              <a:rPr lang="en-US" altLang="zh-CN" b="1">
                <a:solidFill>
                  <a:srgbClr val="000000"/>
                </a:solidFill>
                <a:ea typeface="华文细黑" panose="02010600040101010101" pitchFamily="2" charset="-122"/>
              </a:rPr>
              <a:t>ACL</a:t>
            </a:r>
            <a:r>
              <a:rPr lang="zh-CN" altLang="en-US" b="1">
                <a:solidFill>
                  <a:srgbClr val="000000"/>
                </a:solidFill>
                <a:ea typeface="华文细黑" panose="02010600040101010101" pitchFamily="2" charset="-122"/>
              </a:rPr>
              <a:t>匹配，</a:t>
            </a:r>
            <a:r>
              <a:rPr lang="en-US" altLang="zh-CN" b="1">
                <a:solidFill>
                  <a:srgbClr val="000000"/>
                </a:solidFill>
                <a:ea typeface="华文细黑" panose="02010600040101010101" pitchFamily="2" charset="-122"/>
              </a:rPr>
              <a:t>QoS</a:t>
            </a:r>
            <a:r>
              <a:rPr lang="zh-CN" altLang="en-US" b="1">
                <a:solidFill>
                  <a:srgbClr val="000000"/>
                </a:solidFill>
                <a:ea typeface="华文细黑" panose="02010600040101010101" pitchFamily="2" charset="-122"/>
              </a:rPr>
              <a:t>过滤和限速来管理控制平面的报文流，目的是保护路由器在遭受</a:t>
            </a:r>
            <a:r>
              <a:rPr lang="en-US" altLang="zh-CN" b="1">
                <a:solidFill>
                  <a:srgbClr val="000000"/>
                </a:solidFill>
                <a:ea typeface="华文细黑" panose="02010600040101010101" pitchFamily="2" charset="-122"/>
              </a:rPr>
              <a:t>DoS</a:t>
            </a:r>
            <a:r>
              <a:rPr lang="zh-CN" altLang="en-US" b="1">
                <a:solidFill>
                  <a:srgbClr val="000000"/>
                </a:solidFill>
                <a:ea typeface="华文细黑" panose="02010600040101010101" pitchFamily="2" charset="-122"/>
              </a:rPr>
              <a:t>攻击时能识别和保护重要的报文，限制、丢弃非法的报文，在遭受攻击或者大流量的情形下维护正常的转发和协议状态。</a:t>
            </a:r>
          </a:p>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使用</a:t>
            </a:r>
            <a:r>
              <a:rPr lang="en-US" altLang="zh-CN" b="1">
                <a:solidFill>
                  <a:srgbClr val="000000"/>
                </a:solidFill>
                <a:ea typeface="华文细黑" panose="02010600040101010101" pitchFamily="2" charset="-122"/>
              </a:rPr>
              <a:t>CoPP</a:t>
            </a:r>
            <a:r>
              <a:rPr lang="zh-CN" altLang="en-US" b="1">
                <a:solidFill>
                  <a:srgbClr val="000000"/>
                </a:solidFill>
                <a:ea typeface="华文细黑" panose="02010600040101010101" pitchFamily="2" charset="-122"/>
              </a:rPr>
              <a:t>可以使用户进行精细的流量控制，根据不同的应用场景来配置不同的策略，加强设备防攻击能力。</a:t>
            </a:r>
            <a:endParaRPr lang="en-US" altLang="zh-CN" b="1">
              <a:solidFill>
                <a:srgbClr val="000000"/>
              </a:solidFill>
              <a:ea typeface="华文细黑" panose="02010600040101010101" pitchFamily="2" charset="-122"/>
            </a:endParaRPr>
          </a:p>
          <a:p>
            <a:pPr eaLnBrk="1" hangingPunct="1">
              <a:lnSpc>
                <a:spcPct val="110000"/>
              </a:lnSpc>
              <a:buClr>
                <a:schemeClr val="tx1"/>
              </a:buClr>
              <a:buFont typeface="Wingdings" panose="05000000000000000000" pitchFamily="2" charset="2"/>
              <a:buChar char="l"/>
            </a:pPr>
            <a:r>
              <a:rPr lang="en-US" altLang="zh-CN" b="1">
                <a:solidFill>
                  <a:srgbClr val="000000"/>
                </a:solidFill>
                <a:ea typeface="华文细黑" panose="02010600040101010101" pitchFamily="2" charset="-122"/>
              </a:rPr>
              <a:t>CR16000</a:t>
            </a:r>
            <a:r>
              <a:rPr lang="zh-CN" altLang="en-US" b="1">
                <a:solidFill>
                  <a:srgbClr val="000000"/>
                </a:solidFill>
                <a:ea typeface="华文细黑" panose="02010600040101010101" pitchFamily="2" charset="-122"/>
              </a:rPr>
              <a:t>预定义了常用的协议报文类型，对这些报文配置</a:t>
            </a:r>
            <a:r>
              <a:rPr lang="en-US" altLang="zh-CN" b="1">
                <a:solidFill>
                  <a:srgbClr val="000000"/>
                </a:solidFill>
                <a:ea typeface="华文细黑" panose="02010600040101010101" pitchFamily="2" charset="-122"/>
              </a:rPr>
              <a:t>CoPP</a:t>
            </a:r>
            <a:r>
              <a:rPr lang="zh-CN" altLang="en-US" b="1">
                <a:solidFill>
                  <a:srgbClr val="000000"/>
                </a:solidFill>
                <a:ea typeface="华文细黑" panose="02010600040101010101" pitchFamily="2" charset="-122"/>
              </a:rPr>
              <a:t>功能时，只要直接引用预定义的协议类型。 </a:t>
            </a:r>
          </a:p>
        </p:txBody>
      </p:sp>
      <p:grpSp>
        <p:nvGrpSpPr>
          <p:cNvPr id="63493" name="Group 17"/>
          <p:cNvGrpSpPr>
            <a:grpSpLocks/>
          </p:cNvGrpSpPr>
          <p:nvPr/>
        </p:nvGrpSpPr>
        <p:grpSpPr bwMode="auto">
          <a:xfrm>
            <a:off x="4787900" y="1485900"/>
            <a:ext cx="1296988" cy="336550"/>
            <a:chOff x="3787" y="3039"/>
            <a:chExt cx="341" cy="191"/>
          </a:xfrm>
        </p:grpSpPr>
        <p:sp>
          <p:nvSpPr>
            <p:cNvPr id="63495" name="Freeform 18"/>
            <p:cNvSpPr>
              <a:spLocks/>
            </p:cNvSpPr>
            <p:nvPr/>
          </p:nvSpPr>
          <p:spPr bwMode="auto">
            <a:xfrm>
              <a:off x="3816" y="3039"/>
              <a:ext cx="283" cy="191"/>
            </a:xfrm>
            <a:custGeom>
              <a:avLst/>
              <a:gdLst>
                <a:gd name="T0" fmla="*/ 2147483647 w 97"/>
                <a:gd name="T1" fmla="*/ 0 h 41"/>
                <a:gd name="T2" fmla="*/ 2147483647 w 97"/>
                <a:gd name="T3" fmla="*/ 2147483647 h 41"/>
                <a:gd name="T4" fmla="*/ 2147483647 w 97"/>
                <a:gd name="T5" fmla="*/ 2147483647 h 41"/>
                <a:gd name="T6" fmla="*/ 2147483647 w 97"/>
                <a:gd name="T7" fmla="*/ 2147483647 h 41"/>
                <a:gd name="T8" fmla="*/ 2147483647 w 97"/>
                <a:gd name="T9" fmla="*/ 2147483647 h 41"/>
                <a:gd name="T10" fmla="*/ 2147483647 w 97"/>
                <a:gd name="T11" fmla="*/ 2147483647 h 41"/>
                <a:gd name="T12" fmla="*/ 2147483647 w 97"/>
                <a:gd name="T13" fmla="*/ 0 h 41"/>
                <a:gd name="T14" fmla="*/ 2147483647 w 97"/>
                <a:gd name="T15" fmla="*/ 2147483647 h 41"/>
                <a:gd name="T16" fmla="*/ 2147483647 w 97"/>
                <a:gd name="T17" fmla="*/ 2147483647 h 41"/>
                <a:gd name="T18" fmla="*/ 2147483647 w 97"/>
                <a:gd name="T19" fmla="*/ 2147483647 h 41"/>
                <a:gd name="T20" fmla="*/ 2147483647 w 97"/>
                <a:gd name="T21" fmla="*/ 2147483647 h 41"/>
                <a:gd name="T22" fmla="*/ 2147483647 w 97"/>
                <a:gd name="T23" fmla="*/ 2147483647 h 41"/>
                <a:gd name="T24" fmla="*/ 2147483647 w 97"/>
                <a:gd name="T25" fmla="*/ 2147483647 h 41"/>
                <a:gd name="T26" fmla="*/ 2147483647 w 97"/>
                <a:gd name="T27" fmla="*/ 2147483647 h 41"/>
                <a:gd name="T28" fmla="*/ 2147483647 w 97"/>
                <a:gd name="T29" fmla="*/ 2147483647 h 41"/>
                <a:gd name="T30" fmla="*/ 2147483647 w 97"/>
                <a:gd name="T31" fmla="*/ 2147483647 h 41"/>
                <a:gd name="T32" fmla="*/ 2147483647 w 97"/>
                <a:gd name="T33" fmla="*/ 2147483647 h 41"/>
                <a:gd name="T34" fmla="*/ 2147483647 w 97"/>
                <a:gd name="T35" fmla="*/ 2147483647 h 41"/>
                <a:gd name="T36" fmla="*/ 2147483647 w 97"/>
                <a:gd name="T37" fmla="*/ 2147483647 h 41"/>
                <a:gd name="T38" fmla="*/ 2147483647 w 97"/>
                <a:gd name="T39" fmla="*/ 2147483647 h 41"/>
                <a:gd name="T40" fmla="*/ 2147483647 w 97"/>
                <a:gd name="T41" fmla="*/ 2147483647 h 41"/>
                <a:gd name="T42" fmla="*/ 2147483647 w 97"/>
                <a:gd name="T43" fmla="*/ 2147483647 h 41"/>
                <a:gd name="T44" fmla="*/ 2147483647 w 97"/>
                <a:gd name="T45" fmla="*/ 2147483647 h 41"/>
                <a:gd name="T46" fmla="*/ 0 w 97"/>
                <a:gd name="T47" fmla="*/ 2147483647 h 41"/>
                <a:gd name="T48" fmla="*/ 2147483647 w 97"/>
                <a:gd name="T49" fmla="*/ 2147483647 h 41"/>
                <a:gd name="T50" fmla="*/ 2147483647 w 97"/>
                <a:gd name="T51" fmla="*/ 2147483647 h 41"/>
                <a:gd name="T52" fmla="*/ 2147483647 w 97"/>
                <a:gd name="T53" fmla="*/ 2147483647 h 41"/>
                <a:gd name="T54" fmla="*/ 2147483647 w 97"/>
                <a:gd name="T55" fmla="*/ 2147483647 h 41"/>
                <a:gd name="T56" fmla="*/ 2147483647 w 97"/>
                <a:gd name="T57" fmla="*/ 2147483647 h 41"/>
                <a:gd name="T58" fmla="*/ 2147483647 w 97"/>
                <a:gd name="T59" fmla="*/ 2147483647 h 41"/>
                <a:gd name="T60" fmla="*/ 2147483647 w 97"/>
                <a:gd name="T61" fmla="*/ 2147483647 h 41"/>
                <a:gd name="T62" fmla="*/ 0 w 97"/>
                <a:gd name="T63" fmla="*/ 2147483647 h 41"/>
                <a:gd name="T64" fmla="*/ 2147483647 w 97"/>
                <a:gd name="T65" fmla="*/ 0 h 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41"/>
                <a:gd name="T101" fmla="*/ 97 w 97"/>
                <a:gd name="T102" fmla="*/ 41 h 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41">
                  <a:moveTo>
                    <a:pt x="14" y="0"/>
                  </a:moveTo>
                  <a:lnTo>
                    <a:pt x="14" y="5"/>
                  </a:lnTo>
                  <a:lnTo>
                    <a:pt x="36" y="5"/>
                  </a:lnTo>
                  <a:lnTo>
                    <a:pt x="48" y="16"/>
                  </a:lnTo>
                  <a:lnTo>
                    <a:pt x="60" y="5"/>
                  </a:lnTo>
                  <a:lnTo>
                    <a:pt x="83" y="5"/>
                  </a:lnTo>
                  <a:lnTo>
                    <a:pt x="83" y="0"/>
                  </a:lnTo>
                  <a:lnTo>
                    <a:pt x="97" y="7"/>
                  </a:lnTo>
                  <a:lnTo>
                    <a:pt x="83" y="13"/>
                  </a:lnTo>
                  <a:lnTo>
                    <a:pt x="83" y="8"/>
                  </a:lnTo>
                  <a:lnTo>
                    <a:pt x="66" y="8"/>
                  </a:lnTo>
                  <a:lnTo>
                    <a:pt x="53" y="21"/>
                  </a:lnTo>
                  <a:lnTo>
                    <a:pt x="66" y="33"/>
                  </a:lnTo>
                  <a:lnTo>
                    <a:pt x="83" y="33"/>
                  </a:lnTo>
                  <a:lnTo>
                    <a:pt x="83" y="29"/>
                  </a:lnTo>
                  <a:lnTo>
                    <a:pt x="97" y="35"/>
                  </a:lnTo>
                  <a:lnTo>
                    <a:pt x="83" y="41"/>
                  </a:lnTo>
                  <a:lnTo>
                    <a:pt x="83" y="37"/>
                  </a:lnTo>
                  <a:lnTo>
                    <a:pt x="60" y="37"/>
                  </a:lnTo>
                  <a:lnTo>
                    <a:pt x="48" y="25"/>
                  </a:lnTo>
                  <a:lnTo>
                    <a:pt x="36" y="37"/>
                  </a:lnTo>
                  <a:lnTo>
                    <a:pt x="14" y="37"/>
                  </a:lnTo>
                  <a:lnTo>
                    <a:pt x="14" y="41"/>
                  </a:lnTo>
                  <a:lnTo>
                    <a:pt x="0" y="35"/>
                  </a:lnTo>
                  <a:lnTo>
                    <a:pt x="14" y="29"/>
                  </a:lnTo>
                  <a:lnTo>
                    <a:pt x="14" y="33"/>
                  </a:lnTo>
                  <a:lnTo>
                    <a:pt x="29" y="33"/>
                  </a:lnTo>
                  <a:lnTo>
                    <a:pt x="43" y="21"/>
                  </a:lnTo>
                  <a:lnTo>
                    <a:pt x="29" y="8"/>
                  </a:lnTo>
                  <a:lnTo>
                    <a:pt x="14" y="8"/>
                  </a:lnTo>
                  <a:lnTo>
                    <a:pt x="14" y="13"/>
                  </a:lnTo>
                  <a:lnTo>
                    <a:pt x="0" y="7"/>
                  </a:lnTo>
                  <a:lnTo>
                    <a:pt x="14" y="0"/>
                  </a:lnTo>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496" name="Rectangle 19"/>
            <p:cNvSpPr>
              <a:spLocks noChangeArrowheads="1"/>
            </p:cNvSpPr>
            <p:nvPr/>
          </p:nvSpPr>
          <p:spPr bwMode="auto">
            <a:xfrm>
              <a:off x="3787" y="3050"/>
              <a:ext cx="341"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ea typeface="华文细黑" panose="02010600040101010101" pitchFamily="2" charset="-122"/>
              </a:endParaRPr>
            </a:p>
          </p:txBody>
        </p:sp>
      </p:grpSp>
      <p:sp>
        <p:nvSpPr>
          <p:cNvPr id="63494" name="标题 28"/>
          <p:cNvSpPr>
            <a:spLocks noGrp="1"/>
          </p:cNvSpPr>
          <p:nvPr>
            <p:ph type="title"/>
          </p:nvPr>
        </p:nvSpPr>
        <p:spPr/>
        <p:txBody>
          <a:bodyPr/>
          <a:lstStyle/>
          <a:p>
            <a:pPr eaLnBrk="1" hangingPunct="1"/>
            <a:r>
              <a:rPr lang="en-US" altLang="zh-CN" smtClean="0">
                <a:cs typeface="Arial" panose="020B0604020202020204" pitchFamily="34" charset="0"/>
              </a:rPr>
              <a:t>CoPP</a:t>
            </a:r>
            <a:r>
              <a:rPr lang="zh-CN" altLang="en-US" smtClean="0">
                <a:cs typeface="Arial" panose="020B0604020202020204" pitchFamily="34" charset="0"/>
              </a:rPr>
              <a:t>管理控制报文流量</a:t>
            </a:r>
            <a:endParaRPr lang="zh-CN" alt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Line 2"/>
          <p:cNvSpPr>
            <a:spLocks noChangeShapeType="1"/>
          </p:cNvSpPr>
          <p:nvPr/>
        </p:nvSpPr>
        <p:spPr bwMode="auto">
          <a:xfrm>
            <a:off x="685800" y="2133600"/>
            <a:ext cx="0" cy="35052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15" name="Line 3"/>
          <p:cNvSpPr>
            <a:spLocks noChangeShapeType="1"/>
          </p:cNvSpPr>
          <p:nvPr/>
        </p:nvSpPr>
        <p:spPr bwMode="auto">
          <a:xfrm>
            <a:off x="8458200" y="1752600"/>
            <a:ext cx="0" cy="434340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16" name="Line 4"/>
          <p:cNvSpPr>
            <a:spLocks noChangeShapeType="1"/>
          </p:cNvSpPr>
          <p:nvPr/>
        </p:nvSpPr>
        <p:spPr bwMode="auto">
          <a:xfrm>
            <a:off x="685800" y="5486400"/>
            <a:ext cx="82296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17" name="Line 5"/>
          <p:cNvSpPr>
            <a:spLocks noChangeShapeType="1"/>
          </p:cNvSpPr>
          <p:nvPr/>
        </p:nvSpPr>
        <p:spPr bwMode="auto">
          <a:xfrm>
            <a:off x="228600" y="2133600"/>
            <a:ext cx="4191000" cy="0"/>
          </a:xfrm>
          <a:prstGeom prst="line">
            <a:avLst/>
          </a:prstGeom>
          <a:noFill/>
          <a:ln w="9525">
            <a:solidFill>
              <a:srgbClr val="00CCFF"/>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4518" name="标题 8"/>
          <p:cNvSpPr>
            <a:spLocks noGrp="1"/>
          </p:cNvSpPr>
          <p:nvPr>
            <p:ph type="title"/>
          </p:nvPr>
        </p:nvSpPr>
        <p:spPr/>
        <p:txBody>
          <a:bodyPr/>
          <a:lstStyle/>
          <a:p>
            <a:pPr eaLnBrk="1" hangingPunct="1"/>
            <a:r>
              <a:rPr lang="en-US" altLang="zh-CN" smtClean="0"/>
              <a:t>CR16000</a:t>
            </a:r>
            <a:r>
              <a:rPr lang="zh-CN" altLang="en-US" smtClean="0"/>
              <a:t>系列路由器业务特性</a:t>
            </a:r>
          </a:p>
        </p:txBody>
      </p:sp>
      <p:sp>
        <p:nvSpPr>
          <p:cNvPr id="64519" name="Rectangle 7"/>
          <p:cNvSpPr>
            <a:spLocks noChangeArrowheads="1"/>
          </p:cNvSpPr>
          <p:nvPr/>
        </p:nvSpPr>
        <p:spPr bwMode="auto">
          <a:xfrm>
            <a:off x="4645025" y="2276475"/>
            <a:ext cx="43195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en-US" altLang="zh-CN" sz="2800" b="1">
                <a:ea typeface="华文细黑" panose="02010600040101010101" pitchFamily="2" charset="-122"/>
              </a:rPr>
              <a:t> </a:t>
            </a:r>
            <a:r>
              <a:rPr lang="zh-CN" altLang="en-US" sz="2800" b="1">
                <a:ea typeface="华文细黑" panose="02010600040101010101" pitchFamily="2" charset="-122"/>
              </a:rPr>
              <a:t>业务能力</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虚拟化</a:t>
            </a:r>
          </a:p>
          <a:p>
            <a:pPr eaLnBrk="1" hangingPunct="1">
              <a:lnSpc>
                <a:spcPct val="110000"/>
              </a:lnSpc>
              <a:buClr>
                <a:schemeClr val="tx1"/>
              </a:buClr>
              <a:buFont typeface="Wingdings" panose="05000000000000000000" pitchFamily="2" charset="2"/>
              <a:buChar char="l"/>
            </a:pPr>
            <a:r>
              <a:rPr lang="zh-CN" altLang="en-US" sz="2800" b="1">
                <a:ea typeface="华文细黑" panose="02010600040101010101" pitchFamily="2" charset="-122"/>
              </a:rPr>
              <a:t> 高可靠性</a:t>
            </a:r>
          </a:p>
          <a:p>
            <a:pPr eaLnBrk="1" hangingPunct="1">
              <a:lnSpc>
                <a:spcPct val="110000"/>
              </a:lnSpc>
              <a:buClr>
                <a:schemeClr val="tx2"/>
              </a:buClr>
              <a:buFont typeface="Wingdings" panose="05000000000000000000" pitchFamily="2" charset="2"/>
              <a:buChar char="l"/>
            </a:pPr>
            <a:r>
              <a:rPr lang="zh-CN" altLang="en-US" sz="2800" b="1">
                <a:ea typeface="华文细黑" panose="02010600040101010101" pitchFamily="2" charset="-122"/>
              </a:rPr>
              <a:t> 高安全性</a:t>
            </a:r>
          </a:p>
          <a:p>
            <a:pPr eaLnBrk="1" hangingPunct="1">
              <a:lnSpc>
                <a:spcPct val="110000"/>
              </a:lnSpc>
              <a:buClr>
                <a:srgbClr val="CC0000"/>
              </a:buClr>
              <a:buFont typeface="Wingdings" panose="05000000000000000000" pitchFamily="2" charset="2"/>
              <a:buChar char="l"/>
            </a:pPr>
            <a:r>
              <a:rPr lang="zh-CN" altLang="en-US" sz="2800" b="1">
                <a:solidFill>
                  <a:srgbClr val="CC0000"/>
                </a:solidFill>
                <a:ea typeface="华文细黑" panose="02010600040101010101" pitchFamily="2" charset="-122"/>
              </a:rPr>
              <a:t> 高可维护性</a:t>
            </a:r>
          </a:p>
        </p:txBody>
      </p:sp>
      <p:pic>
        <p:nvPicPr>
          <p:cNvPr id="64520" name="Picture 8" descr="BS00679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0"/>
            <a:ext cx="35814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41"/>
          <p:cNvSpPr>
            <a:spLocks noChangeArrowheads="1"/>
          </p:cNvSpPr>
          <p:nvPr/>
        </p:nvSpPr>
        <p:spPr bwMode="auto">
          <a:xfrm>
            <a:off x="395288" y="857250"/>
            <a:ext cx="3887787" cy="2058988"/>
          </a:xfrm>
          <a:prstGeom prst="roundRect">
            <a:avLst>
              <a:gd name="adj" fmla="val 16667"/>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a:solidFill>
                  <a:schemeClr val="bg1"/>
                </a:solidFill>
                <a:ea typeface="华文细黑" panose="02010600040101010101" pitchFamily="2" charset="-122"/>
              </a:rPr>
              <a:t>上层状态检测</a:t>
            </a:r>
          </a:p>
        </p:txBody>
      </p:sp>
      <p:sp>
        <p:nvSpPr>
          <p:cNvPr id="115737" name="Text Box 59"/>
          <p:cNvSpPr txBox="1">
            <a:spLocks noChangeArrowheads="1"/>
          </p:cNvSpPr>
          <p:nvPr/>
        </p:nvSpPr>
        <p:spPr bwMode="auto">
          <a:xfrm>
            <a:off x="341313" y="5072063"/>
            <a:ext cx="8445500" cy="1274762"/>
          </a:xfrm>
          <a:prstGeom prst="roundRect">
            <a:avLst/>
          </a:prstGeom>
          <a:solidFill>
            <a:srgbClr val="CC0000"/>
          </a:solidFill>
          <a:ln>
            <a:solidFill>
              <a:srgbClr val="00B050"/>
            </a:solidFill>
            <a:headEnd/>
            <a:tailEnd/>
          </a:ln>
        </p:spPr>
        <p:style>
          <a:lnRef idx="1">
            <a:schemeClr val="accent1"/>
          </a:lnRef>
          <a:fillRef idx="2">
            <a:schemeClr val="accent1"/>
          </a:fillRef>
          <a:effectRef idx="1">
            <a:schemeClr val="accent1"/>
          </a:effectRef>
          <a:fontRef idx="minor">
            <a:schemeClr val="dk1"/>
          </a:fontRef>
        </p:style>
        <p:txBody>
          <a:bodyPr/>
          <a:lstStyle/>
          <a:p>
            <a:pPr algn="ctr" eaLnBrk="0" fontAlgn="auto" hangingPunct="0">
              <a:spcBef>
                <a:spcPts val="0"/>
              </a:spcBef>
              <a:spcAft>
                <a:spcPts val="0"/>
              </a:spcAft>
              <a:defRPr/>
            </a:pPr>
            <a:r>
              <a:rPr lang="zh-CN" b="1" dirty="0">
                <a:solidFill>
                  <a:schemeClr val="bg1"/>
                </a:solidFill>
                <a:cs typeface="Times New Roman" pitchFamily="18" charset="0"/>
              </a:rPr>
              <a:t>异常处理动作模块</a:t>
            </a:r>
          </a:p>
        </p:txBody>
      </p:sp>
      <p:sp>
        <p:nvSpPr>
          <p:cNvPr id="65540" name="Text Box 60"/>
          <p:cNvSpPr>
            <a:spLocks noChangeArrowheads="1"/>
          </p:cNvSpPr>
          <p:nvPr/>
        </p:nvSpPr>
        <p:spPr bwMode="auto">
          <a:xfrm>
            <a:off x="4827588" y="869950"/>
            <a:ext cx="3887787" cy="2058988"/>
          </a:xfrm>
          <a:prstGeom prst="roundRect">
            <a:avLst>
              <a:gd name="adj" fmla="val 16667"/>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a:solidFill>
                  <a:schemeClr val="bg1"/>
                </a:solidFill>
                <a:ea typeface="华文细黑" panose="02010600040101010101" pitchFamily="2" charset="-122"/>
              </a:rPr>
              <a:t>底层器件检测</a:t>
            </a:r>
          </a:p>
        </p:txBody>
      </p:sp>
      <p:sp>
        <p:nvSpPr>
          <p:cNvPr id="65541" name="Text Box 79"/>
          <p:cNvSpPr>
            <a:spLocks noChangeArrowheads="1"/>
          </p:cNvSpPr>
          <p:nvPr/>
        </p:nvSpPr>
        <p:spPr bwMode="auto">
          <a:xfrm>
            <a:off x="357188" y="3357563"/>
            <a:ext cx="8396287" cy="1304925"/>
          </a:xfrm>
          <a:prstGeom prst="roundRect">
            <a:avLst>
              <a:gd name="adj" fmla="val 16667"/>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a:solidFill>
                  <a:schemeClr val="bg1"/>
                </a:solidFill>
                <a:ea typeface="华文细黑" panose="02010600040101010101" pitchFamily="2" charset="-122"/>
              </a:rPr>
              <a:t>在线诊断分析</a:t>
            </a:r>
          </a:p>
        </p:txBody>
      </p:sp>
      <p:sp>
        <p:nvSpPr>
          <p:cNvPr id="115718" name="Rectangle 78"/>
          <p:cNvSpPr>
            <a:spLocks noChangeArrowheads="1"/>
          </p:cNvSpPr>
          <p:nvPr/>
        </p:nvSpPr>
        <p:spPr bwMode="auto">
          <a:xfrm>
            <a:off x="3523504" y="3816352"/>
            <a:ext cx="2160000" cy="720000"/>
          </a:xfrm>
          <a:prstGeom prst="roundRect">
            <a:avLst/>
          </a:prstGeom>
          <a:solidFill>
            <a:srgbClr val="66990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nchor="ctr"/>
          <a:lstStyle/>
          <a:p>
            <a:pPr algn="ctr" eaLnBrk="0" fontAlgn="auto" hangingPunct="0">
              <a:spcBef>
                <a:spcPts val="0"/>
              </a:spcBef>
              <a:spcAft>
                <a:spcPts val="0"/>
              </a:spcAft>
              <a:defRPr/>
            </a:pPr>
            <a:r>
              <a:rPr lang="zh-CN" altLang="zh-CN" sz="1600" b="1" dirty="0">
                <a:solidFill>
                  <a:schemeClr val="bg1"/>
                </a:solidFill>
                <a:cs typeface="Times New Roman" pitchFamily="18" charset="0"/>
              </a:rPr>
              <a:t>综合诊断模块</a:t>
            </a:r>
          </a:p>
        </p:txBody>
      </p:sp>
      <p:sp>
        <p:nvSpPr>
          <p:cNvPr id="115719" name="Rectangle 77"/>
          <p:cNvSpPr>
            <a:spLocks noChangeArrowheads="1"/>
          </p:cNvSpPr>
          <p:nvPr/>
        </p:nvSpPr>
        <p:spPr bwMode="auto">
          <a:xfrm>
            <a:off x="4962342" y="1895464"/>
            <a:ext cx="1620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en-US" altLang="zh-CN" sz="1400" b="1" dirty="0">
                <a:solidFill>
                  <a:schemeClr val="bg1"/>
                </a:solidFill>
                <a:cs typeface="Times New Roman" pitchFamily="18" charset="0"/>
              </a:rPr>
              <a:t>FEMA</a:t>
            </a:r>
            <a:r>
              <a:rPr lang="zh-CN" altLang="en-US" sz="1400" b="1" dirty="0">
                <a:solidFill>
                  <a:schemeClr val="bg1"/>
                </a:solidFill>
                <a:cs typeface="Times New Roman" pitchFamily="18" charset="0"/>
              </a:rPr>
              <a:t>模块</a:t>
            </a:r>
          </a:p>
        </p:txBody>
      </p:sp>
      <p:sp>
        <p:nvSpPr>
          <p:cNvPr id="115722" name="Rectangle 74"/>
          <p:cNvSpPr>
            <a:spLocks noChangeArrowheads="1"/>
          </p:cNvSpPr>
          <p:nvPr/>
        </p:nvSpPr>
        <p:spPr bwMode="auto">
          <a:xfrm>
            <a:off x="6995944" y="2424106"/>
            <a:ext cx="1620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en-US" altLang="zh-CN" sz="1400" b="1" dirty="0">
                <a:solidFill>
                  <a:schemeClr val="bg1"/>
                </a:solidFill>
                <a:cs typeface="Times New Roman" pitchFamily="18" charset="0"/>
              </a:rPr>
              <a:t>HGL</a:t>
            </a:r>
            <a:r>
              <a:rPr lang="zh-CN" altLang="en-US" sz="1400" b="1" dirty="0">
                <a:solidFill>
                  <a:schemeClr val="bg1"/>
                </a:solidFill>
                <a:cs typeface="Times New Roman" pitchFamily="18" charset="0"/>
              </a:rPr>
              <a:t>检测</a:t>
            </a:r>
          </a:p>
        </p:txBody>
      </p:sp>
      <p:sp>
        <p:nvSpPr>
          <p:cNvPr id="115723" name="Rectangle 73"/>
          <p:cNvSpPr>
            <a:spLocks noChangeArrowheads="1"/>
          </p:cNvSpPr>
          <p:nvPr/>
        </p:nvSpPr>
        <p:spPr bwMode="auto">
          <a:xfrm>
            <a:off x="4962341" y="1369998"/>
            <a:ext cx="1620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en-US" altLang="zh-CN" sz="1400" b="1" dirty="0">
                <a:solidFill>
                  <a:schemeClr val="bg1"/>
                </a:solidFill>
                <a:cs typeface="Times New Roman" pitchFamily="18" charset="0"/>
              </a:rPr>
              <a:t>PUMA</a:t>
            </a:r>
            <a:r>
              <a:rPr lang="zh-CN" altLang="en-US" sz="1400" b="1" dirty="0">
                <a:solidFill>
                  <a:schemeClr val="bg1"/>
                </a:solidFill>
                <a:cs typeface="Times New Roman" pitchFamily="18" charset="0"/>
              </a:rPr>
              <a:t>复位</a:t>
            </a:r>
          </a:p>
        </p:txBody>
      </p:sp>
      <p:sp>
        <p:nvSpPr>
          <p:cNvPr id="115724" name="Rectangle 72"/>
          <p:cNvSpPr>
            <a:spLocks noChangeArrowheads="1"/>
          </p:cNvSpPr>
          <p:nvPr/>
        </p:nvSpPr>
        <p:spPr bwMode="auto">
          <a:xfrm>
            <a:off x="4962342" y="2441568"/>
            <a:ext cx="1620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en-US" altLang="zh-CN" sz="1400" b="1" dirty="0">
                <a:solidFill>
                  <a:schemeClr val="bg1"/>
                </a:solidFill>
                <a:cs typeface="Times New Roman" pitchFamily="18" charset="0"/>
              </a:rPr>
              <a:t>ECC</a:t>
            </a:r>
            <a:r>
              <a:rPr lang="zh-CN" altLang="en-US" sz="1400" b="1" dirty="0">
                <a:solidFill>
                  <a:schemeClr val="bg1"/>
                </a:solidFill>
                <a:cs typeface="Times New Roman" pitchFamily="18" charset="0"/>
              </a:rPr>
              <a:t>模块</a:t>
            </a:r>
          </a:p>
        </p:txBody>
      </p:sp>
      <p:sp>
        <p:nvSpPr>
          <p:cNvPr id="115729" name="Rectangle 67"/>
          <p:cNvSpPr>
            <a:spLocks noChangeArrowheads="1"/>
          </p:cNvSpPr>
          <p:nvPr/>
        </p:nvSpPr>
        <p:spPr bwMode="auto">
          <a:xfrm>
            <a:off x="6988006" y="1895464"/>
            <a:ext cx="1620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en-US" altLang="zh-CN" sz="1400" b="1" dirty="0">
                <a:solidFill>
                  <a:schemeClr val="bg1"/>
                </a:solidFill>
                <a:cs typeface="Times New Roman" pitchFamily="18" charset="0"/>
              </a:rPr>
              <a:t>FX950</a:t>
            </a:r>
            <a:r>
              <a:rPr lang="zh-CN" altLang="en-US" sz="1400" b="1" dirty="0">
                <a:solidFill>
                  <a:schemeClr val="bg1"/>
                </a:solidFill>
                <a:cs typeface="Times New Roman" pitchFamily="18" charset="0"/>
              </a:rPr>
              <a:t>复位</a:t>
            </a:r>
          </a:p>
        </p:txBody>
      </p:sp>
      <p:sp>
        <p:nvSpPr>
          <p:cNvPr id="115730" name="Rectangle 66"/>
          <p:cNvSpPr>
            <a:spLocks noChangeArrowheads="1"/>
          </p:cNvSpPr>
          <p:nvPr/>
        </p:nvSpPr>
        <p:spPr bwMode="auto">
          <a:xfrm>
            <a:off x="6970544" y="1387460"/>
            <a:ext cx="1620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zh-CN" altLang="zh-CN" sz="1400" b="1" dirty="0">
                <a:solidFill>
                  <a:schemeClr val="bg1"/>
                </a:solidFill>
                <a:cs typeface="Times New Roman" pitchFamily="18" charset="0"/>
              </a:rPr>
              <a:t>网板检测隔离</a:t>
            </a:r>
          </a:p>
        </p:txBody>
      </p:sp>
      <p:sp>
        <p:nvSpPr>
          <p:cNvPr id="115731" name="Rectangle 65"/>
          <p:cNvSpPr>
            <a:spLocks noChangeArrowheads="1"/>
          </p:cNvSpPr>
          <p:nvPr/>
        </p:nvSpPr>
        <p:spPr bwMode="auto">
          <a:xfrm>
            <a:off x="461748" y="1393445"/>
            <a:ext cx="1728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en-US" altLang="zh-CN" sz="1400" b="1" dirty="0">
                <a:solidFill>
                  <a:schemeClr val="bg1"/>
                </a:solidFill>
                <a:cs typeface="Times New Roman" pitchFamily="18" charset="0"/>
              </a:rPr>
              <a:t>IRF</a:t>
            </a:r>
            <a:r>
              <a:rPr lang="zh-CN" sz="1400" b="1" dirty="0">
                <a:solidFill>
                  <a:schemeClr val="bg1"/>
                </a:solidFill>
                <a:cs typeface="Times New Roman" pitchFamily="18" charset="0"/>
              </a:rPr>
              <a:t>口检测</a:t>
            </a:r>
            <a:endParaRPr lang="zh-CN" sz="1400" b="1" dirty="0">
              <a:solidFill>
                <a:schemeClr val="bg1"/>
              </a:solidFill>
            </a:endParaRPr>
          </a:p>
        </p:txBody>
      </p:sp>
      <p:sp>
        <p:nvSpPr>
          <p:cNvPr id="115732" name="Rectangle 64"/>
          <p:cNvSpPr>
            <a:spLocks noChangeArrowheads="1"/>
          </p:cNvSpPr>
          <p:nvPr/>
        </p:nvSpPr>
        <p:spPr bwMode="auto">
          <a:xfrm>
            <a:off x="461747" y="2428670"/>
            <a:ext cx="1728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zh-CN" altLang="zh-CN" sz="1400" b="1" dirty="0">
                <a:solidFill>
                  <a:schemeClr val="bg1"/>
                </a:solidFill>
                <a:cs typeface="Times New Roman" pitchFamily="18" charset="0"/>
              </a:rPr>
              <a:t>控制通道检测</a:t>
            </a:r>
          </a:p>
        </p:txBody>
      </p:sp>
      <p:sp>
        <p:nvSpPr>
          <p:cNvPr id="115733" name="Rectangle 63"/>
          <p:cNvSpPr>
            <a:spLocks noChangeArrowheads="1"/>
          </p:cNvSpPr>
          <p:nvPr/>
        </p:nvSpPr>
        <p:spPr bwMode="auto">
          <a:xfrm>
            <a:off x="2413648" y="1390636"/>
            <a:ext cx="1728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zh-CN" altLang="zh-CN" sz="1400" b="1" dirty="0">
                <a:solidFill>
                  <a:schemeClr val="bg1"/>
                </a:solidFill>
                <a:cs typeface="Times New Roman" pitchFamily="18" charset="0"/>
              </a:rPr>
              <a:t>在线业务检测</a:t>
            </a:r>
          </a:p>
        </p:txBody>
      </p:sp>
      <p:sp>
        <p:nvSpPr>
          <p:cNvPr id="115734" name="Rectangle 62"/>
          <p:cNvSpPr>
            <a:spLocks noChangeArrowheads="1"/>
          </p:cNvSpPr>
          <p:nvPr/>
        </p:nvSpPr>
        <p:spPr bwMode="auto">
          <a:xfrm>
            <a:off x="2413648" y="2428670"/>
            <a:ext cx="1728000" cy="360000"/>
          </a:xfrm>
          <a:prstGeom prst="roundRect">
            <a:avLst/>
          </a:prstGeom>
          <a:solidFill>
            <a:srgbClr val="0070C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lstStyle/>
          <a:p>
            <a:pPr algn="ctr" eaLnBrk="0" fontAlgn="auto" hangingPunct="0">
              <a:spcBef>
                <a:spcPts val="0"/>
              </a:spcBef>
              <a:spcAft>
                <a:spcPts val="0"/>
              </a:spcAft>
              <a:defRPr/>
            </a:pPr>
            <a:r>
              <a:rPr lang="zh-CN" altLang="zh-CN" sz="1400" b="1" dirty="0">
                <a:solidFill>
                  <a:schemeClr val="bg1"/>
                </a:solidFill>
                <a:cs typeface="Times New Roman" pitchFamily="18" charset="0"/>
              </a:rPr>
              <a:t>单板状态快速检测</a:t>
            </a:r>
          </a:p>
        </p:txBody>
      </p:sp>
      <p:sp>
        <p:nvSpPr>
          <p:cNvPr id="115735" name="Rectangle 61"/>
          <p:cNvSpPr>
            <a:spLocks noChangeArrowheads="1"/>
          </p:cNvSpPr>
          <p:nvPr/>
        </p:nvSpPr>
        <p:spPr bwMode="auto">
          <a:xfrm>
            <a:off x="2161881" y="5572140"/>
            <a:ext cx="1512000" cy="540000"/>
          </a:xfrm>
          <a:prstGeom prst="round2SameRect">
            <a:avLst/>
          </a:prstGeom>
          <a:solidFill>
            <a:srgbClr val="CC000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nchor="ctr"/>
          <a:lstStyle/>
          <a:p>
            <a:pPr algn="ctr" eaLnBrk="0" fontAlgn="auto" hangingPunct="0">
              <a:spcBef>
                <a:spcPts val="0"/>
              </a:spcBef>
              <a:spcAft>
                <a:spcPts val="0"/>
              </a:spcAft>
              <a:defRPr/>
            </a:pPr>
            <a:r>
              <a:rPr lang="zh-CN" altLang="zh-CN" sz="1600" b="1" dirty="0">
                <a:solidFill>
                  <a:schemeClr val="bg1"/>
                </a:solidFill>
                <a:cs typeface="Times New Roman" pitchFamily="18" charset="0"/>
              </a:rPr>
              <a:t>主备倒换</a:t>
            </a:r>
          </a:p>
        </p:txBody>
      </p:sp>
      <p:sp>
        <p:nvSpPr>
          <p:cNvPr id="115741" name="Rectangle 55"/>
          <p:cNvSpPr>
            <a:spLocks noChangeArrowheads="1"/>
          </p:cNvSpPr>
          <p:nvPr/>
        </p:nvSpPr>
        <p:spPr bwMode="auto">
          <a:xfrm>
            <a:off x="3830325" y="5572140"/>
            <a:ext cx="1512000" cy="540000"/>
          </a:xfrm>
          <a:prstGeom prst="round2SameRect">
            <a:avLst/>
          </a:prstGeom>
          <a:solidFill>
            <a:srgbClr val="CC000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nchor="ctr"/>
          <a:lstStyle/>
          <a:p>
            <a:pPr algn="ctr" eaLnBrk="0" fontAlgn="auto" hangingPunct="0">
              <a:spcBef>
                <a:spcPts val="0"/>
              </a:spcBef>
              <a:spcAft>
                <a:spcPts val="0"/>
              </a:spcAft>
              <a:defRPr/>
            </a:pPr>
            <a:r>
              <a:rPr lang="zh-CN" altLang="zh-CN" sz="1600" b="1" dirty="0">
                <a:solidFill>
                  <a:schemeClr val="bg1"/>
                </a:solidFill>
                <a:cs typeface="Times New Roman" pitchFamily="18" charset="0"/>
              </a:rPr>
              <a:t>告警</a:t>
            </a:r>
            <a:r>
              <a:rPr lang="zh-CN" altLang="en-US" sz="1600" b="1" dirty="0">
                <a:solidFill>
                  <a:schemeClr val="bg1"/>
                </a:solidFill>
                <a:cs typeface="Times New Roman" pitchFamily="18" charset="0"/>
              </a:rPr>
              <a:t>诊断输出</a:t>
            </a:r>
          </a:p>
        </p:txBody>
      </p:sp>
      <p:sp>
        <p:nvSpPr>
          <p:cNvPr id="115742" name="Rectangle 54"/>
          <p:cNvSpPr>
            <a:spLocks noChangeArrowheads="1"/>
          </p:cNvSpPr>
          <p:nvPr/>
        </p:nvSpPr>
        <p:spPr bwMode="auto">
          <a:xfrm>
            <a:off x="5498768" y="5572140"/>
            <a:ext cx="1512000" cy="540000"/>
          </a:xfrm>
          <a:prstGeom prst="round2SameRect">
            <a:avLst/>
          </a:prstGeom>
          <a:solidFill>
            <a:srgbClr val="CC000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nchor="ctr"/>
          <a:lstStyle/>
          <a:p>
            <a:pPr algn="ctr" eaLnBrk="0" fontAlgn="auto" hangingPunct="0">
              <a:spcBef>
                <a:spcPts val="0"/>
              </a:spcBef>
              <a:spcAft>
                <a:spcPts val="0"/>
              </a:spcAft>
              <a:defRPr/>
            </a:pPr>
            <a:r>
              <a:rPr lang="zh-CN" altLang="zh-CN" sz="1600" b="1" dirty="0">
                <a:solidFill>
                  <a:schemeClr val="bg1"/>
                </a:solidFill>
                <a:cs typeface="Times New Roman" pitchFamily="18" charset="0"/>
              </a:rPr>
              <a:t>端口</a:t>
            </a:r>
            <a:r>
              <a:rPr lang="en-US" altLang="zh-CN" sz="1600" b="1" dirty="0">
                <a:solidFill>
                  <a:schemeClr val="bg1"/>
                </a:solidFill>
                <a:cs typeface="Times New Roman" pitchFamily="18" charset="0"/>
              </a:rPr>
              <a:t>SHUTDOWN</a:t>
            </a:r>
          </a:p>
        </p:txBody>
      </p:sp>
      <p:sp>
        <p:nvSpPr>
          <p:cNvPr id="115743" name="Rectangle 53"/>
          <p:cNvSpPr>
            <a:spLocks noChangeArrowheads="1"/>
          </p:cNvSpPr>
          <p:nvPr/>
        </p:nvSpPr>
        <p:spPr bwMode="auto">
          <a:xfrm>
            <a:off x="493437" y="5572140"/>
            <a:ext cx="1512000" cy="540000"/>
          </a:xfrm>
          <a:prstGeom prst="round2SameRect">
            <a:avLst/>
          </a:prstGeom>
          <a:solidFill>
            <a:srgbClr val="CC000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nchor="ctr"/>
          <a:lstStyle/>
          <a:p>
            <a:pPr algn="ctr" eaLnBrk="0" fontAlgn="auto" hangingPunct="0">
              <a:spcBef>
                <a:spcPts val="0"/>
              </a:spcBef>
              <a:spcAft>
                <a:spcPts val="0"/>
              </a:spcAft>
              <a:defRPr/>
            </a:pPr>
            <a:r>
              <a:rPr lang="zh-CN" altLang="zh-CN" sz="1600" b="1" dirty="0">
                <a:solidFill>
                  <a:schemeClr val="bg1"/>
                </a:solidFill>
                <a:cs typeface="Times New Roman" pitchFamily="18" charset="0"/>
              </a:rPr>
              <a:t>单板重启</a:t>
            </a:r>
            <a:r>
              <a:rPr lang="zh-CN" altLang="en-US" sz="1600" b="1" dirty="0">
                <a:solidFill>
                  <a:schemeClr val="bg1"/>
                </a:solidFill>
                <a:cs typeface="Times New Roman" pitchFamily="18" charset="0"/>
              </a:rPr>
              <a:t>、</a:t>
            </a:r>
            <a:endParaRPr lang="en-US" altLang="zh-CN" sz="1600" b="1" dirty="0">
              <a:solidFill>
                <a:schemeClr val="bg1"/>
              </a:solidFill>
              <a:cs typeface="Times New Roman" pitchFamily="18" charset="0"/>
            </a:endParaRPr>
          </a:p>
          <a:p>
            <a:pPr algn="ctr" eaLnBrk="0" fontAlgn="auto" hangingPunct="0">
              <a:spcBef>
                <a:spcPts val="0"/>
              </a:spcBef>
              <a:spcAft>
                <a:spcPts val="0"/>
              </a:spcAft>
              <a:defRPr/>
            </a:pPr>
            <a:r>
              <a:rPr lang="zh-CN" altLang="en-US" sz="1600" b="1" dirty="0">
                <a:solidFill>
                  <a:schemeClr val="bg1"/>
                </a:solidFill>
                <a:cs typeface="Times New Roman" pitchFamily="18" charset="0"/>
              </a:rPr>
              <a:t>隔离</a:t>
            </a:r>
          </a:p>
        </p:txBody>
      </p:sp>
      <p:sp>
        <p:nvSpPr>
          <p:cNvPr id="115744" name="Rectangle 52"/>
          <p:cNvSpPr>
            <a:spLocks noChangeArrowheads="1"/>
          </p:cNvSpPr>
          <p:nvPr/>
        </p:nvSpPr>
        <p:spPr bwMode="auto">
          <a:xfrm>
            <a:off x="7167212" y="5572140"/>
            <a:ext cx="1512000" cy="540000"/>
          </a:xfrm>
          <a:prstGeom prst="round2SameRect">
            <a:avLst/>
          </a:prstGeom>
          <a:solidFill>
            <a:srgbClr val="CC0000"/>
          </a:solidFill>
          <a:ln>
            <a:headEnd/>
            <a:tailEnd/>
          </a:ln>
        </p:spPr>
        <p:style>
          <a:lnRef idx="0">
            <a:schemeClr val="accent1"/>
          </a:lnRef>
          <a:fillRef idx="3">
            <a:schemeClr val="accent1"/>
          </a:fillRef>
          <a:effectRef idx="3">
            <a:schemeClr val="accent1"/>
          </a:effectRef>
          <a:fontRef idx="minor">
            <a:schemeClr val="lt1"/>
          </a:fontRef>
        </p:style>
        <p:txBody>
          <a:bodyPr lIns="106985" tIns="53492" rIns="106985" bIns="53492" anchor="ctr"/>
          <a:lstStyle/>
          <a:p>
            <a:pPr algn="ctr" eaLnBrk="0" fontAlgn="auto" hangingPunct="0">
              <a:spcBef>
                <a:spcPts val="0"/>
              </a:spcBef>
              <a:spcAft>
                <a:spcPts val="0"/>
              </a:spcAft>
              <a:defRPr/>
            </a:pPr>
            <a:r>
              <a:rPr lang="zh-CN" altLang="zh-CN" sz="1600" b="1" dirty="0">
                <a:solidFill>
                  <a:schemeClr val="bg1"/>
                </a:solidFill>
                <a:cs typeface="Times New Roman" pitchFamily="18" charset="0"/>
              </a:rPr>
              <a:t>网板隔离</a:t>
            </a:r>
          </a:p>
        </p:txBody>
      </p:sp>
      <p:sp>
        <p:nvSpPr>
          <p:cNvPr id="65590" name="标题 1"/>
          <p:cNvSpPr>
            <a:spLocks/>
          </p:cNvSpPr>
          <p:nvPr/>
        </p:nvSpPr>
        <p:spPr bwMode="auto">
          <a:xfrm>
            <a:off x="457200" y="4445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b="1">
              <a:solidFill>
                <a:srgbClr val="CC0000"/>
              </a:solidFill>
              <a:ea typeface="华文细黑" panose="02010600040101010101" pitchFamily="2" charset="-122"/>
            </a:endParaRPr>
          </a:p>
        </p:txBody>
      </p:sp>
      <p:sp>
        <p:nvSpPr>
          <p:cNvPr id="65591" name="下箭头 45"/>
          <p:cNvSpPr>
            <a:spLocks noChangeArrowheads="1"/>
          </p:cNvSpPr>
          <p:nvPr/>
        </p:nvSpPr>
        <p:spPr bwMode="auto">
          <a:xfrm>
            <a:off x="1858963" y="3000375"/>
            <a:ext cx="857250" cy="357188"/>
          </a:xfrm>
          <a:prstGeom prst="downArrow">
            <a:avLst>
              <a:gd name="adj1" fmla="val 50000"/>
              <a:gd name="adj2" fmla="val 50000"/>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solidFill>
                <a:schemeClr val="bg1"/>
              </a:solidFill>
              <a:ea typeface="华文细黑" panose="02010600040101010101" pitchFamily="2" charset="-122"/>
            </a:endParaRPr>
          </a:p>
        </p:txBody>
      </p:sp>
      <p:sp>
        <p:nvSpPr>
          <p:cNvPr id="65592" name="下箭头 46"/>
          <p:cNvSpPr>
            <a:spLocks noChangeArrowheads="1"/>
          </p:cNvSpPr>
          <p:nvPr/>
        </p:nvSpPr>
        <p:spPr bwMode="auto">
          <a:xfrm>
            <a:off x="6437313" y="3000375"/>
            <a:ext cx="857250" cy="357188"/>
          </a:xfrm>
          <a:prstGeom prst="downArrow">
            <a:avLst>
              <a:gd name="adj1" fmla="val 50000"/>
              <a:gd name="adj2" fmla="val 50000"/>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solidFill>
                <a:schemeClr val="bg1"/>
              </a:solidFill>
              <a:ea typeface="华文细黑" panose="02010600040101010101" pitchFamily="2" charset="-122"/>
            </a:endParaRPr>
          </a:p>
        </p:txBody>
      </p:sp>
      <p:sp>
        <p:nvSpPr>
          <p:cNvPr id="65593" name="下箭头 47"/>
          <p:cNvSpPr>
            <a:spLocks noChangeArrowheads="1"/>
          </p:cNvSpPr>
          <p:nvPr/>
        </p:nvSpPr>
        <p:spPr bwMode="auto">
          <a:xfrm>
            <a:off x="4214813" y="4714875"/>
            <a:ext cx="857250" cy="357188"/>
          </a:xfrm>
          <a:prstGeom prst="downArrow">
            <a:avLst>
              <a:gd name="adj1" fmla="val 50000"/>
              <a:gd name="adj2" fmla="val 50000"/>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b="1">
              <a:solidFill>
                <a:schemeClr val="bg1"/>
              </a:solidFill>
              <a:ea typeface="华文细黑" panose="02010600040101010101" pitchFamily="2" charset="-122"/>
            </a:endParaRPr>
          </a:p>
        </p:txBody>
      </p:sp>
      <p:sp>
        <p:nvSpPr>
          <p:cNvPr id="65594" name="标题 25"/>
          <p:cNvSpPr>
            <a:spLocks noGrp="1"/>
          </p:cNvSpPr>
          <p:nvPr>
            <p:ph type="title"/>
          </p:nvPr>
        </p:nvSpPr>
        <p:spPr/>
        <p:txBody>
          <a:bodyPr/>
          <a:lstStyle/>
          <a:p>
            <a:pPr eaLnBrk="1" hangingPunct="1"/>
            <a:r>
              <a:rPr lang="en-US" altLang="zh-CN" smtClean="0"/>
              <a:t>CR16000</a:t>
            </a:r>
            <a:r>
              <a:rPr lang="zh-CN" altLang="en-US" smtClean="0"/>
              <a:t>智能诊断分析功能架构</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5"/>
          <p:cNvSpPr txBox="1">
            <a:spLocks noChangeArrowheads="1"/>
          </p:cNvSpPr>
          <p:nvPr/>
        </p:nvSpPr>
        <p:spPr bwMode="auto">
          <a:xfrm>
            <a:off x="609600" y="1524000"/>
            <a:ext cx="539115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产品概述</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硬件板卡类型</a:t>
            </a:r>
          </a:p>
          <a:p>
            <a:pPr eaLnBrk="1" hangingPunct="1">
              <a:lnSpc>
                <a:spcPct val="150000"/>
              </a:lnSpc>
              <a:buClr>
                <a:schemeClr val="tx1"/>
              </a:buClr>
              <a:buFont typeface="Wingdings" panose="05000000000000000000" pitchFamily="2" charset="2"/>
              <a:buChar char="n"/>
            </a:pPr>
            <a:r>
              <a:rPr lang="en-US" altLang="zh-CN" sz="2800" b="1">
                <a:ea typeface="华文细黑" panose="02010600040101010101" pitchFamily="2" charset="-122"/>
              </a:rPr>
              <a:t>H3C CR16000</a:t>
            </a:r>
            <a:r>
              <a:rPr lang="zh-CN" altLang="en-US" sz="2800" b="1">
                <a:ea typeface="华文细黑" panose="02010600040101010101" pitchFamily="2" charset="-122"/>
              </a:rPr>
              <a:t>软件业务特性</a:t>
            </a:r>
          </a:p>
          <a:p>
            <a:pPr eaLnBrk="1" hangingPunct="1">
              <a:lnSpc>
                <a:spcPct val="150000"/>
              </a:lnSpc>
              <a:buClr>
                <a:srgbClr val="CC0000"/>
              </a:buClr>
              <a:buFont typeface="Wingdings" panose="05000000000000000000" pitchFamily="2" charset="2"/>
              <a:buChar char="n"/>
            </a:pPr>
            <a:r>
              <a:rPr lang="en-US" altLang="zh-CN" sz="2800" b="1">
                <a:solidFill>
                  <a:srgbClr val="CC0000"/>
                </a:solidFill>
                <a:ea typeface="华文细黑" panose="02010600040101010101" pitchFamily="2" charset="-122"/>
              </a:rPr>
              <a:t>H3C CR16000</a:t>
            </a:r>
            <a:r>
              <a:rPr lang="zh-CN" altLang="en-US" sz="2800" b="1">
                <a:solidFill>
                  <a:srgbClr val="CC0000"/>
                </a:solidFill>
                <a:ea typeface="华文细黑" panose="02010600040101010101" pitchFamily="2" charset="-122"/>
              </a:rPr>
              <a:t>典型应用</a:t>
            </a:r>
          </a:p>
        </p:txBody>
      </p:sp>
      <p:sp>
        <p:nvSpPr>
          <p:cNvPr id="66563" name="Text Box 7"/>
          <p:cNvSpPr txBox="1">
            <a:spLocks noChangeArrowheads="1"/>
          </p:cNvSpPr>
          <p:nvPr/>
        </p:nvSpPr>
        <p:spPr bwMode="auto">
          <a:xfrm>
            <a:off x="533400" y="91440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CC0000"/>
                </a:solidFill>
                <a:ea typeface="华文细黑" panose="02010600040101010101" pitchFamily="2" charset="-122"/>
              </a:rPr>
              <a:t>目录</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0"/>
          <p:cNvSpPr>
            <a:spLocks noChangeArrowheads="1"/>
          </p:cNvSpPr>
          <p:nvPr/>
        </p:nvSpPr>
        <p:spPr bwMode="auto">
          <a:xfrm>
            <a:off x="107950" y="8255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b="1">
              <a:solidFill>
                <a:srgbClr val="CC0000"/>
              </a:solidFill>
              <a:ea typeface="黑体" panose="02010609060101010101" pitchFamily="49" charset="-122"/>
              <a:cs typeface="Arial" panose="020B0604020202020204" pitchFamily="34" charset="0"/>
            </a:endParaRPr>
          </a:p>
        </p:txBody>
      </p:sp>
      <p:sp>
        <p:nvSpPr>
          <p:cNvPr id="67587" name="Text Box 264"/>
          <p:cNvSpPr txBox="1">
            <a:spLocks noChangeArrowheads="1"/>
          </p:cNvSpPr>
          <p:nvPr/>
        </p:nvSpPr>
        <p:spPr bwMode="auto">
          <a:xfrm>
            <a:off x="250825" y="4691063"/>
            <a:ext cx="8497888" cy="159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广电双向改造项目的典型组网，整网规划部署</a:t>
            </a:r>
            <a:r>
              <a:rPr lang="en-US" altLang="zh-CN" b="1">
                <a:solidFill>
                  <a:srgbClr val="000000"/>
                </a:solidFill>
                <a:ea typeface="华文细黑" panose="02010600040101010101" pitchFamily="2" charset="-122"/>
              </a:rPr>
              <a:t>2</a:t>
            </a:r>
            <a:r>
              <a:rPr lang="zh-CN" altLang="en-US" b="1">
                <a:solidFill>
                  <a:srgbClr val="000000"/>
                </a:solidFill>
                <a:ea typeface="华文细黑" panose="02010600040101010101" pitchFamily="2" charset="-122"/>
              </a:rPr>
              <a:t>台</a:t>
            </a:r>
            <a:r>
              <a:rPr lang="en-US" altLang="zh-CN" b="1">
                <a:solidFill>
                  <a:srgbClr val="000000"/>
                </a:solidFill>
                <a:ea typeface="华文细黑" panose="02010600040101010101" pitchFamily="2" charset="-122"/>
              </a:rPr>
              <a:t>CR16018</a:t>
            </a:r>
            <a:r>
              <a:rPr lang="zh-CN" altLang="en-US" b="1">
                <a:solidFill>
                  <a:srgbClr val="000000"/>
                </a:solidFill>
                <a:ea typeface="华文细黑" panose="02010600040101010101" pitchFamily="2" charset="-122"/>
              </a:rPr>
              <a:t>和近</a:t>
            </a:r>
            <a:r>
              <a:rPr lang="en-US" altLang="zh-CN" b="1">
                <a:solidFill>
                  <a:srgbClr val="000000"/>
                </a:solidFill>
                <a:ea typeface="华文细黑" panose="02010600040101010101" pitchFamily="2" charset="-122"/>
              </a:rPr>
              <a:t>30</a:t>
            </a:r>
            <a:r>
              <a:rPr lang="zh-CN" altLang="en-US" b="1">
                <a:solidFill>
                  <a:srgbClr val="000000"/>
                </a:solidFill>
                <a:ea typeface="华文细黑" panose="02010600040101010101" pitchFamily="2" charset="-122"/>
              </a:rPr>
              <a:t>台</a:t>
            </a:r>
            <a:r>
              <a:rPr lang="en-US" altLang="zh-CN" b="1">
                <a:solidFill>
                  <a:srgbClr val="000000"/>
                </a:solidFill>
                <a:ea typeface="华文细黑" panose="02010600040101010101" pitchFamily="2" charset="-122"/>
              </a:rPr>
              <a:t>SR8800</a:t>
            </a:r>
            <a:r>
              <a:rPr lang="zh-CN" altLang="en-US" b="1">
                <a:solidFill>
                  <a:srgbClr val="000000"/>
                </a:solidFill>
                <a:ea typeface="华文细黑" panose="02010600040101010101" pitchFamily="2" charset="-122"/>
              </a:rPr>
              <a:t>系列高端核心路由器构建整个骨干</a:t>
            </a:r>
            <a:r>
              <a:rPr lang="en-US" altLang="zh-CN" b="1">
                <a:solidFill>
                  <a:srgbClr val="000000"/>
                </a:solidFill>
                <a:ea typeface="华文细黑" panose="02010600040101010101" pitchFamily="2" charset="-122"/>
              </a:rPr>
              <a:t>IP</a:t>
            </a:r>
            <a:r>
              <a:rPr lang="zh-CN" altLang="en-US" b="1">
                <a:solidFill>
                  <a:srgbClr val="000000"/>
                </a:solidFill>
                <a:ea typeface="华文细黑" panose="02010600040101010101" pitchFamily="2" charset="-122"/>
              </a:rPr>
              <a:t>网络，每个地市大量部署</a:t>
            </a:r>
            <a:r>
              <a:rPr lang="en-US" altLang="zh-CN" b="1">
                <a:solidFill>
                  <a:srgbClr val="000000"/>
                </a:solidFill>
                <a:ea typeface="华文细黑" panose="02010600040101010101" pitchFamily="2" charset="-122"/>
              </a:rPr>
              <a:t>S7500E</a:t>
            </a:r>
            <a:r>
              <a:rPr lang="zh-CN" altLang="en-US" b="1">
                <a:solidFill>
                  <a:srgbClr val="000000"/>
                </a:solidFill>
                <a:ea typeface="华文细黑" panose="02010600040101010101" pitchFamily="2" charset="-122"/>
              </a:rPr>
              <a:t>系列</a:t>
            </a:r>
            <a:r>
              <a:rPr lang="en-US" altLang="zh-CN" b="1">
                <a:solidFill>
                  <a:srgbClr val="000000"/>
                </a:solidFill>
                <a:ea typeface="华文细黑" panose="02010600040101010101" pitchFamily="2" charset="-122"/>
              </a:rPr>
              <a:t>EPON</a:t>
            </a:r>
            <a:r>
              <a:rPr lang="zh-CN" altLang="en-US" b="1">
                <a:solidFill>
                  <a:srgbClr val="000000"/>
                </a:solidFill>
                <a:ea typeface="华文细黑" panose="02010600040101010101" pitchFamily="2" charset="-122"/>
              </a:rPr>
              <a:t>系统和</a:t>
            </a:r>
            <a:r>
              <a:rPr lang="en-US" altLang="zh-CN" b="1">
                <a:solidFill>
                  <a:srgbClr val="000000"/>
                </a:solidFill>
                <a:ea typeface="华文细黑" panose="02010600040101010101" pitchFamily="2" charset="-122"/>
              </a:rPr>
              <a:t>S1500E</a:t>
            </a:r>
            <a:r>
              <a:rPr lang="zh-CN" altLang="en-US" b="1">
                <a:solidFill>
                  <a:srgbClr val="000000"/>
                </a:solidFill>
                <a:ea typeface="华文细黑" panose="02010600040101010101" pitchFamily="2" charset="-122"/>
              </a:rPr>
              <a:t>系列交换机实现承载互动电视、</a:t>
            </a:r>
            <a:r>
              <a:rPr lang="en-US" altLang="zh-CN" b="1">
                <a:solidFill>
                  <a:srgbClr val="000000"/>
                </a:solidFill>
                <a:ea typeface="华文细黑" panose="02010600040101010101" pitchFamily="2" charset="-122"/>
              </a:rPr>
              <a:t>VOD</a:t>
            </a:r>
            <a:r>
              <a:rPr lang="zh-CN" altLang="en-US" b="1">
                <a:solidFill>
                  <a:srgbClr val="000000"/>
                </a:solidFill>
                <a:ea typeface="华文细黑" panose="02010600040101010101" pitchFamily="2" charset="-122"/>
              </a:rPr>
              <a:t>点播、</a:t>
            </a:r>
            <a:r>
              <a:rPr lang="en-US" altLang="zh-CN" b="1">
                <a:solidFill>
                  <a:srgbClr val="000000"/>
                </a:solidFill>
                <a:ea typeface="华文细黑" panose="02010600040101010101" pitchFamily="2" charset="-122"/>
              </a:rPr>
              <a:t>Internet</a:t>
            </a:r>
            <a:r>
              <a:rPr lang="zh-CN" altLang="en-US" b="1">
                <a:solidFill>
                  <a:srgbClr val="000000"/>
                </a:solidFill>
                <a:ea typeface="华文细黑" panose="02010600040101010101" pitchFamily="2" charset="-122"/>
              </a:rPr>
              <a:t>上网、</a:t>
            </a:r>
            <a:r>
              <a:rPr lang="en-US" altLang="zh-CN" b="1">
                <a:solidFill>
                  <a:srgbClr val="000000"/>
                </a:solidFill>
                <a:ea typeface="华文细黑" panose="02010600040101010101" pitchFamily="2" charset="-122"/>
              </a:rPr>
              <a:t>MPLS VPN</a:t>
            </a:r>
            <a:r>
              <a:rPr lang="zh-CN" altLang="en-US" b="1">
                <a:solidFill>
                  <a:srgbClr val="000000"/>
                </a:solidFill>
                <a:ea typeface="华文细黑" panose="02010600040101010101" pitchFamily="2" charset="-122"/>
              </a:rPr>
              <a:t>、</a:t>
            </a:r>
            <a:r>
              <a:rPr lang="en-US" altLang="zh-CN" b="1">
                <a:solidFill>
                  <a:srgbClr val="000000"/>
                </a:solidFill>
                <a:ea typeface="华文细黑" panose="02010600040101010101" pitchFamily="2" charset="-122"/>
              </a:rPr>
              <a:t>IDC</a:t>
            </a:r>
            <a:r>
              <a:rPr lang="zh-CN" altLang="en-US" b="1">
                <a:solidFill>
                  <a:srgbClr val="000000"/>
                </a:solidFill>
                <a:ea typeface="华文细黑" panose="02010600040101010101" pitchFamily="2" charset="-122"/>
              </a:rPr>
              <a:t>、内部业务系统等各类业务。</a:t>
            </a:r>
          </a:p>
        </p:txBody>
      </p:sp>
      <p:sp>
        <p:nvSpPr>
          <p:cNvPr id="67588" name="标题 219"/>
          <p:cNvSpPr>
            <a:spLocks noGrp="1"/>
          </p:cNvSpPr>
          <p:nvPr>
            <p:ph type="title"/>
          </p:nvPr>
        </p:nvSpPr>
        <p:spPr/>
        <p:txBody>
          <a:bodyPr/>
          <a:lstStyle/>
          <a:p>
            <a:pPr eaLnBrk="1" hangingPunct="1">
              <a:defRPr/>
            </a:pPr>
            <a:r>
              <a:rPr lang="zh-CN" altLang="en-US" dirty="0" smtClean="0">
                <a:latin typeface="+mj-ea"/>
                <a:cs typeface="Arial" charset="0"/>
              </a:rPr>
              <a:t>组网应用（一）－广域骨干网</a:t>
            </a:r>
          </a:p>
        </p:txBody>
      </p:sp>
      <p:pic>
        <p:nvPicPr>
          <p:cNvPr id="67589" name="Picture 54" descr="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4438" y="2111375"/>
            <a:ext cx="3671887"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590" name="组合 207"/>
          <p:cNvGrpSpPr>
            <a:grpSpLocks/>
          </p:cNvGrpSpPr>
          <p:nvPr/>
        </p:nvGrpSpPr>
        <p:grpSpPr bwMode="auto">
          <a:xfrm>
            <a:off x="1908175" y="2449513"/>
            <a:ext cx="1223963" cy="1539875"/>
            <a:chOff x="1691680" y="3623230"/>
            <a:chExt cx="1224136" cy="1540079"/>
          </a:xfrm>
        </p:grpSpPr>
        <p:grpSp>
          <p:nvGrpSpPr>
            <p:cNvPr id="67752" name="Group 654"/>
            <p:cNvGrpSpPr>
              <a:grpSpLocks/>
            </p:cNvGrpSpPr>
            <p:nvPr/>
          </p:nvGrpSpPr>
          <p:grpSpPr bwMode="auto">
            <a:xfrm>
              <a:off x="2051720" y="3623230"/>
              <a:ext cx="576064" cy="504056"/>
              <a:chOff x="398" y="1204"/>
              <a:chExt cx="717" cy="657"/>
            </a:xfrm>
          </p:grpSpPr>
          <p:sp>
            <p:nvSpPr>
              <p:cNvPr id="67790"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791"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2"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3"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4"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5"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6"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7"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8"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99"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800"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801"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802"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753" name="Group 654"/>
            <p:cNvGrpSpPr>
              <a:grpSpLocks/>
            </p:cNvGrpSpPr>
            <p:nvPr/>
          </p:nvGrpSpPr>
          <p:grpSpPr bwMode="auto">
            <a:xfrm>
              <a:off x="2411762" y="4199296"/>
              <a:ext cx="432048" cy="360040"/>
              <a:chOff x="398" y="1204"/>
              <a:chExt cx="717" cy="657"/>
            </a:xfrm>
          </p:grpSpPr>
          <p:sp>
            <p:nvSpPr>
              <p:cNvPr id="67777"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778"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9"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0"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1"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2"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3"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4"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5"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6"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7"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8"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89"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7754" name="Picture 184" descr="汇聚交换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4703350"/>
              <a:ext cx="513886" cy="30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755" name="Picture 184" descr="汇聚交换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930" y="4703350"/>
              <a:ext cx="513886" cy="30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756" name="Group 654"/>
            <p:cNvGrpSpPr>
              <a:grpSpLocks/>
            </p:cNvGrpSpPr>
            <p:nvPr/>
          </p:nvGrpSpPr>
          <p:grpSpPr bwMode="auto">
            <a:xfrm>
              <a:off x="1763690" y="4199296"/>
              <a:ext cx="432048" cy="360040"/>
              <a:chOff x="398" y="1204"/>
              <a:chExt cx="717" cy="657"/>
            </a:xfrm>
          </p:grpSpPr>
          <p:sp>
            <p:nvSpPr>
              <p:cNvPr id="67764"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765"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66"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67"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68"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69"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0"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1"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2"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3"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4"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5"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76"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67757" name="直接连接符 191"/>
            <p:cNvCxnSpPr>
              <a:cxnSpLocks noChangeShapeType="1"/>
              <a:stCxn id="67791" idx="1"/>
              <a:endCxn id="67774" idx="9"/>
            </p:cNvCxnSpPr>
            <p:nvPr/>
          </p:nvCxnSpPr>
          <p:spPr bwMode="auto">
            <a:xfrm flipH="1">
              <a:off x="1916952" y="4023436"/>
              <a:ext cx="271416" cy="23560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58" name="直接连接符 193"/>
            <p:cNvCxnSpPr>
              <a:cxnSpLocks noChangeShapeType="1"/>
              <a:endCxn id="67786" idx="3"/>
            </p:cNvCxnSpPr>
            <p:nvPr/>
          </p:nvCxnSpPr>
          <p:spPr bwMode="auto">
            <a:xfrm>
              <a:off x="2483768" y="4005064"/>
              <a:ext cx="148409" cy="26414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59" name="直接连接符 195"/>
            <p:cNvCxnSpPr>
              <a:cxnSpLocks noChangeShapeType="1"/>
              <a:stCxn id="67776" idx="3"/>
            </p:cNvCxnSpPr>
            <p:nvPr/>
          </p:nvCxnSpPr>
          <p:spPr bwMode="auto">
            <a:xfrm flipH="1">
              <a:off x="1948623" y="4393932"/>
              <a:ext cx="73270" cy="309418"/>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60" name="直接连接符 200"/>
            <p:cNvCxnSpPr>
              <a:cxnSpLocks noChangeShapeType="1"/>
              <a:endCxn id="67784" idx="6"/>
            </p:cNvCxnSpPr>
            <p:nvPr/>
          </p:nvCxnSpPr>
          <p:spPr bwMode="auto">
            <a:xfrm flipH="1" flipV="1">
              <a:off x="2624071" y="4382214"/>
              <a:ext cx="34802" cy="32113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61" name="直接连接符 202"/>
            <p:cNvCxnSpPr>
              <a:cxnSpLocks noChangeShapeType="1"/>
              <a:endCxn id="67781" idx="2"/>
            </p:cNvCxnSpPr>
            <p:nvPr/>
          </p:nvCxnSpPr>
          <p:spPr bwMode="auto">
            <a:xfrm flipV="1">
              <a:off x="2051720" y="4467920"/>
              <a:ext cx="471089" cy="329232"/>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62" name="直接连接符 204"/>
            <p:cNvCxnSpPr>
              <a:cxnSpLocks noChangeShapeType="1"/>
            </p:cNvCxnSpPr>
            <p:nvPr/>
          </p:nvCxnSpPr>
          <p:spPr bwMode="auto">
            <a:xfrm flipH="1" flipV="1">
              <a:off x="2051721" y="4437112"/>
              <a:ext cx="504055" cy="360040"/>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sp>
          <p:nvSpPr>
            <p:cNvPr id="67763" name="TextBox 206"/>
            <p:cNvSpPr txBox="1">
              <a:spLocks noChangeArrowheads="1"/>
            </p:cNvSpPr>
            <p:nvPr/>
          </p:nvSpPr>
          <p:spPr bwMode="auto">
            <a:xfrm>
              <a:off x="1979058" y="4796548"/>
              <a:ext cx="649380" cy="36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ea typeface="华文细黑" panose="02010600040101010101" pitchFamily="2" charset="-122"/>
                </a:rPr>
                <a:t>……</a:t>
              </a:r>
              <a:endParaRPr lang="zh-CN" altLang="en-US">
                <a:solidFill>
                  <a:srgbClr val="000000"/>
                </a:solidFill>
                <a:ea typeface="华文细黑" panose="02010600040101010101" pitchFamily="2" charset="-122"/>
              </a:endParaRPr>
            </a:p>
          </p:txBody>
        </p:sp>
      </p:grpSp>
      <p:grpSp>
        <p:nvGrpSpPr>
          <p:cNvPr id="67591" name="组合 208"/>
          <p:cNvGrpSpPr>
            <a:grpSpLocks/>
          </p:cNvGrpSpPr>
          <p:nvPr/>
        </p:nvGrpSpPr>
        <p:grpSpPr bwMode="auto">
          <a:xfrm>
            <a:off x="3276600" y="2759075"/>
            <a:ext cx="1223963" cy="1539875"/>
            <a:chOff x="1691680" y="3623230"/>
            <a:chExt cx="1224136" cy="1540079"/>
          </a:xfrm>
        </p:grpSpPr>
        <p:grpSp>
          <p:nvGrpSpPr>
            <p:cNvPr id="67701" name="Group 654"/>
            <p:cNvGrpSpPr>
              <a:grpSpLocks/>
            </p:cNvGrpSpPr>
            <p:nvPr/>
          </p:nvGrpSpPr>
          <p:grpSpPr bwMode="auto">
            <a:xfrm>
              <a:off x="2051720" y="3623230"/>
              <a:ext cx="576064" cy="504056"/>
              <a:chOff x="398" y="1204"/>
              <a:chExt cx="717" cy="657"/>
            </a:xfrm>
          </p:grpSpPr>
          <p:sp>
            <p:nvSpPr>
              <p:cNvPr id="67739"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740"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1"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2"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3"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4"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5"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6"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7"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8"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49"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50"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51"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702" name="Group 654"/>
            <p:cNvGrpSpPr>
              <a:grpSpLocks/>
            </p:cNvGrpSpPr>
            <p:nvPr/>
          </p:nvGrpSpPr>
          <p:grpSpPr bwMode="auto">
            <a:xfrm>
              <a:off x="2411762" y="4199296"/>
              <a:ext cx="432048" cy="360040"/>
              <a:chOff x="398" y="1204"/>
              <a:chExt cx="717" cy="657"/>
            </a:xfrm>
          </p:grpSpPr>
          <p:sp>
            <p:nvSpPr>
              <p:cNvPr id="67726"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727"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8"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9"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0"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1"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2"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3"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4"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5"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6"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7"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38"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7703" name="Picture 184" descr="汇聚交换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4703350"/>
              <a:ext cx="513886" cy="30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704" name="Picture 184" descr="汇聚交换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930" y="4703350"/>
              <a:ext cx="513886" cy="30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705" name="Group 654"/>
            <p:cNvGrpSpPr>
              <a:grpSpLocks/>
            </p:cNvGrpSpPr>
            <p:nvPr/>
          </p:nvGrpSpPr>
          <p:grpSpPr bwMode="auto">
            <a:xfrm>
              <a:off x="1763690" y="4199296"/>
              <a:ext cx="432048" cy="360040"/>
              <a:chOff x="398" y="1204"/>
              <a:chExt cx="717" cy="657"/>
            </a:xfrm>
          </p:grpSpPr>
          <p:sp>
            <p:nvSpPr>
              <p:cNvPr id="67713"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714"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15"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16"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17"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18"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19"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0"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1"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2"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3"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4"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25"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67706" name="直接连接符 214"/>
            <p:cNvCxnSpPr>
              <a:cxnSpLocks noChangeShapeType="1"/>
              <a:stCxn id="67740" idx="1"/>
              <a:endCxn id="67723" idx="9"/>
            </p:cNvCxnSpPr>
            <p:nvPr/>
          </p:nvCxnSpPr>
          <p:spPr bwMode="auto">
            <a:xfrm flipH="1">
              <a:off x="1916952" y="4023436"/>
              <a:ext cx="271416" cy="23560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07" name="直接连接符 215"/>
            <p:cNvCxnSpPr>
              <a:cxnSpLocks noChangeShapeType="1"/>
              <a:endCxn id="67735" idx="3"/>
            </p:cNvCxnSpPr>
            <p:nvPr/>
          </p:nvCxnSpPr>
          <p:spPr bwMode="auto">
            <a:xfrm>
              <a:off x="2483768" y="4005064"/>
              <a:ext cx="148409" cy="26414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08" name="直接连接符 216"/>
            <p:cNvCxnSpPr>
              <a:cxnSpLocks noChangeShapeType="1"/>
              <a:stCxn id="67725" idx="3"/>
            </p:cNvCxnSpPr>
            <p:nvPr/>
          </p:nvCxnSpPr>
          <p:spPr bwMode="auto">
            <a:xfrm flipH="1">
              <a:off x="1948623" y="4393932"/>
              <a:ext cx="73270" cy="309418"/>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09" name="直接连接符 217"/>
            <p:cNvCxnSpPr>
              <a:cxnSpLocks noChangeShapeType="1"/>
              <a:endCxn id="67733" idx="6"/>
            </p:cNvCxnSpPr>
            <p:nvPr/>
          </p:nvCxnSpPr>
          <p:spPr bwMode="auto">
            <a:xfrm flipH="1" flipV="1">
              <a:off x="2624071" y="4382214"/>
              <a:ext cx="34802" cy="32113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10" name="直接连接符 218"/>
            <p:cNvCxnSpPr>
              <a:cxnSpLocks noChangeShapeType="1"/>
              <a:endCxn id="67730" idx="2"/>
            </p:cNvCxnSpPr>
            <p:nvPr/>
          </p:nvCxnSpPr>
          <p:spPr bwMode="auto">
            <a:xfrm flipV="1">
              <a:off x="2051720" y="4467920"/>
              <a:ext cx="471089" cy="329232"/>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711" name="直接连接符 219"/>
            <p:cNvCxnSpPr>
              <a:cxnSpLocks noChangeShapeType="1"/>
            </p:cNvCxnSpPr>
            <p:nvPr/>
          </p:nvCxnSpPr>
          <p:spPr bwMode="auto">
            <a:xfrm flipH="1" flipV="1">
              <a:off x="2051721" y="4437112"/>
              <a:ext cx="504055" cy="360040"/>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sp>
          <p:nvSpPr>
            <p:cNvPr id="67712" name="TextBox 220"/>
            <p:cNvSpPr txBox="1">
              <a:spLocks noChangeArrowheads="1"/>
            </p:cNvSpPr>
            <p:nvPr/>
          </p:nvSpPr>
          <p:spPr bwMode="auto">
            <a:xfrm>
              <a:off x="1979058" y="4796548"/>
              <a:ext cx="649380" cy="36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ea typeface="华文细黑" panose="02010600040101010101" pitchFamily="2" charset="-122"/>
                </a:rPr>
                <a:t>……</a:t>
              </a:r>
              <a:endParaRPr lang="zh-CN" altLang="en-US">
                <a:solidFill>
                  <a:srgbClr val="000000"/>
                </a:solidFill>
                <a:ea typeface="华文细黑" panose="02010600040101010101" pitchFamily="2" charset="-122"/>
              </a:endParaRPr>
            </a:p>
          </p:txBody>
        </p:sp>
      </p:grpSp>
      <p:grpSp>
        <p:nvGrpSpPr>
          <p:cNvPr id="67592" name="组合 260"/>
          <p:cNvGrpSpPr>
            <a:grpSpLocks/>
          </p:cNvGrpSpPr>
          <p:nvPr/>
        </p:nvGrpSpPr>
        <p:grpSpPr bwMode="auto">
          <a:xfrm>
            <a:off x="5435600" y="2471738"/>
            <a:ext cx="1223963" cy="1539875"/>
            <a:chOff x="1691680" y="3623230"/>
            <a:chExt cx="1224136" cy="1540079"/>
          </a:xfrm>
        </p:grpSpPr>
        <p:grpSp>
          <p:nvGrpSpPr>
            <p:cNvPr id="67650" name="Group 654"/>
            <p:cNvGrpSpPr>
              <a:grpSpLocks/>
            </p:cNvGrpSpPr>
            <p:nvPr/>
          </p:nvGrpSpPr>
          <p:grpSpPr bwMode="auto">
            <a:xfrm>
              <a:off x="2051720" y="3623230"/>
              <a:ext cx="576064" cy="504056"/>
              <a:chOff x="398" y="1204"/>
              <a:chExt cx="717" cy="657"/>
            </a:xfrm>
          </p:grpSpPr>
          <p:sp>
            <p:nvSpPr>
              <p:cNvPr id="67688"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689"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0"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1"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2"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3"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4"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5"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6"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7"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8"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99"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700"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651" name="Group 654"/>
            <p:cNvGrpSpPr>
              <a:grpSpLocks/>
            </p:cNvGrpSpPr>
            <p:nvPr/>
          </p:nvGrpSpPr>
          <p:grpSpPr bwMode="auto">
            <a:xfrm>
              <a:off x="2411762" y="4199296"/>
              <a:ext cx="432048" cy="360040"/>
              <a:chOff x="398" y="1204"/>
              <a:chExt cx="717" cy="657"/>
            </a:xfrm>
          </p:grpSpPr>
          <p:sp>
            <p:nvSpPr>
              <p:cNvPr id="67675"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676"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7"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8"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9"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0"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1"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2"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3"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4"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5"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6"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87"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7652" name="Picture 184" descr="汇聚交换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4703350"/>
              <a:ext cx="513886" cy="30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53" name="Picture 184" descr="汇聚交换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930" y="4703350"/>
              <a:ext cx="513886" cy="30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654" name="Group 654"/>
            <p:cNvGrpSpPr>
              <a:grpSpLocks/>
            </p:cNvGrpSpPr>
            <p:nvPr/>
          </p:nvGrpSpPr>
          <p:grpSpPr bwMode="auto">
            <a:xfrm>
              <a:off x="1763690" y="4199296"/>
              <a:ext cx="432048" cy="360040"/>
              <a:chOff x="398" y="1204"/>
              <a:chExt cx="717" cy="657"/>
            </a:xfrm>
          </p:grpSpPr>
          <p:sp>
            <p:nvSpPr>
              <p:cNvPr id="67662"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663"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64"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65"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66"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67"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68"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69"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0"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1"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2"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3"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74"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67655" name="直接连接符 266"/>
            <p:cNvCxnSpPr>
              <a:cxnSpLocks noChangeShapeType="1"/>
              <a:stCxn id="67689" idx="1"/>
              <a:endCxn id="67672" idx="9"/>
            </p:cNvCxnSpPr>
            <p:nvPr/>
          </p:nvCxnSpPr>
          <p:spPr bwMode="auto">
            <a:xfrm flipH="1">
              <a:off x="1916952" y="4023436"/>
              <a:ext cx="271416" cy="23560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656" name="直接连接符 267"/>
            <p:cNvCxnSpPr>
              <a:cxnSpLocks noChangeShapeType="1"/>
              <a:endCxn id="67684" idx="3"/>
            </p:cNvCxnSpPr>
            <p:nvPr/>
          </p:nvCxnSpPr>
          <p:spPr bwMode="auto">
            <a:xfrm>
              <a:off x="2483768" y="4005064"/>
              <a:ext cx="148409" cy="26414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657" name="直接连接符 268"/>
            <p:cNvCxnSpPr>
              <a:cxnSpLocks noChangeShapeType="1"/>
              <a:stCxn id="67674" idx="3"/>
            </p:cNvCxnSpPr>
            <p:nvPr/>
          </p:nvCxnSpPr>
          <p:spPr bwMode="auto">
            <a:xfrm flipH="1">
              <a:off x="1948623" y="4393932"/>
              <a:ext cx="73270" cy="309418"/>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658" name="直接连接符 269"/>
            <p:cNvCxnSpPr>
              <a:cxnSpLocks noChangeShapeType="1"/>
              <a:endCxn id="67682" idx="6"/>
            </p:cNvCxnSpPr>
            <p:nvPr/>
          </p:nvCxnSpPr>
          <p:spPr bwMode="auto">
            <a:xfrm flipH="1" flipV="1">
              <a:off x="2624071" y="4382214"/>
              <a:ext cx="34802" cy="321136"/>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659" name="直接连接符 270"/>
            <p:cNvCxnSpPr>
              <a:cxnSpLocks noChangeShapeType="1"/>
              <a:endCxn id="67679" idx="2"/>
            </p:cNvCxnSpPr>
            <p:nvPr/>
          </p:nvCxnSpPr>
          <p:spPr bwMode="auto">
            <a:xfrm flipV="1">
              <a:off x="2051720" y="4467920"/>
              <a:ext cx="471089" cy="329232"/>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cxnSp>
          <p:nvCxnSpPr>
            <p:cNvPr id="67660" name="直接连接符 271"/>
            <p:cNvCxnSpPr>
              <a:cxnSpLocks noChangeShapeType="1"/>
            </p:cNvCxnSpPr>
            <p:nvPr/>
          </p:nvCxnSpPr>
          <p:spPr bwMode="auto">
            <a:xfrm flipH="1" flipV="1">
              <a:off x="2051721" y="4437112"/>
              <a:ext cx="504055" cy="360040"/>
            </a:xfrm>
            <a:prstGeom prst="line">
              <a:avLst/>
            </a:prstGeom>
            <a:noFill/>
            <a:ln w="19050" algn="ctr">
              <a:solidFill>
                <a:srgbClr val="003366"/>
              </a:solidFill>
              <a:round/>
              <a:headEnd/>
              <a:tailEnd/>
            </a:ln>
            <a:extLst>
              <a:ext uri="{909E8E84-426E-40DD-AFC4-6F175D3DCCD1}">
                <a14:hiddenFill xmlns:a14="http://schemas.microsoft.com/office/drawing/2010/main">
                  <a:noFill/>
                </a14:hiddenFill>
              </a:ext>
            </a:extLst>
          </p:spPr>
        </p:cxnSp>
        <p:sp>
          <p:nvSpPr>
            <p:cNvPr id="67661" name="TextBox 272"/>
            <p:cNvSpPr txBox="1">
              <a:spLocks noChangeArrowheads="1"/>
            </p:cNvSpPr>
            <p:nvPr/>
          </p:nvSpPr>
          <p:spPr bwMode="auto">
            <a:xfrm>
              <a:off x="1979058" y="4796548"/>
              <a:ext cx="649380" cy="36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ea typeface="华文细黑" panose="02010600040101010101" pitchFamily="2" charset="-122"/>
                </a:rPr>
                <a:t>……</a:t>
              </a:r>
              <a:endParaRPr lang="zh-CN" altLang="en-US">
                <a:solidFill>
                  <a:srgbClr val="000000"/>
                </a:solidFill>
                <a:ea typeface="华文细黑" panose="02010600040101010101" pitchFamily="2" charset="-122"/>
              </a:endParaRPr>
            </a:p>
          </p:txBody>
        </p:sp>
      </p:grpSp>
      <p:sp>
        <p:nvSpPr>
          <p:cNvPr id="67593" name="TextBox 312"/>
          <p:cNvSpPr txBox="1">
            <a:spLocks noChangeArrowheads="1"/>
          </p:cNvSpPr>
          <p:nvPr/>
        </p:nvSpPr>
        <p:spPr bwMode="auto">
          <a:xfrm>
            <a:off x="4643438" y="31194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000000"/>
                </a:solidFill>
                <a:ea typeface="华文细黑" panose="02010600040101010101" pitchFamily="2" charset="-122"/>
              </a:rPr>
              <a:t>……</a:t>
            </a:r>
            <a:endParaRPr lang="zh-CN" altLang="en-US">
              <a:solidFill>
                <a:srgbClr val="000000"/>
              </a:solidFill>
              <a:ea typeface="华文细黑" panose="02010600040101010101" pitchFamily="2" charset="-122"/>
            </a:endParaRPr>
          </a:p>
        </p:txBody>
      </p:sp>
      <p:cxnSp>
        <p:nvCxnSpPr>
          <p:cNvPr id="67594" name="直接连接符 314"/>
          <p:cNvCxnSpPr>
            <a:cxnSpLocks noChangeShapeType="1"/>
            <a:stCxn id="67799" idx="6"/>
          </p:cNvCxnSpPr>
          <p:nvPr/>
        </p:nvCxnSpPr>
        <p:spPr bwMode="auto">
          <a:xfrm flipV="1">
            <a:off x="2813050" y="2051050"/>
            <a:ext cx="1127125" cy="496888"/>
          </a:xfrm>
          <a:prstGeom prst="line">
            <a:avLst/>
          </a:prstGeom>
          <a:noFill/>
          <a:ln w="19050" algn="ctr">
            <a:solidFill>
              <a:srgbClr val="003366"/>
            </a:solidFill>
            <a:prstDash val="dash"/>
            <a:round/>
            <a:headEnd/>
            <a:tailEnd/>
          </a:ln>
          <a:extLst>
            <a:ext uri="{909E8E84-426E-40DD-AFC4-6F175D3DCCD1}">
              <a14:hiddenFill xmlns:a14="http://schemas.microsoft.com/office/drawing/2010/main">
                <a:noFill/>
              </a14:hiddenFill>
            </a:ext>
          </a:extLst>
        </p:spPr>
      </p:cxnSp>
      <p:cxnSp>
        <p:nvCxnSpPr>
          <p:cNvPr id="67595" name="直接连接符 316"/>
          <p:cNvCxnSpPr>
            <a:cxnSpLocks noChangeShapeType="1"/>
            <a:stCxn id="67802" idx="9"/>
          </p:cNvCxnSpPr>
          <p:nvPr/>
        </p:nvCxnSpPr>
        <p:spPr bwMode="auto">
          <a:xfrm flipV="1">
            <a:off x="2765425" y="2049463"/>
            <a:ext cx="2438400" cy="569912"/>
          </a:xfrm>
          <a:prstGeom prst="line">
            <a:avLst/>
          </a:prstGeom>
          <a:noFill/>
          <a:ln w="19050" algn="ctr">
            <a:solidFill>
              <a:srgbClr val="003366"/>
            </a:solidFill>
            <a:prstDash val="dash"/>
            <a:round/>
            <a:headEnd/>
            <a:tailEnd/>
          </a:ln>
          <a:extLst>
            <a:ext uri="{909E8E84-426E-40DD-AFC4-6F175D3DCCD1}">
              <a14:hiddenFill xmlns:a14="http://schemas.microsoft.com/office/drawing/2010/main">
                <a:noFill/>
              </a14:hiddenFill>
            </a:ext>
          </a:extLst>
        </p:spPr>
      </p:cxnSp>
      <p:cxnSp>
        <p:nvCxnSpPr>
          <p:cNvPr id="67596" name="直接连接符 318"/>
          <p:cNvCxnSpPr>
            <a:cxnSpLocks noChangeShapeType="1"/>
            <a:stCxn id="67751" idx="7"/>
            <a:endCxn id="67644" idx="5"/>
          </p:cNvCxnSpPr>
          <p:nvPr/>
        </p:nvCxnSpPr>
        <p:spPr bwMode="auto">
          <a:xfrm flipH="1" flipV="1">
            <a:off x="3803650" y="1995488"/>
            <a:ext cx="188913" cy="941387"/>
          </a:xfrm>
          <a:prstGeom prst="line">
            <a:avLst/>
          </a:prstGeom>
          <a:noFill/>
          <a:ln w="19050" algn="ctr">
            <a:solidFill>
              <a:srgbClr val="003366"/>
            </a:solidFill>
            <a:prstDash val="dash"/>
            <a:round/>
            <a:headEnd/>
            <a:tailEnd/>
          </a:ln>
          <a:extLst>
            <a:ext uri="{909E8E84-426E-40DD-AFC4-6F175D3DCCD1}">
              <a14:hiddenFill xmlns:a14="http://schemas.microsoft.com/office/drawing/2010/main">
                <a:noFill/>
              </a14:hiddenFill>
            </a:ext>
          </a:extLst>
        </p:spPr>
      </p:cxnSp>
      <p:cxnSp>
        <p:nvCxnSpPr>
          <p:cNvPr id="67597" name="直接连接符 320"/>
          <p:cNvCxnSpPr>
            <a:cxnSpLocks noChangeShapeType="1"/>
            <a:stCxn id="67751" idx="7"/>
          </p:cNvCxnSpPr>
          <p:nvPr/>
        </p:nvCxnSpPr>
        <p:spPr bwMode="auto">
          <a:xfrm flipV="1">
            <a:off x="3992563" y="2051050"/>
            <a:ext cx="1022350" cy="885825"/>
          </a:xfrm>
          <a:prstGeom prst="line">
            <a:avLst/>
          </a:prstGeom>
          <a:noFill/>
          <a:ln w="19050" algn="ctr">
            <a:solidFill>
              <a:srgbClr val="003366"/>
            </a:solidFill>
            <a:prstDash val="dash"/>
            <a:round/>
            <a:headEnd/>
            <a:tailEnd/>
          </a:ln>
          <a:extLst>
            <a:ext uri="{909E8E84-426E-40DD-AFC4-6F175D3DCCD1}">
              <a14:hiddenFill xmlns:a14="http://schemas.microsoft.com/office/drawing/2010/main">
                <a:noFill/>
              </a14:hiddenFill>
            </a:ext>
          </a:extLst>
        </p:spPr>
      </p:cxnSp>
      <p:cxnSp>
        <p:nvCxnSpPr>
          <p:cNvPr id="67598" name="直接连接符 322"/>
          <p:cNvCxnSpPr>
            <a:cxnSpLocks noChangeShapeType="1"/>
            <a:stCxn id="67699" idx="12"/>
          </p:cNvCxnSpPr>
          <p:nvPr/>
        </p:nvCxnSpPr>
        <p:spPr bwMode="auto">
          <a:xfrm flipH="1" flipV="1">
            <a:off x="3829050" y="2119313"/>
            <a:ext cx="2244725" cy="550862"/>
          </a:xfrm>
          <a:prstGeom prst="line">
            <a:avLst/>
          </a:prstGeom>
          <a:noFill/>
          <a:ln w="19050" algn="ctr">
            <a:solidFill>
              <a:srgbClr val="003366"/>
            </a:solidFill>
            <a:prstDash val="dash"/>
            <a:round/>
            <a:headEnd/>
            <a:tailEnd/>
          </a:ln>
          <a:extLst>
            <a:ext uri="{909E8E84-426E-40DD-AFC4-6F175D3DCCD1}">
              <a14:hiddenFill xmlns:a14="http://schemas.microsoft.com/office/drawing/2010/main">
                <a:noFill/>
              </a14:hiddenFill>
            </a:ext>
          </a:extLst>
        </p:spPr>
      </p:cxnSp>
      <p:cxnSp>
        <p:nvCxnSpPr>
          <p:cNvPr id="67599" name="直接连接符 324"/>
          <p:cNvCxnSpPr>
            <a:cxnSpLocks noChangeShapeType="1"/>
            <a:stCxn id="67700" idx="7"/>
          </p:cNvCxnSpPr>
          <p:nvPr/>
        </p:nvCxnSpPr>
        <p:spPr bwMode="auto">
          <a:xfrm flipH="1" flipV="1">
            <a:off x="5157788" y="2124075"/>
            <a:ext cx="993775" cy="525463"/>
          </a:xfrm>
          <a:prstGeom prst="line">
            <a:avLst/>
          </a:prstGeom>
          <a:noFill/>
          <a:ln w="19050" algn="ctr">
            <a:solidFill>
              <a:srgbClr val="003366"/>
            </a:solidFill>
            <a:prstDash val="dash"/>
            <a:round/>
            <a:headEnd/>
            <a:tailEnd/>
          </a:ln>
          <a:extLst>
            <a:ext uri="{909E8E84-426E-40DD-AFC4-6F175D3DCCD1}">
              <a14:hiddenFill xmlns:a14="http://schemas.microsoft.com/office/drawing/2010/main">
                <a:noFill/>
              </a14:hiddenFill>
            </a:ext>
          </a:extLst>
        </p:spPr>
      </p:cxnSp>
      <p:sp>
        <p:nvSpPr>
          <p:cNvPr id="67600" name="TextBox 325"/>
          <p:cNvSpPr txBox="1">
            <a:spLocks noChangeArrowheads="1"/>
          </p:cNvSpPr>
          <p:nvPr/>
        </p:nvSpPr>
        <p:spPr bwMode="auto">
          <a:xfrm>
            <a:off x="3708400" y="2317750"/>
            <a:ext cx="18716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0000"/>
                </a:solidFill>
                <a:ea typeface="华文细黑" panose="02010600040101010101" pitchFamily="2" charset="-122"/>
              </a:rPr>
              <a:t>全省骨干网</a:t>
            </a:r>
          </a:p>
        </p:txBody>
      </p:sp>
      <p:sp>
        <p:nvSpPr>
          <p:cNvPr id="67601" name="TextBox 326"/>
          <p:cNvSpPr txBox="1">
            <a:spLocks noChangeArrowheads="1"/>
          </p:cNvSpPr>
          <p:nvPr/>
        </p:nvSpPr>
        <p:spPr bwMode="auto">
          <a:xfrm>
            <a:off x="755650" y="2471738"/>
            <a:ext cx="16557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000000"/>
                </a:solidFill>
                <a:ea typeface="华文细黑" panose="02010600040101010101" pitchFamily="2" charset="-122"/>
              </a:rPr>
              <a:t>地市核心出口路由器</a:t>
            </a:r>
            <a:endParaRPr lang="en-US" altLang="zh-CN" sz="1100">
              <a:solidFill>
                <a:srgbClr val="000000"/>
              </a:solidFill>
              <a:ea typeface="华文细黑" panose="02010600040101010101" pitchFamily="2" charset="-122"/>
            </a:endParaRPr>
          </a:p>
          <a:p>
            <a:pPr eaLnBrk="1" hangingPunct="1"/>
            <a:r>
              <a:rPr lang="en-US" altLang="zh-CN" sz="1100">
                <a:solidFill>
                  <a:srgbClr val="000000"/>
                </a:solidFill>
                <a:ea typeface="华文细黑" panose="02010600040101010101" pitchFamily="2" charset="-122"/>
              </a:rPr>
              <a:t>SR8808</a:t>
            </a:r>
            <a:endParaRPr lang="zh-CN" altLang="en-US" sz="1100">
              <a:solidFill>
                <a:srgbClr val="000000"/>
              </a:solidFill>
              <a:ea typeface="华文细黑" panose="02010600040101010101" pitchFamily="2" charset="-122"/>
            </a:endParaRPr>
          </a:p>
        </p:txBody>
      </p:sp>
      <p:sp>
        <p:nvSpPr>
          <p:cNvPr id="67602" name="TextBox 327"/>
          <p:cNvSpPr txBox="1">
            <a:spLocks noChangeArrowheads="1"/>
          </p:cNvSpPr>
          <p:nvPr/>
        </p:nvSpPr>
        <p:spPr bwMode="auto">
          <a:xfrm>
            <a:off x="4211638" y="2832100"/>
            <a:ext cx="15843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000000"/>
                </a:solidFill>
                <a:ea typeface="华文细黑" panose="02010600040101010101" pitchFamily="2" charset="-122"/>
              </a:rPr>
              <a:t>地市核心出口路由器</a:t>
            </a:r>
            <a:endParaRPr lang="en-US" altLang="zh-CN" sz="1100">
              <a:solidFill>
                <a:srgbClr val="000000"/>
              </a:solidFill>
              <a:ea typeface="华文细黑" panose="02010600040101010101" pitchFamily="2" charset="-122"/>
            </a:endParaRPr>
          </a:p>
          <a:p>
            <a:pPr eaLnBrk="1" hangingPunct="1"/>
            <a:r>
              <a:rPr lang="en-US" altLang="zh-CN" sz="1100">
                <a:solidFill>
                  <a:srgbClr val="000000"/>
                </a:solidFill>
                <a:ea typeface="华文细黑" panose="02010600040101010101" pitchFamily="2" charset="-122"/>
              </a:rPr>
              <a:t>SR8808</a:t>
            </a:r>
            <a:endParaRPr lang="zh-CN" altLang="en-US" sz="1100">
              <a:solidFill>
                <a:srgbClr val="000000"/>
              </a:solidFill>
              <a:ea typeface="华文细黑" panose="02010600040101010101" pitchFamily="2" charset="-122"/>
            </a:endParaRPr>
          </a:p>
        </p:txBody>
      </p:sp>
      <p:sp>
        <p:nvSpPr>
          <p:cNvPr id="67603" name="TextBox 328"/>
          <p:cNvSpPr txBox="1">
            <a:spLocks noChangeArrowheads="1"/>
          </p:cNvSpPr>
          <p:nvPr/>
        </p:nvSpPr>
        <p:spPr bwMode="auto">
          <a:xfrm>
            <a:off x="6372225" y="2543175"/>
            <a:ext cx="16557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000000"/>
                </a:solidFill>
                <a:ea typeface="华文细黑" panose="02010600040101010101" pitchFamily="2" charset="-122"/>
              </a:rPr>
              <a:t>地市核心出口路由器</a:t>
            </a:r>
            <a:endParaRPr lang="en-US" altLang="zh-CN" sz="1100">
              <a:solidFill>
                <a:srgbClr val="000000"/>
              </a:solidFill>
              <a:ea typeface="华文细黑" panose="02010600040101010101" pitchFamily="2" charset="-122"/>
            </a:endParaRPr>
          </a:p>
          <a:p>
            <a:pPr eaLnBrk="1" hangingPunct="1"/>
            <a:r>
              <a:rPr lang="en-US" altLang="zh-CN" sz="1100">
                <a:solidFill>
                  <a:srgbClr val="000000"/>
                </a:solidFill>
                <a:ea typeface="华文细黑" panose="02010600040101010101" pitchFamily="2" charset="-122"/>
              </a:rPr>
              <a:t>SR8808</a:t>
            </a:r>
            <a:endParaRPr lang="zh-CN" altLang="en-US" sz="1100">
              <a:solidFill>
                <a:srgbClr val="000000"/>
              </a:solidFill>
              <a:ea typeface="华文细黑" panose="02010600040101010101" pitchFamily="2" charset="-122"/>
            </a:endParaRPr>
          </a:p>
        </p:txBody>
      </p:sp>
      <p:sp>
        <p:nvSpPr>
          <p:cNvPr id="67604" name="TextBox 329"/>
          <p:cNvSpPr txBox="1">
            <a:spLocks noChangeArrowheads="1"/>
          </p:cNvSpPr>
          <p:nvPr/>
        </p:nvSpPr>
        <p:spPr bwMode="auto">
          <a:xfrm>
            <a:off x="2411413" y="1608138"/>
            <a:ext cx="1512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FF0000"/>
                </a:solidFill>
                <a:ea typeface="华文细黑" panose="02010600040101010101" pitchFamily="2" charset="-122"/>
              </a:rPr>
              <a:t>省干核心路由器</a:t>
            </a:r>
            <a:endParaRPr lang="en-US" altLang="zh-CN" sz="1200" b="1">
              <a:solidFill>
                <a:srgbClr val="FF0000"/>
              </a:solidFill>
              <a:ea typeface="华文细黑" panose="02010600040101010101" pitchFamily="2" charset="-122"/>
            </a:endParaRPr>
          </a:p>
          <a:p>
            <a:pPr eaLnBrk="1" hangingPunct="1"/>
            <a:r>
              <a:rPr lang="en-US" altLang="zh-CN" sz="1200" b="1">
                <a:solidFill>
                  <a:srgbClr val="FF0000"/>
                </a:solidFill>
                <a:ea typeface="华文细黑" panose="02010600040101010101" pitchFamily="2" charset="-122"/>
              </a:rPr>
              <a:t>CR16018</a:t>
            </a:r>
            <a:endParaRPr lang="zh-CN" altLang="en-US" sz="1200" b="1">
              <a:solidFill>
                <a:srgbClr val="FF0000"/>
              </a:solidFill>
              <a:ea typeface="华文细黑" panose="02010600040101010101" pitchFamily="2" charset="-122"/>
            </a:endParaRPr>
          </a:p>
        </p:txBody>
      </p:sp>
      <p:sp>
        <p:nvSpPr>
          <p:cNvPr id="67605" name="TextBox 330"/>
          <p:cNvSpPr txBox="1">
            <a:spLocks noChangeArrowheads="1"/>
          </p:cNvSpPr>
          <p:nvPr/>
        </p:nvSpPr>
        <p:spPr bwMode="auto">
          <a:xfrm>
            <a:off x="5219700" y="1649413"/>
            <a:ext cx="187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FF0000"/>
                </a:solidFill>
                <a:ea typeface="华文细黑" panose="02010600040101010101" pitchFamily="2" charset="-122"/>
              </a:rPr>
              <a:t>省干核心路由器</a:t>
            </a:r>
            <a:endParaRPr lang="en-US" altLang="zh-CN" sz="1200" b="1">
              <a:solidFill>
                <a:srgbClr val="FF0000"/>
              </a:solidFill>
              <a:ea typeface="华文细黑" panose="02010600040101010101" pitchFamily="2" charset="-122"/>
            </a:endParaRPr>
          </a:p>
          <a:p>
            <a:pPr eaLnBrk="1" hangingPunct="1"/>
            <a:r>
              <a:rPr lang="en-US" altLang="zh-CN" sz="1200" b="1">
                <a:solidFill>
                  <a:srgbClr val="FF0000"/>
                </a:solidFill>
                <a:ea typeface="华文细黑" panose="02010600040101010101" pitchFamily="2" charset="-122"/>
              </a:rPr>
              <a:t>CR16018</a:t>
            </a:r>
            <a:endParaRPr lang="zh-CN" altLang="en-US" sz="1200" b="1">
              <a:solidFill>
                <a:srgbClr val="FF0000"/>
              </a:solidFill>
              <a:ea typeface="华文细黑" panose="02010600040101010101" pitchFamily="2" charset="-122"/>
            </a:endParaRPr>
          </a:p>
        </p:txBody>
      </p:sp>
      <p:sp>
        <p:nvSpPr>
          <p:cNvPr id="67606" name="TextBox 398"/>
          <p:cNvSpPr txBox="1">
            <a:spLocks noChangeArrowheads="1"/>
          </p:cNvSpPr>
          <p:nvPr/>
        </p:nvSpPr>
        <p:spPr bwMode="auto">
          <a:xfrm>
            <a:off x="1403350" y="2974975"/>
            <a:ext cx="1152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rgbClr val="000000"/>
                </a:solidFill>
                <a:ea typeface="华文细黑" panose="02010600040101010101" pitchFamily="2" charset="-122"/>
              </a:rPr>
              <a:t>BRAS</a:t>
            </a:r>
          </a:p>
          <a:p>
            <a:pPr eaLnBrk="1" hangingPunct="1"/>
            <a:r>
              <a:rPr lang="en-US" altLang="zh-CN" sz="1000">
                <a:solidFill>
                  <a:srgbClr val="000000"/>
                </a:solidFill>
                <a:ea typeface="华文细黑" panose="02010600040101010101" pitchFamily="2" charset="-122"/>
              </a:rPr>
              <a:t>IAG</a:t>
            </a:r>
            <a:endParaRPr lang="zh-CN" altLang="en-US" sz="1000">
              <a:solidFill>
                <a:srgbClr val="000000"/>
              </a:solidFill>
              <a:ea typeface="华文细黑" panose="02010600040101010101" pitchFamily="2" charset="-122"/>
            </a:endParaRPr>
          </a:p>
        </p:txBody>
      </p:sp>
      <p:sp>
        <p:nvSpPr>
          <p:cNvPr id="67607" name="TextBox 399"/>
          <p:cNvSpPr txBox="1">
            <a:spLocks noChangeArrowheads="1"/>
          </p:cNvSpPr>
          <p:nvPr/>
        </p:nvSpPr>
        <p:spPr bwMode="auto">
          <a:xfrm>
            <a:off x="2987675" y="2992438"/>
            <a:ext cx="1152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rgbClr val="000000"/>
                </a:solidFill>
                <a:ea typeface="华文细黑" panose="02010600040101010101" pitchFamily="2" charset="-122"/>
              </a:rPr>
              <a:t>USR</a:t>
            </a:r>
          </a:p>
          <a:p>
            <a:pPr eaLnBrk="1" hangingPunct="1"/>
            <a:r>
              <a:rPr lang="en-US" altLang="zh-CN" sz="1000">
                <a:solidFill>
                  <a:srgbClr val="000000"/>
                </a:solidFill>
                <a:ea typeface="华文细黑" panose="02010600040101010101" pitchFamily="2" charset="-122"/>
              </a:rPr>
              <a:t>SR8805</a:t>
            </a:r>
            <a:endParaRPr lang="zh-CN" altLang="en-US" sz="1000">
              <a:solidFill>
                <a:srgbClr val="000000"/>
              </a:solidFill>
              <a:ea typeface="华文细黑" panose="02010600040101010101" pitchFamily="2" charset="-122"/>
            </a:endParaRPr>
          </a:p>
        </p:txBody>
      </p:sp>
      <p:sp>
        <p:nvSpPr>
          <p:cNvPr id="67608" name="TextBox 333"/>
          <p:cNvSpPr txBox="1">
            <a:spLocks noChangeArrowheads="1"/>
          </p:cNvSpPr>
          <p:nvPr/>
        </p:nvSpPr>
        <p:spPr bwMode="auto">
          <a:xfrm>
            <a:off x="1258888" y="3406775"/>
            <a:ext cx="86518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000000"/>
                </a:solidFill>
                <a:ea typeface="华文细黑" panose="02010600040101010101" pitchFamily="2" charset="-122"/>
              </a:rPr>
              <a:t>三层</a:t>
            </a:r>
            <a:r>
              <a:rPr lang="en-US" altLang="zh-CN" sz="1100">
                <a:solidFill>
                  <a:srgbClr val="000000"/>
                </a:solidFill>
                <a:ea typeface="华文细黑" panose="02010600040101010101" pitchFamily="2" charset="-122"/>
              </a:rPr>
              <a:t>OLT</a:t>
            </a:r>
          </a:p>
          <a:p>
            <a:pPr eaLnBrk="1" hangingPunct="1"/>
            <a:r>
              <a:rPr lang="en-US" altLang="zh-CN" sz="1100">
                <a:solidFill>
                  <a:srgbClr val="000000"/>
                </a:solidFill>
                <a:ea typeface="华文细黑" panose="02010600040101010101" pitchFamily="2" charset="-122"/>
              </a:rPr>
              <a:t>S7600</a:t>
            </a:r>
            <a:endParaRPr lang="zh-CN" altLang="en-US" sz="1100">
              <a:solidFill>
                <a:srgbClr val="000000"/>
              </a:solidFill>
              <a:ea typeface="华文细黑" panose="02010600040101010101" pitchFamily="2" charset="-122"/>
            </a:endParaRPr>
          </a:p>
        </p:txBody>
      </p:sp>
      <p:sp>
        <p:nvSpPr>
          <p:cNvPr id="67609" name="TextBox 334"/>
          <p:cNvSpPr txBox="1">
            <a:spLocks noChangeArrowheads="1"/>
          </p:cNvSpPr>
          <p:nvPr/>
        </p:nvSpPr>
        <p:spPr bwMode="auto">
          <a:xfrm>
            <a:off x="1835150" y="4127500"/>
            <a:ext cx="12969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000000"/>
                </a:solidFill>
                <a:ea typeface="华文细黑" panose="02010600040101010101" pitchFamily="2" charset="-122"/>
              </a:rPr>
              <a:t>地市</a:t>
            </a:r>
            <a:r>
              <a:rPr lang="en-US" altLang="zh-CN" sz="1200">
                <a:solidFill>
                  <a:srgbClr val="000000"/>
                </a:solidFill>
                <a:ea typeface="华文细黑" panose="02010600040101010101" pitchFamily="2" charset="-122"/>
              </a:rPr>
              <a:t>IP</a:t>
            </a:r>
            <a:r>
              <a:rPr lang="zh-CN" altLang="en-US" sz="1200">
                <a:solidFill>
                  <a:srgbClr val="000000"/>
                </a:solidFill>
                <a:ea typeface="华文细黑" panose="02010600040101010101" pitchFamily="2" charset="-122"/>
              </a:rPr>
              <a:t>城域网</a:t>
            </a:r>
            <a:r>
              <a:rPr lang="en-US" altLang="zh-CN" sz="1200">
                <a:solidFill>
                  <a:srgbClr val="000000"/>
                </a:solidFill>
                <a:ea typeface="华文细黑" panose="02010600040101010101" pitchFamily="2" charset="-122"/>
              </a:rPr>
              <a:t>1</a:t>
            </a:r>
            <a:endParaRPr lang="zh-CN" altLang="en-US" sz="1200">
              <a:solidFill>
                <a:srgbClr val="000000"/>
              </a:solidFill>
              <a:ea typeface="华文细黑" panose="02010600040101010101" pitchFamily="2" charset="-122"/>
            </a:endParaRPr>
          </a:p>
        </p:txBody>
      </p:sp>
      <p:sp>
        <p:nvSpPr>
          <p:cNvPr id="67610" name="TextBox 335"/>
          <p:cNvSpPr txBox="1">
            <a:spLocks noChangeArrowheads="1"/>
          </p:cNvSpPr>
          <p:nvPr/>
        </p:nvSpPr>
        <p:spPr bwMode="auto">
          <a:xfrm>
            <a:off x="3276600" y="4279900"/>
            <a:ext cx="1295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000000"/>
                </a:solidFill>
                <a:ea typeface="华文细黑" panose="02010600040101010101" pitchFamily="2" charset="-122"/>
              </a:rPr>
              <a:t>地市</a:t>
            </a:r>
            <a:r>
              <a:rPr lang="en-US" altLang="zh-CN" sz="1200">
                <a:solidFill>
                  <a:srgbClr val="000000"/>
                </a:solidFill>
                <a:ea typeface="华文细黑" panose="02010600040101010101" pitchFamily="2" charset="-122"/>
              </a:rPr>
              <a:t>IP</a:t>
            </a:r>
            <a:r>
              <a:rPr lang="zh-CN" altLang="en-US" sz="1200">
                <a:solidFill>
                  <a:srgbClr val="000000"/>
                </a:solidFill>
                <a:ea typeface="华文细黑" panose="02010600040101010101" pitchFamily="2" charset="-122"/>
              </a:rPr>
              <a:t>城域网</a:t>
            </a:r>
            <a:r>
              <a:rPr lang="en-US" altLang="zh-CN" sz="1200">
                <a:solidFill>
                  <a:srgbClr val="000000"/>
                </a:solidFill>
                <a:ea typeface="华文细黑" panose="02010600040101010101" pitchFamily="2" charset="-122"/>
              </a:rPr>
              <a:t>2</a:t>
            </a:r>
            <a:endParaRPr lang="zh-CN" altLang="en-US" sz="1200">
              <a:solidFill>
                <a:srgbClr val="000000"/>
              </a:solidFill>
              <a:ea typeface="华文细黑" panose="02010600040101010101" pitchFamily="2" charset="-122"/>
            </a:endParaRPr>
          </a:p>
        </p:txBody>
      </p:sp>
      <p:sp>
        <p:nvSpPr>
          <p:cNvPr id="67611" name="TextBox 336"/>
          <p:cNvSpPr txBox="1">
            <a:spLocks noChangeArrowheads="1"/>
          </p:cNvSpPr>
          <p:nvPr/>
        </p:nvSpPr>
        <p:spPr bwMode="auto">
          <a:xfrm>
            <a:off x="5508625" y="3983038"/>
            <a:ext cx="1295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000000"/>
                </a:solidFill>
                <a:ea typeface="华文细黑" panose="02010600040101010101" pitchFamily="2" charset="-122"/>
              </a:rPr>
              <a:t>地市</a:t>
            </a:r>
            <a:r>
              <a:rPr lang="en-US" altLang="zh-CN" sz="1200">
                <a:solidFill>
                  <a:srgbClr val="000000"/>
                </a:solidFill>
                <a:ea typeface="华文细黑" panose="02010600040101010101" pitchFamily="2" charset="-122"/>
              </a:rPr>
              <a:t>IP</a:t>
            </a:r>
            <a:r>
              <a:rPr lang="zh-CN" altLang="en-US" sz="1200">
                <a:solidFill>
                  <a:srgbClr val="000000"/>
                </a:solidFill>
                <a:ea typeface="华文细黑" panose="02010600040101010101" pitchFamily="2" charset="-122"/>
              </a:rPr>
              <a:t>城域网</a:t>
            </a:r>
            <a:r>
              <a:rPr lang="en-US" altLang="zh-CN" sz="1200">
                <a:solidFill>
                  <a:srgbClr val="000000"/>
                </a:solidFill>
                <a:ea typeface="华文细黑" panose="02010600040101010101" pitchFamily="2" charset="-122"/>
              </a:rPr>
              <a:t>n</a:t>
            </a:r>
            <a:endParaRPr lang="zh-CN" altLang="en-US" sz="1200">
              <a:solidFill>
                <a:srgbClr val="000000"/>
              </a:solidFill>
              <a:ea typeface="华文细黑" panose="02010600040101010101" pitchFamily="2" charset="-122"/>
            </a:endParaRPr>
          </a:p>
        </p:txBody>
      </p:sp>
      <p:sp>
        <p:nvSpPr>
          <p:cNvPr id="67612" name="圆角矩形 337"/>
          <p:cNvSpPr>
            <a:spLocks noChangeArrowheads="1"/>
          </p:cNvSpPr>
          <p:nvPr/>
        </p:nvSpPr>
        <p:spPr bwMode="auto">
          <a:xfrm>
            <a:off x="2268538" y="1557338"/>
            <a:ext cx="4464050" cy="719137"/>
          </a:xfrm>
          <a:prstGeom prst="roundRect">
            <a:avLst>
              <a:gd name="adj" fmla="val 16667"/>
            </a:avLst>
          </a:prstGeom>
          <a:solidFill>
            <a:srgbClr val="FFCC00">
              <a:alpha val="21960"/>
            </a:srgbClr>
          </a:solidFill>
          <a:ln w="44450">
            <a:solidFill>
              <a:srgbClr val="C00000"/>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000000"/>
              </a:solidFill>
              <a:ea typeface="华文细黑" panose="02010600040101010101" pitchFamily="2" charset="-122"/>
            </a:endParaRPr>
          </a:p>
        </p:txBody>
      </p:sp>
      <p:grpSp>
        <p:nvGrpSpPr>
          <p:cNvPr id="67613" name="组合 30"/>
          <p:cNvGrpSpPr>
            <a:grpSpLocks/>
          </p:cNvGrpSpPr>
          <p:nvPr/>
        </p:nvGrpSpPr>
        <p:grpSpPr bwMode="auto">
          <a:xfrm>
            <a:off x="3203575" y="981075"/>
            <a:ext cx="3171825" cy="698500"/>
            <a:chOff x="642910" y="1588887"/>
            <a:chExt cx="2320075" cy="1681873"/>
          </a:xfrm>
        </p:grpSpPr>
        <p:sp>
          <p:nvSpPr>
            <p:cNvPr id="407" name="Oval 11"/>
            <p:cNvSpPr>
              <a:spLocks noChangeArrowheads="1"/>
            </p:cNvSpPr>
            <p:nvPr/>
          </p:nvSpPr>
          <p:spPr bwMode="ltGray">
            <a:xfrm>
              <a:off x="642910" y="1588887"/>
              <a:ext cx="1927590" cy="1280518"/>
            </a:xfrm>
            <a:prstGeom prst="cloud">
              <a:avLst/>
            </a:prstGeom>
            <a:solidFill>
              <a:srgbClr val="1E7BB4"/>
            </a:solidFill>
            <a:ln w="28575" algn="ctr">
              <a:noFill/>
              <a:round/>
              <a:headEnd/>
              <a:tailEnd/>
            </a:ln>
          </p:spPr>
          <p:txBody>
            <a:bodyPr wrap="none" anchor="ctr"/>
            <a:lstStyle/>
            <a:p>
              <a:pPr algn="ctr">
                <a:defRPr/>
              </a:pPr>
              <a:endParaRPr lang="zh-CN" altLang="en-US">
                <a:solidFill>
                  <a:srgbClr val="000000"/>
                </a:solidFill>
                <a:latin typeface="Arial" charset="0"/>
                <a:ea typeface="华文细黑" pitchFamily="2" charset="-122"/>
              </a:endParaRPr>
            </a:p>
          </p:txBody>
        </p:sp>
        <p:grpSp>
          <p:nvGrpSpPr>
            <p:cNvPr id="67647" name="Oval 11"/>
            <p:cNvGrpSpPr>
              <a:grpSpLocks/>
            </p:cNvGrpSpPr>
            <p:nvPr/>
          </p:nvGrpSpPr>
          <p:grpSpPr bwMode="auto">
            <a:xfrm>
              <a:off x="681203" y="1589415"/>
              <a:ext cx="2281782" cy="1681345"/>
              <a:chOff x="4937760" y="1286256"/>
              <a:chExt cx="1645919" cy="1213104"/>
            </a:xfrm>
          </p:grpSpPr>
          <p:pic>
            <p:nvPicPr>
              <p:cNvPr id="67648" name="Oval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ltGray">
              <a:xfrm>
                <a:off x="4937760" y="1286256"/>
                <a:ext cx="1645919" cy="121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49" name="Text Box 75"/>
              <p:cNvSpPr txBox="1">
                <a:spLocks noChangeArrowheads="1"/>
              </p:cNvSpPr>
              <p:nvPr/>
            </p:nvSpPr>
            <p:spPr bwMode="auto">
              <a:xfrm>
                <a:off x="5154790" y="1448574"/>
                <a:ext cx="806720" cy="52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0000"/>
                  </a:solidFill>
                  <a:ea typeface="华文细黑" panose="02010600040101010101" pitchFamily="2" charset="-122"/>
                </a:endParaRPr>
              </a:p>
            </p:txBody>
          </p:sp>
        </p:grpSp>
      </p:grpSp>
      <p:cxnSp>
        <p:nvCxnSpPr>
          <p:cNvPr id="411" name="直接连接符 410"/>
          <p:cNvCxnSpPr/>
          <p:nvPr/>
        </p:nvCxnSpPr>
        <p:spPr bwMode="auto">
          <a:xfrm>
            <a:off x="4067175" y="1916113"/>
            <a:ext cx="865188"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412" name="直接连接符 411"/>
          <p:cNvCxnSpPr/>
          <p:nvPr/>
        </p:nvCxnSpPr>
        <p:spPr bwMode="auto">
          <a:xfrm flipV="1">
            <a:off x="3924300" y="1484313"/>
            <a:ext cx="0" cy="360362"/>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413" name="直接连接符 412"/>
          <p:cNvCxnSpPr/>
          <p:nvPr/>
        </p:nvCxnSpPr>
        <p:spPr bwMode="auto">
          <a:xfrm flipV="1">
            <a:off x="5003800" y="1412875"/>
            <a:ext cx="0" cy="43180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grpSp>
        <p:nvGrpSpPr>
          <p:cNvPr id="67617" name="Group 654"/>
          <p:cNvGrpSpPr>
            <a:grpSpLocks/>
          </p:cNvGrpSpPr>
          <p:nvPr/>
        </p:nvGrpSpPr>
        <p:grpSpPr bwMode="auto">
          <a:xfrm>
            <a:off x="3563938" y="1751013"/>
            <a:ext cx="576262" cy="431800"/>
            <a:chOff x="398" y="1204"/>
            <a:chExt cx="717" cy="657"/>
          </a:xfrm>
        </p:grpSpPr>
        <p:sp>
          <p:nvSpPr>
            <p:cNvPr id="67633"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634"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5"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6"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7"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8"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9"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40"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41"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42"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43"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44"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45"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618" name="Group 654"/>
          <p:cNvGrpSpPr>
            <a:grpSpLocks/>
          </p:cNvGrpSpPr>
          <p:nvPr/>
        </p:nvGrpSpPr>
        <p:grpSpPr bwMode="auto">
          <a:xfrm>
            <a:off x="4716463" y="1751013"/>
            <a:ext cx="576262" cy="431800"/>
            <a:chOff x="398" y="1204"/>
            <a:chExt cx="717" cy="657"/>
          </a:xfrm>
        </p:grpSpPr>
        <p:sp>
          <p:nvSpPr>
            <p:cNvPr id="67620" name="AutoShape 655"/>
            <p:cNvSpPr>
              <a:spLocks noChangeAspect="1" noChangeArrowheads="1" noTextEdit="1"/>
            </p:cNvSpPr>
            <p:nvPr/>
          </p:nvSpPr>
          <p:spPr bwMode="auto">
            <a:xfrm>
              <a:off x="431" y="1221"/>
              <a:ext cx="652"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621" name="Freeform 656"/>
            <p:cNvSpPr>
              <a:spLocks/>
            </p:cNvSpPr>
            <p:nvPr/>
          </p:nvSpPr>
          <p:spPr bwMode="auto">
            <a:xfrm>
              <a:off x="430" y="1537"/>
              <a:ext cx="653" cy="324"/>
            </a:xfrm>
            <a:custGeom>
              <a:avLst/>
              <a:gdLst>
                <a:gd name="T0" fmla="*/ 21151 w 454"/>
                <a:gd name="T1" fmla="*/ 5027 h 225"/>
                <a:gd name="T2" fmla="*/ 3633 w 454"/>
                <a:gd name="T3" fmla="*/ 5027 h 225"/>
                <a:gd name="T4" fmla="*/ 1 w 454"/>
                <a:gd name="T5" fmla="*/ 1 h 225"/>
                <a:gd name="T6" fmla="*/ 0 w 454"/>
                <a:gd name="T7" fmla="*/ 1 h 225"/>
                <a:gd name="T8" fmla="*/ 0 w 454"/>
                <a:gd name="T9" fmla="*/ 4787 h 225"/>
                <a:gd name="T10" fmla="*/ 1 w 454"/>
                <a:gd name="T11" fmla="*/ 4787 h 225"/>
                <a:gd name="T12" fmla="*/ 3633 w 454"/>
                <a:gd name="T13" fmla="*/ 9624 h 225"/>
                <a:gd name="T14" fmla="*/ 21151 w 454"/>
                <a:gd name="T15" fmla="*/ 9624 h 225"/>
                <a:gd name="T16" fmla="*/ 24703 w 454"/>
                <a:gd name="T17" fmla="*/ 4787 h 225"/>
                <a:gd name="T18" fmla="*/ 24745 w 454"/>
                <a:gd name="T19" fmla="*/ 4787 h 225"/>
                <a:gd name="T20" fmla="*/ 24703 w 454"/>
                <a:gd name="T21" fmla="*/ 0 h 225"/>
                <a:gd name="T22" fmla="*/ 21151 w 454"/>
                <a:gd name="T23" fmla="*/ 5027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1"/>
                  </a:moveTo>
                  <a:cubicBezTo>
                    <a:pt x="299" y="143"/>
                    <a:pt x="156" y="143"/>
                    <a:pt x="67" y="91"/>
                  </a:cubicBezTo>
                  <a:cubicBezTo>
                    <a:pt x="19" y="64"/>
                    <a:pt x="1" y="36"/>
                    <a:pt x="1" y="1"/>
                  </a:cubicBezTo>
                  <a:cubicBezTo>
                    <a:pt x="0" y="1"/>
                    <a:pt x="0" y="1"/>
                    <a:pt x="0" y="1"/>
                  </a:cubicBezTo>
                  <a:cubicBezTo>
                    <a:pt x="0" y="87"/>
                    <a:pt x="0" y="87"/>
                    <a:pt x="0" y="87"/>
                  </a:cubicBezTo>
                  <a:cubicBezTo>
                    <a:pt x="1" y="87"/>
                    <a:pt x="1" y="87"/>
                    <a:pt x="1" y="87"/>
                  </a:cubicBezTo>
                  <a:cubicBezTo>
                    <a:pt x="3" y="118"/>
                    <a:pt x="25" y="150"/>
                    <a:pt x="67" y="174"/>
                  </a:cubicBezTo>
                  <a:cubicBezTo>
                    <a:pt x="156" y="225"/>
                    <a:pt x="299" y="225"/>
                    <a:pt x="388" y="174"/>
                  </a:cubicBezTo>
                  <a:cubicBezTo>
                    <a:pt x="429" y="150"/>
                    <a:pt x="451" y="118"/>
                    <a:pt x="453" y="87"/>
                  </a:cubicBezTo>
                  <a:cubicBezTo>
                    <a:pt x="454" y="87"/>
                    <a:pt x="454" y="87"/>
                    <a:pt x="454" y="87"/>
                  </a:cubicBezTo>
                  <a:cubicBezTo>
                    <a:pt x="453" y="0"/>
                    <a:pt x="453" y="0"/>
                    <a:pt x="453" y="0"/>
                  </a:cubicBezTo>
                  <a:cubicBezTo>
                    <a:pt x="453" y="34"/>
                    <a:pt x="432" y="66"/>
                    <a:pt x="388" y="91"/>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2" name="Freeform 657"/>
            <p:cNvSpPr>
              <a:spLocks/>
            </p:cNvSpPr>
            <p:nvPr/>
          </p:nvSpPr>
          <p:spPr bwMode="auto">
            <a:xfrm>
              <a:off x="398" y="1337"/>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3" name="Freeform 658"/>
            <p:cNvSpPr>
              <a:spLocks/>
            </p:cNvSpPr>
            <p:nvPr/>
          </p:nvSpPr>
          <p:spPr bwMode="auto">
            <a:xfrm>
              <a:off x="430" y="1404"/>
              <a:ext cx="653" cy="323"/>
            </a:xfrm>
            <a:custGeom>
              <a:avLst/>
              <a:gdLst>
                <a:gd name="T0" fmla="*/ 21151 w 454"/>
                <a:gd name="T1" fmla="*/ 4884 h 225"/>
                <a:gd name="T2" fmla="*/ 3633 w 454"/>
                <a:gd name="T3" fmla="*/ 4884 h 225"/>
                <a:gd name="T4" fmla="*/ 1 w 454"/>
                <a:gd name="T5" fmla="*/ 1 h 225"/>
                <a:gd name="T6" fmla="*/ 0 w 454"/>
                <a:gd name="T7" fmla="*/ 1 h 225"/>
                <a:gd name="T8" fmla="*/ 0 w 454"/>
                <a:gd name="T9" fmla="*/ 4638 h 225"/>
                <a:gd name="T10" fmla="*/ 1 w 454"/>
                <a:gd name="T11" fmla="*/ 4638 h 225"/>
                <a:gd name="T12" fmla="*/ 3633 w 454"/>
                <a:gd name="T13" fmla="*/ 9284 h 225"/>
                <a:gd name="T14" fmla="*/ 21151 w 454"/>
                <a:gd name="T15" fmla="*/ 9284 h 225"/>
                <a:gd name="T16" fmla="*/ 24703 w 454"/>
                <a:gd name="T17" fmla="*/ 4638 h 225"/>
                <a:gd name="T18" fmla="*/ 24745 w 454"/>
                <a:gd name="T19" fmla="*/ 4638 h 225"/>
                <a:gd name="T20" fmla="*/ 24703 w 454"/>
                <a:gd name="T21" fmla="*/ 0 h 225"/>
                <a:gd name="T22" fmla="*/ 21151 w 454"/>
                <a:gd name="T23" fmla="*/ 4884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5"/>
                <a:gd name="T38" fmla="*/ 454 w 454"/>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5">
                  <a:moveTo>
                    <a:pt x="388" y="92"/>
                  </a:moveTo>
                  <a:cubicBezTo>
                    <a:pt x="299" y="143"/>
                    <a:pt x="156" y="143"/>
                    <a:pt x="67" y="92"/>
                  </a:cubicBezTo>
                  <a:cubicBezTo>
                    <a:pt x="19" y="64"/>
                    <a:pt x="1" y="36"/>
                    <a:pt x="1" y="1"/>
                  </a:cubicBezTo>
                  <a:cubicBezTo>
                    <a:pt x="0" y="1"/>
                    <a:pt x="0" y="1"/>
                    <a:pt x="0" y="1"/>
                  </a:cubicBezTo>
                  <a:cubicBezTo>
                    <a:pt x="0" y="87"/>
                    <a:pt x="0" y="87"/>
                    <a:pt x="0" y="87"/>
                  </a:cubicBezTo>
                  <a:cubicBezTo>
                    <a:pt x="1" y="87"/>
                    <a:pt x="1" y="87"/>
                    <a:pt x="1" y="87"/>
                  </a:cubicBezTo>
                  <a:cubicBezTo>
                    <a:pt x="3" y="119"/>
                    <a:pt x="25" y="150"/>
                    <a:pt x="67" y="174"/>
                  </a:cubicBezTo>
                  <a:cubicBezTo>
                    <a:pt x="156" y="225"/>
                    <a:pt x="299" y="225"/>
                    <a:pt x="388" y="174"/>
                  </a:cubicBezTo>
                  <a:cubicBezTo>
                    <a:pt x="429" y="150"/>
                    <a:pt x="451" y="119"/>
                    <a:pt x="453" y="87"/>
                  </a:cubicBezTo>
                  <a:cubicBezTo>
                    <a:pt x="454" y="87"/>
                    <a:pt x="454" y="87"/>
                    <a:pt x="454" y="87"/>
                  </a:cubicBezTo>
                  <a:cubicBezTo>
                    <a:pt x="453" y="0"/>
                    <a:pt x="453" y="0"/>
                    <a:pt x="453" y="0"/>
                  </a:cubicBezTo>
                  <a:cubicBezTo>
                    <a:pt x="453" y="34"/>
                    <a:pt x="432" y="66"/>
                    <a:pt x="388" y="92"/>
                  </a:cubicBezTo>
                  <a:close/>
                </a:path>
              </a:pathLst>
            </a:custGeom>
            <a:solidFill>
              <a:srgbClr val="1036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4" name="Freeform 659"/>
            <p:cNvSpPr>
              <a:spLocks/>
            </p:cNvSpPr>
            <p:nvPr/>
          </p:nvSpPr>
          <p:spPr bwMode="auto">
            <a:xfrm>
              <a:off x="398" y="1204"/>
              <a:ext cx="717" cy="414"/>
            </a:xfrm>
            <a:custGeom>
              <a:avLst/>
              <a:gdLst>
                <a:gd name="T0" fmla="*/ 22542 w 498"/>
                <a:gd name="T1" fmla="*/ 2754 h 288"/>
                <a:gd name="T2" fmla="*/ 22564 w 498"/>
                <a:gd name="T3" fmla="*/ 12841 h 288"/>
                <a:gd name="T4" fmla="*/ 4898 w 498"/>
                <a:gd name="T5" fmla="*/ 12841 h 288"/>
                <a:gd name="T6" fmla="*/ 4865 w 498"/>
                <a:gd name="T7" fmla="*/ 2754 h 288"/>
                <a:gd name="T8" fmla="*/ 22542 w 498"/>
                <a:gd name="T9" fmla="*/ 2754 h 288"/>
                <a:gd name="T10" fmla="*/ 0 60000 65536"/>
                <a:gd name="T11" fmla="*/ 0 60000 65536"/>
                <a:gd name="T12" fmla="*/ 0 60000 65536"/>
                <a:gd name="T13" fmla="*/ 0 60000 65536"/>
                <a:gd name="T14" fmla="*/ 0 60000 65536"/>
                <a:gd name="T15" fmla="*/ 0 w 498"/>
                <a:gd name="T16" fmla="*/ 0 h 288"/>
                <a:gd name="T17" fmla="*/ 498 w 498"/>
                <a:gd name="T18" fmla="*/ 288 h 288"/>
              </a:gdLst>
              <a:ahLst/>
              <a:cxnLst>
                <a:cxn ang="T10">
                  <a:pos x="T0" y="T1"/>
                </a:cxn>
                <a:cxn ang="T11">
                  <a:pos x="T2" y="T3"/>
                </a:cxn>
                <a:cxn ang="T12">
                  <a:pos x="T4" y="T5"/>
                </a:cxn>
                <a:cxn ang="T13">
                  <a:pos x="T6" y="T7"/>
                </a:cxn>
                <a:cxn ang="T14">
                  <a:pos x="T8" y="T9"/>
                </a:cxn>
              </a:cxnLst>
              <a:rect l="T15" t="T16" r="T17" b="T18"/>
              <a:pathLst>
                <a:path w="498" h="288">
                  <a:moveTo>
                    <a:pt x="409" y="51"/>
                  </a:moveTo>
                  <a:cubicBezTo>
                    <a:pt x="497" y="103"/>
                    <a:pt x="498" y="186"/>
                    <a:pt x="410" y="237"/>
                  </a:cubicBezTo>
                  <a:cubicBezTo>
                    <a:pt x="321" y="288"/>
                    <a:pt x="178" y="288"/>
                    <a:pt x="89" y="237"/>
                  </a:cubicBezTo>
                  <a:cubicBezTo>
                    <a:pt x="0" y="186"/>
                    <a:pt x="0" y="103"/>
                    <a:pt x="88" y="51"/>
                  </a:cubicBezTo>
                  <a:cubicBezTo>
                    <a:pt x="176" y="0"/>
                    <a:pt x="320" y="0"/>
                    <a:pt x="409" y="51"/>
                  </a:cubicBezTo>
                </a:path>
              </a:pathLst>
            </a:custGeom>
            <a:solidFill>
              <a:srgbClr val="4A6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5" name="Freeform 660"/>
            <p:cNvSpPr>
              <a:spLocks/>
            </p:cNvSpPr>
            <p:nvPr/>
          </p:nvSpPr>
          <p:spPr bwMode="auto">
            <a:xfrm>
              <a:off x="720" y="1286"/>
              <a:ext cx="255" cy="96"/>
            </a:xfrm>
            <a:custGeom>
              <a:avLst/>
              <a:gdLst>
                <a:gd name="T0" fmla="*/ 1762 w 177"/>
                <a:gd name="T1" fmla="*/ 3039 h 67"/>
                <a:gd name="T2" fmla="*/ 1762 w 177"/>
                <a:gd name="T3" fmla="*/ 3039 h 67"/>
                <a:gd name="T4" fmla="*/ 0 w 177"/>
                <a:gd name="T5" fmla="*/ 2039 h 67"/>
                <a:gd name="T6" fmla="*/ 1338 w 177"/>
                <a:gd name="T7" fmla="*/ 1324 h 67"/>
                <a:gd name="T8" fmla="*/ 3157 w 177"/>
                <a:gd name="T9" fmla="*/ 2291 h 67"/>
                <a:gd name="T10" fmla="*/ 4506 w 177"/>
                <a:gd name="T11" fmla="*/ 2181 h 67"/>
                <a:gd name="T12" fmla="*/ 6786 w 177"/>
                <a:gd name="T13" fmla="*/ 944 h 67"/>
                <a:gd name="T14" fmla="*/ 4201 w 177"/>
                <a:gd name="T15" fmla="*/ 944 h 67"/>
                <a:gd name="T16" fmla="*/ 4201 w 177"/>
                <a:gd name="T17" fmla="*/ 0 h 67"/>
                <a:gd name="T18" fmla="*/ 9817 w 177"/>
                <a:gd name="T19" fmla="*/ 0 h 67"/>
                <a:gd name="T20" fmla="*/ 9817 w 177"/>
                <a:gd name="T21" fmla="*/ 3115 h 67"/>
                <a:gd name="T22" fmla="*/ 8143 w 177"/>
                <a:gd name="T23" fmla="*/ 3115 h 67"/>
                <a:gd name="T24" fmla="*/ 8143 w 177"/>
                <a:gd name="T25" fmla="*/ 1685 h 67"/>
                <a:gd name="T26" fmla="*/ 5820 w 177"/>
                <a:gd name="T27" fmla="*/ 2922 h 67"/>
                <a:gd name="T28" fmla="*/ 3656 w 177"/>
                <a:gd name="T29" fmla="*/ 3459 h 67"/>
                <a:gd name="T30" fmla="*/ 1762 w 177"/>
                <a:gd name="T31" fmla="*/ 3039 h 67"/>
                <a:gd name="T32" fmla="*/ 1762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6" name="Freeform 661"/>
            <p:cNvSpPr>
              <a:spLocks/>
            </p:cNvSpPr>
            <p:nvPr/>
          </p:nvSpPr>
          <p:spPr bwMode="auto">
            <a:xfrm>
              <a:off x="545" y="1283"/>
              <a:ext cx="165" cy="146"/>
            </a:xfrm>
            <a:custGeom>
              <a:avLst/>
              <a:gdLst>
                <a:gd name="T0" fmla="*/ 2307 w 115"/>
                <a:gd name="T1" fmla="*/ 4542 h 102"/>
                <a:gd name="T2" fmla="*/ 4016 w 115"/>
                <a:gd name="T3" fmla="*/ 3590 h 102"/>
                <a:gd name="T4" fmla="*/ 3804 w 115"/>
                <a:gd name="T5" fmla="*/ 2854 h 102"/>
                <a:gd name="T6" fmla="*/ 1610 w 115"/>
                <a:gd name="T7" fmla="*/ 1658 h 102"/>
                <a:gd name="T8" fmla="*/ 1610 w 115"/>
                <a:gd name="T9" fmla="*/ 2993 h 102"/>
                <a:gd name="T10" fmla="*/ 1 w 115"/>
                <a:gd name="T11" fmla="*/ 2993 h 102"/>
                <a:gd name="T12" fmla="*/ 0 w 115"/>
                <a:gd name="T13" fmla="*/ 0 h 102"/>
                <a:gd name="T14" fmla="*/ 5359 w 115"/>
                <a:gd name="T15" fmla="*/ 0 h 102"/>
                <a:gd name="T16" fmla="*/ 5359 w 115"/>
                <a:gd name="T17" fmla="*/ 859 h 102"/>
                <a:gd name="T18" fmla="*/ 2907 w 115"/>
                <a:gd name="T19" fmla="*/ 859 h 102"/>
                <a:gd name="T20" fmla="*/ 5134 w 115"/>
                <a:gd name="T21" fmla="*/ 2114 h 102"/>
                <a:gd name="T22" fmla="*/ 6108 w 115"/>
                <a:gd name="T23" fmla="*/ 3334 h 102"/>
                <a:gd name="T24" fmla="*/ 5276 w 115"/>
                <a:gd name="T25" fmla="*/ 4331 h 102"/>
                <a:gd name="T26" fmla="*/ 3633 w 115"/>
                <a:gd name="T27" fmla="*/ 5267 h 102"/>
                <a:gd name="T28" fmla="*/ 2307 w 115"/>
                <a:gd name="T29" fmla="*/ 4542 h 102"/>
                <a:gd name="T30" fmla="*/ 2307 w 115"/>
                <a:gd name="T31" fmla="*/ 4542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7" name="Freeform 662"/>
            <p:cNvSpPr>
              <a:spLocks/>
            </p:cNvSpPr>
            <p:nvPr/>
          </p:nvSpPr>
          <p:spPr bwMode="auto">
            <a:xfrm>
              <a:off x="540" y="1435"/>
              <a:ext cx="255" cy="97"/>
            </a:xfrm>
            <a:custGeom>
              <a:avLst/>
              <a:gdLst>
                <a:gd name="T0" fmla="*/ 8053 w 177"/>
                <a:gd name="T1" fmla="*/ 541 h 67"/>
                <a:gd name="T2" fmla="*/ 9817 w 177"/>
                <a:gd name="T3" fmla="*/ 1642 h 67"/>
                <a:gd name="T4" fmla="*/ 8448 w 177"/>
                <a:gd name="T5" fmla="*/ 2447 h 67"/>
                <a:gd name="T6" fmla="*/ 6659 w 177"/>
                <a:gd name="T7" fmla="*/ 1335 h 67"/>
                <a:gd name="T8" fmla="*/ 5319 w 177"/>
                <a:gd name="T9" fmla="*/ 1459 h 67"/>
                <a:gd name="T10" fmla="*/ 3041 w 177"/>
                <a:gd name="T11" fmla="*/ 2882 h 67"/>
                <a:gd name="T12" fmla="*/ 5633 w 177"/>
                <a:gd name="T13" fmla="*/ 2882 h 67"/>
                <a:gd name="T14" fmla="*/ 5633 w 177"/>
                <a:gd name="T15" fmla="*/ 3923 h 67"/>
                <a:gd name="T16" fmla="*/ 0 w 177"/>
                <a:gd name="T17" fmla="*/ 3923 h 67"/>
                <a:gd name="T18" fmla="*/ 0 w 177"/>
                <a:gd name="T19" fmla="*/ 481 h 67"/>
                <a:gd name="T20" fmla="*/ 1644 w 177"/>
                <a:gd name="T21" fmla="*/ 481 h 67"/>
                <a:gd name="T22" fmla="*/ 1644 w 177"/>
                <a:gd name="T23" fmla="*/ 2060 h 67"/>
                <a:gd name="T24" fmla="*/ 3923 w 177"/>
                <a:gd name="T25" fmla="*/ 637 h 67"/>
                <a:gd name="T26" fmla="*/ 6188 w 177"/>
                <a:gd name="T27" fmla="*/ 0 h 67"/>
                <a:gd name="T28" fmla="*/ 8053 w 177"/>
                <a:gd name="T29" fmla="*/ 541 h 67"/>
                <a:gd name="T30" fmla="*/ 8053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8" name="Freeform 663"/>
            <p:cNvSpPr>
              <a:spLocks/>
            </p:cNvSpPr>
            <p:nvPr/>
          </p:nvSpPr>
          <p:spPr bwMode="auto">
            <a:xfrm>
              <a:off x="805" y="1386"/>
              <a:ext cx="164" cy="148"/>
            </a:xfrm>
            <a:custGeom>
              <a:avLst/>
              <a:gdLst>
                <a:gd name="T0" fmla="*/ 6229 w 114"/>
                <a:gd name="T1" fmla="*/ 2438 h 103"/>
                <a:gd name="T2" fmla="*/ 6229 w 114"/>
                <a:gd name="T3" fmla="*/ 5562 h 103"/>
                <a:gd name="T4" fmla="*/ 721 w 114"/>
                <a:gd name="T5" fmla="*/ 5562 h 103"/>
                <a:gd name="T6" fmla="*/ 721 w 114"/>
                <a:gd name="T7" fmla="*/ 4654 h 103"/>
                <a:gd name="T8" fmla="*/ 3231 w 114"/>
                <a:gd name="T9" fmla="*/ 4654 h 103"/>
                <a:gd name="T10" fmla="*/ 968 w 114"/>
                <a:gd name="T11" fmla="*/ 3338 h 103"/>
                <a:gd name="T12" fmla="*/ 0 w 114"/>
                <a:gd name="T13" fmla="*/ 2089 h 103"/>
                <a:gd name="T14" fmla="*/ 761 w 114"/>
                <a:gd name="T15" fmla="*/ 1012 h 103"/>
                <a:gd name="T16" fmla="*/ 2587 w 114"/>
                <a:gd name="T17" fmla="*/ 0 h 103"/>
                <a:gd name="T18" fmla="*/ 3876 w 114"/>
                <a:gd name="T19" fmla="*/ 841 h 103"/>
                <a:gd name="T20" fmla="*/ 2146 w 114"/>
                <a:gd name="T21" fmla="*/ 1833 h 103"/>
                <a:gd name="T22" fmla="*/ 2266 w 114"/>
                <a:gd name="T23" fmla="*/ 2568 h 103"/>
                <a:gd name="T24" fmla="*/ 4591 w 114"/>
                <a:gd name="T25" fmla="*/ 3828 h 103"/>
                <a:gd name="T26" fmla="*/ 4591 w 114"/>
                <a:gd name="T27" fmla="*/ 2438 h 103"/>
                <a:gd name="T28" fmla="*/ 6229 w 114"/>
                <a:gd name="T29" fmla="*/ 2438 h 103"/>
                <a:gd name="T30" fmla="*/ 6229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1F2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29" name="Freeform 664"/>
            <p:cNvSpPr>
              <a:spLocks/>
            </p:cNvSpPr>
            <p:nvPr/>
          </p:nvSpPr>
          <p:spPr bwMode="auto">
            <a:xfrm>
              <a:off x="715" y="1280"/>
              <a:ext cx="254" cy="96"/>
            </a:xfrm>
            <a:custGeom>
              <a:avLst/>
              <a:gdLst>
                <a:gd name="T0" fmla="*/ 1705 w 177"/>
                <a:gd name="T1" fmla="*/ 3039 h 67"/>
                <a:gd name="T2" fmla="*/ 1705 w 177"/>
                <a:gd name="T3" fmla="*/ 3039 h 67"/>
                <a:gd name="T4" fmla="*/ 0 w 177"/>
                <a:gd name="T5" fmla="*/ 2039 h 67"/>
                <a:gd name="T6" fmla="*/ 1259 w 177"/>
                <a:gd name="T7" fmla="*/ 1324 h 67"/>
                <a:gd name="T8" fmla="*/ 3049 w 177"/>
                <a:gd name="T9" fmla="*/ 2291 h 67"/>
                <a:gd name="T10" fmla="*/ 4292 w 177"/>
                <a:gd name="T11" fmla="*/ 2181 h 67"/>
                <a:gd name="T12" fmla="*/ 6481 w 177"/>
                <a:gd name="T13" fmla="*/ 944 h 67"/>
                <a:gd name="T14" fmla="*/ 4028 w 177"/>
                <a:gd name="T15" fmla="*/ 944 h 67"/>
                <a:gd name="T16" fmla="*/ 4028 w 177"/>
                <a:gd name="T17" fmla="*/ 0 h 67"/>
                <a:gd name="T18" fmla="*/ 9388 w 177"/>
                <a:gd name="T19" fmla="*/ 0 h 67"/>
                <a:gd name="T20" fmla="*/ 9388 w 177"/>
                <a:gd name="T21" fmla="*/ 3115 h 67"/>
                <a:gd name="T22" fmla="*/ 7817 w 177"/>
                <a:gd name="T23" fmla="*/ 3115 h 67"/>
                <a:gd name="T24" fmla="*/ 7817 w 177"/>
                <a:gd name="T25" fmla="*/ 1685 h 67"/>
                <a:gd name="T26" fmla="*/ 5585 w 177"/>
                <a:gd name="T27" fmla="*/ 2922 h 67"/>
                <a:gd name="T28" fmla="*/ 3512 w 177"/>
                <a:gd name="T29" fmla="*/ 3459 h 67"/>
                <a:gd name="T30" fmla="*/ 1705 w 177"/>
                <a:gd name="T31" fmla="*/ 3039 h 67"/>
                <a:gd name="T32" fmla="*/ 1705 w 177"/>
                <a:gd name="T33" fmla="*/ 3039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7"/>
                <a:gd name="T52" fmla="*/ 0 h 67"/>
                <a:gd name="T53" fmla="*/ 177 w 177"/>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7" h="67">
                  <a:moveTo>
                    <a:pt x="32" y="58"/>
                  </a:moveTo>
                  <a:cubicBezTo>
                    <a:pt x="32" y="58"/>
                    <a:pt x="32" y="58"/>
                    <a:pt x="32" y="58"/>
                  </a:cubicBezTo>
                  <a:cubicBezTo>
                    <a:pt x="0" y="39"/>
                    <a:pt x="0" y="39"/>
                    <a:pt x="0" y="39"/>
                  </a:cubicBezTo>
                  <a:cubicBezTo>
                    <a:pt x="24" y="25"/>
                    <a:pt x="24" y="25"/>
                    <a:pt x="24" y="25"/>
                  </a:cubicBezTo>
                  <a:cubicBezTo>
                    <a:pt x="57" y="44"/>
                    <a:pt x="57" y="44"/>
                    <a:pt x="57" y="44"/>
                  </a:cubicBezTo>
                  <a:cubicBezTo>
                    <a:pt x="64" y="48"/>
                    <a:pt x="72" y="47"/>
                    <a:pt x="81" y="42"/>
                  </a:cubicBezTo>
                  <a:cubicBezTo>
                    <a:pt x="122" y="18"/>
                    <a:pt x="122" y="18"/>
                    <a:pt x="122" y="18"/>
                  </a:cubicBezTo>
                  <a:cubicBezTo>
                    <a:pt x="76" y="18"/>
                    <a:pt x="76" y="18"/>
                    <a:pt x="76" y="18"/>
                  </a:cubicBezTo>
                  <a:cubicBezTo>
                    <a:pt x="76" y="0"/>
                    <a:pt x="76" y="0"/>
                    <a:pt x="76" y="0"/>
                  </a:cubicBezTo>
                  <a:cubicBezTo>
                    <a:pt x="177" y="0"/>
                    <a:pt x="177" y="0"/>
                    <a:pt x="177" y="0"/>
                  </a:cubicBezTo>
                  <a:cubicBezTo>
                    <a:pt x="177" y="59"/>
                    <a:pt x="177" y="59"/>
                    <a:pt x="177" y="59"/>
                  </a:cubicBezTo>
                  <a:cubicBezTo>
                    <a:pt x="147" y="59"/>
                    <a:pt x="147" y="59"/>
                    <a:pt x="147" y="59"/>
                  </a:cubicBezTo>
                  <a:cubicBezTo>
                    <a:pt x="147" y="32"/>
                    <a:pt x="147" y="32"/>
                    <a:pt x="147" y="32"/>
                  </a:cubicBezTo>
                  <a:cubicBezTo>
                    <a:pt x="105" y="56"/>
                    <a:pt x="105" y="56"/>
                    <a:pt x="105" y="56"/>
                  </a:cubicBezTo>
                  <a:cubicBezTo>
                    <a:pt x="90" y="65"/>
                    <a:pt x="76" y="67"/>
                    <a:pt x="66" y="66"/>
                  </a:cubicBezTo>
                  <a:cubicBezTo>
                    <a:pt x="48" y="66"/>
                    <a:pt x="35" y="60"/>
                    <a:pt x="32" y="58"/>
                  </a:cubicBezTo>
                  <a:cubicBezTo>
                    <a:pt x="32" y="58"/>
                    <a:pt x="32" y="58"/>
                    <a:pt x="32"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0" name="Freeform 665"/>
            <p:cNvSpPr>
              <a:spLocks/>
            </p:cNvSpPr>
            <p:nvPr/>
          </p:nvSpPr>
          <p:spPr bwMode="auto">
            <a:xfrm>
              <a:off x="539" y="1277"/>
              <a:ext cx="165" cy="147"/>
            </a:xfrm>
            <a:custGeom>
              <a:avLst/>
              <a:gdLst>
                <a:gd name="T0" fmla="*/ 2307 w 115"/>
                <a:gd name="T1" fmla="*/ 4914 h 102"/>
                <a:gd name="T2" fmla="*/ 4016 w 115"/>
                <a:gd name="T3" fmla="*/ 3834 h 102"/>
                <a:gd name="T4" fmla="*/ 3804 w 115"/>
                <a:gd name="T5" fmla="*/ 3045 h 102"/>
                <a:gd name="T6" fmla="*/ 1610 w 115"/>
                <a:gd name="T7" fmla="*/ 1764 h 102"/>
                <a:gd name="T8" fmla="*/ 1610 w 115"/>
                <a:gd name="T9" fmla="*/ 3244 h 102"/>
                <a:gd name="T10" fmla="*/ 1 w 115"/>
                <a:gd name="T11" fmla="*/ 3244 h 102"/>
                <a:gd name="T12" fmla="*/ 0 w 115"/>
                <a:gd name="T13" fmla="*/ 0 h 102"/>
                <a:gd name="T14" fmla="*/ 5359 w 115"/>
                <a:gd name="T15" fmla="*/ 0 h 102"/>
                <a:gd name="T16" fmla="*/ 5359 w 115"/>
                <a:gd name="T17" fmla="*/ 970 h 102"/>
                <a:gd name="T18" fmla="*/ 2907 w 115"/>
                <a:gd name="T19" fmla="*/ 970 h 102"/>
                <a:gd name="T20" fmla="*/ 5134 w 115"/>
                <a:gd name="T21" fmla="*/ 2287 h 102"/>
                <a:gd name="T22" fmla="*/ 6108 w 115"/>
                <a:gd name="T23" fmla="*/ 3577 h 102"/>
                <a:gd name="T24" fmla="*/ 5276 w 115"/>
                <a:gd name="T25" fmla="*/ 4675 h 102"/>
                <a:gd name="T26" fmla="*/ 3633 w 115"/>
                <a:gd name="T27" fmla="*/ 5701 h 102"/>
                <a:gd name="T28" fmla="*/ 2307 w 115"/>
                <a:gd name="T29" fmla="*/ 4914 h 102"/>
                <a:gd name="T30" fmla="*/ 2307 w 115"/>
                <a:gd name="T31" fmla="*/ 4914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02"/>
                <a:gd name="T50" fmla="*/ 115 w 115"/>
                <a:gd name="T51" fmla="*/ 102 h 10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02">
                  <a:moveTo>
                    <a:pt x="43" y="88"/>
                  </a:moveTo>
                  <a:cubicBezTo>
                    <a:pt x="76" y="69"/>
                    <a:pt x="76" y="69"/>
                    <a:pt x="76" y="69"/>
                  </a:cubicBezTo>
                  <a:cubicBezTo>
                    <a:pt x="82" y="65"/>
                    <a:pt x="81" y="61"/>
                    <a:pt x="72" y="55"/>
                  </a:cubicBezTo>
                  <a:cubicBezTo>
                    <a:pt x="31" y="32"/>
                    <a:pt x="31" y="32"/>
                    <a:pt x="31" y="32"/>
                  </a:cubicBezTo>
                  <a:cubicBezTo>
                    <a:pt x="31" y="58"/>
                    <a:pt x="31" y="58"/>
                    <a:pt x="31" y="58"/>
                  </a:cubicBezTo>
                  <a:cubicBezTo>
                    <a:pt x="1" y="58"/>
                    <a:pt x="1" y="58"/>
                    <a:pt x="1" y="58"/>
                  </a:cubicBezTo>
                  <a:cubicBezTo>
                    <a:pt x="0" y="0"/>
                    <a:pt x="0" y="0"/>
                    <a:pt x="0" y="0"/>
                  </a:cubicBezTo>
                  <a:cubicBezTo>
                    <a:pt x="101" y="0"/>
                    <a:pt x="101" y="0"/>
                    <a:pt x="101" y="0"/>
                  </a:cubicBezTo>
                  <a:cubicBezTo>
                    <a:pt x="101" y="17"/>
                    <a:pt x="101" y="17"/>
                    <a:pt x="101" y="17"/>
                  </a:cubicBezTo>
                  <a:cubicBezTo>
                    <a:pt x="55" y="17"/>
                    <a:pt x="55" y="17"/>
                    <a:pt x="55" y="17"/>
                  </a:cubicBezTo>
                  <a:cubicBezTo>
                    <a:pt x="97" y="41"/>
                    <a:pt x="97" y="41"/>
                    <a:pt x="97" y="41"/>
                  </a:cubicBezTo>
                  <a:cubicBezTo>
                    <a:pt x="112" y="50"/>
                    <a:pt x="115" y="58"/>
                    <a:pt x="115" y="64"/>
                  </a:cubicBezTo>
                  <a:cubicBezTo>
                    <a:pt x="115" y="75"/>
                    <a:pt x="103" y="82"/>
                    <a:pt x="100" y="84"/>
                  </a:cubicBezTo>
                  <a:cubicBezTo>
                    <a:pt x="68" y="102"/>
                    <a:pt x="68" y="102"/>
                    <a:pt x="68" y="102"/>
                  </a:cubicBezTo>
                  <a:cubicBezTo>
                    <a:pt x="43" y="88"/>
                    <a:pt x="43" y="88"/>
                    <a:pt x="43" y="88"/>
                  </a:cubicBezTo>
                  <a:cubicBezTo>
                    <a:pt x="43" y="88"/>
                    <a:pt x="43" y="88"/>
                    <a:pt x="43"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1" name="Freeform 666"/>
            <p:cNvSpPr>
              <a:spLocks/>
            </p:cNvSpPr>
            <p:nvPr/>
          </p:nvSpPr>
          <p:spPr bwMode="auto">
            <a:xfrm>
              <a:off x="535" y="1429"/>
              <a:ext cx="254" cy="97"/>
            </a:xfrm>
            <a:custGeom>
              <a:avLst/>
              <a:gdLst>
                <a:gd name="T0" fmla="*/ 7692 w 177"/>
                <a:gd name="T1" fmla="*/ 541 h 67"/>
                <a:gd name="T2" fmla="*/ 9388 w 177"/>
                <a:gd name="T3" fmla="*/ 1642 h 67"/>
                <a:gd name="T4" fmla="*/ 8071 w 177"/>
                <a:gd name="T5" fmla="*/ 2447 h 67"/>
                <a:gd name="T6" fmla="*/ 6366 w 177"/>
                <a:gd name="T7" fmla="*/ 1335 h 67"/>
                <a:gd name="T8" fmla="*/ 5107 w 177"/>
                <a:gd name="T9" fmla="*/ 1459 h 67"/>
                <a:gd name="T10" fmla="*/ 2907 w 177"/>
                <a:gd name="T11" fmla="*/ 2882 h 67"/>
                <a:gd name="T12" fmla="*/ 5360 w 177"/>
                <a:gd name="T13" fmla="*/ 2882 h 67"/>
                <a:gd name="T14" fmla="*/ 5360 w 177"/>
                <a:gd name="T15" fmla="*/ 3923 h 67"/>
                <a:gd name="T16" fmla="*/ 0 w 177"/>
                <a:gd name="T17" fmla="*/ 3923 h 67"/>
                <a:gd name="T18" fmla="*/ 0 w 177"/>
                <a:gd name="T19" fmla="*/ 481 h 67"/>
                <a:gd name="T20" fmla="*/ 1609 w 177"/>
                <a:gd name="T21" fmla="*/ 481 h 67"/>
                <a:gd name="T22" fmla="*/ 1609 w 177"/>
                <a:gd name="T23" fmla="*/ 2060 h 67"/>
                <a:gd name="T24" fmla="*/ 3774 w 177"/>
                <a:gd name="T25" fmla="*/ 637 h 67"/>
                <a:gd name="T26" fmla="*/ 5878 w 177"/>
                <a:gd name="T27" fmla="*/ 0 h 67"/>
                <a:gd name="T28" fmla="*/ 7692 w 177"/>
                <a:gd name="T29" fmla="*/ 541 h 67"/>
                <a:gd name="T30" fmla="*/ 7692 w 177"/>
                <a:gd name="T31" fmla="*/ 541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67"/>
                <a:gd name="T50" fmla="*/ 177 w 17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67">
                  <a:moveTo>
                    <a:pt x="145" y="9"/>
                  </a:moveTo>
                  <a:cubicBezTo>
                    <a:pt x="177" y="28"/>
                    <a:pt x="177" y="28"/>
                    <a:pt x="177" y="28"/>
                  </a:cubicBezTo>
                  <a:cubicBezTo>
                    <a:pt x="152" y="42"/>
                    <a:pt x="152" y="42"/>
                    <a:pt x="152" y="42"/>
                  </a:cubicBezTo>
                  <a:cubicBezTo>
                    <a:pt x="120" y="23"/>
                    <a:pt x="120" y="23"/>
                    <a:pt x="120" y="23"/>
                  </a:cubicBezTo>
                  <a:cubicBezTo>
                    <a:pt x="113" y="19"/>
                    <a:pt x="105" y="20"/>
                    <a:pt x="96" y="25"/>
                  </a:cubicBezTo>
                  <a:cubicBezTo>
                    <a:pt x="55" y="49"/>
                    <a:pt x="55" y="49"/>
                    <a:pt x="55" y="49"/>
                  </a:cubicBezTo>
                  <a:cubicBezTo>
                    <a:pt x="101" y="49"/>
                    <a:pt x="101" y="49"/>
                    <a:pt x="101" y="49"/>
                  </a:cubicBezTo>
                  <a:cubicBezTo>
                    <a:pt x="101" y="67"/>
                    <a:pt x="101" y="67"/>
                    <a:pt x="101" y="67"/>
                  </a:cubicBezTo>
                  <a:cubicBezTo>
                    <a:pt x="0" y="67"/>
                    <a:pt x="0" y="67"/>
                    <a:pt x="0" y="67"/>
                  </a:cubicBezTo>
                  <a:cubicBezTo>
                    <a:pt x="0" y="8"/>
                    <a:pt x="0" y="8"/>
                    <a:pt x="0" y="8"/>
                  </a:cubicBezTo>
                  <a:cubicBezTo>
                    <a:pt x="30" y="8"/>
                    <a:pt x="30" y="8"/>
                    <a:pt x="30" y="8"/>
                  </a:cubicBezTo>
                  <a:cubicBezTo>
                    <a:pt x="30" y="35"/>
                    <a:pt x="30" y="35"/>
                    <a:pt x="30" y="35"/>
                  </a:cubicBezTo>
                  <a:cubicBezTo>
                    <a:pt x="71" y="11"/>
                    <a:pt x="71" y="11"/>
                    <a:pt x="71" y="11"/>
                  </a:cubicBezTo>
                  <a:cubicBezTo>
                    <a:pt x="86" y="2"/>
                    <a:pt x="101" y="0"/>
                    <a:pt x="111" y="0"/>
                  </a:cubicBezTo>
                  <a:cubicBezTo>
                    <a:pt x="129" y="1"/>
                    <a:pt x="142" y="7"/>
                    <a:pt x="145" y="9"/>
                  </a:cubicBezTo>
                  <a:cubicBezTo>
                    <a:pt x="145" y="9"/>
                    <a:pt x="145" y="9"/>
                    <a:pt x="145"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632" name="Freeform 667"/>
            <p:cNvSpPr>
              <a:spLocks/>
            </p:cNvSpPr>
            <p:nvPr/>
          </p:nvSpPr>
          <p:spPr bwMode="auto">
            <a:xfrm>
              <a:off x="799" y="1381"/>
              <a:ext cx="165" cy="148"/>
            </a:xfrm>
            <a:custGeom>
              <a:avLst/>
              <a:gdLst>
                <a:gd name="T0" fmla="*/ 6662 w 114"/>
                <a:gd name="T1" fmla="*/ 2438 h 103"/>
                <a:gd name="T2" fmla="*/ 6662 w 114"/>
                <a:gd name="T3" fmla="*/ 5562 h 103"/>
                <a:gd name="T4" fmla="*/ 782 w 114"/>
                <a:gd name="T5" fmla="*/ 5562 h 103"/>
                <a:gd name="T6" fmla="*/ 782 w 114"/>
                <a:gd name="T7" fmla="*/ 4654 h 103"/>
                <a:gd name="T8" fmla="*/ 3432 w 114"/>
                <a:gd name="T9" fmla="*/ 4654 h 103"/>
                <a:gd name="T10" fmla="*/ 1067 w 114"/>
                <a:gd name="T11" fmla="*/ 3338 h 103"/>
                <a:gd name="T12" fmla="*/ 0 w 114"/>
                <a:gd name="T13" fmla="*/ 2089 h 103"/>
                <a:gd name="T14" fmla="*/ 806 w 114"/>
                <a:gd name="T15" fmla="*/ 1012 h 103"/>
                <a:gd name="T16" fmla="*/ 2738 w 114"/>
                <a:gd name="T17" fmla="*/ 0 h 103"/>
                <a:gd name="T18" fmla="*/ 4167 w 114"/>
                <a:gd name="T19" fmla="*/ 841 h 103"/>
                <a:gd name="T20" fmla="*/ 2256 w 114"/>
                <a:gd name="T21" fmla="*/ 1833 h 103"/>
                <a:gd name="T22" fmla="*/ 2445 w 114"/>
                <a:gd name="T23" fmla="*/ 2568 h 103"/>
                <a:gd name="T24" fmla="*/ 4936 w 114"/>
                <a:gd name="T25" fmla="*/ 3828 h 103"/>
                <a:gd name="T26" fmla="*/ 4936 w 114"/>
                <a:gd name="T27" fmla="*/ 2438 h 103"/>
                <a:gd name="T28" fmla="*/ 6662 w 114"/>
                <a:gd name="T29" fmla="*/ 2438 h 103"/>
                <a:gd name="T30" fmla="*/ 6662 w 114"/>
                <a:gd name="T31" fmla="*/ 2438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03"/>
                <a:gd name="T50" fmla="*/ 114 w 114"/>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03">
                  <a:moveTo>
                    <a:pt x="114" y="45"/>
                  </a:moveTo>
                  <a:cubicBezTo>
                    <a:pt x="114" y="103"/>
                    <a:pt x="114" y="103"/>
                    <a:pt x="114" y="103"/>
                  </a:cubicBezTo>
                  <a:cubicBezTo>
                    <a:pt x="13" y="103"/>
                    <a:pt x="13" y="103"/>
                    <a:pt x="13" y="103"/>
                  </a:cubicBezTo>
                  <a:cubicBezTo>
                    <a:pt x="13" y="86"/>
                    <a:pt x="13" y="86"/>
                    <a:pt x="13" y="86"/>
                  </a:cubicBezTo>
                  <a:cubicBezTo>
                    <a:pt x="59" y="86"/>
                    <a:pt x="59" y="86"/>
                    <a:pt x="59" y="86"/>
                  </a:cubicBezTo>
                  <a:cubicBezTo>
                    <a:pt x="18" y="62"/>
                    <a:pt x="18" y="62"/>
                    <a:pt x="18" y="62"/>
                  </a:cubicBezTo>
                  <a:cubicBezTo>
                    <a:pt x="3" y="53"/>
                    <a:pt x="0" y="44"/>
                    <a:pt x="0" y="39"/>
                  </a:cubicBezTo>
                  <a:cubicBezTo>
                    <a:pt x="0" y="28"/>
                    <a:pt x="12" y="20"/>
                    <a:pt x="14" y="19"/>
                  </a:cubicBezTo>
                  <a:cubicBezTo>
                    <a:pt x="47" y="0"/>
                    <a:pt x="47" y="0"/>
                    <a:pt x="47" y="0"/>
                  </a:cubicBezTo>
                  <a:cubicBezTo>
                    <a:pt x="71" y="15"/>
                    <a:pt x="71" y="15"/>
                    <a:pt x="71" y="15"/>
                  </a:cubicBezTo>
                  <a:cubicBezTo>
                    <a:pt x="39" y="34"/>
                    <a:pt x="39" y="34"/>
                    <a:pt x="39" y="34"/>
                  </a:cubicBezTo>
                  <a:cubicBezTo>
                    <a:pt x="32" y="37"/>
                    <a:pt x="33" y="42"/>
                    <a:pt x="42" y="47"/>
                  </a:cubicBezTo>
                  <a:cubicBezTo>
                    <a:pt x="84" y="71"/>
                    <a:pt x="84" y="71"/>
                    <a:pt x="84" y="71"/>
                  </a:cubicBezTo>
                  <a:cubicBezTo>
                    <a:pt x="84" y="45"/>
                    <a:pt x="84" y="45"/>
                    <a:pt x="84" y="45"/>
                  </a:cubicBezTo>
                  <a:cubicBezTo>
                    <a:pt x="114" y="45"/>
                    <a:pt x="114" y="45"/>
                    <a:pt x="114" y="45"/>
                  </a:cubicBezTo>
                  <a:cubicBezTo>
                    <a:pt x="114" y="45"/>
                    <a:pt x="114" y="45"/>
                    <a:pt x="114"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42" name="TextBox 441"/>
          <p:cNvSpPr txBox="1"/>
          <p:nvPr/>
        </p:nvSpPr>
        <p:spPr>
          <a:xfrm>
            <a:off x="3995738" y="1042988"/>
            <a:ext cx="1655762" cy="366712"/>
          </a:xfrm>
          <a:prstGeom prst="rect">
            <a:avLst/>
          </a:prstGeom>
          <a:noFill/>
        </p:spPr>
        <p:txBody>
          <a:bodyPr>
            <a:spAutoFit/>
          </a:bodyPr>
          <a:lstStyle/>
          <a:p>
            <a:pPr>
              <a:defRPr/>
            </a:pPr>
            <a:r>
              <a:rPr lang="en-US" altLang="zh-CN" b="1">
                <a:solidFill>
                  <a:srgbClr val="FFFFFF"/>
                </a:solidFill>
                <a:effectLst>
                  <a:outerShdw blurRad="38100" dist="38100" dir="2700000" algn="tl">
                    <a:srgbClr val="C0C0C0"/>
                  </a:outerShdw>
                </a:effectLst>
                <a:latin typeface="Arial" charset="0"/>
                <a:ea typeface="华文细黑" pitchFamily="2" charset="-122"/>
              </a:rPr>
              <a:t>Internet</a:t>
            </a:r>
            <a:endParaRPr lang="zh-CN" altLang="en-US" b="1">
              <a:solidFill>
                <a:srgbClr val="FFFFFF"/>
              </a:solidFill>
              <a:effectLst>
                <a:outerShdw blurRad="38100" dist="38100" dir="2700000" algn="tl">
                  <a:srgbClr val="C0C0C0"/>
                </a:outerShdw>
              </a:effectLst>
              <a:latin typeface="Arial" charset="0"/>
              <a:ea typeface="华文细黑" pitchFamily="2" charset="-122"/>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p:cNvSpPr>
          <p:nvPr>
            <p:ph type="title"/>
          </p:nvPr>
        </p:nvSpPr>
        <p:spPr/>
        <p:txBody>
          <a:bodyPr/>
          <a:lstStyle/>
          <a:p>
            <a:r>
              <a:rPr lang="zh-CN" altLang="en-US" smtClean="0"/>
              <a:t>组网应用（二）</a:t>
            </a:r>
            <a:r>
              <a:rPr lang="en-US" altLang="zh-CN" smtClean="0"/>
              <a:t>——</a:t>
            </a:r>
            <a:r>
              <a:rPr lang="zh-CN" altLang="en-US" smtClean="0"/>
              <a:t>城域骨干网</a:t>
            </a:r>
          </a:p>
        </p:txBody>
      </p:sp>
      <p:sp>
        <p:nvSpPr>
          <p:cNvPr id="68611" name="AutoShape 1024"/>
          <p:cNvSpPr>
            <a:spLocks noChangeArrowheads="1"/>
          </p:cNvSpPr>
          <p:nvPr/>
        </p:nvSpPr>
        <p:spPr bwMode="auto">
          <a:xfrm>
            <a:off x="3357563" y="2560638"/>
            <a:ext cx="2311400" cy="703262"/>
          </a:xfrm>
          <a:prstGeom prst="roundRect">
            <a:avLst>
              <a:gd name="adj" fmla="val 16667"/>
            </a:avLst>
          </a:prstGeom>
          <a:solidFill>
            <a:srgbClr val="FFFFCC"/>
          </a:solidFill>
          <a:ln w="34925">
            <a:solidFill>
              <a:srgbClr val="C0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68612" name="Group 50"/>
          <p:cNvGrpSpPr>
            <a:grpSpLocks noChangeAspect="1"/>
          </p:cNvGrpSpPr>
          <p:nvPr/>
        </p:nvGrpSpPr>
        <p:grpSpPr bwMode="auto">
          <a:xfrm>
            <a:off x="3168650" y="1050925"/>
            <a:ext cx="766763" cy="534988"/>
            <a:chOff x="3541" y="1317"/>
            <a:chExt cx="747" cy="546"/>
          </a:xfrm>
        </p:grpSpPr>
        <p:sp>
          <p:nvSpPr>
            <p:cNvPr id="68707" name="AutoShape 51"/>
            <p:cNvSpPr>
              <a:spLocks noChangeAspect="1" noChangeArrowheads="1" noTextEdit="1"/>
            </p:cNvSpPr>
            <p:nvPr/>
          </p:nvSpPr>
          <p:spPr bwMode="auto">
            <a:xfrm>
              <a:off x="3574" y="1337"/>
              <a:ext cx="681" cy="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8708" name="Freeform 52"/>
            <p:cNvSpPr>
              <a:spLocks noChangeAspect="1"/>
            </p:cNvSpPr>
            <p:nvPr/>
          </p:nvSpPr>
          <p:spPr bwMode="auto">
            <a:xfrm>
              <a:off x="3574" y="1525"/>
              <a:ext cx="679" cy="338"/>
            </a:xfrm>
            <a:custGeom>
              <a:avLst/>
              <a:gdLst>
                <a:gd name="T0" fmla="*/ 6406341 w 416"/>
                <a:gd name="T1" fmla="*/ 1526717 h 207"/>
                <a:gd name="T2" fmla="*/ 1114701 w 416"/>
                <a:gd name="T3" fmla="*/ 1526717 h 207"/>
                <a:gd name="T4" fmla="*/ 19768 w 416"/>
                <a:gd name="T5" fmla="*/ 20061 h 207"/>
                <a:gd name="T6" fmla="*/ 0 w 416"/>
                <a:gd name="T7" fmla="*/ 20061 h 207"/>
                <a:gd name="T8" fmla="*/ 0 w 416"/>
                <a:gd name="T9" fmla="*/ 1455951 h 207"/>
                <a:gd name="T10" fmla="*/ 19768 w 416"/>
                <a:gd name="T11" fmla="*/ 1455951 h 207"/>
                <a:gd name="T12" fmla="*/ 1114701 w 416"/>
                <a:gd name="T13" fmla="*/ 2901007 h 207"/>
                <a:gd name="T14" fmla="*/ 6406341 w 416"/>
                <a:gd name="T15" fmla="*/ 2901007 h 207"/>
                <a:gd name="T16" fmla="*/ 7488552 w 416"/>
                <a:gd name="T17" fmla="*/ 1455951 h 207"/>
                <a:gd name="T18" fmla="*/ 7488552 w 416"/>
                <a:gd name="T19" fmla="*/ 1455951 h 207"/>
                <a:gd name="T20" fmla="*/ 7488552 w 416"/>
                <a:gd name="T21" fmla="*/ 0 h 207"/>
                <a:gd name="T22" fmla="*/ 6406341 w 416"/>
                <a:gd name="T23" fmla="*/ 1526717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6" h="207">
                  <a:moveTo>
                    <a:pt x="356" y="84"/>
                  </a:moveTo>
                  <a:cubicBezTo>
                    <a:pt x="275" y="131"/>
                    <a:pt x="143" y="131"/>
                    <a:pt x="62" y="84"/>
                  </a:cubicBezTo>
                  <a:cubicBezTo>
                    <a:pt x="18" y="59"/>
                    <a:pt x="1" y="33"/>
                    <a:pt x="1" y="1"/>
                  </a:cubicBezTo>
                  <a:cubicBezTo>
                    <a:pt x="0" y="1"/>
                    <a:pt x="0" y="1"/>
                    <a:pt x="0" y="1"/>
                  </a:cubicBezTo>
                  <a:cubicBezTo>
                    <a:pt x="0" y="80"/>
                    <a:pt x="0" y="80"/>
                    <a:pt x="0" y="80"/>
                  </a:cubicBezTo>
                  <a:cubicBezTo>
                    <a:pt x="1" y="80"/>
                    <a:pt x="1" y="80"/>
                    <a:pt x="1" y="80"/>
                  </a:cubicBezTo>
                  <a:cubicBezTo>
                    <a:pt x="3" y="109"/>
                    <a:pt x="23" y="138"/>
                    <a:pt x="62" y="160"/>
                  </a:cubicBezTo>
                  <a:cubicBezTo>
                    <a:pt x="143" y="207"/>
                    <a:pt x="275" y="207"/>
                    <a:pt x="356" y="160"/>
                  </a:cubicBezTo>
                  <a:cubicBezTo>
                    <a:pt x="394" y="138"/>
                    <a:pt x="414" y="109"/>
                    <a:pt x="416" y="80"/>
                  </a:cubicBezTo>
                  <a:cubicBezTo>
                    <a:pt x="416" y="80"/>
                    <a:pt x="416" y="80"/>
                    <a:pt x="416" y="80"/>
                  </a:cubicBezTo>
                  <a:cubicBezTo>
                    <a:pt x="416" y="0"/>
                    <a:pt x="416" y="0"/>
                    <a:pt x="416" y="0"/>
                  </a:cubicBezTo>
                  <a:cubicBezTo>
                    <a:pt x="416" y="31"/>
                    <a:pt x="396" y="61"/>
                    <a:pt x="356" y="84"/>
                  </a:cubicBezTo>
                  <a:close/>
                </a:path>
              </a:pathLst>
            </a:custGeom>
            <a:solidFill>
              <a:srgbClr val="113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9" name="Freeform 53"/>
            <p:cNvSpPr>
              <a:spLocks noChangeAspect="1"/>
            </p:cNvSpPr>
            <p:nvPr/>
          </p:nvSpPr>
          <p:spPr bwMode="auto">
            <a:xfrm>
              <a:off x="3541" y="1317"/>
              <a:ext cx="747" cy="432"/>
            </a:xfrm>
            <a:custGeom>
              <a:avLst/>
              <a:gdLst>
                <a:gd name="T0" fmla="*/ 6952355 w 457"/>
                <a:gd name="T1" fmla="*/ 890183 h 264"/>
                <a:gd name="T2" fmla="*/ 6975306 w 457"/>
                <a:gd name="T3" fmla="*/ 4111796 h 264"/>
                <a:gd name="T4" fmla="*/ 1519310 w 457"/>
                <a:gd name="T5" fmla="*/ 4111796 h 264"/>
                <a:gd name="T6" fmla="*/ 1497889 w 457"/>
                <a:gd name="T7" fmla="*/ 890183 h 264"/>
                <a:gd name="T8" fmla="*/ 6952355 w 457"/>
                <a:gd name="T9" fmla="*/ 890183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264">
                  <a:moveTo>
                    <a:pt x="375" y="47"/>
                  </a:moveTo>
                  <a:cubicBezTo>
                    <a:pt x="456" y="94"/>
                    <a:pt x="457" y="170"/>
                    <a:pt x="376" y="217"/>
                  </a:cubicBezTo>
                  <a:cubicBezTo>
                    <a:pt x="295" y="264"/>
                    <a:pt x="163" y="264"/>
                    <a:pt x="82" y="217"/>
                  </a:cubicBezTo>
                  <a:cubicBezTo>
                    <a:pt x="0" y="170"/>
                    <a:pt x="0" y="94"/>
                    <a:pt x="81" y="47"/>
                  </a:cubicBezTo>
                  <a:cubicBezTo>
                    <a:pt x="162" y="0"/>
                    <a:pt x="293" y="0"/>
                    <a:pt x="375" y="47"/>
                  </a:cubicBezTo>
                </a:path>
              </a:pathLst>
            </a:custGeom>
            <a:solidFill>
              <a:srgbClr val="4A67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0" name="Freeform 54"/>
            <p:cNvSpPr>
              <a:spLocks noChangeAspect="1" noEditPoints="1"/>
            </p:cNvSpPr>
            <p:nvPr/>
          </p:nvSpPr>
          <p:spPr bwMode="auto">
            <a:xfrm>
              <a:off x="3788" y="1751"/>
              <a:ext cx="39" cy="53"/>
            </a:xfrm>
            <a:custGeom>
              <a:avLst/>
              <a:gdLst>
                <a:gd name="T0" fmla="*/ 111155 w 24"/>
                <a:gd name="T1" fmla="*/ 66542 h 33"/>
                <a:gd name="T2" fmla="*/ 111155 w 24"/>
                <a:gd name="T3" fmla="*/ 176928 h 33"/>
                <a:gd name="T4" fmla="*/ 161522 w 24"/>
                <a:gd name="T5" fmla="*/ 176928 h 33"/>
                <a:gd name="T6" fmla="*/ 211606 w 24"/>
                <a:gd name="T7" fmla="*/ 171640 h 33"/>
                <a:gd name="T8" fmla="*/ 230952 w 24"/>
                <a:gd name="T9" fmla="*/ 131308 h 33"/>
                <a:gd name="T10" fmla="*/ 161522 w 24"/>
                <a:gd name="T11" fmla="*/ 66542 h 33"/>
                <a:gd name="T12" fmla="*/ 111155 w 24"/>
                <a:gd name="T13" fmla="*/ 66542 h 33"/>
                <a:gd name="T14" fmla="*/ 0 w 24"/>
                <a:gd name="T15" fmla="*/ 430904 h 33"/>
                <a:gd name="T16" fmla="*/ 0 w 24"/>
                <a:gd name="T17" fmla="*/ 0 h 33"/>
                <a:gd name="T18" fmla="*/ 207870 w 24"/>
                <a:gd name="T19" fmla="*/ 0 h 33"/>
                <a:gd name="T20" fmla="*/ 312408 w 24"/>
                <a:gd name="T21" fmla="*/ 25797 h 33"/>
                <a:gd name="T22" fmla="*/ 369530 w 24"/>
                <a:gd name="T23" fmla="*/ 106870 h 33"/>
                <a:gd name="T24" fmla="*/ 241808 w 24"/>
                <a:gd name="T25" fmla="*/ 217225 h 33"/>
                <a:gd name="T26" fmla="*/ 241808 w 24"/>
                <a:gd name="T27" fmla="*/ 217225 h 33"/>
                <a:gd name="T28" fmla="*/ 312408 w 24"/>
                <a:gd name="T29" fmla="*/ 251654 h 33"/>
                <a:gd name="T30" fmla="*/ 337789 w 24"/>
                <a:gd name="T31" fmla="*/ 284157 h 33"/>
                <a:gd name="T32" fmla="*/ 392938 w 24"/>
                <a:gd name="T33" fmla="*/ 430904 h 33"/>
                <a:gd name="T34" fmla="*/ 241808 w 24"/>
                <a:gd name="T35" fmla="*/ 430904 h 33"/>
                <a:gd name="T36" fmla="*/ 211606 w 24"/>
                <a:gd name="T37" fmla="*/ 317446 h 33"/>
                <a:gd name="T38" fmla="*/ 180627 w 24"/>
                <a:gd name="T39" fmla="*/ 258428 h 33"/>
                <a:gd name="T40" fmla="*/ 111155 w 24"/>
                <a:gd name="T41" fmla="*/ 258428 h 33"/>
                <a:gd name="T42" fmla="*/ 111155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7" y="5"/>
                  </a:moveTo>
                  <a:cubicBezTo>
                    <a:pt x="7" y="14"/>
                    <a:pt x="7" y="14"/>
                    <a:pt x="7" y="14"/>
                  </a:cubicBezTo>
                  <a:cubicBezTo>
                    <a:pt x="10" y="14"/>
                    <a:pt x="10" y="14"/>
                    <a:pt x="10" y="14"/>
                  </a:cubicBezTo>
                  <a:cubicBezTo>
                    <a:pt x="11" y="14"/>
                    <a:pt x="12" y="14"/>
                    <a:pt x="13" y="13"/>
                  </a:cubicBezTo>
                  <a:cubicBezTo>
                    <a:pt x="14" y="12"/>
                    <a:pt x="14" y="11"/>
                    <a:pt x="14" y="10"/>
                  </a:cubicBezTo>
                  <a:cubicBezTo>
                    <a:pt x="14" y="7"/>
                    <a:pt x="13" y="5"/>
                    <a:pt x="10" y="5"/>
                  </a:cubicBezTo>
                  <a:cubicBezTo>
                    <a:pt x="7" y="5"/>
                    <a:pt x="7" y="5"/>
                    <a:pt x="7" y="5"/>
                  </a:cubicBezTo>
                  <a:close/>
                  <a:moveTo>
                    <a:pt x="0" y="33"/>
                  </a:moveTo>
                  <a:cubicBezTo>
                    <a:pt x="0" y="0"/>
                    <a:pt x="0" y="0"/>
                    <a:pt x="0" y="0"/>
                  </a:cubicBezTo>
                  <a:cubicBezTo>
                    <a:pt x="12" y="0"/>
                    <a:pt x="12" y="0"/>
                    <a:pt x="12" y="0"/>
                  </a:cubicBezTo>
                  <a:cubicBezTo>
                    <a:pt x="15" y="0"/>
                    <a:pt x="17" y="0"/>
                    <a:pt x="19" y="2"/>
                  </a:cubicBezTo>
                  <a:cubicBezTo>
                    <a:pt x="21" y="3"/>
                    <a:pt x="22" y="5"/>
                    <a:pt x="22" y="8"/>
                  </a:cubicBezTo>
                  <a:cubicBezTo>
                    <a:pt x="22" y="13"/>
                    <a:pt x="20" y="16"/>
                    <a:pt x="15" y="17"/>
                  </a:cubicBezTo>
                  <a:cubicBezTo>
                    <a:pt x="15" y="17"/>
                    <a:pt x="15" y="17"/>
                    <a:pt x="15" y="17"/>
                  </a:cubicBezTo>
                  <a:cubicBezTo>
                    <a:pt x="17" y="17"/>
                    <a:pt x="18" y="17"/>
                    <a:pt x="19" y="19"/>
                  </a:cubicBezTo>
                  <a:cubicBezTo>
                    <a:pt x="19" y="19"/>
                    <a:pt x="20" y="20"/>
                    <a:pt x="20" y="22"/>
                  </a:cubicBezTo>
                  <a:cubicBezTo>
                    <a:pt x="24" y="33"/>
                    <a:pt x="24" y="33"/>
                    <a:pt x="24" y="33"/>
                  </a:cubicBezTo>
                  <a:cubicBezTo>
                    <a:pt x="15" y="33"/>
                    <a:pt x="15" y="33"/>
                    <a:pt x="15" y="33"/>
                  </a:cubicBezTo>
                  <a:cubicBezTo>
                    <a:pt x="13" y="24"/>
                    <a:pt x="13" y="24"/>
                    <a:pt x="13" y="24"/>
                  </a:cubicBezTo>
                  <a:cubicBezTo>
                    <a:pt x="12" y="22"/>
                    <a:pt x="11" y="21"/>
                    <a:pt x="11" y="20"/>
                  </a:cubicBezTo>
                  <a:cubicBezTo>
                    <a:pt x="10" y="20"/>
                    <a:pt x="9" y="20"/>
                    <a:pt x="7" y="20"/>
                  </a:cubicBezTo>
                  <a:cubicBezTo>
                    <a:pt x="7" y="33"/>
                    <a:pt x="7" y="33"/>
                    <a:pt x="7"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1" name="Freeform 55"/>
            <p:cNvSpPr>
              <a:spLocks noChangeAspect="1" noEditPoints="1"/>
            </p:cNvSpPr>
            <p:nvPr/>
          </p:nvSpPr>
          <p:spPr bwMode="auto">
            <a:xfrm>
              <a:off x="3832" y="1749"/>
              <a:ext cx="47" cy="57"/>
            </a:xfrm>
            <a:custGeom>
              <a:avLst/>
              <a:gdLst>
                <a:gd name="T0" fmla="*/ 124151 w 29"/>
                <a:gd name="T1" fmla="*/ 299462 h 35"/>
                <a:gd name="T2" fmla="*/ 219402 w 29"/>
                <a:gd name="T3" fmla="*/ 499484 h 35"/>
                <a:gd name="T4" fmla="*/ 307983 w 29"/>
                <a:gd name="T5" fmla="*/ 299462 h 35"/>
                <a:gd name="T6" fmla="*/ 219402 w 29"/>
                <a:gd name="T7" fmla="*/ 102668 h 35"/>
                <a:gd name="T8" fmla="*/ 124151 w 29"/>
                <a:gd name="T9" fmla="*/ 299462 h 35"/>
                <a:gd name="T10" fmla="*/ 0 w 29"/>
                <a:gd name="T11" fmla="*/ 299462 h 35"/>
                <a:gd name="T12" fmla="*/ 47266 w 29"/>
                <a:gd name="T13" fmla="*/ 83230 h 35"/>
                <a:gd name="T14" fmla="*/ 219402 w 29"/>
                <a:gd name="T15" fmla="*/ 0 h 35"/>
                <a:gd name="T16" fmla="*/ 391729 w 29"/>
                <a:gd name="T17" fmla="*/ 83230 h 35"/>
                <a:gd name="T18" fmla="*/ 451216 w 29"/>
                <a:gd name="T19" fmla="*/ 299462 h 35"/>
                <a:gd name="T20" fmla="*/ 391729 w 29"/>
                <a:gd name="T21" fmla="*/ 518830 h 35"/>
                <a:gd name="T22" fmla="*/ 219402 w 29"/>
                <a:gd name="T23" fmla="*/ 602539 h 35"/>
                <a:gd name="T24" fmla="*/ 47266 w 29"/>
                <a:gd name="T25" fmla="*/ 499484 h 35"/>
                <a:gd name="T26" fmla="*/ 0 w 29"/>
                <a:gd name="T27" fmla="*/ 299462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 h="35">
                  <a:moveTo>
                    <a:pt x="8" y="17"/>
                  </a:moveTo>
                  <a:cubicBezTo>
                    <a:pt x="8" y="25"/>
                    <a:pt x="10" y="29"/>
                    <a:pt x="14" y="29"/>
                  </a:cubicBezTo>
                  <a:cubicBezTo>
                    <a:pt x="18" y="29"/>
                    <a:pt x="20" y="25"/>
                    <a:pt x="20" y="17"/>
                  </a:cubicBezTo>
                  <a:cubicBezTo>
                    <a:pt x="20" y="10"/>
                    <a:pt x="18" y="6"/>
                    <a:pt x="14" y="6"/>
                  </a:cubicBezTo>
                  <a:cubicBezTo>
                    <a:pt x="10" y="6"/>
                    <a:pt x="8" y="10"/>
                    <a:pt x="8" y="17"/>
                  </a:cubicBezTo>
                  <a:close/>
                  <a:moveTo>
                    <a:pt x="0" y="17"/>
                  </a:moveTo>
                  <a:cubicBezTo>
                    <a:pt x="0" y="12"/>
                    <a:pt x="1" y="8"/>
                    <a:pt x="3" y="5"/>
                  </a:cubicBezTo>
                  <a:cubicBezTo>
                    <a:pt x="6" y="2"/>
                    <a:pt x="10" y="0"/>
                    <a:pt x="14" y="0"/>
                  </a:cubicBezTo>
                  <a:cubicBezTo>
                    <a:pt x="19" y="0"/>
                    <a:pt x="23" y="2"/>
                    <a:pt x="25" y="5"/>
                  </a:cubicBezTo>
                  <a:cubicBezTo>
                    <a:pt x="27" y="8"/>
                    <a:pt x="29" y="12"/>
                    <a:pt x="29" y="17"/>
                  </a:cubicBezTo>
                  <a:cubicBezTo>
                    <a:pt x="29" y="22"/>
                    <a:pt x="27" y="26"/>
                    <a:pt x="25" y="30"/>
                  </a:cubicBezTo>
                  <a:cubicBezTo>
                    <a:pt x="23" y="33"/>
                    <a:pt x="19" y="35"/>
                    <a:pt x="14" y="35"/>
                  </a:cubicBezTo>
                  <a:cubicBezTo>
                    <a:pt x="10" y="35"/>
                    <a:pt x="6" y="33"/>
                    <a:pt x="3" y="29"/>
                  </a:cubicBezTo>
                  <a:cubicBezTo>
                    <a:pt x="1" y="26"/>
                    <a:pt x="0" y="22"/>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2" name="Freeform 56"/>
            <p:cNvSpPr>
              <a:spLocks noChangeAspect="1"/>
            </p:cNvSpPr>
            <p:nvPr/>
          </p:nvSpPr>
          <p:spPr bwMode="auto">
            <a:xfrm>
              <a:off x="3888" y="1751"/>
              <a:ext cx="39" cy="55"/>
            </a:xfrm>
            <a:custGeom>
              <a:avLst/>
              <a:gdLst>
                <a:gd name="T0" fmla="*/ 0 w 24"/>
                <a:gd name="T1" fmla="*/ 316926 h 34"/>
                <a:gd name="T2" fmla="*/ 0 w 24"/>
                <a:gd name="T3" fmla="*/ 0 h 34"/>
                <a:gd name="T4" fmla="*/ 111155 w 24"/>
                <a:gd name="T5" fmla="*/ 0 h 34"/>
                <a:gd name="T6" fmla="*/ 111155 w 24"/>
                <a:gd name="T7" fmla="*/ 334559 h 34"/>
                <a:gd name="T8" fmla="*/ 207870 w 24"/>
                <a:gd name="T9" fmla="*/ 420344 h 34"/>
                <a:gd name="T10" fmla="*/ 262473 w 24"/>
                <a:gd name="T11" fmla="*/ 334559 h 34"/>
                <a:gd name="T12" fmla="*/ 262473 w 24"/>
                <a:gd name="T13" fmla="*/ 0 h 34"/>
                <a:gd name="T14" fmla="*/ 392938 w 24"/>
                <a:gd name="T15" fmla="*/ 0 h 34"/>
                <a:gd name="T16" fmla="*/ 392938 w 24"/>
                <a:gd name="T17" fmla="*/ 316926 h 34"/>
                <a:gd name="T18" fmla="*/ 343860 w 24"/>
                <a:gd name="T19" fmla="*/ 455580 h 34"/>
                <a:gd name="T20" fmla="*/ 207870 w 24"/>
                <a:gd name="T21" fmla="*/ 512674 h 34"/>
                <a:gd name="T22" fmla="*/ 49314 w 24"/>
                <a:gd name="T23" fmla="*/ 455580 h 34"/>
                <a:gd name="T24" fmla="*/ 0 w 24"/>
                <a:gd name="T25" fmla="*/ 316926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34">
                  <a:moveTo>
                    <a:pt x="0" y="21"/>
                  </a:moveTo>
                  <a:cubicBezTo>
                    <a:pt x="0" y="0"/>
                    <a:pt x="0" y="0"/>
                    <a:pt x="0" y="0"/>
                  </a:cubicBezTo>
                  <a:cubicBezTo>
                    <a:pt x="7" y="0"/>
                    <a:pt x="7" y="0"/>
                    <a:pt x="7" y="0"/>
                  </a:cubicBezTo>
                  <a:cubicBezTo>
                    <a:pt x="7" y="22"/>
                    <a:pt x="7" y="22"/>
                    <a:pt x="7" y="22"/>
                  </a:cubicBezTo>
                  <a:cubicBezTo>
                    <a:pt x="7" y="26"/>
                    <a:pt x="9" y="28"/>
                    <a:pt x="12" y="28"/>
                  </a:cubicBezTo>
                  <a:cubicBezTo>
                    <a:pt x="15" y="28"/>
                    <a:pt x="16" y="26"/>
                    <a:pt x="16" y="22"/>
                  </a:cubicBezTo>
                  <a:cubicBezTo>
                    <a:pt x="16" y="0"/>
                    <a:pt x="16" y="0"/>
                    <a:pt x="16" y="0"/>
                  </a:cubicBezTo>
                  <a:cubicBezTo>
                    <a:pt x="24" y="0"/>
                    <a:pt x="24" y="0"/>
                    <a:pt x="24" y="0"/>
                  </a:cubicBezTo>
                  <a:cubicBezTo>
                    <a:pt x="24" y="21"/>
                    <a:pt x="24" y="21"/>
                    <a:pt x="24" y="21"/>
                  </a:cubicBezTo>
                  <a:cubicBezTo>
                    <a:pt x="24" y="25"/>
                    <a:pt x="23" y="28"/>
                    <a:pt x="21" y="30"/>
                  </a:cubicBezTo>
                  <a:cubicBezTo>
                    <a:pt x="19" y="33"/>
                    <a:pt x="16" y="34"/>
                    <a:pt x="12" y="34"/>
                  </a:cubicBezTo>
                  <a:cubicBezTo>
                    <a:pt x="8" y="34"/>
                    <a:pt x="5" y="33"/>
                    <a:pt x="3" y="30"/>
                  </a:cubicBezTo>
                  <a:cubicBezTo>
                    <a:pt x="1" y="28"/>
                    <a:pt x="0" y="25"/>
                    <a:pt x="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3" name="Freeform 57"/>
            <p:cNvSpPr>
              <a:spLocks noChangeAspect="1"/>
            </p:cNvSpPr>
            <p:nvPr/>
          </p:nvSpPr>
          <p:spPr bwMode="auto">
            <a:xfrm>
              <a:off x="3933" y="1751"/>
              <a:ext cx="36" cy="53"/>
            </a:xfrm>
            <a:custGeom>
              <a:avLst/>
              <a:gdLst>
                <a:gd name="T0" fmla="*/ 12 w 36"/>
                <a:gd name="T1" fmla="*/ 53 h 53"/>
                <a:gd name="T2" fmla="*/ 12 w 36"/>
                <a:gd name="T3" fmla="*/ 9 h 53"/>
                <a:gd name="T4" fmla="*/ 0 w 36"/>
                <a:gd name="T5" fmla="*/ 9 h 53"/>
                <a:gd name="T6" fmla="*/ 0 w 36"/>
                <a:gd name="T7" fmla="*/ 0 h 53"/>
                <a:gd name="T8" fmla="*/ 36 w 36"/>
                <a:gd name="T9" fmla="*/ 0 h 53"/>
                <a:gd name="T10" fmla="*/ 36 w 36"/>
                <a:gd name="T11" fmla="*/ 9 h 53"/>
                <a:gd name="T12" fmla="*/ 25 w 36"/>
                <a:gd name="T13" fmla="*/ 9 h 53"/>
                <a:gd name="T14" fmla="*/ 25 w 36"/>
                <a:gd name="T15" fmla="*/ 53 h 53"/>
                <a:gd name="T16" fmla="*/ 12 w 36"/>
                <a:gd name="T17" fmla="*/ 53 h 53"/>
                <a:gd name="T18" fmla="*/ 12 w 36"/>
                <a:gd name="T19" fmla="*/ 53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53">
                  <a:moveTo>
                    <a:pt x="12" y="53"/>
                  </a:moveTo>
                  <a:lnTo>
                    <a:pt x="12" y="9"/>
                  </a:lnTo>
                  <a:lnTo>
                    <a:pt x="0" y="9"/>
                  </a:lnTo>
                  <a:lnTo>
                    <a:pt x="0" y="0"/>
                  </a:lnTo>
                  <a:lnTo>
                    <a:pt x="36" y="0"/>
                  </a:lnTo>
                  <a:lnTo>
                    <a:pt x="36" y="9"/>
                  </a:lnTo>
                  <a:lnTo>
                    <a:pt x="25" y="9"/>
                  </a:lnTo>
                  <a:lnTo>
                    <a:pt x="25" y="53"/>
                  </a:lnTo>
                  <a:lnTo>
                    <a:pt x="12"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4" name="Freeform 58"/>
            <p:cNvSpPr>
              <a:spLocks noChangeAspect="1"/>
            </p:cNvSpPr>
            <p:nvPr/>
          </p:nvSpPr>
          <p:spPr bwMode="auto">
            <a:xfrm>
              <a:off x="3976" y="1751"/>
              <a:ext cx="32" cy="53"/>
            </a:xfrm>
            <a:custGeom>
              <a:avLst/>
              <a:gdLst>
                <a:gd name="T0" fmla="*/ 0 w 32"/>
                <a:gd name="T1" fmla="*/ 53 h 53"/>
                <a:gd name="T2" fmla="*/ 0 w 32"/>
                <a:gd name="T3" fmla="*/ 0 h 53"/>
                <a:gd name="T4" fmla="*/ 32 w 32"/>
                <a:gd name="T5" fmla="*/ 0 h 53"/>
                <a:gd name="T6" fmla="*/ 32 w 32"/>
                <a:gd name="T7" fmla="*/ 9 h 53"/>
                <a:gd name="T8" fmla="*/ 13 w 32"/>
                <a:gd name="T9" fmla="*/ 9 h 53"/>
                <a:gd name="T10" fmla="*/ 13 w 32"/>
                <a:gd name="T11" fmla="*/ 21 h 53"/>
                <a:gd name="T12" fmla="*/ 31 w 32"/>
                <a:gd name="T13" fmla="*/ 21 h 53"/>
                <a:gd name="T14" fmla="*/ 31 w 32"/>
                <a:gd name="T15" fmla="*/ 31 h 53"/>
                <a:gd name="T16" fmla="*/ 13 w 32"/>
                <a:gd name="T17" fmla="*/ 31 h 53"/>
                <a:gd name="T18" fmla="*/ 13 w 32"/>
                <a:gd name="T19" fmla="*/ 44 h 53"/>
                <a:gd name="T20" fmla="*/ 32 w 32"/>
                <a:gd name="T21" fmla="*/ 44 h 53"/>
                <a:gd name="T22" fmla="*/ 32 w 32"/>
                <a:gd name="T23" fmla="*/ 53 h 53"/>
                <a:gd name="T24" fmla="*/ 0 w 32"/>
                <a:gd name="T25" fmla="*/ 53 h 53"/>
                <a:gd name="T26" fmla="*/ 0 w 32"/>
                <a:gd name="T27" fmla="*/ 53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2" h="53">
                  <a:moveTo>
                    <a:pt x="0" y="53"/>
                  </a:moveTo>
                  <a:lnTo>
                    <a:pt x="0" y="0"/>
                  </a:lnTo>
                  <a:lnTo>
                    <a:pt x="32" y="0"/>
                  </a:lnTo>
                  <a:lnTo>
                    <a:pt x="32" y="9"/>
                  </a:lnTo>
                  <a:lnTo>
                    <a:pt x="13" y="9"/>
                  </a:lnTo>
                  <a:lnTo>
                    <a:pt x="13" y="21"/>
                  </a:lnTo>
                  <a:lnTo>
                    <a:pt x="31" y="21"/>
                  </a:lnTo>
                  <a:lnTo>
                    <a:pt x="31" y="31"/>
                  </a:lnTo>
                  <a:lnTo>
                    <a:pt x="13" y="31"/>
                  </a:lnTo>
                  <a:lnTo>
                    <a:pt x="13" y="44"/>
                  </a:lnTo>
                  <a:lnTo>
                    <a:pt x="32" y="44"/>
                  </a:lnTo>
                  <a:lnTo>
                    <a:pt x="32" y="53"/>
                  </a:ln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5" name="Freeform 59"/>
            <p:cNvSpPr>
              <a:spLocks noChangeAspect="1" noEditPoints="1"/>
            </p:cNvSpPr>
            <p:nvPr/>
          </p:nvSpPr>
          <p:spPr bwMode="auto">
            <a:xfrm>
              <a:off x="4017" y="1751"/>
              <a:ext cx="39" cy="53"/>
            </a:xfrm>
            <a:custGeom>
              <a:avLst/>
              <a:gdLst>
                <a:gd name="T0" fmla="*/ 130219 w 24"/>
                <a:gd name="T1" fmla="*/ 66542 h 33"/>
                <a:gd name="T2" fmla="*/ 130219 w 24"/>
                <a:gd name="T3" fmla="*/ 176928 h 33"/>
                <a:gd name="T4" fmla="*/ 161522 w 24"/>
                <a:gd name="T5" fmla="*/ 176928 h 33"/>
                <a:gd name="T6" fmla="*/ 211606 w 24"/>
                <a:gd name="T7" fmla="*/ 171640 h 33"/>
                <a:gd name="T8" fmla="*/ 241808 w 24"/>
                <a:gd name="T9" fmla="*/ 131308 h 33"/>
                <a:gd name="T10" fmla="*/ 161522 w 24"/>
                <a:gd name="T11" fmla="*/ 66542 h 33"/>
                <a:gd name="T12" fmla="*/ 130219 w 24"/>
                <a:gd name="T13" fmla="*/ 66542 h 33"/>
                <a:gd name="T14" fmla="*/ 0 w 24"/>
                <a:gd name="T15" fmla="*/ 430904 h 33"/>
                <a:gd name="T16" fmla="*/ 0 w 24"/>
                <a:gd name="T17" fmla="*/ 0 h 33"/>
                <a:gd name="T18" fmla="*/ 207870 w 24"/>
                <a:gd name="T19" fmla="*/ 0 h 33"/>
                <a:gd name="T20" fmla="*/ 337789 w 24"/>
                <a:gd name="T21" fmla="*/ 25797 h 33"/>
                <a:gd name="T22" fmla="*/ 375297 w 24"/>
                <a:gd name="T23" fmla="*/ 106870 h 33"/>
                <a:gd name="T24" fmla="*/ 262473 w 24"/>
                <a:gd name="T25" fmla="*/ 217225 h 33"/>
                <a:gd name="T26" fmla="*/ 262473 w 24"/>
                <a:gd name="T27" fmla="*/ 217225 h 33"/>
                <a:gd name="T28" fmla="*/ 312408 w 24"/>
                <a:gd name="T29" fmla="*/ 251654 h 33"/>
                <a:gd name="T30" fmla="*/ 343860 w 24"/>
                <a:gd name="T31" fmla="*/ 284157 h 33"/>
                <a:gd name="T32" fmla="*/ 392938 w 24"/>
                <a:gd name="T33" fmla="*/ 430904 h 33"/>
                <a:gd name="T34" fmla="*/ 262473 w 24"/>
                <a:gd name="T35" fmla="*/ 430904 h 33"/>
                <a:gd name="T36" fmla="*/ 211606 w 24"/>
                <a:gd name="T37" fmla="*/ 317446 h 33"/>
                <a:gd name="T38" fmla="*/ 180627 w 24"/>
                <a:gd name="T39" fmla="*/ 258428 h 33"/>
                <a:gd name="T40" fmla="*/ 130219 w 24"/>
                <a:gd name="T41" fmla="*/ 258428 h 33"/>
                <a:gd name="T42" fmla="*/ 130219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8" y="5"/>
                  </a:moveTo>
                  <a:cubicBezTo>
                    <a:pt x="8" y="14"/>
                    <a:pt x="8" y="14"/>
                    <a:pt x="8" y="14"/>
                  </a:cubicBezTo>
                  <a:cubicBezTo>
                    <a:pt x="10" y="14"/>
                    <a:pt x="10" y="14"/>
                    <a:pt x="10" y="14"/>
                  </a:cubicBezTo>
                  <a:cubicBezTo>
                    <a:pt x="11" y="14"/>
                    <a:pt x="13" y="14"/>
                    <a:pt x="13" y="13"/>
                  </a:cubicBezTo>
                  <a:cubicBezTo>
                    <a:pt x="14" y="12"/>
                    <a:pt x="15" y="11"/>
                    <a:pt x="15" y="10"/>
                  </a:cubicBezTo>
                  <a:cubicBezTo>
                    <a:pt x="15" y="7"/>
                    <a:pt x="13" y="5"/>
                    <a:pt x="10" y="5"/>
                  </a:cubicBezTo>
                  <a:cubicBezTo>
                    <a:pt x="8" y="5"/>
                    <a:pt x="8" y="5"/>
                    <a:pt x="8" y="5"/>
                  </a:cubicBezTo>
                  <a:close/>
                  <a:moveTo>
                    <a:pt x="0" y="33"/>
                  </a:moveTo>
                  <a:cubicBezTo>
                    <a:pt x="0" y="0"/>
                    <a:pt x="0" y="0"/>
                    <a:pt x="0" y="0"/>
                  </a:cubicBezTo>
                  <a:cubicBezTo>
                    <a:pt x="12" y="0"/>
                    <a:pt x="12" y="0"/>
                    <a:pt x="12" y="0"/>
                  </a:cubicBezTo>
                  <a:cubicBezTo>
                    <a:pt x="15" y="0"/>
                    <a:pt x="18" y="0"/>
                    <a:pt x="20" y="2"/>
                  </a:cubicBezTo>
                  <a:cubicBezTo>
                    <a:pt x="22" y="3"/>
                    <a:pt x="23" y="5"/>
                    <a:pt x="23" y="8"/>
                  </a:cubicBezTo>
                  <a:cubicBezTo>
                    <a:pt x="23" y="13"/>
                    <a:pt x="20" y="16"/>
                    <a:pt x="16" y="17"/>
                  </a:cubicBezTo>
                  <a:cubicBezTo>
                    <a:pt x="16" y="17"/>
                    <a:pt x="16" y="17"/>
                    <a:pt x="16" y="17"/>
                  </a:cubicBezTo>
                  <a:cubicBezTo>
                    <a:pt x="17" y="17"/>
                    <a:pt x="18" y="17"/>
                    <a:pt x="19" y="19"/>
                  </a:cubicBezTo>
                  <a:cubicBezTo>
                    <a:pt x="20" y="19"/>
                    <a:pt x="20" y="20"/>
                    <a:pt x="21" y="22"/>
                  </a:cubicBezTo>
                  <a:cubicBezTo>
                    <a:pt x="24" y="33"/>
                    <a:pt x="24" y="33"/>
                    <a:pt x="24" y="33"/>
                  </a:cubicBezTo>
                  <a:cubicBezTo>
                    <a:pt x="16" y="33"/>
                    <a:pt x="16" y="33"/>
                    <a:pt x="16" y="33"/>
                  </a:cubicBezTo>
                  <a:cubicBezTo>
                    <a:pt x="13" y="24"/>
                    <a:pt x="13" y="24"/>
                    <a:pt x="13" y="24"/>
                  </a:cubicBezTo>
                  <a:cubicBezTo>
                    <a:pt x="13" y="22"/>
                    <a:pt x="12" y="21"/>
                    <a:pt x="11" y="20"/>
                  </a:cubicBezTo>
                  <a:cubicBezTo>
                    <a:pt x="11" y="20"/>
                    <a:pt x="10" y="20"/>
                    <a:pt x="8" y="20"/>
                  </a:cubicBezTo>
                  <a:cubicBezTo>
                    <a:pt x="8" y="33"/>
                    <a:pt x="8" y="33"/>
                    <a:pt x="8"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6" name="Freeform 60"/>
            <p:cNvSpPr>
              <a:spLocks noChangeAspect="1"/>
            </p:cNvSpPr>
            <p:nvPr/>
          </p:nvSpPr>
          <p:spPr bwMode="auto">
            <a:xfrm>
              <a:off x="3884" y="1409"/>
              <a:ext cx="265" cy="98"/>
            </a:xfrm>
            <a:custGeom>
              <a:avLst/>
              <a:gdLst>
                <a:gd name="T0" fmla="*/ 562935 w 162"/>
                <a:gd name="T1" fmla="*/ 972274 h 60"/>
                <a:gd name="T2" fmla="*/ 541065 w 162"/>
                <a:gd name="T3" fmla="*/ 952047 h 60"/>
                <a:gd name="T4" fmla="*/ 0 w 162"/>
                <a:gd name="T5" fmla="*/ 636641 h 60"/>
                <a:gd name="T6" fmla="*/ 417473 w 162"/>
                <a:gd name="T7" fmla="*/ 402437 h 60"/>
                <a:gd name="T8" fmla="*/ 975272 w 162"/>
                <a:gd name="T9" fmla="*/ 726209 h 60"/>
                <a:gd name="T10" fmla="*/ 1393146 w 162"/>
                <a:gd name="T11" fmla="*/ 692574 h 60"/>
                <a:gd name="T12" fmla="*/ 2103177 w 162"/>
                <a:gd name="T13" fmla="*/ 290227 h 60"/>
                <a:gd name="T14" fmla="*/ 1323951 w 162"/>
                <a:gd name="T15" fmla="*/ 290227 h 60"/>
                <a:gd name="T16" fmla="*/ 1323951 w 162"/>
                <a:gd name="T17" fmla="*/ 0 h 60"/>
                <a:gd name="T18" fmla="*/ 3043163 w 162"/>
                <a:gd name="T19" fmla="*/ 0 h 60"/>
                <a:gd name="T20" fmla="*/ 3043163 w 162"/>
                <a:gd name="T21" fmla="*/ 972274 h 60"/>
                <a:gd name="T22" fmla="*/ 2543234 w 162"/>
                <a:gd name="T23" fmla="*/ 972274 h 60"/>
                <a:gd name="T24" fmla="*/ 2521468 w 162"/>
                <a:gd name="T25" fmla="*/ 528258 h 60"/>
                <a:gd name="T26" fmla="*/ 1827345 w 162"/>
                <a:gd name="T27" fmla="*/ 932202 h 60"/>
                <a:gd name="T28" fmla="*/ 1127636 w 162"/>
                <a:gd name="T29" fmla="*/ 1093461 h 60"/>
                <a:gd name="T30" fmla="*/ 562935 w 162"/>
                <a:gd name="T31" fmla="*/ 972274 h 60"/>
                <a:gd name="T32" fmla="*/ 562935 w 162"/>
                <a:gd name="T33" fmla="*/ 972274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0">
                  <a:moveTo>
                    <a:pt x="30" y="53"/>
                  </a:moveTo>
                  <a:cubicBezTo>
                    <a:pt x="30" y="53"/>
                    <a:pt x="29" y="52"/>
                    <a:pt x="29" y="52"/>
                  </a:cubicBezTo>
                  <a:cubicBezTo>
                    <a:pt x="0" y="35"/>
                    <a:pt x="0" y="35"/>
                    <a:pt x="0" y="35"/>
                  </a:cubicBezTo>
                  <a:cubicBezTo>
                    <a:pt x="22" y="22"/>
                    <a:pt x="22" y="22"/>
                    <a:pt x="22" y="22"/>
                  </a:cubicBezTo>
                  <a:cubicBezTo>
                    <a:pt x="52" y="40"/>
                    <a:pt x="52" y="40"/>
                    <a:pt x="52" y="40"/>
                  </a:cubicBezTo>
                  <a:cubicBezTo>
                    <a:pt x="58" y="43"/>
                    <a:pt x="66" y="42"/>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3"/>
                    <a:pt x="162" y="53"/>
                    <a:pt x="162" y="53"/>
                  </a:cubicBezTo>
                  <a:cubicBezTo>
                    <a:pt x="135" y="53"/>
                    <a:pt x="135" y="53"/>
                    <a:pt x="135" y="53"/>
                  </a:cubicBezTo>
                  <a:cubicBezTo>
                    <a:pt x="134" y="29"/>
                    <a:pt x="134" y="29"/>
                    <a:pt x="134" y="29"/>
                  </a:cubicBezTo>
                  <a:cubicBezTo>
                    <a:pt x="97" y="51"/>
                    <a:pt x="97" y="51"/>
                    <a:pt x="97" y="51"/>
                  </a:cubicBezTo>
                  <a:cubicBezTo>
                    <a:pt x="83" y="59"/>
                    <a:pt x="69" y="60"/>
                    <a:pt x="60" y="60"/>
                  </a:cubicBezTo>
                  <a:cubicBezTo>
                    <a:pt x="44" y="60"/>
                    <a:pt x="33" y="54"/>
                    <a:pt x="30" y="53"/>
                  </a:cubicBezTo>
                  <a:cubicBezTo>
                    <a:pt x="30" y="53"/>
                    <a:pt x="30" y="53"/>
                    <a:pt x="30" y="53"/>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7" name="Freeform 61"/>
            <p:cNvSpPr>
              <a:spLocks noChangeAspect="1"/>
            </p:cNvSpPr>
            <p:nvPr/>
          </p:nvSpPr>
          <p:spPr bwMode="auto">
            <a:xfrm>
              <a:off x="3703" y="1406"/>
              <a:ext cx="171" cy="152"/>
            </a:xfrm>
            <a:custGeom>
              <a:avLst/>
              <a:gdLst>
                <a:gd name="T0" fmla="*/ 673947 w 105"/>
                <a:gd name="T1" fmla="*/ 1482884 h 93"/>
                <a:gd name="T2" fmla="*/ 1179641 w 105"/>
                <a:gd name="T3" fmla="*/ 1164464 h 93"/>
                <a:gd name="T4" fmla="*/ 1129196 w 105"/>
                <a:gd name="T5" fmla="*/ 927697 h 93"/>
                <a:gd name="T6" fmla="*/ 487695 w 105"/>
                <a:gd name="T7" fmla="*/ 535130 h 93"/>
                <a:gd name="T8" fmla="*/ 487695 w 105"/>
                <a:gd name="T9" fmla="*/ 982183 h 93"/>
                <a:gd name="T10" fmla="*/ 0 w 105"/>
                <a:gd name="T11" fmla="*/ 982183 h 93"/>
                <a:gd name="T12" fmla="*/ 0 w 105"/>
                <a:gd name="T13" fmla="*/ 0 h 93"/>
                <a:gd name="T14" fmla="*/ 1584908 w 105"/>
                <a:gd name="T15" fmla="*/ 0 h 93"/>
                <a:gd name="T16" fmla="*/ 1584908 w 105"/>
                <a:gd name="T17" fmla="*/ 285597 h 93"/>
                <a:gd name="T18" fmla="*/ 856648 w 105"/>
                <a:gd name="T19" fmla="*/ 285597 h 93"/>
                <a:gd name="T20" fmla="*/ 1511402 w 105"/>
                <a:gd name="T21" fmla="*/ 679411 h 93"/>
                <a:gd name="T22" fmla="*/ 1807955 w 105"/>
                <a:gd name="T23" fmla="*/ 1073744 h 93"/>
                <a:gd name="T24" fmla="*/ 1562165 w 105"/>
                <a:gd name="T25" fmla="*/ 1407646 h 93"/>
                <a:gd name="T26" fmla="*/ 1064384 w 105"/>
                <a:gd name="T27" fmla="*/ 1716101 h 93"/>
                <a:gd name="T28" fmla="*/ 673947 w 105"/>
                <a:gd name="T29" fmla="*/ 1482884 h 93"/>
                <a:gd name="T30" fmla="*/ 673947 w 105"/>
                <a:gd name="T31" fmla="*/ 1482884 h 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3">
                  <a:moveTo>
                    <a:pt x="39" y="80"/>
                  </a:moveTo>
                  <a:cubicBezTo>
                    <a:pt x="69" y="63"/>
                    <a:pt x="69" y="63"/>
                    <a:pt x="69" y="63"/>
                  </a:cubicBezTo>
                  <a:cubicBezTo>
                    <a:pt x="75" y="60"/>
                    <a:pt x="74" y="55"/>
                    <a:pt x="66" y="50"/>
                  </a:cubicBezTo>
                  <a:cubicBezTo>
                    <a:pt x="28" y="29"/>
                    <a:pt x="28" y="29"/>
                    <a:pt x="28" y="29"/>
                  </a:cubicBezTo>
                  <a:cubicBezTo>
                    <a:pt x="28" y="53"/>
                    <a:pt x="28" y="53"/>
                    <a:pt x="28" y="53"/>
                  </a:cubicBezTo>
                  <a:cubicBezTo>
                    <a:pt x="0" y="53"/>
                    <a:pt x="0" y="53"/>
                    <a:pt x="0" y="53"/>
                  </a:cubicBezTo>
                  <a:cubicBezTo>
                    <a:pt x="0" y="0"/>
                    <a:pt x="0" y="0"/>
                    <a:pt x="0" y="0"/>
                  </a:cubicBezTo>
                  <a:cubicBezTo>
                    <a:pt x="92" y="0"/>
                    <a:pt x="92" y="0"/>
                    <a:pt x="92" y="0"/>
                  </a:cubicBezTo>
                  <a:cubicBezTo>
                    <a:pt x="92" y="15"/>
                    <a:pt x="92" y="15"/>
                    <a:pt x="92" y="15"/>
                  </a:cubicBezTo>
                  <a:cubicBezTo>
                    <a:pt x="50" y="15"/>
                    <a:pt x="50" y="15"/>
                    <a:pt x="50" y="15"/>
                  </a:cubicBezTo>
                  <a:cubicBezTo>
                    <a:pt x="88" y="37"/>
                    <a:pt x="88" y="37"/>
                    <a:pt x="88" y="37"/>
                  </a:cubicBezTo>
                  <a:cubicBezTo>
                    <a:pt x="102" y="45"/>
                    <a:pt x="105" y="53"/>
                    <a:pt x="105" y="58"/>
                  </a:cubicBezTo>
                  <a:cubicBezTo>
                    <a:pt x="104" y="68"/>
                    <a:pt x="94" y="75"/>
                    <a:pt x="91" y="76"/>
                  </a:cubicBezTo>
                  <a:cubicBezTo>
                    <a:pt x="62" y="93"/>
                    <a:pt x="62" y="93"/>
                    <a:pt x="62" y="93"/>
                  </a:cubicBezTo>
                  <a:cubicBezTo>
                    <a:pt x="39" y="80"/>
                    <a:pt x="39" y="80"/>
                    <a:pt x="39" y="80"/>
                  </a:cubicBezTo>
                  <a:cubicBezTo>
                    <a:pt x="39" y="80"/>
                    <a:pt x="39" y="80"/>
                    <a:pt x="39" y="8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8" name="Freeform 62"/>
            <p:cNvSpPr>
              <a:spLocks noChangeAspect="1"/>
            </p:cNvSpPr>
            <p:nvPr/>
          </p:nvSpPr>
          <p:spPr bwMode="auto">
            <a:xfrm>
              <a:off x="3698" y="1564"/>
              <a:ext cx="265" cy="98"/>
            </a:xfrm>
            <a:custGeom>
              <a:avLst/>
              <a:gdLst>
                <a:gd name="T0" fmla="*/ 2480971 w 162"/>
                <a:gd name="T1" fmla="*/ 142931 h 60"/>
                <a:gd name="T2" fmla="*/ 3043163 w 162"/>
                <a:gd name="T3" fmla="*/ 456587 h 60"/>
                <a:gd name="T4" fmla="*/ 2609681 w 162"/>
                <a:gd name="T5" fmla="*/ 692574 h 60"/>
                <a:gd name="T6" fmla="*/ 2046778 w 162"/>
                <a:gd name="T7" fmla="*/ 381308 h 60"/>
                <a:gd name="T8" fmla="*/ 1657758 w 162"/>
                <a:gd name="T9" fmla="*/ 424025 h 60"/>
                <a:gd name="T10" fmla="*/ 942306 w 162"/>
                <a:gd name="T11" fmla="*/ 829129 h 60"/>
                <a:gd name="T12" fmla="*/ 1723817 w 162"/>
                <a:gd name="T13" fmla="*/ 829129 h 60"/>
                <a:gd name="T14" fmla="*/ 1723817 w 162"/>
                <a:gd name="T15" fmla="*/ 1093461 h 60"/>
                <a:gd name="T16" fmla="*/ 0 w 162"/>
                <a:gd name="T17" fmla="*/ 1093461 h 60"/>
                <a:gd name="T18" fmla="*/ 0 w 162"/>
                <a:gd name="T19" fmla="*/ 121233 h 60"/>
                <a:gd name="T20" fmla="*/ 507977 w 162"/>
                <a:gd name="T21" fmla="*/ 121233 h 60"/>
                <a:gd name="T22" fmla="*/ 507977 w 162"/>
                <a:gd name="T23" fmla="*/ 570736 h 60"/>
                <a:gd name="T24" fmla="*/ 1216039 w 162"/>
                <a:gd name="T25" fmla="*/ 177690 h 60"/>
                <a:gd name="T26" fmla="*/ 1900575 w 162"/>
                <a:gd name="T27" fmla="*/ 0 h 60"/>
                <a:gd name="T28" fmla="*/ 2480971 w 162"/>
                <a:gd name="T29" fmla="*/ 142931 h 60"/>
                <a:gd name="T30" fmla="*/ 2480971 w 162"/>
                <a:gd name="T31" fmla="*/ 142931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0">
                  <a:moveTo>
                    <a:pt x="132" y="8"/>
                  </a:moveTo>
                  <a:cubicBezTo>
                    <a:pt x="162" y="25"/>
                    <a:pt x="162" y="25"/>
                    <a:pt x="162" y="25"/>
                  </a:cubicBezTo>
                  <a:cubicBezTo>
                    <a:pt x="139" y="38"/>
                    <a:pt x="139" y="38"/>
                    <a:pt x="139" y="38"/>
                  </a:cubicBezTo>
                  <a:cubicBezTo>
                    <a:pt x="109" y="21"/>
                    <a:pt x="109" y="21"/>
                    <a:pt x="109" y="21"/>
                  </a:cubicBezTo>
                  <a:cubicBezTo>
                    <a:pt x="103" y="17"/>
                    <a:pt x="96" y="18"/>
                    <a:pt x="88" y="23"/>
                  </a:cubicBezTo>
                  <a:cubicBezTo>
                    <a:pt x="50" y="45"/>
                    <a:pt x="50" y="45"/>
                    <a:pt x="50" y="45"/>
                  </a:cubicBezTo>
                  <a:cubicBezTo>
                    <a:pt x="92" y="45"/>
                    <a:pt x="92" y="45"/>
                    <a:pt x="92" y="45"/>
                  </a:cubicBezTo>
                  <a:cubicBezTo>
                    <a:pt x="92" y="60"/>
                    <a:pt x="92" y="60"/>
                    <a:pt x="92" y="60"/>
                  </a:cubicBezTo>
                  <a:cubicBezTo>
                    <a:pt x="0" y="60"/>
                    <a:pt x="0" y="60"/>
                    <a:pt x="0" y="60"/>
                  </a:cubicBezTo>
                  <a:cubicBezTo>
                    <a:pt x="0" y="7"/>
                    <a:pt x="0" y="7"/>
                    <a:pt x="0" y="7"/>
                  </a:cubicBezTo>
                  <a:cubicBezTo>
                    <a:pt x="27" y="7"/>
                    <a:pt x="27" y="7"/>
                    <a:pt x="27" y="7"/>
                  </a:cubicBezTo>
                  <a:cubicBezTo>
                    <a:pt x="27" y="31"/>
                    <a:pt x="27" y="31"/>
                    <a:pt x="27" y="31"/>
                  </a:cubicBezTo>
                  <a:cubicBezTo>
                    <a:pt x="65" y="10"/>
                    <a:pt x="65" y="10"/>
                    <a:pt x="65" y="10"/>
                  </a:cubicBezTo>
                  <a:cubicBezTo>
                    <a:pt x="79" y="2"/>
                    <a:pt x="92" y="0"/>
                    <a:pt x="101" y="0"/>
                  </a:cubicBezTo>
                  <a:cubicBezTo>
                    <a:pt x="118" y="0"/>
                    <a:pt x="129" y="6"/>
                    <a:pt x="132" y="8"/>
                  </a:cubicBezTo>
                  <a:cubicBezTo>
                    <a:pt x="132" y="8"/>
                    <a:pt x="132" y="8"/>
                    <a:pt x="132" y="8"/>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19" name="Freeform 63"/>
            <p:cNvSpPr>
              <a:spLocks noChangeAspect="1"/>
            </p:cNvSpPr>
            <p:nvPr/>
          </p:nvSpPr>
          <p:spPr bwMode="auto">
            <a:xfrm>
              <a:off x="3972" y="1514"/>
              <a:ext cx="170" cy="153"/>
            </a:xfrm>
            <a:custGeom>
              <a:avLst/>
              <a:gdLst>
                <a:gd name="T0" fmla="*/ 1927985 w 104"/>
                <a:gd name="T1" fmla="*/ 684242 h 94"/>
                <a:gd name="T2" fmla="*/ 1927985 w 104"/>
                <a:gd name="T3" fmla="*/ 1599532 h 94"/>
                <a:gd name="T4" fmla="*/ 237923 w 104"/>
                <a:gd name="T5" fmla="*/ 1599532 h 94"/>
                <a:gd name="T6" fmla="*/ 228725 w 104"/>
                <a:gd name="T7" fmla="*/ 1332438 h 94"/>
                <a:gd name="T8" fmla="*/ 998987 w 104"/>
                <a:gd name="T9" fmla="*/ 1332438 h 94"/>
                <a:gd name="T10" fmla="*/ 295391 w 104"/>
                <a:gd name="T11" fmla="*/ 951310 h 94"/>
                <a:gd name="T12" fmla="*/ 0 w 104"/>
                <a:gd name="T13" fmla="*/ 596410 h 94"/>
                <a:gd name="T14" fmla="*/ 237923 w 104"/>
                <a:gd name="T15" fmla="*/ 296748 h 94"/>
                <a:gd name="T16" fmla="*/ 789276 w 104"/>
                <a:gd name="T17" fmla="*/ 0 h 94"/>
                <a:gd name="T18" fmla="*/ 1202600 w 104"/>
                <a:gd name="T19" fmla="*/ 217708 h 94"/>
                <a:gd name="T20" fmla="*/ 668013 w 104"/>
                <a:gd name="T21" fmla="*/ 514845 h 94"/>
                <a:gd name="T22" fmla="*/ 729282 w 104"/>
                <a:gd name="T23" fmla="*/ 734377 h 94"/>
                <a:gd name="T24" fmla="*/ 1432315 w 104"/>
                <a:gd name="T25" fmla="*/ 1113713 h 94"/>
                <a:gd name="T26" fmla="*/ 1432315 w 104"/>
                <a:gd name="T27" fmla="*/ 684242 h 94"/>
                <a:gd name="T28" fmla="*/ 1927985 w 104"/>
                <a:gd name="T29" fmla="*/ 684242 h 94"/>
                <a:gd name="T30" fmla="*/ 1927985 w 104"/>
                <a:gd name="T31" fmla="*/ 684242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4" h="94">
                  <a:moveTo>
                    <a:pt x="104" y="40"/>
                  </a:moveTo>
                  <a:cubicBezTo>
                    <a:pt x="104" y="94"/>
                    <a:pt x="104" y="94"/>
                    <a:pt x="104" y="94"/>
                  </a:cubicBezTo>
                  <a:cubicBezTo>
                    <a:pt x="13" y="94"/>
                    <a:pt x="13" y="94"/>
                    <a:pt x="13" y="94"/>
                  </a:cubicBezTo>
                  <a:cubicBezTo>
                    <a:pt x="12" y="78"/>
                    <a:pt x="12" y="78"/>
                    <a:pt x="12" y="78"/>
                  </a:cubicBezTo>
                  <a:cubicBezTo>
                    <a:pt x="54" y="78"/>
                    <a:pt x="54" y="78"/>
                    <a:pt x="54" y="78"/>
                  </a:cubicBezTo>
                  <a:cubicBezTo>
                    <a:pt x="16" y="56"/>
                    <a:pt x="16" y="56"/>
                    <a:pt x="16" y="56"/>
                  </a:cubicBezTo>
                  <a:cubicBezTo>
                    <a:pt x="3" y="48"/>
                    <a:pt x="0" y="40"/>
                    <a:pt x="0" y="35"/>
                  </a:cubicBezTo>
                  <a:cubicBezTo>
                    <a:pt x="0" y="25"/>
                    <a:pt x="11" y="18"/>
                    <a:pt x="13" y="17"/>
                  </a:cubicBezTo>
                  <a:cubicBezTo>
                    <a:pt x="43" y="0"/>
                    <a:pt x="43" y="0"/>
                    <a:pt x="43" y="0"/>
                  </a:cubicBezTo>
                  <a:cubicBezTo>
                    <a:pt x="65" y="13"/>
                    <a:pt x="65" y="13"/>
                    <a:pt x="65" y="13"/>
                  </a:cubicBezTo>
                  <a:cubicBezTo>
                    <a:pt x="36" y="30"/>
                    <a:pt x="36" y="30"/>
                    <a:pt x="36" y="30"/>
                  </a:cubicBezTo>
                  <a:cubicBezTo>
                    <a:pt x="30" y="34"/>
                    <a:pt x="31" y="38"/>
                    <a:pt x="39" y="43"/>
                  </a:cubicBezTo>
                  <a:cubicBezTo>
                    <a:pt x="77" y="65"/>
                    <a:pt x="77" y="65"/>
                    <a:pt x="77" y="65"/>
                  </a:cubicBezTo>
                  <a:cubicBezTo>
                    <a:pt x="77" y="40"/>
                    <a:pt x="77" y="40"/>
                    <a:pt x="77" y="40"/>
                  </a:cubicBezTo>
                  <a:cubicBezTo>
                    <a:pt x="104" y="40"/>
                    <a:pt x="104" y="40"/>
                    <a:pt x="104" y="40"/>
                  </a:cubicBezTo>
                  <a:cubicBezTo>
                    <a:pt x="104" y="40"/>
                    <a:pt x="104" y="40"/>
                    <a:pt x="104" y="4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20" name="Freeform 64"/>
            <p:cNvSpPr>
              <a:spLocks noChangeAspect="1"/>
            </p:cNvSpPr>
            <p:nvPr/>
          </p:nvSpPr>
          <p:spPr bwMode="auto">
            <a:xfrm>
              <a:off x="3878" y="1402"/>
              <a:ext cx="264" cy="100"/>
            </a:xfrm>
            <a:custGeom>
              <a:avLst/>
              <a:gdLst>
                <a:gd name="T0" fmla="*/ 523706 w 162"/>
                <a:gd name="T1" fmla="*/ 1045392 h 61"/>
                <a:gd name="T2" fmla="*/ 523706 w 162"/>
                <a:gd name="T3" fmla="*/ 1045392 h 61"/>
                <a:gd name="T4" fmla="*/ 0 w 162"/>
                <a:gd name="T5" fmla="*/ 710702 h 61"/>
                <a:gd name="T6" fmla="*/ 396116 w 162"/>
                <a:gd name="T7" fmla="*/ 454772 h 61"/>
                <a:gd name="T8" fmla="*/ 920405 w 162"/>
                <a:gd name="T9" fmla="*/ 788479 h 61"/>
                <a:gd name="T10" fmla="*/ 1293062 w 162"/>
                <a:gd name="T11" fmla="*/ 745528 h 61"/>
                <a:gd name="T12" fmla="*/ 1960172 w 162"/>
                <a:gd name="T13" fmla="*/ 313797 h 61"/>
                <a:gd name="T14" fmla="*/ 1222291 w 162"/>
                <a:gd name="T15" fmla="*/ 313797 h 61"/>
                <a:gd name="T16" fmla="*/ 1222291 w 162"/>
                <a:gd name="T17" fmla="*/ 0 h 61"/>
                <a:gd name="T18" fmla="*/ 2825822 w 162"/>
                <a:gd name="T19" fmla="*/ 0 h 61"/>
                <a:gd name="T20" fmla="*/ 2825822 w 162"/>
                <a:gd name="T21" fmla="*/ 1067187 h 61"/>
                <a:gd name="T22" fmla="*/ 2358077 w 162"/>
                <a:gd name="T23" fmla="*/ 1067187 h 61"/>
                <a:gd name="T24" fmla="*/ 2358077 w 162"/>
                <a:gd name="T25" fmla="*/ 579366 h 61"/>
                <a:gd name="T26" fmla="*/ 1689947 w 162"/>
                <a:gd name="T27" fmla="*/ 1007525 h 61"/>
                <a:gd name="T28" fmla="*/ 1056543 w 162"/>
                <a:gd name="T29" fmla="*/ 1199841 h 61"/>
                <a:gd name="T30" fmla="*/ 523706 w 162"/>
                <a:gd name="T31" fmla="*/ 1045392 h 61"/>
                <a:gd name="T32" fmla="*/ 523706 w 162"/>
                <a:gd name="T33" fmla="*/ 1045392 h 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1">
                  <a:moveTo>
                    <a:pt x="30" y="53"/>
                  </a:moveTo>
                  <a:cubicBezTo>
                    <a:pt x="30" y="53"/>
                    <a:pt x="30" y="53"/>
                    <a:pt x="30" y="53"/>
                  </a:cubicBezTo>
                  <a:cubicBezTo>
                    <a:pt x="0" y="36"/>
                    <a:pt x="0" y="36"/>
                    <a:pt x="0" y="36"/>
                  </a:cubicBezTo>
                  <a:cubicBezTo>
                    <a:pt x="23" y="23"/>
                    <a:pt x="23" y="23"/>
                    <a:pt x="23" y="23"/>
                  </a:cubicBezTo>
                  <a:cubicBezTo>
                    <a:pt x="53" y="40"/>
                    <a:pt x="53" y="40"/>
                    <a:pt x="53" y="40"/>
                  </a:cubicBezTo>
                  <a:cubicBezTo>
                    <a:pt x="59" y="43"/>
                    <a:pt x="66" y="43"/>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4"/>
                    <a:pt x="162" y="54"/>
                    <a:pt x="162" y="54"/>
                  </a:cubicBezTo>
                  <a:cubicBezTo>
                    <a:pt x="135" y="54"/>
                    <a:pt x="135" y="54"/>
                    <a:pt x="135" y="54"/>
                  </a:cubicBezTo>
                  <a:cubicBezTo>
                    <a:pt x="135" y="29"/>
                    <a:pt x="135" y="29"/>
                    <a:pt x="135" y="29"/>
                  </a:cubicBezTo>
                  <a:cubicBezTo>
                    <a:pt x="97" y="51"/>
                    <a:pt x="97" y="51"/>
                    <a:pt x="97" y="51"/>
                  </a:cubicBezTo>
                  <a:cubicBezTo>
                    <a:pt x="83" y="59"/>
                    <a:pt x="70" y="61"/>
                    <a:pt x="61" y="61"/>
                  </a:cubicBezTo>
                  <a:cubicBezTo>
                    <a:pt x="44" y="60"/>
                    <a:pt x="33" y="55"/>
                    <a:pt x="30" y="53"/>
                  </a:cubicBezTo>
                  <a:cubicBezTo>
                    <a:pt x="30" y="53"/>
                    <a:pt x="30" y="53"/>
                    <a:pt x="30"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21" name="Freeform 65"/>
            <p:cNvSpPr>
              <a:spLocks noChangeAspect="1"/>
            </p:cNvSpPr>
            <p:nvPr/>
          </p:nvSpPr>
          <p:spPr bwMode="auto">
            <a:xfrm>
              <a:off x="3696" y="1399"/>
              <a:ext cx="172" cy="154"/>
            </a:xfrm>
            <a:custGeom>
              <a:avLst/>
              <a:gdLst>
                <a:gd name="T0" fmla="*/ 779268 w 105"/>
                <a:gd name="T1" fmla="*/ 1573898 h 94"/>
                <a:gd name="T2" fmla="*/ 1332181 w 105"/>
                <a:gd name="T3" fmla="*/ 1223381 h 94"/>
                <a:gd name="T4" fmla="*/ 1276515 w 105"/>
                <a:gd name="T5" fmla="*/ 996788 h 94"/>
                <a:gd name="T6" fmla="*/ 539859 w 105"/>
                <a:gd name="T7" fmla="*/ 568891 h 94"/>
                <a:gd name="T8" fmla="*/ 539859 w 105"/>
                <a:gd name="T9" fmla="*/ 1030722 h 94"/>
                <a:gd name="T10" fmla="*/ 20981 w 105"/>
                <a:gd name="T11" fmla="*/ 1030722 h 94"/>
                <a:gd name="T12" fmla="*/ 0 w 105"/>
                <a:gd name="T13" fmla="*/ 0 h 94"/>
                <a:gd name="T14" fmla="*/ 1781899 w 105"/>
                <a:gd name="T15" fmla="*/ 0 h 94"/>
                <a:gd name="T16" fmla="*/ 1794944 w 105"/>
                <a:gd name="T17" fmla="*/ 309196 h 94"/>
                <a:gd name="T18" fmla="*/ 995007 w 105"/>
                <a:gd name="T19" fmla="*/ 309196 h 94"/>
                <a:gd name="T20" fmla="*/ 1725851 w 105"/>
                <a:gd name="T21" fmla="*/ 738715 h 94"/>
                <a:gd name="T22" fmla="*/ 2034622 w 105"/>
                <a:gd name="T23" fmla="*/ 1147931 h 94"/>
                <a:gd name="T24" fmla="*/ 1781899 w 105"/>
                <a:gd name="T25" fmla="*/ 1486113 h 94"/>
                <a:gd name="T26" fmla="*/ 1208524 w 105"/>
                <a:gd name="T27" fmla="*/ 1823294 h 94"/>
                <a:gd name="T28" fmla="*/ 779268 w 105"/>
                <a:gd name="T29" fmla="*/ 1573898 h 94"/>
                <a:gd name="T30" fmla="*/ 779268 w 105"/>
                <a:gd name="T31" fmla="*/ 1573898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40" y="81"/>
                  </a:moveTo>
                  <a:cubicBezTo>
                    <a:pt x="69" y="63"/>
                    <a:pt x="69" y="63"/>
                    <a:pt x="69" y="63"/>
                  </a:cubicBezTo>
                  <a:cubicBezTo>
                    <a:pt x="75" y="60"/>
                    <a:pt x="74" y="56"/>
                    <a:pt x="66" y="51"/>
                  </a:cubicBezTo>
                  <a:cubicBezTo>
                    <a:pt x="28" y="29"/>
                    <a:pt x="28" y="29"/>
                    <a:pt x="28" y="29"/>
                  </a:cubicBezTo>
                  <a:cubicBezTo>
                    <a:pt x="28" y="53"/>
                    <a:pt x="28" y="53"/>
                    <a:pt x="28" y="53"/>
                  </a:cubicBezTo>
                  <a:cubicBezTo>
                    <a:pt x="1" y="53"/>
                    <a:pt x="1" y="53"/>
                    <a:pt x="1" y="53"/>
                  </a:cubicBezTo>
                  <a:cubicBezTo>
                    <a:pt x="0" y="0"/>
                    <a:pt x="0" y="0"/>
                    <a:pt x="0" y="0"/>
                  </a:cubicBezTo>
                  <a:cubicBezTo>
                    <a:pt x="92" y="0"/>
                    <a:pt x="92" y="0"/>
                    <a:pt x="92" y="0"/>
                  </a:cubicBezTo>
                  <a:cubicBezTo>
                    <a:pt x="93" y="16"/>
                    <a:pt x="93" y="16"/>
                    <a:pt x="93" y="16"/>
                  </a:cubicBezTo>
                  <a:cubicBezTo>
                    <a:pt x="51" y="16"/>
                    <a:pt x="51" y="16"/>
                    <a:pt x="51" y="16"/>
                  </a:cubicBezTo>
                  <a:cubicBezTo>
                    <a:pt x="89" y="38"/>
                    <a:pt x="89" y="38"/>
                    <a:pt x="89" y="38"/>
                  </a:cubicBezTo>
                  <a:cubicBezTo>
                    <a:pt x="102" y="46"/>
                    <a:pt x="105" y="54"/>
                    <a:pt x="105" y="59"/>
                  </a:cubicBezTo>
                  <a:cubicBezTo>
                    <a:pt x="105" y="69"/>
                    <a:pt x="94" y="75"/>
                    <a:pt x="92" y="77"/>
                  </a:cubicBezTo>
                  <a:cubicBezTo>
                    <a:pt x="62" y="94"/>
                    <a:pt x="62" y="94"/>
                    <a:pt x="62" y="94"/>
                  </a:cubicBezTo>
                  <a:cubicBezTo>
                    <a:pt x="40" y="81"/>
                    <a:pt x="40" y="81"/>
                    <a:pt x="40" y="81"/>
                  </a:cubicBezTo>
                  <a:cubicBezTo>
                    <a:pt x="40" y="81"/>
                    <a:pt x="40" y="81"/>
                    <a:pt x="40"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22" name="Freeform 66"/>
            <p:cNvSpPr>
              <a:spLocks noChangeAspect="1"/>
            </p:cNvSpPr>
            <p:nvPr/>
          </p:nvSpPr>
          <p:spPr bwMode="auto">
            <a:xfrm>
              <a:off x="3692" y="1558"/>
              <a:ext cx="264" cy="99"/>
            </a:xfrm>
            <a:custGeom>
              <a:avLst/>
              <a:gdLst>
                <a:gd name="T0" fmla="*/ 2298167 w 162"/>
                <a:gd name="T1" fmla="*/ 126936 h 61"/>
                <a:gd name="T2" fmla="*/ 2825822 w 162"/>
                <a:gd name="T3" fmla="*/ 409664 h 61"/>
                <a:gd name="T4" fmla="*/ 2444312 w 162"/>
                <a:gd name="T5" fmla="*/ 616875 h 61"/>
                <a:gd name="T6" fmla="*/ 1920424 w 162"/>
                <a:gd name="T7" fmla="*/ 334346 h 61"/>
                <a:gd name="T8" fmla="*/ 1531658 w 162"/>
                <a:gd name="T9" fmla="*/ 364312 h 61"/>
                <a:gd name="T10" fmla="*/ 865374 w 162"/>
                <a:gd name="T11" fmla="*/ 722036 h 61"/>
                <a:gd name="T12" fmla="*/ 1605884 w 162"/>
                <a:gd name="T13" fmla="*/ 722036 h 61"/>
                <a:gd name="T14" fmla="*/ 1605884 w 162"/>
                <a:gd name="T15" fmla="*/ 982528 h 61"/>
                <a:gd name="T16" fmla="*/ 0 w 162"/>
                <a:gd name="T17" fmla="*/ 982528 h 61"/>
                <a:gd name="T18" fmla="*/ 0 w 162"/>
                <a:gd name="T19" fmla="*/ 108450 h 61"/>
                <a:gd name="T20" fmla="*/ 472089 w 162"/>
                <a:gd name="T21" fmla="*/ 108450 h 61"/>
                <a:gd name="T22" fmla="*/ 491377 w 162"/>
                <a:gd name="T23" fmla="*/ 512599 h 61"/>
                <a:gd name="T24" fmla="*/ 1138304 w 162"/>
                <a:gd name="T25" fmla="*/ 157535 h 61"/>
                <a:gd name="T26" fmla="*/ 1766936 w 162"/>
                <a:gd name="T27" fmla="*/ 0 h 61"/>
                <a:gd name="T28" fmla="*/ 2298167 w 162"/>
                <a:gd name="T29" fmla="*/ 126936 h 61"/>
                <a:gd name="T30" fmla="*/ 2298167 w 162"/>
                <a:gd name="T31" fmla="*/ 126936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1">
                  <a:moveTo>
                    <a:pt x="132" y="8"/>
                  </a:moveTo>
                  <a:cubicBezTo>
                    <a:pt x="162" y="25"/>
                    <a:pt x="162" y="25"/>
                    <a:pt x="162" y="25"/>
                  </a:cubicBezTo>
                  <a:cubicBezTo>
                    <a:pt x="140" y="38"/>
                    <a:pt x="140" y="38"/>
                    <a:pt x="140" y="38"/>
                  </a:cubicBezTo>
                  <a:cubicBezTo>
                    <a:pt x="110" y="21"/>
                    <a:pt x="110" y="21"/>
                    <a:pt x="110" y="21"/>
                  </a:cubicBezTo>
                  <a:cubicBezTo>
                    <a:pt x="104" y="18"/>
                    <a:pt x="96" y="18"/>
                    <a:pt x="88" y="23"/>
                  </a:cubicBezTo>
                  <a:cubicBezTo>
                    <a:pt x="50" y="45"/>
                    <a:pt x="50" y="45"/>
                    <a:pt x="50" y="45"/>
                  </a:cubicBezTo>
                  <a:cubicBezTo>
                    <a:pt x="92" y="45"/>
                    <a:pt x="92" y="45"/>
                    <a:pt x="92" y="45"/>
                  </a:cubicBezTo>
                  <a:cubicBezTo>
                    <a:pt x="92" y="61"/>
                    <a:pt x="92" y="61"/>
                    <a:pt x="92" y="61"/>
                  </a:cubicBezTo>
                  <a:cubicBezTo>
                    <a:pt x="0" y="61"/>
                    <a:pt x="0" y="61"/>
                    <a:pt x="0" y="61"/>
                  </a:cubicBezTo>
                  <a:cubicBezTo>
                    <a:pt x="0" y="7"/>
                    <a:pt x="0" y="7"/>
                    <a:pt x="0" y="7"/>
                  </a:cubicBezTo>
                  <a:cubicBezTo>
                    <a:pt x="27" y="7"/>
                    <a:pt x="27" y="7"/>
                    <a:pt x="27" y="7"/>
                  </a:cubicBezTo>
                  <a:cubicBezTo>
                    <a:pt x="28" y="32"/>
                    <a:pt x="28" y="32"/>
                    <a:pt x="28" y="32"/>
                  </a:cubicBezTo>
                  <a:cubicBezTo>
                    <a:pt x="65" y="10"/>
                    <a:pt x="65" y="10"/>
                    <a:pt x="65" y="10"/>
                  </a:cubicBezTo>
                  <a:cubicBezTo>
                    <a:pt x="79" y="2"/>
                    <a:pt x="93" y="0"/>
                    <a:pt x="101" y="0"/>
                  </a:cubicBezTo>
                  <a:cubicBezTo>
                    <a:pt x="118" y="1"/>
                    <a:pt x="130" y="7"/>
                    <a:pt x="132" y="8"/>
                  </a:cubicBezTo>
                  <a:cubicBezTo>
                    <a:pt x="132" y="8"/>
                    <a:pt x="132" y="8"/>
                    <a:pt x="13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23" name="Freeform 67"/>
            <p:cNvSpPr>
              <a:spLocks noChangeAspect="1"/>
            </p:cNvSpPr>
            <p:nvPr/>
          </p:nvSpPr>
          <p:spPr bwMode="auto">
            <a:xfrm>
              <a:off x="3966" y="1507"/>
              <a:ext cx="171" cy="154"/>
            </a:xfrm>
            <a:custGeom>
              <a:avLst/>
              <a:gdLst>
                <a:gd name="T0" fmla="*/ 1807955 w 105"/>
                <a:gd name="T1" fmla="*/ 793703 h 94"/>
                <a:gd name="T2" fmla="*/ 1807955 w 105"/>
                <a:gd name="T3" fmla="*/ 1823294 h 94"/>
                <a:gd name="T4" fmla="*/ 220746 w 105"/>
                <a:gd name="T5" fmla="*/ 1823294 h 94"/>
                <a:gd name="T6" fmla="*/ 220746 w 105"/>
                <a:gd name="T7" fmla="*/ 1519022 h 94"/>
                <a:gd name="T8" fmla="*/ 953485 w 105"/>
                <a:gd name="T9" fmla="*/ 1519022 h 94"/>
                <a:gd name="T10" fmla="*/ 299462 w 105"/>
                <a:gd name="T11" fmla="*/ 1091185 h 94"/>
                <a:gd name="T12" fmla="*/ 0 w 105"/>
                <a:gd name="T13" fmla="*/ 669974 h 94"/>
                <a:gd name="T14" fmla="*/ 240779 w 105"/>
                <a:gd name="T15" fmla="*/ 332065 h 94"/>
                <a:gd name="T16" fmla="*/ 741467 w 105"/>
                <a:gd name="T17" fmla="*/ 0 h 94"/>
                <a:gd name="T18" fmla="*/ 1129196 w 105"/>
                <a:gd name="T19" fmla="*/ 248153 h 94"/>
                <a:gd name="T20" fmla="*/ 622360 w 105"/>
                <a:gd name="T21" fmla="*/ 608429 h 94"/>
                <a:gd name="T22" fmla="*/ 673947 w 105"/>
                <a:gd name="T23" fmla="*/ 829888 h 94"/>
                <a:gd name="T24" fmla="*/ 1324753 w 105"/>
                <a:gd name="T25" fmla="*/ 1257407 h 94"/>
                <a:gd name="T26" fmla="*/ 1324753 w 105"/>
                <a:gd name="T27" fmla="*/ 793703 h 94"/>
                <a:gd name="T28" fmla="*/ 1807955 w 105"/>
                <a:gd name="T29" fmla="*/ 793703 h 94"/>
                <a:gd name="T30" fmla="*/ 1807955 w 105"/>
                <a:gd name="T31" fmla="*/ 793703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105" y="41"/>
                  </a:moveTo>
                  <a:cubicBezTo>
                    <a:pt x="105" y="94"/>
                    <a:pt x="105" y="94"/>
                    <a:pt x="105" y="94"/>
                  </a:cubicBezTo>
                  <a:cubicBezTo>
                    <a:pt x="13" y="94"/>
                    <a:pt x="13" y="94"/>
                    <a:pt x="13" y="94"/>
                  </a:cubicBezTo>
                  <a:cubicBezTo>
                    <a:pt x="13" y="78"/>
                    <a:pt x="13" y="78"/>
                    <a:pt x="13" y="78"/>
                  </a:cubicBezTo>
                  <a:cubicBezTo>
                    <a:pt x="55" y="78"/>
                    <a:pt x="55" y="78"/>
                    <a:pt x="55" y="78"/>
                  </a:cubicBezTo>
                  <a:cubicBezTo>
                    <a:pt x="17" y="56"/>
                    <a:pt x="17" y="56"/>
                    <a:pt x="17" y="56"/>
                  </a:cubicBezTo>
                  <a:cubicBezTo>
                    <a:pt x="3" y="48"/>
                    <a:pt x="0" y="40"/>
                    <a:pt x="0" y="35"/>
                  </a:cubicBezTo>
                  <a:cubicBezTo>
                    <a:pt x="1" y="25"/>
                    <a:pt x="11" y="19"/>
                    <a:pt x="14" y="17"/>
                  </a:cubicBezTo>
                  <a:cubicBezTo>
                    <a:pt x="43" y="0"/>
                    <a:pt x="43" y="0"/>
                    <a:pt x="43" y="0"/>
                  </a:cubicBezTo>
                  <a:cubicBezTo>
                    <a:pt x="66" y="13"/>
                    <a:pt x="66" y="13"/>
                    <a:pt x="66" y="13"/>
                  </a:cubicBezTo>
                  <a:cubicBezTo>
                    <a:pt x="36" y="31"/>
                    <a:pt x="36" y="31"/>
                    <a:pt x="36" y="31"/>
                  </a:cubicBezTo>
                  <a:cubicBezTo>
                    <a:pt x="30" y="34"/>
                    <a:pt x="31" y="38"/>
                    <a:pt x="39" y="43"/>
                  </a:cubicBezTo>
                  <a:cubicBezTo>
                    <a:pt x="77" y="65"/>
                    <a:pt x="77" y="65"/>
                    <a:pt x="77" y="65"/>
                  </a:cubicBezTo>
                  <a:cubicBezTo>
                    <a:pt x="77" y="41"/>
                    <a:pt x="77" y="41"/>
                    <a:pt x="77" y="41"/>
                  </a:cubicBezTo>
                  <a:cubicBezTo>
                    <a:pt x="105" y="41"/>
                    <a:pt x="105" y="41"/>
                    <a:pt x="105" y="41"/>
                  </a:cubicBezTo>
                  <a:cubicBezTo>
                    <a:pt x="105" y="41"/>
                    <a:pt x="105" y="41"/>
                    <a:pt x="105"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8613" name="Group 50"/>
          <p:cNvGrpSpPr>
            <a:grpSpLocks noChangeAspect="1"/>
          </p:cNvGrpSpPr>
          <p:nvPr/>
        </p:nvGrpSpPr>
        <p:grpSpPr bwMode="auto">
          <a:xfrm>
            <a:off x="4954588" y="1050925"/>
            <a:ext cx="766762" cy="534988"/>
            <a:chOff x="3541" y="1317"/>
            <a:chExt cx="747" cy="546"/>
          </a:xfrm>
        </p:grpSpPr>
        <p:sp>
          <p:nvSpPr>
            <p:cNvPr id="68690" name="AutoShape 51"/>
            <p:cNvSpPr>
              <a:spLocks noChangeAspect="1" noChangeArrowheads="1" noTextEdit="1"/>
            </p:cNvSpPr>
            <p:nvPr/>
          </p:nvSpPr>
          <p:spPr bwMode="auto">
            <a:xfrm>
              <a:off x="3574" y="1337"/>
              <a:ext cx="681" cy="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8691" name="Freeform 52"/>
            <p:cNvSpPr>
              <a:spLocks noChangeAspect="1"/>
            </p:cNvSpPr>
            <p:nvPr/>
          </p:nvSpPr>
          <p:spPr bwMode="auto">
            <a:xfrm>
              <a:off x="3574" y="1525"/>
              <a:ext cx="679" cy="338"/>
            </a:xfrm>
            <a:custGeom>
              <a:avLst/>
              <a:gdLst>
                <a:gd name="T0" fmla="*/ 6406341 w 416"/>
                <a:gd name="T1" fmla="*/ 1526717 h 207"/>
                <a:gd name="T2" fmla="*/ 1114701 w 416"/>
                <a:gd name="T3" fmla="*/ 1526717 h 207"/>
                <a:gd name="T4" fmla="*/ 19768 w 416"/>
                <a:gd name="T5" fmla="*/ 20061 h 207"/>
                <a:gd name="T6" fmla="*/ 0 w 416"/>
                <a:gd name="T7" fmla="*/ 20061 h 207"/>
                <a:gd name="T8" fmla="*/ 0 w 416"/>
                <a:gd name="T9" fmla="*/ 1455951 h 207"/>
                <a:gd name="T10" fmla="*/ 19768 w 416"/>
                <a:gd name="T11" fmla="*/ 1455951 h 207"/>
                <a:gd name="T12" fmla="*/ 1114701 w 416"/>
                <a:gd name="T13" fmla="*/ 2901007 h 207"/>
                <a:gd name="T14" fmla="*/ 6406341 w 416"/>
                <a:gd name="T15" fmla="*/ 2901007 h 207"/>
                <a:gd name="T16" fmla="*/ 7488552 w 416"/>
                <a:gd name="T17" fmla="*/ 1455951 h 207"/>
                <a:gd name="T18" fmla="*/ 7488552 w 416"/>
                <a:gd name="T19" fmla="*/ 1455951 h 207"/>
                <a:gd name="T20" fmla="*/ 7488552 w 416"/>
                <a:gd name="T21" fmla="*/ 0 h 207"/>
                <a:gd name="T22" fmla="*/ 6406341 w 416"/>
                <a:gd name="T23" fmla="*/ 1526717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6" h="207">
                  <a:moveTo>
                    <a:pt x="356" y="84"/>
                  </a:moveTo>
                  <a:cubicBezTo>
                    <a:pt x="275" y="131"/>
                    <a:pt x="143" y="131"/>
                    <a:pt x="62" y="84"/>
                  </a:cubicBezTo>
                  <a:cubicBezTo>
                    <a:pt x="18" y="59"/>
                    <a:pt x="1" y="33"/>
                    <a:pt x="1" y="1"/>
                  </a:cubicBezTo>
                  <a:cubicBezTo>
                    <a:pt x="0" y="1"/>
                    <a:pt x="0" y="1"/>
                    <a:pt x="0" y="1"/>
                  </a:cubicBezTo>
                  <a:cubicBezTo>
                    <a:pt x="0" y="80"/>
                    <a:pt x="0" y="80"/>
                    <a:pt x="0" y="80"/>
                  </a:cubicBezTo>
                  <a:cubicBezTo>
                    <a:pt x="1" y="80"/>
                    <a:pt x="1" y="80"/>
                    <a:pt x="1" y="80"/>
                  </a:cubicBezTo>
                  <a:cubicBezTo>
                    <a:pt x="3" y="109"/>
                    <a:pt x="23" y="138"/>
                    <a:pt x="62" y="160"/>
                  </a:cubicBezTo>
                  <a:cubicBezTo>
                    <a:pt x="143" y="207"/>
                    <a:pt x="275" y="207"/>
                    <a:pt x="356" y="160"/>
                  </a:cubicBezTo>
                  <a:cubicBezTo>
                    <a:pt x="394" y="138"/>
                    <a:pt x="414" y="109"/>
                    <a:pt x="416" y="80"/>
                  </a:cubicBezTo>
                  <a:cubicBezTo>
                    <a:pt x="416" y="80"/>
                    <a:pt x="416" y="80"/>
                    <a:pt x="416" y="80"/>
                  </a:cubicBezTo>
                  <a:cubicBezTo>
                    <a:pt x="416" y="0"/>
                    <a:pt x="416" y="0"/>
                    <a:pt x="416" y="0"/>
                  </a:cubicBezTo>
                  <a:cubicBezTo>
                    <a:pt x="416" y="31"/>
                    <a:pt x="396" y="61"/>
                    <a:pt x="356" y="84"/>
                  </a:cubicBezTo>
                  <a:close/>
                </a:path>
              </a:pathLst>
            </a:custGeom>
            <a:solidFill>
              <a:srgbClr val="113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2" name="Freeform 53"/>
            <p:cNvSpPr>
              <a:spLocks noChangeAspect="1"/>
            </p:cNvSpPr>
            <p:nvPr/>
          </p:nvSpPr>
          <p:spPr bwMode="auto">
            <a:xfrm>
              <a:off x="3541" y="1317"/>
              <a:ext cx="747" cy="432"/>
            </a:xfrm>
            <a:custGeom>
              <a:avLst/>
              <a:gdLst>
                <a:gd name="T0" fmla="*/ 6952355 w 457"/>
                <a:gd name="T1" fmla="*/ 890183 h 264"/>
                <a:gd name="T2" fmla="*/ 6975306 w 457"/>
                <a:gd name="T3" fmla="*/ 4111796 h 264"/>
                <a:gd name="T4" fmla="*/ 1519310 w 457"/>
                <a:gd name="T5" fmla="*/ 4111796 h 264"/>
                <a:gd name="T6" fmla="*/ 1497889 w 457"/>
                <a:gd name="T7" fmla="*/ 890183 h 264"/>
                <a:gd name="T8" fmla="*/ 6952355 w 457"/>
                <a:gd name="T9" fmla="*/ 890183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264">
                  <a:moveTo>
                    <a:pt x="375" y="47"/>
                  </a:moveTo>
                  <a:cubicBezTo>
                    <a:pt x="456" y="94"/>
                    <a:pt x="457" y="170"/>
                    <a:pt x="376" y="217"/>
                  </a:cubicBezTo>
                  <a:cubicBezTo>
                    <a:pt x="295" y="264"/>
                    <a:pt x="163" y="264"/>
                    <a:pt x="82" y="217"/>
                  </a:cubicBezTo>
                  <a:cubicBezTo>
                    <a:pt x="0" y="170"/>
                    <a:pt x="0" y="94"/>
                    <a:pt x="81" y="47"/>
                  </a:cubicBezTo>
                  <a:cubicBezTo>
                    <a:pt x="162" y="0"/>
                    <a:pt x="293" y="0"/>
                    <a:pt x="375" y="47"/>
                  </a:cubicBezTo>
                </a:path>
              </a:pathLst>
            </a:custGeom>
            <a:solidFill>
              <a:srgbClr val="4A67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3" name="Freeform 54"/>
            <p:cNvSpPr>
              <a:spLocks noChangeAspect="1" noEditPoints="1"/>
            </p:cNvSpPr>
            <p:nvPr/>
          </p:nvSpPr>
          <p:spPr bwMode="auto">
            <a:xfrm>
              <a:off x="3788" y="1751"/>
              <a:ext cx="39" cy="53"/>
            </a:xfrm>
            <a:custGeom>
              <a:avLst/>
              <a:gdLst>
                <a:gd name="T0" fmla="*/ 111155 w 24"/>
                <a:gd name="T1" fmla="*/ 66542 h 33"/>
                <a:gd name="T2" fmla="*/ 111155 w 24"/>
                <a:gd name="T3" fmla="*/ 176928 h 33"/>
                <a:gd name="T4" fmla="*/ 161522 w 24"/>
                <a:gd name="T5" fmla="*/ 176928 h 33"/>
                <a:gd name="T6" fmla="*/ 211606 w 24"/>
                <a:gd name="T7" fmla="*/ 171640 h 33"/>
                <a:gd name="T8" fmla="*/ 230952 w 24"/>
                <a:gd name="T9" fmla="*/ 131308 h 33"/>
                <a:gd name="T10" fmla="*/ 161522 w 24"/>
                <a:gd name="T11" fmla="*/ 66542 h 33"/>
                <a:gd name="T12" fmla="*/ 111155 w 24"/>
                <a:gd name="T13" fmla="*/ 66542 h 33"/>
                <a:gd name="T14" fmla="*/ 0 w 24"/>
                <a:gd name="T15" fmla="*/ 430904 h 33"/>
                <a:gd name="T16" fmla="*/ 0 w 24"/>
                <a:gd name="T17" fmla="*/ 0 h 33"/>
                <a:gd name="T18" fmla="*/ 207870 w 24"/>
                <a:gd name="T19" fmla="*/ 0 h 33"/>
                <a:gd name="T20" fmla="*/ 312408 w 24"/>
                <a:gd name="T21" fmla="*/ 25797 h 33"/>
                <a:gd name="T22" fmla="*/ 369530 w 24"/>
                <a:gd name="T23" fmla="*/ 106870 h 33"/>
                <a:gd name="T24" fmla="*/ 241808 w 24"/>
                <a:gd name="T25" fmla="*/ 217225 h 33"/>
                <a:gd name="T26" fmla="*/ 241808 w 24"/>
                <a:gd name="T27" fmla="*/ 217225 h 33"/>
                <a:gd name="T28" fmla="*/ 312408 w 24"/>
                <a:gd name="T29" fmla="*/ 251654 h 33"/>
                <a:gd name="T30" fmla="*/ 337789 w 24"/>
                <a:gd name="T31" fmla="*/ 284157 h 33"/>
                <a:gd name="T32" fmla="*/ 392938 w 24"/>
                <a:gd name="T33" fmla="*/ 430904 h 33"/>
                <a:gd name="T34" fmla="*/ 241808 w 24"/>
                <a:gd name="T35" fmla="*/ 430904 h 33"/>
                <a:gd name="T36" fmla="*/ 211606 w 24"/>
                <a:gd name="T37" fmla="*/ 317446 h 33"/>
                <a:gd name="T38" fmla="*/ 180627 w 24"/>
                <a:gd name="T39" fmla="*/ 258428 h 33"/>
                <a:gd name="T40" fmla="*/ 111155 w 24"/>
                <a:gd name="T41" fmla="*/ 258428 h 33"/>
                <a:gd name="T42" fmla="*/ 111155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7" y="5"/>
                  </a:moveTo>
                  <a:cubicBezTo>
                    <a:pt x="7" y="14"/>
                    <a:pt x="7" y="14"/>
                    <a:pt x="7" y="14"/>
                  </a:cubicBezTo>
                  <a:cubicBezTo>
                    <a:pt x="10" y="14"/>
                    <a:pt x="10" y="14"/>
                    <a:pt x="10" y="14"/>
                  </a:cubicBezTo>
                  <a:cubicBezTo>
                    <a:pt x="11" y="14"/>
                    <a:pt x="12" y="14"/>
                    <a:pt x="13" y="13"/>
                  </a:cubicBezTo>
                  <a:cubicBezTo>
                    <a:pt x="14" y="12"/>
                    <a:pt x="14" y="11"/>
                    <a:pt x="14" y="10"/>
                  </a:cubicBezTo>
                  <a:cubicBezTo>
                    <a:pt x="14" y="7"/>
                    <a:pt x="13" y="5"/>
                    <a:pt x="10" y="5"/>
                  </a:cubicBezTo>
                  <a:cubicBezTo>
                    <a:pt x="7" y="5"/>
                    <a:pt x="7" y="5"/>
                    <a:pt x="7" y="5"/>
                  </a:cubicBezTo>
                  <a:close/>
                  <a:moveTo>
                    <a:pt x="0" y="33"/>
                  </a:moveTo>
                  <a:cubicBezTo>
                    <a:pt x="0" y="0"/>
                    <a:pt x="0" y="0"/>
                    <a:pt x="0" y="0"/>
                  </a:cubicBezTo>
                  <a:cubicBezTo>
                    <a:pt x="12" y="0"/>
                    <a:pt x="12" y="0"/>
                    <a:pt x="12" y="0"/>
                  </a:cubicBezTo>
                  <a:cubicBezTo>
                    <a:pt x="15" y="0"/>
                    <a:pt x="17" y="0"/>
                    <a:pt x="19" y="2"/>
                  </a:cubicBezTo>
                  <a:cubicBezTo>
                    <a:pt x="21" y="3"/>
                    <a:pt x="22" y="5"/>
                    <a:pt x="22" y="8"/>
                  </a:cubicBezTo>
                  <a:cubicBezTo>
                    <a:pt x="22" y="13"/>
                    <a:pt x="20" y="16"/>
                    <a:pt x="15" y="17"/>
                  </a:cubicBezTo>
                  <a:cubicBezTo>
                    <a:pt x="15" y="17"/>
                    <a:pt x="15" y="17"/>
                    <a:pt x="15" y="17"/>
                  </a:cubicBezTo>
                  <a:cubicBezTo>
                    <a:pt x="17" y="17"/>
                    <a:pt x="18" y="17"/>
                    <a:pt x="19" y="19"/>
                  </a:cubicBezTo>
                  <a:cubicBezTo>
                    <a:pt x="19" y="19"/>
                    <a:pt x="20" y="20"/>
                    <a:pt x="20" y="22"/>
                  </a:cubicBezTo>
                  <a:cubicBezTo>
                    <a:pt x="24" y="33"/>
                    <a:pt x="24" y="33"/>
                    <a:pt x="24" y="33"/>
                  </a:cubicBezTo>
                  <a:cubicBezTo>
                    <a:pt x="15" y="33"/>
                    <a:pt x="15" y="33"/>
                    <a:pt x="15" y="33"/>
                  </a:cubicBezTo>
                  <a:cubicBezTo>
                    <a:pt x="13" y="24"/>
                    <a:pt x="13" y="24"/>
                    <a:pt x="13" y="24"/>
                  </a:cubicBezTo>
                  <a:cubicBezTo>
                    <a:pt x="12" y="22"/>
                    <a:pt x="11" y="21"/>
                    <a:pt x="11" y="20"/>
                  </a:cubicBezTo>
                  <a:cubicBezTo>
                    <a:pt x="10" y="20"/>
                    <a:pt x="9" y="20"/>
                    <a:pt x="7" y="20"/>
                  </a:cubicBezTo>
                  <a:cubicBezTo>
                    <a:pt x="7" y="33"/>
                    <a:pt x="7" y="33"/>
                    <a:pt x="7"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4" name="Freeform 55"/>
            <p:cNvSpPr>
              <a:spLocks noChangeAspect="1" noEditPoints="1"/>
            </p:cNvSpPr>
            <p:nvPr/>
          </p:nvSpPr>
          <p:spPr bwMode="auto">
            <a:xfrm>
              <a:off x="3832" y="1749"/>
              <a:ext cx="47" cy="57"/>
            </a:xfrm>
            <a:custGeom>
              <a:avLst/>
              <a:gdLst>
                <a:gd name="T0" fmla="*/ 124151 w 29"/>
                <a:gd name="T1" fmla="*/ 299462 h 35"/>
                <a:gd name="T2" fmla="*/ 219402 w 29"/>
                <a:gd name="T3" fmla="*/ 499484 h 35"/>
                <a:gd name="T4" fmla="*/ 307983 w 29"/>
                <a:gd name="T5" fmla="*/ 299462 h 35"/>
                <a:gd name="T6" fmla="*/ 219402 w 29"/>
                <a:gd name="T7" fmla="*/ 102668 h 35"/>
                <a:gd name="T8" fmla="*/ 124151 w 29"/>
                <a:gd name="T9" fmla="*/ 299462 h 35"/>
                <a:gd name="T10" fmla="*/ 0 w 29"/>
                <a:gd name="T11" fmla="*/ 299462 h 35"/>
                <a:gd name="T12" fmla="*/ 47266 w 29"/>
                <a:gd name="T13" fmla="*/ 83230 h 35"/>
                <a:gd name="T14" fmla="*/ 219402 w 29"/>
                <a:gd name="T15" fmla="*/ 0 h 35"/>
                <a:gd name="T16" fmla="*/ 391729 w 29"/>
                <a:gd name="T17" fmla="*/ 83230 h 35"/>
                <a:gd name="T18" fmla="*/ 451216 w 29"/>
                <a:gd name="T19" fmla="*/ 299462 h 35"/>
                <a:gd name="T20" fmla="*/ 391729 w 29"/>
                <a:gd name="T21" fmla="*/ 518830 h 35"/>
                <a:gd name="T22" fmla="*/ 219402 w 29"/>
                <a:gd name="T23" fmla="*/ 602539 h 35"/>
                <a:gd name="T24" fmla="*/ 47266 w 29"/>
                <a:gd name="T25" fmla="*/ 499484 h 35"/>
                <a:gd name="T26" fmla="*/ 0 w 29"/>
                <a:gd name="T27" fmla="*/ 299462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 h="35">
                  <a:moveTo>
                    <a:pt x="8" y="17"/>
                  </a:moveTo>
                  <a:cubicBezTo>
                    <a:pt x="8" y="25"/>
                    <a:pt x="10" y="29"/>
                    <a:pt x="14" y="29"/>
                  </a:cubicBezTo>
                  <a:cubicBezTo>
                    <a:pt x="18" y="29"/>
                    <a:pt x="20" y="25"/>
                    <a:pt x="20" y="17"/>
                  </a:cubicBezTo>
                  <a:cubicBezTo>
                    <a:pt x="20" y="10"/>
                    <a:pt x="18" y="6"/>
                    <a:pt x="14" y="6"/>
                  </a:cubicBezTo>
                  <a:cubicBezTo>
                    <a:pt x="10" y="6"/>
                    <a:pt x="8" y="10"/>
                    <a:pt x="8" y="17"/>
                  </a:cubicBezTo>
                  <a:close/>
                  <a:moveTo>
                    <a:pt x="0" y="17"/>
                  </a:moveTo>
                  <a:cubicBezTo>
                    <a:pt x="0" y="12"/>
                    <a:pt x="1" y="8"/>
                    <a:pt x="3" y="5"/>
                  </a:cubicBezTo>
                  <a:cubicBezTo>
                    <a:pt x="6" y="2"/>
                    <a:pt x="10" y="0"/>
                    <a:pt x="14" y="0"/>
                  </a:cubicBezTo>
                  <a:cubicBezTo>
                    <a:pt x="19" y="0"/>
                    <a:pt x="23" y="2"/>
                    <a:pt x="25" y="5"/>
                  </a:cubicBezTo>
                  <a:cubicBezTo>
                    <a:pt x="27" y="8"/>
                    <a:pt x="29" y="12"/>
                    <a:pt x="29" y="17"/>
                  </a:cubicBezTo>
                  <a:cubicBezTo>
                    <a:pt x="29" y="22"/>
                    <a:pt x="27" y="26"/>
                    <a:pt x="25" y="30"/>
                  </a:cubicBezTo>
                  <a:cubicBezTo>
                    <a:pt x="23" y="33"/>
                    <a:pt x="19" y="35"/>
                    <a:pt x="14" y="35"/>
                  </a:cubicBezTo>
                  <a:cubicBezTo>
                    <a:pt x="10" y="35"/>
                    <a:pt x="6" y="33"/>
                    <a:pt x="3" y="29"/>
                  </a:cubicBezTo>
                  <a:cubicBezTo>
                    <a:pt x="1" y="26"/>
                    <a:pt x="0" y="22"/>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5" name="Freeform 56"/>
            <p:cNvSpPr>
              <a:spLocks noChangeAspect="1"/>
            </p:cNvSpPr>
            <p:nvPr/>
          </p:nvSpPr>
          <p:spPr bwMode="auto">
            <a:xfrm>
              <a:off x="3888" y="1751"/>
              <a:ext cx="39" cy="55"/>
            </a:xfrm>
            <a:custGeom>
              <a:avLst/>
              <a:gdLst>
                <a:gd name="T0" fmla="*/ 0 w 24"/>
                <a:gd name="T1" fmla="*/ 316926 h 34"/>
                <a:gd name="T2" fmla="*/ 0 w 24"/>
                <a:gd name="T3" fmla="*/ 0 h 34"/>
                <a:gd name="T4" fmla="*/ 111155 w 24"/>
                <a:gd name="T5" fmla="*/ 0 h 34"/>
                <a:gd name="T6" fmla="*/ 111155 w 24"/>
                <a:gd name="T7" fmla="*/ 334559 h 34"/>
                <a:gd name="T8" fmla="*/ 207870 w 24"/>
                <a:gd name="T9" fmla="*/ 420344 h 34"/>
                <a:gd name="T10" fmla="*/ 262473 w 24"/>
                <a:gd name="T11" fmla="*/ 334559 h 34"/>
                <a:gd name="T12" fmla="*/ 262473 w 24"/>
                <a:gd name="T13" fmla="*/ 0 h 34"/>
                <a:gd name="T14" fmla="*/ 392938 w 24"/>
                <a:gd name="T15" fmla="*/ 0 h 34"/>
                <a:gd name="T16" fmla="*/ 392938 w 24"/>
                <a:gd name="T17" fmla="*/ 316926 h 34"/>
                <a:gd name="T18" fmla="*/ 343860 w 24"/>
                <a:gd name="T19" fmla="*/ 455580 h 34"/>
                <a:gd name="T20" fmla="*/ 207870 w 24"/>
                <a:gd name="T21" fmla="*/ 512674 h 34"/>
                <a:gd name="T22" fmla="*/ 49314 w 24"/>
                <a:gd name="T23" fmla="*/ 455580 h 34"/>
                <a:gd name="T24" fmla="*/ 0 w 24"/>
                <a:gd name="T25" fmla="*/ 316926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34">
                  <a:moveTo>
                    <a:pt x="0" y="21"/>
                  </a:moveTo>
                  <a:cubicBezTo>
                    <a:pt x="0" y="0"/>
                    <a:pt x="0" y="0"/>
                    <a:pt x="0" y="0"/>
                  </a:cubicBezTo>
                  <a:cubicBezTo>
                    <a:pt x="7" y="0"/>
                    <a:pt x="7" y="0"/>
                    <a:pt x="7" y="0"/>
                  </a:cubicBezTo>
                  <a:cubicBezTo>
                    <a:pt x="7" y="22"/>
                    <a:pt x="7" y="22"/>
                    <a:pt x="7" y="22"/>
                  </a:cubicBezTo>
                  <a:cubicBezTo>
                    <a:pt x="7" y="26"/>
                    <a:pt x="9" y="28"/>
                    <a:pt x="12" y="28"/>
                  </a:cubicBezTo>
                  <a:cubicBezTo>
                    <a:pt x="15" y="28"/>
                    <a:pt x="16" y="26"/>
                    <a:pt x="16" y="22"/>
                  </a:cubicBezTo>
                  <a:cubicBezTo>
                    <a:pt x="16" y="0"/>
                    <a:pt x="16" y="0"/>
                    <a:pt x="16" y="0"/>
                  </a:cubicBezTo>
                  <a:cubicBezTo>
                    <a:pt x="24" y="0"/>
                    <a:pt x="24" y="0"/>
                    <a:pt x="24" y="0"/>
                  </a:cubicBezTo>
                  <a:cubicBezTo>
                    <a:pt x="24" y="21"/>
                    <a:pt x="24" y="21"/>
                    <a:pt x="24" y="21"/>
                  </a:cubicBezTo>
                  <a:cubicBezTo>
                    <a:pt x="24" y="25"/>
                    <a:pt x="23" y="28"/>
                    <a:pt x="21" y="30"/>
                  </a:cubicBezTo>
                  <a:cubicBezTo>
                    <a:pt x="19" y="33"/>
                    <a:pt x="16" y="34"/>
                    <a:pt x="12" y="34"/>
                  </a:cubicBezTo>
                  <a:cubicBezTo>
                    <a:pt x="8" y="34"/>
                    <a:pt x="5" y="33"/>
                    <a:pt x="3" y="30"/>
                  </a:cubicBezTo>
                  <a:cubicBezTo>
                    <a:pt x="1" y="28"/>
                    <a:pt x="0" y="25"/>
                    <a:pt x="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6" name="Freeform 57"/>
            <p:cNvSpPr>
              <a:spLocks noChangeAspect="1"/>
            </p:cNvSpPr>
            <p:nvPr/>
          </p:nvSpPr>
          <p:spPr bwMode="auto">
            <a:xfrm>
              <a:off x="3933" y="1751"/>
              <a:ext cx="36" cy="53"/>
            </a:xfrm>
            <a:custGeom>
              <a:avLst/>
              <a:gdLst>
                <a:gd name="T0" fmla="*/ 12 w 36"/>
                <a:gd name="T1" fmla="*/ 53 h 53"/>
                <a:gd name="T2" fmla="*/ 12 w 36"/>
                <a:gd name="T3" fmla="*/ 9 h 53"/>
                <a:gd name="T4" fmla="*/ 0 w 36"/>
                <a:gd name="T5" fmla="*/ 9 h 53"/>
                <a:gd name="T6" fmla="*/ 0 w 36"/>
                <a:gd name="T7" fmla="*/ 0 h 53"/>
                <a:gd name="T8" fmla="*/ 36 w 36"/>
                <a:gd name="T9" fmla="*/ 0 h 53"/>
                <a:gd name="T10" fmla="*/ 36 w 36"/>
                <a:gd name="T11" fmla="*/ 9 h 53"/>
                <a:gd name="T12" fmla="*/ 25 w 36"/>
                <a:gd name="T13" fmla="*/ 9 h 53"/>
                <a:gd name="T14" fmla="*/ 25 w 36"/>
                <a:gd name="T15" fmla="*/ 53 h 53"/>
                <a:gd name="T16" fmla="*/ 12 w 36"/>
                <a:gd name="T17" fmla="*/ 53 h 53"/>
                <a:gd name="T18" fmla="*/ 12 w 36"/>
                <a:gd name="T19" fmla="*/ 53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53">
                  <a:moveTo>
                    <a:pt x="12" y="53"/>
                  </a:moveTo>
                  <a:lnTo>
                    <a:pt x="12" y="9"/>
                  </a:lnTo>
                  <a:lnTo>
                    <a:pt x="0" y="9"/>
                  </a:lnTo>
                  <a:lnTo>
                    <a:pt x="0" y="0"/>
                  </a:lnTo>
                  <a:lnTo>
                    <a:pt x="36" y="0"/>
                  </a:lnTo>
                  <a:lnTo>
                    <a:pt x="36" y="9"/>
                  </a:lnTo>
                  <a:lnTo>
                    <a:pt x="25" y="9"/>
                  </a:lnTo>
                  <a:lnTo>
                    <a:pt x="25" y="53"/>
                  </a:lnTo>
                  <a:lnTo>
                    <a:pt x="12"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7" name="Freeform 58"/>
            <p:cNvSpPr>
              <a:spLocks noChangeAspect="1"/>
            </p:cNvSpPr>
            <p:nvPr/>
          </p:nvSpPr>
          <p:spPr bwMode="auto">
            <a:xfrm>
              <a:off x="3976" y="1751"/>
              <a:ext cx="32" cy="53"/>
            </a:xfrm>
            <a:custGeom>
              <a:avLst/>
              <a:gdLst>
                <a:gd name="T0" fmla="*/ 0 w 32"/>
                <a:gd name="T1" fmla="*/ 53 h 53"/>
                <a:gd name="T2" fmla="*/ 0 w 32"/>
                <a:gd name="T3" fmla="*/ 0 h 53"/>
                <a:gd name="T4" fmla="*/ 32 w 32"/>
                <a:gd name="T5" fmla="*/ 0 h 53"/>
                <a:gd name="T6" fmla="*/ 32 w 32"/>
                <a:gd name="T7" fmla="*/ 9 h 53"/>
                <a:gd name="T8" fmla="*/ 13 w 32"/>
                <a:gd name="T9" fmla="*/ 9 h 53"/>
                <a:gd name="T10" fmla="*/ 13 w 32"/>
                <a:gd name="T11" fmla="*/ 21 h 53"/>
                <a:gd name="T12" fmla="*/ 31 w 32"/>
                <a:gd name="T13" fmla="*/ 21 h 53"/>
                <a:gd name="T14" fmla="*/ 31 w 32"/>
                <a:gd name="T15" fmla="*/ 31 h 53"/>
                <a:gd name="T16" fmla="*/ 13 w 32"/>
                <a:gd name="T17" fmla="*/ 31 h 53"/>
                <a:gd name="T18" fmla="*/ 13 w 32"/>
                <a:gd name="T19" fmla="*/ 44 h 53"/>
                <a:gd name="T20" fmla="*/ 32 w 32"/>
                <a:gd name="T21" fmla="*/ 44 h 53"/>
                <a:gd name="T22" fmla="*/ 32 w 32"/>
                <a:gd name="T23" fmla="*/ 53 h 53"/>
                <a:gd name="T24" fmla="*/ 0 w 32"/>
                <a:gd name="T25" fmla="*/ 53 h 53"/>
                <a:gd name="T26" fmla="*/ 0 w 32"/>
                <a:gd name="T27" fmla="*/ 53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2" h="53">
                  <a:moveTo>
                    <a:pt x="0" y="53"/>
                  </a:moveTo>
                  <a:lnTo>
                    <a:pt x="0" y="0"/>
                  </a:lnTo>
                  <a:lnTo>
                    <a:pt x="32" y="0"/>
                  </a:lnTo>
                  <a:lnTo>
                    <a:pt x="32" y="9"/>
                  </a:lnTo>
                  <a:lnTo>
                    <a:pt x="13" y="9"/>
                  </a:lnTo>
                  <a:lnTo>
                    <a:pt x="13" y="21"/>
                  </a:lnTo>
                  <a:lnTo>
                    <a:pt x="31" y="21"/>
                  </a:lnTo>
                  <a:lnTo>
                    <a:pt x="31" y="31"/>
                  </a:lnTo>
                  <a:lnTo>
                    <a:pt x="13" y="31"/>
                  </a:lnTo>
                  <a:lnTo>
                    <a:pt x="13" y="44"/>
                  </a:lnTo>
                  <a:lnTo>
                    <a:pt x="32" y="44"/>
                  </a:lnTo>
                  <a:lnTo>
                    <a:pt x="32" y="53"/>
                  </a:ln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8" name="Freeform 59"/>
            <p:cNvSpPr>
              <a:spLocks noChangeAspect="1" noEditPoints="1"/>
            </p:cNvSpPr>
            <p:nvPr/>
          </p:nvSpPr>
          <p:spPr bwMode="auto">
            <a:xfrm>
              <a:off x="4017" y="1751"/>
              <a:ext cx="39" cy="53"/>
            </a:xfrm>
            <a:custGeom>
              <a:avLst/>
              <a:gdLst>
                <a:gd name="T0" fmla="*/ 130219 w 24"/>
                <a:gd name="T1" fmla="*/ 66542 h 33"/>
                <a:gd name="T2" fmla="*/ 130219 w 24"/>
                <a:gd name="T3" fmla="*/ 176928 h 33"/>
                <a:gd name="T4" fmla="*/ 161522 w 24"/>
                <a:gd name="T5" fmla="*/ 176928 h 33"/>
                <a:gd name="T6" fmla="*/ 211606 w 24"/>
                <a:gd name="T7" fmla="*/ 171640 h 33"/>
                <a:gd name="T8" fmla="*/ 241808 w 24"/>
                <a:gd name="T9" fmla="*/ 131308 h 33"/>
                <a:gd name="T10" fmla="*/ 161522 w 24"/>
                <a:gd name="T11" fmla="*/ 66542 h 33"/>
                <a:gd name="T12" fmla="*/ 130219 w 24"/>
                <a:gd name="T13" fmla="*/ 66542 h 33"/>
                <a:gd name="T14" fmla="*/ 0 w 24"/>
                <a:gd name="T15" fmla="*/ 430904 h 33"/>
                <a:gd name="T16" fmla="*/ 0 w 24"/>
                <a:gd name="T17" fmla="*/ 0 h 33"/>
                <a:gd name="T18" fmla="*/ 207870 w 24"/>
                <a:gd name="T19" fmla="*/ 0 h 33"/>
                <a:gd name="T20" fmla="*/ 337789 w 24"/>
                <a:gd name="T21" fmla="*/ 25797 h 33"/>
                <a:gd name="T22" fmla="*/ 375297 w 24"/>
                <a:gd name="T23" fmla="*/ 106870 h 33"/>
                <a:gd name="T24" fmla="*/ 262473 w 24"/>
                <a:gd name="T25" fmla="*/ 217225 h 33"/>
                <a:gd name="T26" fmla="*/ 262473 w 24"/>
                <a:gd name="T27" fmla="*/ 217225 h 33"/>
                <a:gd name="T28" fmla="*/ 312408 w 24"/>
                <a:gd name="T29" fmla="*/ 251654 h 33"/>
                <a:gd name="T30" fmla="*/ 343860 w 24"/>
                <a:gd name="T31" fmla="*/ 284157 h 33"/>
                <a:gd name="T32" fmla="*/ 392938 w 24"/>
                <a:gd name="T33" fmla="*/ 430904 h 33"/>
                <a:gd name="T34" fmla="*/ 262473 w 24"/>
                <a:gd name="T35" fmla="*/ 430904 h 33"/>
                <a:gd name="T36" fmla="*/ 211606 w 24"/>
                <a:gd name="T37" fmla="*/ 317446 h 33"/>
                <a:gd name="T38" fmla="*/ 180627 w 24"/>
                <a:gd name="T39" fmla="*/ 258428 h 33"/>
                <a:gd name="T40" fmla="*/ 130219 w 24"/>
                <a:gd name="T41" fmla="*/ 258428 h 33"/>
                <a:gd name="T42" fmla="*/ 130219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8" y="5"/>
                  </a:moveTo>
                  <a:cubicBezTo>
                    <a:pt x="8" y="14"/>
                    <a:pt x="8" y="14"/>
                    <a:pt x="8" y="14"/>
                  </a:cubicBezTo>
                  <a:cubicBezTo>
                    <a:pt x="10" y="14"/>
                    <a:pt x="10" y="14"/>
                    <a:pt x="10" y="14"/>
                  </a:cubicBezTo>
                  <a:cubicBezTo>
                    <a:pt x="11" y="14"/>
                    <a:pt x="13" y="14"/>
                    <a:pt x="13" y="13"/>
                  </a:cubicBezTo>
                  <a:cubicBezTo>
                    <a:pt x="14" y="12"/>
                    <a:pt x="15" y="11"/>
                    <a:pt x="15" y="10"/>
                  </a:cubicBezTo>
                  <a:cubicBezTo>
                    <a:pt x="15" y="7"/>
                    <a:pt x="13" y="5"/>
                    <a:pt x="10" y="5"/>
                  </a:cubicBezTo>
                  <a:cubicBezTo>
                    <a:pt x="8" y="5"/>
                    <a:pt x="8" y="5"/>
                    <a:pt x="8" y="5"/>
                  </a:cubicBezTo>
                  <a:close/>
                  <a:moveTo>
                    <a:pt x="0" y="33"/>
                  </a:moveTo>
                  <a:cubicBezTo>
                    <a:pt x="0" y="0"/>
                    <a:pt x="0" y="0"/>
                    <a:pt x="0" y="0"/>
                  </a:cubicBezTo>
                  <a:cubicBezTo>
                    <a:pt x="12" y="0"/>
                    <a:pt x="12" y="0"/>
                    <a:pt x="12" y="0"/>
                  </a:cubicBezTo>
                  <a:cubicBezTo>
                    <a:pt x="15" y="0"/>
                    <a:pt x="18" y="0"/>
                    <a:pt x="20" y="2"/>
                  </a:cubicBezTo>
                  <a:cubicBezTo>
                    <a:pt x="22" y="3"/>
                    <a:pt x="23" y="5"/>
                    <a:pt x="23" y="8"/>
                  </a:cubicBezTo>
                  <a:cubicBezTo>
                    <a:pt x="23" y="13"/>
                    <a:pt x="20" y="16"/>
                    <a:pt x="16" y="17"/>
                  </a:cubicBezTo>
                  <a:cubicBezTo>
                    <a:pt x="16" y="17"/>
                    <a:pt x="16" y="17"/>
                    <a:pt x="16" y="17"/>
                  </a:cubicBezTo>
                  <a:cubicBezTo>
                    <a:pt x="17" y="17"/>
                    <a:pt x="18" y="17"/>
                    <a:pt x="19" y="19"/>
                  </a:cubicBezTo>
                  <a:cubicBezTo>
                    <a:pt x="20" y="19"/>
                    <a:pt x="20" y="20"/>
                    <a:pt x="21" y="22"/>
                  </a:cubicBezTo>
                  <a:cubicBezTo>
                    <a:pt x="24" y="33"/>
                    <a:pt x="24" y="33"/>
                    <a:pt x="24" y="33"/>
                  </a:cubicBezTo>
                  <a:cubicBezTo>
                    <a:pt x="16" y="33"/>
                    <a:pt x="16" y="33"/>
                    <a:pt x="16" y="33"/>
                  </a:cubicBezTo>
                  <a:cubicBezTo>
                    <a:pt x="13" y="24"/>
                    <a:pt x="13" y="24"/>
                    <a:pt x="13" y="24"/>
                  </a:cubicBezTo>
                  <a:cubicBezTo>
                    <a:pt x="13" y="22"/>
                    <a:pt x="12" y="21"/>
                    <a:pt x="11" y="20"/>
                  </a:cubicBezTo>
                  <a:cubicBezTo>
                    <a:pt x="11" y="20"/>
                    <a:pt x="10" y="20"/>
                    <a:pt x="8" y="20"/>
                  </a:cubicBezTo>
                  <a:cubicBezTo>
                    <a:pt x="8" y="33"/>
                    <a:pt x="8" y="33"/>
                    <a:pt x="8"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99" name="Freeform 60"/>
            <p:cNvSpPr>
              <a:spLocks noChangeAspect="1"/>
            </p:cNvSpPr>
            <p:nvPr/>
          </p:nvSpPr>
          <p:spPr bwMode="auto">
            <a:xfrm>
              <a:off x="3884" y="1409"/>
              <a:ext cx="265" cy="98"/>
            </a:xfrm>
            <a:custGeom>
              <a:avLst/>
              <a:gdLst>
                <a:gd name="T0" fmla="*/ 562935 w 162"/>
                <a:gd name="T1" fmla="*/ 972274 h 60"/>
                <a:gd name="T2" fmla="*/ 541065 w 162"/>
                <a:gd name="T3" fmla="*/ 952047 h 60"/>
                <a:gd name="T4" fmla="*/ 0 w 162"/>
                <a:gd name="T5" fmla="*/ 636641 h 60"/>
                <a:gd name="T6" fmla="*/ 417473 w 162"/>
                <a:gd name="T7" fmla="*/ 402437 h 60"/>
                <a:gd name="T8" fmla="*/ 975272 w 162"/>
                <a:gd name="T9" fmla="*/ 726209 h 60"/>
                <a:gd name="T10" fmla="*/ 1393146 w 162"/>
                <a:gd name="T11" fmla="*/ 692574 h 60"/>
                <a:gd name="T12" fmla="*/ 2103177 w 162"/>
                <a:gd name="T13" fmla="*/ 290227 h 60"/>
                <a:gd name="T14" fmla="*/ 1323951 w 162"/>
                <a:gd name="T15" fmla="*/ 290227 h 60"/>
                <a:gd name="T16" fmla="*/ 1323951 w 162"/>
                <a:gd name="T17" fmla="*/ 0 h 60"/>
                <a:gd name="T18" fmla="*/ 3043163 w 162"/>
                <a:gd name="T19" fmla="*/ 0 h 60"/>
                <a:gd name="T20" fmla="*/ 3043163 w 162"/>
                <a:gd name="T21" fmla="*/ 972274 h 60"/>
                <a:gd name="T22" fmla="*/ 2543234 w 162"/>
                <a:gd name="T23" fmla="*/ 972274 h 60"/>
                <a:gd name="T24" fmla="*/ 2521468 w 162"/>
                <a:gd name="T25" fmla="*/ 528258 h 60"/>
                <a:gd name="T26" fmla="*/ 1827345 w 162"/>
                <a:gd name="T27" fmla="*/ 932202 h 60"/>
                <a:gd name="T28" fmla="*/ 1127636 w 162"/>
                <a:gd name="T29" fmla="*/ 1093461 h 60"/>
                <a:gd name="T30" fmla="*/ 562935 w 162"/>
                <a:gd name="T31" fmla="*/ 972274 h 60"/>
                <a:gd name="T32" fmla="*/ 562935 w 162"/>
                <a:gd name="T33" fmla="*/ 972274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0">
                  <a:moveTo>
                    <a:pt x="30" y="53"/>
                  </a:moveTo>
                  <a:cubicBezTo>
                    <a:pt x="30" y="53"/>
                    <a:pt x="29" y="52"/>
                    <a:pt x="29" y="52"/>
                  </a:cubicBezTo>
                  <a:cubicBezTo>
                    <a:pt x="0" y="35"/>
                    <a:pt x="0" y="35"/>
                    <a:pt x="0" y="35"/>
                  </a:cubicBezTo>
                  <a:cubicBezTo>
                    <a:pt x="22" y="22"/>
                    <a:pt x="22" y="22"/>
                    <a:pt x="22" y="22"/>
                  </a:cubicBezTo>
                  <a:cubicBezTo>
                    <a:pt x="52" y="40"/>
                    <a:pt x="52" y="40"/>
                    <a:pt x="52" y="40"/>
                  </a:cubicBezTo>
                  <a:cubicBezTo>
                    <a:pt x="58" y="43"/>
                    <a:pt x="66" y="42"/>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3"/>
                    <a:pt x="162" y="53"/>
                    <a:pt x="162" y="53"/>
                  </a:cubicBezTo>
                  <a:cubicBezTo>
                    <a:pt x="135" y="53"/>
                    <a:pt x="135" y="53"/>
                    <a:pt x="135" y="53"/>
                  </a:cubicBezTo>
                  <a:cubicBezTo>
                    <a:pt x="134" y="29"/>
                    <a:pt x="134" y="29"/>
                    <a:pt x="134" y="29"/>
                  </a:cubicBezTo>
                  <a:cubicBezTo>
                    <a:pt x="97" y="51"/>
                    <a:pt x="97" y="51"/>
                    <a:pt x="97" y="51"/>
                  </a:cubicBezTo>
                  <a:cubicBezTo>
                    <a:pt x="83" y="59"/>
                    <a:pt x="69" y="60"/>
                    <a:pt x="60" y="60"/>
                  </a:cubicBezTo>
                  <a:cubicBezTo>
                    <a:pt x="44" y="60"/>
                    <a:pt x="33" y="54"/>
                    <a:pt x="30" y="53"/>
                  </a:cubicBezTo>
                  <a:cubicBezTo>
                    <a:pt x="30" y="53"/>
                    <a:pt x="30" y="53"/>
                    <a:pt x="30" y="53"/>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0" name="Freeform 61"/>
            <p:cNvSpPr>
              <a:spLocks noChangeAspect="1"/>
            </p:cNvSpPr>
            <p:nvPr/>
          </p:nvSpPr>
          <p:spPr bwMode="auto">
            <a:xfrm>
              <a:off x="3703" y="1406"/>
              <a:ext cx="171" cy="152"/>
            </a:xfrm>
            <a:custGeom>
              <a:avLst/>
              <a:gdLst>
                <a:gd name="T0" fmla="*/ 673947 w 105"/>
                <a:gd name="T1" fmla="*/ 1482884 h 93"/>
                <a:gd name="T2" fmla="*/ 1179641 w 105"/>
                <a:gd name="T3" fmla="*/ 1164464 h 93"/>
                <a:gd name="T4" fmla="*/ 1129196 w 105"/>
                <a:gd name="T5" fmla="*/ 927697 h 93"/>
                <a:gd name="T6" fmla="*/ 487695 w 105"/>
                <a:gd name="T7" fmla="*/ 535130 h 93"/>
                <a:gd name="T8" fmla="*/ 487695 w 105"/>
                <a:gd name="T9" fmla="*/ 982183 h 93"/>
                <a:gd name="T10" fmla="*/ 0 w 105"/>
                <a:gd name="T11" fmla="*/ 982183 h 93"/>
                <a:gd name="T12" fmla="*/ 0 w 105"/>
                <a:gd name="T13" fmla="*/ 0 h 93"/>
                <a:gd name="T14" fmla="*/ 1584908 w 105"/>
                <a:gd name="T15" fmla="*/ 0 h 93"/>
                <a:gd name="T16" fmla="*/ 1584908 w 105"/>
                <a:gd name="T17" fmla="*/ 285597 h 93"/>
                <a:gd name="T18" fmla="*/ 856648 w 105"/>
                <a:gd name="T19" fmla="*/ 285597 h 93"/>
                <a:gd name="T20" fmla="*/ 1511402 w 105"/>
                <a:gd name="T21" fmla="*/ 679411 h 93"/>
                <a:gd name="T22" fmla="*/ 1807955 w 105"/>
                <a:gd name="T23" fmla="*/ 1073744 h 93"/>
                <a:gd name="T24" fmla="*/ 1562165 w 105"/>
                <a:gd name="T25" fmla="*/ 1407646 h 93"/>
                <a:gd name="T26" fmla="*/ 1064384 w 105"/>
                <a:gd name="T27" fmla="*/ 1716101 h 93"/>
                <a:gd name="T28" fmla="*/ 673947 w 105"/>
                <a:gd name="T29" fmla="*/ 1482884 h 93"/>
                <a:gd name="T30" fmla="*/ 673947 w 105"/>
                <a:gd name="T31" fmla="*/ 1482884 h 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3">
                  <a:moveTo>
                    <a:pt x="39" y="80"/>
                  </a:moveTo>
                  <a:cubicBezTo>
                    <a:pt x="69" y="63"/>
                    <a:pt x="69" y="63"/>
                    <a:pt x="69" y="63"/>
                  </a:cubicBezTo>
                  <a:cubicBezTo>
                    <a:pt x="75" y="60"/>
                    <a:pt x="74" y="55"/>
                    <a:pt x="66" y="50"/>
                  </a:cubicBezTo>
                  <a:cubicBezTo>
                    <a:pt x="28" y="29"/>
                    <a:pt x="28" y="29"/>
                    <a:pt x="28" y="29"/>
                  </a:cubicBezTo>
                  <a:cubicBezTo>
                    <a:pt x="28" y="53"/>
                    <a:pt x="28" y="53"/>
                    <a:pt x="28" y="53"/>
                  </a:cubicBezTo>
                  <a:cubicBezTo>
                    <a:pt x="0" y="53"/>
                    <a:pt x="0" y="53"/>
                    <a:pt x="0" y="53"/>
                  </a:cubicBezTo>
                  <a:cubicBezTo>
                    <a:pt x="0" y="0"/>
                    <a:pt x="0" y="0"/>
                    <a:pt x="0" y="0"/>
                  </a:cubicBezTo>
                  <a:cubicBezTo>
                    <a:pt x="92" y="0"/>
                    <a:pt x="92" y="0"/>
                    <a:pt x="92" y="0"/>
                  </a:cubicBezTo>
                  <a:cubicBezTo>
                    <a:pt x="92" y="15"/>
                    <a:pt x="92" y="15"/>
                    <a:pt x="92" y="15"/>
                  </a:cubicBezTo>
                  <a:cubicBezTo>
                    <a:pt x="50" y="15"/>
                    <a:pt x="50" y="15"/>
                    <a:pt x="50" y="15"/>
                  </a:cubicBezTo>
                  <a:cubicBezTo>
                    <a:pt x="88" y="37"/>
                    <a:pt x="88" y="37"/>
                    <a:pt x="88" y="37"/>
                  </a:cubicBezTo>
                  <a:cubicBezTo>
                    <a:pt x="102" y="45"/>
                    <a:pt x="105" y="53"/>
                    <a:pt x="105" y="58"/>
                  </a:cubicBezTo>
                  <a:cubicBezTo>
                    <a:pt x="104" y="68"/>
                    <a:pt x="94" y="75"/>
                    <a:pt x="91" y="76"/>
                  </a:cubicBezTo>
                  <a:cubicBezTo>
                    <a:pt x="62" y="93"/>
                    <a:pt x="62" y="93"/>
                    <a:pt x="62" y="93"/>
                  </a:cubicBezTo>
                  <a:cubicBezTo>
                    <a:pt x="39" y="80"/>
                    <a:pt x="39" y="80"/>
                    <a:pt x="39" y="80"/>
                  </a:cubicBezTo>
                  <a:cubicBezTo>
                    <a:pt x="39" y="80"/>
                    <a:pt x="39" y="80"/>
                    <a:pt x="39" y="8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1" name="Freeform 62"/>
            <p:cNvSpPr>
              <a:spLocks noChangeAspect="1"/>
            </p:cNvSpPr>
            <p:nvPr/>
          </p:nvSpPr>
          <p:spPr bwMode="auto">
            <a:xfrm>
              <a:off x="3698" y="1564"/>
              <a:ext cx="265" cy="98"/>
            </a:xfrm>
            <a:custGeom>
              <a:avLst/>
              <a:gdLst>
                <a:gd name="T0" fmla="*/ 2480971 w 162"/>
                <a:gd name="T1" fmla="*/ 142931 h 60"/>
                <a:gd name="T2" fmla="*/ 3043163 w 162"/>
                <a:gd name="T3" fmla="*/ 456587 h 60"/>
                <a:gd name="T4" fmla="*/ 2609681 w 162"/>
                <a:gd name="T5" fmla="*/ 692574 h 60"/>
                <a:gd name="T6" fmla="*/ 2046778 w 162"/>
                <a:gd name="T7" fmla="*/ 381308 h 60"/>
                <a:gd name="T8" fmla="*/ 1657758 w 162"/>
                <a:gd name="T9" fmla="*/ 424025 h 60"/>
                <a:gd name="T10" fmla="*/ 942306 w 162"/>
                <a:gd name="T11" fmla="*/ 829129 h 60"/>
                <a:gd name="T12" fmla="*/ 1723817 w 162"/>
                <a:gd name="T13" fmla="*/ 829129 h 60"/>
                <a:gd name="T14" fmla="*/ 1723817 w 162"/>
                <a:gd name="T15" fmla="*/ 1093461 h 60"/>
                <a:gd name="T16" fmla="*/ 0 w 162"/>
                <a:gd name="T17" fmla="*/ 1093461 h 60"/>
                <a:gd name="T18" fmla="*/ 0 w 162"/>
                <a:gd name="T19" fmla="*/ 121233 h 60"/>
                <a:gd name="T20" fmla="*/ 507977 w 162"/>
                <a:gd name="T21" fmla="*/ 121233 h 60"/>
                <a:gd name="T22" fmla="*/ 507977 w 162"/>
                <a:gd name="T23" fmla="*/ 570736 h 60"/>
                <a:gd name="T24" fmla="*/ 1216039 w 162"/>
                <a:gd name="T25" fmla="*/ 177690 h 60"/>
                <a:gd name="T26" fmla="*/ 1900575 w 162"/>
                <a:gd name="T27" fmla="*/ 0 h 60"/>
                <a:gd name="T28" fmla="*/ 2480971 w 162"/>
                <a:gd name="T29" fmla="*/ 142931 h 60"/>
                <a:gd name="T30" fmla="*/ 2480971 w 162"/>
                <a:gd name="T31" fmla="*/ 142931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0">
                  <a:moveTo>
                    <a:pt x="132" y="8"/>
                  </a:moveTo>
                  <a:cubicBezTo>
                    <a:pt x="162" y="25"/>
                    <a:pt x="162" y="25"/>
                    <a:pt x="162" y="25"/>
                  </a:cubicBezTo>
                  <a:cubicBezTo>
                    <a:pt x="139" y="38"/>
                    <a:pt x="139" y="38"/>
                    <a:pt x="139" y="38"/>
                  </a:cubicBezTo>
                  <a:cubicBezTo>
                    <a:pt x="109" y="21"/>
                    <a:pt x="109" y="21"/>
                    <a:pt x="109" y="21"/>
                  </a:cubicBezTo>
                  <a:cubicBezTo>
                    <a:pt x="103" y="17"/>
                    <a:pt x="96" y="18"/>
                    <a:pt x="88" y="23"/>
                  </a:cubicBezTo>
                  <a:cubicBezTo>
                    <a:pt x="50" y="45"/>
                    <a:pt x="50" y="45"/>
                    <a:pt x="50" y="45"/>
                  </a:cubicBezTo>
                  <a:cubicBezTo>
                    <a:pt x="92" y="45"/>
                    <a:pt x="92" y="45"/>
                    <a:pt x="92" y="45"/>
                  </a:cubicBezTo>
                  <a:cubicBezTo>
                    <a:pt x="92" y="60"/>
                    <a:pt x="92" y="60"/>
                    <a:pt x="92" y="60"/>
                  </a:cubicBezTo>
                  <a:cubicBezTo>
                    <a:pt x="0" y="60"/>
                    <a:pt x="0" y="60"/>
                    <a:pt x="0" y="60"/>
                  </a:cubicBezTo>
                  <a:cubicBezTo>
                    <a:pt x="0" y="7"/>
                    <a:pt x="0" y="7"/>
                    <a:pt x="0" y="7"/>
                  </a:cubicBezTo>
                  <a:cubicBezTo>
                    <a:pt x="27" y="7"/>
                    <a:pt x="27" y="7"/>
                    <a:pt x="27" y="7"/>
                  </a:cubicBezTo>
                  <a:cubicBezTo>
                    <a:pt x="27" y="31"/>
                    <a:pt x="27" y="31"/>
                    <a:pt x="27" y="31"/>
                  </a:cubicBezTo>
                  <a:cubicBezTo>
                    <a:pt x="65" y="10"/>
                    <a:pt x="65" y="10"/>
                    <a:pt x="65" y="10"/>
                  </a:cubicBezTo>
                  <a:cubicBezTo>
                    <a:pt x="79" y="2"/>
                    <a:pt x="92" y="0"/>
                    <a:pt x="101" y="0"/>
                  </a:cubicBezTo>
                  <a:cubicBezTo>
                    <a:pt x="118" y="0"/>
                    <a:pt x="129" y="6"/>
                    <a:pt x="132" y="8"/>
                  </a:cubicBezTo>
                  <a:cubicBezTo>
                    <a:pt x="132" y="8"/>
                    <a:pt x="132" y="8"/>
                    <a:pt x="132" y="8"/>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2" name="Freeform 63"/>
            <p:cNvSpPr>
              <a:spLocks noChangeAspect="1"/>
            </p:cNvSpPr>
            <p:nvPr/>
          </p:nvSpPr>
          <p:spPr bwMode="auto">
            <a:xfrm>
              <a:off x="3972" y="1514"/>
              <a:ext cx="170" cy="153"/>
            </a:xfrm>
            <a:custGeom>
              <a:avLst/>
              <a:gdLst>
                <a:gd name="T0" fmla="*/ 1927985 w 104"/>
                <a:gd name="T1" fmla="*/ 684242 h 94"/>
                <a:gd name="T2" fmla="*/ 1927985 w 104"/>
                <a:gd name="T3" fmla="*/ 1599532 h 94"/>
                <a:gd name="T4" fmla="*/ 237923 w 104"/>
                <a:gd name="T5" fmla="*/ 1599532 h 94"/>
                <a:gd name="T6" fmla="*/ 228725 w 104"/>
                <a:gd name="T7" fmla="*/ 1332438 h 94"/>
                <a:gd name="T8" fmla="*/ 998987 w 104"/>
                <a:gd name="T9" fmla="*/ 1332438 h 94"/>
                <a:gd name="T10" fmla="*/ 295391 w 104"/>
                <a:gd name="T11" fmla="*/ 951310 h 94"/>
                <a:gd name="T12" fmla="*/ 0 w 104"/>
                <a:gd name="T13" fmla="*/ 596410 h 94"/>
                <a:gd name="T14" fmla="*/ 237923 w 104"/>
                <a:gd name="T15" fmla="*/ 296748 h 94"/>
                <a:gd name="T16" fmla="*/ 789276 w 104"/>
                <a:gd name="T17" fmla="*/ 0 h 94"/>
                <a:gd name="T18" fmla="*/ 1202600 w 104"/>
                <a:gd name="T19" fmla="*/ 217708 h 94"/>
                <a:gd name="T20" fmla="*/ 668013 w 104"/>
                <a:gd name="T21" fmla="*/ 514845 h 94"/>
                <a:gd name="T22" fmla="*/ 729282 w 104"/>
                <a:gd name="T23" fmla="*/ 734377 h 94"/>
                <a:gd name="T24" fmla="*/ 1432315 w 104"/>
                <a:gd name="T25" fmla="*/ 1113713 h 94"/>
                <a:gd name="T26" fmla="*/ 1432315 w 104"/>
                <a:gd name="T27" fmla="*/ 684242 h 94"/>
                <a:gd name="T28" fmla="*/ 1927985 w 104"/>
                <a:gd name="T29" fmla="*/ 684242 h 94"/>
                <a:gd name="T30" fmla="*/ 1927985 w 104"/>
                <a:gd name="T31" fmla="*/ 684242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4" h="94">
                  <a:moveTo>
                    <a:pt x="104" y="40"/>
                  </a:moveTo>
                  <a:cubicBezTo>
                    <a:pt x="104" y="94"/>
                    <a:pt x="104" y="94"/>
                    <a:pt x="104" y="94"/>
                  </a:cubicBezTo>
                  <a:cubicBezTo>
                    <a:pt x="13" y="94"/>
                    <a:pt x="13" y="94"/>
                    <a:pt x="13" y="94"/>
                  </a:cubicBezTo>
                  <a:cubicBezTo>
                    <a:pt x="12" y="78"/>
                    <a:pt x="12" y="78"/>
                    <a:pt x="12" y="78"/>
                  </a:cubicBezTo>
                  <a:cubicBezTo>
                    <a:pt x="54" y="78"/>
                    <a:pt x="54" y="78"/>
                    <a:pt x="54" y="78"/>
                  </a:cubicBezTo>
                  <a:cubicBezTo>
                    <a:pt x="16" y="56"/>
                    <a:pt x="16" y="56"/>
                    <a:pt x="16" y="56"/>
                  </a:cubicBezTo>
                  <a:cubicBezTo>
                    <a:pt x="3" y="48"/>
                    <a:pt x="0" y="40"/>
                    <a:pt x="0" y="35"/>
                  </a:cubicBezTo>
                  <a:cubicBezTo>
                    <a:pt x="0" y="25"/>
                    <a:pt x="11" y="18"/>
                    <a:pt x="13" y="17"/>
                  </a:cubicBezTo>
                  <a:cubicBezTo>
                    <a:pt x="43" y="0"/>
                    <a:pt x="43" y="0"/>
                    <a:pt x="43" y="0"/>
                  </a:cubicBezTo>
                  <a:cubicBezTo>
                    <a:pt x="65" y="13"/>
                    <a:pt x="65" y="13"/>
                    <a:pt x="65" y="13"/>
                  </a:cubicBezTo>
                  <a:cubicBezTo>
                    <a:pt x="36" y="30"/>
                    <a:pt x="36" y="30"/>
                    <a:pt x="36" y="30"/>
                  </a:cubicBezTo>
                  <a:cubicBezTo>
                    <a:pt x="30" y="34"/>
                    <a:pt x="31" y="38"/>
                    <a:pt x="39" y="43"/>
                  </a:cubicBezTo>
                  <a:cubicBezTo>
                    <a:pt x="77" y="65"/>
                    <a:pt x="77" y="65"/>
                    <a:pt x="77" y="65"/>
                  </a:cubicBezTo>
                  <a:cubicBezTo>
                    <a:pt x="77" y="40"/>
                    <a:pt x="77" y="40"/>
                    <a:pt x="77" y="40"/>
                  </a:cubicBezTo>
                  <a:cubicBezTo>
                    <a:pt x="104" y="40"/>
                    <a:pt x="104" y="40"/>
                    <a:pt x="104" y="40"/>
                  </a:cubicBezTo>
                  <a:cubicBezTo>
                    <a:pt x="104" y="40"/>
                    <a:pt x="104" y="40"/>
                    <a:pt x="104" y="4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3" name="Freeform 64"/>
            <p:cNvSpPr>
              <a:spLocks noChangeAspect="1"/>
            </p:cNvSpPr>
            <p:nvPr/>
          </p:nvSpPr>
          <p:spPr bwMode="auto">
            <a:xfrm>
              <a:off x="3878" y="1402"/>
              <a:ext cx="264" cy="100"/>
            </a:xfrm>
            <a:custGeom>
              <a:avLst/>
              <a:gdLst>
                <a:gd name="T0" fmla="*/ 523706 w 162"/>
                <a:gd name="T1" fmla="*/ 1045392 h 61"/>
                <a:gd name="T2" fmla="*/ 523706 w 162"/>
                <a:gd name="T3" fmla="*/ 1045392 h 61"/>
                <a:gd name="T4" fmla="*/ 0 w 162"/>
                <a:gd name="T5" fmla="*/ 710702 h 61"/>
                <a:gd name="T6" fmla="*/ 396116 w 162"/>
                <a:gd name="T7" fmla="*/ 454772 h 61"/>
                <a:gd name="T8" fmla="*/ 920405 w 162"/>
                <a:gd name="T9" fmla="*/ 788479 h 61"/>
                <a:gd name="T10" fmla="*/ 1293062 w 162"/>
                <a:gd name="T11" fmla="*/ 745528 h 61"/>
                <a:gd name="T12" fmla="*/ 1960172 w 162"/>
                <a:gd name="T13" fmla="*/ 313797 h 61"/>
                <a:gd name="T14" fmla="*/ 1222291 w 162"/>
                <a:gd name="T15" fmla="*/ 313797 h 61"/>
                <a:gd name="T16" fmla="*/ 1222291 w 162"/>
                <a:gd name="T17" fmla="*/ 0 h 61"/>
                <a:gd name="T18" fmla="*/ 2825822 w 162"/>
                <a:gd name="T19" fmla="*/ 0 h 61"/>
                <a:gd name="T20" fmla="*/ 2825822 w 162"/>
                <a:gd name="T21" fmla="*/ 1067187 h 61"/>
                <a:gd name="T22" fmla="*/ 2358077 w 162"/>
                <a:gd name="T23" fmla="*/ 1067187 h 61"/>
                <a:gd name="T24" fmla="*/ 2358077 w 162"/>
                <a:gd name="T25" fmla="*/ 579366 h 61"/>
                <a:gd name="T26" fmla="*/ 1689947 w 162"/>
                <a:gd name="T27" fmla="*/ 1007525 h 61"/>
                <a:gd name="T28" fmla="*/ 1056543 w 162"/>
                <a:gd name="T29" fmla="*/ 1199841 h 61"/>
                <a:gd name="T30" fmla="*/ 523706 w 162"/>
                <a:gd name="T31" fmla="*/ 1045392 h 61"/>
                <a:gd name="T32" fmla="*/ 523706 w 162"/>
                <a:gd name="T33" fmla="*/ 1045392 h 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1">
                  <a:moveTo>
                    <a:pt x="30" y="53"/>
                  </a:moveTo>
                  <a:cubicBezTo>
                    <a:pt x="30" y="53"/>
                    <a:pt x="30" y="53"/>
                    <a:pt x="30" y="53"/>
                  </a:cubicBezTo>
                  <a:cubicBezTo>
                    <a:pt x="0" y="36"/>
                    <a:pt x="0" y="36"/>
                    <a:pt x="0" y="36"/>
                  </a:cubicBezTo>
                  <a:cubicBezTo>
                    <a:pt x="23" y="23"/>
                    <a:pt x="23" y="23"/>
                    <a:pt x="23" y="23"/>
                  </a:cubicBezTo>
                  <a:cubicBezTo>
                    <a:pt x="53" y="40"/>
                    <a:pt x="53" y="40"/>
                    <a:pt x="53" y="40"/>
                  </a:cubicBezTo>
                  <a:cubicBezTo>
                    <a:pt x="59" y="43"/>
                    <a:pt x="66" y="43"/>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4"/>
                    <a:pt x="162" y="54"/>
                    <a:pt x="162" y="54"/>
                  </a:cubicBezTo>
                  <a:cubicBezTo>
                    <a:pt x="135" y="54"/>
                    <a:pt x="135" y="54"/>
                    <a:pt x="135" y="54"/>
                  </a:cubicBezTo>
                  <a:cubicBezTo>
                    <a:pt x="135" y="29"/>
                    <a:pt x="135" y="29"/>
                    <a:pt x="135" y="29"/>
                  </a:cubicBezTo>
                  <a:cubicBezTo>
                    <a:pt x="97" y="51"/>
                    <a:pt x="97" y="51"/>
                    <a:pt x="97" y="51"/>
                  </a:cubicBezTo>
                  <a:cubicBezTo>
                    <a:pt x="83" y="59"/>
                    <a:pt x="70" y="61"/>
                    <a:pt x="61" y="61"/>
                  </a:cubicBezTo>
                  <a:cubicBezTo>
                    <a:pt x="44" y="60"/>
                    <a:pt x="33" y="55"/>
                    <a:pt x="30" y="53"/>
                  </a:cubicBezTo>
                  <a:cubicBezTo>
                    <a:pt x="30" y="53"/>
                    <a:pt x="30" y="53"/>
                    <a:pt x="30"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4" name="Freeform 65"/>
            <p:cNvSpPr>
              <a:spLocks noChangeAspect="1"/>
            </p:cNvSpPr>
            <p:nvPr/>
          </p:nvSpPr>
          <p:spPr bwMode="auto">
            <a:xfrm>
              <a:off x="3696" y="1399"/>
              <a:ext cx="172" cy="154"/>
            </a:xfrm>
            <a:custGeom>
              <a:avLst/>
              <a:gdLst>
                <a:gd name="T0" fmla="*/ 779268 w 105"/>
                <a:gd name="T1" fmla="*/ 1573898 h 94"/>
                <a:gd name="T2" fmla="*/ 1332181 w 105"/>
                <a:gd name="T3" fmla="*/ 1223381 h 94"/>
                <a:gd name="T4" fmla="*/ 1276515 w 105"/>
                <a:gd name="T5" fmla="*/ 996788 h 94"/>
                <a:gd name="T6" fmla="*/ 539859 w 105"/>
                <a:gd name="T7" fmla="*/ 568891 h 94"/>
                <a:gd name="T8" fmla="*/ 539859 w 105"/>
                <a:gd name="T9" fmla="*/ 1030722 h 94"/>
                <a:gd name="T10" fmla="*/ 20981 w 105"/>
                <a:gd name="T11" fmla="*/ 1030722 h 94"/>
                <a:gd name="T12" fmla="*/ 0 w 105"/>
                <a:gd name="T13" fmla="*/ 0 h 94"/>
                <a:gd name="T14" fmla="*/ 1781899 w 105"/>
                <a:gd name="T15" fmla="*/ 0 h 94"/>
                <a:gd name="T16" fmla="*/ 1794944 w 105"/>
                <a:gd name="T17" fmla="*/ 309196 h 94"/>
                <a:gd name="T18" fmla="*/ 995007 w 105"/>
                <a:gd name="T19" fmla="*/ 309196 h 94"/>
                <a:gd name="T20" fmla="*/ 1725851 w 105"/>
                <a:gd name="T21" fmla="*/ 738715 h 94"/>
                <a:gd name="T22" fmla="*/ 2034622 w 105"/>
                <a:gd name="T23" fmla="*/ 1147931 h 94"/>
                <a:gd name="T24" fmla="*/ 1781899 w 105"/>
                <a:gd name="T25" fmla="*/ 1486113 h 94"/>
                <a:gd name="T26" fmla="*/ 1208524 w 105"/>
                <a:gd name="T27" fmla="*/ 1823294 h 94"/>
                <a:gd name="T28" fmla="*/ 779268 w 105"/>
                <a:gd name="T29" fmla="*/ 1573898 h 94"/>
                <a:gd name="T30" fmla="*/ 779268 w 105"/>
                <a:gd name="T31" fmla="*/ 1573898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40" y="81"/>
                  </a:moveTo>
                  <a:cubicBezTo>
                    <a:pt x="69" y="63"/>
                    <a:pt x="69" y="63"/>
                    <a:pt x="69" y="63"/>
                  </a:cubicBezTo>
                  <a:cubicBezTo>
                    <a:pt x="75" y="60"/>
                    <a:pt x="74" y="56"/>
                    <a:pt x="66" y="51"/>
                  </a:cubicBezTo>
                  <a:cubicBezTo>
                    <a:pt x="28" y="29"/>
                    <a:pt x="28" y="29"/>
                    <a:pt x="28" y="29"/>
                  </a:cubicBezTo>
                  <a:cubicBezTo>
                    <a:pt x="28" y="53"/>
                    <a:pt x="28" y="53"/>
                    <a:pt x="28" y="53"/>
                  </a:cubicBezTo>
                  <a:cubicBezTo>
                    <a:pt x="1" y="53"/>
                    <a:pt x="1" y="53"/>
                    <a:pt x="1" y="53"/>
                  </a:cubicBezTo>
                  <a:cubicBezTo>
                    <a:pt x="0" y="0"/>
                    <a:pt x="0" y="0"/>
                    <a:pt x="0" y="0"/>
                  </a:cubicBezTo>
                  <a:cubicBezTo>
                    <a:pt x="92" y="0"/>
                    <a:pt x="92" y="0"/>
                    <a:pt x="92" y="0"/>
                  </a:cubicBezTo>
                  <a:cubicBezTo>
                    <a:pt x="93" y="16"/>
                    <a:pt x="93" y="16"/>
                    <a:pt x="93" y="16"/>
                  </a:cubicBezTo>
                  <a:cubicBezTo>
                    <a:pt x="51" y="16"/>
                    <a:pt x="51" y="16"/>
                    <a:pt x="51" y="16"/>
                  </a:cubicBezTo>
                  <a:cubicBezTo>
                    <a:pt x="89" y="38"/>
                    <a:pt x="89" y="38"/>
                    <a:pt x="89" y="38"/>
                  </a:cubicBezTo>
                  <a:cubicBezTo>
                    <a:pt x="102" y="46"/>
                    <a:pt x="105" y="54"/>
                    <a:pt x="105" y="59"/>
                  </a:cubicBezTo>
                  <a:cubicBezTo>
                    <a:pt x="105" y="69"/>
                    <a:pt x="94" y="75"/>
                    <a:pt x="92" y="77"/>
                  </a:cubicBezTo>
                  <a:cubicBezTo>
                    <a:pt x="62" y="94"/>
                    <a:pt x="62" y="94"/>
                    <a:pt x="62" y="94"/>
                  </a:cubicBezTo>
                  <a:cubicBezTo>
                    <a:pt x="40" y="81"/>
                    <a:pt x="40" y="81"/>
                    <a:pt x="40" y="81"/>
                  </a:cubicBezTo>
                  <a:cubicBezTo>
                    <a:pt x="40" y="81"/>
                    <a:pt x="40" y="81"/>
                    <a:pt x="40"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5" name="Freeform 66"/>
            <p:cNvSpPr>
              <a:spLocks noChangeAspect="1"/>
            </p:cNvSpPr>
            <p:nvPr/>
          </p:nvSpPr>
          <p:spPr bwMode="auto">
            <a:xfrm>
              <a:off x="3692" y="1558"/>
              <a:ext cx="264" cy="99"/>
            </a:xfrm>
            <a:custGeom>
              <a:avLst/>
              <a:gdLst>
                <a:gd name="T0" fmla="*/ 2298167 w 162"/>
                <a:gd name="T1" fmla="*/ 126936 h 61"/>
                <a:gd name="T2" fmla="*/ 2825822 w 162"/>
                <a:gd name="T3" fmla="*/ 409664 h 61"/>
                <a:gd name="T4" fmla="*/ 2444312 w 162"/>
                <a:gd name="T5" fmla="*/ 616875 h 61"/>
                <a:gd name="T6" fmla="*/ 1920424 w 162"/>
                <a:gd name="T7" fmla="*/ 334346 h 61"/>
                <a:gd name="T8" fmla="*/ 1531658 w 162"/>
                <a:gd name="T9" fmla="*/ 364312 h 61"/>
                <a:gd name="T10" fmla="*/ 865374 w 162"/>
                <a:gd name="T11" fmla="*/ 722036 h 61"/>
                <a:gd name="T12" fmla="*/ 1605884 w 162"/>
                <a:gd name="T13" fmla="*/ 722036 h 61"/>
                <a:gd name="T14" fmla="*/ 1605884 w 162"/>
                <a:gd name="T15" fmla="*/ 982528 h 61"/>
                <a:gd name="T16" fmla="*/ 0 w 162"/>
                <a:gd name="T17" fmla="*/ 982528 h 61"/>
                <a:gd name="T18" fmla="*/ 0 w 162"/>
                <a:gd name="T19" fmla="*/ 108450 h 61"/>
                <a:gd name="T20" fmla="*/ 472089 w 162"/>
                <a:gd name="T21" fmla="*/ 108450 h 61"/>
                <a:gd name="T22" fmla="*/ 491377 w 162"/>
                <a:gd name="T23" fmla="*/ 512599 h 61"/>
                <a:gd name="T24" fmla="*/ 1138304 w 162"/>
                <a:gd name="T25" fmla="*/ 157535 h 61"/>
                <a:gd name="T26" fmla="*/ 1766936 w 162"/>
                <a:gd name="T27" fmla="*/ 0 h 61"/>
                <a:gd name="T28" fmla="*/ 2298167 w 162"/>
                <a:gd name="T29" fmla="*/ 126936 h 61"/>
                <a:gd name="T30" fmla="*/ 2298167 w 162"/>
                <a:gd name="T31" fmla="*/ 126936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1">
                  <a:moveTo>
                    <a:pt x="132" y="8"/>
                  </a:moveTo>
                  <a:cubicBezTo>
                    <a:pt x="162" y="25"/>
                    <a:pt x="162" y="25"/>
                    <a:pt x="162" y="25"/>
                  </a:cubicBezTo>
                  <a:cubicBezTo>
                    <a:pt x="140" y="38"/>
                    <a:pt x="140" y="38"/>
                    <a:pt x="140" y="38"/>
                  </a:cubicBezTo>
                  <a:cubicBezTo>
                    <a:pt x="110" y="21"/>
                    <a:pt x="110" y="21"/>
                    <a:pt x="110" y="21"/>
                  </a:cubicBezTo>
                  <a:cubicBezTo>
                    <a:pt x="104" y="18"/>
                    <a:pt x="96" y="18"/>
                    <a:pt x="88" y="23"/>
                  </a:cubicBezTo>
                  <a:cubicBezTo>
                    <a:pt x="50" y="45"/>
                    <a:pt x="50" y="45"/>
                    <a:pt x="50" y="45"/>
                  </a:cubicBezTo>
                  <a:cubicBezTo>
                    <a:pt x="92" y="45"/>
                    <a:pt x="92" y="45"/>
                    <a:pt x="92" y="45"/>
                  </a:cubicBezTo>
                  <a:cubicBezTo>
                    <a:pt x="92" y="61"/>
                    <a:pt x="92" y="61"/>
                    <a:pt x="92" y="61"/>
                  </a:cubicBezTo>
                  <a:cubicBezTo>
                    <a:pt x="0" y="61"/>
                    <a:pt x="0" y="61"/>
                    <a:pt x="0" y="61"/>
                  </a:cubicBezTo>
                  <a:cubicBezTo>
                    <a:pt x="0" y="7"/>
                    <a:pt x="0" y="7"/>
                    <a:pt x="0" y="7"/>
                  </a:cubicBezTo>
                  <a:cubicBezTo>
                    <a:pt x="27" y="7"/>
                    <a:pt x="27" y="7"/>
                    <a:pt x="27" y="7"/>
                  </a:cubicBezTo>
                  <a:cubicBezTo>
                    <a:pt x="28" y="32"/>
                    <a:pt x="28" y="32"/>
                    <a:pt x="28" y="32"/>
                  </a:cubicBezTo>
                  <a:cubicBezTo>
                    <a:pt x="65" y="10"/>
                    <a:pt x="65" y="10"/>
                    <a:pt x="65" y="10"/>
                  </a:cubicBezTo>
                  <a:cubicBezTo>
                    <a:pt x="79" y="2"/>
                    <a:pt x="93" y="0"/>
                    <a:pt x="101" y="0"/>
                  </a:cubicBezTo>
                  <a:cubicBezTo>
                    <a:pt x="118" y="1"/>
                    <a:pt x="130" y="7"/>
                    <a:pt x="132" y="8"/>
                  </a:cubicBezTo>
                  <a:cubicBezTo>
                    <a:pt x="132" y="8"/>
                    <a:pt x="132" y="8"/>
                    <a:pt x="13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706" name="Freeform 67"/>
            <p:cNvSpPr>
              <a:spLocks noChangeAspect="1"/>
            </p:cNvSpPr>
            <p:nvPr/>
          </p:nvSpPr>
          <p:spPr bwMode="auto">
            <a:xfrm>
              <a:off x="3966" y="1507"/>
              <a:ext cx="171" cy="154"/>
            </a:xfrm>
            <a:custGeom>
              <a:avLst/>
              <a:gdLst>
                <a:gd name="T0" fmla="*/ 1807955 w 105"/>
                <a:gd name="T1" fmla="*/ 793703 h 94"/>
                <a:gd name="T2" fmla="*/ 1807955 w 105"/>
                <a:gd name="T3" fmla="*/ 1823294 h 94"/>
                <a:gd name="T4" fmla="*/ 220746 w 105"/>
                <a:gd name="T5" fmla="*/ 1823294 h 94"/>
                <a:gd name="T6" fmla="*/ 220746 w 105"/>
                <a:gd name="T7" fmla="*/ 1519022 h 94"/>
                <a:gd name="T8" fmla="*/ 953485 w 105"/>
                <a:gd name="T9" fmla="*/ 1519022 h 94"/>
                <a:gd name="T10" fmla="*/ 299462 w 105"/>
                <a:gd name="T11" fmla="*/ 1091185 h 94"/>
                <a:gd name="T12" fmla="*/ 0 w 105"/>
                <a:gd name="T13" fmla="*/ 669974 h 94"/>
                <a:gd name="T14" fmla="*/ 240779 w 105"/>
                <a:gd name="T15" fmla="*/ 332065 h 94"/>
                <a:gd name="T16" fmla="*/ 741467 w 105"/>
                <a:gd name="T17" fmla="*/ 0 h 94"/>
                <a:gd name="T18" fmla="*/ 1129196 w 105"/>
                <a:gd name="T19" fmla="*/ 248153 h 94"/>
                <a:gd name="T20" fmla="*/ 622360 w 105"/>
                <a:gd name="T21" fmla="*/ 608429 h 94"/>
                <a:gd name="T22" fmla="*/ 673947 w 105"/>
                <a:gd name="T23" fmla="*/ 829888 h 94"/>
                <a:gd name="T24" fmla="*/ 1324753 w 105"/>
                <a:gd name="T25" fmla="*/ 1257407 h 94"/>
                <a:gd name="T26" fmla="*/ 1324753 w 105"/>
                <a:gd name="T27" fmla="*/ 793703 h 94"/>
                <a:gd name="T28" fmla="*/ 1807955 w 105"/>
                <a:gd name="T29" fmla="*/ 793703 h 94"/>
                <a:gd name="T30" fmla="*/ 1807955 w 105"/>
                <a:gd name="T31" fmla="*/ 793703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105" y="41"/>
                  </a:moveTo>
                  <a:cubicBezTo>
                    <a:pt x="105" y="94"/>
                    <a:pt x="105" y="94"/>
                    <a:pt x="105" y="94"/>
                  </a:cubicBezTo>
                  <a:cubicBezTo>
                    <a:pt x="13" y="94"/>
                    <a:pt x="13" y="94"/>
                    <a:pt x="13" y="94"/>
                  </a:cubicBezTo>
                  <a:cubicBezTo>
                    <a:pt x="13" y="78"/>
                    <a:pt x="13" y="78"/>
                    <a:pt x="13" y="78"/>
                  </a:cubicBezTo>
                  <a:cubicBezTo>
                    <a:pt x="55" y="78"/>
                    <a:pt x="55" y="78"/>
                    <a:pt x="55" y="78"/>
                  </a:cubicBezTo>
                  <a:cubicBezTo>
                    <a:pt x="17" y="56"/>
                    <a:pt x="17" y="56"/>
                    <a:pt x="17" y="56"/>
                  </a:cubicBezTo>
                  <a:cubicBezTo>
                    <a:pt x="3" y="48"/>
                    <a:pt x="0" y="40"/>
                    <a:pt x="0" y="35"/>
                  </a:cubicBezTo>
                  <a:cubicBezTo>
                    <a:pt x="1" y="25"/>
                    <a:pt x="11" y="19"/>
                    <a:pt x="14" y="17"/>
                  </a:cubicBezTo>
                  <a:cubicBezTo>
                    <a:pt x="43" y="0"/>
                    <a:pt x="43" y="0"/>
                    <a:pt x="43" y="0"/>
                  </a:cubicBezTo>
                  <a:cubicBezTo>
                    <a:pt x="66" y="13"/>
                    <a:pt x="66" y="13"/>
                    <a:pt x="66" y="13"/>
                  </a:cubicBezTo>
                  <a:cubicBezTo>
                    <a:pt x="36" y="31"/>
                    <a:pt x="36" y="31"/>
                    <a:pt x="36" y="31"/>
                  </a:cubicBezTo>
                  <a:cubicBezTo>
                    <a:pt x="30" y="34"/>
                    <a:pt x="31" y="38"/>
                    <a:pt x="39" y="43"/>
                  </a:cubicBezTo>
                  <a:cubicBezTo>
                    <a:pt x="77" y="65"/>
                    <a:pt x="77" y="65"/>
                    <a:pt x="77" y="65"/>
                  </a:cubicBezTo>
                  <a:cubicBezTo>
                    <a:pt x="77" y="41"/>
                    <a:pt x="77" y="41"/>
                    <a:pt x="77" y="41"/>
                  </a:cubicBezTo>
                  <a:cubicBezTo>
                    <a:pt x="105" y="41"/>
                    <a:pt x="105" y="41"/>
                    <a:pt x="105" y="41"/>
                  </a:cubicBezTo>
                  <a:cubicBezTo>
                    <a:pt x="105" y="41"/>
                    <a:pt x="105" y="41"/>
                    <a:pt x="105"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78" name="直接连接符 77"/>
          <p:cNvCxnSpPr>
            <a:stCxn id="68707" idx="3"/>
            <a:endCxn id="68690" idx="1"/>
          </p:cNvCxnSpPr>
          <p:nvPr/>
        </p:nvCxnSpPr>
        <p:spPr>
          <a:xfrm>
            <a:off x="3902075" y="1317625"/>
            <a:ext cx="108585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68707" idx="2"/>
            <a:endCxn id="68673" idx="0"/>
          </p:cNvCxnSpPr>
          <p:nvPr/>
        </p:nvCxnSpPr>
        <p:spPr>
          <a:xfrm>
            <a:off x="3551238" y="1565275"/>
            <a:ext cx="280987" cy="109855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68616" name="Group 50"/>
          <p:cNvGrpSpPr>
            <a:grpSpLocks noChangeAspect="1"/>
          </p:cNvGrpSpPr>
          <p:nvPr/>
        </p:nvGrpSpPr>
        <p:grpSpPr bwMode="auto">
          <a:xfrm>
            <a:off x="3449638" y="2644775"/>
            <a:ext cx="766762" cy="534988"/>
            <a:chOff x="3541" y="1317"/>
            <a:chExt cx="747" cy="546"/>
          </a:xfrm>
        </p:grpSpPr>
        <p:sp>
          <p:nvSpPr>
            <p:cNvPr id="68673" name="AutoShape 51"/>
            <p:cNvSpPr>
              <a:spLocks noChangeAspect="1" noChangeArrowheads="1" noTextEdit="1"/>
            </p:cNvSpPr>
            <p:nvPr/>
          </p:nvSpPr>
          <p:spPr bwMode="auto">
            <a:xfrm>
              <a:off x="3574" y="1337"/>
              <a:ext cx="681" cy="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8674" name="Freeform 52"/>
            <p:cNvSpPr>
              <a:spLocks noChangeAspect="1"/>
            </p:cNvSpPr>
            <p:nvPr/>
          </p:nvSpPr>
          <p:spPr bwMode="auto">
            <a:xfrm>
              <a:off x="3574" y="1525"/>
              <a:ext cx="679" cy="338"/>
            </a:xfrm>
            <a:custGeom>
              <a:avLst/>
              <a:gdLst>
                <a:gd name="T0" fmla="*/ 6406341 w 416"/>
                <a:gd name="T1" fmla="*/ 1526717 h 207"/>
                <a:gd name="T2" fmla="*/ 1114701 w 416"/>
                <a:gd name="T3" fmla="*/ 1526717 h 207"/>
                <a:gd name="T4" fmla="*/ 19768 w 416"/>
                <a:gd name="T5" fmla="*/ 20061 h 207"/>
                <a:gd name="T6" fmla="*/ 0 w 416"/>
                <a:gd name="T7" fmla="*/ 20061 h 207"/>
                <a:gd name="T8" fmla="*/ 0 w 416"/>
                <a:gd name="T9" fmla="*/ 1455951 h 207"/>
                <a:gd name="T10" fmla="*/ 19768 w 416"/>
                <a:gd name="T11" fmla="*/ 1455951 h 207"/>
                <a:gd name="T12" fmla="*/ 1114701 w 416"/>
                <a:gd name="T13" fmla="*/ 2901007 h 207"/>
                <a:gd name="T14" fmla="*/ 6406341 w 416"/>
                <a:gd name="T15" fmla="*/ 2901007 h 207"/>
                <a:gd name="T16" fmla="*/ 7488552 w 416"/>
                <a:gd name="T17" fmla="*/ 1455951 h 207"/>
                <a:gd name="T18" fmla="*/ 7488552 w 416"/>
                <a:gd name="T19" fmla="*/ 1455951 h 207"/>
                <a:gd name="T20" fmla="*/ 7488552 w 416"/>
                <a:gd name="T21" fmla="*/ 0 h 207"/>
                <a:gd name="T22" fmla="*/ 6406341 w 416"/>
                <a:gd name="T23" fmla="*/ 1526717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6" h="207">
                  <a:moveTo>
                    <a:pt x="356" y="84"/>
                  </a:moveTo>
                  <a:cubicBezTo>
                    <a:pt x="275" y="131"/>
                    <a:pt x="143" y="131"/>
                    <a:pt x="62" y="84"/>
                  </a:cubicBezTo>
                  <a:cubicBezTo>
                    <a:pt x="18" y="59"/>
                    <a:pt x="1" y="33"/>
                    <a:pt x="1" y="1"/>
                  </a:cubicBezTo>
                  <a:cubicBezTo>
                    <a:pt x="0" y="1"/>
                    <a:pt x="0" y="1"/>
                    <a:pt x="0" y="1"/>
                  </a:cubicBezTo>
                  <a:cubicBezTo>
                    <a:pt x="0" y="80"/>
                    <a:pt x="0" y="80"/>
                    <a:pt x="0" y="80"/>
                  </a:cubicBezTo>
                  <a:cubicBezTo>
                    <a:pt x="1" y="80"/>
                    <a:pt x="1" y="80"/>
                    <a:pt x="1" y="80"/>
                  </a:cubicBezTo>
                  <a:cubicBezTo>
                    <a:pt x="3" y="109"/>
                    <a:pt x="23" y="138"/>
                    <a:pt x="62" y="160"/>
                  </a:cubicBezTo>
                  <a:cubicBezTo>
                    <a:pt x="143" y="207"/>
                    <a:pt x="275" y="207"/>
                    <a:pt x="356" y="160"/>
                  </a:cubicBezTo>
                  <a:cubicBezTo>
                    <a:pt x="394" y="138"/>
                    <a:pt x="414" y="109"/>
                    <a:pt x="416" y="80"/>
                  </a:cubicBezTo>
                  <a:cubicBezTo>
                    <a:pt x="416" y="80"/>
                    <a:pt x="416" y="80"/>
                    <a:pt x="416" y="80"/>
                  </a:cubicBezTo>
                  <a:cubicBezTo>
                    <a:pt x="416" y="0"/>
                    <a:pt x="416" y="0"/>
                    <a:pt x="416" y="0"/>
                  </a:cubicBezTo>
                  <a:cubicBezTo>
                    <a:pt x="416" y="31"/>
                    <a:pt x="396" y="61"/>
                    <a:pt x="356" y="84"/>
                  </a:cubicBezTo>
                  <a:close/>
                </a:path>
              </a:pathLst>
            </a:custGeom>
            <a:solidFill>
              <a:srgbClr val="113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5" name="Freeform 53"/>
            <p:cNvSpPr>
              <a:spLocks noChangeAspect="1"/>
            </p:cNvSpPr>
            <p:nvPr/>
          </p:nvSpPr>
          <p:spPr bwMode="auto">
            <a:xfrm>
              <a:off x="3541" y="1317"/>
              <a:ext cx="747" cy="432"/>
            </a:xfrm>
            <a:custGeom>
              <a:avLst/>
              <a:gdLst>
                <a:gd name="T0" fmla="*/ 6952355 w 457"/>
                <a:gd name="T1" fmla="*/ 890183 h 264"/>
                <a:gd name="T2" fmla="*/ 6975306 w 457"/>
                <a:gd name="T3" fmla="*/ 4111796 h 264"/>
                <a:gd name="T4" fmla="*/ 1519310 w 457"/>
                <a:gd name="T5" fmla="*/ 4111796 h 264"/>
                <a:gd name="T6" fmla="*/ 1497889 w 457"/>
                <a:gd name="T7" fmla="*/ 890183 h 264"/>
                <a:gd name="T8" fmla="*/ 6952355 w 457"/>
                <a:gd name="T9" fmla="*/ 890183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264">
                  <a:moveTo>
                    <a:pt x="375" y="47"/>
                  </a:moveTo>
                  <a:cubicBezTo>
                    <a:pt x="456" y="94"/>
                    <a:pt x="457" y="170"/>
                    <a:pt x="376" y="217"/>
                  </a:cubicBezTo>
                  <a:cubicBezTo>
                    <a:pt x="295" y="264"/>
                    <a:pt x="163" y="264"/>
                    <a:pt x="82" y="217"/>
                  </a:cubicBezTo>
                  <a:cubicBezTo>
                    <a:pt x="0" y="170"/>
                    <a:pt x="0" y="94"/>
                    <a:pt x="81" y="47"/>
                  </a:cubicBezTo>
                  <a:cubicBezTo>
                    <a:pt x="162" y="0"/>
                    <a:pt x="293" y="0"/>
                    <a:pt x="375" y="47"/>
                  </a:cubicBezTo>
                </a:path>
              </a:pathLst>
            </a:custGeom>
            <a:solidFill>
              <a:srgbClr val="4A67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6" name="Freeform 54"/>
            <p:cNvSpPr>
              <a:spLocks noChangeAspect="1" noEditPoints="1"/>
            </p:cNvSpPr>
            <p:nvPr/>
          </p:nvSpPr>
          <p:spPr bwMode="auto">
            <a:xfrm>
              <a:off x="3788" y="1751"/>
              <a:ext cx="39" cy="53"/>
            </a:xfrm>
            <a:custGeom>
              <a:avLst/>
              <a:gdLst>
                <a:gd name="T0" fmla="*/ 111155 w 24"/>
                <a:gd name="T1" fmla="*/ 66542 h 33"/>
                <a:gd name="T2" fmla="*/ 111155 w 24"/>
                <a:gd name="T3" fmla="*/ 176928 h 33"/>
                <a:gd name="T4" fmla="*/ 161522 w 24"/>
                <a:gd name="T5" fmla="*/ 176928 h 33"/>
                <a:gd name="T6" fmla="*/ 211606 w 24"/>
                <a:gd name="T7" fmla="*/ 171640 h 33"/>
                <a:gd name="T8" fmla="*/ 230952 w 24"/>
                <a:gd name="T9" fmla="*/ 131308 h 33"/>
                <a:gd name="T10" fmla="*/ 161522 w 24"/>
                <a:gd name="T11" fmla="*/ 66542 h 33"/>
                <a:gd name="T12" fmla="*/ 111155 w 24"/>
                <a:gd name="T13" fmla="*/ 66542 h 33"/>
                <a:gd name="T14" fmla="*/ 0 w 24"/>
                <a:gd name="T15" fmla="*/ 430904 h 33"/>
                <a:gd name="T16" fmla="*/ 0 w 24"/>
                <a:gd name="T17" fmla="*/ 0 h 33"/>
                <a:gd name="T18" fmla="*/ 207870 w 24"/>
                <a:gd name="T19" fmla="*/ 0 h 33"/>
                <a:gd name="T20" fmla="*/ 312408 w 24"/>
                <a:gd name="T21" fmla="*/ 25797 h 33"/>
                <a:gd name="T22" fmla="*/ 369530 w 24"/>
                <a:gd name="T23" fmla="*/ 106870 h 33"/>
                <a:gd name="T24" fmla="*/ 241808 w 24"/>
                <a:gd name="T25" fmla="*/ 217225 h 33"/>
                <a:gd name="T26" fmla="*/ 241808 w 24"/>
                <a:gd name="T27" fmla="*/ 217225 h 33"/>
                <a:gd name="T28" fmla="*/ 312408 w 24"/>
                <a:gd name="T29" fmla="*/ 251654 h 33"/>
                <a:gd name="T30" fmla="*/ 337789 w 24"/>
                <a:gd name="T31" fmla="*/ 284157 h 33"/>
                <a:gd name="T32" fmla="*/ 392938 w 24"/>
                <a:gd name="T33" fmla="*/ 430904 h 33"/>
                <a:gd name="T34" fmla="*/ 241808 w 24"/>
                <a:gd name="T35" fmla="*/ 430904 h 33"/>
                <a:gd name="T36" fmla="*/ 211606 w 24"/>
                <a:gd name="T37" fmla="*/ 317446 h 33"/>
                <a:gd name="T38" fmla="*/ 180627 w 24"/>
                <a:gd name="T39" fmla="*/ 258428 h 33"/>
                <a:gd name="T40" fmla="*/ 111155 w 24"/>
                <a:gd name="T41" fmla="*/ 258428 h 33"/>
                <a:gd name="T42" fmla="*/ 111155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7" y="5"/>
                  </a:moveTo>
                  <a:cubicBezTo>
                    <a:pt x="7" y="14"/>
                    <a:pt x="7" y="14"/>
                    <a:pt x="7" y="14"/>
                  </a:cubicBezTo>
                  <a:cubicBezTo>
                    <a:pt x="10" y="14"/>
                    <a:pt x="10" y="14"/>
                    <a:pt x="10" y="14"/>
                  </a:cubicBezTo>
                  <a:cubicBezTo>
                    <a:pt x="11" y="14"/>
                    <a:pt x="12" y="14"/>
                    <a:pt x="13" y="13"/>
                  </a:cubicBezTo>
                  <a:cubicBezTo>
                    <a:pt x="14" y="12"/>
                    <a:pt x="14" y="11"/>
                    <a:pt x="14" y="10"/>
                  </a:cubicBezTo>
                  <a:cubicBezTo>
                    <a:pt x="14" y="7"/>
                    <a:pt x="13" y="5"/>
                    <a:pt x="10" y="5"/>
                  </a:cubicBezTo>
                  <a:cubicBezTo>
                    <a:pt x="7" y="5"/>
                    <a:pt x="7" y="5"/>
                    <a:pt x="7" y="5"/>
                  </a:cubicBezTo>
                  <a:close/>
                  <a:moveTo>
                    <a:pt x="0" y="33"/>
                  </a:moveTo>
                  <a:cubicBezTo>
                    <a:pt x="0" y="0"/>
                    <a:pt x="0" y="0"/>
                    <a:pt x="0" y="0"/>
                  </a:cubicBezTo>
                  <a:cubicBezTo>
                    <a:pt x="12" y="0"/>
                    <a:pt x="12" y="0"/>
                    <a:pt x="12" y="0"/>
                  </a:cubicBezTo>
                  <a:cubicBezTo>
                    <a:pt x="15" y="0"/>
                    <a:pt x="17" y="0"/>
                    <a:pt x="19" y="2"/>
                  </a:cubicBezTo>
                  <a:cubicBezTo>
                    <a:pt x="21" y="3"/>
                    <a:pt x="22" y="5"/>
                    <a:pt x="22" y="8"/>
                  </a:cubicBezTo>
                  <a:cubicBezTo>
                    <a:pt x="22" y="13"/>
                    <a:pt x="20" y="16"/>
                    <a:pt x="15" y="17"/>
                  </a:cubicBezTo>
                  <a:cubicBezTo>
                    <a:pt x="15" y="17"/>
                    <a:pt x="15" y="17"/>
                    <a:pt x="15" y="17"/>
                  </a:cubicBezTo>
                  <a:cubicBezTo>
                    <a:pt x="17" y="17"/>
                    <a:pt x="18" y="17"/>
                    <a:pt x="19" y="19"/>
                  </a:cubicBezTo>
                  <a:cubicBezTo>
                    <a:pt x="19" y="19"/>
                    <a:pt x="20" y="20"/>
                    <a:pt x="20" y="22"/>
                  </a:cubicBezTo>
                  <a:cubicBezTo>
                    <a:pt x="24" y="33"/>
                    <a:pt x="24" y="33"/>
                    <a:pt x="24" y="33"/>
                  </a:cubicBezTo>
                  <a:cubicBezTo>
                    <a:pt x="15" y="33"/>
                    <a:pt x="15" y="33"/>
                    <a:pt x="15" y="33"/>
                  </a:cubicBezTo>
                  <a:cubicBezTo>
                    <a:pt x="13" y="24"/>
                    <a:pt x="13" y="24"/>
                    <a:pt x="13" y="24"/>
                  </a:cubicBezTo>
                  <a:cubicBezTo>
                    <a:pt x="12" y="22"/>
                    <a:pt x="11" y="21"/>
                    <a:pt x="11" y="20"/>
                  </a:cubicBezTo>
                  <a:cubicBezTo>
                    <a:pt x="10" y="20"/>
                    <a:pt x="9" y="20"/>
                    <a:pt x="7" y="20"/>
                  </a:cubicBezTo>
                  <a:cubicBezTo>
                    <a:pt x="7" y="33"/>
                    <a:pt x="7" y="33"/>
                    <a:pt x="7"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7" name="Freeform 55"/>
            <p:cNvSpPr>
              <a:spLocks noChangeAspect="1" noEditPoints="1"/>
            </p:cNvSpPr>
            <p:nvPr/>
          </p:nvSpPr>
          <p:spPr bwMode="auto">
            <a:xfrm>
              <a:off x="3832" y="1749"/>
              <a:ext cx="47" cy="57"/>
            </a:xfrm>
            <a:custGeom>
              <a:avLst/>
              <a:gdLst>
                <a:gd name="T0" fmla="*/ 124151 w 29"/>
                <a:gd name="T1" fmla="*/ 299462 h 35"/>
                <a:gd name="T2" fmla="*/ 219402 w 29"/>
                <a:gd name="T3" fmla="*/ 499484 h 35"/>
                <a:gd name="T4" fmla="*/ 307983 w 29"/>
                <a:gd name="T5" fmla="*/ 299462 h 35"/>
                <a:gd name="T6" fmla="*/ 219402 w 29"/>
                <a:gd name="T7" fmla="*/ 102668 h 35"/>
                <a:gd name="T8" fmla="*/ 124151 w 29"/>
                <a:gd name="T9" fmla="*/ 299462 h 35"/>
                <a:gd name="T10" fmla="*/ 0 w 29"/>
                <a:gd name="T11" fmla="*/ 299462 h 35"/>
                <a:gd name="T12" fmla="*/ 47266 w 29"/>
                <a:gd name="T13" fmla="*/ 83230 h 35"/>
                <a:gd name="T14" fmla="*/ 219402 w 29"/>
                <a:gd name="T15" fmla="*/ 0 h 35"/>
                <a:gd name="T16" fmla="*/ 391729 w 29"/>
                <a:gd name="T17" fmla="*/ 83230 h 35"/>
                <a:gd name="T18" fmla="*/ 451216 w 29"/>
                <a:gd name="T19" fmla="*/ 299462 h 35"/>
                <a:gd name="T20" fmla="*/ 391729 w 29"/>
                <a:gd name="T21" fmla="*/ 518830 h 35"/>
                <a:gd name="T22" fmla="*/ 219402 w 29"/>
                <a:gd name="T23" fmla="*/ 602539 h 35"/>
                <a:gd name="T24" fmla="*/ 47266 w 29"/>
                <a:gd name="T25" fmla="*/ 499484 h 35"/>
                <a:gd name="T26" fmla="*/ 0 w 29"/>
                <a:gd name="T27" fmla="*/ 299462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 h="35">
                  <a:moveTo>
                    <a:pt x="8" y="17"/>
                  </a:moveTo>
                  <a:cubicBezTo>
                    <a:pt x="8" y="25"/>
                    <a:pt x="10" y="29"/>
                    <a:pt x="14" y="29"/>
                  </a:cubicBezTo>
                  <a:cubicBezTo>
                    <a:pt x="18" y="29"/>
                    <a:pt x="20" y="25"/>
                    <a:pt x="20" y="17"/>
                  </a:cubicBezTo>
                  <a:cubicBezTo>
                    <a:pt x="20" y="10"/>
                    <a:pt x="18" y="6"/>
                    <a:pt x="14" y="6"/>
                  </a:cubicBezTo>
                  <a:cubicBezTo>
                    <a:pt x="10" y="6"/>
                    <a:pt x="8" y="10"/>
                    <a:pt x="8" y="17"/>
                  </a:cubicBezTo>
                  <a:close/>
                  <a:moveTo>
                    <a:pt x="0" y="17"/>
                  </a:moveTo>
                  <a:cubicBezTo>
                    <a:pt x="0" y="12"/>
                    <a:pt x="1" y="8"/>
                    <a:pt x="3" y="5"/>
                  </a:cubicBezTo>
                  <a:cubicBezTo>
                    <a:pt x="6" y="2"/>
                    <a:pt x="10" y="0"/>
                    <a:pt x="14" y="0"/>
                  </a:cubicBezTo>
                  <a:cubicBezTo>
                    <a:pt x="19" y="0"/>
                    <a:pt x="23" y="2"/>
                    <a:pt x="25" y="5"/>
                  </a:cubicBezTo>
                  <a:cubicBezTo>
                    <a:pt x="27" y="8"/>
                    <a:pt x="29" y="12"/>
                    <a:pt x="29" y="17"/>
                  </a:cubicBezTo>
                  <a:cubicBezTo>
                    <a:pt x="29" y="22"/>
                    <a:pt x="27" y="26"/>
                    <a:pt x="25" y="30"/>
                  </a:cubicBezTo>
                  <a:cubicBezTo>
                    <a:pt x="23" y="33"/>
                    <a:pt x="19" y="35"/>
                    <a:pt x="14" y="35"/>
                  </a:cubicBezTo>
                  <a:cubicBezTo>
                    <a:pt x="10" y="35"/>
                    <a:pt x="6" y="33"/>
                    <a:pt x="3" y="29"/>
                  </a:cubicBezTo>
                  <a:cubicBezTo>
                    <a:pt x="1" y="26"/>
                    <a:pt x="0" y="22"/>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8" name="Freeform 56"/>
            <p:cNvSpPr>
              <a:spLocks noChangeAspect="1"/>
            </p:cNvSpPr>
            <p:nvPr/>
          </p:nvSpPr>
          <p:spPr bwMode="auto">
            <a:xfrm>
              <a:off x="3888" y="1751"/>
              <a:ext cx="39" cy="55"/>
            </a:xfrm>
            <a:custGeom>
              <a:avLst/>
              <a:gdLst>
                <a:gd name="T0" fmla="*/ 0 w 24"/>
                <a:gd name="T1" fmla="*/ 316926 h 34"/>
                <a:gd name="T2" fmla="*/ 0 w 24"/>
                <a:gd name="T3" fmla="*/ 0 h 34"/>
                <a:gd name="T4" fmla="*/ 111155 w 24"/>
                <a:gd name="T5" fmla="*/ 0 h 34"/>
                <a:gd name="T6" fmla="*/ 111155 w 24"/>
                <a:gd name="T7" fmla="*/ 334559 h 34"/>
                <a:gd name="T8" fmla="*/ 207870 w 24"/>
                <a:gd name="T9" fmla="*/ 420344 h 34"/>
                <a:gd name="T10" fmla="*/ 262473 w 24"/>
                <a:gd name="T11" fmla="*/ 334559 h 34"/>
                <a:gd name="T12" fmla="*/ 262473 w 24"/>
                <a:gd name="T13" fmla="*/ 0 h 34"/>
                <a:gd name="T14" fmla="*/ 392938 w 24"/>
                <a:gd name="T15" fmla="*/ 0 h 34"/>
                <a:gd name="T16" fmla="*/ 392938 w 24"/>
                <a:gd name="T17" fmla="*/ 316926 h 34"/>
                <a:gd name="T18" fmla="*/ 343860 w 24"/>
                <a:gd name="T19" fmla="*/ 455580 h 34"/>
                <a:gd name="T20" fmla="*/ 207870 w 24"/>
                <a:gd name="T21" fmla="*/ 512674 h 34"/>
                <a:gd name="T22" fmla="*/ 49314 w 24"/>
                <a:gd name="T23" fmla="*/ 455580 h 34"/>
                <a:gd name="T24" fmla="*/ 0 w 24"/>
                <a:gd name="T25" fmla="*/ 316926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34">
                  <a:moveTo>
                    <a:pt x="0" y="21"/>
                  </a:moveTo>
                  <a:cubicBezTo>
                    <a:pt x="0" y="0"/>
                    <a:pt x="0" y="0"/>
                    <a:pt x="0" y="0"/>
                  </a:cubicBezTo>
                  <a:cubicBezTo>
                    <a:pt x="7" y="0"/>
                    <a:pt x="7" y="0"/>
                    <a:pt x="7" y="0"/>
                  </a:cubicBezTo>
                  <a:cubicBezTo>
                    <a:pt x="7" y="22"/>
                    <a:pt x="7" y="22"/>
                    <a:pt x="7" y="22"/>
                  </a:cubicBezTo>
                  <a:cubicBezTo>
                    <a:pt x="7" y="26"/>
                    <a:pt x="9" y="28"/>
                    <a:pt x="12" y="28"/>
                  </a:cubicBezTo>
                  <a:cubicBezTo>
                    <a:pt x="15" y="28"/>
                    <a:pt x="16" y="26"/>
                    <a:pt x="16" y="22"/>
                  </a:cubicBezTo>
                  <a:cubicBezTo>
                    <a:pt x="16" y="0"/>
                    <a:pt x="16" y="0"/>
                    <a:pt x="16" y="0"/>
                  </a:cubicBezTo>
                  <a:cubicBezTo>
                    <a:pt x="24" y="0"/>
                    <a:pt x="24" y="0"/>
                    <a:pt x="24" y="0"/>
                  </a:cubicBezTo>
                  <a:cubicBezTo>
                    <a:pt x="24" y="21"/>
                    <a:pt x="24" y="21"/>
                    <a:pt x="24" y="21"/>
                  </a:cubicBezTo>
                  <a:cubicBezTo>
                    <a:pt x="24" y="25"/>
                    <a:pt x="23" y="28"/>
                    <a:pt x="21" y="30"/>
                  </a:cubicBezTo>
                  <a:cubicBezTo>
                    <a:pt x="19" y="33"/>
                    <a:pt x="16" y="34"/>
                    <a:pt x="12" y="34"/>
                  </a:cubicBezTo>
                  <a:cubicBezTo>
                    <a:pt x="8" y="34"/>
                    <a:pt x="5" y="33"/>
                    <a:pt x="3" y="30"/>
                  </a:cubicBezTo>
                  <a:cubicBezTo>
                    <a:pt x="1" y="28"/>
                    <a:pt x="0" y="25"/>
                    <a:pt x="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9" name="Freeform 57"/>
            <p:cNvSpPr>
              <a:spLocks noChangeAspect="1"/>
            </p:cNvSpPr>
            <p:nvPr/>
          </p:nvSpPr>
          <p:spPr bwMode="auto">
            <a:xfrm>
              <a:off x="3933" y="1751"/>
              <a:ext cx="36" cy="53"/>
            </a:xfrm>
            <a:custGeom>
              <a:avLst/>
              <a:gdLst>
                <a:gd name="T0" fmla="*/ 12 w 36"/>
                <a:gd name="T1" fmla="*/ 53 h 53"/>
                <a:gd name="T2" fmla="*/ 12 w 36"/>
                <a:gd name="T3" fmla="*/ 9 h 53"/>
                <a:gd name="T4" fmla="*/ 0 w 36"/>
                <a:gd name="T5" fmla="*/ 9 h 53"/>
                <a:gd name="T6" fmla="*/ 0 w 36"/>
                <a:gd name="T7" fmla="*/ 0 h 53"/>
                <a:gd name="T8" fmla="*/ 36 w 36"/>
                <a:gd name="T9" fmla="*/ 0 h 53"/>
                <a:gd name="T10" fmla="*/ 36 w 36"/>
                <a:gd name="T11" fmla="*/ 9 h 53"/>
                <a:gd name="T12" fmla="*/ 25 w 36"/>
                <a:gd name="T13" fmla="*/ 9 h 53"/>
                <a:gd name="T14" fmla="*/ 25 w 36"/>
                <a:gd name="T15" fmla="*/ 53 h 53"/>
                <a:gd name="T16" fmla="*/ 12 w 36"/>
                <a:gd name="T17" fmla="*/ 53 h 53"/>
                <a:gd name="T18" fmla="*/ 12 w 36"/>
                <a:gd name="T19" fmla="*/ 53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53">
                  <a:moveTo>
                    <a:pt x="12" y="53"/>
                  </a:moveTo>
                  <a:lnTo>
                    <a:pt x="12" y="9"/>
                  </a:lnTo>
                  <a:lnTo>
                    <a:pt x="0" y="9"/>
                  </a:lnTo>
                  <a:lnTo>
                    <a:pt x="0" y="0"/>
                  </a:lnTo>
                  <a:lnTo>
                    <a:pt x="36" y="0"/>
                  </a:lnTo>
                  <a:lnTo>
                    <a:pt x="36" y="9"/>
                  </a:lnTo>
                  <a:lnTo>
                    <a:pt x="25" y="9"/>
                  </a:lnTo>
                  <a:lnTo>
                    <a:pt x="25" y="53"/>
                  </a:lnTo>
                  <a:lnTo>
                    <a:pt x="12"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0" name="Freeform 58"/>
            <p:cNvSpPr>
              <a:spLocks noChangeAspect="1"/>
            </p:cNvSpPr>
            <p:nvPr/>
          </p:nvSpPr>
          <p:spPr bwMode="auto">
            <a:xfrm>
              <a:off x="3976" y="1751"/>
              <a:ext cx="32" cy="53"/>
            </a:xfrm>
            <a:custGeom>
              <a:avLst/>
              <a:gdLst>
                <a:gd name="T0" fmla="*/ 0 w 32"/>
                <a:gd name="T1" fmla="*/ 53 h 53"/>
                <a:gd name="T2" fmla="*/ 0 w 32"/>
                <a:gd name="T3" fmla="*/ 0 h 53"/>
                <a:gd name="T4" fmla="*/ 32 w 32"/>
                <a:gd name="T5" fmla="*/ 0 h 53"/>
                <a:gd name="T6" fmla="*/ 32 w 32"/>
                <a:gd name="T7" fmla="*/ 9 h 53"/>
                <a:gd name="T8" fmla="*/ 13 w 32"/>
                <a:gd name="T9" fmla="*/ 9 h 53"/>
                <a:gd name="T10" fmla="*/ 13 w 32"/>
                <a:gd name="T11" fmla="*/ 21 h 53"/>
                <a:gd name="T12" fmla="*/ 31 w 32"/>
                <a:gd name="T13" fmla="*/ 21 h 53"/>
                <a:gd name="T14" fmla="*/ 31 w 32"/>
                <a:gd name="T15" fmla="*/ 31 h 53"/>
                <a:gd name="T16" fmla="*/ 13 w 32"/>
                <a:gd name="T17" fmla="*/ 31 h 53"/>
                <a:gd name="T18" fmla="*/ 13 w 32"/>
                <a:gd name="T19" fmla="*/ 44 h 53"/>
                <a:gd name="T20" fmla="*/ 32 w 32"/>
                <a:gd name="T21" fmla="*/ 44 h 53"/>
                <a:gd name="T22" fmla="*/ 32 w 32"/>
                <a:gd name="T23" fmla="*/ 53 h 53"/>
                <a:gd name="T24" fmla="*/ 0 w 32"/>
                <a:gd name="T25" fmla="*/ 53 h 53"/>
                <a:gd name="T26" fmla="*/ 0 w 32"/>
                <a:gd name="T27" fmla="*/ 53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2" h="53">
                  <a:moveTo>
                    <a:pt x="0" y="53"/>
                  </a:moveTo>
                  <a:lnTo>
                    <a:pt x="0" y="0"/>
                  </a:lnTo>
                  <a:lnTo>
                    <a:pt x="32" y="0"/>
                  </a:lnTo>
                  <a:lnTo>
                    <a:pt x="32" y="9"/>
                  </a:lnTo>
                  <a:lnTo>
                    <a:pt x="13" y="9"/>
                  </a:lnTo>
                  <a:lnTo>
                    <a:pt x="13" y="21"/>
                  </a:lnTo>
                  <a:lnTo>
                    <a:pt x="31" y="21"/>
                  </a:lnTo>
                  <a:lnTo>
                    <a:pt x="31" y="31"/>
                  </a:lnTo>
                  <a:lnTo>
                    <a:pt x="13" y="31"/>
                  </a:lnTo>
                  <a:lnTo>
                    <a:pt x="13" y="44"/>
                  </a:lnTo>
                  <a:lnTo>
                    <a:pt x="32" y="44"/>
                  </a:lnTo>
                  <a:lnTo>
                    <a:pt x="32" y="53"/>
                  </a:ln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1" name="Freeform 59"/>
            <p:cNvSpPr>
              <a:spLocks noChangeAspect="1" noEditPoints="1"/>
            </p:cNvSpPr>
            <p:nvPr/>
          </p:nvSpPr>
          <p:spPr bwMode="auto">
            <a:xfrm>
              <a:off x="4017" y="1751"/>
              <a:ext cx="39" cy="53"/>
            </a:xfrm>
            <a:custGeom>
              <a:avLst/>
              <a:gdLst>
                <a:gd name="T0" fmla="*/ 130219 w 24"/>
                <a:gd name="T1" fmla="*/ 66542 h 33"/>
                <a:gd name="T2" fmla="*/ 130219 w 24"/>
                <a:gd name="T3" fmla="*/ 176928 h 33"/>
                <a:gd name="T4" fmla="*/ 161522 w 24"/>
                <a:gd name="T5" fmla="*/ 176928 h 33"/>
                <a:gd name="T6" fmla="*/ 211606 w 24"/>
                <a:gd name="T7" fmla="*/ 171640 h 33"/>
                <a:gd name="T8" fmla="*/ 241808 w 24"/>
                <a:gd name="T9" fmla="*/ 131308 h 33"/>
                <a:gd name="T10" fmla="*/ 161522 w 24"/>
                <a:gd name="T11" fmla="*/ 66542 h 33"/>
                <a:gd name="T12" fmla="*/ 130219 w 24"/>
                <a:gd name="T13" fmla="*/ 66542 h 33"/>
                <a:gd name="T14" fmla="*/ 0 w 24"/>
                <a:gd name="T15" fmla="*/ 430904 h 33"/>
                <a:gd name="T16" fmla="*/ 0 w 24"/>
                <a:gd name="T17" fmla="*/ 0 h 33"/>
                <a:gd name="T18" fmla="*/ 207870 w 24"/>
                <a:gd name="T19" fmla="*/ 0 h 33"/>
                <a:gd name="T20" fmla="*/ 337789 w 24"/>
                <a:gd name="T21" fmla="*/ 25797 h 33"/>
                <a:gd name="T22" fmla="*/ 375297 w 24"/>
                <a:gd name="T23" fmla="*/ 106870 h 33"/>
                <a:gd name="T24" fmla="*/ 262473 w 24"/>
                <a:gd name="T25" fmla="*/ 217225 h 33"/>
                <a:gd name="T26" fmla="*/ 262473 w 24"/>
                <a:gd name="T27" fmla="*/ 217225 h 33"/>
                <a:gd name="T28" fmla="*/ 312408 w 24"/>
                <a:gd name="T29" fmla="*/ 251654 h 33"/>
                <a:gd name="T30" fmla="*/ 343860 w 24"/>
                <a:gd name="T31" fmla="*/ 284157 h 33"/>
                <a:gd name="T32" fmla="*/ 392938 w 24"/>
                <a:gd name="T33" fmla="*/ 430904 h 33"/>
                <a:gd name="T34" fmla="*/ 262473 w 24"/>
                <a:gd name="T35" fmla="*/ 430904 h 33"/>
                <a:gd name="T36" fmla="*/ 211606 w 24"/>
                <a:gd name="T37" fmla="*/ 317446 h 33"/>
                <a:gd name="T38" fmla="*/ 180627 w 24"/>
                <a:gd name="T39" fmla="*/ 258428 h 33"/>
                <a:gd name="T40" fmla="*/ 130219 w 24"/>
                <a:gd name="T41" fmla="*/ 258428 h 33"/>
                <a:gd name="T42" fmla="*/ 130219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8" y="5"/>
                  </a:moveTo>
                  <a:cubicBezTo>
                    <a:pt x="8" y="14"/>
                    <a:pt x="8" y="14"/>
                    <a:pt x="8" y="14"/>
                  </a:cubicBezTo>
                  <a:cubicBezTo>
                    <a:pt x="10" y="14"/>
                    <a:pt x="10" y="14"/>
                    <a:pt x="10" y="14"/>
                  </a:cubicBezTo>
                  <a:cubicBezTo>
                    <a:pt x="11" y="14"/>
                    <a:pt x="13" y="14"/>
                    <a:pt x="13" y="13"/>
                  </a:cubicBezTo>
                  <a:cubicBezTo>
                    <a:pt x="14" y="12"/>
                    <a:pt x="15" y="11"/>
                    <a:pt x="15" y="10"/>
                  </a:cubicBezTo>
                  <a:cubicBezTo>
                    <a:pt x="15" y="7"/>
                    <a:pt x="13" y="5"/>
                    <a:pt x="10" y="5"/>
                  </a:cubicBezTo>
                  <a:cubicBezTo>
                    <a:pt x="8" y="5"/>
                    <a:pt x="8" y="5"/>
                    <a:pt x="8" y="5"/>
                  </a:cubicBezTo>
                  <a:close/>
                  <a:moveTo>
                    <a:pt x="0" y="33"/>
                  </a:moveTo>
                  <a:cubicBezTo>
                    <a:pt x="0" y="0"/>
                    <a:pt x="0" y="0"/>
                    <a:pt x="0" y="0"/>
                  </a:cubicBezTo>
                  <a:cubicBezTo>
                    <a:pt x="12" y="0"/>
                    <a:pt x="12" y="0"/>
                    <a:pt x="12" y="0"/>
                  </a:cubicBezTo>
                  <a:cubicBezTo>
                    <a:pt x="15" y="0"/>
                    <a:pt x="18" y="0"/>
                    <a:pt x="20" y="2"/>
                  </a:cubicBezTo>
                  <a:cubicBezTo>
                    <a:pt x="22" y="3"/>
                    <a:pt x="23" y="5"/>
                    <a:pt x="23" y="8"/>
                  </a:cubicBezTo>
                  <a:cubicBezTo>
                    <a:pt x="23" y="13"/>
                    <a:pt x="20" y="16"/>
                    <a:pt x="16" y="17"/>
                  </a:cubicBezTo>
                  <a:cubicBezTo>
                    <a:pt x="16" y="17"/>
                    <a:pt x="16" y="17"/>
                    <a:pt x="16" y="17"/>
                  </a:cubicBezTo>
                  <a:cubicBezTo>
                    <a:pt x="17" y="17"/>
                    <a:pt x="18" y="17"/>
                    <a:pt x="19" y="19"/>
                  </a:cubicBezTo>
                  <a:cubicBezTo>
                    <a:pt x="20" y="19"/>
                    <a:pt x="20" y="20"/>
                    <a:pt x="21" y="22"/>
                  </a:cubicBezTo>
                  <a:cubicBezTo>
                    <a:pt x="24" y="33"/>
                    <a:pt x="24" y="33"/>
                    <a:pt x="24" y="33"/>
                  </a:cubicBezTo>
                  <a:cubicBezTo>
                    <a:pt x="16" y="33"/>
                    <a:pt x="16" y="33"/>
                    <a:pt x="16" y="33"/>
                  </a:cubicBezTo>
                  <a:cubicBezTo>
                    <a:pt x="13" y="24"/>
                    <a:pt x="13" y="24"/>
                    <a:pt x="13" y="24"/>
                  </a:cubicBezTo>
                  <a:cubicBezTo>
                    <a:pt x="13" y="22"/>
                    <a:pt x="12" y="21"/>
                    <a:pt x="11" y="20"/>
                  </a:cubicBezTo>
                  <a:cubicBezTo>
                    <a:pt x="11" y="20"/>
                    <a:pt x="10" y="20"/>
                    <a:pt x="8" y="20"/>
                  </a:cubicBezTo>
                  <a:cubicBezTo>
                    <a:pt x="8" y="33"/>
                    <a:pt x="8" y="33"/>
                    <a:pt x="8"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2" name="Freeform 60"/>
            <p:cNvSpPr>
              <a:spLocks noChangeAspect="1"/>
            </p:cNvSpPr>
            <p:nvPr/>
          </p:nvSpPr>
          <p:spPr bwMode="auto">
            <a:xfrm>
              <a:off x="3884" y="1409"/>
              <a:ext cx="265" cy="98"/>
            </a:xfrm>
            <a:custGeom>
              <a:avLst/>
              <a:gdLst>
                <a:gd name="T0" fmla="*/ 562935 w 162"/>
                <a:gd name="T1" fmla="*/ 972274 h 60"/>
                <a:gd name="T2" fmla="*/ 541065 w 162"/>
                <a:gd name="T3" fmla="*/ 952047 h 60"/>
                <a:gd name="T4" fmla="*/ 0 w 162"/>
                <a:gd name="T5" fmla="*/ 636641 h 60"/>
                <a:gd name="T6" fmla="*/ 417473 w 162"/>
                <a:gd name="T7" fmla="*/ 402437 h 60"/>
                <a:gd name="T8" fmla="*/ 975272 w 162"/>
                <a:gd name="T9" fmla="*/ 726209 h 60"/>
                <a:gd name="T10" fmla="*/ 1393146 w 162"/>
                <a:gd name="T11" fmla="*/ 692574 h 60"/>
                <a:gd name="T12" fmla="*/ 2103177 w 162"/>
                <a:gd name="T13" fmla="*/ 290227 h 60"/>
                <a:gd name="T14" fmla="*/ 1323951 w 162"/>
                <a:gd name="T15" fmla="*/ 290227 h 60"/>
                <a:gd name="T16" fmla="*/ 1323951 w 162"/>
                <a:gd name="T17" fmla="*/ 0 h 60"/>
                <a:gd name="T18" fmla="*/ 3043163 w 162"/>
                <a:gd name="T19" fmla="*/ 0 h 60"/>
                <a:gd name="T20" fmla="*/ 3043163 w 162"/>
                <a:gd name="T21" fmla="*/ 972274 h 60"/>
                <a:gd name="T22" fmla="*/ 2543234 w 162"/>
                <a:gd name="T23" fmla="*/ 972274 h 60"/>
                <a:gd name="T24" fmla="*/ 2521468 w 162"/>
                <a:gd name="T25" fmla="*/ 528258 h 60"/>
                <a:gd name="T26" fmla="*/ 1827345 w 162"/>
                <a:gd name="T27" fmla="*/ 932202 h 60"/>
                <a:gd name="T28" fmla="*/ 1127636 w 162"/>
                <a:gd name="T29" fmla="*/ 1093461 h 60"/>
                <a:gd name="T30" fmla="*/ 562935 w 162"/>
                <a:gd name="T31" fmla="*/ 972274 h 60"/>
                <a:gd name="T32" fmla="*/ 562935 w 162"/>
                <a:gd name="T33" fmla="*/ 972274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0">
                  <a:moveTo>
                    <a:pt x="30" y="53"/>
                  </a:moveTo>
                  <a:cubicBezTo>
                    <a:pt x="30" y="53"/>
                    <a:pt x="29" y="52"/>
                    <a:pt x="29" y="52"/>
                  </a:cubicBezTo>
                  <a:cubicBezTo>
                    <a:pt x="0" y="35"/>
                    <a:pt x="0" y="35"/>
                    <a:pt x="0" y="35"/>
                  </a:cubicBezTo>
                  <a:cubicBezTo>
                    <a:pt x="22" y="22"/>
                    <a:pt x="22" y="22"/>
                    <a:pt x="22" y="22"/>
                  </a:cubicBezTo>
                  <a:cubicBezTo>
                    <a:pt x="52" y="40"/>
                    <a:pt x="52" y="40"/>
                    <a:pt x="52" y="40"/>
                  </a:cubicBezTo>
                  <a:cubicBezTo>
                    <a:pt x="58" y="43"/>
                    <a:pt x="66" y="42"/>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3"/>
                    <a:pt x="162" y="53"/>
                    <a:pt x="162" y="53"/>
                  </a:cubicBezTo>
                  <a:cubicBezTo>
                    <a:pt x="135" y="53"/>
                    <a:pt x="135" y="53"/>
                    <a:pt x="135" y="53"/>
                  </a:cubicBezTo>
                  <a:cubicBezTo>
                    <a:pt x="134" y="29"/>
                    <a:pt x="134" y="29"/>
                    <a:pt x="134" y="29"/>
                  </a:cubicBezTo>
                  <a:cubicBezTo>
                    <a:pt x="97" y="51"/>
                    <a:pt x="97" y="51"/>
                    <a:pt x="97" y="51"/>
                  </a:cubicBezTo>
                  <a:cubicBezTo>
                    <a:pt x="83" y="59"/>
                    <a:pt x="69" y="60"/>
                    <a:pt x="60" y="60"/>
                  </a:cubicBezTo>
                  <a:cubicBezTo>
                    <a:pt x="44" y="60"/>
                    <a:pt x="33" y="54"/>
                    <a:pt x="30" y="53"/>
                  </a:cubicBezTo>
                  <a:cubicBezTo>
                    <a:pt x="30" y="53"/>
                    <a:pt x="30" y="53"/>
                    <a:pt x="30" y="53"/>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3" name="Freeform 61"/>
            <p:cNvSpPr>
              <a:spLocks noChangeAspect="1"/>
            </p:cNvSpPr>
            <p:nvPr/>
          </p:nvSpPr>
          <p:spPr bwMode="auto">
            <a:xfrm>
              <a:off x="3703" y="1406"/>
              <a:ext cx="171" cy="152"/>
            </a:xfrm>
            <a:custGeom>
              <a:avLst/>
              <a:gdLst>
                <a:gd name="T0" fmla="*/ 673947 w 105"/>
                <a:gd name="T1" fmla="*/ 1482884 h 93"/>
                <a:gd name="T2" fmla="*/ 1179641 w 105"/>
                <a:gd name="T3" fmla="*/ 1164464 h 93"/>
                <a:gd name="T4" fmla="*/ 1129196 w 105"/>
                <a:gd name="T5" fmla="*/ 927697 h 93"/>
                <a:gd name="T6" fmla="*/ 487695 w 105"/>
                <a:gd name="T7" fmla="*/ 535130 h 93"/>
                <a:gd name="T8" fmla="*/ 487695 w 105"/>
                <a:gd name="T9" fmla="*/ 982183 h 93"/>
                <a:gd name="T10" fmla="*/ 0 w 105"/>
                <a:gd name="T11" fmla="*/ 982183 h 93"/>
                <a:gd name="T12" fmla="*/ 0 w 105"/>
                <a:gd name="T13" fmla="*/ 0 h 93"/>
                <a:gd name="T14" fmla="*/ 1584908 w 105"/>
                <a:gd name="T15" fmla="*/ 0 h 93"/>
                <a:gd name="T16" fmla="*/ 1584908 w 105"/>
                <a:gd name="T17" fmla="*/ 285597 h 93"/>
                <a:gd name="T18" fmla="*/ 856648 w 105"/>
                <a:gd name="T19" fmla="*/ 285597 h 93"/>
                <a:gd name="T20" fmla="*/ 1511402 w 105"/>
                <a:gd name="T21" fmla="*/ 679411 h 93"/>
                <a:gd name="T22" fmla="*/ 1807955 w 105"/>
                <a:gd name="T23" fmla="*/ 1073744 h 93"/>
                <a:gd name="T24" fmla="*/ 1562165 w 105"/>
                <a:gd name="T25" fmla="*/ 1407646 h 93"/>
                <a:gd name="T26" fmla="*/ 1064384 w 105"/>
                <a:gd name="T27" fmla="*/ 1716101 h 93"/>
                <a:gd name="T28" fmla="*/ 673947 w 105"/>
                <a:gd name="T29" fmla="*/ 1482884 h 93"/>
                <a:gd name="T30" fmla="*/ 673947 w 105"/>
                <a:gd name="T31" fmla="*/ 1482884 h 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3">
                  <a:moveTo>
                    <a:pt x="39" y="80"/>
                  </a:moveTo>
                  <a:cubicBezTo>
                    <a:pt x="69" y="63"/>
                    <a:pt x="69" y="63"/>
                    <a:pt x="69" y="63"/>
                  </a:cubicBezTo>
                  <a:cubicBezTo>
                    <a:pt x="75" y="60"/>
                    <a:pt x="74" y="55"/>
                    <a:pt x="66" y="50"/>
                  </a:cubicBezTo>
                  <a:cubicBezTo>
                    <a:pt x="28" y="29"/>
                    <a:pt x="28" y="29"/>
                    <a:pt x="28" y="29"/>
                  </a:cubicBezTo>
                  <a:cubicBezTo>
                    <a:pt x="28" y="53"/>
                    <a:pt x="28" y="53"/>
                    <a:pt x="28" y="53"/>
                  </a:cubicBezTo>
                  <a:cubicBezTo>
                    <a:pt x="0" y="53"/>
                    <a:pt x="0" y="53"/>
                    <a:pt x="0" y="53"/>
                  </a:cubicBezTo>
                  <a:cubicBezTo>
                    <a:pt x="0" y="0"/>
                    <a:pt x="0" y="0"/>
                    <a:pt x="0" y="0"/>
                  </a:cubicBezTo>
                  <a:cubicBezTo>
                    <a:pt x="92" y="0"/>
                    <a:pt x="92" y="0"/>
                    <a:pt x="92" y="0"/>
                  </a:cubicBezTo>
                  <a:cubicBezTo>
                    <a:pt x="92" y="15"/>
                    <a:pt x="92" y="15"/>
                    <a:pt x="92" y="15"/>
                  </a:cubicBezTo>
                  <a:cubicBezTo>
                    <a:pt x="50" y="15"/>
                    <a:pt x="50" y="15"/>
                    <a:pt x="50" y="15"/>
                  </a:cubicBezTo>
                  <a:cubicBezTo>
                    <a:pt x="88" y="37"/>
                    <a:pt x="88" y="37"/>
                    <a:pt x="88" y="37"/>
                  </a:cubicBezTo>
                  <a:cubicBezTo>
                    <a:pt x="102" y="45"/>
                    <a:pt x="105" y="53"/>
                    <a:pt x="105" y="58"/>
                  </a:cubicBezTo>
                  <a:cubicBezTo>
                    <a:pt x="104" y="68"/>
                    <a:pt x="94" y="75"/>
                    <a:pt x="91" y="76"/>
                  </a:cubicBezTo>
                  <a:cubicBezTo>
                    <a:pt x="62" y="93"/>
                    <a:pt x="62" y="93"/>
                    <a:pt x="62" y="93"/>
                  </a:cubicBezTo>
                  <a:cubicBezTo>
                    <a:pt x="39" y="80"/>
                    <a:pt x="39" y="80"/>
                    <a:pt x="39" y="80"/>
                  </a:cubicBezTo>
                  <a:cubicBezTo>
                    <a:pt x="39" y="80"/>
                    <a:pt x="39" y="80"/>
                    <a:pt x="39" y="8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4" name="Freeform 62"/>
            <p:cNvSpPr>
              <a:spLocks noChangeAspect="1"/>
            </p:cNvSpPr>
            <p:nvPr/>
          </p:nvSpPr>
          <p:spPr bwMode="auto">
            <a:xfrm>
              <a:off x="3698" y="1564"/>
              <a:ext cx="265" cy="98"/>
            </a:xfrm>
            <a:custGeom>
              <a:avLst/>
              <a:gdLst>
                <a:gd name="T0" fmla="*/ 2480971 w 162"/>
                <a:gd name="T1" fmla="*/ 142931 h 60"/>
                <a:gd name="T2" fmla="*/ 3043163 w 162"/>
                <a:gd name="T3" fmla="*/ 456587 h 60"/>
                <a:gd name="T4" fmla="*/ 2609681 w 162"/>
                <a:gd name="T5" fmla="*/ 692574 h 60"/>
                <a:gd name="T6" fmla="*/ 2046778 w 162"/>
                <a:gd name="T7" fmla="*/ 381308 h 60"/>
                <a:gd name="T8" fmla="*/ 1657758 w 162"/>
                <a:gd name="T9" fmla="*/ 424025 h 60"/>
                <a:gd name="T10" fmla="*/ 942306 w 162"/>
                <a:gd name="T11" fmla="*/ 829129 h 60"/>
                <a:gd name="T12" fmla="*/ 1723817 w 162"/>
                <a:gd name="T13" fmla="*/ 829129 h 60"/>
                <a:gd name="T14" fmla="*/ 1723817 w 162"/>
                <a:gd name="T15" fmla="*/ 1093461 h 60"/>
                <a:gd name="T16" fmla="*/ 0 w 162"/>
                <a:gd name="T17" fmla="*/ 1093461 h 60"/>
                <a:gd name="T18" fmla="*/ 0 w 162"/>
                <a:gd name="T19" fmla="*/ 121233 h 60"/>
                <a:gd name="T20" fmla="*/ 507977 w 162"/>
                <a:gd name="T21" fmla="*/ 121233 h 60"/>
                <a:gd name="T22" fmla="*/ 507977 w 162"/>
                <a:gd name="T23" fmla="*/ 570736 h 60"/>
                <a:gd name="T24" fmla="*/ 1216039 w 162"/>
                <a:gd name="T25" fmla="*/ 177690 h 60"/>
                <a:gd name="T26" fmla="*/ 1900575 w 162"/>
                <a:gd name="T27" fmla="*/ 0 h 60"/>
                <a:gd name="T28" fmla="*/ 2480971 w 162"/>
                <a:gd name="T29" fmla="*/ 142931 h 60"/>
                <a:gd name="T30" fmla="*/ 2480971 w 162"/>
                <a:gd name="T31" fmla="*/ 142931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0">
                  <a:moveTo>
                    <a:pt x="132" y="8"/>
                  </a:moveTo>
                  <a:cubicBezTo>
                    <a:pt x="162" y="25"/>
                    <a:pt x="162" y="25"/>
                    <a:pt x="162" y="25"/>
                  </a:cubicBezTo>
                  <a:cubicBezTo>
                    <a:pt x="139" y="38"/>
                    <a:pt x="139" y="38"/>
                    <a:pt x="139" y="38"/>
                  </a:cubicBezTo>
                  <a:cubicBezTo>
                    <a:pt x="109" y="21"/>
                    <a:pt x="109" y="21"/>
                    <a:pt x="109" y="21"/>
                  </a:cubicBezTo>
                  <a:cubicBezTo>
                    <a:pt x="103" y="17"/>
                    <a:pt x="96" y="18"/>
                    <a:pt x="88" y="23"/>
                  </a:cubicBezTo>
                  <a:cubicBezTo>
                    <a:pt x="50" y="45"/>
                    <a:pt x="50" y="45"/>
                    <a:pt x="50" y="45"/>
                  </a:cubicBezTo>
                  <a:cubicBezTo>
                    <a:pt x="92" y="45"/>
                    <a:pt x="92" y="45"/>
                    <a:pt x="92" y="45"/>
                  </a:cubicBezTo>
                  <a:cubicBezTo>
                    <a:pt x="92" y="60"/>
                    <a:pt x="92" y="60"/>
                    <a:pt x="92" y="60"/>
                  </a:cubicBezTo>
                  <a:cubicBezTo>
                    <a:pt x="0" y="60"/>
                    <a:pt x="0" y="60"/>
                    <a:pt x="0" y="60"/>
                  </a:cubicBezTo>
                  <a:cubicBezTo>
                    <a:pt x="0" y="7"/>
                    <a:pt x="0" y="7"/>
                    <a:pt x="0" y="7"/>
                  </a:cubicBezTo>
                  <a:cubicBezTo>
                    <a:pt x="27" y="7"/>
                    <a:pt x="27" y="7"/>
                    <a:pt x="27" y="7"/>
                  </a:cubicBezTo>
                  <a:cubicBezTo>
                    <a:pt x="27" y="31"/>
                    <a:pt x="27" y="31"/>
                    <a:pt x="27" y="31"/>
                  </a:cubicBezTo>
                  <a:cubicBezTo>
                    <a:pt x="65" y="10"/>
                    <a:pt x="65" y="10"/>
                    <a:pt x="65" y="10"/>
                  </a:cubicBezTo>
                  <a:cubicBezTo>
                    <a:pt x="79" y="2"/>
                    <a:pt x="92" y="0"/>
                    <a:pt x="101" y="0"/>
                  </a:cubicBezTo>
                  <a:cubicBezTo>
                    <a:pt x="118" y="0"/>
                    <a:pt x="129" y="6"/>
                    <a:pt x="132" y="8"/>
                  </a:cubicBezTo>
                  <a:cubicBezTo>
                    <a:pt x="132" y="8"/>
                    <a:pt x="132" y="8"/>
                    <a:pt x="132" y="8"/>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5" name="Freeform 63"/>
            <p:cNvSpPr>
              <a:spLocks noChangeAspect="1"/>
            </p:cNvSpPr>
            <p:nvPr/>
          </p:nvSpPr>
          <p:spPr bwMode="auto">
            <a:xfrm>
              <a:off x="3972" y="1514"/>
              <a:ext cx="170" cy="153"/>
            </a:xfrm>
            <a:custGeom>
              <a:avLst/>
              <a:gdLst>
                <a:gd name="T0" fmla="*/ 1927985 w 104"/>
                <a:gd name="T1" fmla="*/ 684242 h 94"/>
                <a:gd name="T2" fmla="*/ 1927985 w 104"/>
                <a:gd name="T3" fmla="*/ 1599532 h 94"/>
                <a:gd name="T4" fmla="*/ 237923 w 104"/>
                <a:gd name="T5" fmla="*/ 1599532 h 94"/>
                <a:gd name="T6" fmla="*/ 228725 w 104"/>
                <a:gd name="T7" fmla="*/ 1332438 h 94"/>
                <a:gd name="T8" fmla="*/ 998987 w 104"/>
                <a:gd name="T9" fmla="*/ 1332438 h 94"/>
                <a:gd name="T10" fmla="*/ 295391 w 104"/>
                <a:gd name="T11" fmla="*/ 951310 h 94"/>
                <a:gd name="T12" fmla="*/ 0 w 104"/>
                <a:gd name="T13" fmla="*/ 596410 h 94"/>
                <a:gd name="T14" fmla="*/ 237923 w 104"/>
                <a:gd name="T15" fmla="*/ 296748 h 94"/>
                <a:gd name="T16" fmla="*/ 789276 w 104"/>
                <a:gd name="T17" fmla="*/ 0 h 94"/>
                <a:gd name="T18" fmla="*/ 1202600 w 104"/>
                <a:gd name="T19" fmla="*/ 217708 h 94"/>
                <a:gd name="T20" fmla="*/ 668013 w 104"/>
                <a:gd name="T21" fmla="*/ 514845 h 94"/>
                <a:gd name="T22" fmla="*/ 729282 w 104"/>
                <a:gd name="T23" fmla="*/ 734377 h 94"/>
                <a:gd name="T24" fmla="*/ 1432315 w 104"/>
                <a:gd name="T25" fmla="*/ 1113713 h 94"/>
                <a:gd name="T26" fmla="*/ 1432315 w 104"/>
                <a:gd name="T27" fmla="*/ 684242 h 94"/>
                <a:gd name="T28" fmla="*/ 1927985 w 104"/>
                <a:gd name="T29" fmla="*/ 684242 h 94"/>
                <a:gd name="T30" fmla="*/ 1927985 w 104"/>
                <a:gd name="T31" fmla="*/ 684242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4" h="94">
                  <a:moveTo>
                    <a:pt x="104" y="40"/>
                  </a:moveTo>
                  <a:cubicBezTo>
                    <a:pt x="104" y="94"/>
                    <a:pt x="104" y="94"/>
                    <a:pt x="104" y="94"/>
                  </a:cubicBezTo>
                  <a:cubicBezTo>
                    <a:pt x="13" y="94"/>
                    <a:pt x="13" y="94"/>
                    <a:pt x="13" y="94"/>
                  </a:cubicBezTo>
                  <a:cubicBezTo>
                    <a:pt x="12" y="78"/>
                    <a:pt x="12" y="78"/>
                    <a:pt x="12" y="78"/>
                  </a:cubicBezTo>
                  <a:cubicBezTo>
                    <a:pt x="54" y="78"/>
                    <a:pt x="54" y="78"/>
                    <a:pt x="54" y="78"/>
                  </a:cubicBezTo>
                  <a:cubicBezTo>
                    <a:pt x="16" y="56"/>
                    <a:pt x="16" y="56"/>
                    <a:pt x="16" y="56"/>
                  </a:cubicBezTo>
                  <a:cubicBezTo>
                    <a:pt x="3" y="48"/>
                    <a:pt x="0" y="40"/>
                    <a:pt x="0" y="35"/>
                  </a:cubicBezTo>
                  <a:cubicBezTo>
                    <a:pt x="0" y="25"/>
                    <a:pt x="11" y="18"/>
                    <a:pt x="13" y="17"/>
                  </a:cubicBezTo>
                  <a:cubicBezTo>
                    <a:pt x="43" y="0"/>
                    <a:pt x="43" y="0"/>
                    <a:pt x="43" y="0"/>
                  </a:cubicBezTo>
                  <a:cubicBezTo>
                    <a:pt x="65" y="13"/>
                    <a:pt x="65" y="13"/>
                    <a:pt x="65" y="13"/>
                  </a:cubicBezTo>
                  <a:cubicBezTo>
                    <a:pt x="36" y="30"/>
                    <a:pt x="36" y="30"/>
                    <a:pt x="36" y="30"/>
                  </a:cubicBezTo>
                  <a:cubicBezTo>
                    <a:pt x="30" y="34"/>
                    <a:pt x="31" y="38"/>
                    <a:pt x="39" y="43"/>
                  </a:cubicBezTo>
                  <a:cubicBezTo>
                    <a:pt x="77" y="65"/>
                    <a:pt x="77" y="65"/>
                    <a:pt x="77" y="65"/>
                  </a:cubicBezTo>
                  <a:cubicBezTo>
                    <a:pt x="77" y="40"/>
                    <a:pt x="77" y="40"/>
                    <a:pt x="77" y="40"/>
                  </a:cubicBezTo>
                  <a:cubicBezTo>
                    <a:pt x="104" y="40"/>
                    <a:pt x="104" y="40"/>
                    <a:pt x="104" y="40"/>
                  </a:cubicBezTo>
                  <a:cubicBezTo>
                    <a:pt x="104" y="40"/>
                    <a:pt x="104" y="40"/>
                    <a:pt x="104" y="4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6" name="Freeform 64"/>
            <p:cNvSpPr>
              <a:spLocks noChangeAspect="1"/>
            </p:cNvSpPr>
            <p:nvPr/>
          </p:nvSpPr>
          <p:spPr bwMode="auto">
            <a:xfrm>
              <a:off x="3878" y="1402"/>
              <a:ext cx="264" cy="100"/>
            </a:xfrm>
            <a:custGeom>
              <a:avLst/>
              <a:gdLst>
                <a:gd name="T0" fmla="*/ 523706 w 162"/>
                <a:gd name="T1" fmla="*/ 1045392 h 61"/>
                <a:gd name="T2" fmla="*/ 523706 w 162"/>
                <a:gd name="T3" fmla="*/ 1045392 h 61"/>
                <a:gd name="T4" fmla="*/ 0 w 162"/>
                <a:gd name="T5" fmla="*/ 710702 h 61"/>
                <a:gd name="T6" fmla="*/ 396116 w 162"/>
                <a:gd name="T7" fmla="*/ 454772 h 61"/>
                <a:gd name="T8" fmla="*/ 920405 w 162"/>
                <a:gd name="T9" fmla="*/ 788479 h 61"/>
                <a:gd name="T10" fmla="*/ 1293062 w 162"/>
                <a:gd name="T11" fmla="*/ 745528 h 61"/>
                <a:gd name="T12" fmla="*/ 1960172 w 162"/>
                <a:gd name="T13" fmla="*/ 313797 h 61"/>
                <a:gd name="T14" fmla="*/ 1222291 w 162"/>
                <a:gd name="T15" fmla="*/ 313797 h 61"/>
                <a:gd name="T16" fmla="*/ 1222291 w 162"/>
                <a:gd name="T17" fmla="*/ 0 h 61"/>
                <a:gd name="T18" fmla="*/ 2825822 w 162"/>
                <a:gd name="T19" fmla="*/ 0 h 61"/>
                <a:gd name="T20" fmla="*/ 2825822 w 162"/>
                <a:gd name="T21" fmla="*/ 1067187 h 61"/>
                <a:gd name="T22" fmla="*/ 2358077 w 162"/>
                <a:gd name="T23" fmla="*/ 1067187 h 61"/>
                <a:gd name="T24" fmla="*/ 2358077 w 162"/>
                <a:gd name="T25" fmla="*/ 579366 h 61"/>
                <a:gd name="T26" fmla="*/ 1689947 w 162"/>
                <a:gd name="T27" fmla="*/ 1007525 h 61"/>
                <a:gd name="T28" fmla="*/ 1056543 w 162"/>
                <a:gd name="T29" fmla="*/ 1199841 h 61"/>
                <a:gd name="T30" fmla="*/ 523706 w 162"/>
                <a:gd name="T31" fmla="*/ 1045392 h 61"/>
                <a:gd name="T32" fmla="*/ 523706 w 162"/>
                <a:gd name="T33" fmla="*/ 1045392 h 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1">
                  <a:moveTo>
                    <a:pt x="30" y="53"/>
                  </a:moveTo>
                  <a:cubicBezTo>
                    <a:pt x="30" y="53"/>
                    <a:pt x="30" y="53"/>
                    <a:pt x="30" y="53"/>
                  </a:cubicBezTo>
                  <a:cubicBezTo>
                    <a:pt x="0" y="36"/>
                    <a:pt x="0" y="36"/>
                    <a:pt x="0" y="36"/>
                  </a:cubicBezTo>
                  <a:cubicBezTo>
                    <a:pt x="23" y="23"/>
                    <a:pt x="23" y="23"/>
                    <a:pt x="23" y="23"/>
                  </a:cubicBezTo>
                  <a:cubicBezTo>
                    <a:pt x="53" y="40"/>
                    <a:pt x="53" y="40"/>
                    <a:pt x="53" y="40"/>
                  </a:cubicBezTo>
                  <a:cubicBezTo>
                    <a:pt x="59" y="43"/>
                    <a:pt x="66" y="43"/>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4"/>
                    <a:pt x="162" y="54"/>
                    <a:pt x="162" y="54"/>
                  </a:cubicBezTo>
                  <a:cubicBezTo>
                    <a:pt x="135" y="54"/>
                    <a:pt x="135" y="54"/>
                    <a:pt x="135" y="54"/>
                  </a:cubicBezTo>
                  <a:cubicBezTo>
                    <a:pt x="135" y="29"/>
                    <a:pt x="135" y="29"/>
                    <a:pt x="135" y="29"/>
                  </a:cubicBezTo>
                  <a:cubicBezTo>
                    <a:pt x="97" y="51"/>
                    <a:pt x="97" y="51"/>
                    <a:pt x="97" y="51"/>
                  </a:cubicBezTo>
                  <a:cubicBezTo>
                    <a:pt x="83" y="59"/>
                    <a:pt x="70" y="61"/>
                    <a:pt x="61" y="61"/>
                  </a:cubicBezTo>
                  <a:cubicBezTo>
                    <a:pt x="44" y="60"/>
                    <a:pt x="33" y="55"/>
                    <a:pt x="30" y="53"/>
                  </a:cubicBezTo>
                  <a:cubicBezTo>
                    <a:pt x="30" y="53"/>
                    <a:pt x="30" y="53"/>
                    <a:pt x="30"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7" name="Freeform 65"/>
            <p:cNvSpPr>
              <a:spLocks noChangeAspect="1"/>
            </p:cNvSpPr>
            <p:nvPr/>
          </p:nvSpPr>
          <p:spPr bwMode="auto">
            <a:xfrm>
              <a:off x="3696" y="1399"/>
              <a:ext cx="172" cy="154"/>
            </a:xfrm>
            <a:custGeom>
              <a:avLst/>
              <a:gdLst>
                <a:gd name="T0" fmla="*/ 779268 w 105"/>
                <a:gd name="T1" fmla="*/ 1573898 h 94"/>
                <a:gd name="T2" fmla="*/ 1332181 w 105"/>
                <a:gd name="T3" fmla="*/ 1223381 h 94"/>
                <a:gd name="T4" fmla="*/ 1276515 w 105"/>
                <a:gd name="T5" fmla="*/ 996788 h 94"/>
                <a:gd name="T6" fmla="*/ 539859 w 105"/>
                <a:gd name="T7" fmla="*/ 568891 h 94"/>
                <a:gd name="T8" fmla="*/ 539859 w 105"/>
                <a:gd name="T9" fmla="*/ 1030722 h 94"/>
                <a:gd name="T10" fmla="*/ 20981 w 105"/>
                <a:gd name="T11" fmla="*/ 1030722 h 94"/>
                <a:gd name="T12" fmla="*/ 0 w 105"/>
                <a:gd name="T13" fmla="*/ 0 h 94"/>
                <a:gd name="T14" fmla="*/ 1781899 w 105"/>
                <a:gd name="T15" fmla="*/ 0 h 94"/>
                <a:gd name="T16" fmla="*/ 1794944 w 105"/>
                <a:gd name="T17" fmla="*/ 309196 h 94"/>
                <a:gd name="T18" fmla="*/ 995007 w 105"/>
                <a:gd name="T19" fmla="*/ 309196 h 94"/>
                <a:gd name="T20" fmla="*/ 1725851 w 105"/>
                <a:gd name="T21" fmla="*/ 738715 h 94"/>
                <a:gd name="T22" fmla="*/ 2034622 w 105"/>
                <a:gd name="T23" fmla="*/ 1147931 h 94"/>
                <a:gd name="T24" fmla="*/ 1781899 w 105"/>
                <a:gd name="T25" fmla="*/ 1486113 h 94"/>
                <a:gd name="T26" fmla="*/ 1208524 w 105"/>
                <a:gd name="T27" fmla="*/ 1823294 h 94"/>
                <a:gd name="T28" fmla="*/ 779268 w 105"/>
                <a:gd name="T29" fmla="*/ 1573898 h 94"/>
                <a:gd name="T30" fmla="*/ 779268 w 105"/>
                <a:gd name="T31" fmla="*/ 1573898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40" y="81"/>
                  </a:moveTo>
                  <a:cubicBezTo>
                    <a:pt x="69" y="63"/>
                    <a:pt x="69" y="63"/>
                    <a:pt x="69" y="63"/>
                  </a:cubicBezTo>
                  <a:cubicBezTo>
                    <a:pt x="75" y="60"/>
                    <a:pt x="74" y="56"/>
                    <a:pt x="66" y="51"/>
                  </a:cubicBezTo>
                  <a:cubicBezTo>
                    <a:pt x="28" y="29"/>
                    <a:pt x="28" y="29"/>
                    <a:pt x="28" y="29"/>
                  </a:cubicBezTo>
                  <a:cubicBezTo>
                    <a:pt x="28" y="53"/>
                    <a:pt x="28" y="53"/>
                    <a:pt x="28" y="53"/>
                  </a:cubicBezTo>
                  <a:cubicBezTo>
                    <a:pt x="1" y="53"/>
                    <a:pt x="1" y="53"/>
                    <a:pt x="1" y="53"/>
                  </a:cubicBezTo>
                  <a:cubicBezTo>
                    <a:pt x="0" y="0"/>
                    <a:pt x="0" y="0"/>
                    <a:pt x="0" y="0"/>
                  </a:cubicBezTo>
                  <a:cubicBezTo>
                    <a:pt x="92" y="0"/>
                    <a:pt x="92" y="0"/>
                    <a:pt x="92" y="0"/>
                  </a:cubicBezTo>
                  <a:cubicBezTo>
                    <a:pt x="93" y="16"/>
                    <a:pt x="93" y="16"/>
                    <a:pt x="93" y="16"/>
                  </a:cubicBezTo>
                  <a:cubicBezTo>
                    <a:pt x="51" y="16"/>
                    <a:pt x="51" y="16"/>
                    <a:pt x="51" y="16"/>
                  </a:cubicBezTo>
                  <a:cubicBezTo>
                    <a:pt x="89" y="38"/>
                    <a:pt x="89" y="38"/>
                    <a:pt x="89" y="38"/>
                  </a:cubicBezTo>
                  <a:cubicBezTo>
                    <a:pt x="102" y="46"/>
                    <a:pt x="105" y="54"/>
                    <a:pt x="105" y="59"/>
                  </a:cubicBezTo>
                  <a:cubicBezTo>
                    <a:pt x="105" y="69"/>
                    <a:pt x="94" y="75"/>
                    <a:pt x="92" y="77"/>
                  </a:cubicBezTo>
                  <a:cubicBezTo>
                    <a:pt x="62" y="94"/>
                    <a:pt x="62" y="94"/>
                    <a:pt x="62" y="94"/>
                  </a:cubicBezTo>
                  <a:cubicBezTo>
                    <a:pt x="40" y="81"/>
                    <a:pt x="40" y="81"/>
                    <a:pt x="40" y="81"/>
                  </a:cubicBezTo>
                  <a:cubicBezTo>
                    <a:pt x="40" y="81"/>
                    <a:pt x="40" y="81"/>
                    <a:pt x="40"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8" name="Freeform 66"/>
            <p:cNvSpPr>
              <a:spLocks noChangeAspect="1"/>
            </p:cNvSpPr>
            <p:nvPr/>
          </p:nvSpPr>
          <p:spPr bwMode="auto">
            <a:xfrm>
              <a:off x="3692" y="1558"/>
              <a:ext cx="264" cy="99"/>
            </a:xfrm>
            <a:custGeom>
              <a:avLst/>
              <a:gdLst>
                <a:gd name="T0" fmla="*/ 2298167 w 162"/>
                <a:gd name="T1" fmla="*/ 126936 h 61"/>
                <a:gd name="T2" fmla="*/ 2825822 w 162"/>
                <a:gd name="T3" fmla="*/ 409664 h 61"/>
                <a:gd name="T4" fmla="*/ 2444312 w 162"/>
                <a:gd name="T5" fmla="*/ 616875 h 61"/>
                <a:gd name="T6" fmla="*/ 1920424 w 162"/>
                <a:gd name="T7" fmla="*/ 334346 h 61"/>
                <a:gd name="T8" fmla="*/ 1531658 w 162"/>
                <a:gd name="T9" fmla="*/ 364312 h 61"/>
                <a:gd name="T10" fmla="*/ 865374 w 162"/>
                <a:gd name="T11" fmla="*/ 722036 h 61"/>
                <a:gd name="T12" fmla="*/ 1605884 w 162"/>
                <a:gd name="T13" fmla="*/ 722036 h 61"/>
                <a:gd name="T14" fmla="*/ 1605884 w 162"/>
                <a:gd name="T15" fmla="*/ 982528 h 61"/>
                <a:gd name="T16" fmla="*/ 0 w 162"/>
                <a:gd name="T17" fmla="*/ 982528 h 61"/>
                <a:gd name="T18" fmla="*/ 0 w 162"/>
                <a:gd name="T19" fmla="*/ 108450 h 61"/>
                <a:gd name="T20" fmla="*/ 472089 w 162"/>
                <a:gd name="T21" fmla="*/ 108450 h 61"/>
                <a:gd name="T22" fmla="*/ 491377 w 162"/>
                <a:gd name="T23" fmla="*/ 512599 h 61"/>
                <a:gd name="T24" fmla="*/ 1138304 w 162"/>
                <a:gd name="T25" fmla="*/ 157535 h 61"/>
                <a:gd name="T26" fmla="*/ 1766936 w 162"/>
                <a:gd name="T27" fmla="*/ 0 h 61"/>
                <a:gd name="T28" fmla="*/ 2298167 w 162"/>
                <a:gd name="T29" fmla="*/ 126936 h 61"/>
                <a:gd name="T30" fmla="*/ 2298167 w 162"/>
                <a:gd name="T31" fmla="*/ 126936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1">
                  <a:moveTo>
                    <a:pt x="132" y="8"/>
                  </a:moveTo>
                  <a:cubicBezTo>
                    <a:pt x="162" y="25"/>
                    <a:pt x="162" y="25"/>
                    <a:pt x="162" y="25"/>
                  </a:cubicBezTo>
                  <a:cubicBezTo>
                    <a:pt x="140" y="38"/>
                    <a:pt x="140" y="38"/>
                    <a:pt x="140" y="38"/>
                  </a:cubicBezTo>
                  <a:cubicBezTo>
                    <a:pt x="110" y="21"/>
                    <a:pt x="110" y="21"/>
                    <a:pt x="110" y="21"/>
                  </a:cubicBezTo>
                  <a:cubicBezTo>
                    <a:pt x="104" y="18"/>
                    <a:pt x="96" y="18"/>
                    <a:pt x="88" y="23"/>
                  </a:cubicBezTo>
                  <a:cubicBezTo>
                    <a:pt x="50" y="45"/>
                    <a:pt x="50" y="45"/>
                    <a:pt x="50" y="45"/>
                  </a:cubicBezTo>
                  <a:cubicBezTo>
                    <a:pt x="92" y="45"/>
                    <a:pt x="92" y="45"/>
                    <a:pt x="92" y="45"/>
                  </a:cubicBezTo>
                  <a:cubicBezTo>
                    <a:pt x="92" y="61"/>
                    <a:pt x="92" y="61"/>
                    <a:pt x="92" y="61"/>
                  </a:cubicBezTo>
                  <a:cubicBezTo>
                    <a:pt x="0" y="61"/>
                    <a:pt x="0" y="61"/>
                    <a:pt x="0" y="61"/>
                  </a:cubicBezTo>
                  <a:cubicBezTo>
                    <a:pt x="0" y="7"/>
                    <a:pt x="0" y="7"/>
                    <a:pt x="0" y="7"/>
                  </a:cubicBezTo>
                  <a:cubicBezTo>
                    <a:pt x="27" y="7"/>
                    <a:pt x="27" y="7"/>
                    <a:pt x="27" y="7"/>
                  </a:cubicBezTo>
                  <a:cubicBezTo>
                    <a:pt x="28" y="32"/>
                    <a:pt x="28" y="32"/>
                    <a:pt x="28" y="32"/>
                  </a:cubicBezTo>
                  <a:cubicBezTo>
                    <a:pt x="65" y="10"/>
                    <a:pt x="65" y="10"/>
                    <a:pt x="65" y="10"/>
                  </a:cubicBezTo>
                  <a:cubicBezTo>
                    <a:pt x="79" y="2"/>
                    <a:pt x="93" y="0"/>
                    <a:pt x="101" y="0"/>
                  </a:cubicBezTo>
                  <a:cubicBezTo>
                    <a:pt x="118" y="1"/>
                    <a:pt x="130" y="7"/>
                    <a:pt x="132" y="8"/>
                  </a:cubicBezTo>
                  <a:cubicBezTo>
                    <a:pt x="132" y="8"/>
                    <a:pt x="132" y="8"/>
                    <a:pt x="13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89" name="Freeform 67"/>
            <p:cNvSpPr>
              <a:spLocks noChangeAspect="1"/>
            </p:cNvSpPr>
            <p:nvPr/>
          </p:nvSpPr>
          <p:spPr bwMode="auto">
            <a:xfrm>
              <a:off x="3966" y="1507"/>
              <a:ext cx="171" cy="154"/>
            </a:xfrm>
            <a:custGeom>
              <a:avLst/>
              <a:gdLst>
                <a:gd name="T0" fmla="*/ 1807955 w 105"/>
                <a:gd name="T1" fmla="*/ 793703 h 94"/>
                <a:gd name="T2" fmla="*/ 1807955 w 105"/>
                <a:gd name="T3" fmla="*/ 1823294 h 94"/>
                <a:gd name="T4" fmla="*/ 220746 w 105"/>
                <a:gd name="T5" fmla="*/ 1823294 h 94"/>
                <a:gd name="T6" fmla="*/ 220746 w 105"/>
                <a:gd name="T7" fmla="*/ 1519022 h 94"/>
                <a:gd name="T8" fmla="*/ 953485 w 105"/>
                <a:gd name="T9" fmla="*/ 1519022 h 94"/>
                <a:gd name="T10" fmla="*/ 299462 w 105"/>
                <a:gd name="T11" fmla="*/ 1091185 h 94"/>
                <a:gd name="T12" fmla="*/ 0 w 105"/>
                <a:gd name="T13" fmla="*/ 669974 h 94"/>
                <a:gd name="T14" fmla="*/ 240779 w 105"/>
                <a:gd name="T15" fmla="*/ 332065 h 94"/>
                <a:gd name="T16" fmla="*/ 741467 w 105"/>
                <a:gd name="T17" fmla="*/ 0 h 94"/>
                <a:gd name="T18" fmla="*/ 1129196 w 105"/>
                <a:gd name="T19" fmla="*/ 248153 h 94"/>
                <a:gd name="T20" fmla="*/ 622360 w 105"/>
                <a:gd name="T21" fmla="*/ 608429 h 94"/>
                <a:gd name="T22" fmla="*/ 673947 w 105"/>
                <a:gd name="T23" fmla="*/ 829888 h 94"/>
                <a:gd name="T24" fmla="*/ 1324753 w 105"/>
                <a:gd name="T25" fmla="*/ 1257407 h 94"/>
                <a:gd name="T26" fmla="*/ 1324753 w 105"/>
                <a:gd name="T27" fmla="*/ 793703 h 94"/>
                <a:gd name="T28" fmla="*/ 1807955 w 105"/>
                <a:gd name="T29" fmla="*/ 793703 h 94"/>
                <a:gd name="T30" fmla="*/ 1807955 w 105"/>
                <a:gd name="T31" fmla="*/ 793703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105" y="41"/>
                  </a:moveTo>
                  <a:cubicBezTo>
                    <a:pt x="105" y="94"/>
                    <a:pt x="105" y="94"/>
                    <a:pt x="105" y="94"/>
                  </a:cubicBezTo>
                  <a:cubicBezTo>
                    <a:pt x="13" y="94"/>
                    <a:pt x="13" y="94"/>
                    <a:pt x="13" y="94"/>
                  </a:cubicBezTo>
                  <a:cubicBezTo>
                    <a:pt x="13" y="78"/>
                    <a:pt x="13" y="78"/>
                    <a:pt x="13" y="78"/>
                  </a:cubicBezTo>
                  <a:cubicBezTo>
                    <a:pt x="55" y="78"/>
                    <a:pt x="55" y="78"/>
                    <a:pt x="55" y="78"/>
                  </a:cubicBezTo>
                  <a:cubicBezTo>
                    <a:pt x="17" y="56"/>
                    <a:pt x="17" y="56"/>
                    <a:pt x="17" y="56"/>
                  </a:cubicBezTo>
                  <a:cubicBezTo>
                    <a:pt x="3" y="48"/>
                    <a:pt x="0" y="40"/>
                    <a:pt x="0" y="35"/>
                  </a:cubicBezTo>
                  <a:cubicBezTo>
                    <a:pt x="1" y="25"/>
                    <a:pt x="11" y="19"/>
                    <a:pt x="14" y="17"/>
                  </a:cubicBezTo>
                  <a:cubicBezTo>
                    <a:pt x="43" y="0"/>
                    <a:pt x="43" y="0"/>
                    <a:pt x="43" y="0"/>
                  </a:cubicBezTo>
                  <a:cubicBezTo>
                    <a:pt x="66" y="13"/>
                    <a:pt x="66" y="13"/>
                    <a:pt x="66" y="13"/>
                  </a:cubicBezTo>
                  <a:cubicBezTo>
                    <a:pt x="36" y="31"/>
                    <a:pt x="36" y="31"/>
                    <a:pt x="36" y="31"/>
                  </a:cubicBezTo>
                  <a:cubicBezTo>
                    <a:pt x="30" y="34"/>
                    <a:pt x="31" y="38"/>
                    <a:pt x="39" y="43"/>
                  </a:cubicBezTo>
                  <a:cubicBezTo>
                    <a:pt x="77" y="65"/>
                    <a:pt x="77" y="65"/>
                    <a:pt x="77" y="65"/>
                  </a:cubicBezTo>
                  <a:cubicBezTo>
                    <a:pt x="77" y="41"/>
                    <a:pt x="77" y="41"/>
                    <a:pt x="77" y="41"/>
                  </a:cubicBezTo>
                  <a:cubicBezTo>
                    <a:pt x="105" y="41"/>
                    <a:pt x="105" y="41"/>
                    <a:pt x="105" y="41"/>
                  </a:cubicBezTo>
                  <a:cubicBezTo>
                    <a:pt x="105" y="41"/>
                    <a:pt x="105" y="41"/>
                    <a:pt x="105"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8617" name="Group 50"/>
          <p:cNvGrpSpPr>
            <a:grpSpLocks noChangeAspect="1"/>
          </p:cNvGrpSpPr>
          <p:nvPr/>
        </p:nvGrpSpPr>
        <p:grpSpPr bwMode="auto">
          <a:xfrm>
            <a:off x="4800600" y="2644775"/>
            <a:ext cx="766763" cy="534988"/>
            <a:chOff x="3541" y="1317"/>
            <a:chExt cx="747" cy="546"/>
          </a:xfrm>
        </p:grpSpPr>
        <p:sp>
          <p:nvSpPr>
            <p:cNvPr id="68656" name="AutoShape 51"/>
            <p:cNvSpPr>
              <a:spLocks noChangeAspect="1" noChangeArrowheads="1" noTextEdit="1"/>
            </p:cNvSpPr>
            <p:nvPr/>
          </p:nvSpPr>
          <p:spPr bwMode="auto">
            <a:xfrm>
              <a:off x="3574" y="1337"/>
              <a:ext cx="681" cy="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8657" name="Freeform 52"/>
            <p:cNvSpPr>
              <a:spLocks noChangeAspect="1"/>
            </p:cNvSpPr>
            <p:nvPr/>
          </p:nvSpPr>
          <p:spPr bwMode="auto">
            <a:xfrm>
              <a:off x="3574" y="1525"/>
              <a:ext cx="679" cy="338"/>
            </a:xfrm>
            <a:custGeom>
              <a:avLst/>
              <a:gdLst>
                <a:gd name="T0" fmla="*/ 6406341 w 416"/>
                <a:gd name="T1" fmla="*/ 1526717 h 207"/>
                <a:gd name="T2" fmla="*/ 1114701 w 416"/>
                <a:gd name="T3" fmla="*/ 1526717 h 207"/>
                <a:gd name="T4" fmla="*/ 19768 w 416"/>
                <a:gd name="T5" fmla="*/ 20061 h 207"/>
                <a:gd name="T6" fmla="*/ 0 w 416"/>
                <a:gd name="T7" fmla="*/ 20061 h 207"/>
                <a:gd name="T8" fmla="*/ 0 w 416"/>
                <a:gd name="T9" fmla="*/ 1455951 h 207"/>
                <a:gd name="T10" fmla="*/ 19768 w 416"/>
                <a:gd name="T11" fmla="*/ 1455951 h 207"/>
                <a:gd name="T12" fmla="*/ 1114701 w 416"/>
                <a:gd name="T13" fmla="*/ 2901007 h 207"/>
                <a:gd name="T14" fmla="*/ 6406341 w 416"/>
                <a:gd name="T15" fmla="*/ 2901007 h 207"/>
                <a:gd name="T16" fmla="*/ 7488552 w 416"/>
                <a:gd name="T17" fmla="*/ 1455951 h 207"/>
                <a:gd name="T18" fmla="*/ 7488552 w 416"/>
                <a:gd name="T19" fmla="*/ 1455951 h 207"/>
                <a:gd name="T20" fmla="*/ 7488552 w 416"/>
                <a:gd name="T21" fmla="*/ 0 h 207"/>
                <a:gd name="T22" fmla="*/ 6406341 w 416"/>
                <a:gd name="T23" fmla="*/ 1526717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6" h="207">
                  <a:moveTo>
                    <a:pt x="356" y="84"/>
                  </a:moveTo>
                  <a:cubicBezTo>
                    <a:pt x="275" y="131"/>
                    <a:pt x="143" y="131"/>
                    <a:pt x="62" y="84"/>
                  </a:cubicBezTo>
                  <a:cubicBezTo>
                    <a:pt x="18" y="59"/>
                    <a:pt x="1" y="33"/>
                    <a:pt x="1" y="1"/>
                  </a:cubicBezTo>
                  <a:cubicBezTo>
                    <a:pt x="0" y="1"/>
                    <a:pt x="0" y="1"/>
                    <a:pt x="0" y="1"/>
                  </a:cubicBezTo>
                  <a:cubicBezTo>
                    <a:pt x="0" y="80"/>
                    <a:pt x="0" y="80"/>
                    <a:pt x="0" y="80"/>
                  </a:cubicBezTo>
                  <a:cubicBezTo>
                    <a:pt x="1" y="80"/>
                    <a:pt x="1" y="80"/>
                    <a:pt x="1" y="80"/>
                  </a:cubicBezTo>
                  <a:cubicBezTo>
                    <a:pt x="3" y="109"/>
                    <a:pt x="23" y="138"/>
                    <a:pt x="62" y="160"/>
                  </a:cubicBezTo>
                  <a:cubicBezTo>
                    <a:pt x="143" y="207"/>
                    <a:pt x="275" y="207"/>
                    <a:pt x="356" y="160"/>
                  </a:cubicBezTo>
                  <a:cubicBezTo>
                    <a:pt x="394" y="138"/>
                    <a:pt x="414" y="109"/>
                    <a:pt x="416" y="80"/>
                  </a:cubicBezTo>
                  <a:cubicBezTo>
                    <a:pt x="416" y="80"/>
                    <a:pt x="416" y="80"/>
                    <a:pt x="416" y="80"/>
                  </a:cubicBezTo>
                  <a:cubicBezTo>
                    <a:pt x="416" y="0"/>
                    <a:pt x="416" y="0"/>
                    <a:pt x="416" y="0"/>
                  </a:cubicBezTo>
                  <a:cubicBezTo>
                    <a:pt x="416" y="31"/>
                    <a:pt x="396" y="61"/>
                    <a:pt x="356" y="84"/>
                  </a:cubicBezTo>
                  <a:close/>
                </a:path>
              </a:pathLst>
            </a:custGeom>
            <a:solidFill>
              <a:srgbClr val="1137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58" name="Freeform 53"/>
            <p:cNvSpPr>
              <a:spLocks noChangeAspect="1"/>
            </p:cNvSpPr>
            <p:nvPr/>
          </p:nvSpPr>
          <p:spPr bwMode="auto">
            <a:xfrm>
              <a:off x="3541" y="1317"/>
              <a:ext cx="747" cy="432"/>
            </a:xfrm>
            <a:custGeom>
              <a:avLst/>
              <a:gdLst>
                <a:gd name="T0" fmla="*/ 6952355 w 457"/>
                <a:gd name="T1" fmla="*/ 890183 h 264"/>
                <a:gd name="T2" fmla="*/ 6975306 w 457"/>
                <a:gd name="T3" fmla="*/ 4111796 h 264"/>
                <a:gd name="T4" fmla="*/ 1519310 w 457"/>
                <a:gd name="T5" fmla="*/ 4111796 h 264"/>
                <a:gd name="T6" fmla="*/ 1497889 w 457"/>
                <a:gd name="T7" fmla="*/ 890183 h 264"/>
                <a:gd name="T8" fmla="*/ 6952355 w 457"/>
                <a:gd name="T9" fmla="*/ 890183 h 2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264">
                  <a:moveTo>
                    <a:pt x="375" y="47"/>
                  </a:moveTo>
                  <a:cubicBezTo>
                    <a:pt x="456" y="94"/>
                    <a:pt x="457" y="170"/>
                    <a:pt x="376" y="217"/>
                  </a:cubicBezTo>
                  <a:cubicBezTo>
                    <a:pt x="295" y="264"/>
                    <a:pt x="163" y="264"/>
                    <a:pt x="82" y="217"/>
                  </a:cubicBezTo>
                  <a:cubicBezTo>
                    <a:pt x="0" y="170"/>
                    <a:pt x="0" y="94"/>
                    <a:pt x="81" y="47"/>
                  </a:cubicBezTo>
                  <a:cubicBezTo>
                    <a:pt x="162" y="0"/>
                    <a:pt x="293" y="0"/>
                    <a:pt x="375" y="47"/>
                  </a:cubicBezTo>
                </a:path>
              </a:pathLst>
            </a:custGeom>
            <a:solidFill>
              <a:srgbClr val="4A67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59" name="Freeform 54"/>
            <p:cNvSpPr>
              <a:spLocks noChangeAspect="1" noEditPoints="1"/>
            </p:cNvSpPr>
            <p:nvPr/>
          </p:nvSpPr>
          <p:spPr bwMode="auto">
            <a:xfrm>
              <a:off x="3788" y="1751"/>
              <a:ext cx="39" cy="53"/>
            </a:xfrm>
            <a:custGeom>
              <a:avLst/>
              <a:gdLst>
                <a:gd name="T0" fmla="*/ 111155 w 24"/>
                <a:gd name="T1" fmla="*/ 66542 h 33"/>
                <a:gd name="T2" fmla="*/ 111155 w 24"/>
                <a:gd name="T3" fmla="*/ 176928 h 33"/>
                <a:gd name="T4" fmla="*/ 161522 w 24"/>
                <a:gd name="T5" fmla="*/ 176928 h 33"/>
                <a:gd name="T6" fmla="*/ 211606 w 24"/>
                <a:gd name="T7" fmla="*/ 171640 h 33"/>
                <a:gd name="T8" fmla="*/ 230952 w 24"/>
                <a:gd name="T9" fmla="*/ 131308 h 33"/>
                <a:gd name="T10" fmla="*/ 161522 w 24"/>
                <a:gd name="T11" fmla="*/ 66542 h 33"/>
                <a:gd name="T12" fmla="*/ 111155 w 24"/>
                <a:gd name="T13" fmla="*/ 66542 h 33"/>
                <a:gd name="T14" fmla="*/ 0 w 24"/>
                <a:gd name="T15" fmla="*/ 430904 h 33"/>
                <a:gd name="T16" fmla="*/ 0 w 24"/>
                <a:gd name="T17" fmla="*/ 0 h 33"/>
                <a:gd name="T18" fmla="*/ 207870 w 24"/>
                <a:gd name="T19" fmla="*/ 0 h 33"/>
                <a:gd name="T20" fmla="*/ 312408 w 24"/>
                <a:gd name="T21" fmla="*/ 25797 h 33"/>
                <a:gd name="T22" fmla="*/ 369530 w 24"/>
                <a:gd name="T23" fmla="*/ 106870 h 33"/>
                <a:gd name="T24" fmla="*/ 241808 w 24"/>
                <a:gd name="T25" fmla="*/ 217225 h 33"/>
                <a:gd name="T26" fmla="*/ 241808 w 24"/>
                <a:gd name="T27" fmla="*/ 217225 h 33"/>
                <a:gd name="T28" fmla="*/ 312408 w 24"/>
                <a:gd name="T29" fmla="*/ 251654 h 33"/>
                <a:gd name="T30" fmla="*/ 337789 w 24"/>
                <a:gd name="T31" fmla="*/ 284157 h 33"/>
                <a:gd name="T32" fmla="*/ 392938 w 24"/>
                <a:gd name="T33" fmla="*/ 430904 h 33"/>
                <a:gd name="T34" fmla="*/ 241808 w 24"/>
                <a:gd name="T35" fmla="*/ 430904 h 33"/>
                <a:gd name="T36" fmla="*/ 211606 w 24"/>
                <a:gd name="T37" fmla="*/ 317446 h 33"/>
                <a:gd name="T38" fmla="*/ 180627 w 24"/>
                <a:gd name="T39" fmla="*/ 258428 h 33"/>
                <a:gd name="T40" fmla="*/ 111155 w 24"/>
                <a:gd name="T41" fmla="*/ 258428 h 33"/>
                <a:gd name="T42" fmla="*/ 111155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7" y="5"/>
                  </a:moveTo>
                  <a:cubicBezTo>
                    <a:pt x="7" y="14"/>
                    <a:pt x="7" y="14"/>
                    <a:pt x="7" y="14"/>
                  </a:cubicBezTo>
                  <a:cubicBezTo>
                    <a:pt x="10" y="14"/>
                    <a:pt x="10" y="14"/>
                    <a:pt x="10" y="14"/>
                  </a:cubicBezTo>
                  <a:cubicBezTo>
                    <a:pt x="11" y="14"/>
                    <a:pt x="12" y="14"/>
                    <a:pt x="13" y="13"/>
                  </a:cubicBezTo>
                  <a:cubicBezTo>
                    <a:pt x="14" y="12"/>
                    <a:pt x="14" y="11"/>
                    <a:pt x="14" y="10"/>
                  </a:cubicBezTo>
                  <a:cubicBezTo>
                    <a:pt x="14" y="7"/>
                    <a:pt x="13" y="5"/>
                    <a:pt x="10" y="5"/>
                  </a:cubicBezTo>
                  <a:cubicBezTo>
                    <a:pt x="7" y="5"/>
                    <a:pt x="7" y="5"/>
                    <a:pt x="7" y="5"/>
                  </a:cubicBezTo>
                  <a:close/>
                  <a:moveTo>
                    <a:pt x="0" y="33"/>
                  </a:moveTo>
                  <a:cubicBezTo>
                    <a:pt x="0" y="0"/>
                    <a:pt x="0" y="0"/>
                    <a:pt x="0" y="0"/>
                  </a:cubicBezTo>
                  <a:cubicBezTo>
                    <a:pt x="12" y="0"/>
                    <a:pt x="12" y="0"/>
                    <a:pt x="12" y="0"/>
                  </a:cubicBezTo>
                  <a:cubicBezTo>
                    <a:pt x="15" y="0"/>
                    <a:pt x="17" y="0"/>
                    <a:pt x="19" y="2"/>
                  </a:cubicBezTo>
                  <a:cubicBezTo>
                    <a:pt x="21" y="3"/>
                    <a:pt x="22" y="5"/>
                    <a:pt x="22" y="8"/>
                  </a:cubicBezTo>
                  <a:cubicBezTo>
                    <a:pt x="22" y="13"/>
                    <a:pt x="20" y="16"/>
                    <a:pt x="15" y="17"/>
                  </a:cubicBezTo>
                  <a:cubicBezTo>
                    <a:pt x="15" y="17"/>
                    <a:pt x="15" y="17"/>
                    <a:pt x="15" y="17"/>
                  </a:cubicBezTo>
                  <a:cubicBezTo>
                    <a:pt x="17" y="17"/>
                    <a:pt x="18" y="17"/>
                    <a:pt x="19" y="19"/>
                  </a:cubicBezTo>
                  <a:cubicBezTo>
                    <a:pt x="19" y="19"/>
                    <a:pt x="20" y="20"/>
                    <a:pt x="20" y="22"/>
                  </a:cubicBezTo>
                  <a:cubicBezTo>
                    <a:pt x="24" y="33"/>
                    <a:pt x="24" y="33"/>
                    <a:pt x="24" y="33"/>
                  </a:cubicBezTo>
                  <a:cubicBezTo>
                    <a:pt x="15" y="33"/>
                    <a:pt x="15" y="33"/>
                    <a:pt x="15" y="33"/>
                  </a:cubicBezTo>
                  <a:cubicBezTo>
                    <a:pt x="13" y="24"/>
                    <a:pt x="13" y="24"/>
                    <a:pt x="13" y="24"/>
                  </a:cubicBezTo>
                  <a:cubicBezTo>
                    <a:pt x="12" y="22"/>
                    <a:pt x="11" y="21"/>
                    <a:pt x="11" y="20"/>
                  </a:cubicBezTo>
                  <a:cubicBezTo>
                    <a:pt x="10" y="20"/>
                    <a:pt x="9" y="20"/>
                    <a:pt x="7" y="20"/>
                  </a:cubicBezTo>
                  <a:cubicBezTo>
                    <a:pt x="7" y="33"/>
                    <a:pt x="7" y="33"/>
                    <a:pt x="7"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0" name="Freeform 55"/>
            <p:cNvSpPr>
              <a:spLocks noChangeAspect="1" noEditPoints="1"/>
            </p:cNvSpPr>
            <p:nvPr/>
          </p:nvSpPr>
          <p:spPr bwMode="auto">
            <a:xfrm>
              <a:off x="3832" y="1749"/>
              <a:ext cx="47" cy="57"/>
            </a:xfrm>
            <a:custGeom>
              <a:avLst/>
              <a:gdLst>
                <a:gd name="T0" fmla="*/ 124151 w 29"/>
                <a:gd name="T1" fmla="*/ 299462 h 35"/>
                <a:gd name="T2" fmla="*/ 219402 w 29"/>
                <a:gd name="T3" fmla="*/ 499484 h 35"/>
                <a:gd name="T4" fmla="*/ 307983 w 29"/>
                <a:gd name="T5" fmla="*/ 299462 h 35"/>
                <a:gd name="T6" fmla="*/ 219402 w 29"/>
                <a:gd name="T7" fmla="*/ 102668 h 35"/>
                <a:gd name="T8" fmla="*/ 124151 w 29"/>
                <a:gd name="T9" fmla="*/ 299462 h 35"/>
                <a:gd name="T10" fmla="*/ 0 w 29"/>
                <a:gd name="T11" fmla="*/ 299462 h 35"/>
                <a:gd name="T12" fmla="*/ 47266 w 29"/>
                <a:gd name="T13" fmla="*/ 83230 h 35"/>
                <a:gd name="T14" fmla="*/ 219402 w 29"/>
                <a:gd name="T15" fmla="*/ 0 h 35"/>
                <a:gd name="T16" fmla="*/ 391729 w 29"/>
                <a:gd name="T17" fmla="*/ 83230 h 35"/>
                <a:gd name="T18" fmla="*/ 451216 w 29"/>
                <a:gd name="T19" fmla="*/ 299462 h 35"/>
                <a:gd name="T20" fmla="*/ 391729 w 29"/>
                <a:gd name="T21" fmla="*/ 518830 h 35"/>
                <a:gd name="T22" fmla="*/ 219402 w 29"/>
                <a:gd name="T23" fmla="*/ 602539 h 35"/>
                <a:gd name="T24" fmla="*/ 47266 w 29"/>
                <a:gd name="T25" fmla="*/ 499484 h 35"/>
                <a:gd name="T26" fmla="*/ 0 w 29"/>
                <a:gd name="T27" fmla="*/ 299462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 h="35">
                  <a:moveTo>
                    <a:pt x="8" y="17"/>
                  </a:moveTo>
                  <a:cubicBezTo>
                    <a:pt x="8" y="25"/>
                    <a:pt x="10" y="29"/>
                    <a:pt x="14" y="29"/>
                  </a:cubicBezTo>
                  <a:cubicBezTo>
                    <a:pt x="18" y="29"/>
                    <a:pt x="20" y="25"/>
                    <a:pt x="20" y="17"/>
                  </a:cubicBezTo>
                  <a:cubicBezTo>
                    <a:pt x="20" y="10"/>
                    <a:pt x="18" y="6"/>
                    <a:pt x="14" y="6"/>
                  </a:cubicBezTo>
                  <a:cubicBezTo>
                    <a:pt x="10" y="6"/>
                    <a:pt x="8" y="10"/>
                    <a:pt x="8" y="17"/>
                  </a:cubicBezTo>
                  <a:close/>
                  <a:moveTo>
                    <a:pt x="0" y="17"/>
                  </a:moveTo>
                  <a:cubicBezTo>
                    <a:pt x="0" y="12"/>
                    <a:pt x="1" y="8"/>
                    <a:pt x="3" y="5"/>
                  </a:cubicBezTo>
                  <a:cubicBezTo>
                    <a:pt x="6" y="2"/>
                    <a:pt x="10" y="0"/>
                    <a:pt x="14" y="0"/>
                  </a:cubicBezTo>
                  <a:cubicBezTo>
                    <a:pt x="19" y="0"/>
                    <a:pt x="23" y="2"/>
                    <a:pt x="25" y="5"/>
                  </a:cubicBezTo>
                  <a:cubicBezTo>
                    <a:pt x="27" y="8"/>
                    <a:pt x="29" y="12"/>
                    <a:pt x="29" y="17"/>
                  </a:cubicBezTo>
                  <a:cubicBezTo>
                    <a:pt x="29" y="22"/>
                    <a:pt x="27" y="26"/>
                    <a:pt x="25" y="30"/>
                  </a:cubicBezTo>
                  <a:cubicBezTo>
                    <a:pt x="23" y="33"/>
                    <a:pt x="19" y="35"/>
                    <a:pt x="14" y="35"/>
                  </a:cubicBezTo>
                  <a:cubicBezTo>
                    <a:pt x="10" y="35"/>
                    <a:pt x="6" y="33"/>
                    <a:pt x="3" y="29"/>
                  </a:cubicBezTo>
                  <a:cubicBezTo>
                    <a:pt x="1" y="26"/>
                    <a:pt x="0" y="22"/>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1" name="Freeform 56"/>
            <p:cNvSpPr>
              <a:spLocks noChangeAspect="1"/>
            </p:cNvSpPr>
            <p:nvPr/>
          </p:nvSpPr>
          <p:spPr bwMode="auto">
            <a:xfrm>
              <a:off x="3888" y="1751"/>
              <a:ext cx="39" cy="55"/>
            </a:xfrm>
            <a:custGeom>
              <a:avLst/>
              <a:gdLst>
                <a:gd name="T0" fmla="*/ 0 w 24"/>
                <a:gd name="T1" fmla="*/ 316926 h 34"/>
                <a:gd name="T2" fmla="*/ 0 w 24"/>
                <a:gd name="T3" fmla="*/ 0 h 34"/>
                <a:gd name="T4" fmla="*/ 111155 w 24"/>
                <a:gd name="T5" fmla="*/ 0 h 34"/>
                <a:gd name="T6" fmla="*/ 111155 w 24"/>
                <a:gd name="T7" fmla="*/ 334559 h 34"/>
                <a:gd name="T8" fmla="*/ 207870 w 24"/>
                <a:gd name="T9" fmla="*/ 420344 h 34"/>
                <a:gd name="T10" fmla="*/ 262473 w 24"/>
                <a:gd name="T11" fmla="*/ 334559 h 34"/>
                <a:gd name="T12" fmla="*/ 262473 w 24"/>
                <a:gd name="T13" fmla="*/ 0 h 34"/>
                <a:gd name="T14" fmla="*/ 392938 w 24"/>
                <a:gd name="T15" fmla="*/ 0 h 34"/>
                <a:gd name="T16" fmla="*/ 392938 w 24"/>
                <a:gd name="T17" fmla="*/ 316926 h 34"/>
                <a:gd name="T18" fmla="*/ 343860 w 24"/>
                <a:gd name="T19" fmla="*/ 455580 h 34"/>
                <a:gd name="T20" fmla="*/ 207870 w 24"/>
                <a:gd name="T21" fmla="*/ 512674 h 34"/>
                <a:gd name="T22" fmla="*/ 49314 w 24"/>
                <a:gd name="T23" fmla="*/ 455580 h 34"/>
                <a:gd name="T24" fmla="*/ 0 w 24"/>
                <a:gd name="T25" fmla="*/ 316926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34">
                  <a:moveTo>
                    <a:pt x="0" y="21"/>
                  </a:moveTo>
                  <a:cubicBezTo>
                    <a:pt x="0" y="0"/>
                    <a:pt x="0" y="0"/>
                    <a:pt x="0" y="0"/>
                  </a:cubicBezTo>
                  <a:cubicBezTo>
                    <a:pt x="7" y="0"/>
                    <a:pt x="7" y="0"/>
                    <a:pt x="7" y="0"/>
                  </a:cubicBezTo>
                  <a:cubicBezTo>
                    <a:pt x="7" y="22"/>
                    <a:pt x="7" y="22"/>
                    <a:pt x="7" y="22"/>
                  </a:cubicBezTo>
                  <a:cubicBezTo>
                    <a:pt x="7" y="26"/>
                    <a:pt x="9" y="28"/>
                    <a:pt x="12" y="28"/>
                  </a:cubicBezTo>
                  <a:cubicBezTo>
                    <a:pt x="15" y="28"/>
                    <a:pt x="16" y="26"/>
                    <a:pt x="16" y="22"/>
                  </a:cubicBezTo>
                  <a:cubicBezTo>
                    <a:pt x="16" y="0"/>
                    <a:pt x="16" y="0"/>
                    <a:pt x="16" y="0"/>
                  </a:cubicBezTo>
                  <a:cubicBezTo>
                    <a:pt x="24" y="0"/>
                    <a:pt x="24" y="0"/>
                    <a:pt x="24" y="0"/>
                  </a:cubicBezTo>
                  <a:cubicBezTo>
                    <a:pt x="24" y="21"/>
                    <a:pt x="24" y="21"/>
                    <a:pt x="24" y="21"/>
                  </a:cubicBezTo>
                  <a:cubicBezTo>
                    <a:pt x="24" y="25"/>
                    <a:pt x="23" y="28"/>
                    <a:pt x="21" y="30"/>
                  </a:cubicBezTo>
                  <a:cubicBezTo>
                    <a:pt x="19" y="33"/>
                    <a:pt x="16" y="34"/>
                    <a:pt x="12" y="34"/>
                  </a:cubicBezTo>
                  <a:cubicBezTo>
                    <a:pt x="8" y="34"/>
                    <a:pt x="5" y="33"/>
                    <a:pt x="3" y="30"/>
                  </a:cubicBezTo>
                  <a:cubicBezTo>
                    <a:pt x="1" y="28"/>
                    <a:pt x="0" y="25"/>
                    <a:pt x="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2" name="Freeform 57"/>
            <p:cNvSpPr>
              <a:spLocks noChangeAspect="1"/>
            </p:cNvSpPr>
            <p:nvPr/>
          </p:nvSpPr>
          <p:spPr bwMode="auto">
            <a:xfrm>
              <a:off x="3933" y="1751"/>
              <a:ext cx="36" cy="53"/>
            </a:xfrm>
            <a:custGeom>
              <a:avLst/>
              <a:gdLst>
                <a:gd name="T0" fmla="*/ 12 w 36"/>
                <a:gd name="T1" fmla="*/ 53 h 53"/>
                <a:gd name="T2" fmla="*/ 12 w 36"/>
                <a:gd name="T3" fmla="*/ 9 h 53"/>
                <a:gd name="T4" fmla="*/ 0 w 36"/>
                <a:gd name="T5" fmla="*/ 9 h 53"/>
                <a:gd name="T6" fmla="*/ 0 w 36"/>
                <a:gd name="T7" fmla="*/ 0 h 53"/>
                <a:gd name="T8" fmla="*/ 36 w 36"/>
                <a:gd name="T9" fmla="*/ 0 h 53"/>
                <a:gd name="T10" fmla="*/ 36 w 36"/>
                <a:gd name="T11" fmla="*/ 9 h 53"/>
                <a:gd name="T12" fmla="*/ 25 w 36"/>
                <a:gd name="T13" fmla="*/ 9 h 53"/>
                <a:gd name="T14" fmla="*/ 25 w 36"/>
                <a:gd name="T15" fmla="*/ 53 h 53"/>
                <a:gd name="T16" fmla="*/ 12 w 36"/>
                <a:gd name="T17" fmla="*/ 53 h 53"/>
                <a:gd name="T18" fmla="*/ 12 w 36"/>
                <a:gd name="T19" fmla="*/ 53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53">
                  <a:moveTo>
                    <a:pt x="12" y="53"/>
                  </a:moveTo>
                  <a:lnTo>
                    <a:pt x="12" y="9"/>
                  </a:lnTo>
                  <a:lnTo>
                    <a:pt x="0" y="9"/>
                  </a:lnTo>
                  <a:lnTo>
                    <a:pt x="0" y="0"/>
                  </a:lnTo>
                  <a:lnTo>
                    <a:pt x="36" y="0"/>
                  </a:lnTo>
                  <a:lnTo>
                    <a:pt x="36" y="9"/>
                  </a:lnTo>
                  <a:lnTo>
                    <a:pt x="25" y="9"/>
                  </a:lnTo>
                  <a:lnTo>
                    <a:pt x="25" y="53"/>
                  </a:lnTo>
                  <a:lnTo>
                    <a:pt x="12"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3" name="Freeform 58"/>
            <p:cNvSpPr>
              <a:spLocks noChangeAspect="1"/>
            </p:cNvSpPr>
            <p:nvPr/>
          </p:nvSpPr>
          <p:spPr bwMode="auto">
            <a:xfrm>
              <a:off x="3976" y="1751"/>
              <a:ext cx="32" cy="53"/>
            </a:xfrm>
            <a:custGeom>
              <a:avLst/>
              <a:gdLst>
                <a:gd name="T0" fmla="*/ 0 w 32"/>
                <a:gd name="T1" fmla="*/ 53 h 53"/>
                <a:gd name="T2" fmla="*/ 0 w 32"/>
                <a:gd name="T3" fmla="*/ 0 h 53"/>
                <a:gd name="T4" fmla="*/ 32 w 32"/>
                <a:gd name="T5" fmla="*/ 0 h 53"/>
                <a:gd name="T6" fmla="*/ 32 w 32"/>
                <a:gd name="T7" fmla="*/ 9 h 53"/>
                <a:gd name="T8" fmla="*/ 13 w 32"/>
                <a:gd name="T9" fmla="*/ 9 h 53"/>
                <a:gd name="T10" fmla="*/ 13 w 32"/>
                <a:gd name="T11" fmla="*/ 21 h 53"/>
                <a:gd name="T12" fmla="*/ 31 w 32"/>
                <a:gd name="T13" fmla="*/ 21 h 53"/>
                <a:gd name="T14" fmla="*/ 31 w 32"/>
                <a:gd name="T15" fmla="*/ 31 h 53"/>
                <a:gd name="T16" fmla="*/ 13 w 32"/>
                <a:gd name="T17" fmla="*/ 31 h 53"/>
                <a:gd name="T18" fmla="*/ 13 w 32"/>
                <a:gd name="T19" fmla="*/ 44 h 53"/>
                <a:gd name="T20" fmla="*/ 32 w 32"/>
                <a:gd name="T21" fmla="*/ 44 h 53"/>
                <a:gd name="T22" fmla="*/ 32 w 32"/>
                <a:gd name="T23" fmla="*/ 53 h 53"/>
                <a:gd name="T24" fmla="*/ 0 w 32"/>
                <a:gd name="T25" fmla="*/ 53 h 53"/>
                <a:gd name="T26" fmla="*/ 0 w 32"/>
                <a:gd name="T27" fmla="*/ 53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2" h="53">
                  <a:moveTo>
                    <a:pt x="0" y="53"/>
                  </a:moveTo>
                  <a:lnTo>
                    <a:pt x="0" y="0"/>
                  </a:lnTo>
                  <a:lnTo>
                    <a:pt x="32" y="0"/>
                  </a:lnTo>
                  <a:lnTo>
                    <a:pt x="32" y="9"/>
                  </a:lnTo>
                  <a:lnTo>
                    <a:pt x="13" y="9"/>
                  </a:lnTo>
                  <a:lnTo>
                    <a:pt x="13" y="21"/>
                  </a:lnTo>
                  <a:lnTo>
                    <a:pt x="31" y="21"/>
                  </a:lnTo>
                  <a:lnTo>
                    <a:pt x="31" y="31"/>
                  </a:lnTo>
                  <a:lnTo>
                    <a:pt x="13" y="31"/>
                  </a:lnTo>
                  <a:lnTo>
                    <a:pt x="13" y="44"/>
                  </a:lnTo>
                  <a:lnTo>
                    <a:pt x="32" y="44"/>
                  </a:lnTo>
                  <a:lnTo>
                    <a:pt x="32" y="53"/>
                  </a:ln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4" name="Freeform 59"/>
            <p:cNvSpPr>
              <a:spLocks noChangeAspect="1" noEditPoints="1"/>
            </p:cNvSpPr>
            <p:nvPr/>
          </p:nvSpPr>
          <p:spPr bwMode="auto">
            <a:xfrm>
              <a:off x="4017" y="1751"/>
              <a:ext cx="39" cy="53"/>
            </a:xfrm>
            <a:custGeom>
              <a:avLst/>
              <a:gdLst>
                <a:gd name="T0" fmla="*/ 130219 w 24"/>
                <a:gd name="T1" fmla="*/ 66542 h 33"/>
                <a:gd name="T2" fmla="*/ 130219 w 24"/>
                <a:gd name="T3" fmla="*/ 176928 h 33"/>
                <a:gd name="T4" fmla="*/ 161522 w 24"/>
                <a:gd name="T5" fmla="*/ 176928 h 33"/>
                <a:gd name="T6" fmla="*/ 211606 w 24"/>
                <a:gd name="T7" fmla="*/ 171640 h 33"/>
                <a:gd name="T8" fmla="*/ 241808 w 24"/>
                <a:gd name="T9" fmla="*/ 131308 h 33"/>
                <a:gd name="T10" fmla="*/ 161522 w 24"/>
                <a:gd name="T11" fmla="*/ 66542 h 33"/>
                <a:gd name="T12" fmla="*/ 130219 w 24"/>
                <a:gd name="T13" fmla="*/ 66542 h 33"/>
                <a:gd name="T14" fmla="*/ 0 w 24"/>
                <a:gd name="T15" fmla="*/ 430904 h 33"/>
                <a:gd name="T16" fmla="*/ 0 w 24"/>
                <a:gd name="T17" fmla="*/ 0 h 33"/>
                <a:gd name="T18" fmla="*/ 207870 w 24"/>
                <a:gd name="T19" fmla="*/ 0 h 33"/>
                <a:gd name="T20" fmla="*/ 337789 w 24"/>
                <a:gd name="T21" fmla="*/ 25797 h 33"/>
                <a:gd name="T22" fmla="*/ 375297 w 24"/>
                <a:gd name="T23" fmla="*/ 106870 h 33"/>
                <a:gd name="T24" fmla="*/ 262473 w 24"/>
                <a:gd name="T25" fmla="*/ 217225 h 33"/>
                <a:gd name="T26" fmla="*/ 262473 w 24"/>
                <a:gd name="T27" fmla="*/ 217225 h 33"/>
                <a:gd name="T28" fmla="*/ 312408 w 24"/>
                <a:gd name="T29" fmla="*/ 251654 h 33"/>
                <a:gd name="T30" fmla="*/ 343860 w 24"/>
                <a:gd name="T31" fmla="*/ 284157 h 33"/>
                <a:gd name="T32" fmla="*/ 392938 w 24"/>
                <a:gd name="T33" fmla="*/ 430904 h 33"/>
                <a:gd name="T34" fmla="*/ 262473 w 24"/>
                <a:gd name="T35" fmla="*/ 430904 h 33"/>
                <a:gd name="T36" fmla="*/ 211606 w 24"/>
                <a:gd name="T37" fmla="*/ 317446 h 33"/>
                <a:gd name="T38" fmla="*/ 180627 w 24"/>
                <a:gd name="T39" fmla="*/ 258428 h 33"/>
                <a:gd name="T40" fmla="*/ 130219 w 24"/>
                <a:gd name="T41" fmla="*/ 258428 h 33"/>
                <a:gd name="T42" fmla="*/ 130219 w 24"/>
                <a:gd name="T43" fmla="*/ 430904 h 33"/>
                <a:gd name="T44" fmla="*/ 0 w 24"/>
                <a:gd name="T45" fmla="*/ 430904 h 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 h="33">
                  <a:moveTo>
                    <a:pt x="8" y="5"/>
                  </a:moveTo>
                  <a:cubicBezTo>
                    <a:pt x="8" y="14"/>
                    <a:pt x="8" y="14"/>
                    <a:pt x="8" y="14"/>
                  </a:cubicBezTo>
                  <a:cubicBezTo>
                    <a:pt x="10" y="14"/>
                    <a:pt x="10" y="14"/>
                    <a:pt x="10" y="14"/>
                  </a:cubicBezTo>
                  <a:cubicBezTo>
                    <a:pt x="11" y="14"/>
                    <a:pt x="13" y="14"/>
                    <a:pt x="13" y="13"/>
                  </a:cubicBezTo>
                  <a:cubicBezTo>
                    <a:pt x="14" y="12"/>
                    <a:pt x="15" y="11"/>
                    <a:pt x="15" y="10"/>
                  </a:cubicBezTo>
                  <a:cubicBezTo>
                    <a:pt x="15" y="7"/>
                    <a:pt x="13" y="5"/>
                    <a:pt x="10" y="5"/>
                  </a:cubicBezTo>
                  <a:cubicBezTo>
                    <a:pt x="8" y="5"/>
                    <a:pt x="8" y="5"/>
                    <a:pt x="8" y="5"/>
                  </a:cubicBezTo>
                  <a:close/>
                  <a:moveTo>
                    <a:pt x="0" y="33"/>
                  </a:moveTo>
                  <a:cubicBezTo>
                    <a:pt x="0" y="0"/>
                    <a:pt x="0" y="0"/>
                    <a:pt x="0" y="0"/>
                  </a:cubicBezTo>
                  <a:cubicBezTo>
                    <a:pt x="12" y="0"/>
                    <a:pt x="12" y="0"/>
                    <a:pt x="12" y="0"/>
                  </a:cubicBezTo>
                  <a:cubicBezTo>
                    <a:pt x="15" y="0"/>
                    <a:pt x="18" y="0"/>
                    <a:pt x="20" y="2"/>
                  </a:cubicBezTo>
                  <a:cubicBezTo>
                    <a:pt x="22" y="3"/>
                    <a:pt x="23" y="5"/>
                    <a:pt x="23" y="8"/>
                  </a:cubicBezTo>
                  <a:cubicBezTo>
                    <a:pt x="23" y="13"/>
                    <a:pt x="20" y="16"/>
                    <a:pt x="16" y="17"/>
                  </a:cubicBezTo>
                  <a:cubicBezTo>
                    <a:pt x="16" y="17"/>
                    <a:pt x="16" y="17"/>
                    <a:pt x="16" y="17"/>
                  </a:cubicBezTo>
                  <a:cubicBezTo>
                    <a:pt x="17" y="17"/>
                    <a:pt x="18" y="17"/>
                    <a:pt x="19" y="19"/>
                  </a:cubicBezTo>
                  <a:cubicBezTo>
                    <a:pt x="20" y="19"/>
                    <a:pt x="20" y="20"/>
                    <a:pt x="21" y="22"/>
                  </a:cubicBezTo>
                  <a:cubicBezTo>
                    <a:pt x="24" y="33"/>
                    <a:pt x="24" y="33"/>
                    <a:pt x="24" y="33"/>
                  </a:cubicBezTo>
                  <a:cubicBezTo>
                    <a:pt x="16" y="33"/>
                    <a:pt x="16" y="33"/>
                    <a:pt x="16" y="33"/>
                  </a:cubicBezTo>
                  <a:cubicBezTo>
                    <a:pt x="13" y="24"/>
                    <a:pt x="13" y="24"/>
                    <a:pt x="13" y="24"/>
                  </a:cubicBezTo>
                  <a:cubicBezTo>
                    <a:pt x="13" y="22"/>
                    <a:pt x="12" y="21"/>
                    <a:pt x="11" y="20"/>
                  </a:cubicBezTo>
                  <a:cubicBezTo>
                    <a:pt x="11" y="20"/>
                    <a:pt x="10" y="20"/>
                    <a:pt x="8" y="20"/>
                  </a:cubicBezTo>
                  <a:cubicBezTo>
                    <a:pt x="8" y="33"/>
                    <a:pt x="8" y="33"/>
                    <a:pt x="8" y="33"/>
                  </a:cubicBezTo>
                  <a:cubicBezTo>
                    <a:pt x="0" y="33"/>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5" name="Freeform 60"/>
            <p:cNvSpPr>
              <a:spLocks noChangeAspect="1"/>
            </p:cNvSpPr>
            <p:nvPr/>
          </p:nvSpPr>
          <p:spPr bwMode="auto">
            <a:xfrm>
              <a:off x="3884" y="1409"/>
              <a:ext cx="265" cy="98"/>
            </a:xfrm>
            <a:custGeom>
              <a:avLst/>
              <a:gdLst>
                <a:gd name="T0" fmla="*/ 562935 w 162"/>
                <a:gd name="T1" fmla="*/ 972274 h 60"/>
                <a:gd name="T2" fmla="*/ 541065 w 162"/>
                <a:gd name="T3" fmla="*/ 952047 h 60"/>
                <a:gd name="T4" fmla="*/ 0 w 162"/>
                <a:gd name="T5" fmla="*/ 636641 h 60"/>
                <a:gd name="T6" fmla="*/ 417473 w 162"/>
                <a:gd name="T7" fmla="*/ 402437 h 60"/>
                <a:gd name="T8" fmla="*/ 975272 w 162"/>
                <a:gd name="T9" fmla="*/ 726209 h 60"/>
                <a:gd name="T10" fmla="*/ 1393146 w 162"/>
                <a:gd name="T11" fmla="*/ 692574 h 60"/>
                <a:gd name="T12" fmla="*/ 2103177 w 162"/>
                <a:gd name="T13" fmla="*/ 290227 h 60"/>
                <a:gd name="T14" fmla="*/ 1323951 w 162"/>
                <a:gd name="T15" fmla="*/ 290227 h 60"/>
                <a:gd name="T16" fmla="*/ 1323951 w 162"/>
                <a:gd name="T17" fmla="*/ 0 h 60"/>
                <a:gd name="T18" fmla="*/ 3043163 w 162"/>
                <a:gd name="T19" fmla="*/ 0 h 60"/>
                <a:gd name="T20" fmla="*/ 3043163 w 162"/>
                <a:gd name="T21" fmla="*/ 972274 h 60"/>
                <a:gd name="T22" fmla="*/ 2543234 w 162"/>
                <a:gd name="T23" fmla="*/ 972274 h 60"/>
                <a:gd name="T24" fmla="*/ 2521468 w 162"/>
                <a:gd name="T25" fmla="*/ 528258 h 60"/>
                <a:gd name="T26" fmla="*/ 1827345 w 162"/>
                <a:gd name="T27" fmla="*/ 932202 h 60"/>
                <a:gd name="T28" fmla="*/ 1127636 w 162"/>
                <a:gd name="T29" fmla="*/ 1093461 h 60"/>
                <a:gd name="T30" fmla="*/ 562935 w 162"/>
                <a:gd name="T31" fmla="*/ 972274 h 60"/>
                <a:gd name="T32" fmla="*/ 562935 w 162"/>
                <a:gd name="T33" fmla="*/ 972274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0">
                  <a:moveTo>
                    <a:pt x="30" y="53"/>
                  </a:moveTo>
                  <a:cubicBezTo>
                    <a:pt x="30" y="53"/>
                    <a:pt x="29" y="52"/>
                    <a:pt x="29" y="52"/>
                  </a:cubicBezTo>
                  <a:cubicBezTo>
                    <a:pt x="0" y="35"/>
                    <a:pt x="0" y="35"/>
                    <a:pt x="0" y="35"/>
                  </a:cubicBezTo>
                  <a:cubicBezTo>
                    <a:pt x="22" y="22"/>
                    <a:pt x="22" y="22"/>
                    <a:pt x="22" y="22"/>
                  </a:cubicBezTo>
                  <a:cubicBezTo>
                    <a:pt x="52" y="40"/>
                    <a:pt x="52" y="40"/>
                    <a:pt x="52" y="40"/>
                  </a:cubicBezTo>
                  <a:cubicBezTo>
                    <a:pt x="58" y="43"/>
                    <a:pt x="66" y="42"/>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3"/>
                    <a:pt x="162" y="53"/>
                    <a:pt x="162" y="53"/>
                  </a:cubicBezTo>
                  <a:cubicBezTo>
                    <a:pt x="135" y="53"/>
                    <a:pt x="135" y="53"/>
                    <a:pt x="135" y="53"/>
                  </a:cubicBezTo>
                  <a:cubicBezTo>
                    <a:pt x="134" y="29"/>
                    <a:pt x="134" y="29"/>
                    <a:pt x="134" y="29"/>
                  </a:cubicBezTo>
                  <a:cubicBezTo>
                    <a:pt x="97" y="51"/>
                    <a:pt x="97" y="51"/>
                    <a:pt x="97" y="51"/>
                  </a:cubicBezTo>
                  <a:cubicBezTo>
                    <a:pt x="83" y="59"/>
                    <a:pt x="69" y="60"/>
                    <a:pt x="60" y="60"/>
                  </a:cubicBezTo>
                  <a:cubicBezTo>
                    <a:pt x="44" y="60"/>
                    <a:pt x="33" y="54"/>
                    <a:pt x="30" y="53"/>
                  </a:cubicBezTo>
                  <a:cubicBezTo>
                    <a:pt x="30" y="53"/>
                    <a:pt x="30" y="53"/>
                    <a:pt x="30" y="53"/>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6" name="Freeform 61"/>
            <p:cNvSpPr>
              <a:spLocks noChangeAspect="1"/>
            </p:cNvSpPr>
            <p:nvPr/>
          </p:nvSpPr>
          <p:spPr bwMode="auto">
            <a:xfrm>
              <a:off x="3703" y="1406"/>
              <a:ext cx="171" cy="152"/>
            </a:xfrm>
            <a:custGeom>
              <a:avLst/>
              <a:gdLst>
                <a:gd name="T0" fmla="*/ 673947 w 105"/>
                <a:gd name="T1" fmla="*/ 1482884 h 93"/>
                <a:gd name="T2" fmla="*/ 1179641 w 105"/>
                <a:gd name="T3" fmla="*/ 1164464 h 93"/>
                <a:gd name="T4" fmla="*/ 1129196 w 105"/>
                <a:gd name="T5" fmla="*/ 927697 h 93"/>
                <a:gd name="T6" fmla="*/ 487695 w 105"/>
                <a:gd name="T7" fmla="*/ 535130 h 93"/>
                <a:gd name="T8" fmla="*/ 487695 w 105"/>
                <a:gd name="T9" fmla="*/ 982183 h 93"/>
                <a:gd name="T10" fmla="*/ 0 w 105"/>
                <a:gd name="T11" fmla="*/ 982183 h 93"/>
                <a:gd name="T12" fmla="*/ 0 w 105"/>
                <a:gd name="T13" fmla="*/ 0 h 93"/>
                <a:gd name="T14" fmla="*/ 1584908 w 105"/>
                <a:gd name="T15" fmla="*/ 0 h 93"/>
                <a:gd name="T16" fmla="*/ 1584908 w 105"/>
                <a:gd name="T17" fmla="*/ 285597 h 93"/>
                <a:gd name="T18" fmla="*/ 856648 w 105"/>
                <a:gd name="T19" fmla="*/ 285597 h 93"/>
                <a:gd name="T20" fmla="*/ 1511402 w 105"/>
                <a:gd name="T21" fmla="*/ 679411 h 93"/>
                <a:gd name="T22" fmla="*/ 1807955 w 105"/>
                <a:gd name="T23" fmla="*/ 1073744 h 93"/>
                <a:gd name="T24" fmla="*/ 1562165 w 105"/>
                <a:gd name="T25" fmla="*/ 1407646 h 93"/>
                <a:gd name="T26" fmla="*/ 1064384 w 105"/>
                <a:gd name="T27" fmla="*/ 1716101 h 93"/>
                <a:gd name="T28" fmla="*/ 673947 w 105"/>
                <a:gd name="T29" fmla="*/ 1482884 h 93"/>
                <a:gd name="T30" fmla="*/ 673947 w 105"/>
                <a:gd name="T31" fmla="*/ 1482884 h 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3">
                  <a:moveTo>
                    <a:pt x="39" y="80"/>
                  </a:moveTo>
                  <a:cubicBezTo>
                    <a:pt x="69" y="63"/>
                    <a:pt x="69" y="63"/>
                    <a:pt x="69" y="63"/>
                  </a:cubicBezTo>
                  <a:cubicBezTo>
                    <a:pt x="75" y="60"/>
                    <a:pt x="74" y="55"/>
                    <a:pt x="66" y="50"/>
                  </a:cubicBezTo>
                  <a:cubicBezTo>
                    <a:pt x="28" y="29"/>
                    <a:pt x="28" y="29"/>
                    <a:pt x="28" y="29"/>
                  </a:cubicBezTo>
                  <a:cubicBezTo>
                    <a:pt x="28" y="53"/>
                    <a:pt x="28" y="53"/>
                    <a:pt x="28" y="53"/>
                  </a:cubicBezTo>
                  <a:cubicBezTo>
                    <a:pt x="0" y="53"/>
                    <a:pt x="0" y="53"/>
                    <a:pt x="0" y="53"/>
                  </a:cubicBezTo>
                  <a:cubicBezTo>
                    <a:pt x="0" y="0"/>
                    <a:pt x="0" y="0"/>
                    <a:pt x="0" y="0"/>
                  </a:cubicBezTo>
                  <a:cubicBezTo>
                    <a:pt x="92" y="0"/>
                    <a:pt x="92" y="0"/>
                    <a:pt x="92" y="0"/>
                  </a:cubicBezTo>
                  <a:cubicBezTo>
                    <a:pt x="92" y="15"/>
                    <a:pt x="92" y="15"/>
                    <a:pt x="92" y="15"/>
                  </a:cubicBezTo>
                  <a:cubicBezTo>
                    <a:pt x="50" y="15"/>
                    <a:pt x="50" y="15"/>
                    <a:pt x="50" y="15"/>
                  </a:cubicBezTo>
                  <a:cubicBezTo>
                    <a:pt x="88" y="37"/>
                    <a:pt x="88" y="37"/>
                    <a:pt x="88" y="37"/>
                  </a:cubicBezTo>
                  <a:cubicBezTo>
                    <a:pt x="102" y="45"/>
                    <a:pt x="105" y="53"/>
                    <a:pt x="105" y="58"/>
                  </a:cubicBezTo>
                  <a:cubicBezTo>
                    <a:pt x="104" y="68"/>
                    <a:pt x="94" y="75"/>
                    <a:pt x="91" y="76"/>
                  </a:cubicBezTo>
                  <a:cubicBezTo>
                    <a:pt x="62" y="93"/>
                    <a:pt x="62" y="93"/>
                    <a:pt x="62" y="93"/>
                  </a:cubicBezTo>
                  <a:cubicBezTo>
                    <a:pt x="39" y="80"/>
                    <a:pt x="39" y="80"/>
                    <a:pt x="39" y="80"/>
                  </a:cubicBezTo>
                  <a:cubicBezTo>
                    <a:pt x="39" y="80"/>
                    <a:pt x="39" y="80"/>
                    <a:pt x="39" y="8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7" name="Freeform 62"/>
            <p:cNvSpPr>
              <a:spLocks noChangeAspect="1"/>
            </p:cNvSpPr>
            <p:nvPr/>
          </p:nvSpPr>
          <p:spPr bwMode="auto">
            <a:xfrm>
              <a:off x="3698" y="1564"/>
              <a:ext cx="265" cy="98"/>
            </a:xfrm>
            <a:custGeom>
              <a:avLst/>
              <a:gdLst>
                <a:gd name="T0" fmla="*/ 2480971 w 162"/>
                <a:gd name="T1" fmla="*/ 142931 h 60"/>
                <a:gd name="T2" fmla="*/ 3043163 w 162"/>
                <a:gd name="T3" fmla="*/ 456587 h 60"/>
                <a:gd name="T4" fmla="*/ 2609681 w 162"/>
                <a:gd name="T5" fmla="*/ 692574 h 60"/>
                <a:gd name="T6" fmla="*/ 2046778 w 162"/>
                <a:gd name="T7" fmla="*/ 381308 h 60"/>
                <a:gd name="T8" fmla="*/ 1657758 w 162"/>
                <a:gd name="T9" fmla="*/ 424025 h 60"/>
                <a:gd name="T10" fmla="*/ 942306 w 162"/>
                <a:gd name="T11" fmla="*/ 829129 h 60"/>
                <a:gd name="T12" fmla="*/ 1723817 w 162"/>
                <a:gd name="T13" fmla="*/ 829129 h 60"/>
                <a:gd name="T14" fmla="*/ 1723817 w 162"/>
                <a:gd name="T15" fmla="*/ 1093461 h 60"/>
                <a:gd name="T16" fmla="*/ 0 w 162"/>
                <a:gd name="T17" fmla="*/ 1093461 h 60"/>
                <a:gd name="T18" fmla="*/ 0 w 162"/>
                <a:gd name="T19" fmla="*/ 121233 h 60"/>
                <a:gd name="T20" fmla="*/ 507977 w 162"/>
                <a:gd name="T21" fmla="*/ 121233 h 60"/>
                <a:gd name="T22" fmla="*/ 507977 w 162"/>
                <a:gd name="T23" fmla="*/ 570736 h 60"/>
                <a:gd name="T24" fmla="*/ 1216039 w 162"/>
                <a:gd name="T25" fmla="*/ 177690 h 60"/>
                <a:gd name="T26" fmla="*/ 1900575 w 162"/>
                <a:gd name="T27" fmla="*/ 0 h 60"/>
                <a:gd name="T28" fmla="*/ 2480971 w 162"/>
                <a:gd name="T29" fmla="*/ 142931 h 60"/>
                <a:gd name="T30" fmla="*/ 2480971 w 162"/>
                <a:gd name="T31" fmla="*/ 142931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0">
                  <a:moveTo>
                    <a:pt x="132" y="8"/>
                  </a:moveTo>
                  <a:cubicBezTo>
                    <a:pt x="162" y="25"/>
                    <a:pt x="162" y="25"/>
                    <a:pt x="162" y="25"/>
                  </a:cubicBezTo>
                  <a:cubicBezTo>
                    <a:pt x="139" y="38"/>
                    <a:pt x="139" y="38"/>
                    <a:pt x="139" y="38"/>
                  </a:cubicBezTo>
                  <a:cubicBezTo>
                    <a:pt x="109" y="21"/>
                    <a:pt x="109" y="21"/>
                    <a:pt x="109" y="21"/>
                  </a:cubicBezTo>
                  <a:cubicBezTo>
                    <a:pt x="103" y="17"/>
                    <a:pt x="96" y="18"/>
                    <a:pt x="88" y="23"/>
                  </a:cubicBezTo>
                  <a:cubicBezTo>
                    <a:pt x="50" y="45"/>
                    <a:pt x="50" y="45"/>
                    <a:pt x="50" y="45"/>
                  </a:cubicBezTo>
                  <a:cubicBezTo>
                    <a:pt x="92" y="45"/>
                    <a:pt x="92" y="45"/>
                    <a:pt x="92" y="45"/>
                  </a:cubicBezTo>
                  <a:cubicBezTo>
                    <a:pt x="92" y="60"/>
                    <a:pt x="92" y="60"/>
                    <a:pt x="92" y="60"/>
                  </a:cubicBezTo>
                  <a:cubicBezTo>
                    <a:pt x="0" y="60"/>
                    <a:pt x="0" y="60"/>
                    <a:pt x="0" y="60"/>
                  </a:cubicBezTo>
                  <a:cubicBezTo>
                    <a:pt x="0" y="7"/>
                    <a:pt x="0" y="7"/>
                    <a:pt x="0" y="7"/>
                  </a:cubicBezTo>
                  <a:cubicBezTo>
                    <a:pt x="27" y="7"/>
                    <a:pt x="27" y="7"/>
                    <a:pt x="27" y="7"/>
                  </a:cubicBezTo>
                  <a:cubicBezTo>
                    <a:pt x="27" y="31"/>
                    <a:pt x="27" y="31"/>
                    <a:pt x="27" y="31"/>
                  </a:cubicBezTo>
                  <a:cubicBezTo>
                    <a:pt x="65" y="10"/>
                    <a:pt x="65" y="10"/>
                    <a:pt x="65" y="10"/>
                  </a:cubicBezTo>
                  <a:cubicBezTo>
                    <a:pt x="79" y="2"/>
                    <a:pt x="92" y="0"/>
                    <a:pt x="101" y="0"/>
                  </a:cubicBezTo>
                  <a:cubicBezTo>
                    <a:pt x="118" y="0"/>
                    <a:pt x="129" y="6"/>
                    <a:pt x="132" y="8"/>
                  </a:cubicBezTo>
                  <a:cubicBezTo>
                    <a:pt x="132" y="8"/>
                    <a:pt x="132" y="8"/>
                    <a:pt x="132" y="8"/>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8" name="Freeform 63"/>
            <p:cNvSpPr>
              <a:spLocks noChangeAspect="1"/>
            </p:cNvSpPr>
            <p:nvPr/>
          </p:nvSpPr>
          <p:spPr bwMode="auto">
            <a:xfrm>
              <a:off x="3972" y="1514"/>
              <a:ext cx="170" cy="153"/>
            </a:xfrm>
            <a:custGeom>
              <a:avLst/>
              <a:gdLst>
                <a:gd name="T0" fmla="*/ 1927985 w 104"/>
                <a:gd name="T1" fmla="*/ 684242 h 94"/>
                <a:gd name="T2" fmla="*/ 1927985 w 104"/>
                <a:gd name="T3" fmla="*/ 1599532 h 94"/>
                <a:gd name="T4" fmla="*/ 237923 w 104"/>
                <a:gd name="T5" fmla="*/ 1599532 h 94"/>
                <a:gd name="T6" fmla="*/ 228725 w 104"/>
                <a:gd name="T7" fmla="*/ 1332438 h 94"/>
                <a:gd name="T8" fmla="*/ 998987 w 104"/>
                <a:gd name="T9" fmla="*/ 1332438 h 94"/>
                <a:gd name="T10" fmla="*/ 295391 w 104"/>
                <a:gd name="T11" fmla="*/ 951310 h 94"/>
                <a:gd name="T12" fmla="*/ 0 w 104"/>
                <a:gd name="T13" fmla="*/ 596410 h 94"/>
                <a:gd name="T14" fmla="*/ 237923 w 104"/>
                <a:gd name="T15" fmla="*/ 296748 h 94"/>
                <a:gd name="T16" fmla="*/ 789276 w 104"/>
                <a:gd name="T17" fmla="*/ 0 h 94"/>
                <a:gd name="T18" fmla="*/ 1202600 w 104"/>
                <a:gd name="T19" fmla="*/ 217708 h 94"/>
                <a:gd name="T20" fmla="*/ 668013 w 104"/>
                <a:gd name="T21" fmla="*/ 514845 h 94"/>
                <a:gd name="T22" fmla="*/ 729282 w 104"/>
                <a:gd name="T23" fmla="*/ 734377 h 94"/>
                <a:gd name="T24" fmla="*/ 1432315 w 104"/>
                <a:gd name="T25" fmla="*/ 1113713 h 94"/>
                <a:gd name="T26" fmla="*/ 1432315 w 104"/>
                <a:gd name="T27" fmla="*/ 684242 h 94"/>
                <a:gd name="T28" fmla="*/ 1927985 w 104"/>
                <a:gd name="T29" fmla="*/ 684242 h 94"/>
                <a:gd name="T30" fmla="*/ 1927985 w 104"/>
                <a:gd name="T31" fmla="*/ 684242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4" h="94">
                  <a:moveTo>
                    <a:pt x="104" y="40"/>
                  </a:moveTo>
                  <a:cubicBezTo>
                    <a:pt x="104" y="94"/>
                    <a:pt x="104" y="94"/>
                    <a:pt x="104" y="94"/>
                  </a:cubicBezTo>
                  <a:cubicBezTo>
                    <a:pt x="13" y="94"/>
                    <a:pt x="13" y="94"/>
                    <a:pt x="13" y="94"/>
                  </a:cubicBezTo>
                  <a:cubicBezTo>
                    <a:pt x="12" y="78"/>
                    <a:pt x="12" y="78"/>
                    <a:pt x="12" y="78"/>
                  </a:cubicBezTo>
                  <a:cubicBezTo>
                    <a:pt x="54" y="78"/>
                    <a:pt x="54" y="78"/>
                    <a:pt x="54" y="78"/>
                  </a:cubicBezTo>
                  <a:cubicBezTo>
                    <a:pt x="16" y="56"/>
                    <a:pt x="16" y="56"/>
                    <a:pt x="16" y="56"/>
                  </a:cubicBezTo>
                  <a:cubicBezTo>
                    <a:pt x="3" y="48"/>
                    <a:pt x="0" y="40"/>
                    <a:pt x="0" y="35"/>
                  </a:cubicBezTo>
                  <a:cubicBezTo>
                    <a:pt x="0" y="25"/>
                    <a:pt x="11" y="18"/>
                    <a:pt x="13" y="17"/>
                  </a:cubicBezTo>
                  <a:cubicBezTo>
                    <a:pt x="43" y="0"/>
                    <a:pt x="43" y="0"/>
                    <a:pt x="43" y="0"/>
                  </a:cubicBezTo>
                  <a:cubicBezTo>
                    <a:pt x="65" y="13"/>
                    <a:pt x="65" y="13"/>
                    <a:pt x="65" y="13"/>
                  </a:cubicBezTo>
                  <a:cubicBezTo>
                    <a:pt x="36" y="30"/>
                    <a:pt x="36" y="30"/>
                    <a:pt x="36" y="30"/>
                  </a:cubicBezTo>
                  <a:cubicBezTo>
                    <a:pt x="30" y="34"/>
                    <a:pt x="31" y="38"/>
                    <a:pt x="39" y="43"/>
                  </a:cubicBezTo>
                  <a:cubicBezTo>
                    <a:pt x="77" y="65"/>
                    <a:pt x="77" y="65"/>
                    <a:pt x="77" y="65"/>
                  </a:cubicBezTo>
                  <a:cubicBezTo>
                    <a:pt x="77" y="40"/>
                    <a:pt x="77" y="40"/>
                    <a:pt x="77" y="40"/>
                  </a:cubicBezTo>
                  <a:cubicBezTo>
                    <a:pt x="104" y="40"/>
                    <a:pt x="104" y="40"/>
                    <a:pt x="104" y="40"/>
                  </a:cubicBezTo>
                  <a:cubicBezTo>
                    <a:pt x="104" y="40"/>
                    <a:pt x="104" y="40"/>
                    <a:pt x="104" y="40"/>
                  </a:cubicBezTo>
                  <a:close/>
                </a:path>
              </a:pathLst>
            </a:custGeom>
            <a:solidFill>
              <a:srgbClr val="202D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69" name="Freeform 64"/>
            <p:cNvSpPr>
              <a:spLocks noChangeAspect="1"/>
            </p:cNvSpPr>
            <p:nvPr/>
          </p:nvSpPr>
          <p:spPr bwMode="auto">
            <a:xfrm>
              <a:off x="3878" y="1402"/>
              <a:ext cx="264" cy="100"/>
            </a:xfrm>
            <a:custGeom>
              <a:avLst/>
              <a:gdLst>
                <a:gd name="T0" fmla="*/ 523706 w 162"/>
                <a:gd name="T1" fmla="*/ 1045392 h 61"/>
                <a:gd name="T2" fmla="*/ 523706 w 162"/>
                <a:gd name="T3" fmla="*/ 1045392 h 61"/>
                <a:gd name="T4" fmla="*/ 0 w 162"/>
                <a:gd name="T5" fmla="*/ 710702 h 61"/>
                <a:gd name="T6" fmla="*/ 396116 w 162"/>
                <a:gd name="T7" fmla="*/ 454772 h 61"/>
                <a:gd name="T8" fmla="*/ 920405 w 162"/>
                <a:gd name="T9" fmla="*/ 788479 h 61"/>
                <a:gd name="T10" fmla="*/ 1293062 w 162"/>
                <a:gd name="T11" fmla="*/ 745528 h 61"/>
                <a:gd name="T12" fmla="*/ 1960172 w 162"/>
                <a:gd name="T13" fmla="*/ 313797 h 61"/>
                <a:gd name="T14" fmla="*/ 1222291 w 162"/>
                <a:gd name="T15" fmla="*/ 313797 h 61"/>
                <a:gd name="T16" fmla="*/ 1222291 w 162"/>
                <a:gd name="T17" fmla="*/ 0 h 61"/>
                <a:gd name="T18" fmla="*/ 2825822 w 162"/>
                <a:gd name="T19" fmla="*/ 0 h 61"/>
                <a:gd name="T20" fmla="*/ 2825822 w 162"/>
                <a:gd name="T21" fmla="*/ 1067187 h 61"/>
                <a:gd name="T22" fmla="*/ 2358077 w 162"/>
                <a:gd name="T23" fmla="*/ 1067187 h 61"/>
                <a:gd name="T24" fmla="*/ 2358077 w 162"/>
                <a:gd name="T25" fmla="*/ 579366 h 61"/>
                <a:gd name="T26" fmla="*/ 1689947 w 162"/>
                <a:gd name="T27" fmla="*/ 1007525 h 61"/>
                <a:gd name="T28" fmla="*/ 1056543 w 162"/>
                <a:gd name="T29" fmla="*/ 1199841 h 61"/>
                <a:gd name="T30" fmla="*/ 523706 w 162"/>
                <a:gd name="T31" fmla="*/ 1045392 h 61"/>
                <a:gd name="T32" fmla="*/ 523706 w 162"/>
                <a:gd name="T33" fmla="*/ 1045392 h 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2" h="61">
                  <a:moveTo>
                    <a:pt x="30" y="53"/>
                  </a:moveTo>
                  <a:cubicBezTo>
                    <a:pt x="30" y="53"/>
                    <a:pt x="30" y="53"/>
                    <a:pt x="30" y="53"/>
                  </a:cubicBezTo>
                  <a:cubicBezTo>
                    <a:pt x="0" y="36"/>
                    <a:pt x="0" y="36"/>
                    <a:pt x="0" y="36"/>
                  </a:cubicBezTo>
                  <a:cubicBezTo>
                    <a:pt x="23" y="23"/>
                    <a:pt x="23" y="23"/>
                    <a:pt x="23" y="23"/>
                  </a:cubicBezTo>
                  <a:cubicBezTo>
                    <a:pt x="53" y="40"/>
                    <a:pt x="53" y="40"/>
                    <a:pt x="53" y="40"/>
                  </a:cubicBezTo>
                  <a:cubicBezTo>
                    <a:pt x="59" y="43"/>
                    <a:pt x="66" y="43"/>
                    <a:pt x="74" y="38"/>
                  </a:cubicBezTo>
                  <a:cubicBezTo>
                    <a:pt x="112" y="16"/>
                    <a:pt x="112" y="16"/>
                    <a:pt x="112" y="16"/>
                  </a:cubicBezTo>
                  <a:cubicBezTo>
                    <a:pt x="70" y="16"/>
                    <a:pt x="70" y="16"/>
                    <a:pt x="70" y="16"/>
                  </a:cubicBezTo>
                  <a:cubicBezTo>
                    <a:pt x="70" y="0"/>
                    <a:pt x="70" y="0"/>
                    <a:pt x="70" y="0"/>
                  </a:cubicBezTo>
                  <a:cubicBezTo>
                    <a:pt x="162" y="0"/>
                    <a:pt x="162" y="0"/>
                    <a:pt x="162" y="0"/>
                  </a:cubicBezTo>
                  <a:cubicBezTo>
                    <a:pt x="162" y="54"/>
                    <a:pt x="162" y="54"/>
                    <a:pt x="162" y="54"/>
                  </a:cubicBezTo>
                  <a:cubicBezTo>
                    <a:pt x="135" y="54"/>
                    <a:pt x="135" y="54"/>
                    <a:pt x="135" y="54"/>
                  </a:cubicBezTo>
                  <a:cubicBezTo>
                    <a:pt x="135" y="29"/>
                    <a:pt x="135" y="29"/>
                    <a:pt x="135" y="29"/>
                  </a:cubicBezTo>
                  <a:cubicBezTo>
                    <a:pt x="97" y="51"/>
                    <a:pt x="97" y="51"/>
                    <a:pt x="97" y="51"/>
                  </a:cubicBezTo>
                  <a:cubicBezTo>
                    <a:pt x="83" y="59"/>
                    <a:pt x="70" y="61"/>
                    <a:pt x="61" y="61"/>
                  </a:cubicBezTo>
                  <a:cubicBezTo>
                    <a:pt x="44" y="60"/>
                    <a:pt x="33" y="55"/>
                    <a:pt x="30" y="53"/>
                  </a:cubicBezTo>
                  <a:cubicBezTo>
                    <a:pt x="30" y="53"/>
                    <a:pt x="30" y="53"/>
                    <a:pt x="30"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0" name="Freeform 65"/>
            <p:cNvSpPr>
              <a:spLocks noChangeAspect="1"/>
            </p:cNvSpPr>
            <p:nvPr/>
          </p:nvSpPr>
          <p:spPr bwMode="auto">
            <a:xfrm>
              <a:off x="3696" y="1399"/>
              <a:ext cx="172" cy="154"/>
            </a:xfrm>
            <a:custGeom>
              <a:avLst/>
              <a:gdLst>
                <a:gd name="T0" fmla="*/ 779268 w 105"/>
                <a:gd name="T1" fmla="*/ 1573898 h 94"/>
                <a:gd name="T2" fmla="*/ 1332181 w 105"/>
                <a:gd name="T3" fmla="*/ 1223381 h 94"/>
                <a:gd name="T4" fmla="*/ 1276515 w 105"/>
                <a:gd name="T5" fmla="*/ 996788 h 94"/>
                <a:gd name="T6" fmla="*/ 539859 w 105"/>
                <a:gd name="T7" fmla="*/ 568891 h 94"/>
                <a:gd name="T8" fmla="*/ 539859 w 105"/>
                <a:gd name="T9" fmla="*/ 1030722 h 94"/>
                <a:gd name="T10" fmla="*/ 20981 w 105"/>
                <a:gd name="T11" fmla="*/ 1030722 h 94"/>
                <a:gd name="T12" fmla="*/ 0 w 105"/>
                <a:gd name="T13" fmla="*/ 0 h 94"/>
                <a:gd name="T14" fmla="*/ 1781899 w 105"/>
                <a:gd name="T15" fmla="*/ 0 h 94"/>
                <a:gd name="T16" fmla="*/ 1794944 w 105"/>
                <a:gd name="T17" fmla="*/ 309196 h 94"/>
                <a:gd name="T18" fmla="*/ 995007 w 105"/>
                <a:gd name="T19" fmla="*/ 309196 h 94"/>
                <a:gd name="T20" fmla="*/ 1725851 w 105"/>
                <a:gd name="T21" fmla="*/ 738715 h 94"/>
                <a:gd name="T22" fmla="*/ 2034622 w 105"/>
                <a:gd name="T23" fmla="*/ 1147931 h 94"/>
                <a:gd name="T24" fmla="*/ 1781899 w 105"/>
                <a:gd name="T25" fmla="*/ 1486113 h 94"/>
                <a:gd name="T26" fmla="*/ 1208524 w 105"/>
                <a:gd name="T27" fmla="*/ 1823294 h 94"/>
                <a:gd name="T28" fmla="*/ 779268 w 105"/>
                <a:gd name="T29" fmla="*/ 1573898 h 94"/>
                <a:gd name="T30" fmla="*/ 779268 w 105"/>
                <a:gd name="T31" fmla="*/ 1573898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40" y="81"/>
                  </a:moveTo>
                  <a:cubicBezTo>
                    <a:pt x="69" y="63"/>
                    <a:pt x="69" y="63"/>
                    <a:pt x="69" y="63"/>
                  </a:cubicBezTo>
                  <a:cubicBezTo>
                    <a:pt x="75" y="60"/>
                    <a:pt x="74" y="56"/>
                    <a:pt x="66" y="51"/>
                  </a:cubicBezTo>
                  <a:cubicBezTo>
                    <a:pt x="28" y="29"/>
                    <a:pt x="28" y="29"/>
                    <a:pt x="28" y="29"/>
                  </a:cubicBezTo>
                  <a:cubicBezTo>
                    <a:pt x="28" y="53"/>
                    <a:pt x="28" y="53"/>
                    <a:pt x="28" y="53"/>
                  </a:cubicBezTo>
                  <a:cubicBezTo>
                    <a:pt x="1" y="53"/>
                    <a:pt x="1" y="53"/>
                    <a:pt x="1" y="53"/>
                  </a:cubicBezTo>
                  <a:cubicBezTo>
                    <a:pt x="0" y="0"/>
                    <a:pt x="0" y="0"/>
                    <a:pt x="0" y="0"/>
                  </a:cubicBezTo>
                  <a:cubicBezTo>
                    <a:pt x="92" y="0"/>
                    <a:pt x="92" y="0"/>
                    <a:pt x="92" y="0"/>
                  </a:cubicBezTo>
                  <a:cubicBezTo>
                    <a:pt x="93" y="16"/>
                    <a:pt x="93" y="16"/>
                    <a:pt x="93" y="16"/>
                  </a:cubicBezTo>
                  <a:cubicBezTo>
                    <a:pt x="51" y="16"/>
                    <a:pt x="51" y="16"/>
                    <a:pt x="51" y="16"/>
                  </a:cubicBezTo>
                  <a:cubicBezTo>
                    <a:pt x="89" y="38"/>
                    <a:pt x="89" y="38"/>
                    <a:pt x="89" y="38"/>
                  </a:cubicBezTo>
                  <a:cubicBezTo>
                    <a:pt x="102" y="46"/>
                    <a:pt x="105" y="54"/>
                    <a:pt x="105" y="59"/>
                  </a:cubicBezTo>
                  <a:cubicBezTo>
                    <a:pt x="105" y="69"/>
                    <a:pt x="94" y="75"/>
                    <a:pt x="92" y="77"/>
                  </a:cubicBezTo>
                  <a:cubicBezTo>
                    <a:pt x="62" y="94"/>
                    <a:pt x="62" y="94"/>
                    <a:pt x="62" y="94"/>
                  </a:cubicBezTo>
                  <a:cubicBezTo>
                    <a:pt x="40" y="81"/>
                    <a:pt x="40" y="81"/>
                    <a:pt x="40" y="81"/>
                  </a:cubicBezTo>
                  <a:cubicBezTo>
                    <a:pt x="40" y="81"/>
                    <a:pt x="40" y="81"/>
                    <a:pt x="40"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1" name="Freeform 66"/>
            <p:cNvSpPr>
              <a:spLocks noChangeAspect="1"/>
            </p:cNvSpPr>
            <p:nvPr/>
          </p:nvSpPr>
          <p:spPr bwMode="auto">
            <a:xfrm>
              <a:off x="3692" y="1558"/>
              <a:ext cx="264" cy="99"/>
            </a:xfrm>
            <a:custGeom>
              <a:avLst/>
              <a:gdLst>
                <a:gd name="T0" fmla="*/ 2298167 w 162"/>
                <a:gd name="T1" fmla="*/ 126936 h 61"/>
                <a:gd name="T2" fmla="*/ 2825822 w 162"/>
                <a:gd name="T3" fmla="*/ 409664 h 61"/>
                <a:gd name="T4" fmla="*/ 2444312 w 162"/>
                <a:gd name="T5" fmla="*/ 616875 h 61"/>
                <a:gd name="T6" fmla="*/ 1920424 w 162"/>
                <a:gd name="T7" fmla="*/ 334346 h 61"/>
                <a:gd name="T8" fmla="*/ 1531658 w 162"/>
                <a:gd name="T9" fmla="*/ 364312 h 61"/>
                <a:gd name="T10" fmla="*/ 865374 w 162"/>
                <a:gd name="T11" fmla="*/ 722036 h 61"/>
                <a:gd name="T12" fmla="*/ 1605884 w 162"/>
                <a:gd name="T13" fmla="*/ 722036 h 61"/>
                <a:gd name="T14" fmla="*/ 1605884 w 162"/>
                <a:gd name="T15" fmla="*/ 982528 h 61"/>
                <a:gd name="T16" fmla="*/ 0 w 162"/>
                <a:gd name="T17" fmla="*/ 982528 h 61"/>
                <a:gd name="T18" fmla="*/ 0 w 162"/>
                <a:gd name="T19" fmla="*/ 108450 h 61"/>
                <a:gd name="T20" fmla="*/ 472089 w 162"/>
                <a:gd name="T21" fmla="*/ 108450 h 61"/>
                <a:gd name="T22" fmla="*/ 491377 w 162"/>
                <a:gd name="T23" fmla="*/ 512599 h 61"/>
                <a:gd name="T24" fmla="*/ 1138304 w 162"/>
                <a:gd name="T25" fmla="*/ 157535 h 61"/>
                <a:gd name="T26" fmla="*/ 1766936 w 162"/>
                <a:gd name="T27" fmla="*/ 0 h 61"/>
                <a:gd name="T28" fmla="*/ 2298167 w 162"/>
                <a:gd name="T29" fmla="*/ 126936 h 61"/>
                <a:gd name="T30" fmla="*/ 2298167 w 162"/>
                <a:gd name="T31" fmla="*/ 126936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 h="61">
                  <a:moveTo>
                    <a:pt x="132" y="8"/>
                  </a:moveTo>
                  <a:cubicBezTo>
                    <a:pt x="162" y="25"/>
                    <a:pt x="162" y="25"/>
                    <a:pt x="162" y="25"/>
                  </a:cubicBezTo>
                  <a:cubicBezTo>
                    <a:pt x="140" y="38"/>
                    <a:pt x="140" y="38"/>
                    <a:pt x="140" y="38"/>
                  </a:cubicBezTo>
                  <a:cubicBezTo>
                    <a:pt x="110" y="21"/>
                    <a:pt x="110" y="21"/>
                    <a:pt x="110" y="21"/>
                  </a:cubicBezTo>
                  <a:cubicBezTo>
                    <a:pt x="104" y="18"/>
                    <a:pt x="96" y="18"/>
                    <a:pt x="88" y="23"/>
                  </a:cubicBezTo>
                  <a:cubicBezTo>
                    <a:pt x="50" y="45"/>
                    <a:pt x="50" y="45"/>
                    <a:pt x="50" y="45"/>
                  </a:cubicBezTo>
                  <a:cubicBezTo>
                    <a:pt x="92" y="45"/>
                    <a:pt x="92" y="45"/>
                    <a:pt x="92" y="45"/>
                  </a:cubicBezTo>
                  <a:cubicBezTo>
                    <a:pt x="92" y="61"/>
                    <a:pt x="92" y="61"/>
                    <a:pt x="92" y="61"/>
                  </a:cubicBezTo>
                  <a:cubicBezTo>
                    <a:pt x="0" y="61"/>
                    <a:pt x="0" y="61"/>
                    <a:pt x="0" y="61"/>
                  </a:cubicBezTo>
                  <a:cubicBezTo>
                    <a:pt x="0" y="7"/>
                    <a:pt x="0" y="7"/>
                    <a:pt x="0" y="7"/>
                  </a:cubicBezTo>
                  <a:cubicBezTo>
                    <a:pt x="27" y="7"/>
                    <a:pt x="27" y="7"/>
                    <a:pt x="27" y="7"/>
                  </a:cubicBezTo>
                  <a:cubicBezTo>
                    <a:pt x="28" y="32"/>
                    <a:pt x="28" y="32"/>
                    <a:pt x="28" y="32"/>
                  </a:cubicBezTo>
                  <a:cubicBezTo>
                    <a:pt x="65" y="10"/>
                    <a:pt x="65" y="10"/>
                    <a:pt x="65" y="10"/>
                  </a:cubicBezTo>
                  <a:cubicBezTo>
                    <a:pt x="79" y="2"/>
                    <a:pt x="93" y="0"/>
                    <a:pt x="101" y="0"/>
                  </a:cubicBezTo>
                  <a:cubicBezTo>
                    <a:pt x="118" y="1"/>
                    <a:pt x="130" y="7"/>
                    <a:pt x="132" y="8"/>
                  </a:cubicBezTo>
                  <a:cubicBezTo>
                    <a:pt x="132" y="8"/>
                    <a:pt x="132" y="8"/>
                    <a:pt x="13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672" name="Freeform 67"/>
            <p:cNvSpPr>
              <a:spLocks noChangeAspect="1"/>
            </p:cNvSpPr>
            <p:nvPr/>
          </p:nvSpPr>
          <p:spPr bwMode="auto">
            <a:xfrm>
              <a:off x="3966" y="1507"/>
              <a:ext cx="171" cy="154"/>
            </a:xfrm>
            <a:custGeom>
              <a:avLst/>
              <a:gdLst>
                <a:gd name="T0" fmla="*/ 1807955 w 105"/>
                <a:gd name="T1" fmla="*/ 793703 h 94"/>
                <a:gd name="T2" fmla="*/ 1807955 w 105"/>
                <a:gd name="T3" fmla="*/ 1823294 h 94"/>
                <a:gd name="T4" fmla="*/ 220746 w 105"/>
                <a:gd name="T5" fmla="*/ 1823294 h 94"/>
                <a:gd name="T6" fmla="*/ 220746 w 105"/>
                <a:gd name="T7" fmla="*/ 1519022 h 94"/>
                <a:gd name="T8" fmla="*/ 953485 w 105"/>
                <a:gd name="T9" fmla="*/ 1519022 h 94"/>
                <a:gd name="T10" fmla="*/ 299462 w 105"/>
                <a:gd name="T11" fmla="*/ 1091185 h 94"/>
                <a:gd name="T12" fmla="*/ 0 w 105"/>
                <a:gd name="T13" fmla="*/ 669974 h 94"/>
                <a:gd name="T14" fmla="*/ 240779 w 105"/>
                <a:gd name="T15" fmla="*/ 332065 h 94"/>
                <a:gd name="T16" fmla="*/ 741467 w 105"/>
                <a:gd name="T17" fmla="*/ 0 h 94"/>
                <a:gd name="T18" fmla="*/ 1129196 w 105"/>
                <a:gd name="T19" fmla="*/ 248153 h 94"/>
                <a:gd name="T20" fmla="*/ 622360 w 105"/>
                <a:gd name="T21" fmla="*/ 608429 h 94"/>
                <a:gd name="T22" fmla="*/ 673947 w 105"/>
                <a:gd name="T23" fmla="*/ 829888 h 94"/>
                <a:gd name="T24" fmla="*/ 1324753 w 105"/>
                <a:gd name="T25" fmla="*/ 1257407 h 94"/>
                <a:gd name="T26" fmla="*/ 1324753 w 105"/>
                <a:gd name="T27" fmla="*/ 793703 h 94"/>
                <a:gd name="T28" fmla="*/ 1807955 w 105"/>
                <a:gd name="T29" fmla="*/ 793703 h 94"/>
                <a:gd name="T30" fmla="*/ 1807955 w 105"/>
                <a:gd name="T31" fmla="*/ 793703 h 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5" h="94">
                  <a:moveTo>
                    <a:pt x="105" y="41"/>
                  </a:moveTo>
                  <a:cubicBezTo>
                    <a:pt x="105" y="94"/>
                    <a:pt x="105" y="94"/>
                    <a:pt x="105" y="94"/>
                  </a:cubicBezTo>
                  <a:cubicBezTo>
                    <a:pt x="13" y="94"/>
                    <a:pt x="13" y="94"/>
                    <a:pt x="13" y="94"/>
                  </a:cubicBezTo>
                  <a:cubicBezTo>
                    <a:pt x="13" y="78"/>
                    <a:pt x="13" y="78"/>
                    <a:pt x="13" y="78"/>
                  </a:cubicBezTo>
                  <a:cubicBezTo>
                    <a:pt x="55" y="78"/>
                    <a:pt x="55" y="78"/>
                    <a:pt x="55" y="78"/>
                  </a:cubicBezTo>
                  <a:cubicBezTo>
                    <a:pt x="17" y="56"/>
                    <a:pt x="17" y="56"/>
                    <a:pt x="17" y="56"/>
                  </a:cubicBezTo>
                  <a:cubicBezTo>
                    <a:pt x="3" y="48"/>
                    <a:pt x="0" y="40"/>
                    <a:pt x="0" y="35"/>
                  </a:cubicBezTo>
                  <a:cubicBezTo>
                    <a:pt x="1" y="25"/>
                    <a:pt x="11" y="19"/>
                    <a:pt x="14" y="17"/>
                  </a:cubicBezTo>
                  <a:cubicBezTo>
                    <a:pt x="43" y="0"/>
                    <a:pt x="43" y="0"/>
                    <a:pt x="43" y="0"/>
                  </a:cubicBezTo>
                  <a:cubicBezTo>
                    <a:pt x="66" y="13"/>
                    <a:pt x="66" y="13"/>
                    <a:pt x="66" y="13"/>
                  </a:cubicBezTo>
                  <a:cubicBezTo>
                    <a:pt x="36" y="31"/>
                    <a:pt x="36" y="31"/>
                    <a:pt x="36" y="31"/>
                  </a:cubicBezTo>
                  <a:cubicBezTo>
                    <a:pt x="30" y="34"/>
                    <a:pt x="31" y="38"/>
                    <a:pt x="39" y="43"/>
                  </a:cubicBezTo>
                  <a:cubicBezTo>
                    <a:pt x="77" y="65"/>
                    <a:pt x="77" y="65"/>
                    <a:pt x="77" y="65"/>
                  </a:cubicBezTo>
                  <a:cubicBezTo>
                    <a:pt x="77" y="41"/>
                    <a:pt x="77" y="41"/>
                    <a:pt x="77" y="41"/>
                  </a:cubicBezTo>
                  <a:cubicBezTo>
                    <a:pt x="105" y="41"/>
                    <a:pt x="105" y="41"/>
                    <a:pt x="105" y="41"/>
                  </a:cubicBezTo>
                  <a:cubicBezTo>
                    <a:pt x="105" y="41"/>
                    <a:pt x="105" y="41"/>
                    <a:pt x="105"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118" name="直接连接符 117"/>
          <p:cNvCxnSpPr>
            <a:stCxn id="68673" idx="3"/>
            <a:endCxn id="68656" idx="1"/>
          </p:cNvCxnSpPr>
          <p:nvPr/>
        </p:nvCxnSpPr>
        <p:spPr>
          <a:xfrm>
            <a:off x="4183063" y="2911475"/>
            <a:ext cx="6524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68690" idx="2"/>
            <a:endCxn id="68656" idx="0"/>
          </p:cNvCxnSpPr>
          <p:nvPr/>
        </p:nvCxnSpPr>
        <p:spPr>
          <a:xfrm flipH="1">
            <a:off x="5183188" y="1565275"/>
            <a:ext cx="153987" cy="109855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pic>
        <p:nvPicPr>
          <p:cNvPr id="68620" name="Picture 2" descr="D:\工作软件\设备示意图\通用交换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613" y="4032250"/>
            <a:ext cx="7223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1" name="直接连接符 120"/>
          <p:cNvCxnSpPr>
            <a:stCxn id="68673" idx="2"/>
            <a:endCxn id="68620" idx="0"/>
          </p:cNvCxnSpPr>
          <p:nvPr/>
        </p:nvCxnSpPr>
        <p:spPr>
          <a:xfrm flipH="1">
            <a:off x="3357563" y="3159125"/>
            <a:ext cx="476250" cy="87312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68656" idx="2"/>
            <a:endCxn id="68620" idx="0"/>
          </p:cNvCxnSpPr>
          <p:nvPr/>
        </p:nvCxnSpPr>
        <p:spPr>
          <a:xfrm flipH="1">
            <a:off x="3357563" y="3159125"/>
            <a:ext cx="1827212" cy="87312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pic>
        <p:nvPicPr>
          <p:cNvPr id="68623" name="Picture 2" descr="D:\工作软件\设备示意图\通用交换机.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613" y="4068763"/>
            <a:ext cx="7223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4" name="直接连接符 123"/>
          <p:cNvCxnSpPr>
            <a:stCxn id="68673" idx="2"/>
            <a:endCxn id="68623" idx="0"/>
          </p:cNvCxnSpPr>
          <p:nvPr/>
        </p:nvCxnSpPr>
        <p:spPr>
          <a:xfrm>
            <a:off x="3833813" y="3159125"/>
            <a:ext cx="1301750" cy="90963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68656" idx="2"/>
            <a:endCxn id="68623" idx="0"/>
          </p:cNvCxnSpPr>
          <p:nvPr/>
        </p:nvCxnSpPr>
        <p:spPr>
          <a:xfrm flipH="1">
            <a:off x="5135563" y="3159125"/>
            <a:ext cx="49212" cy="90963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68626" name="Text Box 4"/>
          <p:cNvSpPr txBox="1">
            <a:spLocks noChangeArrowheads="1"/>
          </p:cNvSpPr>
          <p:nvPr/>
        </p:nvSpPr>
        <p:spPr bwMode="auto">
          <a:xfrm>
            <a:off x="2474913" y="1173163"/>
            <a:ext cx="6334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ea typeface="黑体" panose="02010609060101010101" pitchFamily="49" charset="-122"/>
              </a:rPr>
              <a:t>CR-1</a:t>
            </a:r>
            <a:endParaRPr lang="zh-CN" altLang="en-US" sz="1400" b="1">
              <a:ea typeface="黑体" panose="02010609060101010101" pitchFamily="49" charset="-122"/>
            </a:endParaRPr>
          </a:p>
        </p:txBody>
      </p:sp>
      <p:sp>
        <p:nvSpPr>
          <p:cNvPr id="68627" name="Text Box 4"/>
          <p:cNvSpPr txBox="1">
            <a:spLocks noChangeArrowheads="1"/>
          </p:cNvSpPr>
          <p:nvPr/>
        </p:nvSpPr>
        <p:spPr bwMode="auto">
          <a:xfrm>
            <a:off x="5837238" y="1182688"/>
            <a:ext cx="6032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ea typeface="黑体" panose="02010609060101010101" pitchFamily="49" charset="-122"/>
              </a:rPr>
              <a:t>CR-2</a:t>
            </a:r>
            <a:endParaRPr lang="zh-CN" altLang="en-US" sz="1400" b="1">
              <a:ea typeface="黑体" panose="02010609060101010101" pitchFamily="49" charset="-122"/>
            </a:endParaRPr>
          </a:p>
        </p:txBody>
      </p:sp>
      <p:sp>
        <p:nvSpPr>
          <p:cNvPr id="68628" name="Text Box 4"/>
          <p:cNvSpPr txBox="1">
            <a:spLocks noChangeArrowheads="1"/>
          </p:cNvSpPr>
          <p:nvPr/>
        </p:nvSpPr>
        <p:spPr bwMode="auto">
          <a:xfrm>
            <a:off x="3551238" y="2549525"/>
            <a:ext cx="1858962"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a:solidFill>
                  <a:srgbClr val="FF0000"/>
                </a:solidFill>
                <a:ea typeface="黑体" panose="02010609060101010101" pitchFamily="49" charset="-122"/>
              </a:rPr>
              <a:t>CR16018-IRF</a:t>
            </a:r>
          </a:p>
        </p:txBody>
      </p:sp>
      <p:sp>
        <p:nvSpPr>
          <p:cNvPr id="68629" name="Text Box 4"/>
          <p:cNvSpPr txBox="1">
            <a:spLocks noChangeArrowheads="1"/>
          </p:cNvSpPr>
          <p:nvPr/>
        </p:nvSpPr>
        <p:spPr bwMode="auto">
          <a:xfrm>
            <a:off x="1165225" y="4543425"/>
            <a:ext cx="18605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ea typeface="黑体" panose="02010609060101010101" pitchFamily="49" charset="-122"/>
              </a:rPr>
              <a:t>各类业务汇聚交换机</a:t>
            </a:r>
          </a:p>
        </p:txBody>
      </p:sp>
      <p:pic>
        <p:nvPicPr>
          <p:cNvPr id="68630" name="Picture 121" descr="抽象图标49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500188" y="3248025"/>
            <a:ext cx="496888"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31" name="Picture 121" descr="抽象图标49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789738" y="3248025"/>
            <a:ext cx="496888"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6" name="直接连接符 135"/>
          <p:cNvCxnSpPr>
            <a:stCxn id="68630" idx="1"/>
            <a:endCxn id="68620" idx="0"/>
          </p:cNvCxnSpPr>
          <p:nvPr/>
        </p:nvCxnSpPr>
        <p:spPr>
          <a:xfrm>
            <a:off x="1749425" y="3843338"/>
            <a:ext cx="1608138" cy="188912"/>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a:stCxn id="68631" idx="1"/>
            <a:endCxn id="68623" idx="0"/>
          </p:cNvCxnSpPr>
          <p:nvPr/>
        </p:nvCxnSpPr>
        <p:spPr>
          <a:xfrm flipH="1">
            <a:off x="5135563" y="3843338"/>
            <a:ext cx="1903412" cy="22542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a:stCxn id="68690" idx="2"/>
            <a:endCxn id="68630" idx="3"/>
          </p:cNvCxnSpPr>
          <p:nvPr/>
        </p:nvCxnSpPr>
        <p:spPr>
          <a:xfrm flipH="1">
            <a:off x="1749425" y="1565275"/>
            <a:ext cx="3589338" cy="178117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a:stCxn id="68707" idx="2"/>
            <a:endCxn id="68631" idx="3"/>
          </p:cNvCxnSpPr>
          <p:nvPr/>
        </p:nvCxnSpPr>
        <p:spPr>
          <a:xfrm>
            <a:off x="3552825" y="1565275"/>
            <a:ext cx="3486150" cy="178117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68636" name="Text Box 4"/>
          <p:cNvSpPr txBox="1">
            <a:spLocks noChangeArrowheads="1"/>
          </p:cNvSpPr>
          <p:nvPr/>
        </p:nvSpPr>
        <p:spPr bwMode="auto">
          <a:xfrm>
            <a:off x="1201738" y="3914775"/>
            <a:ext cx="1860550"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ea typeface="黑体" panose="02010609060101010101" pitchFamily="49" charset="-122"/>
              </a:rPr>
              <a:t>Bras-1</a:t>
            </a:r>
            <a:endParaRPr lang="zh-CN" altLang="en-US" sz="1400" b="1">
              <a:ea typeface="黑体" panose="02010609060101010101" pitchFamily="49" charset="-122"/>
            </a:endParaRPr>
          </a:p>
        </p:txBody>
      </p:sp>
      <p:sp>
        <p:nvSpPr>
          <p:cNvPr id="68637" name="Text Box 4"/>
          <p:cNvSpPr txBox="1">
            <a:spLocks noChangeArrowheads="1"/>
          </p:cNvSpPr>
          <p:nvPr/>
        </p:nvSpPr>
        <p:spPr bwMode="auto">
          <a:xfrm>
            <a:off x="6948488" y="3913188"/>
            <a:ext cx="1008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ea typeface="黑体" panose="02010609060101010101" pitchFamily="49" charset="-122"/>
              </a:rPr>
              <a:t>Bras-2</a:t>
            </a:r>
            <a:endParaRPr lang="zh-CN" altLang="en-US" sz="1400" b="1">
              <a:ea typeface="黑体" panose="02010609060101010101" pitchFamily="49" charset="-122"/>
            </a:endParaRPr>
          </a:p>
        </p:txBody>
      </p:sp>
      <p:sp>
        <p:nvSpPr>
          <p:cNvPr id="68638" name="Text Box 4"/>
          <p:cNvSpPr txBox="1">
            <a:spLocks noChangeArrowheads="1"/>
          </p:cNvSpPr>
          <p:nvPr/>
        </p:nvSpPr>
        <p:spPr bwMode="auto">
          <a:xfrm>
            <a:off x="6138863" y="4543425"/>
            <a:ext cx="210185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ea typeface="黑体" panose="02010609060101010101" pitchFamily="49" charset="-122"/>
              </a:rPr>
              <a:t>其他节点</a:t>
            </a:r>
          </a:p>
        </p:txBody>
      </p:sp>
      <p:sp>
        <p:nvSpPr>
          <p:cNvPr id="68639" name="Text Box 4"/>
          <p:cNvSpPr txBox="1">
            <a:spLocks noChangeArrowheads="1"/>
          </p:cNvSpPr>
          <p:nvPr/>
        </p:nvSpPr>
        <p:spPr bwMode="auto">
          <a:xfrm>
            <a:off x="3708400" y="4171950"/>
            <a:ext cx="105092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ea typeface="黑体" panose="02010609060101010101" pitchFamily="49" charset="-122"/>
              </a:rPr>
              <a:t>……</a:t>
            </a:r>
            <a:endParaRPr lang="zh-CN" altLang="en-US" sz="1400" b="1">
              <a:ea typeface="黑体" panose="02010609060101010101" pitchFamily="49" charset="-122"/>
            </a:endParaRPr>
          </a:p>
        </p:txBody>
      </p:sp>
      <p:sp>
        <p:nvSpPr>
          <p:cNvPr id="68640" name="Text Box 4"/>
          <p:cNvSpPr txBox="1">
            <a:spLocks noChangeArrowheads="1"/>
          </p:cNvSpPr>
          <p:nvPr/>
        </p:nvSpPr>
        <p:spPr bwMode="auto">
          <a:xfrm>
            <a:off x="6332538" y="4179888"/>
            <a:ext cx="105251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ea typeface="黑体" panose="02010609060101010101" pitchFamily="49" charset="-122"/>
              </a:rPr>
              <a:t>……</a:t>
            </a:r>
            <a:endParaRPr lang="zh-CN" altLang="en-US" sz="1400" b="1">
              <a:ea typeface="黑体" panose="02010609060101010101" pitchFamily="49" charset="-122"/>
            </a:endParaRPr>
          </a:p>
        </p:txBody>
      </p:sp>
      <p:sp>
        <p:nvSpPr>
          <p:cNvPr id="68641" name="Oval 115"/>
          <p:cNvSpPr>
            <a:spLocks noChangeArrowheads="1"/>
          </p:cNvSpPr>
          <p:nvPr/>
        </p:nvSpPr>
        <p:spPr bwMode="auto">
          <a:xfrm rot="912433">
            <a:off x="3336925" y="3810000"/>
            <a:ext cx="385763" cy="158750"/>
          </a:xfrm>
          <a:prstGeom prst="ellipse">
            <a:avLst/>
          </a:prstGeom>
          <a:noFill/>
          <a:ln w="25400">
            <a:solidFill>
              <a:srgbClr val="007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8642" name="Oval 115"/>
          <p:cNvSpPr>
            <a:spLocks noChangeArrowheads="1"/>
          </p:cNvSpPr>
          <p:nvPr/>
        </p:nvSpPr>
        <p:spPr bwMode="auto">
          <a:xfrm rot="-1475381">
            <a:off x="4878388" y="3843338"/>
            <a:ext cx="385762" cy="158750"/>
          </a:xfrm>
          <a:prstGeom prst="ellipse">
            <a:avLst/>
          </a:prstGeom>
          <a:noFill/>
          <a:ln w="25400">
            <a:solidFill>
              <a:srgbClr val="007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8643" name="Text Box 4"/>
          <p:cNvSpPr txBox="1">
            <a:spLocks noChangeArrowheads="1"/>
          </p:cNvSpPr>
          <p:nvPr/>
        </p:nvSpPr>
        <p:spPr bwMode="auto">
          <a:xfrm>
            <a:off x="3963988" y="1704975"/>
            <a:ext cx="1139825"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solidFill>
                  <a:srgbClr val="00B050"/>
                </a:solidFill>
                <a:ea typeface="黑体" panose="02010609060101010101" pitchFamily="49" charset="-122"/>
              </a:rPr>
              <a:t>MPLS VPN</a:t>
            </a:r>
          </a:p>
          <a:p>
            <a:pPr eaLnBrk="1" hangingPunct="1"/>
            <a:r>
              <a:rPr lang="en-US" altLang="zh-CN" sz="1400" b="1">
                <a:solidFill>
                  <a:srgbClr val="00B050"/>
                </a:solidFill>
                <a:ea typeface="黑体" panose="02010609060101010101" pitchFamily="49" charset="-122"/>
              </a:rPr>
              <a:t>BGP </a:t>
            </a:r>
          </a:p>
          <a:p>
            <a:pPr eaLnBrk="1" hangingPunct="1"/>
            <a:r>
              <a:rPr lang="en-US" altLang="zh-CN" sz="1400" b="1">
                <a:solidFill>
                  <a:srgbClr val="00B050"/>
                </a:solidFill>
                <a:ea typeface="黑体" panose="02010609060101010101" pitchFamily="49" charset="-122"/>
              </a:rPr>
              <a:t>ISIS</a:t>
            </a:r>
            <a:endParaRPr lang="zh-CN" altLang="en-US" sz="1400" b="1">
              <a:solidFill>
                <a:srgbClr val="00B050"/>
              </a:solidFill>
              <a:ea typeface="黑体" panose="02010609060101010101" pitchFamily="49" charset="-122"/>
            </a:endParaRPr>
          </a:p>
        </p:txBody>
      </p:sp>
      <p:sp>
        <p:nvSpPr>
          <p:cNvPr id="68644" name="Text Box 4"/>
          <p:cNvSpPr txBox="1">
            <a:spLocks noChangeArrowheads="1"/>
          </p:cNvSpPr>
          <p:nvPr/>
        </p:nvSpPr>
        <p:spPr bwMode="auto">
          <a:xfrm>
            <a:off x="3963988" y="3451225"/>
            <a:ext cx="981075"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solidFill>
                  <a:srgbClr val="00B050"/>
                </a:solidFill>
                <a:ea typeface="黑体" panose="02010609060101010101" pitchFamily="49" charset="-122"/>
              </a:rPr>
              <a:t>OSPF</a:t>
            </a:r>
          </a:p>
          <a:p>
            <a:pPr eaLnBrk="1" hangingPunct="1"/>
            <a:r>
              <a:rPr lang="zh-CN" altLang="en-US" sz="1400" b="1">
                <a:solidFill>
                  <a:srgbClr val="00B050"/>
                </a:solidFill>
                <a:ea typeface="黑体" panose="02010609060101010101" pitchFamily="49" charset="-122"/>
              </a:rPr>
              <a:t>静态路由</a:t>
            </a:r>
            <a:endParaRPr lang="en-US" altLang="zh-CN" sz="1400" b="1">
              <a:solidFill>
                <a:srgbClr val="00B050"/>
              </a:solidFill>
              <a:ea typeface="黑体" panose="02010609060101010101" pitchFamily="49" charset="-122"/>
            </a:endParaRPr>
          </a:p>
        </p:txBody>
      </p:sp>
      <p:sp>
        <p:nvSpPr>
          <p:cNvPr id="68645" name="TextBox 197"/>
          <p:cNvSpPr txBox="1">
            <a:spLocks noChangeArrowheads="1"/>
          </p:cNvSpPr>
          <p:nvPr/>
        </p:nvSpPr>
        <p:spPr bwMode="auto">
          <a:xfrm>
            <a:off x="468313" y="5013325"/>
            <a:ext cx="8280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buFont typeface="Wingdings" panose="05000000000000000000" pitchFamily="2" charset="2"/>
              <a:buChar char="l"/>
            </a:pPr>
            <a:r>
              <a:rPr lang="zh-CN" altLang="en-US" b="1">
                <a:solidFill>
                  <a:srgbClr val="000000"/>
                </a:solidFill>
                <a:ea typeface="华文细黑" panose="02010600040101010101" pitchFamily="2" charset="-122"/>
              </a:rPr>
              <a:t>移动城域网典型组网，采用</a:t>
            </a:r>
            <a:r>
              <a:rPr lang="en-US" altLang="zh-CN" b="1">
                <a:solidFill>
                  <a:srgbClr val="000000"/>
                </a:solidFill>
                <a:ea typeface="华文细黑" panose="02010600040101010101" pitchFamily="2" charset="-122"/>
              </a:rPr>
              <a:t>2</a:t>
            </a:r>
            <a:r>
              <a:rPr lang="zh-CN" altLang="en-US" b="1">
                <a:solidFill>
                  <a:srgbClr val="000000"/>
                </a:solidFill>
                <a:ea typeface="华文细黑" panose="02010600040101010101" pitchFamily="2" charset="-122"/>
              </a:rPr>
              <a:t>台</a:t>
            </a:r>
            <a:r>
              <a:rPr lang="en-US" altLang="zh-CN" b="1">
                <a:solidFill>
                  <a:srgbClr val="000000"/>
                </a:solidFill>
                <a:ea typeface="华文细黑" panose="02010600040101010101" pitchFamily="2" charset="-122"/>
              </a:rPr>
              <a:t>CR16018</a:t>
            </a:r>
            <a:r>
              <a:rPr lang="zh-CN" altLang="en-US" b="1">
                <a:solidFill>
                  <a:srgbClr val="000000"/>
                </a:solidFill>
                <a:ea typeface="华文细黑" panose="02010600040101010101" pitchFamily="2" charset="-122"/>
              </a:rPr>
              <a:t>作为核心的多业务接入设备，承载大客户三层专线业务（</a:t>
            </a:r>
            <a:r>
              <a:rPr lang="en-US" altLang="zh-CN" b="1">
                <a:solidFill>
                  <a:srgbClr val="000000"/>
                </a:solidFill>
                <a:ea typeface="华文细黑" panose="02010600040101010101" pitchFamily="2" charset="-122"/>
              </a:rPr>
              <a:t>MPLS L3VPN)</a:t>
            </a:r>
            <a:r>
              <a:rPr lang="zh-CN" altLang="en-US" b="1">
                <a:solidFill>
                  <a:srgbClr val="000000"/>
                </a:solidFill>
                <a:ea typeface="华文细黑" panose="02010600040101010101" pitchFamily="2" charset="-122"/>
              </a:rPr>
              <a:t>、大客户互联网专线业务；同时</a:t>
            </a:r>
            <a:r>
              <a:rPr lang="en-US" altLang="zh-CN" b="1">
                <a:solidFill>
                  <a:srgbClr val="000000"/>
                </a:solidFill>
                <a:ea typeface="华文细黑" panose="02010600040101010101" pitchFamily="2" charset="-122"/>
              </a:rPr>
              <a:t>CR16018</a:t>
            </a:r>
            <a:r>
              <a:rPr lang="zh-CN" altLang="en-US" b="1">
                <a:solidFill>
                  <a:srgbClr val="000000"/>
                </a:solidFill>
                <a:ea typeface="华文细黑" panose="02010600040101010101" pitchFamily="2" charset="-122"/>
              </a:rPr>
              <a:t>上搭建</a:t>
            </a:r>
            <a:r>
              <a:rPr lang="en-US" altLang="zh-CN" b="1">
                <a:solidFill>
                  <a:srgbClr val="000000"/>
                </a:solidFill>
                <a:ea typeface="华文细黑" panose="02010600040101010101" pitchFamily="2" charset="-122"/>
              </a:rPr>
              <a:t>AC</a:t>
            </a:r>
            <a:r>
              <a:rPr lang="zh-CN" altLang="en-US" b="1">
                <a:solidFill>
                  <a:srgbClr val="000000"/>
                </a:solidFill>
                <a:ea typeface="华文细黑" panose="02010600040101010101" pitchFamily="2" charset="-122"/>
              </a:rPr>
              <a:t>池资源平台，将多个</a:t>
            </a:r>
            <a:r>
              <a:rPr lang="en-US" altLang="zh-CN" b="1">
                <a:solidFill>
                  <a:srgbClr val="000000"/>
                </a:solidFill>
                <a:ea typeface="华文细黑" panose="02010600040101010101" pitchFamily="2" charset="-122"/>
              </a:rPr>
              <a:t>AC</a:t>
            </a:r>
            <a:r>
              <a:rPr lang="zh-CN" altLang="en-US" b="1">
                <a:solidFill>
                  <a:srgbClr val="000000"/>
                </a:solidFill>
                <a:ea typeface="华文细黑" panose="02010600040101010101" pitchFamily="2" charset="-122"/>
              </a:rPr>
              <a:t>池虚拟成一个，实现集中</a:t>
            </a:r>
            <a:r>
              <a:rPr lang="en-US" altLang="zh-CN" b="1">
                <a:solidFill>
                  <a:srgbClr val="000000"/>
                </a:solidFill>
                <a:ea typeface="华文细黑" panose="02010600040101010101" pitchFamily="2" charset="-122"/>
              </a:rPr>
              <a:t>Wlan</a:t>
            </a:r>
            <a:r>
              <a:rPr lang="zh-CN" altLang="en-US" b="1">
                <a:solidFill>
                  <a:srgbClr val="000000"/>
                </a:solidFill>
                <a:ea typeface="华文细黑" panose="02010600040101010101" pitchFamily="2" charset="-122"/>
              </a:rPr>
              <a:t>业务管理；已经实现</a:t>
            </a:r>
            <a:r>
              <a:rPr lang="en-US" altLang="zh-CN" b="1">
                <a:solidFill>
                  <a:srgbClr val="000000"/>
                </a:solidFill>
                <a:ea typeface="华文细黑" panose="02010600040101010101" pitchFamily="2" charset="-122"/>
              </a:rPr>
              <a:t>Bras</a:t>
            </a:r>
            <a:r>
              <a:rPr lang="zh-CN" altLang="en-US" b="1">
                <a:solidFill>
                  <a:srgbClr val="000000"/>
                </a:solidFill>
                <a:ea typeface="华文细黑" panose="02010600040101010101" pitchFamily="2" charset="-122"/>
              </a:rPr>
              <a:t>功能的</a:t>
            </a:r>
            <a:r>
              <a:rPr lang="en-US" altLang="zh-CN" b="1">
                <a:solidFill>
                  <a:srgbClr val="000000"/>
                </a:solidFill>
                <a:ea typeface="华文细黑" panose="02010600040101010101" pitchFamily="2" charset="-122"/>
              </a:rPr>
              <a:t>CR16000</a:t>
            </a:r>
            <a:r>
              <a:rPr lang="zh-CN" altLang="en-US" b="1">
                <a:solidFill>
                  <a:srgbClr val="000000"/>
                </a:solidFill>
                <a:ea typeface="华文细黑" panose="02010600040101010101" pitchFamily="2" charset="-122"/>
              </a:rPr>
              <a:t>还将逐步替代原</a:t>
            </a:r>
            <a:r>
              <a:rPr lang="en-US" altLang="zh-CN" b="1">
                <a:solidFill>
                  <a:srgbClr val="000000"/>
                </a:solidFill>
                <a:ea typeface="华文细黑" panose="02010600040101010101" pitchFamily="2" charset="-122"/>
              </a:rPr>
              <a:t>Bras</a:t>
            </a:r>
            <a:r>
              <a:rPr lang="zh-CN" altLang="en-US" b="1">
                <a:solidFill>
                  <a:srgbClr val="000000"/>
                </a:solidFill>
                <a:ea typeface="华文细黑" panose="02010600040101010101" pitchFamily="2" charset="-122"/>
              </a:rPr>
              <a:t>设备，承载家庭宽带</a:t>
            </a:r>
            <a:r>
              <a:rPr lang="en-US" altLang="zh-CN" b="1">
                <a:solidFill>
                  <a:srgbClr val="000000"/>
                </a:solidFill>
                <a:ea typeface="华文细黑" panose="02010600040101010101" pitchFamily="2" charset="-122"/>
              </a:rPr>
              <a:t>PPPOE</a:t>
            </a:r>
            <a:r>
              <a:rPr lang="zh-CN" altLang="en-US" b="1">
                <a:solidFill>
                  <a:srgbClr val="000000"/>
                </a:solidFill>
                <a:ea typeface="华文细黑" panose="02010600040101010101" pitchFamily="2" charset="-122"/>
              </a:rPr>
              <a:t>等业务。</a:t>
            </a:r>
          </a:p>
        </p:txBody>
      </p:sp>
      <p:pic>
        <p:nvPicPr>
          <p:cNvPr id="68646" name="Picture 27" descr="无线交换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6363" y="2147888"/>
            <a:ext cx="5048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47" name="Picture 27" descr="无线交换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2263" y="2147888"/>
            <a:ext cx="5080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48" name="TextBox 137"/>
          <p:cNvSpPr txBox="1">
            <a:spLocks noChangeArrowheads="1"/>
          </p:cNvSpPr>
          <p:nvPr/>
        </p:nvSpPr>
        <p:spPr bwMode="auto">
          <a:xfrm>
            <a:off x="1447800" y="1871663"/>
            <a:ext cx="15922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C00000"/>
                </a:solidFill>
                <a:ea typeface="华文细黑" panose="02010600040101010101" pitchFamily="2" charset="-122"/>
              </a:rPr>
              <a:t>AC</a:t>
            </a:r>
            <a:r>
              <a:rPr lang="zh-CN" altLang="en-US" b="1">
                <a:solidFill>
                  <a:srgbClr val="C00000"/>
                </a:solidFill>
                <a:ea typeface="华文细黑" panose="02010600040101010101" pitchFamily="2" charset="-122"/>
              </a:rPr>
              <a:t>池</a:t>
            </a:r>
          </a:p>
        </p:txBody>
      </p:sp>
      <p:pic>
        <p:nvPicPr>
          <p:cNvPr id="68649" name="Picture 27" descr="无线交换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2147888"/>
            <a:ext cx="506413"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50" name="Picture 27" descr="无线交换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6888" y="2147888"/>
            <a:ext cx="506412"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51" name="TextBox 137"/>
          <p:cNvSpPr txBox="1">
            <a:spLocks noChangeArrowheads="1"/>
          </p:cNvSpPr>
          <p:nvPr/>
        </p:nvSpPr>
        <p:spPr bwMode="auto">
          <a:xfrm>
            <a:off x="6700838" y="1871663"/>
            <a:ext cx="159226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C00000"/>
                </a:solidFill>
                <a:ea typeface="华文细黑" panose="02010600040101010101" pitchFamily="2" charset="-122"/>
              </a:rPr>
              <a:t>AC</a:t>
            </a:r>
            <a:r>
              <a:rPr lang="zh-CN" altLang="en-US" b="1">
                <a:solidFill>
                  <a:srgbClr val="C00000"/>
                </a:solidFill>
                <a:ea typeface="华文细黑" panose="02010600040101010101" pitchFamily="2" charset="-122"/>
              </a:rPr>
              <a:t>池</a:t>
            </a:r>
          </a:p>
        </p:txBody>
      </p:sp>
      <p:cxnSp>
        <p:nvCxnSpPr>
          <p:cNvPr id="117" name="直接连接符 116"/>
          <p:cNvCxnSpPr>
            <a:stCxn id="68647" idx="3"/>
          </p:cNvCxnSpPr>
          <p:nvPr/>
        </p:nvCxnSpPr>
        <p:spPr>
          <a:xfrm>
            <a:off x="2100263" y="2322513"/>
            <a:ext cx="1403350" cy="55403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68649" idx="1"/>
            <a:endCxn id="68628" idx="3"/>
          </p:cNvCxnSpPr>
          <p:nvPr/>
        </p:nvCxnSpPr>
        <p:spPr>
          <a:xfrm flipH="1">
            <a:off x="5410200" y="2324100"/>
            <a:ext cx="1219200" cy="36353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pic>
        <p:nvPicPr>
          <p:cNvPr id="126" name="Oval 11"/>
          <p:cNvPicPr>
            <a:picLocks noChangeArrowheads="1"/>
          </p:cNvPicPr>
          <p:nvPr/>
        </p:nvPicPr>
        <p:blipFill>
          <a:blip r:embed="rId5"/>
          <a:srcRect/>
          <a:stretch>
            <a:fillRect/>
          </a:stretch>
        </p:blipFill>
        <p:spPr bwMode="ltGray">
          <a:xfrm>
            <a:off x="3194050" y="785813"/>
            <a:ext cx="3135313" cy="666750"/>
          </a:xfrm>
          <a:prstGeom prst="rect">
            <a:avLst/>
          </a:prstGeom>
          <a:noFill/>
          <a:ln>
            <a:noFill/>
          </a:ln>
          <a:effectLst>
            <a:outerShdw blurRad="50800" dist="50800" dir="5400000" algn="ctr" rotWithShape="0">
              <a:srgbClr val="00B0F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55" name="TextBox 93"/>
          <p:cNvSpPr txBox="1">
            <a:spLocks noChangeArrowheads="1"/>
          </p:cNvSpPr>
          <p:nvPr/>
        </p:nvSpPr>
        <p:spPr bwMode="auto">
          <a:xfrm>
            <a:off x="3722688" y="765175"/>
            <a:ext cx="159226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FFFFFF"/>
                </a:solidFill>
                <a:ea typeface="华文细黑" panose="02010600040101010101" pitchFamily="2" charset="-122"/>
              </a:rPr>
              <a:t>CMNet</a:t>
            </a:r>
            <a:endParaRPr lang="zh-CN" altLang="en-US" sz="2000" b="1">
              <a:solidFill>
                <a:srgbClr val="FFFFFF"/>
              </a:solidFill>
              <a:ea typeface="华文细黑" panose="02010600040101010101" pitchFamily="2"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圆角矩形 76"/>
          <p:cNvSpPr>
            <a:spLocks noChangeArrowheads="1"/>
          </p:cNvSpPr>
          <p:nvPr/>
        </p:nvSpPr>
        <p:spPr bwMode="auto">
          <a:xfrm>
            <a:off x="3348038" y="1412875"/>
            <a:ext cx="3744912" cy="792163"/>
          </a:xfrm>
          <a:prstGeom prst="roundRect">
            <a:avLst>
              <a:gd name="adj" fmla="val 16667"/>
            </a:avLst>
          </a:prstGeom>
          <a:solidFill>
            <a:srgbClr val="FFCC00">
              <a:alpha val="21960"/>
            </a:srgbClr>
          </a:solidFill>
          <a:ln w="44450">
            <a:solidFill>
              <a:srgbClr val="C00000"/>
            </a:solidFill>
            <a:prstDash val="dash"/>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rgbClr val="000000"/>
              </a:solidFill>
              <a:ea typeface="华文细黑" panose="02010600040101010101" pitchFamily="2" charset="-122"/>
            </a:endParaRPr>
          </a:p>
        </p:txBody>
      </p:sp>
      <p:sp>
        <p:nvSpPr>
          <p:cNvPr id="69635" name="Rectangle 40"/>
          <p:cNvSpPr>
            <a:spLocks noChangeArrowheads="1"/>
          </p:cNvSpPr>
          <p:nvPr/>
        </p:nvSpPr>
        <p:spPr bwMode="auto">
          <a:xfrm>
            <a:off x="107950" y="8255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b="1">
              <a:solidFill>
                <a:srgbClr val="CC0000"/>
              </a:solidFill>
              <a:ea typeface="黑体" panose="02010609060101010101" pitchFamily="49" charset="-122"/>
              <a:cs typeface="Arial" panose="020B0604020202020204" pitchFamily="34" charset="0"/>
            </a:endParaRPr>
          </a:p>
        </p:txBody>
      </p:sp>
      <p:sp>
        <p:nvSpPr>
          <p:cNvPr id="69636" name="AutoShape 68"/>
          <p:cNvSpPr>
            <a:spLocks noChangeArrowheads="1"/>
          </p:cNvSpPr>
          <p:nvPr/>
        </p:nvSpPr>
        <p:spPr bwMode="auto">
          <a:xfrm>
            <a:off x="4578350" y="3482975"/>
            <a:ext cx="3233738" cy="1458913"/>
          </a:xfrm>
          <a:prstGeom prst="roundRect">
            <a:avLst>
              <a:gd name="adj" fmla="val 16667"/>
            </a:avLst>
          </a:prstGeom>
          <a:solidFill>
            <a:srgbClr val="C0C0C0">
              <a:alpha val="56078"/>
            </a:srgbClr>
          </a:solidFill>
          <a:ln>
            <a:noFill/>
          </a:ln>
          <a:extLst>
            <a:ext uri="{91240B29-F687-4F45-9708-019B960494DF}">
              <a14:hiddenLine xmlns:a14="http://schemas.microsoft.com/office/drawing/2010/main" w="9525" algn="ctr">
                <a:solidFill>
                  <a:srgbClr val="000000"/>
                </a:solidFill>
                <a:prstDash val="dash"/>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ea typeface="华文细黑" panose="02010600040101010101" pitchFamily="2" charset="-122"/>
            </a:endParaRPr>
          </a:p>
        </p:txBody>
      </p:sp>
      <p:sp>
        <p:nvSpPr>
          <p:cNvPr id="69637" name="AutoShape 53"/>
          <p:cNvSpPr>
            <a:spLocks noChangeArrowheads="1"/>
          </p:cNvSpPr>
          <p:nvPr/>
        </p:nvSpPr>
        <p:spPr bwMode="auto">
          <a:xfrm>
            <a:off x="827088" y="3482975"/>
            <a:ext cx="3676650" cy="1458913"/>
          </a:xfrm>
          <a:prstGeom prst="roundRect">
            <a:avLst>
              <a:gd name="adj" fmla="val 16667"/>
            </a:avLst>
          </a:prstGeom>
          <a:solidFill>
            <a:srgbClr val="C0C0C0">
              <a:alpha val="56078"/>
            </a:srgbClr>
          </a:solidFill>
          <a:ln>
            <a:noFill/>
          </a:ln>
          <a:extLst>
            <a:ext uri="{91240B29-F687-4F45-9708-019B960494DF}">
              <a14:hiddenLine xmlns:a14="http://schemas.microsoft.com/office/drawing/2010/main" w="9525" algn="ctr">
                <a:solidFill>
                  <a:srgbClr val="000000"/>
                </a:solidFill>
                <a:prstDash val="dash"/>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ea typeface="华文细黑" panose="02010600040101010101" pitchFamily="2" charset="-122"/>
            </a:endParaRPr>
          </a:p>
        </p:txBody>
      </p:sp>
      <p:grpSp>
        <p:nvGrpSpPr>
          <p:cNvPr id="69638" name="Group 47"/>
          <p:cNvGrpSpPr>
            <a:grpSpLocks/>
          </p:cNvGrpSpPr>
          <p:nvPr/>
        </p:nvGrpSpPr>
        <p:grpSpPr bwMode="auto">
          <a:xfrm>
            <a:off x="3741738" y="2263775"/>
            <a:ext cx="2206625" cy="790575"/>
            <a:chOff x="716" y="1300"/>
            <a:chExt cx="1897" cy="716"/>
          </a:xfrm>
        </p:grpSpPr>
        <p:grpSp>
          <p:nvGrpSpPr>
            <p:cNvPr id="69704" name="Group 48"/>
            <p:cNvGrpSpPr>
              <a:grpSpLocks/>
            </p:cNvGrpSpPr>
            <p:nvPr/>
          </p:nvGrpSpPr>
          <p:grpSpPr bwMode="auto">
            <a:xfrm>
              <a:off x="716" y="1316"/>
              <a:ext cx="1842" cy="699"/>
              <a:chOff x="1383" y="460"/>
              <a:chExt cx="744" cy="924"/>
            </a:xfrm>
          </p:grpSpPr>
          <p:pic>
            <p:nvPicPr>
              <p:cNvPr id="69706" name="Picture 49" descr="中继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 y="550"/>
                <a:ext cx="743"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07" name="Picture 50" descr="通用交换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3" y="460"/>
                <a:ext cx="744"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9705" name="Freeform 51"/>
            <p:cNvSpPr>
              <a:spLocks/>
            </p:cNvSpPr>
            <p:nvPr/>
          </p:nvSpPr>
          <p:spPr bwMode="auto">
            <a:xfrm>
              <a:off x="716" y="1300"/>
              <a:ext cx="1897" cy="716"/>
            </a:xfrm>
            <a:custGeom>
              <a:avLst/>
              <a:gdLst>
                <a:gd name="T0" fmla="*/ 0 w 952"/>
                <a:gd name="T1" fmla="*/ 3 h 1066"/>
                <a:gd name="T2" fmla="*/ 936580 w 952"/>
                <a:gd name="T3" fmla="*/ 0 h 1066"/>
                <a:gd name="T4" fmla="*/ 1872277 w 952"/>
                <a:gd name="T5" fmla="*/ 3 h 1066"/>
                <a:gd name="T6" fmla="*/ 1872277 w 952"/>
                <a:gd name="T7" fmla="*/ 10 h 1066"/>
                <a:gd name="T8" fmla="*/ 891108 w 952"/>
                <a:gd name="T9" fmla="*/ 13 h 1066"/>
                <a:gd name="T10" fmla="*/ 0 w 952"/>
                <a:gd name="T11" fmla="*/ 10 h 1066"/>
                <a:gd name="T12" fmla="*/ 0 w 952"/>
                <a:gd name="T13" fmla="*/ 3 h 1066"/>
                <a:gd name="T14" fmla="*/ 0 60000 65536"/>
                <a:gd name="T15" fmla="*/ 0 60000 65536"/>
                <a:gd name="T16" fmla="*/ 0 60000 65536"/>
                <a:gd name="T17" fmla="*/ 0 60000 65536"/>
                <a:gd name="T18" fmla="*/ 0 60000 65536"/>
                <a:gd name="T19" fmla="*/ 0 60000 65536"/>
                <a:gd name="T20" fmla="*/ 0 60000 65536"/>
                <a:gd name="T21" fmla="*/ 0 w 952"/>
                <a:gd name="T22" fmla="*/ 0 h 1066"/>
                <a:gd name="T23" fmla="*/ 952 w 952"/>
                <a:gd name="T24" fmla="*/ 1066 h 1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2" h="1066">
                  <a:moveTo>
                    <a:pt x="0" y="250"/>
                  </a:moveTo>
                  <a:lnTo>
                    <a:pt x="476" y="0"/>
                  </a:lnTo>
                  <a:lnTo>
                    <a:pt x="952" y="250"/>
                  </a:lnTo>
                  <a:lnTo>
                    <a:pt x="952" y="817"/>
                  </a:lnTo>
                  <a:lnTo>
                    <a:pt x="453" y="1066"/>
                  </a:lnTo>
                  <a:lnTo>
                    <a:pt x="0" y="817"/>
                  </a:lnTo>
                  <a:lnTo>
                    <a:pt x="0" y="250"/>
                  </a:lnTo>
                  <a:close/>
                </a:path>
              </a:pathLst>
            </a:custGeom>
            <a:solidFill>
              <a:schemeClr val="bg1">
                <a:alpha val="72156"/>
              </a:schemeClr>
            </a:solidFill>
            <a:ln>
              <a:noFill/>
            </a:ln>
            <a:extLst>
              <a:ext uri="{91240B29-F687-4F45-9708-019B960494DF}">
                <a14:hiddenLine xmlns:a14="http://schemas.microsoft.com/office/drawing/2010/main" w="28575">
                  <a:solidFill>
                    <a:srgbClr val="000000"/>
                  </a:solidFill>
                  <a:round/>
                  <a:headEnd/>
                  <a:tailEnd/>
                </a14:hiddenLine>
              </a:ext>
            </a:extLst>
          </p:spPr>
          <p:txBody>
            <a:bodyPr/>
            <a:lstStyle/>
            <a:p>
              <a:endParaRPr lang="zh-CN" altLang="en-US"/>
            </a:p>
          </p:txBody>
        </p:sp>
      </p:grpSp>
      <p:cxnSp>
        <p:nvCxnSpPr>
          <p:cNvPr id="69639" name="直接连接符 122"/>
          <p:cNvCxnSpPr>
            <a:cxnSpLocks noChangeShapeType="1"/>
          </p:cNvCxnSpPr>
          <p:nvPr/>
        </p:nvCxnSpPr>
        <p:spPr bwMode="auto">
          <a:xfrm>
            <a:off x="5453063" y="3725863"/>
            <a:ext cx="438150" cy="0"/>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sp>
        <p:nvSpPr>
          <p:cNvPr id="69640" name="Line 141"/>
          <p:cNvSpPr>
            <a:spLocks noChangeShapeType="1"/>
          </p:cNvSpPr>
          <p:nvPr/>
        </p:nvSpPr>
        <p:spPr bwMode="auto">
          <a:xfrm flipV="1">
            <a:off x="4578350" y="2698750"/>
            <a:ext cx="511175" cy="4763"/>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41" name="Line 157"/>
          <p:cNvSpPr>
            <a:spLocks noChangeShapeType="1"/>
          </p:cNvSpPr>
          <p:nvPr/>
        </p:nvSpPr>
        <p:spPr bwMode="auto">
          <a:xfrm flipH="1">
            <a:off x="5235575" y="2879725"/>
            <a:ext cx="436563" cy="663575"/>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69642" name="Picture 184" descr="汇聚交换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1700" y="3603625"/>
            <a:ext cx="5127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3" name="Line 187"/>
          <p:cNvSpPr>
            <a:spLocks noChangeShapeType="1"/>
          </p:cNvSpPr>
          <p:nvPr/>
        </p:nvSpPr>
        <p:spPr bwMode="auto">
          <a:xfrm flipH="1">
            <a:off x="3484563" y="2879725"/>
            <a:ext cx="1751012" cy="82708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44" name="Line 190"/>
          <p:cNvSpPr>
            <a:spLocks noChangeShapeType="1"/>
          </p:cNvSpPr>
          <p:nvPr/>
        </p:nvSpPr>
        <p:spPr bwMode="auto">
          <a:xfrm>
            <a:off x="5672138" y="2879725"/>
            <a:ext cx="525462" cy="717550"/>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45" name="Line 191"/>
          <p:cNvSpPr>
            <a:spLocks noChangeShapeType="1"/>
          </p:cNvSpPr>
          <p:nvPr/>
        </p:nvSpPr>
        <p:spPr bwMode="auto">
          <a:xfrm>
            <a:off x="4286250" y="2879725"/>
            <a:ext cx="1911350" cy="717550"/>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69646" name="直接连接符 35"/>
          <p:cNvCxnSpPr>
            <a:cxnSpLocks noChangeShapeType="1"/>
          </p:cNvCxnSpPr>
          <p:nvPr/>
        </p:nvCxnSpPr>
        <p:spPr bwMode="auto">
          <a:xfrm rot="5400000" flipH="1" flipV="1">
            <a:off x="3938587" y="2055813"/>
            <a:ext cx="536575" cy="12700"/>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cxnSp>
        <p:nvCxnSpPr>
          <p:cNvPr id="69647" name="直接连接符 37"/>
          <p:cNvCxnSpPr>
            <a:cxnSpLocks noChangeShapeType="1"/>
          </p:cNvCxnSpPr>
          <p:nvPr/>
        </p:nvCxnSpPr>
        <p:spPr bwMode="auto">
          <a:xfrm rot="5400000" flipH="1" flipV="1">
            <a:off x="5191920" y="2047081"/>
            <a:ext cx="557212" cy="22225"/>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sp>
        <p:nvSpPr>
          <p:cNvPr id="69648" name="Rectangle 161"/>
          <p:cNvSpPr>
            <a:spLocks noChangeArrowheads="1"/>
          </p:cNvSpPr>
          <p:nvPr/>
        </p:nvSpPr>
        <p:spPr bwMode="auto">
          <a:xfrm>
            <a:off x="6183313" y="2667000"/>
            <a:ext cx="4429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rgbClr val="000000"/>
                </a:solidFill>
                <a:ea typeface="华文细黑" panose="02010600040101010101" pitchFamily="2" charset="-122"/>
              </a:rPr>
              <a:t>S12508</a:t>
            </a:r>
            <a:endParaRPr lang="en-US" altLang="zh-CN" sz="1200" b="1">
              <a:solidFill>
                <a:srgbClr val="000000"/>
              </a:solidFill>
              <a:ea typeface="华文细黑" panose="02010600040101010101" pitchFamily="2" charset="-122"/>
            </a:endParaRPr>
          </a:p>
        </p:txBody>
      </p:sp>
      <p:sp>
        <p:nvSpPr>
          <p:cNvPr id="69649" name="Rectangle 161"/>
          <p:cNvSpPr>
            <a:spLocks noChangeArrowheads="1"/>
          </p:cNvSpPr>
          <p:nvPr/>
        </p:nvSpPr>
        <p:spPr bwMode="auto">
          <a:xfrm>
            <a:off x="6761163" y="3813175"/>
            <a:ext cx="442912"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rgbClr val="000000"/>
                </a:solidFill>
                <a:ea typeface="华文细黑" panose="02010600040101010101" pitchFamily="2" charset="-122"/>
              </a:rPr>
              <a:t>S5500-EI</a:t>
            </a:r>
            <a:r>
              <a:rPr lang="en-US" altLang="zh-CN" sz="1600" b="1">
                <a:solidFill>
                  <a:srgbClr val="000000"/>
                </a:solidFill>
                <a:ea typeface="华文细黑" panose="02010600040101010101" pitchFamily="2" charset="-122"/>
              </a:rPr>
              <a:t>  </a:t>
            </a:r>
          </a:p>
        </p:txBody>
      </p:sp>
      <p:sp>
        <p:nvSpPr>
          <p:cNvPr id="69650" name="Line 188"/>
          <p:cNvSpPr>
            <a:spLocks noChangeShapeType="1"/>
          </p:cNvSpPr>
          <p:nvPr/>
        </p:nvSpPr>
        <p:spPr bwMode="auto">
          <a:xfrm flipH="1">
            <a:off x="2535238" y="2940050"/>
            <a:ext cx="1604962" cy="72548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23" name="直接连接符 22"/>
          <p:cNvCxnSpPr/>
          <p:nvPr/>
        </p:nvCxnSpPr>
        <p:spPr>
          <a:xfrm>
            <a:off x="2827338" y="3784600"/>
            <a:ext cx="292100" cy="1588"/>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69652" name="Line 157"/>
          <p:cNvSpPr>
            <a:spLocks noChangeShapeType="1"/>
          </p:cNvSpPr>
          <p:nvPr/>
        </p:nvSpPr>
        <p:spPr bwMode="auto">
          <a:xfrm>
            <a:off x="4286250" y="2940050"/>
            <a:ext cx="806450" cy="663575"/>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53" name="Rectangle 161"/>
          <p:cNvSpPr>
            <a:spLocks noChangeArrowheads="1"/>
          </p:cNvSpPr>
          <p:nvPr/>
        </p:nvSpPr>
        <p:spPr bwMode="auto">
          <a:xfrm>
            <a:off x="1295400" y="3816350"/>
            <a:ext cx="44291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rgbClr val="000000"/>
                </a:solidFill>
                <a:ea typeface="华文细黑" panose="02010600040101010101" pitchFamily="2" charset="-122"/>
              </a:rPr>
              <a:t>S3500EA</a:t>
            </a:r>
          </a:p>
          <a:p>
            <a:pPr algn="ctr" eaLnBrk="1" hangingPunct="1"/>
            <a:r>
              <a:rPr lang="en-US" altLang="zh-CN" sz="1400" b="1">
                <a:solidFill>
                  <a:srgbClr val="000000"/>
                </a:solidFill>
                <a:ea typeface="华文细黑" panose="02010600040101010101" pitchFamily="2" charset="-122"/>
              </a:rPr>
              <a:t>/S3600-PWR-EI  </a:t>
            </a:r>
          </a:p>
        </p:txBody>
      </p:sp>
      <p:sp>
        <p:nvSpPr>
          <p:cNvPr id="69654" name="Rectangle 204"/>
          <p:cNvSpPr>
            <a:spLocks noChangeArrowheads="1"/>
          </p:cNvSpPr>
          <p:nvPr/>
        </p:nvSpPr>
        <p:spPr bwMode="auto">
          <a:xfrm>
            <a:off x="928688" y="3357563"/>
            <a:ext cx="1638300"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000000"/>
                </a:solidFill>
                <a:ea typeface="华文细黑" panose="02010600040101010101" pitchFamily="2" charset="-122"/>
              </a:rPr>
              <a:t>普通托管客户</a:t>
            </a:r>
            <a:endParaRPr lang="en-US" altLang="zh-CN" sz="1200">
              <a:solidFill>
                <a:srgbClr val="000000"/>
              </a:solidFill>
              <a:ea typeface="华文细黑" panose="02010600040101010101" pitchFamily="2" charset="-122"/>
            </a:endParaRPr>
          </a:p>
          <a:p>
            <a:pPr eaLnBrk="1" hangingPunct="1"/>
            <a:r>
              <a:rPr lang="zh-CN" altLang="en-US" sz="1200">
                <a:solidFill>
                  <a:srgbClr val="000000"/>
                </a:solidFill>
                <a:ea typeface="华文细黑" panose="02010600040101010101" pitchFamily="2" charset="-122"/>
              </a:rPr>
              <a:t>接入交换机</a:t>
            </a:r>
          </a:p>
        </p:txBody>
      </p:sp>
      <p:sp>
        <p:nvSpPr>
          <p:cNvPr id="69655" name="Rectangle 204"/>
          <p:cNvSpPr>
            <a:spLocks noChangeArrowheads="1"/>
          </p:cNvSpPr>
          <p:nvPr/>
        </p:nvSpPr>
        <p:spPr bwMode="auto">
          <a:xfrm>
            <a:off x="6342063" y="3421063"/>
            <a:ext cx="6619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000000"/>
                </a:solidFill>
                <a:ea typeface="华文细黑" panose="02010600040101010101" pitchFamily="2" charset="-122"/>
              </a:rPr>
              <a:t>VIP</a:t>
            </a:r>
            <a:r>
              <a:rPr lang="zh-CN" altLang="en-US" sz="1200">
                <a:solidFill>
                  <a:srgbClr val="000000"/>
                </a:solidFill>
                <a:ea typeface="华文细黑" panose="02010600040101010101" pitchFamily="2" charset="-122"/>
              </a:rPr>
              <a:t>客户千兆汇聚</a:t>
            </a:r>
            <a:endParaRPr lang="en-US" altLang="zh-CN" sz="1200">
              <a:solidFill>
                <a:srgbClr val="000000"/>
              </a:solidFill>
              <a:ea typeface="华文细黑" panose="02010600040101010101" pitchFamily="2" charset="-122"/>
            </a:endParaRPr>
          </a:p>
          <a:p>
            <a:pPr eaLnBrk="1" hangingPunct="1"/>
            <a:r>
              <a:rPr lang="zh-CN" altLang="en-US" sz="1200">
                <a:solidFill>
                  <a:srgbClr val="000000"/>
                </a:solidFill>
                <a:ea typeface="华文细黑" panose="02010600040101010101" pitchFamily="2" charset="-122"/>
              </a:rPr>
              <a:t>交换机</a:t>
            </a:r>
          </a:p>
        </p:txBody>
      </p:sp>
      <p:cxnSp>
        <p:nvCxnSpPr>
          <p:cNvPr id="69656" name="直接连接符 94"/>
          <p:cNvCxnSpPr>
            <a:cxnSpLocks noChangeShapeType="1"/>
          </p:cNvCxnSpPr>
          <p:nvPr/>
        </p:nvCxnSpPr>
        <p:spPr bwMode="auto">
          <a:xfrm rot="5400000">
            <a:off x="1783557" y="3796506"/>
            <a:ext cx="482600" cy="5826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69657" name="直接连接符 95"/>
          <p:cNvCxnSpPr>
            <a:cxnSpLocks noChangeShapeType="1"/>
          </p:cNvCxnSpPr>
          <p:nvPr/>
        </p:nvCxnSpPr>
        <p:spPr bwMode="auto">
          <a:xfrm rot="16200000" flipH="1">
            <a:off x="2266157" y="4075906"/>
            <a:ext cx="414338" cy="920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69658" name="直接连接符 99"/>
          <p:cNvCxnSpPr>
            <a:cxnSpLocks noChangeShapeType="1"/>
          </p:cNvCxnSpPr>
          <p:nvPr/>
        </p:nvCxnSpPr>
        <p:spPr bwMode="auto">
          <a:xfrm rot="5400000">
            <a:off x="2896394" y="3988594"/>
            <a:ext cx="738188" cy="317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69659" name="直接连接符 100"/>
          <p:cNvCxnSpPr>
            <a:cxnSpLocks noChangeShapeType="1"/>
          </p:cNvCxnSpPr>
          <p:nvPr/>
        </p:nvCxnSpPr>
        <p:spPr bwMode="auto">
          <a:xfrm rot="16200000" flipH="1">
            <a:off x="3500438" y="3890963"/>
            <a:ext cx="422275" cy="454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pic>
        <p:nvPicPr>
          <p:cNvPr id="69660"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1450" y="4329113"/>
            <a:ext cx="4048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1"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6163" y="4329113"/>
            <a:ext cx="4064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2"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2113" y="4329113"/>
            <a:ext cx="4064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63"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5388" y="4329113"/>
            <a:ext cx="4048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4" name="Line 188"/>
          <p:cNvSpPr>
            <a:spLocks noChangeShapeType="1"/>
          </p:cNvSpPr>
          <p:nvPr/>
        </p:nvSpPr>
        <p:spPr bwMode="auto">
          <a:xfrm flipH="1">
            <a:off x="2535238" y="2879725"/>
            <a:ext cx="2627312" cy="785813"/>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665" name="Line 188"/>
          <p:cNvSpPr>
            <a:spLocks noChangeShapeType="1"/>
          </p:cNvSpPr>
          <p:nvPr/>
        </p:nvSpPr>
        <p:spPr bwMode="auto">
          <a:xfrm flipH="1">
            <a:off x="3484563" y="2940050"/>
            <a:ext cx="728662" cy="72548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69666" name="Picture 61" descr="汇聚交换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2463" y="3603625"/>
            <a:ext cx="51435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67" name="矩形 39"/>
          <p:cNvSpPr>
            <a:spLocks noChangeArrowheads="1"/>
          </p:cNvSpPr>
          <p:nvPr/>
        </p:nvSpPr>
        <p:spPr bwMode="auto">
          <a:xfrm>
            <a:off x="1416050" y="1839913"/>
            <a:ext cx="1312863" cy="1025525"/>
          </a:xfrm>
          <a:prstGeom prst="rect">
            <a:avLst/>
          </a:prstGeom>
          <a:solidFill>
            <a:srgbClr val="DBEEF4"/>
          </a:solidFill>
          <a:ln w="25400" algn="ctr">
            <a:solidFill>
              <a:srgbClr val="385D8A"/>
            </a:solidFill>
            <a:prstDash val="dash"/>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ea typeface="华文细黑" panose="02010600040101010101" pitchFamily="2" charset="-122"/>
            </a:endParaRPr>
          </a:p>
        </p:txBody>
      </p:sp>
      <p:cxnSp>
        <p:nvCxnSpPr>
          <p:cNvPr id="69668" name="直接连接符 91"/>
          <p:cNvCxnSpPr>
            <a:cxnSpLocks noChangeShapeType="1"/>
          </p:cNvCxnSpPr>
          <p:nvPr/>
        </p:nvCxnSpPr>
        <p:spPr bwMode="auto">
          <a:xfrm>
            <a:off x="1562100" y="2081213"/>
            <a:ext cx="436563" cy="1587"/>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cxnSp>
        <p:nvCxnSpPr>
          <p:cNvPr id="69669" name="直接连接符 92"/>
          <p:cNvCxnSpPr>
            <a:cxnSpLocks noChangeShapeType="1"/>
          </p:cNvCxnSpPr>
          <p:nvPr/>
        </p:nvCxnSpPr>
        <p:spPr bwMode="auto">
          <a:xfrm>
            <a:off x="1562100" y="2381250"/>
            <a:ext cx="436563" cy="158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cxnSp>
        <p:nvCxnSpPr>
          <p:cNvPr id="69670" name="直接连接符 108"/>
          <p:cNvCxnSpPr>
            <a:cxnSpLocks noChangeShapeType="1"/>
          </p:cNvCxnSpPr>
          <p:nvPr/>
        </p:nvCxnSpPr>
        <p:spPr bwMode="auto">
          <a:xfrm>
            <a:off x="1562100" y="2682875"/>
            <a:ext cx="436563"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69671" name="Rectangle 204"/>
          <p:cNvSpPr>
            <a:spLocks noChangeArrowheads="1"/>
          </p:cNvSpPr>
          <p:nvPr/>
        </p:nvSpPr>
        <p:spPr bwMode="auto">
          <a:xfrm>
            <a:off x="2139950" y="1960563"/>
            <a:ext cx="661988"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000000"/>
                </a:solidFill>
                <a:ea typeface="华文细黑" panose="02010600040101010101" pitchFamily="2" charset="-122"/>
              </a:rPr>
              <a:t>10GE</a:t>
            </a:r>
            <a:endParaRPr lang="zh-CN" altLang="en-US" sz="1200" b="1">
              <a:solidFill>
                <a:srgbClr val="000000"/>
              </a:solidFill>
              <a:ea typeface="华文细黑" panose="02010600040101010101" pitchFamily="2" charset="-122"/>
            </a:endParaRPr>
          </a:p>
        </p:txBody>
      </p:sp>
      <p:sp>
        <p:nvSpPr>
          <p:cNvPr id="69672" name="Rectangle 204"/>
          <p:cNvSpPr>
            <a:spLocks noChangeArrowheads="1"/>
          </p:cNvSpPr>
          <p:nvPr/>
        </p:nvSpPr>
        <p:spPr bwMode="auto">
          <a:xfrm>
            <a:off x="2144713" y="2259013"/>
            <a:ext cx="6619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000000"/>
                </a:solidFill>
                <a:ea typeface="华文细黑" panose="02010600040101010101" pitchFamily="2" charset="-122"/>
              </a:rPr>
              <a:t>GE</a:t>
            </a:r>
            <a:endParaRPr lang="zh-CN" altLang="en-US" sz="1200" b="1">
              <a:solidFill>
                <a:srgbClr val="000000"/>
              </a:solidFill>
              <a:ea typeface="华文细黑" panose="02010600040101010101" pitchFamily="2" charset="-122"/>
            </a:endParaRPr>
          </a:p>
        </p:txBody>
      </p:sp>
      <p:sp>
        <p:nvSpPr>
          <p:cNvPr id="69673" name="Rectangle 204"/>
          <p:cNvSpPr>
            <a:spLocks noChangeArrowheads="1"/>
          </p:cNvSpPr>
          <p:nvPr/>
        </p:nvSpPr>
        <p:spPr bwMode="auto">
          <a:xfrm>
            <a:off x="2144713" y="2560638"/>
            <a:ext cx="6619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000000"/>
                </a:solidFill>
                <a:ea typeface="华文细黑" panose="02010600040101010101" pitchFamily="2" charset="-122"/>
              </a:rPr>
              <a:t>FE</a:t>
            </a:r>
            <a:endParaRPr lang="zh-CN" altLang="en-US" sz="1200" b="1">
              <a:solidFill>
                <a:srgbClr val="000000"/>
              </a:solidFill>
              <a:ea typeface="华文细黑" panose="02010600040101010101" pitchFamily="2" charset="-122"/>
            </a:endParaRPr>
          </a:p>
        </p:txBody>
      </p:sp>
      <p:sp>
        <p:nvSpPr>
          <p:cNvPr id="69674" name="Rectangle 204"/>
          <p:cNvSpPr>
            <a:spLocks noChangeArrowheads="1"/>
          </p:cNvSpPr>
          <p:nvPr/>
        </p:nvSpPr>
        <p:spPr bwMode="auto">
          <a:xfrm>
            <a:off x="6037263" y="2336800"/>
            <a:ext cx="6619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000000"/>
                </a:solidFill>
                <a:ea typeface="华文细黑" panose="02010600040101010101" pitchFamily="2" charset="-122"/>
              </a:rPr>
              <a:t>数据中心</a:t>
            </a:r>
            <a:endParaRPr lang="en-US" altLang="zh-CN" sz="1200">
              <a:solidFill>
                <a:srgbClr val="000000"/>
              </a:solidFill>
              <a:ea typeface="华文细黑" panose="02010600040101010101" pitchFamily="2" charset="-122"/>
            </a:endParaRPr>
          </a:p>
          <a:p>
            <a:pPr eaLnBrk="1" hangingPunct="1"/>
            <a:r>
              <a:rPr lang="zh-CN" altLang="en-US" sz="1200">
                <a:solidFill>
                  <a:srgbClr val="000000"/>
                </a:solidFill>
                <a:ea typeface="华文细黑" panose="02010600040101010101" pitchFamily="2" charset="-122"/>
              </a:rPr>
              <a:t>核心交换机</a:t>
            </a:r>
          </a:p>
        </p:txBody>
      </p:sp>
      <p:sp>
        <p:nvSpPr>
          <p:cNvPr id="69675" name="Rectangle 161"/>
          <p:cNvSpPr>
            <a:spLocks noChangeArrowheads="1"/>
          </p:cNvSpPr>
          <p:nvPr/>
        </p:nvSpPr>
        <p:spPr bwMode="auto">
          <a:xfrm>
            <a:off x="6196013" y="2849563"/>
            <a:ext cx="4429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r>
              <a:rPr lang="en-US" altLang="zh-CN" sz="1400" b="1">
                <a:solidFill>
                  <a:srgbClr val="000000"/>
                </a:solidFill>
                <a:ea typeface="华文细黑" panose="02010600040101010101" pitchFamily="2" charset="-122"/>
              </a:rPr>
              <a:t>IRF2.0</a:t>
            </a:r>
          </a:p>
        </p:txBody>
      </p:sp>
      <p:cxnSp>
        <p:nvCxnSpPr>
          <p:cNvPr id="69676" name="直接连接符 94"/>
          <p:cNvCxnSpPr>
            <a:cxnSpLocks noChangeShapeType="1"/>
          </p:cNvCxnSpPr>
          <p:nvPr/>
        </p:nvCxnSpPr>
        <p:spPr bwMode="auto">
          <a:xfrm rot="5400000">
            <a:off x="4843463" y="3863975"/>
            <a:ext cx="547687" cy="392113"/>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cxnSp>
        <p:nvCxnSpPr>
          <p:cNvPr id="69677" name="直接连接符 95"/>
          <p:cNvCxnSpPr>
            <a:cxnSpLocks noChangeShapeType="1"/>
          </p:cNvCxnSpPr>
          <p:nvPr/>
        </p:nvCxnSpPr>
        <p:spPr bwMode="auto">
          <a:xfrm rot="16200000" flipH="1">
            <a:off x="5237163" y="3862388"/>
            <a:ext cx="547687" cy="395287"/>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cxnSp>
        <p:nvCxnSpPr>
          <p:cNvPr id="69678" name="直接连接符 99"/>
          <p:cNvCxnSpPr>
            <a:cxnSpLocks noChangeShapeType="1"/>
          </p:cNvCxnSpPr>
          <p:nvPr/>
        </p:nvCxnSpPr>
        <p:spPr bwMode="auto">
          <a:xfrm rot="5400000">
            <a:off x="5810250" y="4037013"/>
            <a:ext cx="795337" cy="17303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cxnSp>
        <p:nvCxnSpPr>
          <p:cNvPr id="69679" name="直接连接符 100"/>
          <p:cNvCxnSpPr>
            <a:cxnSpLocks noChangeShapeType="1"/>
          </p:cNvCxnSpPr>
          <p:nvPr/>
        </p:nvCxnSpPr>
        <p:spPr bwMode="auto">
          <a:xfrm rot="16200000" flipH="1">
            <a:off x="6460332" y="3667919"/>
            <a:ext cx="547687" cy="78422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cxnSp>
      <p:pic>
        <p:nvPicPr>
          <p:cNvPr id="69680"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0738" y="4333875"/>
            <a:ext cx="4048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81"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5450" y="4333875"/>
            <a:ext cx="4048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82"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8375" y="4337050"/>
            <a:ext cx="4048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83" name="Picture 53" descr="服务器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4675" y="4333875"/>
            <a:ext cx="4048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84" name="Picture 61" descr="汇聚交换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0450" y="3525838"/>
            <a:ext cx="73183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85" name="Picture 61" descr="汇聚交换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8188" y="3525838"/>
            <a:ext cx="7334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86" name="Line 141"/>
          <p:cNvSpPr>
            <a:spLocks noChangeShapeType="1"/>
          </p:cNvSpPr>
          <p:nvPr/>
        </p:nvSpPr>
        <p:spPr bwMode="auto">
          <a:xfrm flipV="1">
            <a:off x="4578350" y="2751138"/>
            <a:ext cx="511175" cy="4762"/>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69687" name="组合 30"/>
          <p:cNvGrpSpPr>
            <a:grpSpLocks/>
          </p:cNvGrpSpPr>
          <p:nvPr/>
        </p:nvGrpSpPr>
        <p:grpSpPr bwMode="auto">
          <a:xfrm>
            <a:off x="3549650" y="874713"/>
            <a:ext cx="3170238" cy="700087"/>
            <a:chOff x="642910" y="1588887"/>
            <a:chExt cx="2320075" cy="1681873"/>
          </a:xfrm>
        </p:grpSpPr>
        <p:sp>
          <p:nvSpPr>
            <p:cNvPr id="67" name="Oval 11"/>
            <p:cNvSpPr>
              <a:spLocks noChangeArrowheads="1"/>
            </p:cNvSpPr>
            <p:nvPr/>
          </p:nvSpPr>
          <p:spPr bwMode="ltGray">
            <a:xfrm>
              <a:off x="642910" y="1588887"/>
              <a:ext cx="1927393" cy="1281428"/>
            </a:xfrm>
            <a:prstGeom prst="cloud">
              <a:avLst/>
            </a:prstGeom>
            <a:solidFill>
              <a:srgbClr val="1E7BB4"/>
            </a:solidFill>
            <a:ln w="28575" algn="ctr">
              <a:noFill/>
              <a:round/>
              <a:headEnd/>
              <a:tailEnd/>
            </a:ln>
          </p:spPr>
          <p:txBody>
            <a:bodyPr wrap="none" anchor="ctr"/>
            <a:lstStyle/>
            <a:p>
              <a:pPr algn="ctr">
                <a:defRPr/>
              </a:pPr>
              <a:endParaRPr lang="zh-CN" altLang="en-US" dirty="0">
                <a:solidFill>
                  <a:srgbClr val="000000"/>
                </a:solidFill>
              </a:endParaRPr>
            </a:p>
          </p:txBody>
        </p:sp>
        <p:grpSp>
          <p:nvGrpSpPr>
            <p:cNvPr id="69701" name="Oval 11"/>
            <p:cNvGrpSpPr>
              <a:grpSpLocks/>
            </p:cNvGrpSpPr>
            <p:nvPr/>
          </p:nvGrpSpPr>
          <p:grpSpPr bwMode="auto">
            <a:xfrm>
              <a:off x="681203" y="1589415"/>
              <a:ext cx="2281782" cy="1681345"/>
              <a:chOff x="4937760" y="1286256"/>
              <a:chExt cx="1645919" cy="1213104"/>
            </a:xfrm>
          </p:grpSpPr>
          <p:pic>
            <p:nvPicPr>
              <p:cNvPr id="69702" name="Oval 1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ltGray">
              <a:xfrm>
                <a:off x="4937760" y="1286256"/>
                <a:ext cx="1645919" cy="121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3" name="Text Box 75"/>
              <p:cNvSpPr txBox="1">
                <a:spLocks noChangeArrowheads="1"/>
              </p:cNvSpPr>
              <p:nvPr/>
            </p:nvSpPr>
            <p:spPr bwMode="auto">
              <a:xfrm>
                <a:off x="5154790" y="1448574"/>
                <a:ext cx="806720" cy="52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000000"/>
                  </a:solidFill>
                </a:endParaRPr>
              </a:p>
            </p:txBody>
          </p:sp>
        </p:grpSp>
      </p:grpSp>
      <p:sp>
        <p:nvSpPr>
          <p:cNvPr id="69688" name="TextBox 70"/>
          <p:cNvSpPr txBox="1">
            <a:spLocks noChangeArrowheads="1"/>
          </p:cNvSpPr>
          <p:nvPr/>
        </p:nvSpPr>
        <p:spPr bwMode="auto">
          <a:xfrm>
            <a:off x="4143375" y="928688"/>
            <a:ext cx="1397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FFFFFF"/>
                </a:solidFill>
                <a:ea typeface="华文细黑" panose="02010600040101010101" pitchFamily="2" charset="-122"/>
              </a:rPr>
              <a:t>电信城域网</a:t>
            </a:r>
          </a:p>
        </p:txBody>
      </p:sp>
      <p:sp>
        <p:nvSpPr>
          <p:cNvPr id="69689" name="Rectangle 161"/>
          <p:cNvSpPr>
            <a:spLocks noChangeArrowheads="1"/>
          </p:cNvSpPr>
          <p:nvPr/>
        </p:nvSpPr>
        <p:spPr bwMode="auto">
          <a:xfrm>
            <a:off x="6196013" y="1657350"/>
            <a:ext cx="4429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b="1">
                <a:solidFill>
                  <a:srgbClr val="000000"/>
                </a:solidFill>
                <a:ea typeface="华文细黑" panose="02010600040101010101" pitchFamily="2" charset="-122"/>
              </a:rPr>
              <a:t>CR16008</a:t>
            </a:r>
          </a:p>
          <a:p>
            <a:pPr algn="ctr" eaLnBrk="1" hangingPunct="1"/>
            <a:r>
              <a:rPr lang="en-US" altLang="zh-CN" sz="1400" b="1">
                <a:solidFill>
                  <a:srgbClr val="000000"/>
                </a:solidFill>
                <a:ea typeface="华文细黑" panose="02010600040101010101" pitchFamily="2" charset="-122"/>
              </a:rPr>
              <a:t>IRF2.0</a:t>
            </a:r>
          </a:p>
        </p:txBody>
      </p:sp>
      <p:cxnSp>
        <p:nvCxnSpPr>
          <p:cNvPr id="69690" name="直接连接符 91"/>
          <p:cNvCxnSpPr>
            <a:cxnSpLocks noChangeShapeType="1"/>
          </p:cNvCxnSpPr>
          <p:nvPr/>
        </p:nvCxnSpPr>
        <p:spPr bwMode="auto">
          <a:xfrm>
            <a:off x="4586288" y="1719263"/>
            <a:ext cx="574675" cy="0"/>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cxnSp>
        <p:nvCxnSpPr>
          <p:cNvPr id="69691" name="直接连接符 75"/>
          <p:cNvCxnSpPr>
            <a:cxnSpLocks noChangeShapeType="1"/>
          </p:cNvCxnSpPr>
          <p:nvPr/>
        </p:nvCxnSpPr>
        <p:spPr bwMode="auto">
          <a:xfrm flipV="1">
            <a:off x="4283075" y="1901825"/>
            <a:ext cx="957263" cy="606425"/>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cxnSp>
        <p:nvCxnSpPr>
          <p:cNvPr id="69692" name="直接连接符 77"/>
          <p:cNvCxnSpPr>
            <a:cxnSpLocks noChangeShapeType="1"/>
          </p:cNvCxnSpPr>
          <p:nvPr/>
        </p:nvCxnSpPr>
        <p:spPr bwMode="auto">
          <a:xfrm flipH="1" flipV="1">
            <a:off x="4430713" y="1901825"/>
            <a:ext cx="957262" cy="546100"/>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pic>
        <p:nvPicPr>
          <p:cNvPr id="69693" name="Picture 41" descr="中继器"/>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8100" y="2330450"/>
            <a:ext cx="706438"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94" name="Picture 41" descr="中继器"/>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89525" y="2341563"/>
            <a:ext cx="704850"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95" name="Picture 414" descr="高端路由器"/>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4775" y="1474788"/>
            <a:ext cx="715963"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69696" name="Picture 414" descr="高端路由器"/>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13338" y="1474788"/>
            <a:ext cx="714375"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69697" name="直接连接符 91"/>
          <p:cNvCxnSpPr>
            <a:cxnSpLocks noChangeShapeType="1"/>
          </p:cNvCxnSpPr>
          <p:nvPr/>
        </p:nvCxnSpPr>
        <p:spPr bwMode="auto">
          <a:xfrm>
            <a:off x="4578350" y="1779588"/>
            <a:ext cx="571500" cy="0"/>
          </a:xfrm>
          <a:prstGeom prst="line">
            <a:avLst/>
          </a:prstGeom>
          <a:noFill/>
          <a:ln w="38100">
            <a:solidFill>
              <a:srgbClr val="FFC000"/>
            </a:solidFill>
            <a:round/>
            <a:headEnd/>
            <a:tailEnd/>
          </a:ln>
          <a:extLst>
            <a:ext uri="{909E8E84-426E-40DD-AFC4-6F175D3DCCD1}">
              <a14:hiddenFill xmlns:a14="http://schemas.microsoft.com/office/drawing/2010/main">
                <a:noFill/>
              </a14:hiddenFill>
            </a:ext>
          </a:extLst>
        </p:spPr>
      </p:cxnSp>
      <p:sp>
        <p:nvSpPr>
          <p:cNvPr id="69698" name="Text Box 134"/>
          <p:cNvSpPr txBox="1">
            <a:spLocks noChangeArrowheads="1"/>
          </p:cNvSpPr>
          <p:nvPr/>
        </p:nvSpPr>
        <p:spPr bwMode="auto">
          <a:xfrm>
            <a:off x="395288" y="5287963"/>
            <a:ext cx="80645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buClr>
                <a:schemeClr val="tx1"/>
              </a:buClr>
              <a:buFont typeface="Wingdings" panose="05000000000000000000" pitchFamily="2" charset="2"/>
              <a:buChar char="l"/>
            </a:pPr>
            <a:r>
              <a:rPr lang="zh-CN" altLang="en-US" b="1">
                <a:solidFill>
                  <a:srgbClr val="000000"/>
                </a:solidFill>
                <a:ea typeface="华文细黑" panose="02010600040101010101" pitchFamily="2" charset="-122"/>
              </a:rPr>
              <a:t>采用新一代骨干路由器</a:t>
            </a:r>
            <a:r>
              <a:rPr lang="en-US" altLang="zh-CN" b="1">
                <a:solidFill>
                  <a:srgbClr val="000000"/>
                </a:solidFill>
                <a:ea typeface="华文细黑" panose="02010600040101010101" pitchFamily="2" charset="-122"/>
              </a:rPr>
              <a:t>CR16K</a:t>
            </a:r>
            <a:r>
              <a:rPr lang="zh-CN" altLang="en-US" b="1">
                <a:solidFill>
                  <a:srgbClr val="000000"/>
                </a:solidFill>
                <a:ea typeface="华文细黑" panose="02010600040101010101" pitchFamily="2" charset="-122"/>
              </a:rPr>
              <a:t>作为核心出口，新一代数据中心级交换机作为核心汇聚层，并引入</a:t>
            </a:r>
            <a:r>
              <a:rPr lang="en-US" altLang="zh-CN" b="1">
                <a:solidFill>
                  <a:srgbClr val="000000"/>
                </a:solidFill>
                <a:ea typeface="华文细黑" panose="02010600040101010101" pitchFamily="2" charset="-122"/>
              </a:rPr>
              <a:t>IRF2.0</a:t>
            </a:r>
            <a:r>
              <a:rPr lang="zh-CN" altLang="en-US" b="1">
                <a:solidFill>
                  <a:srgbClr val="000000"/>
                </a:solidFill>
                <a:ea typeface="华文细黑" panose="02010600040101010101" pitchFamily="2" charset="-122"/>
              </a:rPr>
              <a:t>虚拟化特性为将来开展云计算打下基础。</a:t>
            </a:r>
          </a:p>
          <a:p>
            <a:pPr eaLnBrk="1" hangingPunct="1">
              <a:lnSpc>
                <a:spcPct val="110000"/>
              </a:lnSpc>
              <a:buClr>
                <a:schemeClr val="tx1"/>
              </a:buClr>
              <a:buFont typeface="Wingdings" panose="05000000000000000000" pitchFamily="2" charset="2"/>
              <a:buChar char="l"/>
            </a:pPr>
            <a:endParaRPr lang="zh-CN" altLang="en-US" b="1">
              <a:solidFill>
                <a:srgbClr val="000000"/>
              </a:solidFill>
              <a:ea typeface="华文细黑" panose="02010600040101010101" pitchFamily="2" charset="-122"/>
            </a:endParaRPr>
          </a:p>
        </p:txBody>
      </p:sp>
      <p:sp>
        <p:nvSpPr>
          <p:cNvPr id="69699" name="标题 76"/>
          <p:cNvSpPr>
            <a:spLocks noGrp="1"/>
          </p:cNvSpPr>
          <p:nvPr>
            <p:ph type="title"/>
          </p:nvPr>
        </p:nvSpPr>
        <p:spPr/>
        <p:txBody>
          <a:bodyPr/>
          <a:lstStyle/>
          <a:p>
            <a:pPr eaLnBrk="1" hangingPunct="1">
              <a:defRPr/>
            </a:pPr>
            <a:r>
              <a:rPr lang="zh-CN" altLang="en-US" dirty="0" smtClean="0">
                <a:latin typeface="+mn-ea"/>
                <a:ea typeface="+mn-ea"/>
                <a:cs typeface="Arial" charset="0"/>
              </a:rPr>
              <a:t>组网应用（三）－数据中心出口或互联</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1071563" y="1643063"/>
            <a:ext cx="7058025"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50000"/>
              </a:spcBef>
              <a:buClr>
                <a:schemeClr val="tx1"/>
              </a:buClr>
              <a:buFont typeface="Wingdings" panose="05000000000000000000" pitchFamily="2" charset="2"/>
              <a:buChar char="n"/>
            </a:pPr>
            <a:r>
              <a:rPr lang="zh-CN" altLang="en-US" sz="2400" b="1">
                <a:ea typeface="华文细黑" panose="02010600040101010101" pitchFamily="2" charset="-122"/>
              </a:rPr>
              <a:t>对</a:t>
            </a:r>
            <a:r>
              <a:rPr lang="en-US" altLang="zh-CN" sz="2400" b="1">
                <a:ea typeface="华文细黑" panose="02010600040101010101" pitchFamily="2" charset="-122"/>
              </a:rPr>
              <a:t>CR16000</a:t>
            </a:r>
            <a:r>
              <a:rPr lang="zh-CN" altLang="en-US" sz="2400" b="1">
                <a:ea typeface="华文细黑" panose="02010600040101010101" pitchFamily="2" charset="-122"/>
              </a:rPr>
              <a:t>产品进行综述</a:t>
            </a:r>
          </a:p>
          <a:p>
            <a:pPr eaLnBrk="1" hangingPunct="1">
              <a:lnSpc>
                <a:spcPct val="150000"/>
              </a:lnSpc>
              <a:buClr>
                <a:schemeClr val="tx1"/>
              </a:buClr>
              <a:buFont typeface="Wingdings" panose="05000000000000000000" pitchFamily="2" charset="2"/>
              <a:buChar char="n"/>
            </a:pPr>
            <a:r>
              <a:rPr lang="zh-CN" altLang="en-US" sz="2400" b="1">
                <a:ea typeface="华文细黑" panose="02010600040101010101" pitchFamily="2" charset="-122"/>
              </a:rPr>
              <a:t>介绍了</a:t>
            </a:r>
            <a:r>
              <a:rPr lang="en-US" altLang="zh-CN" sz="2400" b="1">
                <a:ea typeface="华文细黑" panose="02010600040101010101" pitchFamily="2" charset="-122"/>
              </a:rPr>
              <a:t>CR16000</a:t>
            </a:r>
            <a:r>
              <a:rPr lang="zh-CN" altLang="en-US" sz="2400" b="1">
                <a:ea typeface="华文细黑" panose="02010600040101010101" pitchFamily="2" charset="-122"/>
              </a:rPr>
              <a:t>软硬件特性</a:t>
            </a:r>
            <a:endParaRPr lang="en-US" altLang="zh-CN" sz="2400" b="1">
              <a:ea typeface="华文细黑" panose="02010600040101010101" pitchFamily="2" charset="-122"/>
            </a:endParaRPr>
          </a:p>
          <a:p>
            <a:pPr eaLnBrk="1" hangingPunct="1">
              <a:lnSpc>
                <a:spcPct val="150000"/>
              </a:lnSpc>
              <a:buClr>
                <a:schemeClr val="tx1"/>
              </a:buClr>
              <a:buFont typeface="Wingdings" panose="05000000000000000000" pitchFamily="2" charset="2"/>
              <a:buChar char="n"/>
            </a:pPr>
            <a:r>
              <a:rPr lang="zh-CN" altLang="en-US" sz="2400" b="1">
                <a:ea typeface="华文细黑" panose="02010600040101010101" pitchFamily="2" charset="-122"/>
              </a:rPr>
              <a:t>介绍了</a:t>
            </a:r>
            <a:r>
              <a:rPr lang="en-US" altLang="zh-CN" sz="2400" b="1">
                <a:ea typeface="华文细黑" panose="02010600040101010101" pitchFamily="2" charset="-122"/>
              </a:rPr>
              <a:t>CR16000</a:t>
            </a:r>
            <a:r>
              <a:rPr lang="zh-CN" altLang="en-US" sz="2400" b="1">
                <a:ea typeface="华文细黑" panose="02010600040101010101" pitchFamily="2" charset="-122"/>
              </a:rPr>
              <a:t>典型应用场景</a:t>
            </a:r>
          </a:p>
        </p:txBody>
      </p:sp>
      <p:sp>
        <p:nvSpPr>
          <p:cNvPr id="70659" name="Text Box 3"/>
          <p:cNvSpPr txBox="1">
            <a:spLocks noChangeArrowheads="1"/>
          </p:cNvSpPr>
          <p:nvPr/>
        </p:nvSpPr>
        <p:spPr bwMode="auto">
          <a:xfrm>
            <a:off x="3563938" y="69215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5" tIns="45712" rIns="91425" bIns="45712"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CC0000"/>
                </a:solidFill>
                <a:ea typeface="华文细黑" panose="02010600040101010101" pitchFamily="2" charset="-122"/>
              </a:rPr>
              <a:t>本章总结</a:t>
            </a:r>
          </a:p>
        </p:txBody>
      </p:sp>
      <p:grpSp>
        <p:nvGrpSpPr>
          <p:cNvPr id="70660" name="Group 4"/>
          <p:cNvGrpSpPr>
            <a:grpSpLocks/>
          </p:cNvGrpSpPr>
          <p:nvPr/>
        </p:nvGrpSpPr>
        <p:grpSpPr bwMode="auto">
          <a:xfrm>
            <a:off x="2889250" y="1381125"/>
            <a:ext cx="5715000" cy="3276600"/>
            <a:chOff x="1632" y="1056"/>
            <a:chExt cx="3600" cy="2064"/>
          </a:xfrm>
        </p:grpSpPr>
        <p:sp>
          <p:nvSpPr>
            <p:cNvPr id="70664" name="Rectangle 5"/>
            <p:cNvSpPr>
              <a:spLocks noChangeArrowheads="1"/>
            </p:cNvSpPr>
            <p:nvPr/>
          </p:nvSpPr>
          <p:spPr bwMode="auto">
            <a:xfrm>
              <a:off x="1632" y="1056"/>
              <a:ext cx="3600" cy="48"/>
            </a:xfrm>
            <a:prstGeom prst="rect">
              <a:avLst/>
            </a:prstGeom>
            <a:gradFill rotWithShape="0">
              <a:gsLst>
                <a:gs pos="0">
                  <a:srgbClr val="FFFFFF"/>
                </a:gs>
                <a:gs pos="100000">
                  <a:srgbClr val="4C61A4"/>
                </a:gs>
              </a:gsLst>
              <a:lin ang="0" scaled="1"/>
            </a:gra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70665" name="Rectangle 6"/>
            <p:cNvSpPr>
              <a:spLocks noChangeArrowheads="1"/>
            </p:cNvSpPr>
            <p:nvPr/>
          </p:nvSpPr>
          <p:spPr bwMode="auto">
            <a:xfrm>
              <a:off x="5088" y="1056"/>
              <a:ext cx="48" cy="2064"/>
            </a:xfrm>
            <a:prstGeom prst="rect">
              <a:avLst/>
            </a:prstGeom>
            <a:gradFill rotWithShape="0">
              <a:gsLst>
                <a:gs pos="0">
                  <a:srgbClr val="4C61A4"/>
                </a:gs>
                <a:gs pos="100000">
                  <a:srgbClr val="FFFFFF"/>
                </a:gs>
              </a:gsLst>
              <a:lin ang="5400000" scaled="1"/>
            </a:gra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grpSp>
      <p:grpSp>
        <p:nvGrpSpPr>
          <p:cNvPr id="70661" name="Group 7"/>
          <p:cNvGrpSpPr>
            <a:grpSpLocks/>
          </p:cNvGrpSpPr>
          <p:nvPr/>
        </p:nvGrpSpPr>
        <p:grpSpPr bwMode="auto">
          <a:xfrm>
            <a:off x="838200" y="2905125"/>
            <a:ext cx="5562600" cy="2971800"/>
            <a:chOff x="432" y="2064"/>
            <a:chExt cx="3504" cy="1872"/>
          </a:xfrm>
        </p:grpSpPr>
        <p:sp>
          <p:nvSpPr>
            <p:cNvPr id="70662" name="Rectangle 8"/>
            <p:cNvSpPr>
              <a:spLocks noChangeArrowheads="1"/>
            </p:cNvSpPr>
            <p:nvPr/>
          </p:nvSpPr>
          <p:spPr bwMode="auto">
            <a:xfrm>
              <a:off x="432" y="3792"/>
              <a:ext cx="3504" cy="48"/>
            </a:xfrm>
            <a:prstGeom prst="rect">
              <a:avLst/>
            </a:prstGeom>
            <a:gradFill rotWithShape="0">
              <a:gsLst>
                <a:gs pos="0">
                  <a:srgbClr val="808000"/>
                </a:gs>
                <a:gs pos="100000">
                  <a:srgbClr val="FFFFFF"/>
                </a:gs>
              </a:gsLst>
              <a:lin ang="0" scaled="1"/>
            </a:gra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sp>
          <p:nvSpPr>
            <p:cNvPr id="70663" name="Rectangle 9"/>
            <p:cNvSpPr>
              <a:spLocks noChangeArrowheads="1"/>
            </p:cNvSpPr>
            <p:nvPr/>
          </p:nvSpPr>
          <p:spPr bwMode="auto">
            <a:xfrm>
              <a:off x="432" y="2064"/>
              <a:ext cx="48" cy="1872"/>
            </a:xfrm>
            <a:prstGeom prst="rect">
              <a:avLst/>
            </a:prstGeom>
            <a:gradFill rotWithShape="0">
              <a:gsLst>
                <a:gs pos="0">
                  <a:srgbClr val="FFFFFF"/>
                </a:gs>
                <a:gs pos="100000">
                  <a:srgbClr val="808000"/>
                </a:gs>
              </a:gsLst>
              <a:lin ang="5400000" scaled="1"/>
            </a:gra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a:ea typeface="华文细黑" panose="02010600040101010101" pitchFamily="2" charset="-122"/>
              </a:endParaRPr>
            </a:p>
          </p:txBody>
        </p: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H3C_PPT_模板Training">
  <a:themeElements>
    <a:clrScheme name="H3C_PPT_模板Trai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3C_PPT_模板Training">
      <a:majorFont>
        <a:latin typeface="Arial"/>
        <a:ea typeface="华文细黑"/>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3C_PPT_模板Trai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3C_PPT_模板Trai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3C_PPT_模板Trai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3C_PPT_模板Trai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3C_PPT_模板Trai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3C_PPT_模板Trai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3C_PPT_模板Trai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3C_PPT_模板Trai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3C_PPT_模板Trai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3C_PPT_模板Trai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3C_PPT_模板Trai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3C_PPT_模板Trai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自定义设计方案">
  <a:themeElements>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H3C_培训_PPT_模板_V1.0">
  <a:themeElements>
    <a:clrScheme name="H3C_培训_PPT_模板_V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3C_培训_PPT_模板_V1.0">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1">
          <a:gsLst>
            <a:gs pos="0">
              <a:srgbClr val="92AF26">
                <a:alpha val="0"/>
              </a:srgbClr>
            </a:gs>
            <a:gs pos="100000">
              <a:srgbClr val="A0C02A"/>
            </a:gs>
          </a:gsLst>
          <a:lin ang="0" scaled="1"/>
        </a:gradFill>
        <a:ln w="9525" algn="ctr">
          <a:noFill/>
          <a:miter lim="800000"/>
          <a:headEnd/>
          <a:tailEnd/>
        </a:ln>
      </a:spPr>
      <a:bodyPr lIns="82080" tIns="41039" rIns="82080" bIns="41039" anchor="ctr"/>
      <a:lstStyle>
        <a:defPPr algn="l">
          <a:spcBef>
            <a:spcPct val="0"/>
          </a:spcBef>
          <a:defRPr sz="1700" b="0">
            <a:solidFill>
              <a:srgbClr val="FFFFFF"/>
            </a:solidFill>
            <a:sym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342900" marR="0" indent="-342900" algn="l" defTabSz="914400" rtl="0" eaLnBrk="1" fontAlgn="base" latinLnBrk="0" hangingPunct="1">
          <a:lnSpc>
            <a:spcPct val="120000"/>
          </a:lnSpc>
          <a:spcBef>
            <a:spcPct val="0"/>
          </a:spcBef>
          <a:spcAft>
            <a:spcPct val="0"/>
          </a:spcAft>
          <a:buClrTx/>
          <a:buSzTx/>
          <a:buFontTx/>
          <a:buNone/>
          <a:tabLst/>
          <a:defRPr kumimoji="0" lang="zh-CN" altLang="en-US" sz="1400" b="0" i="0" u="none" strike="noStrike" cap="none" normalizeH="0" baseline="0" smtClean="0">
            <a:ln>
              <a:noFill/>
            </a:ln>
            <a:solidFill>
              <a:schemeClr val="tx1"/>
            </a:solidFill>
            <a:effectLst/>
            <a:latin typeface="华文细黑" pitchFamily="2" charset="-122"/>
            <a:ea typeface="华文细黑" pitchFamily="2" charset="-122"/>
          </a:defRPr>
        </a:defPPr>
      </a:lstStyle>
    </a:lnDef>
  </a:objectDefaults>
  <a:extraClrSchemeLst>
    <a:extraClrScheme>
      <a:clrScheme name="H3C_培训_PPT_模板_V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3C_培训_PPT_模板_V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3C_培训_PPT_模板_V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3C_培训_PPT_模板_V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3C_培训_PPT_模板_V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3C_培训_PPT_模板_V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3C_培训_PPT_模板_V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3C_培训_PPT_模板_V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3C_培训_PPT_模板_V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3C_培训_PPT_模板_V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3C_培训_PPT_模板_V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3C_培训_PPT_模板_V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9F69F5151970774792749F237A8CDA6D" ma:contentTypeVersion="10" ma:contentTypeDescription="新建文档。" ma:contentTypeScope="" ma:versionID="c7e1a569ee4943866f52ad7faa6b9113">
  <xsd:schema xmlns:xsd="http://www.w3.org/2001/XMLSchema" xmlns:xs="http://www.w3.org/2001/XMLSchema" xmlns:p="http://schemas.microsoft.com/office/2006/metadata/properties" xmlns:ns1="http://schemas.microsoft.com/sharepoint/v3" xmlns:ns2="ee8f07ca-e086-4550-8aee-a36bfb615190" xmlns:ns3="8e10849c-1667-4f28-b036-7b90e9808d31" targetNamespace="http://schemas.microsoft.com/office/2006/metadata/properties" ma:root="true" ma:fieldsID="c39479dbf012d1b32aeb74cd30982d19" ns1:_="" ns2:_="" ns3:_="">
    <xsd:import namespace="http://schemas.microsoft.com/sharepoint/v3"/>
    <xsd:import namespace="ee8f07ca-e086-4550-8aee-a36bfb615190"/>
    <xsd:import namespace="8e10849c-1667-4f28-b036-7b90e9808d31"/>
    <xsd:element name="properties">
      <xsd:complexType>
        <xsd:sequence>
          <xsd:element name="documentManagement">
            <xsd:complexType>
              <xsd:all>
                <xsd:element ref="ns2:SharedWithUsers" minOccurs="0"/>
                <xsd:element ref="ns1:_dlc_Exempt" minOccurs="0"/>
                <xsd:element ref="ns1:_dlc_ExpireDateSaved" minOccurs="0"/>
                <xsd:element ref="ns1:_dlc_ExpireDate" minOccurs="0"/>
                <xsd:element ref="ns3:_x4e0b__x8f7d__x6570_" minOccurs="0"/>
                <xsd:element ref="ns3:Feedbac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9" nillable="true" ma:displayName="策略例外" ma:hidden="true" ma:internalName="_dlc_Exempt" ma:readOnly="true">
      <xsd:simpleType>
        <xsd:restriction base="dms:Unknown"/>
      </xsd:simpleType>
    </xsd:element>
    <xsd:element name="_dlc_ExpireDateSaved" ma:index="10" nillable="true" ma:displayName="原始过期日期" ma:hidden="true" ma:internalName="_dlc_ExpireDateSaved" ma:readOnly="true">
      <xsd:simpleType>
        <xsd:restriction base="dms:DateTime"/>
      </xsd:simpleType>
    </xsd:element>
    <xsd:element name="_dlc_ExpireDate" ma:index="11" nillable="true" ma:displayName="到期日期" ma:hidden="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e8f07ca-e086-4550-8aee-a36bfb615190" elementFormDefault="qualified">
    <xsd:import namespace="http://schemas.microsoft.com/office/2006/documentManagement/types"/>
    <xsd:import namespace="http://schemas.microsoft.com/office/infopath/2007/PartnerControls"/>
    <xsd:element name="SharedWithUsers" ma:index="8" nillable="true" ma:displayName="共享对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e10849c-1667-4f28-b036-7b90e9808d31" elementFormDefault="qualified">
    <xsd:import namespace="http://schemas.microsoft.com/office/2006/documentManagement/types"/>
    <xsd:import namespace="http://schemas.microsoft.com/office/infopath/2007/PartnerControls"/>
    <xsd:element name="_x4e0b__x8f7d__x6570_" ma:index="12" nillable="true" ma:displayName="下载数" ma:default="0" ma:internalName="_x4e0b__x8f7d__x6570_">
      <xsd:simpleType>
        <xsd:restriction base="dms:Number"/>
      </xsd:simpleType>
    </xsd:element>
    <xsd:element name="Feedback" ma:index="13" nillable="true" ma:displayName="反馈信息" ma:internalName="Feedback">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p:Policy xmlns:p="office.server.policy" id="" local="true">
  <p:Name>文档</p:Name>
  <p:Description/>
  <p:Statement/>
  <p:PolicyItems>
    <p:PolicyItem featureId="Microsoft.Office.RecordsManagement.PolicyFeatures.Expiration" staticId="0x0101009F69F5151970774792749F237A8CDA6D" UniqueId="a56ccb85-0776-4b38-8e02-be7b29dc8450">
      <p:Name>保留</p:Name>
      <p:Description>自动安排内容处理并对终止的到期内容执行保留操作。</p:Description>
      <p:CustomData/>
    </p:PolicyItem>
    <p:PolicyItem featureId="Microsoft.Office.RecordsManagement.PolicyFeatures.PolicyAudit" staticId="0x0101009F69F5151970774792749F237A8CDA6D|8138272" UniqueId="c1fd27aa-e818-4012-8fa9-f1da80dd5c5e">
      <p:Name>审核</p:Name>
      <p:Description>审核用户对文档和列表项所做的操作，并将审核结果写入审核日志。</p:Description>
      <p:CustomData>
        <Audit>
          <Update/>
          <View/>
          <CheckInOut/>
          <MoveCopy/>
          <DeleteRestore/>
        </Audit>
      </p:CustomData>
    </p:PolicyItem>
  </p:PolicyItems>
</p:Policy>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Feedback xmlns="8e10849c-1667-4f28-b036-7b90e9808d31" xsi:nil="true"/>
    <_x4e0b__x8f7d__x6570_ xmlns="8e10849c-1667-4f28-b036-7b90e9808d31">10</_x4e0b__x8f7d__x6570_>
  </documentManagement>
</p:properties>
</file>

<file path=customXml/itemProps1.xml><?xml version="1.0" encoding="utf-8"?>
<ds:datastoreItem xmlns:ds="http://schemas.openxmlformats.org/officeDocument/2006/customXml" ds:itemID="{7F13FC04-BCB5-49AA-996E-18A9C8D82A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e8f07ca-e086-4550-8aee-a36bfb615190"/>
    <ds:schemaRef ds:uri="8e10849c-1667-4f28-b036-7b90e9808d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AAC084-BABA-4FA9-84A7-A6CB00FCA1ED}">
  <ds:schemaRefs>
    <ds:schemaRef ds:uri="office.server.policy"/>
  </ds:schemaRefs>
</ds:datastoreItem>
</file>

<file path=customXml/itemProps3.xml><?xml version="1.0" encoding="utf-8"?>
<ds:datastoreItem xmlns:ds="http://schemas.openxmlformats.org/officeDocument/2006/customXml" ds:itemID="{5BAF2CC7-5934-40DB-B32F-124FFE409865}">
  <ds:schemaRefs>
    <ds:schemaRef ds:uri="http://schemas.microsoft.com/office/2006/metadata/longProperties"/>
  </ds:schemaRefs>
</ds:datastoreItem>
</file>

<file path=customXml/itemProps4.xml><?xml version="1.0" encoding="utf-8"?>
<ds:datastoreItem xmlns:ds="http://schemas.openxmlformats.org/officeDocument/2006/customXml" ds:itemID="{FC045AE5-B55E-4611-9266-3FED978AEDAE}">
  <ds:schemaRefs>
    <ds:schemaRef ds:uri="http://schemas.microsoft.com/sharepoint/v3/contenttype/forms"/>
  </ds:schemaRefs>
</ds:datastoreItem>
</file>

<file path=customXml/itemProps5.xml><?xml version="1.0" encoding="utf-8"?>
<ds:datastoreItem xmlns:ds="http://schemas.openxmlformats.org/officeDocument/2006/customXml" ds:itemID="{A00F9746-B570-49A9-B271-8DC4658DC073}">
  <ds:schemaRefs>
    <ds:schemaRef ds:uri="http://purl.org/dc/terms/"/>
    <ds:schemaRef ds:uri="http://www.w3.org/XML/1998/namespace"/>
    <ds:schemaRef ds:uri="http://purl.org/dc/dcmitype/"/>
    <ds:schemaRef ds:uri="ee8f07ca-e086-4550-8aee-a36bfb615190"/>
    <ds:schemaRef ds:uri="http://schemas.microsoft.com/office/2006/documentManagement/types"/>
    <ds:schemaRef ds:uri="http://purl.org/dc/elements/1.1/"/>
    <ds:schemaRef ds:uri="8e10849c-1667-4f28-b036-7b90e9808d31"/>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21035</TotalTime>
  <Words>5421</Words>
  <Application>Microsoft Office PowerPoint</Application>
  <PresentationFormat>全屏显示(4:3)</PresentationFormat>
  <Paragraphs>1201</Paragraphs>
  <Slides>63</Slides>
  <Notes>44</Notes>
  <HiddenSlides>0</HiddenSlides>
  <MMClips>0</MMClips>
  <ScaleCrop>false</ScaleCrop>
  <HeadingPairs>
    <vt:vector size="8" baseType="variant">
      <vt:variant>
        <vt:lpstr>已用的字体</vt:lpstr>
      </vt:variant>
      <vt:variant>
        <vt:i4>7</vt:i4>
      </vt:variant>
      <vt:variant>
        <vt:lpstr>主题</vt:lpstr>
      </vt:variant>
      <vt:variant>
        <vt:i4>4</vt:i4>
      </vt:variant>
      <vt:variant>
        <vt:lpstr>嵌入 OLE 服务器</vt:lpstr>
      </vt:variant>
      <vt:variant>
        <vt:i4>2</vt:i4>
      </vt:variant>
      <vt:variant>
        <vt:lpstr>幻灯片标题</vt:lpstr>
      </vt:variant>
      <vt:variant>
        <vt:i4>63</vt:i4>
      </vt:variant>
    </vt:vector>
  </HeadingPairs>
  <TitlesOfParts>
    <vt:vector size="76" baseType="lpstr">
      <vt:lpstr>Arial</vt:lpstr>
      <vt:lpstr>宋体</vt:lpstr>
      <vt:lpstr>华文细黑</vt:lpstr>
      <vt:lpstr>Wingdings</vt:lpstr>
      <vt:lpstr>Times New Roman</vt:lpstr>
      <vt:lpstr>Symbol</vt:lpstr>
      <vt:lpstr>黑体</vt:lpstr>
      <vt:lpstr>H3C_PPT_模板Training</vt:lpstr>
      <vt:lpstr>1_自定义设计方案</vt:lpstr>
      <vt:lpstr>2_自定义设计方案</vt:lpstr>
      <vt:lpstr>H3C_培训_PPT_模板_V1.0</vt:lpstr>
      <vt:lpstr>位图图像</vt:lpstr>
      <vt:lpstr>Visio.Drawing.11</vt:lpstr>
      <vt:lpstr>PowerPoint 演示文稿</vt:lpstr>
      <vt:lpstr>PowerPoint 演示文稿</vt:lpstr>
      <vt:lpstr>PowerPoint 演示文稿</vt:lpstr>
      <vt:lpstr>PowerPoint 演示文稿</vt:lpstr>
      <vt:lpstr>PowerPoint 演示文稿</vt:lpstr>
      <vt:lpstr>CR16000产品市场定位</vt:lpstr>
      <vt:lpstr>CR16000 产品家族</vt:lpstr>
      <vt:lpstr>CR16000系列路由器硬件结构（正面）</vt:lpstr>
      <vt:lpstr>CR16000系列路由器硬件结构（背面）</vt:lpstr>
      <vt:lpstr>创新的硬件架构</vt:lpstr>
      <vt:lpstr>高可靠性系统构架</vt:lpstr>
      <vt:lpstr>安全可控的控制平面架构</vt:lpstr>
      <vt:lpstr>高性能板内转发架构</vt:lpstr>
      <vt:lpstr>无阻塞CLOS跨板转发架构</vt:lpstr>
      <vt:lpstr>分布式缓存架构</vt:lpstr>
      <vt:lpstr>CR16000交换网片N+1冗余保护</vt:lpstr>
      <vt:lpstr>转发性能计算</vt:lpstr>
      <vt:lpstr>CR16000绿色环保设计</vt:lpstr>
      <vt:lpstr>PowerPoint 演示文稿</vt:lpstr>
      <vt:lpstr>超大规模路由能力的主控板</vt:lpstr>
      <vt:lpstr>高性能的交换网板</vt:lpstr>
      <vt:lpstr>普通单板</vt:lpstr>
      <vt:lpstr>增强型单板</vt:lpstr>
      <vt:lpstr>CR16000单板分类（一）</vt:lpstr>
      <vt:lpstr>CR16000单板分类（二）</vt:lpstr>
      <vt:lpstr>丰富的接口子卡</vt:lpstr>
      <vt:lpstr>Super接口卡介绍</vt:lpstr>
      <vt:lpstr>PowerPoint 演示文稿</vt:lpstr>
      <vt:lpstr>CR16000系列路由器业务特性</vt:lpstr>
      <vt:lpstr>丰富的高性能广域网接口</vt:lpstr>
      <vt:lpstr>精细化的QoS能力</vt:lpstr>
      <vt:lpstr>丰富的IPV4/IPV6协议栈</vt:lpstr>
      <vt:lpstr>强大的MPLS VPN解决方案</vt:lpstr>
      <vt:lpstr>完善的MPLS-TP分组传送技术 </vt:lpstr>
      <vt:lpstr>强劲的多媒体业务支撑-多级组播复制能力</vt:lpstr>
      <vt:lpstr>开放的业务扩展能力</vt:lpstr>
      <vt:lpstr>CR16000系列路由器业务特性</vt:lpstr>
      <vt:lpstr>面向云互联的核心虚拟化</vt:lpstr>
      <vt:lpstr>自主研发虚拟化技术-IRF2</vt:lpstr>
      <vt:lpstr>IRF2简化网络应用与维护</vt:lpstr>
      <vt:lpstr>CR16000系列路由器业务特性</vt:lpstr>
      <vt:lpstr>产品高可靠性概述</vt:lpstr>
      <vt:lpstr>在线软件热补丁</vt:lpstr>
      <vt:lpstr>不间断升级ISSU</vt:lpstr>
      <vt:lpstr>以太网接口聚合</vt:lpstr>
      <vt:lpstr>广域网接口捆绑</vt:lpstr>
      <vt:lpstr>RPR环网</vt:lpstr>
      <vt:lpstr>VRRP负载均衡模式</vt:lpstr>
      <vt:lpstr>双向转发检测 BFD</vt:lpstr>
      <vt:lpstr>协议级GR及NSR不中断转发</vt:lpstr>
      <vt:lpstr>FRR快速重路由</vt:lpstr>
      <vt:lpstr>CR16000系列路由器业务特性</vt:lpstr>
      <vt:lpstr>全方位的安全特性</vt:lpstr>
      <vt:lpstr>核心节点高可用－安全防护</vt:lpstr>
      <vt:lpstr>CoPP管理控制报文流量</vt:lpstr>
      <vt:lpstr>CR16000系列路由器业务特性</vt:lpstr>
      <vt:lpstr>CR16000智能诊断分析功能架构</vt:lpstr>
      <vt:lpstr>PowerPoint 演示文稿</vt:lpstr>
      <vt:lpstr>组网应用（一）－广域骨干网</vt:lpstr>
      <vt:lpstr>组网应用（二）——城域骨干网</vt:lpstr>
      <vt:lpstr>组网应用（三）－数据中心出口或互联</vt:lpstr>
      <vt:lpstr>PowerPoint 演示文稿</vt:lpstr>
      <vt:lpstr>PowerPoint 演示文稿</vt:lpstr>
    </vt:vector>
  </TitlesOfParts>
  <Company>Huawei Technologies Co.,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0</dc:title>
  <dc:creator>Chen Zhe</dc:creator>
  <cp:lastModifiedBy>guoyao (TS)</cp:lastModifiedBy>
  <cp:revision>74</cp:revision>
  <cp:lastPrinted>1601-01-01T00:00:00Z</cp:lastPrinted>
  <dcterms:created xsi:type="dcterms:W3CDTF">2007-03-15T03:20:11Z</dcterms:created>
  <dcterms:modified xsi:type="dcterms:W3CDTF">2021-03-21T08:16:22Z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display_urn:schemas-microsoft-com:office:office#Editor">
    <vt:lpwstr>zhuyuguang (Router, TS)</vt:lpwstr>
  </property>
  <property fmtid="{D5CDD505-2E9C-101B-9397-08002B2CF9AE}" pid="4" name="display_urn:schemas-microsoft-com:office:office#Author">
    <vt:lpwstr>sspadmin</vt:lpwstr>
  </property>
  <property fmtid="{D5CDD505-2E9C-101B-9397-08002B2CF9AE}" pid="5" name="ItemRetentionFormula">
    <vt:lpwstr/>
  </property>
  <property fmtid="{D5CDD505-2E9C-101B-9397-08002B2CF9AE}" pid="6" name="_dlc_policyId">
    <vt:lpwstr/>
  </property>
</Properties>
</file>