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slides/slide77.xml" ContentType="application/vnd.openxmlformats-officedocument.presentationml.slide+xml"/>
  <Override PartName="/ppt/slides/slide81.xml" ContentType="application/vnd.openxmlformats-officedocument.presentationml.slide+xml"/>
  <Override PartName="/ppt/slides/slide80.xml" ContentType="application/vnd.openxmlformats-officedocument.presentationml.slide+xml"/>
  <Override PartName="/ppt/slides/slide79.xml" ContentType="application/vnd.openxmlformats-officedocument.presentationml.slide+xml"/>
  <Override PartName="/ppt/slides/slide78.xml" ContentType="application/vnd.openxmlformats-officedocument.presentationml.slide+xml"/>
  <Override PartName="/ppt/presentation.xml" ContentType="application/vnd.openxmlformats-officedocument.presentationml.presentation.main+xml"/>
  <Override PartName="/ppt/slides/slide76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63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0.xml" ContentType="application/vnd.openxmlformats-officedocument.presentationml.slide+xml"/>
  <Override PartName="/ppt/slides/slide69.xml" ContentType="application/vnd.openxmlformats-officedocument.presentationml.slide+xml"/>
  <Override PartName="/ppt/slides/slide68.xml" ContentType="application/vnd.openxmlformats-officedocument.presentationml.slide+xml"/>
  <Override PartName="/ppt/slides/slide67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3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25.xml" ContentType="application/vnd.openxmlformats-officedocument.presentationml.slideLayout+xml"/>
  <Override PartName="/ppt/notesSlides/notesSlide7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50" r:id="rId5"/>
    <p:sldMasterId id="2147483662" r:id="rId6"/>
    <p:sldMasterId id="2147483674" r:id="rId7"/>
    <p:sldMasterId id="2147483687" r:id="rId8"/>
  </p:sldMasterIdLst>
  <p:notesMasterIdLst>
    <p:notesMasterId r:id="rId90"/>
  </p:notesMasterIdLst>
  <p:handoutMasterIdLst>
    <p:handoutMasterId r:id="rId91"/>
  </p:handoutMasterIdLst>
  <p:sldIdLst>
    <p:sldId id="969" r:id="rId9"/>
    <p:sldId id="1043" r:id="rId10"/>
    <p:sldId id="1044" r:id="rId11"/>
    <p:sldId id="1045" r:id="rId12"/>
    <p:sldId id="1046" r:id="rId13"/>
    <p:sldId id="1047" r:id="rId14"/>
    <p:sldId id="1048" r:id="rId15"/>
    <p:sldId id="1049" r:id="rId16"/>
    <p:sldId id="1050" r:id="rId17"/>
    <p:sldId id="1051" r:id="rId18"/>
    <p:sldId id="1052" r:id="rId19"/>
    <p:sldId id="1053" r:id="rId20"/>
    <p:sldId id="1054" r:id="rId21"/>
    <p:sldId id="1055" r:id="rId22"/>
    <p:sldId id="1056" r:id="rId23"/>
    <p:sldId id="1057" r:id="rId24"/>
    <p:sldId id="1058" r:id="rId25"/>
    <p:sldId id="1059" r:id="rId26"/>
    <p:sldId id="1079" r:id="rId27"/>
    <p:sldId id="1080" r:id="rId28"/>
    <p:sldId id="1078" r:id="rId29"/>
    <p:sldId id="1081" r:id="rId30"/>
    <p:sldId id="1082" r:id="rId31"/>
    <p:sldId id="1075" r:id="rId32"/>
    <p:sldId id="1083" r:id="rId33"/>
    <p:sldId id="1074" r:id="rId34"/>
    <p:sldId id="1084" r:id="rId35"/>
    <p:sldId id="1073" r:id="rId36"/>
    <p:sldId id="1085" r:id="rId37"/>
    <p:sldId id="1072" r:id="rId38"/>
    <p:sldId id="1086" r:id="rId39"/>
    <p:sldId id="1071" r:id="rId40"/>
    <p:sldId id="1070" r:id="rId41"/>
    <p:sldId id="1069" r:id="rId42"/>
    <p:sldId id="1068" r:id="rId43"/>
    <p:sldId id="1067" r:id="rId44"/>
    <p:sldId id="1066" r:id="rId45"/>
    <p:sldId id="1063" r:id="rId46"/>
    <p:sldId id="1062" r:id="rId47"/>
    <p:sldId id="1061" r:id="rId48"/>
    <p:sldId id="1113" r:id="rId49"/>
    <p:sldId id="1112" r:id="rId50"/>
    <p:sldId id="1114" r:id="rId51"/>
    <p:sldId id="1111" r:id="rId52"/>
    <p:sldId id="1115" r:id="rId53"/>
    <p:sldId id="1116" r:id="rId54"/>
    <p:sldId id="1110" r:id="rId55"/>
    <p:sldId id="1109" r:id="rId56"/>
    <p:sldId id="1117" r:id="rId57"/>
    <p:sldId id="1118" r:id="rId58"/>
    <p:sldId id="1119" r:id="rId59"/>
    <p:sldId id="1120" r:id="rId60"/>
    <p:sldId id="1121" r:id="rId61"/>
    <p:sldId id="1122" r:id="rId62"/>
    <p:sldId id="1123" r:id="rId63"/>
    <p:sldId id="1124" r:id="rId64"/>
    <p:sldId id="1125" r:id="rId65"/>
    <p:sldId id="1108" r:id="rId66"/>
    <p:sldId id="1107" r:id="rId67"/>
    <p:sldId id="1106" r:id="rId68"/>
    <p:sldId id="1104" r:id="rId69"/>
    <p:sldId id="1103" r:id="rId70"/>
    <p:sldId id="1126" r:id="rId71"/>
    <p:sldId id="1127" r:id="rId72"/>
    <p:sldId id="1128" r:id="rId73"/>
    <p:sldId id="1102" r:id="rId74"/>
    <p:sldId id="1129" r:id="rId75"/>
    <p:sldId id="1130" r:id="rId76"/>
    <p:sldId id="1131" r:id="rId77"/>
    <p:sldId id="1132" r:id="rId78"/>
    <p:sldId id="1133" r:id="rId79"/>
    <p:sldId id="1134" r:id="rId80"/>
    <p:sldId id="1135" r:id="rId81"/>
    <p:sldId id="1136" r:id="rId82"/>
    <p:sldId id="1137" r:id="rId83"/>
    <p:sldId id="1138" r:id="rId84"/>
    <p:sldId id="1139" r:id="rId85"/>
    <p:sldId id="1140" r:id="rId86"/>
    <p:sldId id="1141" r:id="rId87"/>
    <p:sldId id="1142" r:id="rId88"/>
    <p:sldId id="898" r:id="rId89"/>
  </p:sldIdLst>
  <p:sldSz cx="9144000" cy="5143500" type="screen16x9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61B3245-C396-4324-B033-DBBA010D3D65}">
          <p14:sldIdLst>
            <p14:sldId id="969"/>
            <p14:sldId id="1043"/>
            <p14:sldId id="1044"/>
            <p14:sldId id="1045"/>
            <p14:sldId id="1046"/>
            <p14:sldId id="1047"/>
            <p14:sldId id="1048"/>
            <p14:sldId id="1049"/>
            <p14:sldId id="1050"/>
            <p14:sldId id="1051"/>
            <p14:sldId id="1052"/>
            <p14:sldId id="1053"/>
            <p14:sldId id="1054"/>
            <p14:sldId id="1055"/>
            <p14:sldId id="1056"/>
            <p14:sldId id="1057"/>
            <p14:sldId id="1058"/>
            <p14:sldId id="1059"/>
            <p14:sldId id="1079"/>
            <p14:sldId id="1080"/>
            <p14:sldId id="1078"/>
            <p14:sldId id="1081"/>
            <p14:sldId id="1082"/>
            <p14:sldId id="1075"/>
            <p14:sldId id="1083"/>
            <p14:sldId id="1074"/>
            <p14:sldId id="1084"/>
            <p14:sldId id="1073"/>
            <p14:sldId id="1085"/>
            <p14:sldId id="1072"/>
            <p14:sldId id="1086"/>
            <p14:sldId id="1071"/>
            <p14:sldId id="1070"/>
            <p14:sldId id="1069"/>
            <p14:sldId id="1068"/>
            <p14:sldId id="1067"/>
            <p14:sldId id="1066"/>
            <p14:sldId id="1063"/>
            <p14:sldId id="1062"/>
            <p14:sldId id="1061"/>
            <p14:sldId id="1113"/>
            <p14:sldId id="1112"/>
            <p14:sldId id="1114"/>
            <p14:sldId id="1111"/>
            <p14:sldId id="1115"/>
            <p14:sldId id="1116"/>
            <p14:sldId id="1110"/>
            <p14:sldId id="1109"/>
            <p14:sldId id="1117"/>
            <p14:sldId id="1118"/>
            <p14:sldId id="1119"/>
            <p14:sldId id="1120"/>
            <p14:sldId id="1121"/>
            <p14:sldId id="1122"/>
            <p14:sldId id="1123"/>
            <p14:sldId id="1124"/>
            <p14:sldId id="1125"/>
            <p14:sldId id="1108"/>
            <p14:sldId id="1107"/>
            <p14:sldId id="1106"/>
            <p14:sldId id="1104"/>
            <p14:sldId id="1103"/>
            <p14:sldId id="1126"/>
            <p14:sldId id="1127"/>
            <p14:sldId id="1128"/>
            <p14:sldId id="1102"/>
            <p14:sldId id="1129"/>
            <p14:sldId id="1130"/>
            <p14:sldId id="1131"/>
            <p14:sldId id="1132"/>
            <p14:sldId id="1133"/>
            <p14:sldId id="1134"/>
            <p14:sldId id="1135"/>
            <p14:sldId id="1136"/>
            <p14:sldId id="1137"/>
            <p14:sldId id="1138"/>
            <p14:sldId id="1139"/>
            <p14:sldId id="1140"/>
            <p14:sldId id="1141"/>
            <p14:sldId id="1142"/>
            <p14:sldId id="898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037">
          <p15:clr>
            <a:srgbClr val="A4A3A4"/>
          </p15:clr>
        </p15:guide>
        <p15:guide id="2" pos="2882">
          <p15:clr>
            <a:srgbClr val="A4A3A4"/>
          </p15:clr>
        </p15:guide>
        <p15:guide id="3" pos="2309">
          <p15:clr>
            <a:srgbClr val="A4A3A4"/>
          </p15:clr>
        </p15:guide>
        <p15:guide id="4" pos="3444">
          <p15:clr>
            <a:srgbClr val="A4A3A4"/>
          </p15:clr>
        </p15:guide>
        <p15:guide id="5" pos="5547">
          <p15:clr>
            <a:srgbClr val="A4A3A4"/>
          </p15:clr>
        </p15:guide>
        <p15:guide id="6" pos="22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580">
          <p15:clr>
            <a:srgbClr val="A4A3A4"/>
          </p15:clr>
        </p15:guide>
        <p15:guide id="2" pos="223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5F"/>
    <a:srgbClr val="03B8DF"/>
    <a:srgbClr val="EA545D"/>
    <a:srgbClr val="03B8E0"/>
    <a:srgbClr val="000000"/>
    <a:srgbClr val="20A9C1"/>
    <a:srgbClr val="FDD858"/>
    <a:srgbClr val="D83D4C"/>
    <a:srgbClr val="A6A6A6"/>
    <a:srgbClr val="3FA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80" autoAdjust="0"/>
    <p:restoredTop sz="94749" autoAdjust="0"/>
  </p:normalViewPr>
  <p:slideViewPr>
    <p:cSldViewPr>
      <p:cViewPr varScale="1">
        <p:scale>
          <a:sx n="104" d="100"/>
          <a:sy n="104" d="100"/>
        </p:scale>
        <p:origin x="-90" y="-696"/>
      </p:cViewPr>
      <p:guideLst>
        <p:guide orient="horz" pos="2037"/>
        <p:guide pos="2882"/>
        <p:guide pos="2309"/>
        <p:guide pos="3444"/>
        <p:guide pos="5547"/>
        <p:guide pos="222"/>
      </p:guideLst>
    </p:cSldViewPr>
  </p:slideViewPr>
  <p:outlineViewPr>
    <p:cViewPr>
      <p:scale>
        <a:sx n="33" d="100"/>
        <a:sy n="33" d="100"/>
      </p:scale>
      <p:origin x="0" y="33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2412" y="78"/>
      </p:cViewPr>
      <p:guideLst>
        <p:guide orient="horz" pos="3580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1.xml"/><Relationship Id="rId90" Type="http://schemas.openxmlformats.org/officeDocument/2006/relationships/notesMaster" Target="notesMasters/notesMaster1.xml"/><Relationship Id="rId95" Type="http://schemas.openxmlformats.org/officeDocument/2006/relationships/tableStyles" Target="tableStyles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4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handoutMaster" Target="handoutMasters/handoutMaster1.xml"/><Relationship Id="rId96" Type="http://schemas.openxmlformats.org/officeDocument/2006/relationships/customXml" Target="../customXml/item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3.xml"/><Relationship Id="rId71" Type="http://schemas.openxmlformats.org/officeDocument/2006/relationships/slide" Target="slides/slide63.xml"/><Relationship Id="rId92" Type="http://schemas.openxmlformats.org/officeDocument/2006/relationships/presProps" Target="presProps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59D1844-888A-4AE6-828D-5C6AE9040315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B2549C6-DE8D-4E4A-961E-C75F994C9B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3076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155E3B73-6D7C-40EF-AE3E-2A6A1CBB7D96}" type="datetimeFigureOut">
              <a:rPr lang="zh-CN" altLang="en-US" smtClean="0"/>
              <a:t>2018/2/2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C4AA51CA-5F86-4FFA-AF76-EFA20A2596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7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756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502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502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280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1394-CF00-4B35-8B41-F03177153E4B}" type="slidenum">
              <a:rPr lang="en-US" altLang="zh-CN" smtClean="0"/>
              <a:pPr>
                <a:defRPr/>
              </a:pPr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9299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传统路由器机箱内部常见的风道包括“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Z”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型、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“U”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型、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“L”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型和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“C”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型，风道存在弯曲，风量和风速均有较大损失，散热效率低，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CR19000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采用专利技术的超短直通式风道散热，风道路径短、损耗小，散热效率更高。</a:t>
            </a:r>
          </a:p>
          <a:p>
            <a:pPr lvl="0"/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采用超大的通风面积，降低了风扇的转速、功耗和噪声，绿色节能；无风道盲区，散热更高效，器件工作环境更优、器件失效率低。同时，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CR19000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采用风扇框微模块化，方便生产、运输、安装和维护，可灵活配置。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1394-CF00-4B35-8B41-F03177153E4B}" type="slidenum">
              <a:rPr lang="en-US" altLang="zh-CN" smtClean="0"/>
              <a:pPr>
                <a:defRPr/>
              </a:pPr>
              <a:t>46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092993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57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4A3A1-92FE-4696-82C2-5533D3BBA9BB}" type="slidenum">
              <a:rPr lang="en-US" altLang="zh-CN"/>
              <a:pPr/>
              <a:t>53</a:t>
            </a:fld>
            <a:endParaRPr lang="en-US" altLang="zh-CN"/>
          </a:p>
        </p:txBody>
      </p:sp>
      <p:sp>
        <p:nvSpPr>
          <p:cNvPr id="5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6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4181298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57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1394-CF00-4B35-8B41-F03177153E4B}" type="slidenum">
              <a:rPr lang="en-US" altLang="zh-CN" smtClean="0"/>
              <a:pPr>
                <a:defRPr/>
              </a:pPr>
              <a:t>65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24465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查看光模块信息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1394-CF00-4B35-8B41-F03177153E4B}" type="slidenum">
              <a:rPr lang="en-US" altLang="zh-CN" smtClean="0"/>
              <a:pPr>
                <a:defRPr/>
              </a:pPr>
              <a:t>71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30947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221394-CF00-4B35-8B41-F03177153E4B}" type="slidenum">
              <a:rPr lang="en-US" altLang="zh-CN" smtClean="0"/>
              <a:pPr>
                <a:defRPr/>
              </a:pPr>
              <a:t>77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30080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A51CA-5F86-4FFA-AF76-EFA20A25968D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268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绝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绝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绝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31589"/>
            <a:ext cx="4038600" cy="3291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31589"/>
            <a:ext cx="4038600" cy="3291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绝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31590"/>
            <a:ext cx="4040188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31590"/>
            <a:ext cx="4041775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51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绝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绝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69" y="204800"/>
            <a:ext cx="5111751" cy="438983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绝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2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绝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绝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1"/>
            <a:ext cx="2057400" cy="419457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1"/>
            <a:ext cx="6019800" cy="419457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绝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 userDrawn="1"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3689401" y="4924271"/>
            <a:ext cx="1766455" cy="215444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 Secret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 userDrawn="1"/>
        </p:nvSpPr>
        <p:spPr>
          <a:xfrm>
            <a:off x="3064594" y="1857003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7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3600" b="1" spc="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3807714" y="2507603"/>
            <a:ext cx="1532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>
            <a:endCxn id="16" idx="1"/>
          </p:cNvCxnSpPr>
          <p:nvPr userDrawn="1"/>
        </p:nvCxnSpPr>
        <p:spPr>
          <a:xfrm>
            <a:off x="3552825" y="2676880"/>
            <a:ext cx="254889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5303085" y="2676880"/>
            <a:ext cx="276978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346" y="339490"/>
            <a:ext cx="1031329" cy="485331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绝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 userDrawn="1"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0" y="0"/>
            <a:ext cx="9144000" cy="250760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3762000" y="2521228"/>
            <a:ext cx="161563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700" b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700" b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3689401" y="4924271"/>
            <a:ext cx="1766455" cy="215444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 Secret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绝密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345" y="1498442"/>
            <a:ext cx="2158944" cy="1015973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机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机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机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31589"/>
            <a:ext cx="4038600" cy="3291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31589"/>
            <a:ext cx="4038600" cy="3291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机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31590"/>
            <a:ext cx="4040188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31590"/>
            <a:ext cx="4041775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51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机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机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69" y="204800"/>
            <a:ext cx="5111751" cy="438983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机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2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机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机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1"/>
            <a:ext cx="2057400" cy="419457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1"/>
            <a:ext cx="6019800" cy="419457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机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 userDrawn="1"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 userDrawn="1"/>
        </p:nvSpPr>
        <p:spPr>
          <a:xfrm>
            <a:off x="3064594" y="1857003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7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3600" b="1" spc="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3807714" y="2507603"/>
            <a:ext cx="1532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>
            <a:endCxn id="16" idx="1"/>
          </p:cNvCxnSpPr>
          <p:nvPr userDrawn="1"/>
        </p:nvCxnSpPr>
        <p:spPr>
          <a:xfrm>
            <a:off x="3552825" y="2676880"/>
            <a:ext cx="254889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 userDrawn="1"/>
        </p:nvCxnSpPr>
        <p:spPr>
          <a:xfrm>
            <a:off x="5303085" y="2676880"/>
            <a:ext cx="276978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 userDrawn="1"/>
        </p:nvSpPr>
        <p:spPr>
          <a:xfrm>
            <a:off x="3822222" y="4924271"/>
            <a:ext cx="1502680" cy="215444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Secret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机密</a:t>
            </a: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56" y="195486"/>
            <a:ext cx="1097820" cy="516621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机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 userDrawn="1"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 userDrawn="1"/>
        </p:nvSpPr>
        <p:spPr>
          <a:xfrm>
            <a:off x="0" y="0"/>
            <a:ext cx="9144000" cy="250760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矩形 16"/>
          <p:cNvSpPr/>
          <p:nvPr userDrawn="1"/>
        </p:nvSpPr>
        <p:spPr>
          <a:xfrm>
            <a:off x="3762000" y="2521228"/>
            <a:ext cx="161563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700" b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700" b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 userDrawn="1"/>
        </p:nvSpPr>
        <p:spPr>
          <a:xfrm>
            <a:off x="3822222" y="4924271"/>
            <a:ext cx="1502680" cy="215444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Secret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机密</a:t>
            </a: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608" y="1543745"/>
            <a:ext cx="2184512" cy="1028005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秘密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秘密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31589"/>
            <a:ext cx="4038600" cy="3291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31589"/>
            <a:ext cx="4038600" cy="3291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秘密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31590"/>
            <a:ext cx="4040188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31590"/>
            <a:ext cx="4041775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51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秘密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秘密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69" y="204800"/>
            <a:ext cx="5111751" cy="438983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秘密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2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秘密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秘密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1"/>
            <a:ext cx="2057400" cy="419457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1"/>
            <a:ext cx="6019800" cy="419457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4041403" y="4924271"/>
            <a:ext cx="1061509" cy="21544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3064594" y="1857003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7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3600" b="1" spc="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3807714" y="2507603"/>
            <a:ext cx="1532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>
            <a:off x="3552825" y="2676880"/>
            <a:ext cx="254889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5303085" y="2676880"/>
            <a:ext cx="276978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56" y="195486"/>
            <a:ext cx="1097820" cy="516621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秘密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4041403" y="4924271"/>
            <a:ext cx="1061509" cy="21544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0"/>
            <a:ext cx="9144000" cy="250760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3762000" y="2521228"/>
            <a:ext cx="161563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700" b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700" b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491630"/>
            <a:ext cx="2223248" cy="1046234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64776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39903065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参-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>
            <a:spLocks noGrp="1" noChangeArrowheads="1"/>
          </p:cNvSpPr>
          <p:nvPr>
            <p:ph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内参-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内参-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339491"/>
            <a:ext cx="8229443" cy="4572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31589"/>
            <a:ext cx="4038600" cy="3291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31589"/>
            <a:ext cx="4038600" cy="32915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参-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131590"/>
            <a:ext cx="4040188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3" y="1131590"/>
            <a:ext cx="4041775" cy="49956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51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内参-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339491"/>
            <a:ext cx="8291107" cy="4572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参-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19" y="204787"/>
            <a:ext cx="3008313" cy="8715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69" y="204800"/>
            <a:ext cx="5111751" cy="438983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19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内参-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2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内参-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339491"/>
            <a:ext cx="8229443" cy="4572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内参-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601"/>
            <a:ext cx="2057400" cy="419457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601"/>
            <a:ext cx="6019800" cy="419457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参-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3064594" y="1857003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7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3600" b="1" spc="7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3807714" y="2507603"/>
            <a:ext cx="1532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6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endCxn id="15" idx="1"/>
          </p:cNvCxnSpPr>
          <p:nvPr userDrawn="1"/>
        </p:nvCxnSpPr>
        <p:spPr>
          <a:xfrm>
            <a:off x="3552825" y="2676880"/>
            <a:ext cx="254889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>
            <a:off x="5303085" y="2676880"/>
            <a:ext cx="276978" cy="0"/>
          </a:xfrm>
          <a:prstGeom prst="line">
            <a:avLst/>
          </a:prstGeom>
          <a:ln w="12700">
            <a:solidFill>
              <a:srgbClr val="E600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 userDrawn="1"/>
        </p:nvSpPr>
        <p:spPr>
          <a:xfrm>
            <a:off x="4135137" y="4924271"/>
            <a:ext cx="881973" cy="21544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Internal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内参</a:t>
            </a: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290" y="267494"/>
            <a:ext cx="1097820" cy="516621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参-节标题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 userDrawn="1"/>
        </p:nvSpPr>
        <p:spPr>
          <a:xfrm>
            <a:off x="0" y="0"/>
            <a:ext cx="9144000" cy="250760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3762000" y="2521228"/>
            <a:ext cx="1615635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700" b="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700" b="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4135137" y="4924271"/>
            <a:ext cx="881973" cy="21544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Internal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内参</a:t>
            </a: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1567963"/>
            <a:ext cx="2095376" cy="986059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4903788"/>
            <a:ext cx="9144000" cy="238125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3689401" y="4924271"/>
            <a:ext cx="1766455" cy="215444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 Secret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绝密</a:t>
            </a:r>
          </a:p>
        </p:txBody>
      </p:sp>
      <p:sp>
        <p:nvSpPr>
          <p:cNvPr id="12" name="矩形 11"/>
          <p:cNvSpPr/>
          <p:nvPr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2645" y="418404"/>
            <a:ext cx="669179" cy="288032"/>
          </a:xfrm>
          <a:prstGeom prst="rect">
            <a:avLst/>
          </a:prstGeom>
        </p:spPr>
      </p:pic>
      <p:sp>
        <p:nvSpPr>
          <p:cNvPr id="15" name="灯片编号占位符 1"/>
          <p:cNvSpPr txBox="1"/>
          <p:nvPr userDrawn="1"/>
        </p:nvSpPr>
        <p:spPr>
          <a:xfrm>
            <a:off x="8746888" y="4916651"/>
            <a:ext cx="404944" cy="219869"/>
          </a:xfrm>
          <a:prstGeom prst="rect">
            <a:avLst/>
          </a:prstGeom>
        </p:spPr>
        <p:txBody>
          <a:bodyPr vert="horz" lIns="91440" tIns="72000" rIns="91440" bIns="4572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8089" y="339502"/>
            <a:ext cx="9152089" cy="4808660"/>
            <a:chOff x="-8089" y="339502"/>
            <a:chExt cx="9152089" cy="4808660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文本框 26"/>
          <p:cNvSpPr txBox="1"/>
          <p:nvPr userDrawn="1"/>
        </p:nvSpPr>
        <p:spPr>
          <a:xfrm>
            <a:off x="8824199" y="4881908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5BB97A9-7D72-4F8F-8BC5-4E547C3F4DC5}" type="slidenum">
              <a:rPr lang="en-GB" altLang="zh-CN" sz="1000" noProof="0" smtClean="0"/>
              <a:pPr/>
              <a:t>‹#›</a:t>
            </a:fld>
            <a:endParaRPr lang="en-GB" altLang="zh-CN" sz="1000" noProof="0" dirty="0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346" y="339490"/>
            <a:ext cx="1031329" cy="4853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342900" indent="-3429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18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1430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4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6002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2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1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4903788"/>
            <a:ext cx="9144000" cy="238125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424075"/>
            <a:ext cx="669179" cy="288032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3822222" y="4924271"/>
            <a:ext cx="1502680" cy="215444"/>
          </a:xfrm>
          <a:prstGeom prst="rect">
            <a:avLst/>
          </a:prstGeom>
        </p:spPr>
        <p:txBody>
          <a:bodyPr wrap="squar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Secret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机密</a:t>
            </a: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8746888" y="4916651"/>
            <a:ext cx="404944" cy="219869"/>
          </a:xfrm>
          <a:prstGeom prst="rect">
            <a:avLst/>
          </a:prstGeom>
        </p:spPr>
        <p:txBody>
          <a:bodyPr vert="horz" lIns="91440" tIns="72000" rIns="91440" bIns="4572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 23"/>
          <p:cNvGrpSpPr/>
          <p:nvPr userDrawn="1"/>
        </p:nvGrpSpPr>
        <p:grpSpPr>
          <a:xfrm>
            <a:off x="-8089" y="339502"/>
            <a:ext cx="9152089" cy="4808660"/>
            <a:chOff x="-8089" y="339502"/>
            <a:chExt cx="9152089" cy="4808660"/>
          </a:xfrm>
        </p:grpSpPr>
        <p:sp>
          <p:nvSpPr>
            <p:cNvPr id="24" name="矩形 23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5" name="图片 24" descr="1.png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8" name="文本框 27"/>
          <p:cNvSpPr txBox="1"/>
          <p:nvPr userDrawn="1"/>
        </p:nvSpPr>
        <p:spPr>
          <a:xfrm>
            <a:off x="8805576" y="4875440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5BB97A9-7D72-4F8F-8BC5-4E547C3F4DC5}" type="slidenum">
              <a:rPr lang="en-GB" altLang="zh-CN" sz="1000" noProof="0" smtClean="0"/>
              <a:pPr/>
              <a:t>‹#›</a:t>
            </a:fld>
            <a:endParaRPr lang="en-GB" altLang="zh-CN" sz="1000" noProof="0" dirty="0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95486"/>
            <a:ext cx="977300" cy="45990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342900" indent="-3429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18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1430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4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6002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2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1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4903788"/>
            <a:ext cx="9144000" cy="238125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424075"/>
            <a:ext cx="669179" cy="288032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4041403" y="4924271"/>
            <a:ext cx="1061509" cy="21544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Confidential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秘密</a:t>
            </a: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8746888" y="4916651"/>
            <a:ext cx="404944" cy="219869"/>
          </a:xfrm>
          <a:prstGeom prst="rect">
            <a:avLst/>
          </a:prstGeom>
        </p:spPr>
        <p:txBody>
          <a:bodyPr vert="horz" lIns="91440" tIns="72000" rIns="91440" bIns="4572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8089" y="339502"/>
            <a:ext cx="9152089" cy="4808660"/>
            <a:chOff x="-8089" y="339502"/>
            <a:chExt cx="9152089" cy="4808660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文本框 26"/>
          <p:cNvSpPr txBox="1"/>
          <p:nvPr userDrawn="1"/>
        </p:nvSpPr>
        <p:spPr>
          <a:xfrm>
            <a:off x="8805576" y="4875440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5BB97A9-7D72-4F8F-8BC5-4E547C3F4DC5}" type="slidenum">
              <a:rPr lang="en-GB" altLang="zh-CN" sz="1000" noProof="0" smtClean="0"/>
              <a:pPr/>
              <a:t>‹#›</a:t>
            </a:fld>
            <a:endParaRPr lang="en-GB" altLang="zh-CN" sz="1000" noProof="0" dirty="0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7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56" y="195486"/>
            <a:ext cx="1097820" cy="5166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99" r:id="rId12"/>
    <p:sldLayoutId id="2147483700" r:id="rId13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342900" indent="-3429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18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1430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4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6002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2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1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80367"/>
            <a:ext cx="8229600" cy="336359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388424" y="4851130"/>
            <a:ext cx="53340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758D0DAD-9C2B-4CE2-8897-28BF2D4AAF7E}" type="slidenum">
              <a:rPr lang="en-US" altLang="zh-CN" sz="12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9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357" y="339491"/>
            <a:ext cx="8229443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0" y="4903788"/>
            <a:ext cx="9144000" cy="238125"/>
            <a:chOff x="0" y="3089"/>
            <a:chExt cx="5760" cy="150"/>
          </a:xfrm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276" y="3089"/>
              <a:ext cx="5484" cy="15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Rectangle 6"/>
            <p:cNvSpPr>
              <a:spLocks noChangeArrowheads="1"/>
            </p:cNvSpPr>
            <p:nvPr userDrawn="1"/>
          </p:nvSpPr>
          <p:spPr bwMode="auto">
            <a:xfrm>
              <a:off x="0" y="3089"/>
              <a:ext cx="150" cy="15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150" y="3089"/>
              <a:ext cx="76" cy="1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226" y="3089"/>
              <a:ext cx="50" cy="15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7783455" y="4905945"/>
            <a:ext cx="1032655" cy="246221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1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www.h3c.com</a:t>
            </a:r>
            <a:endParaRPr lang="zh-CN" altLang="en-US" sz="10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408" y="418404"/>
            <a:ext cx="669179" cy="288032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4135137" y="4924271"/>
            <a:ext cx="881973" cy="215444"/>
          </a:xfrm>
          <a:prstGeom prst="rect">
            <a:avLst/>
          </a:prstGeom>
        </p:spPr>
        <p:txBody>
          <a:bodyPr wrap="none" anchor="ctr" anchorCtr="1">
            <a:spAutoFit/>
          </a:bodyPr>
          <a:lstStyle/>
          <a:p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Internal  </a:t>
            </a:r>
            <a:r>
              <a:rPr lang="zh-CN" altLang="en-US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内参</a:t>
            </a:r>
          </a:p>
        </p:txBody>
      </p:sp>
      <p:sp>
        <p:nvSpPr>
          <p:cNvPr id="16" name="灯片编号占位符 1"/>
          <p:cNvSpPr txBox="1"/>
          <p:nvPr userDrawn="1"/>
        </p:nvSpPr>
        <p:spPr>
          <a:xfrm>
            <a:off x="8746888" y="4916651"/>
            <a:ext cx="404944" cy="219869"/>
          </a:xfrm>
          <a:prstGeom prst="rect">
            <a:avLst/>
          </a:prstGeom>
        </p:spPr>
        <p:txBody>
          <a:bodyPr vert="horz" lIns="91440" tIns="72000" rIns="91440" bIns="45720" rtlCol="0" anchor="ctr" anchorCtr="1"/>
          <a:lstStyle>
            <a:defPPr>
              <a:defRPr lang="zh-CN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fld id="{A86ACB03-5A97-4CE1-9F00-1FD1E9DACEC8}" type="slidenum">
              <a:rPr lang="zh-CN" altLang="en-US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‹#›</a:t>
            </a:fld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7" name="直接连接符 16"/>
          <p:cNvCxnSpPr/>
          <p:nvPr userDrawn="1"/>
        </p:nvCxnSpPr>
        <p:spPr>
          <a:xfrm>
            <a:off x="8820472" y="4992380"/>
            <a:ext cx="0" cy="900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 23"/>
          <p:cNvGrpSpPr/>
          <p:nvPr userDrawn="1"/>
        </p:nvGrpSpPr>
        <p:grpSpPr>
          <a:xfrm>
            <a:off x="-8089" y="339502"/>
            <a:ext cx="9152089" cy="4808660"/>
            <a:chOff x="-8089" y="339502"/>
            <a:chExt cx="9152089" cy="4808660"/>
          </a:xfrm>
        </p:grpSpPr>
        <p:sp>
          <p:nvSpPr>
            <p:cNvPr id="23" name="矩形 22"/>
            <p:cNvSpPr/>
            <p:nvPr/>
          </p:nvSpPr>
          <p:spPr>
            <a:xfrm>
              <a:off x="0" y="4731990"/>
              <a:ext cx="9144000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4" name="图片 23" descr="1.png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8089" y="4900512"/>
              <a:ext cx="9144001" cy="24765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956376" y="339502"/>
              <a:ext cx="1151112" cy="41151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dash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7" name="文本框 26"/>
          <p:cNvSpPr txBox="1"/>
          <p:nvPr userDrawn="1"/>
        </p:nvSpPr>
        <p:spPr>
          <a:xfrm>
            <a:off x="8805576" y="4875440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5BB97A9-7D72-4F8F-8BC5-4E547C3F4DC5}" type="slidenum">
              <a:rPr lang="en-GB" altLang="zh-CN" sz="1000" noProof="0" smtClean="0"/>
              <a:pPr/>
              <a:t>‹#›</a:t>
            </a:fld>
            <a:endParaRPr lang="en-GB" altLang="zh-CN" sz="1000" noProof="0" dirty="0"/>
          </a:p>
        </p:txBody>
      </p:sp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856" y="195486"/>
            <a:ext cx="1097820" cy="5166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C0000"/>
          </a:solidFill>
          <a:latin typeface="Arial" panose="020B0604020202020204" pitchFamily="34" charset="0"/>
          <a:ea typeface="华文细黑" panose="02010600040101010101" pitchFamily="2" charset="-122"/>
        </a:defRPr>
      </a:lvl9pPr>
    </p:titleStyle>
    <p:bodyStyle>
      <a:lvl1pPr marL="342900" indent="-342900" algn="l" rtl="0" eaLnBrk="1" fontAlgn="base" hangingPunct="1">
        <a:lnSpc>
          <a:spcPct val="150000"/>
        </a:lnSpc>
        <a:spcBef>
          <a:spcPct val="0"/>
        </a:spcBef>
        <a:spcAft>
          <a:spcPct val="0"/>
        </a:spcAft>
        <a:defRPr sz="1800" b="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742950" indent="-28575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6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2pPr>
      <a:lvl3pPr marL="11430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4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3pPr>
      <a:lvl4pPr marL="1600200" indent="-2286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defRPr sz="12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4pPr>
      <a:lvl5pPr marL="20574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100">
          <a:solidFill>
            <a:schemeClr val="tx1">
              <a:lumMod val="85000"/>
              <a:lumOff val="1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lvl5pPr>
      <a:lvl6pPr marL="25146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6pPr>
      <a:lvl7pPr marL="29718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7pPr>
      <a:lvl8pPr marL="34290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8pPr>
      <a:lvl9pPr marL="3886200" indent="-22860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j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3" Type="http://schemas.openxmlformats.org/officeDocument/2006/relationships/image" Target="../media/image35.gif"/><Relationship Id="rId7" Type="http://schemas.openxmlformats.org/officeDocument/2006/relationships/image" Target="../media/image39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8.gif"/><Relationship Id="rId5" Type="http://schemas.openxmlformats.org/officeDocument/2006/relationships/image" Target="../media/image37.gif"/><Relationship Id="rId4" Type="http://schemas.openxmlformats.org/officeDocument/2006/relationships/image" Target="../media/image36.gif"/><Relationship Id="rId9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5.gif"/><Relationship Id="rId4" Type="http://schemas.openxmlformats.org/officeDocument/2006/relationships/image" Target="../media/image4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-20538"/>
            <a:ext cx="9180512" cy="5184658"/>
          </a:xfrm>
          <a:prstGeom prst="rect">
            <a:avLst/>
          </a:prstGeom>
        </p:spPr>
      </p:pic>
      <p:grpSp>
        <p:nvGrpSpPr>
          <p:cNvPr id="8" name="组 7"/>
          <p:cNvGrpSpPr/>
          <p:nvPr/>
        </p:nvGrpSpPr>
        <p:grpSpPr>
          <a:xfrm>
            <a:off x="2645691" y="2787774"/>
            <a:ext cx="6498309" cy="1008112"/>
            <a:chOff x="2652042" y="3039561"/>
            <a:chExt cx="6498309" cy="1008112"/>
          </a:xfrm>
          <a:solidFill>
            <a:srgbClr val="C00000">
              <a:alpha val="74000"/>
            </a:srgbClr>
          </a:solidFill>
        </p:grpSpPr>
        <p:sp>
          <p:nvSpPr>
            <p:cNvPr id="9" name="Rectangle 15"/>
            <p:cNvSpPr>
              <a:spLocks noChangeArrowheads="1"/>
            </p:cNvSpPr>
            <p:nvPr/>
          </p:nvSpPr>
          <p:spPr bwMode="auto">
            <a:xfrm>
              <a:off x="2771800" y="3039561"/>
              <a:ext cx="6378551" cy="100811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652042" y="3039561"/>
              <a:ext cx="54101" cy="1008112"/>
            </a:xfrm>
            <a:prstGeom prst="rect">
              <a:avLst/>
            </a:prstGeom>
            <a:solidFill>
              <a:schemeClr val="bg1">
                <a:alpha val="6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3059832" y="2772335"/>
            <a:ext cx="5598007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H3C CR19000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核心路由器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产品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基本维护</a:t>
            </a:r>
            <a:endParaRPr kumimoji="1" lang="en-US" altLang="zh-CN" sz="2400" dirty="0" smtClean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1400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2018.2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95486"/>
            <a:ext cx="1337340" cy="6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01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26554" y="2706686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问题处理方法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71874" y="1365839"/>
            <a:ext cx="583833" cy="582520"/>
          </a:xfrm>
          <a:prstGeom prst="rect">
            <a:avLst/>
          </a:prstGeom>
          <a:solidFill>
            <a:srgbClr val="D700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071874" y="2036263"/>
            <a:ext cx="583833" cy="5851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071874" y="2709310"/>
            <a:ext cx="583833" cy="582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26554" y="1363215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硬件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日常维护方法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726554" y="2036263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软件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日常维护方法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16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554274" y="2084551"/>
            <a:ext cx="7589727" cy="703224"/>
            <a:chOff x="832558" y="2152098"/>
            <a:chExt cx="9183569" cy="850901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9"/>
              <a:ext cx="7634169" cy="850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24000" tIns="36000" rIns="91440" bIns="3600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24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CR19000</a:t>
              </a:r>
              <a:r>
                <a:rPr lang="zh-CN" altLang="en-US" sz="24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硬件</a:t>
              </a:r>
              <a:r>
                <a:rPr lang="zh-CN" altLang="en-US" sz="2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模块介绍和注意事项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2440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CR19000</a:t>
            </a:r>
            <a:r>
              <a:rPr lang="zh-CN" altLang="en-US" dirty="0">
                <a:solidFill>
                  <a:srgbClr val="C00000"/>
                </a:solidFill>
              </a:rPr>
              <a:t>核心路由器</a:t>
            </a:r>
            <a:r>
              <a:rPr lang="zh-CN" altLang="en-US" dirty="0" smtClean="0">
                <a:solidFill>
                  <a:srgbClr val="C00000"/>
                </a:solidFill>
              </a:rPr>
              <a:t>平台</a:t>
            </a:r>
            <a:endParaRPr lang="zh-CN" altLang="en-US" dirty="0"/>
          </a:p>
        </p:txBody>
      </p:sp>
      <p:sp>
        <p:nvSpPr>
          <p:cNvPr id="4" name="Text Box 23"/>
          <p:cNvSpPr txBox="1">
            <a:spLocks noChangeArrowheads="1"/>
          </p:cNvSpPr>
          <p:nvPr/>
        </p:nvSpPr>
        <p:spPr bwMode="auto">
          <a:xfrm>
            <a:off x="611561" y="990526"/>
            <a:ext cx="2160588" cy="368300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>
                <a:solidFill>
                  <a:schemeClr val="bg1"/>
                </a:solidFill>
              </a:rPr>
              <a:t>产品简介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5" name="Rectangle 29"/>
          <p:cNvSpPr>
            <a:spLocks noChangeArrowheads="1"/>
          </p:cNvSpPr>
          <p:nvPr/>
        </p:nvSpPr>
        <p:spPr bwMode="auto">
          <a:xfrm>
            <a:off x="611560" y="1350020"/>
            <a:ext cx="2232025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60" tIns="35408" rIns="70760" bIns="35408">
            <a:spAutoFit/>
          </a:bodyPr>
          <a:lstStyle>
            <a:lvl1pPr defTabSz="731838"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defTabSz="731838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defTabSz="731838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defTabSz="731838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defTabSz="731838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en-US" altLang="zh-CN" sz="1400" b="0" dirty="0"/>
              <a:t>H3C </a:t>
            </a:r>
            <a:r>
              <a:rPr lang="en-US" altLang="zh-CN" sz="1400" b="0" dirty="0" smtClean="0"/>
              <a:t>CR19000</a:t>
            </a:r>
            <a:r>
              <a:rPr lang="zh-CN" altLang="en-US" sz="1400" b="0" dirty="0" smtClean="0"/>
              <a:t>系</a:t>
            </a:r>
            <a:r>
              <a:rPr lang="zh-CN" altLang="en-US" sz="1400" b="0" dirty="0"/>
              <a:t>列路由器是</a:t>
            </a:r>
            <a:r>
              <a:rPr lang="en-US" altLang="zh-CN" sz="1400" b="0" dirty="0"/>
              <a:t>H3C</a:t>
            </a:r>
            <a:r>
              <a:rPr lang="zh-CN" altLang="en-US" sz="1400" b="0" dirty="0"/>
              <a:t>公司面向高密度</a:t>
            </a:r>
            <a:r>
              <a:rPr lang="en-US" altLang="zh-CN" sz="1400" b="0" dirty="0"/>
              <a:t>10GE/100GE</a:t>
            </a:r>
            <a:r>
              <a:rPr lang="zh-CN" altLang="en-US" sz="1400" b="0" dirty="0"/>
              <a:t>，基于自适应可变信元（</a:t>
            </a:r>
            <a:r>
              <a:rPr lang="en-US" altLang="zh-CN" sz="1400" b="0" dirty="0"/>
              <a:t>VCS</a:t>
            </a:r>
            <a:r>
              <a:rPr lang="zh-CN" altLang="en-US" sz="1400" b="0" dirty="0"/>
              <a:t>）</a:t>
            </a:r>
            <a:r>
              <a:rPr lang="en-US" altLang="zh-CN" sz="1400" b="0" dirty="0"/>
              <a:t>CLOS</a:t>
            </a:r>
            <a:r>
              <a:rPr lang="zh-CN" altLang="en-US" sz="1400" b="0" dirty="0"/>
              <a:t>构架</a:t>
            </a:r>
            <a:r>
              <a:rPr lang="zh-CN" altLang="en-US" sz="1400" b="0" dirty="0" smtClean="0"/>
              <a:t>的</a:t>
            </a:r>
            <a:r>
              <a:rPr lang="en-US" altLang="zh-CN" sz="1400" b="0" dirty="0" smtClean="0"/>
              <a:t>NP</a:t>
            </a:r>
            <a:r>
              <a:rPr lang="zh-CN" altLang="en-US" sz="1400" b="0" dirty="0" smtClean="0"/>
              <a:t>转发的全</a:t>
            </a:r>
            <a:r>
              <a:rPr lang="zh-CN" altLang="en-US" sz="1400" b="0" dirty="0"/>
              <a:t>新一代电</a:t>
            </a:r>
            <a:r>
              <a:rPr lang="zh-CN" altLang="en-US" sz="1400" b="0" dirty="0" smtClean="0"/>
              <a:t>信级核</a:t>
            </a:r>
            <a:r>
              <a:rPr lang="zh-CN" altLang="en-US" sz="1400" b="0" dirty="0"/>
              <a:t>心路由器</a:t>
            </a:r>
          </a:p>
        </p:txBody>
      </p:sp>
      <p:sp>
        <p:nvSpPr>
          <p:cNvPr id="6" name="Text Box 23"/>
          <p:cNvSpPr txBox="1">
            <a:spLocks noChangeArrowheads="1"/>
          </p:cNvSpPr>
          <p:nvPr/>
        </p:nvSpPr>
        <p:spPr bwMode="auto">
          <a:xfrm>
            <a:off x="611560" y="3293988"/>
            <a:ext cx="2160588" cy="369888"/>
          </a:xfrm>
          <a:prstGeom prst="rect">
            <a:avLst/>
          </a:prstGeom>
          <a:solidFill>
            <a:srgbClr val="0070C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zh-CN" altLang="en-US">
                <a:solidFill>
                  <a:schemeClr val="bg1"/>
                </a:solidFill>
              </a:rPr>
              <a:t>产品定位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7" name="Rectangle 29"/>
          <p:cNvSpPr>
            <a:spLocks noChangeArrowheads="1"/>
          </p:cNvSpPr>
          <p:nvPr/>
        </p:nvSpPr>
        <p:spPr bwMode="auto">
          <a:xfrm>
            <a:off x="611560" y="3654276"/>
            <a:ext cx="2160588" cy="7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760" tIns="35408" rIns="70760" bIns="35408">
            <a:spAutoFit/>
          </a:bodyPr>
          <a:lstStyle>
            <a:lvl1pPr defTabSz="731838"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defTabSz="731838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defTabSz="731838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defTabSz="731838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defTabSz="731838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defTabSz="731838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00000"/>
              </a:lnSpc>
            </a:pPr>
            <a:r>
              <a:rPr lang="zh-CN" altLang="en-US" sz="1400" b="0" dirty="0"/>
              <a:t>面向运营</a:t>
            </a:r>
            <a:r>
              <a:rPr lang="zh-CN" altLang="en-US" sz="1400" b="0" dirty="0" smtClean="0"/>
              <a:t>商国干</a:t>
            </a:r>
            <a:r>
              <a:rPr lang="en-US" altLang="zh-CN" sz="1400" b="0" dirty="0" smtClean="0"/>
              <a:t>/</a:t>
            </a:r>
            <a:r>
              <a:rPr lang="zh-CN" altLang="en-US" sz="1400" b="0" dirty="0" smtClean="0"/>
              <a:t>省干、</a:t>
            </a:r>
            <a:r>
              <a:rPr lang="zh-CN" altLang="en-US" sz="1400" b="0" dirty="0"/>
              <a:t>大</a:t>
            </a:r>
            <a:r>
              <a:rPr lang="zh-CN" altLang="en-US" sz="1400" b="0" dirty="0" smtClean="0"/>
              <a:t>型企业网</a:t>
            </a:r>
            <a:r>
              <a:rPr lang="zh-CN" altLang="en-US" sz="1400" b="0" dirty="0"/>
              <a:t>络核心、数据中心网络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1995686"/>
            <a:ext cx="3158286" cy="282453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174" y="334324"/>
            <a:ext cx="1334178" cy="452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8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CR19000-8</a:t>
            </a:r>
            <a:r>
              <a:rPr lang="zh-CN" altLang="en-US" dirty="0" smtClean="0">
                <a:solidFill>
                  <a:srgbClr val="C00000"/>
                </a:solidFill>
              </a:rPr>
              <a:t>核心</a:t>
            </a:r>
            <a:r>
              <a:rPr lang="zh-CN" altLang="en-US" dirty="0">
                <a:solidFill>
                  <a:srgbClr val="C00000"/>
                </a:solidFill>
              </a:rPr>
              <a:t>路由器产品介绍</a:t>
            </a:r>
            <a:endParaRPr lang="zh-CN" altLang="en-US" dirty="0"/>
          </a:p>
        </p:txBody>
      </p:sp>
      <p:pic>
        <p:nvPicPr>
          <p:cNvPr id="5" name="图片 4" descr="\\h3c-infoserver\09-02-H3C产品图片库\产品图片库\路由器\H3C CR19000\CR19000-8\GIF\CR19000-8_F.gif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3" t="12689" r="18237" b="12750"/>
          <a:stretch/>
        </p:blipFill>
        <p:spPr bwMode="auto">
          <a:xfrm>
            <a:off x="3776273" y="1271116"/>
            <a:ext cx="1916430" cy="3244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图片 5" descr="\\h3c-infoserver\09-02-H3C产品图片库\产品图片库\路由器\H3C CR19000\CR19000-8\GIF\CR19000-8_B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7" t="3868" r="6552" b="3683"/>
          <a:stretch/>
        </p:blipFill>
        <p:spPr bwMode="auto">
          <a:xfrm>
            <a:off x="6444208" y="1288261"/>
            <a:ext cx="1752600" cy="321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右大括号 8"/>
          <p:cNvSpPr/>
          <p:nvPr/>
        </p:nvSpPr>
        <p:spPr>
          <a:xfrm>
            <a:off x="5626441" y="1751954"/>
            <a:ext cx="188167" cy="79208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右大括号 9"/>
          <p:cNvSpPr/>
          <p:nvPr/>
        </p:nvSpPr>
        <p:spPr>
          <a:xfrm>
            <a:off x="5617205" y="3635278"/>
            <a:ext cx="178782" cy="79208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大括号 11"/>
          <p:cNvSpPr/>
          <p:nvPr/>
        </p:nvSpPr>
        <p:spPr>
          <a:xfrm>
            <a:off x="8196808" y="1690546"/>
            <a:ext cx="188167" cy="273682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左大括号 12"/>
          <p:cNvSpPr/>
          <p:nvPr/>
        </p:nvSpPr>
        <p:spPr>
          <a:xfrm rot="5400000">
            <a:off x="7132791" y="488967"/>
            <a:ext cx="242073" cy="136815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 rot="5400000">
            <a:off x="3614850" y="2956925"/>
            <a:ext cx="1081999" cy="293180"/>
          </a:xfrm>
          <a:prstGeom prst="rect">
            <a:avLst/>
          </a:prstGeom>
          <a:solidFill>
            <a:srgbClr val="00B0F0">
              <a:alpha val="60000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4239832" y="2673511"/>
            <a:ext cx="1081999" cy="878480"/>
          </a:xfrm>
          <a:prstGeom prst="rect">
            <a:avLst/>
          </a:prstGeom>
          <a:solidFill>
            <a:srgbClr val="00B0F0">
              <a:alpha val="60000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r>
              <a:rPr lang="zh-CN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740678" y="1954096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24128" y="383283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16416" y="286583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47980" y="71607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⑤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972276"/>
              </p:ext>
            </p:extLst>
          </p:nvPr>
        </p:nvGraphicFramePr>
        <p:xfrm>
          <a:off x="611560" y="1425559"/>
          <a:ext cx="2664296" cy="27044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74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机箱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尺寸（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W×D×H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440mmx743mmx843mm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19RU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①主控板区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＋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冗余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</a:t>
                      </a:r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个网板槽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③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业务板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个业务槽位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④风扇区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个风扇框槽位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⑤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个电源模块槽位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182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CR19000-16</a:t>
            </a:r>
            <a:r>
              <a:rPr lang="zh-CN" altLang="en-US" dirty="0" smtClean="0">
                <a:solidFill>
                  <a:srgbClr val="C00000"/>
                </a:solidFill>
              </a:rPr>
              <a:t>核心</a:t>
            </a:r>
            <a:r>
              <a:rPr lang="zh-CN" altLang="en-US" dirty="0">
                <a:solidFill>
                  <a:srgbClr val="C00000"/>
                </a:solidFill>
              </a:rPr>
              <a:t>路由器产品介绍</a:t>
            </a:r>
            <a:endParaRPr lang="zh-CN" altLang="en-US" dirty="0"/>
          </a:p>
        </p:txBody>
      </p:sp>
      <p:pic>
        <p:nvPicPr>
          <p:cNvPr id="3" name="图片 2" descr="\\h3c-infoserver\09-02-H3C产品图片库\产品图片库\路由器\H3C CR19000\CR19000-16\GIF\CR19000-16_F_1709.gif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5" t="14095" r="21889" b="14097"/>
          <a:stretch/>
        </p:blipFill>
        <p:spPr bwMode="auto">
          <a:xfrm>
            <a:off x="3860046" y="987574"/>
            <a:ext cx="1720066" cy="305025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图片 3" descr="\\h3c-infoserver\09-02-H3C产品图片库\产品图片库\路由器\H3C CR19000\CR19000-16\GIF\CR19000-16_B_1709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14351" r="22605" b="14294"/>
          <a:stretch/>
        </p:blipFill>
        <p:spPr bwMode="auto">
          <a:xfrm>
            <a:off x="6649130" y="987574"/>
            <a:ext cx="1595278" cy="30316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右大括号 4"/>
          <p:cNvSpPr/>
          <p:nvPr/>
        </p:nvSpPr>
        <p:spPr>
          <a:xfrm>
            <a:off x="5589497" y="1050346"/>
            <a:ext cx="188167" cy="28803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右大括号 5"/>
          <p:cNvSpPr/>
          <p:nvPr/>
        </p:nvSpPr>
        <p:spPr>
          <a:xfrm>
            <a:off x="5596704" y="1347614"/>
            <a:ext cx="188167" cy="28803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38989" y="100085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31442" y="1301378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右大括号 8"/>
          <p:cNvSpPr/>
          <p:nvPr/>
        </p:nvSpPr>
        <p:spPr>
          <a:xfrm>
            <a:off x="5589497" y="1663354"/>
            <a:ext cx="197403" cy="2355905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14892" y="2643702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大括号 10"/>
          <p:cNvSpPr/>
          <p:nvPr/>
        </p:nvSpPr>
        <p:spPr>
          <a:xfrm>
            <a:off x="8263029" y="1059582"/>
            <a:ext cx="197403" cy="288032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左大括号 11"/>
          <p:cNvSpPr/>
          <p:nvPr/>
        </p:nvSpPr>
        <p:spPr>
          <a:xfrm>
            <a:off x="6407057" y="1081102"/>
            <a:ext cx="242073" cy="2877271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73009" y="2335071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</a:p>
        </p:txBody>
      </p:sp>
      <p:sp>
        <p:nvSpPr>
          <p:cNvPr id="14" name="矩形 13"/>
          <p:cNvSpPr/>
          <p:nvPr/>
        </p:nvSpPr>
        <p:spPr>
          <a:xfrm>
            <a:off x="8388424" y="2291966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</a:p>
        </p:txBody>
      </p:sp>
      <p:sp>
        <p:nvSpPr>
          <p:cNvPr id="15" name="左大括号 14"/>
          <p:cNvSpPr/>
          <p:nvPr/>
        </p:nvSpPr>
        <p:spPr>
          <a:xfrm rot="16200000">
            <a:off x="7317429" y="3620482"/>
            <a:ext cx="242073" cy="1035820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94020" y="4165162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⑤⑥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7" name="表格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221075"/>
              </p:ext>
            </p:extLst>
          </p:nvPr>
        </p:nvGraphicFramePr>
        <p:xfrm>
          <a:off x="611560" y="987574"/>
          <a:ext cx="2664296" cy="315522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74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机箱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尺寸（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W×D×H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440mmx857mmx931mm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21RU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①主控板区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＋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冗余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</a:t>
                      </a:r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个业务板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集群网板兼容槽位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③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业务板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个业务槽位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④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个电源模块槽位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⑤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网板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个网板槽位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⑥风扇区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个风扇框槽位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10233" y="4493844"/>
            <a:ext cx="64331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CR19000-16</a:t>
            </a:r>
            <a:r>
              <a:rPr lang="zh-CN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路由器网板槽位在风扇框槽位的后面，插拔网板请先拔出对应位置的风扇框。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1916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CR19000-20</a:t>
            </a:r>
            <a:r>
              <a:rPr lang="zh-CN" altLang="en-US" dirty="0" smtClean="0">
                <a:solidFill>
                  <a:srgbClr val="C00000"/>
                </a:solidFill>
              </a:rPr>
              <a:t>核心</a:t>
            </a:r>
            <a:r>
              <a:rPr lang="zh-CN" altLang="en-US" dirty="0">
                <a:solidFill>
                  <a:srgbClr val="C00000"/>
                </a:solidFill>
              </a:rPr>
              <a:t>路由器产品介绍</a:t>
            </a:r>
            <a:endParaRPr lang="zh-CN" altLang="en-US" dirty="0"/>
          </a:p>
        </p:txBody>
      </p:sp>
      <p:pic>
        <p:nvPicPr>
          <p:cNvPr id="3" name="图片 2" descr="\\H3c-infoserver\09-02-H3C产品图片库\产品图片库\路由器\H3C CR19000\CR19000-20\gif\CR19000-20_F.gif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1" t="12737" r="27329" b="12737"/>
          <a:stretch/>
        </p:blipFill>
        <p:spPr bwMode="auto">
          <a:xfrm>
            <a:off x="4427984" y="829598"/>
            <a:ext cx="1094400" cy="3974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图片 3" descr="\\H3c-infoserver\09-02-H3C产品图片库\产品图片库\路由器\H3C CR19000\CR19000-20\gif\CR19000-20_B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6" t="12139" r="27086" b="12040"/>
          <a:stretch/>
        </p:blipFill>
        <p:spPr bwMode="auto">
          <a:xfrm>
            <a:off x="6876256" y="829598"/>
            <a:ext cx="1094400" cy="3974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右大括号 4"/>
          <p:cNvSpPr/>
          <p:nvPr/>
        </p:nvSpPr>
        <p:spPr>
          <a:xfrm>
            <a:off x="5473189" y="996810"/>
            <a:ext cx="188167" cy="28803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右大括号 5"/>
          <p:cNvSpPr/>
          <p:nvPr/>
        </p:nvSpPr>
        <p:spPr>
          <a:xfrm>
            <a:off x="5473189" y="1372722"/>
            <a:ext cx="188167" cy="1055011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右大括号 6"/>
          <p:cNvSpPr/>
          <p:nvPr/>
        </p:nvSpPr>
        <p:spPr>
          <a:xfrm>
            <a:off x="5508253" y="3651870"/>
            <a:ext cx="188167" cy="1055011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大括号 7"/>
          <p:cNvSpPr/>
          <p:nvPr/>
        </p:nvSpPr>
        <p:spPr>
          <a:xfrm>
            <a:off x="7970656" y="1303314"/>
            <a:ext cx="208951" cy="340356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5400000">
            <a:off x="4144571" y="2927175"/>
            <a:ext cx="945340" cy="216023"/>
          </a:xfrm>
          <a:prstGeom prst="rect">
            <a:avLst/>
          </a:prstGeom>
          <a:solidFill>
            <a:srgbClr val="00B0F0">
              <a:alpha val="60000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4616462" y="2688226"/>
            <a:ext cx="947224" cy="692044"/>
          </a:xfrm>
          <a:prstGeom prst="rect">
            <a:avLst/>
          </a:prstGeom>
          <a:solidFill>
            <a:srgbClr val="00B0F0">
              <a:alpha val="60000"/>
            </a:srgbClr>
          </a:solidFill>
          <a:ln w="12700" cap="flat" cmpd="sng" algn="ctr">
            <a:noFill/>
            <a:prstDash val="dash"/>
          </a:ln>
          <a:effectLst/>
        </p:spPr>
        <p:txBody>
          <a:bodyPr rtlCol="0" anchor="ctr"/>
          <a:lstStyle/>
          <a:p>
            <a:pPr algn="ctr"/>
            <a:r>
              <a:rPr lang="zh-CN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89348" y="1706325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24369" y="3984146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09628" y="2815482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89348" y="950574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⑤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067675"/>
              </p:ext>
            </p:extLst>
          </p:nvPr>
        </p:nvGraphicFramePr>
        <p:xfrm>
          <a:off x="611560" y="1425559"/>
          <a:ext cx="2664296" cy="27044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74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机箱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尺寸（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W×D×H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440mmx850mmx1820mm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41RU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①主控板区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＋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冗余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板</a:t>
                      </a:r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个网板槽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③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业务板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个业务槽位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④风扇区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个风扇框槽位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⑤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个电源框槽位，每个电源框支持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个电源模块槽位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006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CR19000-MC</a:t>
            </a:r>
            <a:r>
              <a:rPr lang="zh-CN" altLang="en-US" dirty="0" smtClean="0">
                <a:solidFill>
                  <a:srgbClr val="C00000"/>
                </a:solidFill>
              </a:rPr>
              <a:t>核心</a:t>
            </a:r>
            <a:r>
              <a:rPr lang="zh-CN" altLang="en-US" dirty="0">
                <a:solidFill>
                  <a:srgbClr val="C00000"/>
                </a:solidFill>
              </a:rPr>
              <a:t>路由器产品介绍</a:t>
            </a:r>
            <a:endParaRPr lang="zh-CN" altLang="en-US" dirty="0"/>
          </a:p>
        </p:txBody>
      </p:sp>
      <p:pic>
        <p:nvPicPr>
          <p:cNvPr id="4" name="Picture 2" descr="E:\2012-design\H3C-CR16000X\CR V300R001\照片\20160623-CR19000\CR19000交换框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43" r="48554"/>
          <a:stretch/>
        </p:blipFill>
        <p:spPr bwMode="auto">
          <a:xfrm>
            <a:off x="4414860" y="814730"/>
            <a:ext cx="1093244" cy="3973616"/>
          </a:xfrm>
          <a:prstGeom prst="rect">
            <a:avLst/>
          </a:prstGeom>
          <a:noFill/>
          <a:extLst/>
        </p:spPr>
      </p:pic>
      <p:pic>
        <p:nvPicPr>
          <p:cNvPr id="5" name="图片 4" descr="\\H3c-infoserver\09-02-H3C产品图片库\产品图片库\路由器\H3C CR19000\CR19000-20\gif\CR19000-20_B.gi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6" t="12139" r="27086" b="12040"/>
          <a:stretch/>
        </p:blipFill>
        <p:spPr bwMode="auto">
          <a:xfrm>
            <a:off x="6804248" y="771550"/>
            <a:ext cx="1080120" cy="4026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134485"/>
              </p:ext>
            </p:extLst>
          </p:nvPr>
        </p:nvGraphicFramePr>
        <p:xfrm>
          <a:off x="611560" y="1425559"/>
          <a:ext cx="2664296" cy="270448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9721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921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074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机箱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尺寸（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W×D×H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440mmx850mmx1820mm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</a:t>
                      </a:r>
                      <a:r>
                        <a:rPr lang="en-US" altLang="zh-CN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41RU</a:t>
                      </a:r>
                      <a:r>
                        <a:rPr lang="zh-CN" alt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）</a:t>
                      </a:r>
                      <a:endParaRPr 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①主控板区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＋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冗余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②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控制板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个控制板槽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③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网板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个网板槽位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④风扇区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33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个风扇框槽位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0747">
                <a:tc>
                  <a:txBody>
                    <a:bodyPr/>
                    <a:lstStyle/>
                    <a:p>
                      <a:pPr algn="ctr" fontAlgn="b"/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⑤</a:t>
                      </a:r>
                      <a:r>
                        <a:rPr lang="zh-CN" altLang="en-US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</a:t>
                      </a:r>
                      <a:r>
                        <a:rPr lang="zh-CN" sz="1000" u="none" strike="noStrike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区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个电源框槽位，每个电源框支持</a:t>
                      </a:r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个电源模块槽位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7" name="右大括号 6"/>
          <p:cNvSpPr/>
          <p:nvPr/>
        </p:nvSpPr>
        <p:spPr>
          <a:xfrm>
            <a:off x="5473189" y="996810"/>
            <a:ext cx="188167" cy="28803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右大括号 7"/>
          <p:cNvSpPr/>
          <p:nvPr/>
        </p:nvSpPr>
        <p:spPr>
          <a:xfrm>
            <a:off x="5508104" y="2931790"/>
            <a:ext cx="188167" cy="144016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4211960" y="2866664"/>
            <a:ext cx="288032" cy="6856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4211960" y="3054128"/>
            <a:ext cx="288032" cy="567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5634818" y="2815482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①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22048" y="2787774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②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89348" y="1778694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右大括号 22"/>
          <p:cNvSpPr/>
          <p:nvPr/>
        </p:nvSpPr>
        <p:spPr>
          <a:xfrm>
            <a:off x="5498868" y="1319906"/>
            <a:ext cx="169695" cy="132385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右大括号 23"/>
          <p:cNvSpPr/>
          <p:nvPr/>
        </p:nvSpPr>
        <p:spPr>
          <a:xfrm>
            <a:off x="5524696" y="3373074"/>
            <a:ext cx="169695" cy="1323852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624412" y="3823594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③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589348" y="942033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⑤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右大括号 26"/>
          <p:cNvSpPr/>
          <p:nvPr/>
        </p:nvSpPr>
        <p:spPr>
          <a:xfrm>
            <a:off x="7902840" y="1275606"/>
            <a:ext cx="208951" cy="3403567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037620" y="2783066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024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h3c-infoserver\09-02-H3C产品图片库\产品图片库\路由器\H3C CR19000\CR-19K-MPU-16A\GIF\CR-19K-MPU-16A-F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11710"/>
            <a:ext cx="6552728" cy="319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主控板命名规则</a:t>
            </a:r>
            <a:endParaRPr lang="zh-CN" altLang="en-US" dirty="0"/>
          </a:p>
        </p:txBody>
      </p:sp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755576" y="943487"/>
            <a:ext cx="5040313" cy="39693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indent="228600" eaLnBrk="0" hangingPunct="0">
              <a:defRPr/>
            </a:pPr>
            <a:r>
              <a:rPr lang="en-US" altLang="zh-CN" dirty="0" smtClean="0">
                <a:solidFill>
                  <a:srgbClr val="FF0000"/>
                </a:solidFill>
                <a:latin typeface="+mn-lt"/>
                <a:ea typeface="+mn-ea"/>
              </a:rPr>
              <a:t>CR</a:t>
            </a:r>
            <a:r>
              <a:rPr lang="en-US" altLang="zh-CN" dirty="0" smtClean="0">
                <a:latin typeface="+mn-lt"/>
                <a:ea typeface="+mn-ea"/>
              </a:rPr>
              <a:t>-</a:t>
            </a:r>
            <a:r>
              <a:rPr lang="en-US" altLang="zh-CN" dirty="0" smtClean="0">
                <a:solidFill>
                  <a:srgbClr val="FFCC00"/>
                </a:solidFill>
                <a:latin typeface="+mn-lt"/>
                <a:ea typeface="+mn-ea"/>
              </a:rPr>
              <a:t>19K</a:t>
            </a:r>
            <a:r>
              <a:rPr lang="en-US" altLang="zh-CN" dirty="0" smtClean="0">
                <a:latin typeface="+mn-lt"/>
                <a:ea typeface="+mn-ea"/>
              </a:rPr>
              <a:t>-</a:t>
            </a:r>
            <a:r>
              <a:rPr lang="en-US" altLang="zh-CN" dirty="0" smtClean="0">
                <a:solidFill>
                  <a:srgbClr val="00B0F0"/>
                </a:solidFill>
                <a:latin typeface="+mn-lt"/>
                <a:ea typeface="+mn-ea"/>
              </a:rPr>
              <a:t>MPU</a:t>
            </a:r>
            <a:r>
              <a:rPr lang="en-US" altLang="zh-CN" dirty="0" smtClean="0">
                <a:latin typeface="+mn-lt"/>
                <a:ea typeface="+mn-ea"/>
              </a:rPr>
              <a:t>-</a:t>
            </a:r>
            <a:r>
              <a:rPr lang="en-US" altLang="zh-CN" dirty="0" smtClean="0">
                <a:solidFill>
                  <a:srgbClr val="E6775A"/>
                </a:solidFill>
                <a:latin typeface="+mn-lt"/>
                <a:ea typeface="+mn-ea"/>
              </a:rPr>
              <a:t>16</a:t>
            </a:r>
            <a:r>
              <a:rPr lang="en-US" altLang="zh-CN" dirty="0">
                <a:solidFill>
                  <a:srgbClr val="00B050"/>
                </a:solidFill>
                <a:latin typeface="+mn-lt"/>
                <a:ea typeface="+mn-ea"/>
              </a:rPr>
              <a:t>A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075806"/>
            <a:ext cx="936104" cy="107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>
            <a:cxnSpLocks/>
          </p:cNvCxnSpPr>
          <p:nvPr/>
        </p:nvCxnSpPr>
        <p:spPr>
          <a:xfrm>
            <a:off x="1259632" y="1275606"/>
            <a:ext cx="0" cy="129614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cxnSpLocks/>
          </p:cNvCxnSpPr>
          <p:nvPr/>
        </p:nvCxnSpPr>
        <p:spPr>
          <a:xfrm>
            <a:off x="1259632" y="2571750"/>
            <a:ext cx="322619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4498569" y="2428429"/>
            <a:ext cx="1513591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表示核心路由器</a:t>
            </a:r>
          </a:p>
        </p:txBody>
      </p:sp>
      <p:cxnSp>
        <p:nvCxnSpPr>
          <p:cNvPr id="9" name="直接连接符 44"/>
          <p:cNvCxnSpPr>
            <a:cxnSpLocks noChangeShapeType="1"/>
          </p:cNvCxnSpPr>
          <p:nvPr/>
        </p:nvCxnSpPr>
        <p:spPr bwMode="auto">
          <a:xfrm>
            <a:off x="1106563" y="1266553"/>
            <a:ext cx="288032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44"/>
          <p:cNvCxnSpPr>
            <a:cxnSpLocks noChangeShapeType="1"/>
          </p:cNvCxnSpPr>
          <p:nvPr/>
        </p:nvCxnSpPr>
        <p:spPr bwMode="auto">
          <a:xfrm>
            <a:off x="2041244" y="1266553"/>
            <a:ext cx="505479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2285850" y="1266553"/>
            <a:ext cx="0" cy="8192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2285850" y="2085800"/>
            <a:ext cx="22141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497893" y="1924373"/>
            <a:ext cx="1513591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MPU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表示主控板</a:t>
            </a:r>
          </a:p>
        </p:txBody>
      </p:sp>
      <p:cxnSp>
        <p:nvCxnSpPr>
          <p:cNvPr id="18" name="直接连接符 44"/>
          <p:cNvCxnSpPr>
            <a:cxnSpLocks noChangeShapeType="1"/>
          </p:cNvCxnSpPr>
          <p:nvPr/>
        </p:nvCxnSpPr>
        <p:spPr bwMode="auto">
          <a:xfrm>
            <a:off x="1511452" y="1266553"/>
            <a:ext cx="432048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19"/>
          <p:cNvCxnSpPr>
            <a:cxnSpLocks/>
          </p:cNvCxnSpPr>
          <p:nvPr/>
        </p:nvCxnSpPr>
        <p:spPr>
          <a:xfrm>
            <a:off x="1727892" y="1275606"/>
            <a:ext cx="0" cy="10620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1727892" y="2337620"/>
            <a:ext cx="275793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7"/>
          <p:cNvSpPr>
            <a:spLocks noChangeArrowheads="1"/>
          </p:cNvSpPr>
          <p:nvPr/>
        </p:nvSpPr>
        <p:spPr bwMode="auto">
          <a:xfrm>
            <a:off x="4485827" y="2203352"/>
            <a:ext cx="2102397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19K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表示为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CR19000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系列主控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>
            <a:cxnSpLocks/>
          </p:cNvCxnSpPr>
          <p:nvPr/>
        </p:nvCxnSpPr>
        <p:spPr>
          <a:xfrm>
            <a:off x="2771800" y="1275606"/>
            <a:ext cx="0" cy="5493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/>
          <p:cNvCxnSpPr>
            <a:cxnSpLocks/>
          </p:cNvCxnSpPr>
          <p:nvPr/>
        </p:nvCxnSpPr>
        <p:spPr>
          <a:xfrm>
            <a:off x="2771800" y="1824927"/>
            <a:ext cx="172609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44"/>
          <p:cNvCxnSpPr>
            <a:cxnSpLocks noChangeShapeType="1"/>
          </p:cNvCxnSpPr>
          <p:nvPr/>
        </p:nvCxnSpPr>
        <p:spPr bwMode="auto">
          <a:xfrm>
            <a:off x="2663996" y="1266553"/>
            <a:ext cx="216232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Rectangle 27"/>
          <p:cNvSpPr>
            <a:spLocks noChangeArrowheads="1"/>
          </p:cNvSpPr>
          <p:nvPr/>
        </p:nvSpPr>
        <p:spPr bwMode="auto">
          <a:xfrm>
            <a:off x="4499992" y="1690243"/>
            <a:ext cx="3240360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表示适配的机框类型，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表示适配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CR19000-16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连接符 44"/>
          <p:cNvCxnSpPr>
            <a:cxnSpLocks noChangeShapeType="1"/>
          </p:cNvCxnSpPr>
          <p:nvPr/>
        </p:nvCxnSpPr>
        <p:spPr bwMode="auto">
          <a:xfrm>
            <a:off x="2915816" y="1266553"/>
            <a:ext cx="144016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39"/>
          <p:cNvCxnSpPr>
            <a:cxnSpLocks/>
          </p:cNvCxnSpPr>
          <p:nvPr/>
        </p:nvCxnSpPr>
        <p:spPr>
          <a:xfrm>
            <a:off x="2987824" y="1275606"/>
            <a:ext cx="0" cy="30572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cxnSpLocks/>
          </p:cNvCxnSpPr>
          <p:nvPr/>
        </p:nvCxnSpPr>
        <p:spPr>
          <a:xfrm>
            <a:off x="2987824" y="1581328"/>
            <a:ext cx="151216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4499992" y="1420317"/>
            <a:ext cx="3240360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表示主控类型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78801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CR19000-8</a:t>
            </a:r>
            <a:r>
              <a:rPr lang="zh-CN" altLang="en-US" dirty="0" smtClean="0">
                <a:solidFill>
                  <a:srgbClr val="C00000"/>
                </a:solidFill>
              </a:rPr>
              <a:t>主控板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864096" y="1021660"/>
            <a:ext cx="7524328" cy="2990250"/>
            <a:chOff x="864096" y="742681"/>
            <a:chExt cx="7524328" cy="2990250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096" y="742681"/>
              <a:ext cx="7524328" cy="2765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7" name="Line 17"/>
            <p:cNvSpPr>
              <a:spLocks noChangeShapeType="1"/>
            </p:cNvSpPr>
            <p:nvPr/>
          </p:nvSpPr>
          <p:spPr bwMode="auto">
            <a:xfrm flipH="1" flipV="1">
              <a:off x="1907704" y="2588886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93762" y="3075806"/>
              <a:ext cx="84510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console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Line 17"/>
            <p:cNvSpPr>
              <a:spLocks noChangeShapeType="1"/>
            </p:cNvSpPr>
            <p:nvPr/>
          </p:nvSpPr>
          <p:spPr bwMode="auto">
            <a:xfrm flipH="1" flipV="1">
              <a:off x="2843808" y="2741286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 rot="576489">
              <a:off x="2166950" y="2430434"/>
              <a:ext cx="1440716" cy="313552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542087" y="327340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Line 17"/>
            <p:cNvSpPr>
              <a:spLocks noChangeShapeType="1"/>
            </p:cNvSpPr>
            <p:nvPr/>
          </p:nvSpPr>
          <p:spPr bwMode="auto">
            <a:xfrm flipH="1" flipV="1">
              <a:off x="3815708" y="2812047"/>
              <a:ext cx="0" cy="31766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13987" y="3147814"/>
              <a:ext cx="6014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USB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rot="178469">
              <a:off x="3898577" y="2675495"/>
              <a:ext cx="1617422" cy="313552"/>
            </a:xfrm>
            <a:prstGeom prst="ellipse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4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 flipV="1">
              <a:off x="4644008" y="2967032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02907" y="3471321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状态指示口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 flipV="1">
              <a:off x="5598218" y="2931790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27025" y="346258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复位按键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AutoShape 14"/>
          <p:cNvSpPr>
            <a:spLocks noChangeArrowheads="1"/>
          </p:cNvSpPr>
          <p:nvPr/>
        </p:nvSpPr>
        <p:spPr bwMode="gray">
          <a:xfrm>
            <a:off x="683568" y="3939902"/>
            <a:ext cx="7704856" cy="648072"/>
          </a:xfrm>
          <a:prstGeom prst="roundRect">
            <a:avLst>
              <a:gd name="adj" fmla="val 11921"/>
            </a:avLst>
          </a:prstGeom>
          <a:solidFill>
            <a:srgbClr val="0070C0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endParaRPr lang="zh-CN" altLang="zh-CN" sz="900" b="0" dirty="0">
              <a:solidFill>
                <a:schemeClr val="bg1"/>
              </a:solidFill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827584" y="4048489"/>
            <a:ext cx="7376599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接口可用来连接后台计算机，进行系统的程序加载、调试等工作；也可以接远端的网管工作站等设备，实现系统的远程管理；也可以作为外部连接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SDN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控制器使用；也可以作为集群控制平面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91880" y="843558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CR-19K-MPU-08A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0107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CR19000-16</a:t>
            </a:r>
            <a:r>
              <a:rPr lang="zh-CN" altLang="en-US" dirty="0" smtClean="0">
                <a:solidFill>
                  <a:srgbClr val="C00000"/>
                </a:solidFill>
              </a:rPr>
              <a:t>主控板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1" y="1440283"/>
            <a:ext cx="4644007" cy="2211587"/>
            <a:chOff x="1" y="1287535"/>
            <a:chExt cx="4644007" cy="221158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1287535"/>
              <a:ext cx="4644007" cy="1716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23"/>
            <p:cNvSpPr>
              <a:spLocks noChangeArrowheads="1"/>
            </p:cNvSpPr>
            <p:nvPr/>
          </p:nvSpPr>
          <p:spPr bwMode="auto">
            <a:xfrm rot="600000">
              <a:off x="328674" y="2052086"/>
              <a:ext cx="1099476" cy="15545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8" name="Group 15"/>
            <p:cNvGrpSpPr>
              <a:grpSpLocks/>
            </p:cNvGrpSpPr>
            <p:nvPr/>
          </p:nvGrpSpPr>
          <p:grpSpPr bwMode="auto">
            <a:xfrm>
              <a:off x="323970" y="1573894"/>
              <a:ext cx="993091" cy="466638"/>
              <a:chOff x="2332" y="2054"/>
              <a:chExt cx="562" cy="286"/>
            </a:xfrm>
          </p:grpSpPr>
          <p:sp>
            <p:nvSpPr>
              <p:cNvPr id="9" name="Text Box 16"/>
              <p:cNvSpPr txBox="1">
                <a:spLocks noChangeArrowheads="1"/>
              </p:cNvSpPr>
              <p:nvPr/>
            </p:nvSpPr>
            <p:spPr bwMode="auto">
              <a:xfrm>
                <a:off x="2332" y="2054"/>
                <a:ext cx="562" cy="14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73025" tIns="36512" rIns="73025" bIns="36512"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三级时钟接口</a:t>
                </a:r>
              </a:p>
            </p:txBody>
          </p:sp>
          <p:sp>
            <p:nvSpPr>
              <p:cNvPr id="10" name="Line 17"/>
              <p:cNvSpPr>
                <a:spLocks noChangeShapeType="1"/>
              </p:cNvSpPr>
              <p:nvPr/>
            </p:nvSpPr>
            <p:spPr bwMode="auto">
              <a:xfrm>
                <a:off x="2608" y="2180"/>
                <a:ext cx="0" cy="16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 flipV="1">
              <a:off x="820515" y="2309422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332581" y="2833039"/>
              <a:ext cx="1000274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Ethernet</a:t>
              </a:r>
              <a:r>
                <a:rPr lang="zh-CN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17"/>
            <p:cNvSpPr>
              <a:spLocks noChangeShapeType="1"/>
            </p:cNvSpPr>
            <p:nvPr/>
          </p:nvSpPr>
          <p:spPr bwMode="auto">
            <a:xfrm flipH="1" flipV="1">
              <a:off x="1079404" y="2346673"/>
              <a:ext cx="0" cy="27946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800841" y="2643758"/>
              <a:ext cx="570669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 flipV="1">
              <a:off x="1817590" y="2449154"/>
              <a:ext cx="0" cy="27946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423619" y="2705628"/>
              <a:ext cx="807913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console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23"/>
            <p:cNvSpPr>
              <a:spLocks noChangeArrowheads="1"/>
            </p:cNvSpPr>
            <p:nvPr/>
          </p:nvSpPr>
          <p:spPr bwMode="auto">
            <a:xfrm rot="600000">
              <a:off x="1910874" y="2410200"/>
              <a:ext cx="1483113" cy="24304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 flipV="1">
              <a:off x="2610946" y="2643758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169845" y="3148047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状态指示口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H="1" flipV="1">
              <a:off x="3421972" y="2706713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50779" y="323751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复位按键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55270" y="3047910"/>
              <a:ext cx="6014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USB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H="1" flipV="1">
              <a:off x="1250579" y="2418681"/>
              <a:ext cx="0" cy="6573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44008" y="1523567"/>
            <a:ext cx="4392488" cy="2272319"/>
            <a:chOff x="4644008" y="1325970"/>
            <a:chExt cx="4392488" cy="2272319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4008" y="1325970"/>
              <a:ext cx="4392488" cy="174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Oval 23"/>
            <p:cNvSpPr>
              <a:spLocks noChangeArrowheads="1"/>
            </p:cNvSpPr>
            <p:nvPr/>
          </p:nvSpPr>
          <p:spPr bwMode="auto">
            <a:xfrm rot="600000">
              <a:off x="4907538" y="2131944"/>
              <a:ext cx="1099476" cy="15545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26" name="Group 15"/>
            <p:cNvGrpSpPr>
              <a:grpSpLocks/>
            </p:cNvGrpSpPr>
            <p:nvPr/>
          </p:nvGrpSpPr>
          <p:grpSpPr bwMode="auto">
            <a:xfrm>
              <a:off x="4902834" y="1653752"/>
              <a:ext cx="993091" cy="466638"/>
              <a:chOff x="2332" y="2054"/>
              <a:chExt cx="562" cy="286"/>
            </a:xfrm>
          </p:grpSpPr>
          <p:sp>
            <p:nvSpPr>
              <p:cNvPr id="27" name="Text Box 16"/>
              <p:cNvSpPr txBox="1">
                <a:spLocks noChangeArrowheads="1"/>
              </p:cNvSpPr>
              <p:nvPr/>
            </p:nvSpPr>
            <p:spPr bwMode="auto">
              <a:xfrm>
                <a:off x="2332" y="2054"/>
                <a:ext cx="562" cy="14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73025" tIns="36512" rIns="73025" bIns="36512"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三级时钟接口</a:t>
                </a:r>
              </a:p>
            </p:txBody>
          </p:sp>
          <p:sp>
            <p:nvSpPr>
              <p:cNvPr id="28" name="Line 17"/>
              <p:cNvSpPr>
                <a:spLocks noChangeShapeType="1"/>
              </p:cNvSpPr>
              <p:nvPr/>
            </p:nvSpPr>
            <p:spPr bwMode="auto">
              <a:xfrm>
                <a:off x="2608" y="2180"/>
                <a:ext cx="0" cy="16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29" name="Line 17"/>
            <p:cNvSpPr>
              <a:spLocks noChangeShapeType="1"/>
            </p:cNvSpPr>
            <p:nvPr/>
          </p:nvSpPr>
          <p:spPr bwMode="auto">
            <a:xfrm flipH="1" flipV="1">
              <a:off x="5409706" y="2390236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Text Box 16"/>
            <p:cNvSpPr txBox="1">
              <a:spLocks noChangeArrowheads="1"/>
            </p:cNvSpPr>
            <p:nvPr/>
          </p:nvSpPr>
          <p:spPr bwMode="auto">
            <a:xfrm>
              <a:off x="4921772" y="2913853"/>
              <a:ext cx="1000274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Ethernet</a:t>
              </a:r>
              <a:r>
                <a:rPr lang="zh-CN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17"/>
            <p:cNvSpPr>
              <a:spLocks noChangeShapeType="1"/>
            </p:cNvSpPr>
            <p:nvPr/>
          </p:nvSpPr>
          <p:spPr bwMode="auto">
            <a:xfrm flipH="1" flipV="1">
              <a:off x="5701948" y="2445840"/>
              <a:ext cx="0" cy="27946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Text Box 16"/>
            <p:cNvSpPr txBox="1">
              <a:spLocks noChangeArrowheads="1"/>
            </p:cNvSpPr>
            <p:nvPr/>
          </p:nvSpPr>
          <p:spPr bwMode="auto">
            <a:xfrm>
              <a:off x="5423385" y="2724819"/>
              <a:ext cx="570669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590941" y="3066016"/>
              <a:ext cx="6014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USB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7"/>
            <p:cNvSpPr>
              <a:spLocks noChangeShapeType="1"/>
            </p:cNvSpPr>
            <p:nvPr/>
          </p:nvSpPr>
          <p:spPr bwMode="auto">
            <a:xfrm flipH="1" flipV="1">
              <a:off x="5886250" y="2436787"/>
              <a:ext cx="0" cy="6573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5940152" y="2209673"/>
              <a:ext cx="450154" cy="416464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Line 17"/>
            <p:cNvSpPr>
              <a:spLocks noChangeShapeType="1"/>
            </p:cNvSpPr>
            <p:nvPr/>
          </p:nvSpPr>
          <p:spPr bwMode="auto">
            <a:xfrm>
              <a:off x="6182919" y="1932731"/>
              <a:ext cx="0" cy="26105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Text Box 16"/>
            <p:cNvSpPr txBox="1">
              <a:spLocks noChangeArrowheads="1"/>
            </p:cNvSpPr>
            <p:nvPr/>
          </p:nvSpPr>
          <p:spPr bwMode="auto">
            <a:xfrm>
              <a:off x="5777726" y="1725760"/>
              <a:ext cx="819135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EXT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扩展口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 flipH="1" flipV="1">
              <a:off x="6444208" y="2508795"/>
              <a:ext cx="0" cy="27946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Text Box 16"/>
            <p:cNvSpPr txBox="1">
              <a:spLocks noChangeArrowheads="1"/>
            </p:cNvSpPr>
            <p:nvPr/>
          </p:nvSpPr>
          <p:spPr bwMode="auto">
            <a:xfrm>
              <a:off x="6050237" y="2765269"/>
              <a:ext cx="807913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console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Oval 23"/>
            <p:cNvSpPr>
              <a:spLocks noChangeArrowheads="1"/>
            </p:cNvSpPr>
            <p:nvPr/>
          </p:nvSpPr>
          <p:spPr bwMode="auto">
            <a:xfrm rot="600000">
              <a:off x="6508691" y="2509809"/>
              <a:ext cx="1483113" cy="24304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Line 17"/>
            <p:cNvSpPr>
              <a:spLocks noChangeShapeType="1"/>
            </p:cNvSpPr>
            <p:nvPr/>
          </p:nvSpPr>
          <p:spPr bwMode="auto">
            <a:xfrm flipH="1" flipV="1">
              <a:off x="7208763" y="2743367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767662" y="3247656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状态指示口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Line 17"/>
            <p:cNvSpPr>
              <a:spLocks noChangeShapeType="1"/>
            </p:cNvSpPr>
            <p:nvPr/>
          </p:nvSpPr>
          <p:spPr bwMode="auto">
            <a:xfrm flipH="1" flipV="1">
              <a:off x="8028800" y="2805880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657607" y="333667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复位按键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AutoShape 14"/>
          <p:cNvSpPr>
            <a:spLocks noChangeArrowheads="1"/>
          </p:cNvSpPr>
          <p:nvPr/>
        </p:nvSpPr>
        <p:spPr bwMode="gray">
          <a:xfrm>
            <a:off x="683568" y="3939902"/>
            <a:ext cx="7704856" cy="792000"/>
          </a:xfrm>
          <a:prstGeom prst="roundRect">
            <a:avLst>
              <a:gd name="adj" fmla="val 11921"/>
            </a:avLst>
          </a:prstGeom>
          <a:solidFill>
            <a:srgbClr val="0070C0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endParaRPr lang="zh-CN" altLang="zh-CN" sz="900" b="0" dirty="0">
              <a:solidFill>
                <a:schemeClr val="bg1"/>
              </a:solidFill>
            </a:endParaRPr>
          </a:p>
        </p:txBody>
      </p:sp>
      <p:sp>
        <p:nvSpPr>
          <p:cNvPr id="48" name="Text Box 16"/>
          <p:cNvSpPr txBox="1">
            <a:spLocks noChangeArrowheads="1"/>
          </p:cNvSpPr>
          <p:nvPr/>
        </p:nvSpPr>
        <p:spPr bwMode="auto">
          <a:xfrm>
            <a:off x="827584" y="4048489"/>
            <a:ext cx="7376599" cy="627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Ethernet 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千兆以太网光接口支持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1000BASE-X-SFP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，可以作为远程管理接口或外接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SDN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控制器使用；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扩展接口在加载第三方操作系统和应用程序时使用，其功能依赖于第三方操作系统和应用程序，对外提供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BMC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个千兆以太网和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个万兆以太网接口。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245879" y="978282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CR-19K-MPU-16A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724128" y="91556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CR-19K-MPU-16B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85222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CR19000-20</a:t>
            </a:r>
            <a:r>
              <a:rPr lang="zh-CN" altLang="en-US" dirty="0" smtClean="0">
                <a:solidFill>
                  <a:srgbClr val="C00000"/>
                </a:solidFill>
              </a:rPr>
              <a:t>主</a:t>
            </a:r>
            <a:r>
              <a:rPr lang="zh-CN" altLang="en-US" dirty="0">
                <a:solidFill>
                  <a:srgbClr val="C00000"/>
                </a:solidFill>
              </a:rPr>
              <a:t>控板</a:t>
            </a:r>
            <a:endParaRPr lang="zh-CN" altLang="en-US" dirty="0"/>
          </a:p>
        </p:txBody>
      </p:sp>
      <p:grpSp>
        <p:nvGrpSpPr>
          <p:cNvPr id="43" name="组合 42"/>
          <p:cNvGrpSpPr/>
          <p:nvPr/>
        </p:nvGrpSpPr>
        <p:grpSpPr>
          <a:xfrm>
            <a:off x="0" y="1478726"/>
            <a:ext cx="4644008" cy="2173144"/>
            <a:chOff x="0" y="1478726"/>
            <a:chExt cx="4644008" cy="217314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78726"/>
              <a:ext cx="4644008" cy="166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Oval 23"/>
            <p:cNvSpPr>
              <a:spLocks noChangeArrowheads="1"/>
            </p:cNvSpPr>
            <p:nvPr/>
          </p:nvSpPr>
          <p:spPr bwMode="auto">
            <a:xfrm rot="600000">
              <a:off x="238560" y="2204834"/>
              <a:ext cx="1099476" cy="155458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233856" y="1726642"/>
              <a:ext cx="993091" cy="466638"/>
              <a:chOff x="2332" y="2054"/>
              <a:chExt cx="562" cy="286"/>
            </a:xfrm>
          </p:grpSpPr>
          <p:sp>
            <p:nvSpPr>
              <p:cNvPr id="7" name="Text Box 16"/>
              <p:cNvSpPr txBox="1">
                <a:spLocks noChangeArrowheads="1"/>
              </p:cNvSpPr>
              <p:nvPr/>
            </p:nvSpPr>
            <p:spPr bwMode="auto">
              <a:xfrm>
                <a:off x="2332" y="2054"/>
                <a:ext cx="562" cy="14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 lIns="73025" tIns="36512" rIns="73025" bIns="36512">
                <a:spAutoFit/>
              </a:bodyPr>
              <a:lstStyle/>
              <a:p>
                <a:pPr eaLnBrk="0" hangingPunct="0">
                  <a:defRPr/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三级时钟接口</a:t>
                </a:r>
              </a:p>
            </p:txBody>
          </p:sp>
          <p:sp>
            <p:nvSpPr>
              <p:cNvPr id="8" name="Line 17"/>
              <p:cNvSpPr>
                <a:spLocks noChangeShapeType="1"/>
              </p:cNvSpPr>
              <p:nvPr/>
            </p:nvSpPr>
            <p:spPr bwMode="auto">
              <a:xfrm>
                <a:off x="2608" y="2180"/>
                <a:ext cx="0" cy="16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9" name="Line 17"/>
            <p:cNvSpPr>
              <a:spLocks noChangeShapeType="1"/>
            </p:cNvSpPr>
            <p:nvPr/>
          </p:nvSpPr>
          <p:spPr bwMode="auto">
            <a:xfrm flipH="1" flipV="1">
              <a:off x="667446" y="2443817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Text Box 16"/>
            <p:cNvSpPr txBox="1">
              <a:spLocks noChangeArrowheads="1"/>
            </p:cNvSpPr>
            <p:nvPr/>
          </p:nvSpPr>
          <p:spPr bwMode="auto">
            <a:xfrm>
              <a:off x="179512" y="2967434"/>
              <a:ext cx="1000274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Ethernet</a:t>
              </a:r>
              <a:r>
                <a:rPr lang="zh-CN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接口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Line 17"/>
            <p:cNvSpPr>
              <a:spLocks noChangeShapeType="1"/>
            </p:cNvSpPr>
            <p:nvPr/>
          </p:nvSpPr>
          <p:spPr bwMode="auto">
            <a:xfrm flipH="1" flipV="1">
              <a:off x="962131" y="2508474"/>
              <a:ext cx="0" cy="27946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Text Box 16"/>
            <p:cNvSpPr txBox="1">
              <a:spLocks noChangeArrowheads="1"/>
            </p:cNvSpPr>
            <p:nvPr/>
          </p:nvSpPr>
          <p:spPr bwMode="auto">
            <a:xfrm>
              <a:off x="683568" y="2805559"/>
              <a:ext cx="570669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7584" y="3164446"/>
              <a:ext cx="60144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USB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 flipH="1" flipV="1">
              <a:off x="1122893" y="2535217"/>
              <a:ext cx="0" cy="65737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flipH="1" flipV="1">
              <a:off x="1646831" y="2592849"/>
              <a:ext cx="0" cy="27946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1252860" y="2849323"/>
              <a:ext cx="807913" cy="24301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en-US" altLang="zh-CN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console</a:t>
              </a: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23"/>
            <p:cNvSpPr>
              <a:spLocks noChangeArrowheads="1"/>
            </p:cNvSpPr>
            <p:nvPr/>
          </p:nvSpPr>
          <p:spPr bwMode="auto">
            <a:xfrm rot="600000">
              <a:off x="1692464" y="2581054"/>
              <a:ext cx="1483113" cy="24304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 flipH="1" flipV="1">
              <a:off x="2392536" y="2814612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3821" y="3318901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状态指示口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7"/>
            <p:cNvSpPr>
              <a:spLocks noChangeShapeType="1"/>
            </p:cNvSpPr>
            <p:nvPr/>
          </p:nvSpPr>
          <p:spPr bwMode="auto">
            <a:xfrm flipH="1" flipV="1">
              <a:off x="3152046" y="2859461"/>
              <a:ext cx="0" cy="55892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780853" y="339026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复位按键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797" y="1527425"/>
            <a:ext cx="4629707" cy="17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Oval 23"/>
          <p:cNvSpPr>
            <a:spLocks noChangeArrowheads="1"/>
          </p:cNvSpPr>
          <p:nvPr/>
        </p:nvSpPr>
        <p:spPr bwMode="auto">
          <a:xfrm rot="600000">
            <a:off x="6094333" y="2635719"/>
            <a:ext cx="1483113" cy="24304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 flipH="1" flipV="1">
            <a:off x="6794405" y="2869277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54094" y="339026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状态指示口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 rot="600000">
            <a:off x="4592347" y="2230695"/>
            <a:ext cx="1099476" cy="15545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26" name="Group 15"/>
          <p:cNvGrpSpPr>
            <a:grpSpLocks/>
          </p:cNvGrpSpPr>
          <p:nvPr/>
        </p:nvGrpSpPr>
        <p:grpSpPr bwMode="auto">
          <a:xfrm>
            <a:off x="4587643" y="1752503"/>
            <a:ext cx="993091" cy="466638"/>
            <a:chOff x="2332" y="2054"/>
            <a:chExt cx="562" cy="286"/>
          </a:xfrm>
        </p:grpSpPr>
        <p:sp>
          <p:nvSpPr>
            <p:cNvPr id="27" name="Text Box 16"/>
            <p:cNvSpPr txBox="1">
              <a:spLocks noChangeArrowheads="1"/>
            </p:cNvSpPr>
            <p:nvPr/>
          </p:nvSpPr>
          <p:spPr bwMode="auto">
            <a:xfrm>
              <a:off x="2332" y="2054"/>
              <a:ext cx="562" cy="14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 lIns="73025" tIns="36512" rIns="73025" bIns="36512">
              <a:spAutoFit/>
            </a:bodyPr>
            <a:lstStyle/>
            <a:p>
              <a:pPr eaLnBrk="0" hangingPunct="0">
                <a:defRPr/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三级时钟接口</a:t>
              </a:r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2608" y="2180"/>
              <a:ext cx="0" cy="16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9" name="Line 17"/>
          <p:cNvSpPr>
            <a:spLocks noChangeShapeType="1"/>
          </p:cNvSpPr>
          <p:nvPr/>
        </p:nvSpPr>
        <p:spPr bwMode="auto">
          <a:xfrm flipH="1" flipV="1">
            <a:off x="5085878" y="2472583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4597944" y="2996200"/>
            <a:ext cx="1000274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Ethernet</a:t>
            </a:r>
            <a:r>
              <a:rPr lang="zh-CN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Line 17"/>
          <p:cNvSpPr>
            <a:spLocks noChangeShapeType="1"/>
          </p:cNvSpPr>
          <p:nvPr/>
        </p:nvSpPr>
        <p:spPr bwMode="auto">
          <a:xfrm flipH="1" flipV="1">
            <a:off x="5386757" y="2526485"/>
            <a:ext cx="0" cy="27946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5108194" y="2823570"/>
            <a:ext cx="57066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7644" y="3200563"/>
            <a:ext cx="6014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USB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 flipH="1" flipV="1">
            <a:off x="5552953" y="2571334"/>
            <a:ext cx="0" cy="65737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625265" y="2308008"/>
            <a:ext cx="350683" cy="416464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>
            <a:off x="5823183" y="2031066"/>
            <a:ext cx="0" cy="261056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7" name="Text Box 16"/>
          <p:cNvSpPr txBox="1">
            <a:spLocks noChangeArrowheads="1"/>
          </p:cNvSpPr>
          <p:nvPr/>
        </p:nvSpPr>
        <p:spPr bwMode="auto">
          <a:xfrm>
            <a:off x="5427043" y="1778830"/>
            <a:ext cx="819135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EXT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扩展口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Line 17"/>
          <p:cNvSpPr>
            <a:spLocks noChangeShapeType="1"/>
          </p:cNvSpPr>
          <p:nvPr/>
        </p:nvSpPr>
        <p:spPr bwMode="auto">
          <a:xfrm flipH="1" flipV="1">
            <a:off x="6066062" y="2607546"/>
            <a:ext cx="0" cy="27946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5672091" y="2864020"/>
            <a:ext cx="807913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console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45879" y="978282"/>
            <a:ext cx="2278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CR-19K-MPU-20A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24128" y="915566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CR-19K-MPU-20B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AutoShape 14"/>
          <p:cNvSpPr>
            <a:spLocks noChangeArrowheads="1"/>
          </p:cNvSpPr>
          <p:nvPr/>
        </p:nvSpPr>
        <p:spPr bwMode="gray">
          <a:xfrm>
            <a:off x="683568" y="3939902"/>
            <a:ext cx="7704856" cy="792000"/>
          </a:xfrm>
          <a:prstGeom prst="roundRect">
            <a:avLst>
              <a:gd name="adj" fmla="val 11921"/>
            </a:avLst>
          </a:prstGeom>
          <a:solidFill>
            <a:srgbClr val="0070C0"/>
          </a:solidFill>
          <a:ln w="25400">
            <a:solidFill>
              <a:srgbClr val="FF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>
            <a:lvl1pPr eaLnBrk="0" hangingPunct="0">
              <a:lnSpc>
                <a:spcPct val="150000"/>
              </a:lnSpc>
              <a:defRPr b="1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50000"/>
              </a:spcBef>
              <a:defRPr sz="16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50000"/>
              </a:spcBef>
              <a:defRPr sz="1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50000"/>
              </a:spcBef>
              <a:defRPr sz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4pPr>
            <a:lvl5pPr marL="2057400" indent="-228600" eaLnBrk="0" hangingPunct="0">
              <a:lnSpc>
                <a:spcPct val="120000"/>
              </a:lnSpc>
              <a:spcBef>
                <a:spcPct val="20000"/>
              </a:spcBef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endParaRPr lang="zh-CN" altLang="zh-CN" sz="900" b="0" dirty="0">
              <a:solidFill>
                <a:schemeClr val="bg1"/>
              </a:solidFill>
            </a:endParaRPr>
          </a:p>
        </p:txBody>
      </p:sp>
      <p:sp>
        <p:nvSpPr>
          <p:cNvPr id="46" name="Text Box 16"/>
          <p:cNvSpPr txBox="1">
            <a:spLocks noChangeArrowheads="1"/>
          </p:cNvSpPr>
          <p:nvPr/>
        </p:nvSpPr>
        <p:spPr bwMode="auto">
          <a:xfrm>
            <a:off x="827584" y="4048489"/>
            <a:ext cx="7376599" cy="627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Ethernet 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光接口为集群控制接口，支持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10GBASE-R-SFP+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扩展接口在加载第三方操作系统和应用程序时使用，其功能依赖于第三方操作系统和应用程序，对外提供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USB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BMC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个千兆以太网和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个万兆以太网接口。</a:t>
            </a:r>
          </a:p>
        </p:txBody>
      </p:sp>
      <p:sp>
        <p:nvSpPr>
          <p:cNvPr id="47" name="Line 17"/>
          <p:cNvSpPr>
            <a:spLocks noChangeShapeType="1"/>
          </p:cNvSpPr>
          <p:nvPr/>
        </p:nvSpPr>
        <p:spPr bwMode="auto">
          <a:xfrm flipH="1" flipV="1">
            <a:off x="7533797" y="2931790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62604" y="3462589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复位按键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88551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560025" y="2534857"/>
            <a:ext cx="2507919" cy="39693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indent="228600" eaLnBrk="0" hangingPunct="0">
              <a:defRPr/>
            </a:pPr>
            <a:r>
              <a:rPr lang="en-US" altLang="zh-CN" dirty="0" smtClean="0">
                <a:solidFill>
                  <a:srgbClr val="FF0000"/>
                </a:solidFill>
                <a:latin typeface="+mn-lt"/>
                <a:ea typeface="+mn-ea"/>
              </a:rPr>
              <a:t>CR</a:t>
            </a:r>
            <a:r>
              <a:rPr lang="en-US" altLang="zh-CN" dirty="0" smtClean="0">
                <a:latin typeface="+mn-lt"/>
                <a:ea typeface="+mn-ea"/>
              </a:rPr>
              <a:t>-</a:t>
            </a:r>
            <a:r>
              <a:rPr lang="en-US" altLang="zh-CN" dirty="0" smtClean="0">
                <a:solidFill>
                  <a:srgbClr val="FFCC00"/>
                </a:solidFill>
              </a:rPr>
              <a:t>19K</a:t>
            </a:r>
            <a:r>
              <a:rPr lang="en-US" altLang="zh-CN" dirty="0" smtClean="0"/>
              <a:t>-</a:t>
            </a:r>
            <a:r>
              <a:rPr lang="en-US" altLang="zh-CN" dirty="0" smtClean="0">
                <a:solidFill>
                  <a:srgbClr val="00B0F0"/>
                </a:solidFill>
                <a:latin typeface="+mn-lt"/>
                <a:ea typeface="+mn-ea"/>
              </a:rPr>
              <a:t>LPU</a:t>
            </a:r>
            <a:r>
              <a:rPr lang="en-US" altLang="zh-CN" dirty="0" smtClean="0">
                <a:latin typeface="+mn-lt"/>
                <a:ea typeface="+mn-ea"/>
              </a:rPr>
              <a:t>-</a:t>
            </a:r>
            <a:r>
              <a:rPr lang="en-US" altLang="zh-CN" dirty="0" smtClean="0">
                <a:solidFill>
                  <a:srgbClr val="E6775A"/>
                </a:solidFill>
                <a:latin typeface="+mn-lt"/>
                <a:ea typeface="+mn-ea"/>
              </a:rPr>
              <a:t>CC08</a:t>
            </a:r>
            <a:endParaRPr lang="en-US" altLang="zh-CN" dirty="0">
              <a:solidFill>
                <a:srgbClr val="E6775A"/>
              </a:solidFill>
              <a:latin typeface="+mn-lt"/>
              <a:ea typeface="+mn-ea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920065" y="824355"/>
            <a:ext cx="2435911" cy="39693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 indent="228600" eaLnBrk="0" hangingPunct="0">
              <a:defRPr/>
            </a:pPr>
            <a:r>
              <a:rPr lang="en-US" altLang="zh-CN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dirty="0" smtClean="0">
                <a:solidFill>
                  <a:srgbClr val="FFCC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19K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LPU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dirty="0" smtClean="0">
                <a:solidFill>
                  <a:srgbClr val="E677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4004</a:t>
            </a:r>
            <a:endParaRPr lang="en-US" altLang="zh-CN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业务单板命名规则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52943" y="851086"/>
            <a:ext cx="20313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灵活插卡线路处理板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3446" y="2557200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普通</a:t>
            </a:r>
            <a:r>
              <a:rPr lang="zh-CN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线路处理板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cxnSp>
        <p:nvCxnSpPr>
          <p:cNvPr id="7" name="直接连接符 44"/>
          <p:cNvCxnSpPr>
            <a:cxnSpLocks noChangeShapeType="1"/>
          </p:cNvCxnSpPr>
          <p:nvPr/>
        </p:nvCxnSpPr>
        <p:spPr bwMode="auto">
          <a:xfrm>
            <a:off x="2276381" y="1131938"/>
            <a:ext cx="256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44"/>
          <p:cNvCxnSpPr>
            <a:cxnSpLocks noChangeShapeType="1"/>
          </p:cNvCxnSpPr>
          <p:nvPr/>
        </p:nvCxnSpPr>
        <p:spPr bwMode="auto">
          <a:xfrm>
            <a:off x="2672217" y="1131938"/>
            <a:ext cx="38503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44"/>
          <p:cNvCxnSpPr>
            <a:cxnSpLocks noChangeShapeType="1"/>
          </p:cNvCxnSpPr>
          <p:nvPr/>
        </p:nvCxnSpPr>
        <p:spPr bwMode="auto">
          <a:xfrm>
            <a:off x="3138020" y="1131420"/>
            <a:ext cx="405958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/>
          </p:cNvCxnSpPr>
          <p:nvPr/>
        </p:nvCxnSpPr>
        <p:spPr>
          <a:xfrm>
            <a:off x="2411344" y="1131938"/>
            <a:ext cx="0" cy="12957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cxnSpLocks/>
          </p:cNvCxnSpPr>
          <p:nvPr/>
        </p:nvCxnSpPr>
        <p:spPr>
          <a:xfrm>
            <a:off x="2870551" y="1131938"/>
            <a:ext cx="0" cy="10439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cxnSpLocks/>
          </p:cNvCxnSpPr>
          <p:nvPr/>
        </p:nvCxnSpPr>
        <p:spPr>
          <a:xfrm>
            <a:off x="3374607" y="1131590"/>
            <a:ext cx="0" cy="7919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cxnSpLocks/>
          </p:cNvCxnSpPr>
          <p:nvPr/>
        </p:nvCxnSpPr>
        <p:spPr>
          <a:xfrm>
            <a:off x="2420397" y="2427734"/>
            <a:ext cx="2695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cxnSpLocks/>
          </p:cNvCxnSpPr>
          <p:nvPr/>
        </p:nvCxnSpPr>
        <p:spPr>
          <a:xfrm>
            <a:off x="2870551" y="2175914"/>
            <a:ext cx="21518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>
            <a:off x="3374607" y="1923576"/>
            <a:ext cx="16294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27"/>
          <p:cNvSpPr>
            <a:spLocks noChangeArrowheads="1"/>
          </p:cNvSpPr>
          <p:nvPr/>
        </p:nvSpPr>
        <p:spPr bwMode="auto">
          <a:xfrm>
            <a:off x="5022381" y="2301824"/>
            <a:ext cx="1348875" cy="21819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表示核心路由器</a:t>
            </a:r>
          </a:p>
        </p:txBody>
      </p:sp>
      <p:sp>
        <p:nvSpPr>
          <p:cNvPr id="17" name="Rectangle 27"/>
          <p:cNvSpPr>
            <a:spLocks noChangeArrowheads="1"/>
          </p:cNvSpPr>
          <p:nvPr/>
        </p:nvSpPr>
        <p:spPr bwMode="auto">
          <a:xfrm>
            <a:off x="5022380" y="1780357"/>
            <a:ext cx="1348875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LPU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表示业务单板</a:t>
            </a:r>
          </a:p>
        </p:txBody>
      </p:sp>
      <p:sp>
        <p:nvSpPr>
          <p:cNvPr id="18" name="Rectangle 27"/>
          <p:cNvSpPr>
            <a:spLocks noChangeArrowheads="1"/>
          </p:cNvSpPr>
          <p:nvPr/>
        </p:nvSpPr>
        <p:spPr bwMode="auto">
          <a:xfrm>
            <a:off x="5012482" y="1533477"/>
            <a:ext cx="1283435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单板类型</a:t>
            </a:r>
          </a:p>
        </p:txBody>
      </p:sp>
      <p:sp>
        <p:nvSpPr>
          <p:cNvPr id="19" name="Rectangle 27"/>
          <p:cNvSpPr>
            <a:spLocks noChangeArrowheads="1"/>
          </p:cNvSpPr>
          <p:nvPr/>
        </p:nvSpPr>
        <p:spPr bwMode="auto">
          <a:xfrm>
            <a:off x="4993665" y="1294128"/>
            <a:ext cx="1088361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子卡槽位个数</a:t>
            </a:r>
          </a:p>
        </p:txBody>
      </p:sp>
      <p:cxnSp>
        <p:nvCxnSpPr>
          <p:cNvPr id="20" name="直接连接符 44"/>
          <p:cNvCxnSpPr>
            <a:cxnSpLocks noChangeShapeType="1"/>
          </p:cNvCxnSpPr>
          <p:nvPr/>
        </p:nvCxnSpPr>
        <p:spPr bwMode="auto">
          <a:xfrm>
            <a:off x="3688072" y="1131590"/>
            <a:ext cx="231234" cy="348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20"/>
          <p:cNvCxnSpPr>
            <a:cxnSpLocks/>
          </p:cNvCxnSpPr>
          <p:nvPr/>
        </p:nvCxnSpPr>
        <p:spPr>
          <a:xfrm>
            <a:off x="3771567" y="1169289"/>
            <a:ext cx="7835" cy="4846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cxnSpLocks/>
          </p:cNvCxnSpPr>
          <p:nvPr/>
        </p:nvCxnSpPr>
        <p:spPr>
          <a:xfrm>
            <a:off x="3779912" y="1653926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7"/>
          <p:cNvSpPr>
            <a:spLocks noChangeArrowheads="1"/>
          </p:cNvSpPr>
          <p:nvPr/>
        </p:nvSpPr>
        <p:spPr bwMode="auto">
          <a:xfrm>
            <a:off x="5004048" y="2044660"/>
            <a:ext cx="2102397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19K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表示为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CR19000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系列主控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4" name="直接连接符 44"/>
          <p:cNvCxnSpPr>
            <a:cxnSpLocks noChangeShapeType="1"/>
          </p:cNvCxnSpPr>
          <p:nvPr/>
        </p:nvCxnSpPr>
        <p:spPr bwMode="auto">
          <a:xfrm>
            <a:off x="4044962" y="1131590"/>
            <a:ext cx="136593" cy="174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直接连接符 45"/>
          <p:cNvCxnSpPr>
            <a:cxnSpLocks/>
          </p:cNvCxnSpPr>
          <p:nvPr/>
        </p:nvCxnSpPr>
        <p:spPr>
          <a:xfrm>
            <a:off x="4119700" y="1137484"/>
            <a:ext cx="0" cy="2741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cxnSpLocks/>
          </p:cNvCxnSpPr>
          <p:nvPr/>
        </p:nvCxnSpPr>
        <p:spPr>
          <a:xfrm>
            <a:off x="4120516" y="1419622"/>
            <a:ext cx="8824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接连接符 44"/>
          <p:cNvCxnSpPr>
            <a:cxnSpLocks noChangeShapeType="1"/>
          </p:cNvCxnSpPr>
          <p:nvPr/>
        </p:nvCxnSpPr>
        <p:spPr bwMode="auto">
          <a:xfrm>
            <a:off x="1929335" y="2842194"/>
            <a:ext cx="256687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" name="直接连接符 44"/>
          <p:cNvCxnSpPr>
            <a:cxnSpLocks noChangeShapeType="1"/>
          </p:cNvCxnSpPr>
          <p:nvPr/>
        </p:nvCxnSpPr>
        <p:spPr bwMode="auto">
          <a:xfrm>
            <a:off x="2325171" y="2842194"/>
            <a:ext cx="38503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2" name="直接连接符 44"/>
          <p:cNvCxnSpPr>
            <a:cxnSpLocks noChangeShapeType="1"/>
          </p:cNvCxnSpPr>
          <p:nvPr/>
        </p:nvCxnSpPr>
        <p:spPr bwMode="auto">
          <a:xfrm>
            <a:off x="2790974" y="2841676"/>
            <a:ext cx="405958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直接连接符 52"/>
          <p:cNvCxnSpPr>
            <a:cxnSpLocks/>
          </p:cNvCxnSpPr>
          <p:nvPr/>
        </p:nvCxnSpPr>
        <p:spPr>
          <a:xfrm>
            <a:off x="2064298" y="2842194"/>
            <a:ext cx="0" cy="152975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cxnSpLocks/>
          </p:cNvCxnSpPr>
          <p:nvPr/>
        </p:nvCxnSpPr>
        <p:spPr>
          <a:xfrm flipH="1">
            <a:off x="2523505" y="2842194"/>
            <a:ext cx="1" cy="13137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cxnSpLocks/>
          </p:cNvCxnSpPr>
          <p:nvPr/>
        </p:nvCxnSpPr>
        <p:spPr>
          <a:xfrm>
            <a:off x="3027561" y="2841846"/>
            <a:ext cx="0" cy="10260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cxnSpLocks/>
          </p:cNvCxnSpPr>
          <p:nvPr/>
        </p:nvCxnSpPr>
        <p:spPr>
          <a:xfrm>
            <a:off x="2073351" y="4371950"/>
            <a:ext cx="269521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cxnSpLocks/>
          </p:cNvCxnSpPr>
          <p:nvPr/>
        </p:nvCxnSpPr>
        <p:spPr>
          <a:xfrm>
            <a:off x="2523505" y="4155926"/>
            <a:ext cx="21518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cxnSpLocks/>
          </p:cNvCxnSpPr>
          <p:nvPr/>
        </p:nvCxnSpPr>
        <p:spPr>
          <a:xfrm>
            <a:off x="3027561" y="3867894"/>
            <a:ext cx="162944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Rectangle 27"/>
          <p:cNvSpPr>
            <a:spLocks noChangeArrowheads="1"/>
          </p:cNvSpPr>
          <p:nvPr/>
        </p:nvSpPr>
        <p:spPr bwMode="auto">
          <a:xfrm>
            <a:off x="4675335" y="4243453"/>
            <a:ext cx="1348875" cy="21819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表示核心路由器</a:t>
            </a:r>
          </a:p>
        </p:txBody>
      </p:sp>
      <p:sp>
        <p:nvSpPr>
          <p:cNvPr id="60" name="Rectangle 27"/>
          <p:cNvSpPr>
            <a:spLocks noChangeArrowheads="1"/>
          </p:cNvSpPr>
          <p:nvPr/>
        </p:nvSpPr>
        <p:spPr bwMode="auto">
          <a:xfrm>
            <a:off x="4675334" y="3733626"/>
            <a:ext cx="1348875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LPU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表示业务单板</a:t>
            </a:r>
          </a:p>
        </p:txBody>
      </p:sp>
      <p:sp>
        <p:nvSpPr>
          <p:cNvPr id="61" name="Rectangle 27"/>
          <p:cNvSpPr>
            <a:spLocks noChangeArrowheads="1"/>
          </p:cNvSpPr>
          <p:nvPr/>
        </p:nvSpPr>
        <p:spPr bwMode="auto">
          <a:xfrm>
            <a:off x="4665436" y="3220517"/>
            <a:ext cx="3794996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接口类型，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CC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表示使用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CFP2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光模块的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100G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以太网接口，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CQ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表示使用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QSFP28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光模块的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100G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以太网接口，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XP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表示使用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SFP+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的光模块的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10G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以太网接口</a:t>
            </a:r>
          </a:p>
        </p:txBody>
      </p:sp>
      <p:sp>
        <p:nvSpPr>
          <p:cNvPr id="62" name="Rectangle 27"/>
          <p:cNvSpPr>
            <a:spLocks noChangeArrowheads="1"/>
          </p:cNvSpPr>
          <p:nvPr/>
        </p:nvSpPr>
        <p:spPr bwMode="auto">
          <a:xfrm>
            <a:off x="4652645" y="2968002"/>
            <a:ext cx="1088361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个数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3" name="直接连接符 44"/>
          <p:cNvCxnSpPr>
            <a:cxnSpLocks noChangeShapeType="1"/>
          </p:cNvCxnSpPr>
          <p:nvPr/>
        </p:nvCxnSpPr>
        <p:spPr bwMode="auto">
          <a:xfrm>
            <a:off x="3341026" y="2841846"/>
            <a:ext cx="231234" cy="348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63"/>
          <p:cNvCxnSpPr>
            <a:cxnSpLocks/>
          </p:cNvCxnSpPr>
          <p:nvPr/>
        </p:nvCxnSpPr>
        <p:spPr>
          <a:xfrm flipH="1">
            <a:off x="3420957" y="2879545"/>
            <a:ext cx="1782" cy="6283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接连接符 64"/>
          <p:cNvCxnSpPr>
            <a:cxnSpLocks/>
          </p:cNvCxnSpPr>
          <p:nvPr/>
        </p:nvCxnSpPr>
        <p:spPr>
          <a:xfrm>
            <a:off x="3432866" y="3507854"/>
            <a:ext cx="122413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Rectangle 27"/>
          <p:cNvSpPr>
            <a:spLocks noChangeArrowheads="1"/>
          </p:cNvSpPr>
          <p:nvPr/>
        </p:nvSpPr>
        <p:spPr bwMode="auto">
          <a:xfrm>
            <a:off x="4657002" y="4012605"/>
            <a:ext cx="2102397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19K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表示为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CR19000</a:t>
            </a: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系列主控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7" name="直接连接符 44"/>
          <p:cNvCxnSpPr>
            <a:cxnSpLocks noChangeShapeType="1"/>
          </p:cNvCxnSpPr>
          <p:nvPr/>
        </p:nvCxnSpPr>
        <p:spPr bwMode="auto">
          <a:xfrm>
            <a:off x="3723794" y="2841846"/>
            <a:ext cx="136593" cy="174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直接连接符 67"/>
          <p:cNvCxnSpPr>
            <a:cxnSpLocks/>
          </p:cNvCxnSpPr>
          <p:nvPr/>
        </p:nvCxnSpPr>
        <p:spPr>
          <a:xfrm>
            <a:off x="3775484" y="2841676"/>
            <a:ext cx="4428" cy="2341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接连接符 68"/>
          <p:cNvCxnSpPr>
            <a:cxnSpLocks/>
          </p:cNvCxnSpPr>
          <p:nvPr/>
        </p:nvCxnSpPr>
        <p:spPr>
          <a:xfrm>
            <a:off x="3792906" y="3075806"/>
            <a:ext cx="88242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14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zh-CN" dirty="0">
                <a:solidFill>
                  <a:srgbClr val="C00000"/>
                </a:solidFill>
              </a:rPr>
              <a:t>灵活插卡线路处理板</a:t>
            </a:r>
            <a:endParaRPr lang="zh-CN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33" y="1275606"/>
            <a:ext cx="4211959" cy="148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45879" y="978282"/>
            <a:ext cx="227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CR-19K-LPU-2002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915566"/>
            <a:ext cx="227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CR-19K-LPU-4004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42057"/>
            <a:ext cx="4248472" cy="1475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17"/>
          <p:cNvSpPr>
            <a:spLocks noChangeShapeType="1"/>
          </p:cNvSpPr>
          <p:nvPr/>
        </p:nvSpPr>
        <p:spPr bwMode="auto">
          <a:xfrm flipH="1" flipV="1">
            <a:off x="2767881" y="2420118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2372963" y="2976808"/>
            <a:ext cx="79508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Line 17"/>
          <p:cNvSpPr>
            <a:spLocks noChangeShapeType="1"/>
          </p:cNvSpPr>
          <p:nvPr/>
        </p:nvSpPr>
        <p:spPr bwMode="auto">
          <a:xfrm flipH="1" flipV="1">
            <a:off x="3670774" y="2238869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3275856" y="2795559"/>
            <a:ext cx="79508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Line 17"/>
          <p:cNvSpPr>
            <a:spLocks noChangeShapeType="1"/>
          </p:cNvSpPr>
          <p:nvPr/>
        </p:nvSpPr>
        <p:spPr bwMode="auto">
          <a:xfrm flipH="1" flipV="1">
            <a:off x="5434762" y="2411065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5039844" y="2967755"/>
            <a:ext cx="79508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 flipH="1" flipV="1">
            <a:off x="7241014" y="2420118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6846096" y="2976808"/>
            <a:ext cx="79508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 flipH="1" flipV="1">
            <a:off x="6314379" y="2256559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5919461" y="2813249"/>
            <a:ext cx="79508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 flipH="1" flipV="1">
            <a:off x="8114995" y="2257996"/>
            <a:ext cx="0" cy="55892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7720077" y="2814686"/>
            <a:ext cx="795089" cy="24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zh-CN" altLang="en-US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子卡槽位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5"/>
          <p:cNvGrpSpPr>
            <a:grpSpLocks/>
          </p:cNvGrpSpPr>
          <p:nvPr/>
        </p:nvGrpSpPr>
        <p:grpSpPr bwMode="auto">
          <a:xfrm>
            <a:off x="1087828" y="3291830"/>
            <a:ext cx="6940556" cy="1440160"/>
            <a:chOff x="2428876" y="2368567"/>
            <a:chExt cx="4248151" cy="2363918"/>
          </a:xfrm>
        </p:grpSpPr>
        <p:sp>
          <p:nvSpPr>
            <p:cNvPr id="20" name="AutoShape 14"/>
            <p:cNvSpPr>
              <a:spLocks noChangeArrowheads="1"/>
            </p:cNvSpPr>
            <p:nvPr/>
          </p:nvSpPr>
          <p:spPr bwMode="gray">
            <a:xfrm>
              <a:off x="2428876" y="2381216"/>
              <a:ext cx="4248151" cy="2351269"/>
            </a:xfrm>
            <a:prstGeom prst="roundRect">
              <a:avLst>
                <a:gd name="adj" fmla="val 11921"/>
              </a:avLst>
            </a:prstGeom>
            <a:solidFill>
              <a:srgbClr val="0070C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lnSpc>
                  <a:spcPct val="150000"/>
                </a:lnSpc>
                <a:defRPr b="1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ct val="50000"/>
                </a:spcBef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ct val="50000"/>
                </a:spcBef>
                <a:defRPr sz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ct val="20000"/>
                </a:spcBef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lang="zh-CN" altLang="zh-CN" sz="1600" b="0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gray">
            <a:xfrm>
              <a:off x="2439499" y="2368567"/>
              <a:ext cx="2115558" cy="516509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000"/>
                  </a:schemeClr>
                </a:gs>
                <a:gs pos="50000">
                  <a:schemeClr val="bg1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zh-CN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245879" y="3505239"/>
            <a:ext cx="671049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CR-19K-LPU-2002 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00G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灵活插卡线路处理板能够支持单槽位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双向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00Gbps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提供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个子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卡槽位。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CR-19K-LPU-4004 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00G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灵活插卡线路处理板能够支持单槽位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双向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00Gbps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提供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个子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卡槽位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每个子卡槽位可以配置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12×GE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光接口、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12×10GE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光接口、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3×40GE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光接口、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1×100GE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光接口、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2×10G POS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光接口，满足用户灵活配置需求。其中子卡槽位的每个接口都是三层业务接口，支持完善的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IP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路由、转发、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MPLS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、安全、</a:t>
            </a:r>
            <a:r>
              <a:rPr lang="en-US" altLang="zh-CN" sz="10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QoS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、组播、流量统计和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IPv6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等特性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都能适配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CR19000-8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CR19000-16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和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CR19000-20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三个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款型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643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100G</a:t>
            </a:r>
            <a:r>
              <a:rPr lang="zh-CN" altLang="en-US" dirty="0">
                <a:solidFill>
                  <a:srgbClr val="C00000"/>
                </a:solidFill>
              </a:rPr>
              <a:t>端口</a:t>
            </a:r>
            <a:r>
              <a:rPr lang="zh-CN" altLang="zh-CN" dirty="0">
                <a:solidFill>
                  <a:srgbClr val="C00000"/>
                </a:solidFill>
              </a:rPr>
              <a:t>线路处理板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6052"/>
            <a:ext cx="2987824" cy="99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090" y="1573122"/>
            <a:ext cx="3213617" cy="110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318" y="1648333"/>
            <a:ext cx="3079681" cy="101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7"/>
          <p:cNvSpPr>
            <a:spLocks noChangeArrowheads="1"/>
          </p:cNvSpPr>
          <p:nvPr/>
        </p:nvSpPr>
        <p:spPr bwMode="auto">
          <a:xfrm>
            <a:off x="458491" y="1131590"/>
            <a:ext cx="2191657" cy="287337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CR-19K-LPU-CC04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7" name="Rectangle 27"/>
          <p:cNvSpPr>
            <a:spLocks noChangeArrowheads="1"/>
          </p:cNvSpPr>
          <p:nvPr/>
        </p:nvSpPr>
        <p:spPr bwMode="auto">
          <a:xfrm>
            <a:off x="3491880" y="1153212"/>
            <a:ext cx="2069942" cy="26571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CR-19K-LPU-CC08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8" name="Rectangle 27"/>
          <p:cNvSpPr>
            <a:spLocks noChangeArrowheads="1"/>
          </p:cNvSpPr>
          <p:nvPr/>
        </p:nvSpPr>
        <p:spPr bwMode="auto">
          <a:xfrm>
            <a:off x="6514691" y="1155656"/>
            <a:ext cx="2072067" cy="26571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CR-19K-LPU-CQ12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1139996" y="2850052"/>
            <a:ext cx="6940556" cy="1881938"/>
            <a:chOff x="2428876" y="2368567"/>
            <a:chExt cx="4248151" cy="2363919"/>
          </a:xfrm>
        </p:grpSpPr>
        <p:sp>
          <p:nvSpPr>
            <p:cNvPr id="10" name="AutoShape 14"/>
            <p:cNvSpPr>
              <a:spLocks noChangeArrowheads="1"/>
            </p:cNvSpPr>
            <p:nvPr/>
          </p:nvSpPr>
          <p:spPr bwMode="gray">
            <a:xfrm>
              <a:off x="2428876" y="2381216"/>
              <a:ext cx="4248151" cy="2351270"/>
            </a:xfrm>
            <a:prstGeom prst="roundRect">
              <a:avLst>
                <a:gd name="adj" fmla="val 11921"/>
              </a:avLst>
            </a:prstGeom>
            <a:solidFill>
              <a:srgbClr val="0070C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lnSpc>
                  <a:spcPct val="150000"/>
                </a:lnSpc>
                <a:defRPr b="1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ct val="50000"/>
                </a:spcBef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ct val="50000"/>
                </a:spcBef>
                <a:defRPr sz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ct val="20000"/>
                </a:spcBef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lang="zh-CN" altLang="zh-CN" sz="1600" b="0"/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gray">
            <a:xfrm>
              <a:off x="2439499" y="2368567"/>
              <a:ext cx="2115558" cy="516509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000"/>
                  </a:schemeClr>
                </a:gs>
                <a:gs pos="50000">
                  <a:schemeClr val="bg1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zh-CN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498616" y="2946886"/>
            <a:ext cx="6341531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CR-19K-LPU-CC04  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端口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100G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以太网光接口线路处理板能够支持单槽位双向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400Gbps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线速转发，对外提供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CFP2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以太网光接口，自上向下、自左向右依次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编号</a:t>
            </a:r>
            <a:endParaRPr lang="en-US" altLang="zh-CN" sz="1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CR-19K-LPU-CC08 8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端口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100G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以太网光接口线路处理板能够支持单槽位双向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800Gbps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线速转发，对外提供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CFP2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以太网光接口，自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上向下、自左向右依次编号</a:t>
            </a:r>
            <a:endParaRPr lang="en-US" altLang="zh-CN" sz="1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CR-19K-LPU-CQ12 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端口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100G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以太网光接口线路处理板能够支持单槽位双向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1.2Tbps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线速转发，对外提供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QSFP28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以太网光接口，自上向下、自左向右依次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编号</a:t>
            </a:r>
            <a:endParaRPr lang="en-US" altLang="zh-CN" sz="1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每个以太网接口都是三层业务接口，支持完善的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IP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路由、转发、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MPLS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、安全、</a:t>
            </a:r>
            <a:r>
              <a:rPr lang="en-US" altLang="zh-CN" sz="10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QoS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、组播、流量统计和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IPv6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等特性。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都能适配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CR19000-8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CR19000-16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CR19000-20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三个款型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870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10G</a:t>
            </a:r>
            <a:r>
              <a:rPr lang="zh-CN" altLang="en-US" dirty="0">
                <a:solidFill>
                  <a:srgbClr val="C00000"/>
                </a:solidFill>
              </a:rPr>
              <a:t>端口</a:t>
            </a:r>
            <a:r>
              <a:rPr lang="zh-CN" altLang="zh-CN" dirty="0">
                <a:solidFill>
                  <a:srgbClr val="C00000"/>
                </a:solidFill>
              </a:rPr>
              <a:t>线路处理板</a:t>
            </a:r>
            <a:endParaRPr lang="zh-CN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51756"/>
            <a:ext cx="4283968" cy="1483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196" y="1212776"/>
            <a:ext cx="4464496" cy="1574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45879" y="933017"/>
            <a:ext cx="2308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CR-19K-LPU-XP40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4921" y="915566"/>
            <a:ext cx="2897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CR-19K-LPU-XP20CC02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5"/>
          <p:cNvGrpSpPr>
            <a:grpSpLocks/>
          </p:cNvGrpSpPr>
          <p:nvPr/>
        </p:nvGrpSpPr>
        <p:grpSpPr bwMode="auto">
          <a:xfrm>
            <a:off x="1159836" y="3219822"/>
            <a:ext cx="6940556" cy="1296144"/>
            <a:chOff x="2428876" y="2368567"/>
            <a:chExt cx="4248151" cy="2363918"/>
          </a:xfrm>
        </p:grpSpPr>
        <p:sp>
          <p:nvSpPr>
            <p:cNvPr id="8" name="AutoShape 14"/>
            <p:cNvSpPr>
              <a:spLocks noChangeArrowheads="1"/>
            </p:cNvSpPr>
            <p:nvPr/>
          </p:nvSpPr>
          <p:spPr bwMode="gray">
            <a:xfrm>
              <a:off x="2428876" y="2381216"/>
              <a:ext cx="4248151" cy="2351269"/>
            </a:xfrm>
            <a:prstGeom prst="roundRect">
              <a:avLst>
                <a:gd name="adj" fmla="val 11921"/>
              </a:avLst>
            </a:prstGeom>
            <a:solidFill>
              <a:srgbClr val="0070C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lnSpc>
                  <a:spcPct val="150000"/>
                </a:lnSpc>
                <a:defRPr b="1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ct val="50000"/>
                </a:spcBef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ct val="50000"/>
                </a:spcBef>
                <a:defRPr sz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ct val="20000"/>
                </a:spcBef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lang="zh-CN" altLang="zh-CN" sz="1600" b="0"/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gray">
            <a:xfrm>
              <a:off x="2439499" y="2368567"/>
              <a:ext cx="2115558" cy="516509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000"/>
                  </a:schemeClr>
                </a:gs>
                <a:gs pos="50000">
                  <a:schemeClr val="bg1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zh-CN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470828" y="3363838"/>
            <a:ext cx="63415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CR-19K-LPU-XP40 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端口万兆以太网光接口线路处理板能够支持单槽位双向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400Gbps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线速转发，对外提供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SFP+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以太网光接口。自左向右自上向下依次编号。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CR-19K-LPU-XP20CC02 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端口万兆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端口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100G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以太网光接口线路处理板能够支持单槽位双向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400Gbps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线速转发，对外提供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SFP+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个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CPF2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以太网光接口。自左向右自上向下依次编号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都能适配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CR19000-8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CR19000-16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和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CR19000-20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三个款型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8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CR19000-MC</a:t>
            </a:r>
            <a:r>
              <a:rPr lang="zh-CN" altLang="en-US" dirty="0">
                <a:solidFill>
                  <a:srgbClr val="C00000"/>
                </a:solidFill>
              </a:rPr>
              <a:t>控制</a:t>
            </a:r>
            <a:r>
              <a:rPr lang="zh-CN" altLang="en-US" dirty="0" smtClean="0">
                <a:solidFill>
                  <a:srgbClr val="C00000"/>
                </a:solidFill>
              </a:rPr>
              <a:t>板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09985" y="843558"/>
            <a:ext cx="1870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CR-19K-MCCU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2150" y="1245114"/>
            <a:ext cx="6264696" cy="2142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159836" y="3723878"/>
            <a:ext cx="6940556" cy="792088"/>
            <a:chOff x="2428876" y="2368567"/>
            <a:chExt cx="4248151" cy="2363918"/>
          </a:xfrm>
        </p:grpSpPr>
        <p:sp>
          <p:nvSpPr>
            <p:cNvPr id="7" name="AutoShape 14"/>
            <p:cNvSpPr>
              <a:spLocks noChangeArrowheads="1"/>
            </p:cNvSpPr>
            <p:nvPr/>
          </p:nvSpPr>
          <p:spPr bwMode="gray">
            <a:xfrm>
              <a:off x="2428876" y="2381216"/>
              <a:ext cx="4248151" cy="2351269"/>
            </a:xfrm>
            <a:prstGeom prst="roundRect">
              <a:avLst>
                <a:gd name="adj" fmla="val 11921"/>
              </a:avLst>
            </a:prstGeom>
            <a:solidFill>
              <a:srgbClr val="0070C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lnSpc>
                  <a:spcPct val="150000"/>
                </a:lnSpc>
                <a:defRPr b="1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ct val="50000"/>
                </a:spcBef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ct val="50000"/>
                </a:spcBef>
                <a:defRPr sz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ct val="20000"/>
                </a:spcBef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lang="zh-CN" altLang="zh-CN" sz="1600" b="0"/>
            </a:p>
          </p:txBody>
        </p:sp>
        <p:sp>
          <p:nvSpPr>
            <p:cNvPr id="8" name="Freeform 15"/>
            <p:cNvSpPr>
              <a:spLocks/>
            </p:cNvSpPr>
            <p:nvPr/>
          </p:nvSpPr>
          <p:spPr bwMode="gray">
            <a:xfrm>
              <a:off x="2439499" y="2368567"/>
              <a:ext cx="2115558" cy="516509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000"/>
                  </a:schemeClr>
                </a:gs>
                <a:gs pos="50000">
                  <a:schemeClr val="bg1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zh-CN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470828" y="3894896"/>
            <a:ext cx="634153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CR-19K-MCCU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控制板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Control Connection Unit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）主要提供线卡框间的控制交换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功能。</a:t>
            </a:r>
            <a:endParaRPr lang="en-US" altLang="zh-CN" sz="1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CR-19K-MCCU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控制板仅适用于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CR19000-MC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（多框集群应用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）。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56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CR19000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灵活接口子卡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5651931"/>
              </p:ext>
            </p:extLst>
          </p:nvPr>
        </p:nvGraphicFramePr>
        <p:xfrm>
          <a:off x="395536" y="781864"/>
          <a:ext cx="8352928" cy="4022134"/>
        </p:xfrm>
        <a:graphic>
          <a:graphicData uri="http://schemas.openxmlformats.org/drawingml/2006/table">
            <a:tbl>
              <a:tblPr firstRow="1" firstCol="1" bandRow="1"/>
              <a:tblGrid>
                <a:gridCol w="1512168"/>
                <a:gridCol w="1512168"/>
                <a:gridCol w="792088"/>
                <a:gridCol w="1296144"/>
                <a:gridCol w="3240360"/>
              </a:tblGrid>
              <a:tr h="3477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400" b="1" kern="0" dirty="0" smtClean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型号</a:t>
                      </a:r>
                      <a:endParaRPr lang="zh-CN" sz="1400" b="1" kern="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子卡描述</a:t>
                      </a: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4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尺寸</a:t>
                      </a:r>
                      <a:endParaRPr lang="zh-CN" altLang="en-US" sz="1400" b="1" kern="1200" dirty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接口类型</a:t>
                      </a: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图片描述</a:t>
                      </a:r>
                      <a:endParaRPr lang="en-US" altLang="zh-CN" sz="1400" b="1" kern="1200" dirty="0" smtClean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7156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CR-HIC-CC01</a:t>
                      </a:r>
                      <a:endParaRPr lang="zh-CN" altLang="en-US" sz="1400" b="0" kern="12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</a:t>
                      </a: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端口</a:t>
                      </a: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100GE</a:t>
                      </a:r>
                      <a:endParaRPr lang="zh-CN" altLang="en-US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半高</a:t>
                      </a: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半宽</a:t>
                      </a: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CFP2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altLang="zh-CN" sz="1200" kern="100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</a:tr>
              <a:tr h="6373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CR-HIC-QQ03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</a:t>
                      </a: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端口</a:t>
                      </a: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40GE</a:t>
                      </a:r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半高</a:t>
                      </a: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半宽</a:t>
                      </a: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QSFP+</a:t>
                      </a:r>
                    </a:p>
                    <a:p>
                      <a:pPr algn="ctr"/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altLang="zh-CN" sz="1200" kern="100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  <a:tr h="6480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CR-HIC-XP12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端口</a:t>
                      </a: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10GE</a:t>
                      </a:r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半高</a:t>
                      </a: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半宽</a:t>
                      </a: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SFP+</a:t>
                      </a:r>
                    </a:p>
                    <a:p>
                      <a:pPr algn="ctr"/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altLang="zh-CN" sz="1200" kern="100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</a:tr>
              <a:tr h="6392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CR-HIC-PU02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</a:t>
                      </a: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端口</a:t>
                      </a: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10G POS</a:t>
                      </a:r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半高</a:t>
                      </a: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半宽</a:t>
                      </a: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XFP</a:t>
                      </a:r>
                    </a:p>
                    <a:p>
                      <a:pPr algn="ctr"/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altLang="zh-CN" sz="1200" kern="100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</a:tr>
              <a:tr h="5565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CR-HIC-GP12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</a:t>
                      </a: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端口</a:t>
                      </a:r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1GE</a:t>
                      </a:r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半高</a:t>
                      </a:r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半宽</a:t>
                      </a: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en-US" altLang="zh-CN" sz="1400" b="0" kern="1200" dirty="0" smtClean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/>
                      <a:r>
                        <a:rPr lang="en-US" altLang="zh-CN" sz="1400" b="0" kern="1200" dirty="0" smtClean="0">
                          <a:solidFill>
                            <a:schemeClr val="dk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SFP</a:t>
                      </a:r>
                    </a:p>
                    <a:p>
                      <a:pPr algn="ctr"/>
                      <a:endParaRPr lang="zh-CN" altLang="en-US" sz="1400" b="0" kern="1200" dirty="0">
                        <a:solidFill>
                          <a:schemeClr val="dk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1432" marR="91432" marT="45724" marB="45724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zh-CN" altLang="zh-CN" sz="12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3" y="1131590"/>
            <a:ext cx="1804450" cy="76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633" y="1851670"/>
            <a:ext cx="179027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489" y="2571750"/>
            <a:ext cx="1828414" cy="764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633" y="3244082"/>
            <a:ext cx="1943737" cy="839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11910"/>
            <a:ext cx="1804450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6484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CR19000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高性能网板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217176"/>
              </p:ext>
            </p:extLst>
          </p:nvPr>
        </p:nvGraphicFramePr>
        <p:xfrm>
          <a:off x="179512" y="987574"/>
          <a:ext cx="8784976" cy="3067536"/>
        </p:xfrm>
        <a:graphic>
          <a:graphicData uri="http://schemas.openxmlformats.org/drawingml/2006/table">
            <a:tbl>
              <a:tblPr firstRow="1" bandRow="1"/>
              <a:tblGrid>
                <a:gridCol w="792087"/>
                <a:gridCol w="1008112"/>
                <a:gridCol w="936104"/>
                <a:gridCol w="1008112"/>
                <a:gridCol w="981253"/>
                <a:gridCol w="962963"/>
                <a:gridCol w="1080120"/>
                <a:gridCol w="1008113"/>
                <a:gridCol w="1008112"/>
              </a:tblGrid>
              <a:tr h="514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型号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CR-19K-SFU-08C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CR-19K-MSFU-08A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CR-19K-SFU-16C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CR-19K-MSFU-16A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CR-19K-SFU-20C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CR-19K-MFCU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CR-19K-MSFU-20B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CR-19K-MSFU-20C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4932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适用主机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CR19000-8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CR19000-8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CR19000-16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CR19000-16</a:t>
                      </a:r>
                      <a:endParaRPr lang="zh-CN" altLang="en-US" sz="10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CR19000-20</a:t>
                      </a:r>
                      <a:endParaRPr lang="zh-CN" altLang="en-US" sz="10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CR19000-MC</a:t>
                      </a:r>
                      <a:endParaRPr lang="zh-CN" altLang="en-US" sz="10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CR19000-20</a:t>
                      </a:r>
                      <a:endParaRPr lang="zh-CN" altLang="en-US" sz="10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CR19000-20</a:t>
                      </a:r>
                      <a:endParaRPr lang="zh-CN" altLang="en-US" sz="105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514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适用场景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单机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背靠背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单机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背靠背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单机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多框集群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背靠背或多框集群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背靠背或多框集群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514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集群接口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个集群接口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个集群接口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无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个集群接口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个集群接口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个集群接口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514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热插拔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5148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05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产品图片</a:t>
                      </a:r>
                      <a:endParaRPr lang="zh-CN" altLang="en-US" sz="105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endParaRPr lang="zh-CN" altLang="en-US" sz="105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Picture 2" descr="\\h3c-infoserver\09-02-H3C产品图片库\产品图片库\路由器\H3C CR19000\CR-19K-SFU-08C\GIF\CR-19K-SFU-08C_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478" y="3489748"/>
            <a:ext cx="1331577" cy="707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\\h3c-infoserver\09-02-H3C产品图片库\产品图片库\路由器\H3C CR19000\CR-19K-SFU-16C\GIF\CR-19K-SFU-16C-F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861" y="3677221"/>
            <a:ext cx="1135255" cy="33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\\h3c-infoserver\09-02-H3C产品图片库\产品图片库\路由器\H3C CR19000\CR-19K-SFU-20C\gif\CR-19K-SFU-20C_F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77994"/>
            <a:ext cx="1187624" cy="53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\\h3c-infoserver\09-02-H3C产品图片库\产品图片库\路由器\H3C CR19000\CR-19K-MSFU-08A\GIF\CR-19K-MSFU-08A-F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855" y="3515399"/>
            <a:ext cx="1152128" cy="65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\\h3c-infoserver\09-02-H3C产品图片库\产品图片库\路由器\H3C CR19000\CR-19K-MSFU-16A\GIF\CR-19K-MSFU-16A-F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01" y="3535353"/>
            <a:ext cx="1081729" cy="601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\\h3c-infoserver\09-02-H3C产品图片库\产品图片库\路由器\H3C CR19000\CR-19K-MSFU-20B\gif\CR-19K-MSFU-20B_F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602040"/>
            <a:ext cx="1152128" cy="51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\\h3c-infoserver\09-02-H3C产品图片库\产品图片库\路由器\H3C CR19000\CR-19K-MSFU-20C\gif\CR-19K-MSFU-20C_F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181" y="3645245"/>
            <a:ext cx="1056466" cy="46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9" descr="\\h3c-infoserver\09-02-H3C产品图片库\产品图片库\路由器\H3C CR19000\CR-19K-MFCU\gif\CR-19K-MFCU_F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546391"/>
            <a:ext cx="1247707" cy="59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6964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CR19000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电源模块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650060"/>
              </p:ext>
            </p:extLst>
          </p:nvPr>
        </p:nvGraphicFramePr>
        <p:xfrm>
          <a:off x="395537" y="661495"/>
          <a:ext cx="8352927" cy="4142503"/>
        </p:xfrm>
        <a:graphic>
          <a:graphicData uri="http://schemas.openxmlformats.org/drawingml/2006/table">
            <a:tbl>
              <a:tblPr firstRow="1" firstCol="1" bandRow="1"/>
              <a:tblGrid>
                <a:gridCol w="792087">
                  <a:extLst>
                    <a:ext uri="{9D8B030D-6E8A-4147-A177-3AD203B41FA5}">
                      <a16:colId xmlns:a16="http://schemas.microsoft.com/office/drawing/2014/main" xmlns="" val="535133443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314699116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953461521"/>
                    </a:ext>
                  </a:extLst>
                </a:gridCol>
                <a:gridCol w="1656184"/>
                <a:gridCol w="1368153"/>
                <a:gridCol w="1368151"/>
              </a:tblGrid>
              <a:tr h="318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项目</a:t>
                      </a:r>
                      <a:endParaRPr lang="zh-CN" sz="800" b="1" kern="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PSR2400-54A-XC</a:t>
                      </a:r>
                      <a:endParaRPr lang="zh-CN" altLang="en-US" sz="800" b="1" kern="1200" dirty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PSR2400-54D</a:t>
                      </a:r>
                      <a:endParaRPr lang="zh-CN" altLang="en-US" sz="800" b="1" kern="1200" dirty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PSR2400-54A</a:t>
                      </a:r>
                      <a:endParaRPr lang="zh-CN" altLang="en-US" sz="800" b="1" kern="1200" dirty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PSR2000B-54D</a:t>
                      </a:r>
                      <a:endParaRPr lang="zh-CN" altLang="en-US" sz="800" b="1" kern="1200" dirty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1" kern="1200" dirty="0" smtClean="0">
                          <a:solidFill>
                            <a:schemeClr val="lt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PSR3000-54AHD</a:t>
                      </a:r>
                      <a:endParaRPr lang="zh-CN" altLang="en-US" sz="800" b="1" kern="1200" dirty="0">
                        <a:solidFill>
                          <a:schemeClr val="lt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57162" marR="157162" marT="75567" marB="75567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8891083"/>
                  </a:ext>
                </a:extLst>
              </a:tr>
              <a:tr h="436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额定输入电压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100~240V AC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，</a:t>
                      </a: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50/60Hz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（交流供电）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240V HVDC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（高压直流供电）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-48~-60V DC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100~240V AC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，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50/60Hz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（交流供电）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240V HVDC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（高压直流供电）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-48~-60V DC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100~130V AC / 200~240V AC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，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50/60Hz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240V DC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336V DC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4588253"/>
                  </a:ext>
                </a:extLst>
              </a:tr>
              <a:tr h="5634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最大输入电压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90~264V AC</a:t>
                      </a:r>
                      <a:r>
                        <a:rPr lang="zh-CN" sz="800" b="0" i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，</a:t>
                      </a: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47/63Hz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（交流供电）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192~300V HVDC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（高压直流供电）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-40~-72V DC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90~264V AC</a:t>
                      </a:r>
                      <a:r>
                        <a:rPr lang="zh-CN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，</a:t>
                      </a: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47/63Hz</a:t>
                      </a:r>
                      <a:r>
                        <a:rPr lang="zh-CN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（交流供电）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192~300V HVDC</a:t>
                      </a:r>
                      <a:r>
                        <a:rPr lang="zh-CN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（高压直流供电）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-39~-72V DC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（直流供电）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90~150V AC / 176~290V AC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，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47~63Hz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180~290V DC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260~400V DC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9083381"/>
                  </a:ext>
                </a:extLst>
              </a:tr>
              <a:tr h="2215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最大输入电流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16A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80A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16A</a:t>
                      </a:r>
                      <a:endParaRPr lang="zh-CN" sz="800" b="0" i="0" kern="120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60A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16A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12312547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额定输出电压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54V DC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54V DC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54V DC</a:t>
                      </a:r>
                      <a:endParaRPr lang="zh-CN" sz="800" b="0" i="0" kern="120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54V DC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54V DC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293321"/>
                  </a:ext>
                </a:extLst>
              </a:tr>
              <a:tr h="2160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最大输出电流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44.5A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44.5A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44.5A</a:t>
                      </a:r>
                      <a:endParaRPr lang="zh-CN" sz="800" b="0" i="0" kern="120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37A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55.6A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71783838"/>
                  </a:ext>
                </a:extLst>
              </a:tr>
              <a:tr h="504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最大输出功率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1200W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</a:t>
                      </a: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 </a:t>
                      </a:r>
                      <a:r>
                        <a:rPr lang="en-US" sz="800" b="0" i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90~175V AC</a:t>
                      </a:r>
                      <a:r>
                        <a:rPr lang="zh-CN" sz="800" b="0" i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）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2400W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</a:t>
                      </a:r>
                      <a:r>
                        <a:rPr lang="en-US" sz="800" b="0" i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175~264V AC</a:t>
                      </a:r>
                      <a:r>
                        <a:rPr lang="zh-CN" sz="800" b="0" i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）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2400W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</a:t>
                      </a: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192~300V HVDC</a:t>
                      </a:r>
                      <a:r>
                        <a:rPr lang="zh-CN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2400W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1200W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 90~175V AC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）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2400W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175~264V AC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）</a:t>
                      </a: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2400W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（</a:t>
                      </a: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192~300V HVDC</a:t>
                      </a:r>
                      <a:r>
                        <a:rPr lang="zh-CN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）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2000W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b="0" i="0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3000W</a:t>
                      </a:r>
                      <a:endParaRPr lang="zh-CN" sz="800" b="0" i="0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65809547"/>
                  </a:ext>
                </a:extLst>
              </a:tr>
              <a:tr h="2688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 smtClean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适用的电源框</a:t>
                      </a:r>
                      <a:endParaRPr lang="zh-CN" altLang="en-US" sz="800" b="1" kern="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不涉及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不涉及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不涉及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CR-PEM-DC2000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CR-PEM-AC3000</a:t>
                      </a: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、</a:t>
                      </a: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CR-PEM-HVDC3000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</a:tr>
              <a:tr h="2688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 smtClean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适用的主机类型</a:t>
                      </a:r>
                      <a:endParaRPr lang="zh-CN" altLang="en-US" sz="800" b="1" kern="0" dirty="0">
                        <a:solidFill>
                          <a:schemeClr val="lt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CR19000-8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CR19000-8</a:t>
                      </a: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、</a:t>
                      </a: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CR19000-16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CR19000-16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CR19000-20</a:t>
                      </a: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、</a:t>
                      </a: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CR19000-MC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CR19000-20</a:t>
                      </a:r>
                      <a:r>
                        <a:rPr lang="zh-CN" altLang="en-US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、</a:t>
                      </a:r>
                      <a:r>
                        <a:rPr lang="en-US" altLang="zh-CN" sz="800" b="0" i="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Narrow" panose="020B0606020202030204" pitchFamily="34" charset="0"/>
                        </a:rPr>
                        <a:t>CR19000-MC</a:t>
                      </a: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20000"/>
                      </a:srgbClr>
                    </a:solidFill>
                  </a:tcPr>
                </a:tc>
              </a:tr>
              <a:tr h="6816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800" b="1" kern="0" dirty="0">
                          <a:solidFill>
                            <a:schemeClr val="lt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产品图片</a:t>
                      </a: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800" b="0" i="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 panose="020B0606020202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9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48170287"/>
                  </a:ext>
                </a:extLst>
              </a:tr>
            </a:tbl>
          </a:graphicData>
        </a:graphic>
      </p:graphicFrame>
      <p:pic>
        <p:nvPicPr>
          <p:cNvPr id="11" name="Picture 6" descr="\\h3c-infoserver\09-02-H3C产品图片库\产品图片库\路由器\H3C CR19000\PSR2400-54A\GIF\PSR2400-54A_F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923" y="3983027"/>
            <a:ext cx="1670327" cy="103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 descr="\\h3c-infoserver\09-02-H3C产品图片库\产品图片库\路由器\H3C CR19000\PSR3000B-54AHD\GIF\PSR3000B-54AHD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941782"/>
            <a:ext cx="1550774" cy="106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\\h3c-infoserver\09-02-H3C产品图片库\产品图片库\路由器\H3C CR19000\PSR2000B-54D\GIF\PSR2000B-54D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129" y="3874591"/>
            <a:ext cx="1674199" cy="114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\\h3c-infoserver\09-02-H3C产品图片库\产品图片库\路由器\H3C CR16000-X系列\PSR2400-54D\GIF\PSR2400-54D-FL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057" y="4071014"/>
            <a:ext cx="1187956" cy="80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\\h3c-infoserver\09-02-H3C产品图片库\产品图片库\路由器\H3C CR19000\PSR2400-54A\GIF\PSR2400-54A_F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730" y="3983027"/>
            <a:ext cx="1670327" cy="1036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5482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04048" y="1649800"/>
            <a:ext cx="4067944" cy="1642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CR19000</a:t>
            </a:r>
            <a:r>
              <a:rPr lang="zh-CN" altLang="en-US" dirty="0">
                <a:solidFill>
                  <a:srgbClr val="C00000"/>
                </a:solidFill>
              </a:rPr>
              <a:t>风扇框</a:t>
            </a:r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779662"/>
            <a:ext cx="2448272" cy="1336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2" y="1851670"/>
            <a:ext cx="1298664" cy="12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0" y="1229889"/>
            <a:ext cx="18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FAN-120B-1-A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792" y="1229889"/>
            <a:ext cx="18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FAN-120B-2-A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8184" y="1229889"/>
            <a:ext cx="1871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FAN-120B-6-A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5"/>
          <p:cNvGrpSpPr>
            <a:grpSpLocks/>
          </p:cNvGrpSpPr>
          <p:nvPr/>
        </p:nvGrpSpPr>
        <p:grpSpPr bwMode="auto">
          <a:xfrm>
            <a:off x="1159836" y="3579862"/>
            <a:ext cx="6940556" cy="864096"/>
            <a:chOff x="2428876" y="2368567"/>
            <a:chExt cx="4248151" cy="2363918"/>
          </a:xfrm>
        </p:grpSpPr>
        <p:sp>
          <p:nvSpPr>
            <p:cNvPr id="12" name="AutoShape 14"/>
            <p:cNvSpPr>
              <a:spLocks noChangeArrowheads="1"/>
            </p:cNvSpPr>
            <p:nvPr/>
          </p:nvSpPr>
          <p:spPr bwMode="gray">
            <a:xfrm>
              <a:off x="2428876" y="2381216"/>
              <a:ext cx="4248151" cy="2351269"/>
            </a:xfrm>
            <a:prstGeom prst="roundRect">
              <a:avLst>
                <a:gd name="adj" fmla="val 11921"/>
              </a:avLst>
            </a:prstGeom>
            <a:solidFill>
              <a:srgbClr val="0070C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lnSpc>
                  <a:spcPct val="150000"/>
                </a:lnSpc>
                <a:defRPr b="1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eaLnBrk="0" hangingPunct="0">
                <a:lnSpc>
                  <a:spcPct val="120000"/>
                </a:lnSpc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2pPr>
              <a:lvl3pPr marL="1143000" indent="-228600" eaLnBrk="0" hangingPunct="0">
                <a:lnSpc>
                  <a:spcPct val="120000"/>
                </a:lnSpc>
                <a:spcBef>
                  <a:spcPct val="50000"/>
                </a:spcBef>
                <a:defRPr sz="1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3pPr>
              <a:lvl4pPr marL="1600200" indent="-228600" eaLnBrk="0" hangingPunct="0">
                <a:lnSpc>
                  <a:spcPct val="120000"/>
                </a:lnSpc>
                <a:spcBef>
                  <a:spcPct val="50000"/>
                </a:spcBef>
                <a:defRPr sz="1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4pPr>
              <a:lvl5pPr marL="2057400" indent="-228600" eaLnBrk="0" hangingPunct="0">
                <a:lnSpc>
                  <a:spcPct val="120000"/>
                </a:lnSpc>
                <a:spcBef>
                  <a:spcPct val="20000"/>
                </a:spcBef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5pPr>
              <a:lvl6pPr marL="25146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6pPr>
              <a:lvl7pPr marL="29718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7pPr>
              <a:lvl8pPr marL="34290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8pPr>
              <a:lvl9pPr marL="3886200" indent="-22860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1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</a:pPr>
              <a:endParaRPr lang="zh-CN" altLang="zh-CN" sz="1600" b="0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gray">
            <a:xfrm>
              <a:off x="2439499" y="2368567"/>
              <a:ext cx="2115558" cy="516509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000"/>
                  </a:schemeClr>
                </a:gs>
                <a:gs pos="50000">
                  <a:schemeClr val="bg1">
                    <a:alpha val="0"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zh-CN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70828" y="3723878"/>
            <a:ext cx="6341531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FAN-120B-1-A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CR19000-20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和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CR19000-MC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路由器；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FAN-120B-2-A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CR19000-8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路由器；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FAN-120B-6-A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</a:t>
            </a:r>
            <a:r>
              <a:rPr lang="en-US" altLang="zh-CN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CR19000-16</a:t>
            </a: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路由器。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57175" lvl="0" indent="-257175">
              <a:spcBef>
                <a:spcPct val="50000"/>
              </a:spcBef>
              <a:buFontTx/>
              <a:buAutoNum type="arabicPeriod"/>
              <a:defRPr/>
            </a:pPr>
            <a:r>
              <a:rPr lang="zh-CN" altLang="en-US" sz="1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风扇框上包含告警指示灯，可以根据指示灯状态判断风扇的运行状态。</a:t>
            </a:r>
            <a:endParaRPr lang="en-US" altLang="zh-CN" sz="10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814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554274" y="2084551"/>
            <a:ext cx="7589726" cy="703223"/>
            <a:chOff x="832558" y="2152098"/>
            <a:chExt cx="9183568" cy="850900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8"/>
              <a:ext cx="7634168" cy="850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24000" tIns="36000" rIns="91440" bIns="3600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28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CR19000</a:t>
              </a:r>
              <a:r>
                <a:rPr lang="zh-CN" altLang="en-US" sz="2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告警</a:t>
              </a:r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指示灯介绍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01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CR-19K-MPU-08A</a:t>
            </a:r>
            <a:r>
              <a:rPr lang="zh-CN" altLang="en-US" dirty="0" smtClean="0">
                <a:solidFill>
                  <a:srgbClr val="C00000"/>
                </a:solidFill>
              </a:rPr>
              <a:t>主控指示灯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43075"/>
            <a:ext cx="7884368" cy="12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3099197" y="3321459"/>
            <a:ext cx="1224695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19" name="左大括号 18"/>
          <p:cNvSpPr/>
          <p:nvPr/>
        </p:nvSpPr>
        <p:spPr>
          <a:xfrm rot="16200000">
            <a:off x="3464753" y="1852989"/>
            <a:ext cx="475969" cy="243793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>
            <a:cxnSpLocks/>
          </p:cNvCxnSpPr>
          <p:nvPr/>
        </p:nvCxnSpPr>
        <p:spPr>
          <a:xfrm flipV="1">
            <a:off x="5451580" y="2763892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4843613" y="3296341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FAN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风扇状态指示灯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箭头连接符 21"/>
          <p:cNvCxnSpPr>
            <a:cxnSpLocks/>
          </p:cNvCxnSpPr>
          <p:nvPr/>
        </p:nvCxnSpPr>
        <p:spPr>
          <a:xfrm>
            <a:off x="5692225" y="1706992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5115603" y="1274944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PWR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左大括号 23"/>
          <p:cNvSpPr/>
          <p:nvPr/>
        </p:nvSpPr>
        <p:spPr>
          <a:xfrm rot="16200000">
            <a:off x="7410397" y="2873826"/>
            <a:ext cx="475969" cy="36003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6889708" y="3339775"/>
            <a:ext cx="1532471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机框槽位状态指示灯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箭头连接符 25"/>
          <p:cNvCxnSpPr>
            <a:cxnSpLocks/>
          </p:cNvCxnSpPr>
          <p:nvPr/>
        </p:nvCxnSpPr>
        <p:spPr>
          <a:xfrm>
            <a:off x="8028384" y="1707654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7260359" y="1457453"/>
            <a:ext cx="1532471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主备状态状态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07802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CR-19K-MPU-08A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主控指示灯含义说明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581102"/>
              </p:ext>
            </p:extLst>
          </p:nvPr>
        </p:nvGraphicFramePr>
        <p:xfrm>
          <a:off x="1187624" y="843558"/>
          <a:ext cx="6768752" cy="3846128"/>
        </p:xfrm>
        <a:graphic>
          <a:graphicData uri="http://schemas.openxmlformats.org/drawingml/2006/table">
            <a:tbl>
              <a:tblPr firstRow="1" firstCol="1" bandRow="1"/>
              <a:tblGrid>
                <a:gridCol w="1546463"/>
                <a:gridCol w="1813557"/>
                <a:gridCol w="3408732"/>
              </a:tblGrid>
              <a:tr h="2518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199014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MANAGEMENT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长灭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990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990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990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黄色长亮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990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黄色闪烁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3690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表示风扇框状态正常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7683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PWR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表示电源模块状态正常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3690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41070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ALM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表示单板无告警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1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表示主控板处于备用状态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表示单板处于本框或系统的主用状态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3690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表示单板处于系统的备用状态</a:t>
                      </a:r>
                      <a:endParaRPr lang="zh-CN" sz="1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451" marR="6845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587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CR-19K-MPU-16A</a:t>
            </a:r>
            <a:r>
              <a:rPr lang="zh-CN" altLang="en-US" dirty="0">
                <a:solidFill>
                  <a:srgbClr val="C00000"/>
                </a:solidFill>
              </a:rPr>
              <a:t>主控</a:t>
            </a:r>
            <a:r>
              <a:rPr lang="zh-CN" altLang="en-US" dirty="0" smtClean="0">
                <a:solidFill>
                  <a:srgbClr val="C00000"/>
                </a:solidFill>
              </a:rPr>
              <a:t>指示灯</a:t>
            </a:r>
            <a:endParaRPr lang="zh-CN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90713"/>
            <a:ext cx="8682045" cy="897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934886" y="3248725"/>
            <a:ext cx="1060868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Ethernet 1-4</a:t>
            </a:r>
          </a:p>
          <a:p>
            <a:pPr algn="ctr" eaLnBrk="0" hangingPunct="0">
              <a:defRPr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5" name="左大括号 4"/>
          <p:cNvSpPr/>
          <p:nvPr/>
        </p:nvSpPr>
        <p:spPr>
          <a:xfrm rot="16200000">
            <a:off x="1221630" y="2463809"/>
            <a:ext cx="475969" cy="115213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>
            <a:off x="2683750" y="2688912"/>
            <a:ext cx="0" cy="4478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2049224" y="3136793"/>
            <a:ext cx="128663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MANAGEMENT</a:t>
            </a:r>
          </a:p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管理口指示灯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>
            <a:cxnSpLocks/>
          </p:cNvCxnSpPr>
          <p:nvPr/>
        </p:nvCxnSpPr>
        <p:spPr>
          <a:xfrm flipV="1">
            <a:off x="5076056" y="2715766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4468089" y="3224152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FAN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风扇状态指示灯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9"/>
          <p:cNvCxnSpPr>
            <a:cxnSpLocks/>
          </p:cNvCxnSpPr>
          <p:nvPr/>
        </p:nvCxnSpPr>
        <p:spPr>
          <a:xfrm>
            <a:off x="5212051" y="1475588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603345" y="1043540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PWR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>
            <a:cxnSpLocks/>
          </p:cNvCxnSpPr>
          <p:nvPr/>
        </p:nvCxnSpPr>
        <p:spPr>
          <a:xfrm flipV="1">
            <a:off x="8532259" y="2667821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866476" y="3208801"/>
            <a:ext cx="1338099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机框槽位状态指示灯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cxnSpLocks/>
          </p:cNvCxnSpPr>
          <p:nvPr/>
        </p:nvCxnSpPr>
        <p:spPr>
          <a:xfrm>
            <a:off x="8663993" y="1490968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8113022" y="1067603"/>
            <a:ext cx="109957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主备状态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60301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CR-19K-MPU-16A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主控指示灯含义说明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321340"/>
              </p:ext>
            </p:extLst>
          </p:nvPr>
        </p:nvGraphicFramePr>
        <p:xfrm>
          <a:off x="1331640" y="699542"/>
          <a:ext cx="6480720" cy="4141474"/>
        </p:xfrm>
        <a:graphic>
          <a:graphicData uri="http://schemas.openxmlformats.org/drawingml/2006/table">
            <a:tbl>
              <a:tblPr firstRow="1" firstCol="1" bandRow="1"/>
              <a:tblGrid>
                <a:gridCol w="864096"/>
                <a:gridCol w="936104"/>
                <a:gridCol w="1368152"/>
                <a:gridCol w="3312368"/>
              </a:tblGrid>
              <a:tr h="10911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109114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Ethernet  1</a:t>
                      </a: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10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表示以太网链路已经建立连接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586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表示以太网链路正在收发数据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58619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MANAGEMENT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10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586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5861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182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黄色长亮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1822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黄色闪烁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10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表示风扇框状态正常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10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表示风扇框工作正常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PWR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10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表示电源模块状态正常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10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表示电源模块工作正常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327342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ALM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表示单板无告警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表示主控板处于备用状态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911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表示单板处于本框或系统的主用状态</a:t>
                      </a:r>
                      <a:endParaRPr lang="zh-CN" sz="10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911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表示单板处于系统的备用状态</a:t>
                      </a:r>
                      <a:endParaRPr lang="zh-CN" sz="10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4557" marR="54557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410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CR-19K-MPU-16B</a:t>
            </a:r>
            <a:r>
              <a:rPr lang="zh-CN" altLang="en-US" dirty="0" smtClean="0">
                <a:solidFill>
                  <a:srgbClr val="C00000"/>
                </a:solidFill>
              </a:rPr>
              <a:t>主</a:t>
            </a:r>
            <a:r>
              <a:rPr lang="zh-CN" altLang="en-US" dirty="0">
                <a:solidFill>
                  <a:srgbClr val="C00000"/>
                </a:solidFill>
              </a:rPr>
              <a:t>控指示灯</a:t>
            </a:r>
            <a:endParaRPr lang="zh-CN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51" y="1919289"/>
            <a:ext cx="8604447" cy="889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934886" y="3208801"/>
            <a:ext cx="1060868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Ethernet 1-4</a:t>
            </a:r>
          </a:p>
          <a:p>
            <a:pPr algn="ctr" eaLnBrk="0" hangingPunct="0">
              <a:defRPr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5" name="左大括号 4"/>
          <p:cNvSpPr/>
          <p:nvPr/>
        </p:nvSpPr>
        <p:spPr>
          <a:xfrm rot="16200000">
            <a:off x="1221630" y="2423885"/>
            <a:ext cx="475969" cy="115213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>
            <a:off x="2667708" y="2688912"/>
            <a:ext cx="0" cy="4478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2033182" y="3136793"/>
            <a:ext cx="128663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MANAGEMENT</a:t>
            </a:r>
          </a:p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管理口指示灯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3307305" y="3202526"/>
            <a:ext cx="1248653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EXT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扩展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9" name="左大括号 8"/>
          <p:cNvSpPr/>
          <p:nvPr/>
        </p:nvSpPr>
        <p:spPr>
          <a:xfrm rot="16200000">
            <a:off x="3685944" y="2561628"/>
            <a:ext cx="475969" cy="86409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cxnSpLocks/>
          </p:cNvCxnSpPr>
          <p:nvPr/>
        </p:nvCxnSpPr>
        <p:spPr>
          <a:xfrm flipV="1">
            <a:off x="5027930" y="2707745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419963" y="3216131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FAN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风扇状态指示灯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>
            <a:cxnSpLocks/>
          </p:cNvCxnSpPr>
          <p:nvPr/>
        </p:nvCxnSpPr>
        <p:spPr>
          <a:xfrm>
            <a:off x="5164845" y="1483609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4556139" y="1051561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PWR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cxnSpLocks/>
          </p:cNvCxnSpPr>
          <p:nvPr/>
        </p:nvCxnSpPr>
        <p:spPr>
          <a:xfrm flipV="1">
            <a:off x="8430017" y="2667821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7764234" y="3208801"/>
            <a:ext cx="1338099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机框槽位状态指示灯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箭头连接符 15"/>
          <p:cNvCxnSpPr>
            <a:cxnSpLocks/>
          </p:cNvCxnSpPr>
          <p:nvPr/>
        </p:nvCxnSpPr>
        <p:spPr>
          <a:xfrm>
            <a:off x="8559901" y="1490968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8008930" y="1067603"/>
            <a:ext cx="109957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主备状态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箭头连接符 17"/>
          <p:cNvCxnSpPr>
            <a:cxnSpLocks/>
          </p:cNvCxnSpPr>
          <p:nvPr/>
        </p:nvCxnSpPr>
        <p:spPr>
          <a:xfrm flipH="1" flipV="1">
            <a:off x="8566375" y="2707746"/>
            <a:ext cx="3266" cy="1088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7908613" y="3795886"/>
            <a:ext cx="1338099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硬盘状态指示灯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53533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CR-19K-MPU-16B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主控指示灯含义说明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002717"/>
              </p:ext>
            </p:extLst>
          </p:nvPr>
        </p:nvGraphicFramePr>
        <p:xfrm>
          <a:off x="1475656" y="699542"/>
          <a:ext cx="6192688" cy="4128740"/>
        </p:xfrm>
        <a:graphic>
          <a:graphicData uri="http://schemas.openxmlformats.org/drawingml/2006/table">
            <a:tbl>
              <a:tblPr firstRow="1" firstCol="1" bandRow="1"/>
              <a:tblGrid>
                <a:gridCol w="1050308"/>
                <a:gridCol w="821900"/>
                <a:gridCol w="1152128"/>
                <a:gridCol w="3168352"/>
              </a:tblGrid>
              <a:tr h="8369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83690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Ethernet  1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80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表示以太网链路已经建立连接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216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表示以太网链路正在收发数据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21661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MANAGEMENT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216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216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6738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黄色长亮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6738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黄色闪烁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2166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EXT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BMC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ETH1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216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表示以太网链路已经建立连接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2166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表示以太网链路正在收发数据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表示风扇框状态正常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表示风扇框工作正常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PWR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表示电源模块状态正常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表示电源模块工作正常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5107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rowSpan="2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ALM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表示单板无告警或单板不在位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HD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硬盘故障或不在位或未上电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硬盘在位且处于空闲状态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5107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硬盘在位且处于读写操作状态（此时禁止掉电，也不要热插拔单板，以免造成数据丢失！）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表示主控板处于备用状态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8369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表示单板处于本框或系统的主用状态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83690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表示单板处于系统的备用状态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41845" marR="41845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014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CR-19K-MPU-20A</a:t>
            </a:r>
            <a:r>
              <a:rPr lang="zh-CN" altLang="en-US" dirty="0" smtClean="0">
                <a:solidFill>
                  <a:srgbClr val="C00000"/>
                </a:solidFill>
              </a:rPr>
              <a:t>主</a:t>
            </a:r>
            <a:r>
              <a:rPr lang="zh-CN" altLang="en-US" dirty="0">
                <a:solidFill>
                  <a:srgbClr val="C00000"/>
                </a:solidFill>
              </a:rPr>
              <a:t>控指示灯</a:t>
            </a:r>
            <a:endParaRPr lang="zh-CN" alt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1" y="1876426"/>
            <a:ext cx="8788387" cy="91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878921" y="3184738"/>
            <a:ext cx="1060868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Ethernet 1-4</a:t>
            </a:r>
          </a:p>
          <a:p>
            <a:pPr algn="ctr" eaLnBrk="0" hangingPunct="0">
              <a:defRPr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5" name="左大括号 4"/>
          <p:cNvSpPr/>
          <p:nvPr/>
        </p:nvSpPr>
        <p:spPr>
          <a:xfrm rot="16200000">
            <a:off x="1165665" y="2399822"/>
            <a:ext cx="475969" cy="115213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>
            <a:off x="2630280" y="2648807"/>
            <a:ext cx="0" cy="4478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995754" y="3096688"/>
            <a:ext cx="128663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MANAGEMENT</a:t>
            </a:r>
          </a:p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管理口指示灯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7"/>
          <p:cNvCxnSpPr>
            <a:cxnSpLocks/>
          </p:cNvCxnSpPr>
          <p:nvPr/>
        </p:nvCxnSpPr>
        <p:spPr>
          <a:xfrm flipV="1">
            <a:off x="5043972" y="2700415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4436005" y="3208801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FAN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风扇状态指示灯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9"/>
          <p:cNvCxnSpPr>
            <a:cxnSpLocks/>
          </p:cNvCxnSpPr>
          <p:nvPr/>
        </p:nvCxnSpPr>
        <p:spPr>
          <a:xfrm>
            <a:off x="5188727" y="1403580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580021" y="971532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PWR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>
            <a:cxnSpLocks/>
          </p:cNvCxnSpPr>
          <p:nvPr/>
        </p:nvCxnSpPr>
        <p:spPr>
          <a:xfrm flipV="1">
            <a:off x="8566193" y="2643758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900410" y="3184738"/>
            <a:ext cx="1338099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单板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cxnSpLocks/>
          </p:cNvCxnSpPr>
          <p:nvPr/>
        </p:nvCxnSpPr>
        <p:spPr>
          <a:xfrm>
            <a:off x="8695896" y="1338931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8144925" y="915566"/>
            <a:ext cx="109957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主备状态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06387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CR-19K-MPU-20A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主控指示灯含义说明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156481"/>
              </p:ext>
            </p:extLst>
          </p:nvPr>
        </p:nvGraphicFramePr>
        <p:xfrm>
          <a:off x="1907704" y="771550"/>
          <a:ext cx="5511920" cy="3986860"/>
        </p:xfrm>
        <a:graphic>
          <a:graphicData uri="http://schemas.openxmlformats.org/drawingml/2006/table">
            <a:tbl>
              <a:tblPr firstRow="1" firstCol="1" bandRow="1"/>
              <a:tblGrid>
                <a:gridCol w="687384"/>
                <a:gridCol w="864096"/>
                <a:gridCol w="1168370"/>
                <a:gridCol w="2792070"/>
              </a:tblGrid>
              <a:tr h="10246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102464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Ethernet  1</a:t>
                      </a: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9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表示以太网链路已经建立连接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48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表示以太网链路正在收发数据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8952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MANAGEMENT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9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48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895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049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黄色长亮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0492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黄色闪烁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9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表示风扇框状态正常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9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表示风扇框工作正常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PWR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9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表示电源模块状态正常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9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表示电源模块工作正常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表示有对应单板故障或单板不在位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30739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ALM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表示系统无告警或单板不在位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表示系统有告警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0246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红色闪烁（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0.25Hz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表示系统有温度告警等非严重告警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9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表示主控板处于备用状态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04927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表示主控板处于主用状态或系统的主用状态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0246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9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9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9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表示单板处于系统的备用状态</a:t>
                      </a:r>
                      <a:endParaRPr lang="zh-CN" sz="9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51232" marR="51232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3697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CR-19K-MPU-20B</a:t>
            </a:r>
            <a:r>
              <a:rPr lang="zh-CN" altLang="en-US" dirty="0" smtClean="0">
                <a:solidFill>
                  <a:srgbClr val="C00000"/>
                </a:solidFill>
              </a:rPr>
              <a:t>主</a:t>
            </a:r>
            <a:r>
              <a:rPr lang="zh-CN" altLang="en-US" dirty="0">
                <a:solidFill>
                  <a:srgbClr val="C00000"/>
                </a:solidFill>
              </a:rPr>
              <a:t>控指示灯</a:t>
            </a:r>
            <a:endParaRPr lang="zh-CN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5" y="1976438"/>
            <a:ext cx="8748463" cy="84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919026" y="3184738"/>
            <a:ext cx="1060868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Ethernet 1-4</a:t>
            </a:r>
          </a:p>
          <a:p>
            <a:pPr algn="ctr" eaLnBrk="0" hangingPunct="0">
              <a:defRPr/>
            </a:pPr>
            <a:r>
              <a:rPr lang="zh-CN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5" name="左大括号 4"/>
          <p:cNvSpPr/>
          <p:nvPr/>
        </p:nvSpPr>
        <p:spPr>
          <a:xfrm rot="16200000">
            <a:off x="1205770" y="2399822"/>
            <a:ext cx="475969" cy="115213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>
            <a:off x="2646322" y="2656828"/>
            <a:ext cx="0" cy="4478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2011796" y="3104709"/>
            <a:ext cx="128663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MANAGEMENT</a:t>
            </a:r>
          </a:p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管理口指示灯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3307305" y="3208801"/>
            <a:ext cx="1248653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EXT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扩展</a:t>
            </a:r>
            <a:r>
              <a:rPr lang="zh-CN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接口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</a:p>
        </p:txBody>
      </p:sp>
      <p:sp>
        <p:nvSpPr>
          <p:cNvPr id="9" name="左大括号 8"/>
          <p:cNvSpPr/>
          <p:nvPr/>
        </p:nvSpPr>
        <p:spPr>
          <a:xfrm rot="16200000">
            <a:off x="3685944" y="2567903"/>
            <a:ext cx="475969" cy="86409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cxnSpLocks/>
          </p:cNvCxnSpPr>
          <p:nvPr/>
        </p:nvCxnSpPr>
        <p:spPr>
          <a:xfrm flipV="1">
            <a:off x="5035951" y="2700415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16"/>
          <p:cNvSpPr txBox="1">
            <a:spLocks noChangeArrowheads="1"/>
          </p:cNvSpPr>
          <p:nvPr/>
        </p:nvSpPr>
        <p:spPr bwMode="auto">
          <a:xfrm>
            <a:off x="4427984" y="3208801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FAN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风扇状态指示灯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/>
          <p:cNvCxnSpPr>
            <a:cxnSpLocks/>
          </p:cNvCxnSpPr>
          <p:nvPr/>
        </p:nvCxnSpPr>
        <p:spPr>
          <a:xfrm>
            <a:off x="5180706" y="1474926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4572000" y="1042878"/>
            <a:ext cx="122469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PWR</a:t>
            </a:r>
          </a:p>
          <a:p>
            <a:pPr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电源状态指示灯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/>
          <p:cNvCxnSpPr>
            <a:cxnSpLocks/>
          </p:cNvCxnSpPr>
          <p:nvPr/>
        </p:nvCxnSpPr>
        <p:spPr>
          <a:xfrm flipV="1">
            <a:off x="8518248" y="2659800"/>
            <a:ext cx="0" cy="5421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6"/>
          <p:cNvSpPr txBox="1">
            <a:spLocks noChangeArrowheads="1"/>
          </p:cNvSpPr>
          <p:nvPr/>
        </p:nvSpPr>
        <p:spPr bwMode="auto">
          <a:xfrm>
            <a:off x="7852465" y="3200780"/>
            <a:ext cx="1338099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单板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箭头连接符 15"/>
          <p:cNvCxnSpPr>
            <a:cxnSpLocks/>
          </p:cNvCxnSpPr>
          <p:nvPr/>
        </p:nvCxnSpPr>
        <p:spPr>
          <a:xfrm flipH="1" flipV="1">
            <a:off x="8652212" y="2691704"/>
            <a:ext cx="3266" cy="10881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7994450" y="3779844"/>
            <a:ext cx="1338099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硬盘状态指示灯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箭头连接符 17"/>
          <p:cNvCxnSpPr>
            <a:cxnSpLocks/>
          </p:cNvCxnSpPr>
          <p:nvPr/>
        </p:nvCxnSpPr>
        <p:spPr>
          <a:xfrm>
            <a:off x="8663812" y="1435002"/>
            <a:ext cx="0" cy="9367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8112841" y="1011637"/>
            <a:ext cx="1099574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主备状态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12669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CR-19K-MPU-20B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主控指示灯含义说明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474550"/>
              </p:ext>
            </p:extLst>
          </p:nvPr>
        </p:nvGraphicFramePr>
        <p:xfrm>
          <a:off x="1899683" y="627534"/>
          <a:ext cx="5400600" cy="4257849"/>
        </p:xfrm>
        <a:graphic>
          <a:graphicData uri="http://schemas.openxmlformats.org/drawingml/2006/table">
            <a:tbl>
              <a:tblPr firstRow="1" firstCol="1" bandRow="1"/>
              <a:tblGrid>
                <a:gridCol w="648072"/>
                <a:gridCol w="792088"/>
                <a:gridCol w="964897"/>
                <a:gridCol w="2995543"/>
              </a:tblGrid>
              <a:tr h="79721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7972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Ethernet  1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80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表示以太网链路已经建立连接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158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表示以太网链路正在收发数据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15891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MANAGEMENT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158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158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1000M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59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黄色长亮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以太网链路已经建立连接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5944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黄色闪烁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10/100M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以太网链路正在收发数据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15891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EXT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BMC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、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ETH1</a:t>
                      </a: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表示以太网链路没有建立连接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158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表示以太网链路已经建立连接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1589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表示以太网链路正在收发数据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表示风扇框状态正常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表示风扇框工作正常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PWR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表示电源模块状态正常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80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表示电源模块工作正常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表示电源模块故障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表示对应单板故障或单板不在位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3916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ALM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表示系统无告警或单板不在位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表示系统有告警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红色闪烁（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0.25Hz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表示系统有温度告警等非严重告警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79721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HD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硬盘故障或不在位或未上电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硬盘在位且处于空闲状态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39164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硬盘在位且处于读写操作状态（此时禁止掉电，也不要热插拔单板，以免造成数据丢失！）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rowSpan="3"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表示主控板处于备用状态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59443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表示主控板处于主用状态或系统的主用状态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79721">
                <a:tc gridSpan="2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8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8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表示单板处于系统的备用状态</a:t>
                      </a:r>
                      <a:endParaRPr lang="zh-CN" sz="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39861" marR="39861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886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灵活插卡线路处理板指示灯介绍及说明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1563638"/>
            <a:ext cx="8748464" cy="943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接箭头连接符 8"/>
          <p:cNvCxnSpPr>
            <a:cxnSpLocks/>
          </p:cNvCxnSpPr>
          <p:nvPr/>
        </p:nvCxnSpPr>
        <p:spPr>
          <a:xfrm flipV="1">
            <a:off x="8868236" y="2283718"/>
            <a:ext cx="0" cy="54211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8346469" y="2824698"/>
            <a:ext cx="1050067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RUN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245689"/>
              </p:ext>
            </p:extLst>
          </p:nvPr>
        </p:nvGraphicFramePr>
        <p:xfrm>
          <a:off x="1724024" y="3168754"/>
          <a:ext cx="5695951" cy="1299210"/>
        </p:xfrm>
        <a:graphic>
          <a:graphicData uri="http://schemas.openxmlformats.org/drawingml/2006/table">
            <a:tbl>
              <a:tblPr firstRow="1" firstCol="1" bandRow="1"/>
              <a:tblGrid>
                <a:gridCol w="1288117"/>
                <a:gridCol w="2203917"/>
                <a:gridCol w="2203917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85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51386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线路处理板指示灯介绍及说明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1419622"/>
            <a:ext cx="8748464" cy="103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左大括号 10"/>
          <p:cNvSpPr/>
          <p:nvPr/>
        </p:nvSpPr>
        <p:spPr>
          <a:xfrm rot="16200000">
            <a:off x="4440275" y="-1074780"/>
            <a:ext cx="295534" cy="7488832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963250" y="2817403"/>
            <a:ext cx="3249899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接口状态指示灯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箭头连接符 12"/>
          <p:cNvCxnSpPr>
            <a:cxnSpLocks/>
          </p:cNvCxnSpPr>
          <p:nvPr/>
        </p:nvCxnSpPr>
        <p:spPr>
          <a:xfrm flipV="1">
            <a:off x="8852194" y="2307781"/>
            <a:ext cx="0" cy="54211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330427" y="2859782"/>
            <a:ext cx="1050067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RUN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950082"/>
              </p:ext>
            </p:extLst>
          </p:nvPr>
        </p:nvGraphicFramePr>
        <p:xfrm>
          <a:off x="1724024" y="3147814"/>
          <a:ext cx="5695951" cy="1600200"/>
        </p:xfrm>
        <a:graphic>
          <a:graphicData uri="http://schemas.openxmlformats.org/drawingml/2006/table">
            <a:tbl>
              <a:tblPr firstRow="1" firstCol="1" bandRow="1"/>
              <a:tblGrid>
                <a:gridCol w="1313175"/>
                <a:gridCol w="2191388"/>
                <a:gridCol w="2191388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396240"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说明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0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0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LINK/ACT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表示光纤链路没有建立连接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表示光纤链路已经建立连接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表示光纤链路正在收发数据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24202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CR-19K-MCCU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控制板指示灯介绍及说明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80" y="1203598"/>
            <a:ext cx="8676456" cy="8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左大括号 10"/>
          <p:cNvSpPr/>
          <p:nvPr/>
        </p:nvSpPr>
        <p:spPr>
          <a:xfrm rot="16200000">
            <a:off x="4424233" y="-1024898"/>
            <a:ext cx="295534" cy="6336704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3206281" y="2291221"/>
            <a:ext cx="2749914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集群控制接口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箭头连接符 12"/>
          <p:cNvCxnSpPr>
            <a:cxnSpLocks/>
          </p:cNvCxnSpPr>
          <p:nvPr/>
        </p:nvCxnSpPr>
        <p:spPr>
          <a:xfrm flipV="1">
            <a:off x="8826316" y="1940930"/>
            <a:ext cx="0" cy="54211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304549" y="2492931"/>
            <a:ext cx="1050067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RUN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258504"/>
              </p:ext>
            </p:extLst>
          </p:nvPr>
        </p:nvGraphicFramePr>
        <p:xfrm>
          <a:off x="1115616" y="2596103"/>
          <a:ext cx="6736408" cy="2207895"/>
        </p:xfrm>
        <a:graphic>
          <a:graphicData uri="http://schemas.openxmlformats.org/drawingml/2006/table">
            <a:tbl>
              <a:tblPr firstRow="1" firstCol="1" bandRow="1"/>
              <a:tblGrid>
                <a:gridCol w="1288117"/>
                <a:gridCol w="2203917"/>
                <a:gridCol w="3244374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85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表示触发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OFL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按键后，大约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3s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左右后指示灯红色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闪烁，可以拔出单板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</a:t>
                      </a: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</a:t>
                      </a: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表示表示链路没有连通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表示链路已经连接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表示有数据收发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30515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普通类网板指示灯介绍及说明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61" y="1573521"/>
            <a:ext cx="8820472" cy="77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直接箭头连接符 8"/>
          <p:cNvCxnSpPr>
            <a:cxnSpLocks/>
          </p:cNvCxnSpPr>
          <p:nvPr/>
        </p:nvCxnSpPr>
        <p:spPr>
          <a:xfrm flipV="1">
            <a:off x="8868236" y="2245656"/>
            <a:ext cx="0" cy="54211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8346469" y="2787774"/>
            <a:ext cx="1050067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RUN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999794"/>
              </p:ext>
            </p:extLst>
          </p:nvPr>
        </p:nvGraphicFramePr>
        <p:xfrm>
          <a:off x="1724024" y="2757274"/>
          <a:ext cx="5695951" cy="1779270"/>
        </p:xfrm>
        <a:graphic>
          <a:graphicData uri="http://schemas.openxmlformats.org/drawingml/2006/table">
            <a:tbl>
              <a:tblPr firstRow="1" firstCol="1" bandRow="1"/>
              <a:tblGrid>
                <a:gridCol w="1288117"/>
                <a:gridCol w="2203917"/>
                <a:gridCol w="2203917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85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表示触发</a:t>
                      </a: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OFL</a:t>
                      </a: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按键后，大约</a:t>
                      </a: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3s</a:t>
                      </a: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左右后指示灯红色</a:t>
                      </a: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8Hz</a:t>
                      </a: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闪烁，可以拔出单板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56594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集群类网板指示灯介绍及说明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58" y="1059582"/>
            <a:ext cx="8820472" cy="792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左大括号 10"/>
          <p:cNvSpPr/>
          <p:nvPr/>
        </p:nvSpPr>
        <p:spPr>
          <a:xfrm rot="16200000">
            <a:off x="4268095" y="-1869032"/>
            <a:ext cx="295534" cy="7720898"/>
          </a:xfrm>
          <a:prstGeom prst="leftBrace">
            <a:avLst/>
          </a:prstGeom>
          <a:noFill/>
          <a:ln w="9525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741581" y="2203689"/>
            <a:ext cx="3350608" cy="25840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集群接口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箭头连接符 12"/>
          <p:cNvCxnSpPr>
            <a:cxnSpLocks/>
          </p:cNvCxnSpPr>
          <p:nvPr/>
        </p:nvCxnSpPr>
        <p:spPr>
          <a:xfrm flipV="1">
            <a:off x="8836152" y="1733579"/>
            <a:ext cx="0" cy="542118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8314385" y="2275697"/>
            <a:ext cx="1050067" cy="44306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3025" tIns="36512" rIns="73025" bIns="36512">
            <a:spAutoFit/>
          </a:bodyPr>
          <a:lstStyle/>
          <a:p>
            <a:pPr algn="ctr" eaLnBrk="0" hangingPunct="0">
              <a:defRPr/>
            </a:pPr>
            <a:r>
              <a:rPr lang="en-US" altLang="zh-CN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RUN</a:t>
            </a:r>
          </a:p>
          <a:p>
            <a:pPr algn="ctr" eaLnBrk="0" hangingPunct="0">
              <a:defRPr/>
            </a:pP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765302"/>
              </p:ext>
            </p:extLst>
          </p:nvPr>
        </p:nvGraphicFramePr>
        <p:xfrm>
          <a:off x="1619672" y="2499742"/>
          <a:ext cx="6160344" cy="2367915"/>
        </p:xfrm>
        <a:graphic>
          <a:graphicData uri="http://schemas.openxmlformats.org/drawingml/2006/table">
            <a:tbl>
              <a:tblPr firstRow="1" firstCol="1" bandRow="1"/>
              <a:tblGrid>
                <a:gridCol w="1335808"/>
                <a:gridCol w="2156226"/>
                <a:gridCol w="2668310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表示单板故障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表示单板正常工作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表示软件加载下载过程中（此时禁止掉电，也不要热插拔单板，以免造成单板损坏！）或者单板未开工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85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表示单板有告警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表示触发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OFL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按键后，大约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3s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左右后指示灯红色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闪烁，可以拔出单板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LINK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表示集群接口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路光链路至少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个没有连通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表示集群接口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72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路光链路全部连通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表示集群接口光纤连接过程的提示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4923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395536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PSR2400-54A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-XC</a:t>
            </a: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）电源模块指示灯说明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17865"/>
              </p:ext>
            </p:extLst>
          </p:nvPr>
        </p:nvGraphicFramePr>
        <p:xfrm>
          <a:off x="1724025" y="1059583"/>
          <a:ext cx="5695950" cy="3313936"/>
        </p:xfrm>
        <a:graphic>
          <a:graphicData uri="http://schemas.openxmlformats.org/drawingml/2006/table">
            <a:tbl>
              <a:tblPr firstRow="1" firstCol="1" bandRow="1"/>
              <a:tblGrid>
                <a:gridCol w="1303416"/>
                <a:gridCol w="2196267"/>
                <a:gridCol w="2196267"/>
              </a:tblGrid>
              <a:tr h="3573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表示正常工作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表示输入异常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表示输出过</a:t>
                      </a:r>
                      <a:r>
                        <a:rPr lang="zh-CN" sz="14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压</a:t>
                      </a:r>
                      <a:r>
                        <a:rPr lang="zh-CN" altLang="en-US" sz="14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保护</a:t>
                      </a:r>
                      <a:r>
                        <a:rPr lang="zh-CN" sz="14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表示输出过流保护，或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表示电源过温保护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：橙色常亮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表示电源过温告警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DC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表示电源无输入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09514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PSR2400-54D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电源模块指示灯说明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10366"/>
              </p:ext>
            </p:extLst>
          </p:nvPr>
        </p:nvGraphicFramePr>
        <p:xfrm>
          <a:off x="1724025" y="1058014"/>
          <a:ext cx="5695950" cy="3313936"/>
        </p:xfrm>
        <a:graphic>
          <a:graphicData uri="http://schemas.openxmlformats.org/drawingml/2006/table">
            <a:tbl>
              <a:tblPr firstRow="1" firstCol="1" bandRow="1"/>
              <a:tblGrid>
                <a:gridCol w="1303416"/>
                <a:gridCol w="2196267"/>
                <a:gridCol w="2196267"/>
              </a:tblGrid>
              <a:tr h="3573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5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OK</a:t>
                      </a: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 OK</a:t>
                      </a: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表示正常工作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表示输入异常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表示输出过</a:t>
                      </a:r>
                      <a:r>
                        <a:rPr lang="zh-CN" sz="14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压</a:t>
                      </a:r>
                      <a:r>
                        <a:rPr lang="zh-CN" altLang="en-US" sz="14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保护</a:t>
                      </a:r>
                      <a:r>
                        <a:rPr lang="zh-CN" sz="14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或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表示输出过流保护，或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表示电源过温保护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：橙色常亮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表示电源过温告警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表示电源无输入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2166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PSR2000B-54D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电源模块指示灯说明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694934"/>
              </p:ext>
            </p:extLst>
          </p:nvPr>
        </p:nvGraphicFramePr>
        <p:xfrm>
          <a:off x="1724025" y="1419622"/>
          <a:ext cx="5584279" cy="2326640"/>
        </p:xfrm>
        <a:graphic>
          <a:graphicData uri="http://schemas.openxmlformats.org/drawingml/2006/table">
            <a:tbl>
              <a:tblPr firstRow="1" firstCol="1" bandRow="1"/>
              <a:tblGrid>
                <a:gridCol w="1303416"/>
                <a:gridCol w="2196267"/>
                <a:gridCol w="2084596"/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表示正常工作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表示输入欠压</a:t>
                      </a: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过压，或表示电源无输入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表示输出过压</a:t>
                      </a: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过流保护、或表示过温告警</a:t>
                      </a: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保护、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4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  <a:endParaRPr lang="zh-CN" sz="14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表示电源无输入，或者监控电路异常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468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PSR3000B-54AHD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电源模块指示灯说明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906390"/>
              </p:ext>
            </p:extLst>
          </p:nvPr>
        </p:nvGraphicFramePr>
        <p:xfrm>
          <a:off x="1724025" y="1347614"/>
          <a:ext cx="5584279" cy="2154808"/>
        </p:xfrm>
        <a:graphic>
          <a:graphicData uri="http://schemas.openxmlformats.org/drawingml/2006/table">
            <a:tbl>
              <a:tblPr firstRow="1" firstCol="1" bandRow="1"/>
              <a:tblGrid>
                <a:gridCol w="1303416"/>
                <a:gridCol w="2196267"/>
                <a:gridCol w="2084596"/>
              </a:tblGrid>
              <a:tr h="2853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4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endParaRPr lang="zh-CN" sz="14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  <a:endParaRPr lang="zh-CN" sz="12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表示正常工作</a:t>
                      </a:r>
                      <a:endParaRPr lang="zh-CN" sz="12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2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表示输入欠压</a:t>
                      </a: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过压，或表示电源无输入</a:t>
                      </a:r>
                      <a:endParaRPr lang="zh-CN" sz="12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：绿色常亮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：红色常亮</a:t>
                      </a:r>
                      <a:endParaRPr lang="zh-CN" sz="12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表示输出过压</a:t>
                      </a: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过流保护、或表示过温告警</a:t>
                      </a: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保护、</a:t>
                      </a:r>
                      <a:endParaRPr lang="zh-CN" sz="12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IN OK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 OK</a:t>
                      </a:r>
                      <a:r>
                        <a:rPr lang="zh-CN" sz="12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：指示灯灭</a:t>
                      </a:r>
                      <a:endParaRPr lang="zh-CN" sz="12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2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表示电源无输入，或者监控电路异常</a:t>
                      </a:r>
                      <a:endParaRPr lang="zh-CN" sz="12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0828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风扇模块指示灯说明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900632"/>
              </p:ext>
            </p:extLst>
          </p:nvPr>
        </p:nvGraphicFramePr>
        <p:xfrm>
          <a:off x="1547665" y="915567"/>
          <a:ext cx="5832647" cy="3633976"/>
        </p:xfrm>
        <a:graphic>
          <a:graphicData uri="http://schemas.openxmlformats.org/drawingml/2006/table">
            <a:tbl>
              <a:tblPr firstRow="1" firstCol="1" bandRow="1"/>
              <a:tblGrid>
                <a:gridCol w="1187238"/>
                <a:gridCol w="1050541"/>
                <a:gridCol w="1797434"/>
                <a:gridCol w="1797434"/>
              </a:tblGrid>
              <a:tr h="3040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altLang="en-US" sz="105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风扇框型号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指示灯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状态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含义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</a:tr>
              <a:tr h="24955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FAN-120B-1-A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FAN-120B-2-A</a:t>
                      </a:r>
                      <a:endParaRPr lang="zh-CN" altLang="zh-CN" sz="1050" dirty="0" smtClean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50" dirty="0" smtClean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OK/FAIL</a:t>
                      </a:r>
                      <a:endParaRPr lang="zh-CN" altLang="zh-CN" sz="1050" dirty="0" smtClean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表示风扇框故障或者未上电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900" dirty="0" smtClean="0">
                        <a:effectLst/>
                        <a:latin typeface="Arial"/>
                        <a:ea typeface="宋体"/>
                        <a:cs typeface="Arial Narro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表示风扇框正常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zh-CN" sz="900" dirty="0" smtClean="0">
                        <a:effectLst/>
                        <a:latin typeface="Arial"/>
                        <a:ea typeface="宋体"/>
                        <a:cs typeface="Arial Narrow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rowSpan="9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05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FAN-120B-6-A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sz="105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1336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表示风扇框状态正常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900" dirty="0">
                        <a:effectLst/>
                        <a:latin typeface="Arial"/>
                        <a:ea typeface="宋体"/>
                        <a:cs typeface="Arial Narrow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FAIL</a:t>
                      </a:r>
                      <a:endParaRPr lang="zh-CN" sz="105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表示风扇框工作正常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14859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表示风扇框故障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900" dirty="0">
                        <a:effectLst/>
                        <a:latin typeface="Arial"/>
                        <a:ea typeface="宋体"/>
                        <a:cs typeface="Arial Narrow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RUN</a:t>
                      </a:r>
                      <a:endParaRPr lang="zh-CN" sz="105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表示网板故障或网板不在位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表示网板正常工作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14478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绿色闪烁（</a:t>
                      </a:r>
                      <a:r>
                        <a:rPr lang="en-US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4Hz</a:t>
                      </a: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表示软件加载下载过程中（此时禁止掉电，也不要热插拔单板，以免造成网板损坏！）或者网板未开工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endParaRPr lang="zh-CN" sz="900" dirty="0">
                        <a:effectLst/>
                        <a:latin typeface="Arial"/>
                        <a:ea typeface="宋体"/>
                        <a:cs typeface="Arial Narrow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ALM</a:t>
                      </a:r>
                      <a:endParaRPr lang="zh-CN" sz="1050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常灭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表示网板无告警或单板不在位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40000"/>
                      </a:srgbClr>
                    </a:solidFill>
                  </a:tcPr>
                </a:tc>
              </a:tr>
              <a:tr h="24955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红色常亮</a:t>
                      </a:r>
                      <a:endParaRPr lang="zh-CN" sz="105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zh-CN" sz="105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表示网板有告警</a:t>
                      </a:r>
                      <a:endParaRPr lang="zh-CN" sz="105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Narrow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8A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6389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554274" y="2084551"/>
            <a:ext cx="7589726" cy="703223"/>
            <a:chOff x="832558" y="2152098"/>
            <a:chExt cx="9183568" cy="850900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8"/>
              <a:ext cx="7634168" cy="850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24000" tIns="36000" rIns="91440" bIns="3600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28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CR19000</a:t>
              </a:r>
              <a:r>
                <a:rPr lang="zh-CN" altLang="en-US" sz="2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</a:t>
              </a:r>
              <a:r>
                <a: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安装及维护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338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安装承重要求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71472" y="950044"/>
            <a:ext cx="7929618" cy="1189658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CR19000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需安装在机柜滑道上并固定挂耳，机柜滑道承重需大于设备重量，地板承重板需要大于机柜及内部设备重量之和。</a:t>
            </a:r>
            <a:endParaRPr kumimoji="0" lang="en-US" altLang="zh-CN" sz="16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设备重量见下表：</a:t>
            </a:r>
            <a:endParaRPr kumimoji="0" lang="en-US" altLang="zh-CN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311782"/>
              </p:ext>
            </p:extLst>
          </p:nvPr>
        </p:nvGraphicFramePr>
        <p:xfrm>
          <a:off x="827584" y="2292090"/>
          <a:ext cx="7602564" cy="1562100"/>
        </p:xfrm>
        <a:graphic>
          <a:graphicData uri="http://schemas.openxmlformats.org/drawingml/2006/table">
            <a:tbl>
              <a:tblPr/>
              <a:tblGrid>
                <a:gridCol w="15247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347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30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229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设备型号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外形尺寸（</a:t>
                      </a:r>
                      <a:r>
                        <a:rPr kumimoji="0" lang="en-US" altLang="zh-CN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W×D×H</a:t>
                      </a: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）</a:t>
                      </a:r>
                      <a:endParaRPr kumimoji="0" lang="zh-CN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重量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CR19000-8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440mmx743mmx843mm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230kg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7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CR19000-16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440mmx857mmx931mm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&lt;350kg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7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CR19000-20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440mmx850mmx1820mm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&lt;600kg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</a:tr>
              <a:tr h="2874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CR19000-MC</a:t>
                      </a:r>
                      <a:endParaRPr kumimoji="0" lang="zh-CN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en-US" altLang="zh-CN" sz="1600" dirty="0" smtClean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440mmx850mmx1820mm</a:t>
                      </a:r>
                      <a:endParaRPr lang="en-US" altLang="zh-CN" sz="16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&lt;500kg</a:t>
                      </a:r>
                      <a:endParaRPr kumimoji="0" lang="en-US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767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电源要求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3568" y="1059582"/>
            <a:ext cx="784855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30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 sz="24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-"/>
              <a:defRPr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Arial" charset="0"/>
              <a:buChar char="—"/>
              <a:defRPr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供电条件：</a:t>
            </a:r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交流电供电系统能良好供电，且功率满足设备要求，除了市电引入线外，一般应有柴油机备用电源。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直流电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供电系统能良好供电，且输出电压稳定，输出值在设备规定范围之内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供电系统</a:t>
            </a: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可提供足够容量的蓄电池，在发生供电事故时，保证设备不间断运行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kern="0" dirty="0"/>
          </a:p>
          <a:p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供电功率：</a:t>
            </a:r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计算设备的整机功耗。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根据整机功耗的大小选配合适数量的电源模块。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确认安装场所的供电系统能够满足电源模块的输入要求</a:t>
            </a:r>
            <a:r>
              <a:rPr lang="zh-CN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676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 smtClean="0">
                <a:solidFill>
                  <a:srgbClr val="C00000"/>
                </a:solidFill>
              </a:rPr>
              <a:t>通风散热要求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683568" y="1059582"/>
            <a:ext cx="7848550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 sz="30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 sz="24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Times New Roman" pitchFamily="18" charset="0"/>
              <a:buChar char="-"/>
              <a:defRPr sz="24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Arial" charset="0"/>
              <a:buChar char="—"/>
              <a:defRPr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Font typeface="Wingdings" pitchFamily="2" charset="2"/>
              <a:buChar char="Ü"/>
              <a:defRPr sz="16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CR19000</a:t>
            </a:r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通风散热方式</a:t>
            </a:r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为了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便于设备通风散热</a:t>
            </a:r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</a:t>
            </a:r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altLang="en-US" sz="14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设备的风道方向，合理规划安装</a:t>
            </a:r>
            <a:r>
              <a:rPr lang="zh-CN" altLang="en-US" sz="1400" kern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场所</a:t>
            </a:r>
            <a:endParaRPr lang="en-US" altLang="zh-CN" sz="1400" kern="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确保设备的进风口及出风口处预留有足够空间（建议大于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300mm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），以利于设备的通风散热。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确保用于安装设备的机柜有良好的通风散热系统。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确保安装场所有良好的通风散热系统。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865199" y="1491630"/>
            <a:ext cx="4507001" cy="1800200"/>
            <a:chOff x="1814654" y="866444"/>
            <a:chExt cx="5413603" cy="2569402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654" y="866444"/>
              <a:ext cx="2340419" cy="2569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5" y="866444"/>
              <a:ext cx="2512242" cy="2569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315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其他运行环境要求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39553" y="897732"/>
            <a:ext cx="8064895" cy="737914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CR19000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对在满足其供电、承载、散热要求外，为保障设备长期稳定的运行可靠性，要求如下：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338069"/>
              </p:ext>
            </p:extLst>
          </p:nvPr>
        </p:nvGraphicFramePr>
        <p:xfrm>
          <a:off x="683569" y="1859942"/>
          <a:ext cx="7848872" cy="2295984"/>
        </p:xfrm>
        <a:graphic>
          <a:graphicData uri="http://schemas.openxmlformats.org/drawingml/2006/table">
            <a:tbl>
              <a:tblPr firstRow="1" bandRow="1"/>
              <a:tblGrid>
                <a:gridCol w="17062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425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80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algn="ctr"/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4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要求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r>
                        <a:rPr lang="zh-CN" altLang="en-US" sz="12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工作温度温度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0°C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45°C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（工作）</a:t>
                      </a:r>
                      <a:endParaRPr lang="en-US" altLang="zh-CN" sz="12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-40°C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～</a:t>
                      </a:r>
                      <a:r>
                        <a:rPr lang="en-US" altLang="zh-CN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70°C</a:t>
                      </a:r>
                      <a:r>
                        <a:rPr lang="zh-CN" altLang="en-US" sz="12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（存储）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4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r>
                        <a:rPr lang="zh-CN" altLang="en-US" sz="12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工作环境湿度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5%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～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95%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（无冷凝）（工作）</a:t>
                      </a:r>
                      <a:endParaRPr lang="en-US" altLang="zh-CN" sz="12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5%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～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95%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（无冷凝）（存储）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61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r>
                        <a:rPr lang="zh-CN" altLang="en-US" sz="12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抗干扰要求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远离强功率电磁干扰源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43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r>
                        <a:rPr lang="zh-CN" altLang="en-US" sz="12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灰尘含量及粒径</a:t>
                      </a:r>
                      <a:endParaRPr lang="zh-CN" altLang="en-US" sz="1200" b="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≤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3×10</a:t>
                      </a:r>
                      <a:r>
                        <a:rPr lang="en-US" altLang="zh-CN" sz="1200" kern="1200" baseline="300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4</a:t>
                      </a: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粒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/m³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灰尘粒子直径≥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5μm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77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r>
                        <a:rPr lang="zh-CN" altLang="en-US" sz="1200" b="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接地要求</a:t>
                      </a: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良好接地，接地电阻小于</a:t>
                      </a:r>
                      <a:r>
                        <a:rPr lang="en-US" altLang="zh-CN" sz="120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1Ω</a:t>
                      </a:r>
                      <a:endParaRPr lang="zh-CN" altLang="en-US" sz="120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34290" marB="34290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92746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模块热插拔支持情况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731953"/>
              </p:ext>
            </p:extLst>
          </p:nvPr>
        </p:nvGraphicFramePr>
        <p:xfrm>
          <a:off x="1547664" y="843558"/>
          <a:ext cx="5688111" cy="3928683"/>
        </p:xfrm>
        <a:graphic>
          <a:graphicData uri="http://schemas.openxmlformats.org/drawingml/2006/table">
            <a:tbl>
              <a:tblPr/>
              <a:tblGrid>
                <a:gridCol w="30913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67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模块类型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热插拔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3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主控板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5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CR-19K-LPU-CC04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业务板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CR-19K-LPU-CC08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业务板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56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CR-19K-LPU-CQ12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业务板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r>
                        <a:rPr kumimoji="0" lang="en-US" altLang="zh-CN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19K-</a:t>
                      </a:r>
                      <a:r>
                        <a:rPr kumimoji="0" lang="en-US" altLang="zh-CN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LPU-XP40</a:t>
                      </a:r>
                      <a:r>
                        <a:rPr kumimoji="0" lang="zh-CN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业务板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CR-</a:t>
                      </a: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19K-</a:t>
                      </a:r>
                      <a:r>
                        <a:rPr kumimoji="0" lang="en-US" altLang="zh-CN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LPU-XP20CC02</a:t>
                      </a:r>
                      <a:r>
                        <a:rPr kumimoji="0" lang="zh-CN" alt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业务板</a:t>
                      </a:r>
                      <a:endParaRPr kumimoji="0" lang="zh-CN" altLang="en-US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CR-19K-LPU-2002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业务母板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CR-19K-LPU-4004</a:t>
                      </a: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业务母板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146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HIC</a:t>
                      </a: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接口子卡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支持</a:t>
                      </a:r>
                      <a:endParaRPr kumimoji="0" lang="en-US" altLang="zh-CN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4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网板</a:t>
                      </a:r>
                      <a:endParaRPr kumimoji="0" lang="zh-CN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电源模块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3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风扇框</a:t>
                      </a: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支持</a:t>
                      </a:r>
                      <a:endParaRPr kumimoji="0" lang="en-US" altLang="zh-CN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9417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硬件日常维护要求</a:t>
            </a:r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508000" y="843558"/>
            <a:ext cx="8483600" cy="3945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CN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CR19000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日常维护检查要求（月度检查项）：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机房温度、湿度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机房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清洁度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机柜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布线，承重，通风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机房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电源工作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电源线、底线连接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情况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防尘网情况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Font typeface="Wingdings" pitchFamily="2" charset="2"/>
              <a:buChar char="l"/>
              <a:defRPr/>
            </a:pPr>
            <a:r>
              <a:rPr lang="en-US" altLang="zh-CN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CR19000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日常维护检查要求（每周</a:t>
            </a:r>
            <a:r>
              <a:rPr lang="en-US" altLang="zh-CN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天检查项）：</a:t>
            </a:r>
            <a:endParaRPr lang="en-US" altLang="zh-CN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电源指示灯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控板指示灯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板指示灯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风扇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指示灯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1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交换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网板指示灯状态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defRPr/>
            </a:pP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defRPr/>
            </a:pPr>
            <a:endParaRPr lang="zh-CN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37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26554" y="2706686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常见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问题处理方法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71874" y="1365839"/>
            <a:ext cx="583833" cy="582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071874" y="2036263"/>
            <a:ext cx="583833" cy="585144"/>
          </a:xfrm>
          <a:prstGeom prst="rect">
            <a:avLst/>
          </a:prstGeom>
          <a:solidFill>
            <a:srgbClr val="D700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071874" y="2709310"/>
            <a:ext cx="583833" cy="582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26554" y="1363215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硬件日常维护方法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726554" y="2036263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软件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日常维护方法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457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554274" y="2084551"/>
            <a:ext cx="7589726" cy="703223"/>
            <a:chOff x="832558" y="2152098"/>
            <a:chExt cx="9183568" cy="850900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8"/>
              <a:ext cx="7634168" cy="850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24000" tIns="36000" rIns="91440" bIns="3600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28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CR19000</a:t>
              </a:r>
              <a:r>
                <a:rPr lang="zh-CN" altLang="en-US" sz="28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软件</a:t>
              </a:r>
              <a:r>
                <a:rPr lang="zh-CN" altLang="en-US" sz="28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模块介绍</a:t>
              </a:r>
              <a:endParaRPr lang="en-US" altLang="zh-CN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1211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C00000"/>
                </a:solidFill>
              </a:rPr>
              <a:t>CR19000</a:t>
            </a:r>
            <a:r>
              <a:rPr lang="zh-CN" altLang="en-US" dirty="0" smtClean="0">
                <a:solidFill>
                  <a:srgbClr val="C00000"/>
                </a:solidFill>
              </a:rPr>
              <a:t>软件</a:t>
            </a:r>
            <a:r>
              <a:rPr lang="zh-CN" altLang="en-US" dirty="0">
                <a:solidFill>
                  <a:srgbClr val="C00000"/>
                </a:solidFill>
              </a:rPr>
              <a:t>版本命名规则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69656" y="987574"/>
            <a:ext cx="8694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 </a:t>
            </a:r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CR19000</a:t>
            </a:r>
            <a:r>
              <a:rPr lang="en-US" sz="3200" dirty="0" smtClean="0">
                <a:latin typeface="+mn-lt"/>
                <a:ea typeface="+mn-ea"/>
              </a:rPr>
              <a:t>-</a:t>
            </a:r>
            <a:r>
              <a:rPr lang="en-US" sz="3200" dirty="0" smtClean="0">
                <a:solidFill>
                  <a:srgbClr val="FFC000"/>
                </a:solidFill>
                <a:latin typeface="+mn-lt"/>
                <a:ea typeface="+mn-ea"/>
              </a:rPr>
              <a:t>CMW710</a:t>
            </a:r>
            <a:r>
              <a:rPr lang="en-US" sz="3200" dirty="0" smtClean="0">
                <a:latin typeface="+mn-lt"/>
                <a:ea typeface="+mn-ea"/>
              </a:rPr>
              <a:t>-</a:t>
            </a:r>
            <a:r>
              <a:rPr lang="en-US" sz="3200" dirty="0" smtClean="0">
                <a:solidFill>
                  <a:srgbClr val="92D050"/>
                </a:solidFill>
                <a:latin typeface="+mn-lt"/>
                <a:ea typeface="+mn-ea"/>
              </a:rPr>
              <a:t>E1501P08</a:t>
            </a:r>
            <a:r>
              <a:rPr lang="en-US" sz="3200" dirty="0" smtClean="0">
                <a:solidFill>
                  <a:srgbClr val="00B0F0"/>
                </a:solidFill>
                <a:latin typeface="+mn-lt"/>
                <a:ea typeface="+mn-ea"/>
              </a:rPr>
              <a:t>-</a:t>
            </a:r>
            <a:r>
              <a:rPr lang="en-US" altLang="zh-CN" sz="3200" dirty="0" smtClean="0">
                <a:solidFill>
                  <a:srgbClr val="7030A0"/>
                </a:solidFill>
                <a:latin typeface="+mn-lt"/>
                <a:ea typeface="+mn-ea"/>
              </a:rPr>
              <a:t>MPUC</a:t>
            </a:r>
            <a:r>
              <a:rPr lang="en-US" altLang="zh-CN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.ipe</a:t>
            </a:r>
            <a:endParaRPr lang="zh-CN" alt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+mn-ea"/>
            </a:endParaRPr>
          </a:p>
        </p:txBody>
      </p:sp>
      <p:sp>
        <p:nvSpPr>
          <p:cNvPr id="4" name="左大括号 3"/>
          <p:cNvSpPr/>
          <p:nvPr/>
        </p:nvSpPr>
        <p:spPr>
          <a:xfrm rot="16200000">
            <a:off x="1165664" y="873015"/>
            <a:ext cx="475969" cy="1872208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左大括号 4"/>
          <p:cNvSpPr/>
          <p:nvPr/>
        </p:nvSpPr>
        <p:spPr>
          <a:xfrm rot="16200000">
            <a:off x="3181889" y="945022"/>
            <a:ext cx="475969" cy="172819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左大括号 5"/>
          <p:cNvSpPr/>
          <p:nvPr/>
        </p:nvSpPr>
        <p:spPr>
          <a:xfrm rot="16200000">
            <a:off x="4407162" y="1654911"/>
            <a:ext cx="475969" cy="30841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左大括号 6"/>
          <p:cNvSpPr/>
          <p:nvPr/>
        </p:nvSpPr>
        <p:spPr>
          <a:xfrm rot="16200000">
            <a:off x="5449315" y="980201"/>
            <a:ext cx="475969" cy="1657835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左大括号 7"/>
          <p:cNvSpPr/>
          <p:nvPr/>
        </p:nvSpPr>
        <p:spPr>
          <a:xfrm rot="16200000">
            <a:off x="7111366" y="1194596"/>
            <a:ext cx="475969" cy="121405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 Box 47"/>
          <p:cNvSpPr txBox="1">
            <a:spLocks noChangeArrowheads="1"/>
          </p:cNvSpPr>
          <p:nvPr/>
        </p:nvSpPr>
        <p:spPr bwMode="auto">
          <a:xfrm>
            <a:off x="1214783" y="2047103"/>
            <a:ext cx="40107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10" name="Text Box 47"/>
          <p:cNvSpPr txBox="1">
            <a:spLocks noChangeArrowheads="1"/>
          </p:cNvSpPr>
          <p:nvPr/>
        </p:nvSpPr>
        <p:spPr bwMode="auto">
          <a:xfrm>
            <a:off x="3221954" y="2047102"/>
            <a:ext cx="37702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11" name="Text Box 47"/>
          <p:cNvSpPr txBox="1">
            <a:spLocks noChangeArrowheads="1"/>
          </p:cNvSpPr>
          <p:nvPr/>
        </p:nvSpPr>
        <p:spPr bwMode="auto">
          <a:xfrm>
            <a:off x="4446090" y="2039608"/>
            <a:ext cx="38985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12" name="Text Box 47"/>
          <p:cNvSpPr txBox="1">
            <a:spLocks noChangeArrowheads="1"/>
          </p:cNvSpPr>
          <p:nvPr/>
        </p:nvSpPr>
        <p:spPr bwMode="auto">
          <a:xfrm>
            <a:off x="5481361" y="2027823"/>
            <a:ext cx="43152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13" name="Text Box 47"/>
          <p:cNvSpPr txBox="1">
            <a:spLocks noChangeArrowheads="1"/>
          </p:cNvSpPr>
          <p:nvPr/>
        </p:nvSpPr>
        <p:spPr bwMode="auto">
          <a:xfrm>
            <a:off x="7178797" y="2025994"/>
            <a:ext cx="354584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</a:p>
        </p:txBody>
      </p:sp>
      <p:sp>
        <p:nvSpPr>
          <p:cNvPr id="14" name="Rectangle 66"/>
          <p:cNvSpPr>
            <a:spLocks noChangeArrowheads="1"/>
          </p:cNvSpPr>
          <p:nvPr/>
        </p:nvSpPr>
        <p:spPr bwMode="auto">
          <a:xfrm>
            <a:off x="746120" y="2647965"/>
            <a:ext cx="7890225" cy="17620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lvl="1" indent="-285750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表示软件版本所属的产品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表示基于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COMWARE V7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平台的软件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表示版本类型，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为正式发布版本，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为受限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表示版本编号，一般根据版本发布前后顺序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编号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表示版本文件适配的主控</a:t>
            </a: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类型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表示版本文件格式。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为压缩后的版本文件，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.bin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表示未压缩的版本文件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左大括号 14"/>
          <p:cNvSpPr/>
          <p:nvPr/>
        </p:nvSpPr>
        <p:spPr>
          <a:xfrm rot="16200000">
            <a:off x="8150440" y="1521085"/>
            <a:ext cx="475968" cy="576064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Box 47"/>
          <p:cNvSpPr txBox="1">
            <a:spLocks noChangeArrowheads="1"/>
          </p:cNvSpPr>
          <p:nvPr/>
        </p:nvSpPr>
        <p:spPr bwMode="auto">
          <a:xfrm>
            <a:off x="8217665" y="2009060"/>
            <a:ext cx="34817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269895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905108"/>
            <a:ext cx="8208912" cy="375487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===============&lt;EXTENDED-BOOTWARE MENU&gt;===================    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|&lt;1&gt; Boot System 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从当前指定文件启动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|&lt;2&gt; Enter Serial </a:t>
            </a:r>
            <a:r>
              <a:rPr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SubMenu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串口设置，通过该接口传输文件时使用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|&lt;3&gt; Enter Ethernet </a:t>
            </a:r>
            <a:r>
              <a:rPr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SubMenu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主控板以太管理口设置，通过该接口传输文件时使用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|&lt;4&gt; File Control 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文件管理，可以删除当前路径下的版本文件、配置文件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|&lt;5&gt; Restore to Factory Default Configuration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恢复出厂设置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|&lt;6&gt; Skip Current System Configuration 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跳过当前配置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|&lt;7&gt; </a:t>
            </a:r>
            <a:r>
              <a:rPr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BootWare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Operation Menu 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修改版本启动文件设置，升级版本时使用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|&lt;8&gt; Skip Authentication for Console Login             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console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认证登录设备，忘记密码时使用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|&lt;9&gt; Storage Device Operation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设置当前操作的存储路径，配合文件管理使用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|&lt;0&gt; Reboot                  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</a:t>
            </a:r>
            <a:endParaRPr lang="zh-CN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============================================================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箭头连接符 8"/>
          <p:cNvCxnSpPr/>
          <p:nvPr/>
        </p:nvCxnSpPr>
        <p:spPr>
          <a:xfrm rot="5400000">
            <a:off x="2699872" y="987614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rot="5400000">
            <a:off x="3419872" y="1275646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rot="5400000">
            <a:off x="4773434" y="3237968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rot="5400000">
            <a:off x="3635856" y="1635686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rot="5400000">
            <a:off x="2555736" y="1923718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rot="5400000">
            <a:off x="5033851" y="2283758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rot="5400000">
            <a:off x="4571960" y="2571790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rot="5400000">
            <a:off x="3923968" y="2921660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rot="5400000">
            <a:off x="3779872" y="3579902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rot="5400000">
            <a:off x="2267704" y="3867934"/>
            <a:ext cx="0" cy="7200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软件</a:t>
            </a:r>
            <a:r>
              <a:rPr lang="en-US" altLang="zh-CN" dirty="0">
                <a:solidFill>
                  <a:srgbClr val="C00000"/>
                </a:solidFill>
              </a:rPr>
              <a:t>Bootware</a:t>
            </a:r>
            <a:r>
              <a:rPr lang="zh-CN" altLang="en-US" dirty="0">
                <a:solidFill>
                  <a:srgbClr val="C00000"/>
                </a:solidFill>
              </a:rPr>
              <a:t>菜单功能介绍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703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软件版本升级方法</a:t>
            </a:r>
            <a:endParaRPr lang="zh-CN" altLang="en-US" dirty="0"/>
          </a:p>
        </p:txBody>
      </p:sp>
      <p:sp>
        <p:nvSpPr>
          <p:cNvPr id="3" name="内容占位符 2"/>
          <p:cNvSpPr txBox="1">
            <a:spLocks/>
          </p:cNvSpPr>
          <p:nvPr/>
        </p:nvSpPr>
        <p:spPr>
          <a:xfrm>
            <a:off x="540074" y="843559"/>
            <a:ext cx="8496423" cy="3565922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r>
              <a:rPr lang="en-US" altLang="zh-CN" sz="2000" kern="0" dirty="0" smtClean="0"/>
              <a:t>CR9000</a:t>
            </a:r>
            <a:r>
              <a:rPr lang="zh-CN" altLang="en-US" sz="2000" kern="0" dirty="0" smtClean="0"/>
              <a:t>的软件版本文件上传：</a:t>
            </a:r>
          </a:p>
          <a:p>
            <a:pPr lvl="1" eaLnBrk="0" hangingPunct="0">
              <a:lnSpc>
                <a:spcPct val="20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0" dirty="0" smtClean="0">
                <a:solidFill>
                  <a:srgbClr val="000000"/>
                </a:solidFill>
              </a:rPr>
              <a:t>采用</a:t>
            </a:r>
            <a:r>
              <a:rPr lang="en-US" altLang="zh-CN" sz="1400" kern="0" dirty="0" err="1" smtClean="0">
                <a:solidFill>
                  <a:srgbClr val="000000"/>
                </a:solidFill>
              </a:rPr>
              <a:t>XModem</a:t>
            </a:r>
            <a:r>
              <a:rPr lang="zh-CN" altLang="en-US" sz="1400" kern="0" dirty="0" smtClean="0">
                <a:solidFill>
                  <a:srgbClr val="000000"/>
                </a:solidFill>
              </a:rPr>
              <a:t>协议上传</a:t>
            </a:r>
            <a:endParaRPr lang="en-US" altLang="zh-CN" sz="1400" kern="0" dirty="0" smtClean="0">
              <a:solidFill>
                <a:srgbClr val="000000"/>
              </a:solidFill>
            </a:endParaRPr>
          </a:p>
          <a:p>
            <a:pPr lvl="1" eaLnBrk="0" hangingPunct="0">
              <a:lnSpc>
                <a:spcPct val="20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kern="0" dirty="0" smtClean="0">
                <a:solidFill>
                  <a:srgbClr val="000000"/>
                </a:solidFill>
              </a:rPr>
              <a:t>Bootware</a:t>
            </a:r>
            <a:r>
              <a:rPr lang="zh-CN" altLang="en-US" sz="1400" kern="0" dirty="0" smtClean="0">
                <a:solidFill>
                  <a:srgbClr val="000000"/>
                </a:solidFill>
              </a:rPr>
              <a:t>视图</a:t>
            </a:r>
            <a:r>
              <a:rPr lang="en-US" altLang="zh-CN" sz="1400" kern="0" dirty="0" smtClean="0">
                <a:solidFill>
                  <a:srgbClr val="000000"/>
                </a:solidFill>
              </a:rPr>
              <a:t>TFTP/FTP</a:t>
            </a:r>
            <a:r>
              <a:rPr lang="zh-CN" altLang="en-US" sz="1400" kern="0" dirty="0" smtClean="0">
                <a:solidFill>
                  <a:srgbClr val="000000"/>
                </a:solidFill>
              </a:rPr>
              <a:t>方式升级</a:t>
            </a:r>
            <a:endParaRPr lang="en-US" altLang="zh-CN" sz="1400" kern="0" dirty="0" smtClean="0">
              <a:solidFill>
                <a:srgbClr val="000000"/>
              </a:solidFill>
            </a:endParaRPr>
          </a:p>
          <a:p>
            <a:pPr lvl="1" eaLnBrk="0" hangingPunct="0">
              <a:lnSpc>
                <a:spcPct val="20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0" dirty="0" smtClean="0">
                <a:solidFill>
                  <a:srgbClr val="000000"/>
                </a:solidFill>
              </a:rPr>
              <a:t>用户视图</a:t>
            </a:r>
            <a:r>
              <a:rPr lang="en-US" altLang="zh-CN" sz="1400" kern="0" dirty="0" smtClean="0">
                <a:solidFill>
                  <a:srgbClr val="000000"/>
                </a:solidFill>
              </a:rPr>
              <a:t>TFTP/FTP</a:t>
            </a:r>
            <a:r>
              <a:rPr lang="zh-CN" altLang="en-US" sz="1400" kern="0" dirty="0" smtClean="0">
                <a:solidFill>
                  <a:srgbClr val="000000"/>
                </a:solidFill>
              </a:rPr>
              <a:t>方式（推荐）</a:t>
            </a:r>
            <a:endParaRPr lang="en-US" altLang="zh-CN" sz="1400" kern="0" dirty="0" smtClean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2000" kern="0" dirty="0" smtClean="0"/>
              <a:t>CR19000</a:t>
            </a:r>
            <a:r>
              <a:rPr lang="zh-CN" altLang="en-US" sz="2000" kern="0" dirty="0" smtClean="0"/>
              <a:t>的软件版本升级：</a:t>
            </a:r>
          </a:p>
          <a:p>
            <a:pPr lvl="1" eaLnBrk="0" hangingPunct="0">
              <a:lnSpc>
                <a:spcPct val="20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kern="0" dirty="0" smtClean="0">
                <a:solidFill>
                  <a:srgbClr val="000000"/>
                </a:solidFill>
              </a:rPr>
              <a:t>Bootware</a:t>
            </a:r>
            <a:r>
              <a:rPr lang="zh-CN" altLang="en-US" sz="1400" kern="0" dirty="0" smtClean="0">
                <a:solidFill>
                  <a:srgbClr val="000000"/>
                </a:solidFill>
              </a:rPr>
              <a:t>视图下升级</a:t>
            </a:r>
            <a:endParaRPr lang="en-US" altLang="zh-CN" sz="1400" kern="0" dirty="0" smtClean="0">
              <a:solidFill>
                <a:srgbClr val="000000"/>
              </a:solidFill>
            </a:endParaRPr>
          </a:p>
          <a:p>
            <a:pPr lvl="1" eaLnBrk="0" hangingPunct="0">
              <a:lnSpc>
                <a:spcPct val="20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0" dirty="0" smtClean="0">
                <a:solidFill>
                  <a:srgbClr val="000000"/>
                </a:solidFill>
              </a:rPr>
              <a:t>用户视图下升级</a:t>
            </a:r>
            <a:endParaRPr lang="zh-CN" altLang="en-US" sz="1400" kern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570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软件版本一般升级步骤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482974" y="843558"/>
            <a:ext cx="1800000" cy="675000"/>
          </a:xfrm>
          <a:prstGeom prst="flowChartDecis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将版本文件上传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设备存储介质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785786" y="910156"/>
            <a:ext cx="1440000" cy="540000"/>
          </a:xfrm>
          <a:prstGeom prst="flowChartPreparat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确定需要升级的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软件版本</a:t>
            </a:r>
          </a:p>
        </p:txBody>
      </p:sp>
      <p:cxnSp>
        <p:nvCxnSpPr>
          <p:cNvPr id="6" name="AutoShape 12"/>
          <p:cNvCxnSpPr>
            <a:cxnSpLocks noChangeShapeType="1"/>
            <a:stCxn id="4" idx="2"/>
            <a:endCxn id="7" idx="0"/>
          </p:cNvCxnSpPr>
          <p:nvPr/>
        </p:nvCxnSpPr>
        <p:spPr bwMode="auto">
          <a:xfrm>
            <a:off x="4382974" y="1518558"/>
            <a:ext cx="17456" cy="450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3500430" y="1968758"/>
            <a:ext cx="1800000" cy="675000"/>
          </a:xfrm>
          <a:prstGeom prst="flowChartDecis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指定设备下次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启动版本文件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AutoShape 22"/>
          <p:cNvSpPr>
            <a:spLocks noChangeArrowheads="1"/>
          </p:cNvSpPr>
          <p:nvPr/>
        </p:nvSpPr>
        <p:spPr bwMode="auto">
          <a:xfrm>
            <a:off x="1158860" y="4186921"/>
            <a:ext cx="1198562" cy="432197"/>
          </a:xfrm>
          <a:prstGeom prst="flowChartProcess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设备升级完成</a:t>
            </a:r>
          </a:p>
        </p:txBody>
      </p:sp>
      <p:cxnSp>
        <p:nvCxnSpPr>
          <p:cNvPr id="9" name="AutoShape 23"/>
          <p:cNvCxnSpPr>
            <a:cxnSpLocks noChangeShapeType="1"/>
            <a:stCxn id="16" idx="1"/>
            <a:endCxn id="8" idx="3"/>
          </p:cNvCxnSpPr>
          <p:nvPr/>
        </p:nvCxnSpPr>
        <p:spPr bwMode="auto">
          <a:xfrm rot="10800000">
            <a:off x="2357422" y="4403020"/>
            <a:ext cx="1143008" cy="47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10" name="AutoShape 12"/>
          <p:cNvCxnSpPr>
            <a:cxnSpLocks noChangeShapeType="1"/>
            <a:stCxn id="7" idx="2"/>
            <a:endCxn id="11" idx="0"/>
          </p:cNvCxnSpPr>
          <p:nvPr/>
        </p:nvCxnSpPr>
        <p:spPr bwMode="auto">
          <a:xfrm>
            <a:off x="4400430" y="2643758"/>
            <a:ext cx="0" cy="34482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3500430" y="2988578"/>
            <a:ext cx="1800000" cy="675000"/>
          </a:xfrm>
          <a:prstGeom prst="flowChartDecis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判断设备是否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为双主控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5214939" y="3080256"/>
            <a:ext cx="12144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双主控</a:t>
            </a:r>
          </a:p>
        </p:txBody>
      </p: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2483768" y="3956088"/>
            <a:ext cx="12144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Bootware</a:t>
            </a: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自动升级</a:t>
            </a:r>
          </a:p>
        </p:txBody>
      </p:sp>
      <p:cxnSp>
        <p:nvCxnSpPr>
          <p:cNvPr id="14" name="AutoShape 19"/>
          <p:cNvCxnSpPr>
            <a:cxnSpLocks noChangeShapeType="1"/>
            <a:stCxn id="5" idx="3"/>
            <a:endCxn id="4" idx="1"/>
          </p:cNvCxnSpPr>
          <p:nvPr/>
        </p:nvCxnSpPr>
        <p:spPr bwMode="auto">
          <a:xfrm>
            <a:off x="2225786" y="1180156"/>
            <a:ext cx="1257188" cy="90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2"/>
          <p:cNvCxnSpPr>
            <a:cxnSpLocks noChangeShapeType="1"/>
            <a:stCxn id="11" idx="2"/>
            <a:endCxn id="16" idx="0"/>
          </p:cNvCxnSpPr>
          <p:nvPr/>
        </p:nvCxnSpPr>
        <p:spPr bwMode="auto">
          <a:xfrm>
            <a:off x="4400430" y="3663578"/>
            <a:ext cx="0" cy="40664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3500430" y="4070224"/>
            <a:ext cx="1800000" cy="675000"/>
          </a:xfrm>
          <a:prstGeom prst="flowChartDecis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设备重启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3701984" y="3708798"/>
            <a:ext cx="12144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单主控</a:t>
            </a:r>
          </a:p>
        </p:txBody>
      </p:sp>
      <p:sp>
        <p:nvSpPr>
          <p:cNvPr id="18" name="AutoShape 6"/>
          <p:cNvSpPr>
            <a:spLocks noChangeArrowheads="1"/>
          </p:cNvSpPr>
          <p:nvPr/>
        </p:nvSpPr>
        <p:spPr bwMode="auto">
          <a:xfrm>
            <a:off x="6454812" y="2921912"/>
            <a:ext cx="2160000" cy="810000"/>
          </a:xfrm>
          <a:prstGeom prst="flowChartDecis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复制版本文件至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备用主控板 的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存储介质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箭头连接符 18"/>
          <p:cNvCxnSpPr>
            <a:stCxn id="11" idx="3"/>
            <a:endCxn id="18" idx="1"/>
          </p:cNvCxnSpPr>
          <p:nvPr/>
        </p:nvCxnSpPr>
        <p:spPr>
          <a:xfrm>
            <a:off x="5300430" y="3326079"/>
            <a:ext cx="1154382" cy="8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AutoShape 6"/>
          <p:cNvSpPr>
            <a:spLocks noChangeArrowheads="1"/>
          </p:cNvSpPr>
          <p:nvPr/>
        </p:nvSpPr>
        <p:spPr bwMode="auto">
          <a:xfrm>
            <a:off x="6454788" y="4011910"/>
            <a:ext cx="2160000" cy="810000"/>
          </a:xfrm>
          <a:prstGeom prst="flowChartDecision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指定备用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主控板的下次启动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kumimoji="1"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版本文件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箭头连接符 20"/>
          <p:cNvCxnSpPr>
            <a:stCxn id="18" idx="2"/>
            <a:endCxn id="20" idx="0"/>
          </p:cNvCxnSpPr>
          <p:nvPr/>
        </p:nvCxnSpPr>
        <p:spPr>
          <a:xfrm flipH="1">
            <a:off x="7534788" y="3731912"/>
            <a:ext cx="24" cy="2799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stCxn id="20" idx="1"/>
            <a:endCxn id="16" idx="3"/>
          </p:cNvCxnSpPr>
          <p:nvPr/>
        </p:nvCxnSpPr>
        <p:spPr>
          <a:xfrm rot="10800000">
            <a:off x="5300430" y="4407724"/>
            <a:ext cx="1154358" cy="91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99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554274" y="2084551"/>
            <a:ext cx="7589726" cy="703223"/>
            <a:chOff x="832558" y="2152098"/>
            <a:chExt cx="9183568" cy="850900"/>
          </a:xfrm>
        </p:grpSpPr>
        <p:sp>
          <p:nvSpPr>
            <p:cNvPr id="5" name="AutoShape 3"/>
            <p:cNvSpPr>
              <a:spLocks noChangeAspect="1" noChangeArrowheads="1" noTextEdit="1"/>
            </p:cNvSpPr>
            <p:nvPr/>
          </p:nvSpPr>
          <p:spPr bwMode="auto">
            <a:xfrm>
              <a:off x="835733" y="2155273"/>
              <a:ext cx="8313737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381958" y="2152098"/>
              <a:ext cx="7634168" cy="8509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24000" tIns="36000" rIns="91440" bIns="36000" numCol="1" anchor="ctr" anchorCtr="0" compatLnSpc="1">
              <a:prstTxWarp prst="textNoShape">
                <a:avLst/>
              </a:prstTxWarp>
            </a:bodyPr>
            <a:lstStyle/>
            <a:p>
              <a:r>
                <a:rPr lang="en-US" altLang="zh-CN" sz="28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CR19000</a:t>
              </a:r>
              <a:r>
                <a:rPr lang="zh-CN" altLang="en-US" sz="28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日常</a:t>
              </a:r>
              <a:r>
                <a:rPr lang="zh-CN" altLang="en-US" sz="28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维护技术</a:t>
              </a:r>
              <a:endParaRPr lang="en-US" altLang="zh-CN" sz="2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832558" y="2152098"/>
              <a:ext cx="844550" cy="850900"/>
            </a:xfrm>
            <a:prstGeom prst="rect">
              <a:avLst/>
            </a:prstGeom>
            <a:solidFill>
              <a:srgbClr val="D700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77108" y="2152098"/>
              <a:ext cx="420687" cy="85090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097795" y="2152098"/>
              <a:ext cx="284162" cy="8509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031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设备运行状态</a:t>
            </a:r>
          </a:p>
        </p:txBody>
      </p:sp>
      <p:sp>
        <p:nvSpPr>
          <p:cNvPr id="6" name="矩形 5"/>
          <p:cNvSpPr/>
          <p:nvPr/>
        </p:nvSpPr>
        <p:spPr>
          <a:xfrm>
            <a:off x="571500" y="1347028"/>
            <a:ext cx="8280400" cy="3528392"/>
          </a:xfrm>
          <a:prstGeom prst="rect">
            <a:avLst/>
          </a:prstGeom>
          <a:solidFill>
            <a:srgbClr val="0070C0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627534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查看单板运行状态</a:t>
            </a:r>
            <a:endParaRPr lang="en-US" altLang="zh-CN" sz="1400" b="1" dirty="0">
              <a:solidFill>
                <a:srgbClr val="C00000"/>
              </a:solidFill>
              <a:cs typeface="+mj-cs"/>
            </a:endParaRP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  <a:defRPr/>
            </a:pPr>
            <a:endParaRPr lang="en-US" altLang="zh-CN" sz="1600" b="1" dirty="0">
              <a:cs typeface="Arial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71500" y="977696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display device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6"/>
          <p:cNvSpPr>
            <a:spLocks noChangeArrowheads="1"/>
          </p:cNvSpPr>
          <p:nvPr/>
        </p:nvSpPr>
        <p:spPr bwMode="auto">
          <a:xfrm>
            <a:off x="642938" y="1347028"/>
            <a:ext cx="657225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dev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ice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Slot No.  Board type        Status       Primary    SubSlots 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---------------------------------------------------------------------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……</a:t>
            </a:r>
            <a:endParaRPr kumimoji="1" lang="pt-BR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1/15      CR-LPU-CC08         Normal       N/A        0 </a:t>
            </a:r>
            <a:endParaRPr kumimoji="1" lang="pt-BR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1/16     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1/17      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1/18      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1/19      CR-LPU-4004         Normal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4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1/20      CR-19K-MPU-20A      Normal       Master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0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1/21      CR-19K-MPU-20A      Normal       Standby+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0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1/22      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1/23      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1/24      CR-19K-SFU-20C      Normal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0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1/25      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1/26      N/A                 Absent       N/A       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N/A</a:t>
            </a:r>
          </a:p>
          <a:p>
            <a:pPr>
              <a:buFont typeface="Wingdings" pitchFamily="2" charset="2"/>
              <a:buNone/>
            </a:pPr>
            <a:r>
              <a:rPr kumimoji="1" lang="pt-BR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pt-BR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......</a:t>
            </a:r>
            <a:endParaRPr kumimoji="1"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10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设备运行状态含义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6484147"/>
              </p:ext>
            </p:extLst>
          </p:nvPr>
        </p:nvGraphicFramePr>
        <p:xfrm>
          <a:off x="467544" y="1023577"/>
          <a:ext cx="8286780" cy="3348373"/>
        </p:xfrm>
        <a:graphic>
          <a:graphicData uri="http://schemas.openxmlformats.org/drawingml/2006/table">
            <a:tbl>
              <a:tblPr/>
              <a:tblGrid>
                <a:gridCol w="2292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39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00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项目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参考意义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13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Master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该槽位为系统主用主控板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Standby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该槽位为系统备用主控板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Normal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该槽位单板为正常运行状态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Offline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该槽位单板为离线状态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Fault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该槽位单板为启动过程中或单板故障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Absent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该槽位没有插入单板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/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子卡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Off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该槽位的单板没有上电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6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Illegal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当前软件版本不支持该单板，单板无法正常使用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561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3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系统运行状态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71500" y="1393032"/>
            <a:ext cx="8280400" cy="208954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571500" y="978282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[H3C] </a:t>
            </a: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display version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6"/>
          <p:cNvSpPr>
            <a:spLocks noChangeArrowheads="1"/>
          </p:cNvSpPr>
          <p:nvPr/>
        </p:nvSpPr>
        <p:spPr bwMode="auto">
          <a:xfrm>
            <a:off x="642938" y="1383826"/>
            <a:ext cx="6572250" cy="2127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version                                                                                                                </a:t>
            </a:r>
            <a:endParaRPr kumimoji="1" lang="en-US" altLang="zh-CN" sz="11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H3C </a:t>
            </a:r>
            <a:r>
              <a:rPr kumimoji="1" lang="en-US" altLang="zh-CN" sz="11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Comware</a:t>
            </a: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Software, Version 7.1.075, ESS 1501P09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Copyright (c) 2004-2017 New H3C Technologies Co., Ltd. All rights reserved.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H3C CR19000-20 uptime is 0 weeks, 2 days, 0 hours, 48 minutes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Last reboot reason : Power on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Boot image: flash:/CR19000-CMW710-BOOT-E1501P09-MPUC.bin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Boot image version: 7.1.075, ESS 1501P09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Compiled Dec 19 2017 14:00:00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System image: flash:/CR19000-CMW710-SYSTEM-E1501P09-MPUC.bin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System image version: 7.1.075, ESS 1501P09</a:t>
            </a:r>
          </a:p>
          <a:p>
            <a:pPr>
              <a:lnSpc>
                <a:spcPct val="110000"/>
              </a:lnSpc>
            </a:pPr>
            <a:r>
              <a:rPr kumimoji="1" lang="en-US" altLang="zh-CN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Compiled Dec 19 2017 14:00:00</a:t>
            </a:r>
            <a:r>
              <a:rPr kumimoji="1" lang="en-US" altLang="zh-CN" sz="11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endParaRPr kumimoji="1" lang="en-US" altLang="zh-CN" sz="11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aphicFrame>
        <p:nvGraphicFramePr>
          <p:cNvPr id="2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662658"/>
              </p:ext>
            </p:extLst>
          </p:nvPr>
        </p:nvGraphicFramePr>
        <p:xfrm>
          <a:off x="571500" y="3676650"/>
          <a:ext cx="8286780" cy="1046325"/>
        </p:xfrm>
        <a:graphic>
          <a:graphicData uri="http://schemas.openxmlformats.org/drawingml/2006/table">
            <a:tbl>
              <a:tblPr/>
              <a:tblGrid>
                <a:gridCol w="2292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39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项目</a:t>
                      </a: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参考意义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4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系统当前运行的软件版本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系统运行时间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上次重启原因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26" name="组合 20"/>
          <p:cNvGrpSpPr>
            <a:grpSpLocks/>
          </p:cNvGrpSpPr>
          <p:nvPr/>
        </p:nvGrpSpPr>
        <p:grpSpPr bwMode="auto">
          <a:xfrm>
            <a:off x="1475656" y="1635843"/>
            <a:ext cx="4168775" cy="161925"/>
            <a:chOff x="1000100" y="2428868"/>
            <a:chExt cx="4168804" cy="21590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000100" y="2643183"/>
              <a:ext cx="3959253" cy="1587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</a:ln>
            <a:effectLst/>
          </p:spPr>
        </p:cxnSp>
        <p:cxnSp>
          <p:nvCxnSpPr>
            <p:cNvPr id="28" name="直接连接符 27"/>
            <p:cNvCxnSpPr/>
            <p:nvPr/>
          </p:nvCxnSpPr>
          <p:spPr>
            <a:xfrm rot="5400000" flipH="1" flipV="1">
              <a:off x="4954589" y="2428869"/>
              <a:ext cx="214315" cy="214313"/>
            </a:xfrm>
            <a:prstGeom prst="lin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</a:ln>
            <a:effectLst/>
          </p:spPr>
        </p:cxnSp>
      </p:grpSp>
      <p:sp>
        <p:nvSpPr>
          <p:cNvPr id="29" name="Rectangle 24"/>
          <p:cNvSpPr>
            <a:spLocks noChangeArrowheads="1"/>
          </p:cNvSpPr>
          <p:nvPr/>
        </p:nvSpPr>
        <p:spPr bwMode="auto">
          <a:xfrm>
            <a:off x="5508104" y="1430655"/>
            <a:ext cx="41259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lIns="90000" tIns="0" rIns="90000" bIns="0">
            <a:spAutoFit/>
          </a:bodyPr>
          <a:lstStyle/>
          <a:p>
            <a:pPr marL="0" marR="0" lvl="0" indent="0" defTabSz="9144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/>
                <a:ea typeface="华文细黑" pitchFamily="2" charset="-122"/>
              </a:rPr>
              <a:t>①</a:t>
            </a:r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5887602" y="1806821"/>
            <a:ext cx="41259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lIns="90000" tIns="0" rIns="90000" bIns="0">
            <a:spAutoFit/>
          </a:bodyPr>
          <a:lstStyle/>
          <a:p>
            <a:pPr marL="0" marR="0" lvl="0" indent="0" defTabSz="9144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/>
                <a:ea typeface="华文细黑" pitchFamily="2" charset="-122"/>
              </a:rPr>
              <a:t>②</a:t>
            </a:r>
          </a:p>
        </p:txBody>
      </p:sp>
      <p:sp>
        <p:nvSpPr>
          <p:cNvPr id="31" name="Rectangle 29"/>
          <p:cNvSpPr>
            <a:spLocks noChangeArrowheads="1"/>
          </p:cNvSpPr>
          <p:nvPr/>
        </p:nvSpPr>
        <p:spPr bwMode="auto">
          <a:xfrm>
            <a:off x="6559699" y="2006719"/>
            <a:ext cx="41259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lIns="90000" tIns="0" rIns="90000" bIns="0">
            <a:spAutoFit/>
          </a:bodyPr>
          <a:lstStyle/>
          <a:p>
            <a:pPr marL="0" marR="0" lvl="0" indent="0" defTabSz="9144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中宋"/>
                <a:ea typeface="华文细黑" pitchFamily="2" charset="-122"/>
              </a:rPr>
              <a:t>③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764876" y="2174308"/>
            <a:ext cx="5040313" cy="1190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33" name="直接连接符 32"/>
          <p:cNvCxnSpPr/>
          <p:nvPr/>
        </p:nvCxnSpPr>
        <p:spPr>
          <a:xfrm rot="5400000" flipH="1" flipV="1">
            <a:off x="5815583" y="1987003"/>
            <a:ext cx="160734" cy="214313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34" name="直接连接符 33"/>
          <p:cNvCxnSpPr/>
          <p:nvPr/>
        </p:nvCxnSpPr>
        <p:spPr>
          <a:xfrm>
            <a:off x="755576" y="2354535"/>
            <a:ext cx="5759450" cy="1191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cxnSp>
        <p:nvCxnSpPr>
          <p:cNvPr id="35" name="直接连接符 34"/>
          <p:cNvCxnSpPr/>
          <p:nvPr/>
        </p:nvCxnSpPr>
        <p:spPr>
          <a:xfrm rot="5400000" flipH="1" flipV="1">
            <a:off x="6514481" y="2177255"/>
            <a:ext cx="160735" cy="214312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1495114" y="3983832"/>
            <a:ext cx="41259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lIns="90000" tIns="0" rIns="90000" bIns="0">
            <a:spAutoFit/>
          </a:bodyPr>
          <a:lstStyle/>
          <a:p>
            <a:pPr marL="0" marR="0" lvl="0" indent="0" algn="ctr" defTabSz="9144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/>
                <a:ea typeface="华文细黑" pitchFamily="2" charset="-122"/>
              </a:rPr>
              <a:t>①</a:t>
            </a:r>
          </a:p>
        </p:txBody>
      </p:sp>
      <p:sp>
        <p:nvSpPr>
          <p:cNvPr id="37" name="Rectangle 26"/>
          <p:cNvSpPr>
            <a:spLocks noChangeArrowheads="1"/>
          </p:cNvSpPr>
          <p:nvPr/>
        </p:nvSpPr>
        <p:spPr bwMode="auto">
          <a:xfrm>
            <a:off x="1495114" y="4251723"/>
            <a:ext cx="41259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lIns="90000" tIns="0" rIns="90000" bIns="0">
            <a:spAutoFit/>
          </a:bodyPr>
          <a:lstStyle/>
          <a:p>
            <a:pPr marL="0" marR="0" lvl="0" indent="0" defTabSz="9144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/>
                <a:ea typeface="华文细黑" pitchFamily="2" charset="-122"/>
              </a:rPr>
              <a:t>②</a:t>
            </a:r>
          </a:p>
        </p:txBody>
      </p:sp>
      <p:sp>
        <p:nvSpPr>
          <p:cNvPr id="38" name="Rectangle 29"/>
          <p:cNvSpPr>
            <a:spLocks noChangeArrowheads="1"/>
          </p:cNvSpPr>
          <p:nvPr/>
        </p:nvSpPr>
        <p:spPr bwMode="auto">
          <a:xfrm>
            <a:off x="1495114" y="4507707"/>
            <a:ext cx="41259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</p:spPr>
        <p:txBody>
          <a:bodyPr wrap="none" lIns="90000" tIns="0" rIns="90000" bIns="0">
            <a:spAutoFit/>
          </a:bodyPr>
          <a:lstStyle/>
          <a:p>
            <a:pPr marL="0" marR="0" lvl="0" indent="0" defTabSz="91440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/>
                <a:ea typeface="华文细黑" pitchFamily="2" charset="-122"/>
              </a:rPr>
              <a:t>③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468585" y="627534"/>
            <a:ext cx="7343775" cy="31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查看系统运行状态</a:t>
            </a:r>
            <a:endParaRPr kumimoji="0" lang="en-US" altLang="zh-CN" sz="1400" b="1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971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运行环境温度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500" y="1419622"/>
            <a:ext cx="8280400" cy="1340737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71500" y="978282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[H3C] </a:t>
            </a:r>
            <a:r>
              <a:rPr kumimoji="0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宋体" charset="-122"/>
              </a:rPr>
              <a:t>display environment</a:t>
            </a:r>
            <a:endParaRPr kumimoji="0" lang="en-US" altLang="zh-CN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sp>
        <p:nvSpPr>
          <p:cNvPr id="11" name="矩形 6"/>
          <p:cNvSpPr>
            <a:spLocks noChangeArrowheads="1"/>
          </p:cNvSpPr>
          <p:nvPr/>
        </p:nvSpPr>
        <p:spPr bwMode="auto">
          <a:xfrm>
            <a:off x="642938" y="1404638"/>
            <a:ext cx="7358062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environment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System temperature information (degree centigrade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):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------------------------------------------------------------------------------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Slot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Sensor     Temperature Status </a:t>
            </a:r>
            <a:r>
              <a:rPr kumimoji="1" lang="en-US" altLang="zh-CN" sz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LowerLimit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en-US" altLang="zh-CN" sz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WarningLimit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en-US" altLang="zh-CN" sz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AlarmLimit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en-US" altLang="zh-CN" sz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ShutdownLimit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endParaRPr kumimoji="1" lang="en-US" altLang="zh-CN" sz="1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1/15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Inflow  1  41          Normal 0          50           60         70            </a:t>
            </a:r>
            <a:endParaRPr kumimoji="1" lang="en-US" altLang="zh-CN" sz="1200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1/15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Inflow  2  26          Normal 0          55           65         75 </a:t>
            </a:r>
          </a:p>
        </p:txBody>
      </p:sp>
      <p:graphicFrame>
        <p:nvGraphicFramePr>
          <p:cNvPr id="12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94449"/>
              </p:ext>
            </p:extLst>
          </p:nvPr>
        </p:nvGraphicFramePr>
        <p:xfrm>
          <a:off x="571500" y="2787774"/>
          <a:ext cx="8286780" cy="2052165"/>
        </p:xfrm>
        <a:graphic>
          <a:graphicData uri="http://schemas.openxmlformats.org/drawingml/2006/table">
            <a:tbl>
              <a:tblPr/>
              <a:tblGrid>
                <a:gridCol w="2292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39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项目</a:t>
                      </a: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参考意义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4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Slot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单板槽位号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Sensor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单板温度监控点，分别为入风口、出风口、芯片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Temperature</a:t>
                      </a:r>
                      <a:r>
                        <a:rPr kumimoji="1" lang="en-US" altLang="zh-CN" sz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itchFamily="34" charset="0"/>
                        </a:rPr>
                        <a:t>Limit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监控点实时温度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Lower</a:t>
                      </a:r>
                      <a:r>
                        <a:rPr kumimoji="1" lang="en-US" altLang="zh-CN" sz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itchFamily="34" charset="0"/>
                        </a:rPr>
                        <a:t>Limit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低温告警阈值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Warning</a:t>
                      </a:r>
                      <a:r>
                        <a:rPr kumimoji="1" lang="en-US" altLang="zh-CN" sz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itchFamily="34" charset="0"/>
                        </a:rPr>
                        <a:t>Limit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一般级（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Warning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）高温告警阈值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Alarm</a:t>
                      </a:r>
                      <a:r>
                        <a:rPr kumimoji="1" lang="en-US" altLang="zh-CN" sz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itchFamily="34" charset="0"/>
                        </a:rPr>
                        <a:t>Limit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严重级（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Alarm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）高温告警阈值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Shutdown</a:t>
                      </a:r>
                      <a:r>
                        <a:rPr kumimoji="1" lang="en-US" altLang="zh-CN" sz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" pitchFamily="34" charset="0"/>
                        </a:rPr>
                        <a:t>Limit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关断级（</a:t>
                      </a: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Shutdown</a:t>
                      </a: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）高温告警门限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585" y="627534"/>
            <a:ext cx="7343775" cy="31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查看单板运行环境温度</a:t>
            </a:r>
            <a:endParaRPr kumimoji="0" lang="en-US" altLang="zh-CN" sz="1400" b="1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454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3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电源系统状态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500" y="1417529"/>
            <a:ext cx="8280400" cy="1514261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71500" y="978282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power</a:t>
            </a:r>
          </a:p>
        </p:txBody>
      </p:sp>
      <p:sp>
        <p:nvSpPr>
          <p:cNvPr id="11" name="矩形 6"/>
          <p:cNvSpPr>
            <a:spLocks noChangeArrowheads="1"/>
          </p:cNvSpPr>
          <p:nvPr/>
        </p:nvSpPr>
        <p:spPr bwMode="auto">
          <a:xfrm>
            <a:off x="611560" y="1417529"/>
            <a:ext cx="4572000" cy="151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power                                                                                                           </a:t>
            </a:r>
            <a:endParaRPr kumimoji="1"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Power No.   State       Description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------------------------------------------------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     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Normal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PSR2000AC                                                                                                   </a:t>
            </a:r>
            <a:endParaRPr kumimoji="1"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1/2     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Normal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PSR2000AC                                                                                                   </a:t>
            </a:r>
            <a:endParaRPr kumimoji="1"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1/3     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Fault 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Unknown                                                                                                     </a:t>
            </a:r>
            <a:endParaRPr kumimoji="1"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1/4       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Absent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N/A                                                                                                         </a:t>
            </a:r>
            <a:endParaRPr kumimoji="1"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aphicFrame>
        <p:nvGraphicFramePr>
          <p:cNvPr id="12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981291"/>
              </p:ext>
            </p:extLst>
          </p:nvPr>
        </p:nvGraphicFramePr>
        <p:xfrm>
          <a:off x="575764" y="3003798"/>
          <a:ext cx="8280400" cy="1516874"/>
        </p:xfrm>
        <a:graphic>
          <a:graphicData uri="http://schemas.openxmlformats.org/drawingml/2006/table">
            <a:tbl>
              <a:tblPr/>
              <a:tblGrid>
                <a:gridCol w="20929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874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035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项目</a:t>
                      </a: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参考意义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35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Normal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处于正常工作状态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8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Absent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没有插入电源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98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Fault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itchFamily="18" charset="0"/>
                        </a:rPr>
                        <a:t>表示电源出错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68585" y="627534"/>
            <a:ext cx="7343775" cy="31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查看电源系统状态</a:t>
            </a:r>
            <a:endParaRPr kumimoji="0" lang="en-US" altLang="zh-CN" sz="1400" b="1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7665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3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风扇框运行状态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8625" y="1419622"/>
            <a:ext cx="8280400" cy="1514261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/>
              <a:ea typeface="华文细黑"/>
              <a:cs typeface="+mn-cs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304800" y="696516"/>
            <a:ext cx="457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buClr>
                <a:srgbClr val="000000"/>
              </a:buClr>
              <a:buFont typeface="Wingdings" pitchFamily="2" charset="2"/>
              <a:buChar char="l"/>
              <a:defRPr/>
            </a:pPr>
            <a:endParaRPr lang="zh-CN" altLang="en-US" sz="2400" b="1" dirty="0">
              <a:solidFill>
                <a:srgbClr val="000000"/>
              </a:solidFill>
              <a:latin typeface="华文细黑"/>
              <a:ea typeface="华文细黑"/>
            </a:endParaRPr>
          </a:p>
          <a:p>
            <a:pPr marL="342900" indent="-342900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lang="en-US" altLang="zh-CN" sz="1600" dirty="0">
                <a:solidFill>
                  <a:srgbClr val="000000"/>
                </a:solidFill>
                <a:latin typeface="Arial" charset="0"/>
                <a:ea typeface="宋体" charset="-122"/>
              </a:rPr>
              <a:t>        </a:t>
            </a:r>
            <a:endParaRPr lang="en-US" altLang="zh-CN" dirty="0">
              <a:solidFill>
                <a:srgbClr val="000000"/>
              </a:solidFill>
              <a:latin typeface="Arial" charset="0"/>
              <a:ea typeface="宋体" charset="-122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428625" y="1017985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fan</a:t>
            </a:r>
            <a:endParaRPr kumimoji="1" lang="en-US" altLang="zh-CN" sz="1800" b="1" i="1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40929" y="1419622"/>
            <a:ext cx="6429375" cy="151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fan   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Fan     State       Speed(rpm)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Mode</a:t>
            </a:r>
          </a:p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----------------------------------------</a:t>
            </a:r>
          </a:p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1/15    Normal      4450  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Linear</a:t>
            </a:r>
          </a:p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1/16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Normal      4450  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Linear</a:t>
            </a:r>
          </a:p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1/17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Normal      4235        </a:t>
            </a: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Linear</a:t>
            </a:r>
          </a:p>
          <a:p>
            <a:pPr marL="342900" indent="-342900">
              <a:lnSpc>
                <a:spcPct val="11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kumimoji="1" lang="en-US" altLang="zh-CN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1/18    </a:t>
            </a:r>
            <a:r>
              <a:rPr kumimoji="1"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Normal      4450        Linear</a:t>
            </a:r>
          </a:p>
        </p:txBody>
      </p:sp>
      <p:graphicFrame>
        <p:nvGraphicFramePr>
          <p:cNvPr id="14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896367"/>
              </p:ext>
            </p:extLst>
          </p:nvPr>
        </p:nvGraphicFramePr>
        <p:xfrm>
          <a:off x="428626" y="3075806"/>
          <a:ext cx="8286779" cy="1297785"/>
        </p:xfrm>
        <a:graphic>
          <a:graphicData uri="http://schemas.openxmlformats.org/drawingml/2006/table">
            <a:tbl>
              <a:tblPr/>
              <a:tblGrid>
                <a:gridCol w="22928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993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43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项目</a:t>
                      </a: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参考意义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14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Normal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华文细黑" pitchFamily="2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风扇框处于正常工作状态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Absent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华文细黑" pitchFamily="2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未插入风扇框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Fault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华文细黑" pitchFamily="2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风扇框出于故障状态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4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Speed</a:t>
                      </a:r>
                      <a:endParaRPr kumimoji="0" lang="zh-CN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华文细黑" pitchFamily="2" charset="-122"/>
                        <a:cs typeface="Times New Roman" pitchFamily="18" charset="0"/>
                      </a:endParaRPr>
                    </a:p>
                  </a:txBody>
                  <a:tcPr marT="34290" marB="34290"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华文细黑" pitchFamily="2" charset="-122"/>
                          <a:cs typeface="Times New Roman" pitchFamily="18" charset="0"/>
                        </a:rPr>
                        <a:t>风扇转速</a:t>
                      </a:r>
                    </a:p>
                  </a:txBody>
                  <a:tcPr marT="34290" marB="34290" anchor="ctr" horzOverflow="overflow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468585" y="670646"/>
            <a:ext cx="7343775" cy="31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查看风扇框运行状态</a:t>
            </a:r>
            <a:endParaRPr kumimoji="0" lang="en-US" altLang="zh-CN" sz="1400" b="1" i="0" u="none" strike="noStrike" kern="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5029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查看</a:t>
            </a:r>
            <a:r>
              <a:rPr lang="en-US" altLang="zh-CN" dirty="0">
                <a:solidFill>
                  <a:srgbClr val="C00000"/>
                </a:solidFill>
              </a:rPr>
              <a:t>CPU</a:t>
            </a:r>
            <a:r>
              <a:rPr lang="zh-CN" altLang="en-US" dirty="0">
                <a:solidFill>
                  <a:srgbClr val="C00000"/>
                </a:solidFill>
              </a:rPr>
              <a:t>运行状态</a:t>
            </a:r>
          </a:p>
        </p:txBody>
      </p:sp>
      <p:sp>
        <p:nvSpPr>
          <p:cNvPr id="6" name="矩形 5"/>
          <p:cNvSpPr/>
          <p:nvPr/>
        </p:nvSpPr>
        <p:spPr>
          <a:xfrm>
            <a:off x="571500" y="1660916"/>
            <a:ext cx="8280400" cy="2250281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71500" y="1122298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cpu-usage [ slot </a:t>
            </a:r>
            <a:r>
              <a:rPr kumimoji="1" lang="en-US" altLang="zh-CN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slot-number</a:t>
            </a:r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</a:p>
        </p:txBody>
      </p:sp>
      <p:sp>
        <p:nvSpPr>
          <p:cNvPr id="9" name="矩形 6"/>
          <p:cNvSpPr>
            <a:spLocks noChangeArrowheads="1"/>
          </p:cNvSpPr>
          <p:nvPr/>
        </p:nvSpPr>
        <p:spPr bwMode="auto">
          <a:xfrm>
            <a:off x="642938" y="1714495"/>
            <a:ext cx="657225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cpu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-usage 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Slot 0 CPU 0 CPU usage: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1% in last 5 seconds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1% in last 1 minute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1% in last 5 minutes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Slot 1 CPU 0 CPU usage: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1% in last 5 seconds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1% in last 1 minute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1% in last 5 minutes 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699542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</a:t>
            </a:r>
            <a:r>
              <a:rPr lang="en-US" altLang="zh-CN" sz="1400" b="1" kern="1200" dirty="0"/>
              <a:t>CPU</a:t>
            </a:r>
            <a:r>
              <a:rPr lang="zh-CN" altLang="en-US" sz="1400" b="1" kern="1200" dirty="0"/>
              <a:t>运行状态</a:t>
            </a:r>
            <a:endParaRPr lang="en-US" altLang="zh-CN" sz="1400" b="1" dirty="0">
              <a:solidFill>
                <a:srgbClr val="C00000"/>
              </a:solidFill>
              <a:cs typeface="+mj-cs"/>
            </a:endParaRP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  <a:defRPr/>
            </a:pPr>
            <a:endParaRPr lang="en-US" altLang="zh-CN" sz="1600" b="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25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查看</a:t>
            </a:r>
            <a:r>
              <a:rPr lang="en-US" altLang="zh-CN" dirty="0">
                <a:solidFill>
                  <a:srgbClr val="C00000"/>
                </a:solidFill>
              </a:rPr>
              <a:t>CPU</a:t>
            </a:r>
            <a:r>
              <a:rPr lang="zh-CN" altLang="en-US" dirty="0">
                <a:solidFill>
                  <a:srgbClr val="C00000"/>
                </a:solidFill>
              </a:rPr>
              <a:t>历史运行状态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1500" y="1017985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cpu-usage history [ slot </a:t>
            </a:r>
            <a:r>
              <a:rPr kumimoji="1" lang="en-US" altLang="zh-CN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slot-number</a:t>
            </a:r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]</a:t>
            </a:r>
          </a:p>
        </p:txBody>
      </p:sp>
      <p:grpSp>
        <p:nvGrpSpPr>
          <p:cNvPr id="8" name="组合 8"/>
          <p:cNvGrpSpPr>
            <a:grpSpLocks/>
          </p:cNvGrpSpPr>
          <p:nvPr/>
        </p:nvGrpSpPr>
        <p:grpSpPr bwMode="auto">
          <a:xfrm>
            <a:off x="571500" y="1491630"/>
            <a:ext cx="8280400" cy="3118996"/>
            <a:chOff x="571500" y="2296874"/>
            <a:chExt cx="7572375" cy="3810786"/>
          </a:xfrm>
        </p:grpSpPr>
        <p:sp>
          <p:nvSpPr>
            <p:cNvPr id="9" name="矩形 8"/>
            <p:cNvSpPr/>
            <p:nvPr/>
          </p:nvSpPr>
          <p:spPr>
            <a:xfrm>
              <a:off x="571500" y="2392885"/>
              <a:ext cx="7572375" cy="3714775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6"/>
            <p:cNvSpPr>
              <a:spLocks noChangeArrowheads="1"/>
            </p:cNvSpPr>
            <p:nvPr/>
          </p:nvSpPr>
          <p:spPr bwMode="auto">
            <a:xfrm>
              <a:off x="714348" y="2296874"/>
              <a:ext cx="4929194" cy="410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zh-CN" altLang="en-US" sz="1400" dirty="0"/>
            </a:p>
          </p:txBody>
        </p:sp>
      </p:grp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699542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</a:t>
            </a:r>
            <a:r>
              <a:rPr lang="en-US" altLang="zh-CN" sz="1400" b="1" kern="1200" dirty="0"/>
              <a:t>CPU</a:t>
            </a:r>
            <a:r>
              <a:rPr lang="zh-CN" altLang="en-US" sz="1400" b="1" kern="1200" dirty="0"/>
              <a:t>历史运行状态</a:t>
            </a:r>
            <a:endParaRPr lang="en-US" altLang="zh-CN" sz="1400" b="1" dirty="0">
              <a:solidFill>
                <a:srgbClr val="C00000"/>
              </a:solidFill>
              <a:cs typeface="+mj-cs"/>
            </a:endParaRP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  <a:defRPr/>
            </a:pPr>
            <a:endParaRPr lang="en-US" altLang="zh-CN" sz="1600" b="0" dirty="0">
              <a:cs typeface="Arial" pitchFamily="34" charset="0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539552" y="1563638"/>
            <a:ext cx="5390079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&lt;H3C&gt;dis cpu-usage history slot 0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100%|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95%|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……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45%|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40%|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35%|                              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30%|                            #   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25%|                            #   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20%|           #               #   #                    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15%|          ##              #   #                    ##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10%|          ##              #   #                    ##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5%|#         ##             ## ##                   ##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------------------------------------------------------------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10        20        30        40        50        60  (minutes)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cpu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-usage (Slot 0 CPU 0) last 60 minutes (SYSTEM)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593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查看</a:t>
            </a:r>
            <a:r>
              <a:rPr lang="en-US" altLang="zh-CN" dirty="0">
                <a:solidFill>
                  <a:srgbClr val="C00000"/>
                </a:solidFill>
              </a:rPr>
              <a:t>CPU</a:t>
            </a:r>
            <a:r>
              <a:rPr lang="zh-CN" altLang="en-US" dirty="0">
                <a:solidFill>
                  <a:srgbClr val="C00000"/>
                </a:solidFill>
              </a:rPr>
              <a:t>各任务占用状态</a:t>
            </a:r>
          </a:p>
        </p:txBody>
      </p:sp>
      <p:sp>
        <p:nvSpPr>
          <p:cNvPr id="6" name="矩形 5"/>
          <p:cNvSpPr/>
          <p:nvPr/>
        </p:nvSpPr>
        <p:spPr>
          <a:xfrm>
            <a:off x="571500" y="1419622"/>
            <a:ext cx="8280400" cy="3312368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6"/>
          <p:cNvSpPr>
            <a:spLocks noChangeArrowheads="1"/>
          </p:cNvSpPr>
          <p:nvPr/>
        </p:nvSpPr>
        <p:spPr bwMode="auto">
          <a:xfrm>
            <a:off x="571501" y="1419622"/>
            <a:ext cx="757237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process </a:t>
            </a:r>
            <a:r>
              <a:rPr kumimoji="1"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slot 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0                                   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JID        PID %CPU %MEM STAT PRI     TTY HH:MM:SS COMMAND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1          1  0.0  0.0   S  120      -  00:01:18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scmd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2          2  0.0  0.0   S  115      -  00:01:33 [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kthreadd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]  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3          3  0.0  0.0   S   99      -  00:00:00 [migration/0]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4          4  0.0  0.0   S  115      -  00:00:00 [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ksoftirqd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/0]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5          5  0.0  0.0   S   99      -  00:00:00 [watchdog/0]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6          6  0.0  0.0   S   99      -  00:00:00 [migration/1]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7          7  0.0  0.0   S  115      -  00:00:01 [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ksoftirqd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/1]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8          8  0.0  0.0   S   99      -  00:00:00 [watchdog/1]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9          9  0.0  0.0   S   99      -  00:00:00 [migration/2]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10         10  0.0  0.0   S  115      -  00:00:00 [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ksoftirqd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/2]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11         11  0.0  0.0   S   99      -  00:00:00 [watchdog/2]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12         12  0.0  0.0   S   99      -  00:00:00 [migration/3]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13         13  0.0  0.0   S  115      -  00:00:00 [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ksoftirqd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/3]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14         14  0.0  0.0   S   99      -  00:00:00 [watchdog/3]                                                              </a:t>
            </a:r>
          </a:p>
          <a:p>
            <a:pPr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---- More ----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71500" y="1017985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process cpu [ slot </a:t>
            </a:r>
            <a:r>
              <a:rPr kumimoji="1" lang="en-US" altLang="zh-CN" b="1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slot-number</a:t>
            </a:r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</a:t>
            </a:r>
            <a:endParaRPr kumimoji="1" lang="zh-CN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699542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</a:t>
            </a:r>
            <a:r>
              <a:rPr lang="en-US" altLang="zh-CN" sz="1400" b="1" kern="1200" dirty="0"/>
              <a:t>CPU</a:t>
            </a:r>
            <a:r>
              <a:rPr lang="zh-CN" altLang="en-US" sz="1400" b="1" kern="1200" dirty="0"/>
              <a:t>各任务占用状态</a:t>
            </a:r>
            <a:endParaRPr lang="en-US" altLang="zh-CN" sz="1400" b="1" dirty="0">
              <a:solidFill>
                <a:srgbClr val="C00000"/>
              </a:solidFill>
              <a:cs typeface="+mj-cs"/>
            </a:endParaRP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itchFamily="2" charset="2"/>
              <a:buNone/>
              <a:defRPr/>
            </a:pPr>
            <a:endParaRPr lang="en-US" altLang="zh-CN" sz="1600" b="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06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/>
          <p:cNvSpPr txBox="1">
            <a:spLocks/>
          </p:cNvSpPr>
          <p:nvPr/>
        </p:nvSpPr>
        <p:spPr bwMode="auto">
          <a:xfrm>
            <a:off x="457357" y="195486"/>
            <a:ext cx="822944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C0000"/>
                </a:solidFill>
                <a:latin typeface="Arial" charset="0"/>
                <a:ea typeface="华文细黑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常见</a:t>
            </a:r>
            <a:r>
              <a:rPr kumimoji="0" lang="en-US" altLang="zh-CN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CPU</a:t>
            </a:r>
            <a:r>
              <a:rPr kumimoji="0" lang="zh-CN" altLang="en-US" sz="2800" b="1" i="0" u="none" strike="noStrike" kern="0" cap="none" spc="0" normalizeH="0" baseline="0" noProof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任务进程解析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294249"/>
              </p:ext>
            </p:extLst>
          </p:nvPr>
        </p:nvGraphicFramePr>
        <p:xfrm>
          <a:off x="683568" y="1110972"/>
          <a:ext cx="7643867" cy="3406140"/>
        </p:xfrm>
        <a:graphic>
          <a:graphicData uri="http://schemas.openxmlformats.org/drawingml/2006/table">
            <a:tbl>
              <a:tblPr/>
              <a:tblGrid>
                <a:gridCol w="11938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545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58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495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任务名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任务描述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任务名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1400" b="1" kern="1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任务描述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FSD</a:t>
                      </a:r>
                      <a:endParaRPr lang="zh-CN" sz="120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rt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文件系统管理进程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vrrpd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VRRP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SSHD</a:t>
                      </a:r>
                      <a:endParaRPr lang="zh-CN" sz="1200" kern="1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SSH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ntpd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NTP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模块进程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FTPD</a:t>
                      </a:r>
                      <a:endParaRPr lang="zh-CN" altLang="en-US" sz="1200" kern="1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FTP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服务器进程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snmpd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SNMP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200" kern="1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ROUTED</a:t>
                      </a:r>
                      <a:endParaRPr lang="zh-CN" altLang="en-US" sz="1200" kern="1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路由进程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ldpd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LDP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88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200" kern="1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aclmgrd</a:t>
                      </a:r>
                      <a:endParaRPr lang="zh-CN" altLang="en-US" sz="1200" kern="1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ACL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模块进程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ospfd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OSPF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88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200" kern="1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qosd</a:t>
                      </a:r>
                      <a:endParaRPr lang="zh-CN" altLang="en-US" sz="1200" kern="1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QoS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ripd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RIP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88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200" kern="1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aaad</a:t>
                      </a:r>
                      <a:endParaRPr lang="zh-CN" altLang="en-US" sz="1200" kern="1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AAA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ripngd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RIPng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lldpd</a:t>
                      </a:r>
                      <a:endParaRPr lang="zh-CN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LLDP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模块进程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bfdd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BFD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pppd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PPP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模块进程</a:t>
                      </a:r>
                    </a:p>
                  </a:txBody>
                  <a:tcPr marL="0" marR="645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rpmd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路由策略进程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086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isisd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ISIS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en-US" sz="1200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bgpd</a:t>
                      </a:r>
                      <a:endParaRPr lang="zh-CN" altLang="en-US" sz="12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华文中宋"/>
                          <a:ea typeface="华文细黑"/>
                        </a:defRPr>
                      </a:lvl9pPr>
                    </a:lstStyle>
                    <a:p>
                      <a:pPr marL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BGP</a:t>
                      </a:r>
                      <a:r>
                        <a:rPr lang="zh-CN" altLang="en-US" sz="12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协议进程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68585" y="699542"/>
            <a:ext cx="7343775" cy="31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常见</a:t>
            </a:r>
            <a:r>
              <a:rPr kumimoji="0" lang="en-US" altLang="zh-CN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CPU</a:t>
            </a:r>
            <a:r>
              <a:rPr kumimoji="0" lang="zh-CN" altLang="en-US" sz="1400" b="1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任务进程解析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3754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查看内存运行状态</a:t>
            </a:r>
          </a:p>
        </p:txBody>
      </p:sp>
      <p:sp>
        <p:nvSpPr>
          <p:cNvPr id="6" name="矩形 5"/>
          <p:cNvSpPr/>
          <p:nvPr/>
        </p:nvSpPr>
        <p:spPr>
          <a:xfrm>
            <a:off x="571500" y="1519238"/>
            <a:ext cx="8280400" cy="2780704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71500" y="1017985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memory [ slot slot-number]</a:t>
            </a:r>
          </a:p>
        </p:txBody>
      </p:sp>
      <p:sp>
        <p:nvSpPr>
          <p:cNvPr id="9" name="矩形 6"/>
          <p:cNvSpPr>
            <a:spLocks noChangeArrowheads="1"/>
          </p:cNvSpPr>
          <p:nvPr/>
        </p:nvSpPr>
        <p:spPr bwMode="auto">
          <a:xfrm>
            <a:off x="571501" y="1553766"/>
            <a:ext cx="8143875" cy="252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memory slot 0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Memory statistics are measured in KB: 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Slot 0:                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Total      Used      Free    Shared   Buffers    Cached  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FreeRatio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Mem:      32768048   3157924  29610124         0        16    371372       91.0%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-/+ Buffers/Cache:   2786536  29981512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Swap:            0         0         0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Slot 1:                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Total      Used      Free    Shared   Buffers    Cached  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FreeRatio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Mem:      32768048   2925408  29842640         0        16    367580       91.7%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-/+ Buffers/Cache:   2557812  30210236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Font typeface="Wingdings" pitchFamily="2" charset="2"/>
              <a:buNone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Swap:            0         0         0 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42654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查看内存运行状态</a:t>
            </a:r>
            <a:endParaRPr lang="en-US" altLang="zh-CN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6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其他常用系统维护命令（一）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79426" y="1491629"/>
            <a:ext cx="7929563" cy="1311129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479425" y="1491630"/>
            <a:ext cx="7715250" cy="1311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 display diagnostic-information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Save or display diagnostic information (Y=save, N=display)? [Y/N]:y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Please input the file name(*.tar.gz)[flash:/diag_CR16_20170606-072239.tar.gz]: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Diagnostic information is outputting to flash:/diag_CR16_20170606-072239.tar.gz.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Please wait...     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Save successfully.</a:t>
            </a:r>
            <a:endParaRPr kumimoji="1"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00063" y="1059582"/>
            <a:ext cx="7929562" cy="338554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display diagnostic-information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71550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收集设备诊断信息</a:t>
            </a:r>
            <a:endParaRPr lang="en-US" altLang="zh-CN" sz="1600" b="1" dirty="0">
              <a:cs typeface="Arial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479426" y="2859782"/>
            <a:ext cx="7343775" cy="316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dirty="0"/>
              <a:t>查看系统时间</a:t>
            </a:r>
            <a:endParaRPr lang="en-US" altLang="zh-CN" sz="1600" b="1" kern="0" dirty="0">
              <a:cs typeface="Arial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7069" y="3651870"/>
            <a:ext cx="8280400" cy="871008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395536" y="3651870"/>
            <a:ext cx="7429500" cy="8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 display clock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16:35:57 </a:t>
            </a:r>
            <a:r>
              <a:rPr kumimoji="1"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bj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Wed 12/27/2017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Time Zone : </a:t>
            </a:r>
            <a:r>
              <a:rPr kumimoji="1"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bj</a:t>
            </a:r>
            <a:r>
              <a:rPr kumimoji="1"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add 08:00:00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67544" y="3240786"/>
            <a:ext cx="8280400" cy="338554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display clock</a:t>
            </a:r>
          </a:p>
        </p:txBody>
      </p:sp>
    </p:spTree>
    <p:extLst>
      <p:ext uri="{BB962C8B-B14F-4D97-AF65-F5344CB8AC3E}">
        <p14:creationId xmlns:p14="http://schemas.microsoft.com/office/powerpoint/2010/main" val="29563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其他常用系统维护命令（二）</a:t>
            </a:r>
          </a:p>
        </p:txBody>
      </p:sp>
      <p:sp>
        <p:nvSpPr>
          <p:cNvPr id="10" name="矩形 9"/>
          <p:cNvSpPr/>
          <p:nvPr/>
        </p:nvSpPr>
        <p:spPr>
          <a:xfrm>
            <a:off x="493713" y="1589163"/>
            <a:ext cx="8280400" cy="213471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500064" y="1559719"/>
            <a:ext cx="8280399" cy="2394502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&lt;H3C&gt;display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logbuffer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Log buffer: Enabled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Max buffer size: 1024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Actual buffer size: 512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Dropped messages: 0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Overwritten messages: 245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Current messages: 512                                                                                                               </a:t>
            </a:r>
          </a:p>
          <a:p>
            <a:pPr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%Jun  6 09:59:30:422 2017 H3C SHELL/6/SHELL_CMD: -Line=vty1-IPAddr=172.31.73.100-User=**; Command is test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ethernet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1/0 forward 40g 2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zh-CN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……略……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endParaRPr kumimoji="1" lang="en-US" altLang="zh-CN" sz="1400" dirty="0">
              <a:cs typeface="Arial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00063" y="1059582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display 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logbuffer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71550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查看系统日志</a:t>
            </a:r>
            <a:endParaRPr lang="en-US" altLang="zh-CN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72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其他常用系统维护命令（三）</a:t>
            </a:r>
          </a:p>
        </p:txBody>
      </p:sp>
      <p:sp>
        <p:nvSpPr>
          <p:cNvPr id="10" name="矩形 9"/>
          <p:cNvSpPr/>
          <p:nvPr/>
        </p:nvSpPr>
        <p:spPr>
          <a:xfrm>
            <a:off x="540072" y="1563638"/>
            <a:ext cx="8280400" cy="2664296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500064" y="1563638"/>
            <a:ext cx="7781925" cy="27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[H3C]display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ntp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status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Clock status: synchronized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Clock stratum: 2  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System peer: LOCAL(0)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Local mode: client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Reference clock ID: 127.127.1.0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Leap indicator: 00  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Clock jitter: 0.000000 s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Stability: 0.000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pps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Clock precision: 2^-18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Root delay: 0.00000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ms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Root dispersion: 10.02502 </a:t>
            </a:r>
            <a:r>
              <a:rPr kumimoji="1"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ms</a:t>
            </a: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kumimoji="1"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 Reference time: dce158b3.983fa8d6  Tue, Jun  6 2017 16:37:07.594 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540072" y="1059582"/>
            <a:ext cx="8280400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display 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ntp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-service status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71550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</a:t>
            </a:r>
            <a:r>
              <a:rPr lang="en-US" altLang="zh-CN" sz="1400" b="1" kern="1200" dirty="0"/>
              <a:t>NTP</a:t>
            </a:r>
            <a:r>
              <a:rPr lang="zh-CN" altLang="en-US" sz="1400" b="1" kern="1200" dirty="0"/>
              <a:t>状态</a:t>
            </a:r>
            <a:endParaRPr lang="en-US" altLang="zh-CN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21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其他常用系统维护命令（四）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00063" y="1534006"/>
            <a:ext cx="7929562" cy="3053968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539552" y="1516886"/>
            <a:ext cx="7786687" cy="27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&lt;H3C&gt;display device </a:t>
            </a:r>
            <a:r>
              <a:rPr lang="en-US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manuinfo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                                                                             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Slot 15 CPU 0: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DEVICE_NAME          : CR-LPU-CC08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DEVICE_SERIAL_NUMBER : 02A2S00166000003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MAC_ADDRESS          : 000c-0000-1111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MANUFACTURING_DATE   : 2016-06-26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VENDOR_NAME          : H3C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Slot 19 CPU 0: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DEVICE_NAME          : CR-LPU-4004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DEVICE_SERIAL_NUMBER : 210231A3YFH176000028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MAC_ADDRESS          : 1CAB-3498-720E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MANUFACTURING_DATE   : 2017-06-21</a:t>
            </a:r>
          </a:p>
          <a:p>
            <a:pPr marL="342900" indent="-342900">
              <a:lnSpc>
                <a:spcPct val="110000"/>
              </a:lnSpc>
              <a:buClr>
                <a:schemeClr val="tx1"/>
              </a:buClr>
              <a:buSzPct val="80000"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VENDOR_NAME          : H3C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00063" y="1059582"/>
            <a:ext cx="7929562" cy="369332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[H3C]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display device </a:t>
            </a:r>
            <a:r>
              <a:rPr lang="en-US" altLang="zh-CN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manuinfo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9"/>
          <p:cNvCxnSpPr>
            <a:stCxn id="11" idx="1"/>
          </p:cNvCxnSpPr>
          <p:nvPr/>
        </p:nvCxnSpPr>
        <p:spPr>
          <a:xfrm rot="10800000" flipV="1">
            <a:off x="4644008" y="2267000"/>
            <a:ext cx="1260000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5904008" y="2070544"/>
            <a:ext cx="1785950" cy="357190"/>
          </a:xfrm>
          <a:prstGeom prst="roundRect">
            <a:avLst/>
          </a:prstGeom>
          <a:solidFill>
            <a:srgbClr val="0070C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业务板序列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号信息</a:t>
            </a:r>
          </a:p>
        </p:txBody>
      </p:sp>
      <p:cxnSp>
        <p:nvCxnSpPr>
          <p:cNvPr id="12" name="直接箭头连接符 11"/>
          <p:cNvCxnSpPr>
            <a:stCxn id="13" idx="1"/>
          </p:cNvCxnSpPr>
          <p:nvPr/>
        </p:nvCxnSpPr>
        <p:spPr>
          <a:xfrm rot="10800000" flipV="1">
            <a:off x="4622744" y="3473275"/>
            <a:ext cx="1260000" cy="1786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5882744" y="3294680"/>
            <a:ext cx="1785600" cy="357190"/>
          </a:xfrm>
          <a:prstGeom prst="roundRect">
            <a:avLst/>
          </a:prstGeom>
          <a:solidFill>
            <a:srgbClr val="0070C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业务板序列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号信息</a:t>
            </a:r>
          </a:p>
        </p:txBody>
      </p:sp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71550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查看设备电子标签</a:t>
            </a:r>
            <a:endParaRPr lang="en-US" altLang="zh-CN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25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其他常用系统维护命令</a:t>
            </a:r>
            <a:r>
              <a:rPr lang="zh-CN" altLang="en-US" dirty="0" smtClean="0">
                <a:solidFill>
                  <a:srgbClr val="C00000"/>
                </a:solidFill>
              </a:rPr>
              <a:t>（五）</a:t>
            </a:r>
            <a:endParaRPr lang="zh-CN" altLang="en-US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71499" y="1131590"/>
            <a:ext cx="8280000" cy="738664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ping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[ 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[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-a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source-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count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-f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-h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interface-type interface-number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-m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interval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-n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-p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pad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-q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-r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packet-size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-t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timeout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tos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-v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 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-instance-name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] *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host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08525" y="1995834"/>
            <a:ext cx="8455963" cy="2808164"/>
          </a:xfrm>
          <a:prstGeom prst="rect">
            <a:avLst/>
          </a:prstGeom>
        </p:spPr>
        <p:txBody>
          <a:bodyPr/>
          <a:lstStyle/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-a source-</a:t>
            </a:r>
            <a:r>
              <a:rPr lang="en-US" altLang="zh-CN" sz="12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回显请求（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ECHO-REQUEST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）报文的源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地址。该地址必须是设备上已配置的合法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地址。不指定该参数时，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回显请求报文的源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地址是该报文出接口的主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</a:p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 count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回显请求报文的发送次数，取值范围为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4294967295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，缺省值为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-f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：将长度大于接口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MTU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的报文直接丢弃，即不允许对发送的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回显请求报文进行分片。</a:t>
            </a:r>
          </a:p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-s packet-size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：指定发送的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回显请求报文的长度（不包括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报文头），取值范围为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8100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，单位为字节，缺省值为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字节。</a:t>
            </a:r>
          </a:p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-t timeout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回显应答（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ECHO-REPLY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）报文的超时时间，发送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回显请求报文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timeout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后还没有收到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回显应答报文，则认为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ICMP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回显应答报文超时。取值范围为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65535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，单位为毫秒，缺省值为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毫秒。</a:t>
            </a:r>
          </a:p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2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 </a:t>
            </a:r>
            <a:r>
              <a:rPr lang="en-US" altLang="zh-CN" sz="12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-instance-name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MPLS VPN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的实例名称，是一个长度为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个字符的字符串，区分大小写</a:t>
            </a:r>
          </a:p>
          <a:p>
            <a:pPr marL="0" lvl="1" indent="-285750" ea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：目的端的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地址或主机名，主机名为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个字符的字符串。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71550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ping</a:t>
            </a:r>
            <a:r>
              <a:rPr lang="zh-CN" altLang="en-US" sz="1400" b="1" kern="1200" dirty="0"/>
              <a:t>测试命令</a:t>
            </a:r>
            <a:endParaRPr lang="en-US" altLang="zh-CN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5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其他常用系统维护命令</a:t>
            </a:r>
            <a:r>
              <a:rPr lang="zh-CN" altLang="en-US" dirty="0" smtClean="0">
                <a:solidFill>
                  <a:srgbClr val="C00000"/>
                </a:solidFill>
              </a:rPr>
              <a:t>（六）</a:t>
            </a:r>
            <a:endParaRPr lang="zh-CN" altLang="en-US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71499" y="1131590"/>
            <a:ext cx="8280000" cy="52322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tracert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[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-a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source-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-f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first-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-m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max-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-p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port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-q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packet-number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| 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4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-instance-name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-w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timeout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] * </a:t>
            </a:r>
            <a:r>
              <a:rPr lang="en-US" altLang="zh-CN" sz="1400" i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5496" y="1779662"/>
            <a:ext cx="8816003" cy="3077765"/>
          </a:xfrm>
          <a:prstGeom prst="rect">
            <a:avLst/>
          </a:prstGeom>
        </p:spPr>
        <p:txBody>
          <a:bodyPr/>
          <a:lstStyle/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-a source-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tracert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报文的源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地址。该地址必须是设备上已配置的合法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地址。不指定该参数时，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tracert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报文的源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地址是该报文出接口的主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地址。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-f first-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：指定一个初始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，即第一个报文所允许的跳数。取值范围为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，且小于最大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，缺省值为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-m max-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：指定一个最大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，即一个报文所允许的最大跳数。取值范围为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255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，且大于初始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TTL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，缺省值为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-p port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：指定目的端的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UDP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端口号，取值范围为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65535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，缺省值为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33434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。用户一般不需要更改此选项。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-q packet-number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：指定每次发送的探测报文个数，取值范围为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65535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，缺省值为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 </a:t>
            </a:r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vpn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-instance-name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：指定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MPLS VPN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的实例名称，是一个长度为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个字符的字符串。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host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：目的端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地址或主机名，主机名为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～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个字符的字符串。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468585" y="771550"/>
            <a:ext cx="7343775" cy="31692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400" b="1" kern="1200" dirty="0"/>
              <a:t> </a:t>
            </a:r>
            <a:r>
              <a:rPr lang="en-US" altLang="zh-CN" sz="1400" b="1" kern="1200" dirty="0" err="1"/>
              <a:t>tracert</a:t>
            </a:r>
            <a:r>
              <a:rPr lang="en-US" altLang="zh-CN" sz="1400" b="1" kern="1200" dirty="0"/>
              <a:t> </a:t>
            </a:r>
            <a:r>
              <a:rPr lang="zh-CN" altLang="en-US" sz="1400" b="1" kern="1200" dirty="0"/>
              <a:t>命令</a:t>
            </a:r>
            <a:endParaRPr lang="en-US" altLang="zh-CN" sz="16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8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26554" y="2706686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常见问题处理方法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071874" y="1365839"/>
            <a:ext cx="583833" cy="582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071874" y="2036263"/>
            <a:ext cx="583833" cy="5851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071874" y="2709310"/>
            <a:ext cx="583833" cy="582520"/>
          </a:xfrm>
          <a:prstGeom prst="rect">
            <a:avLst/>
          </a:prstGeom>
          <a:solidFill>
            <a:srgbClr val="D700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26554" y="1363215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硬件日常维护方法</a:t>
            </a: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726554" y="2036263"/>
            <a:ext cx="4365726" cy="585144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CR19000</a:t>
            </a:r>
            <a:r>
              <a:rPr lang="zh-CN" altLang="en-US" sz="2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软件日常维护方法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目录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306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以太网接口问题定位流程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84609" y="843558"/>
            <a:ext cx="7343775" cy="3565922"/>
          </a:xfrm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光纤是否正常</a:t>
            </a:r>
          </a:p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zh-CN" b="1" dirty="0">
                <a:solidFill>
                  <a:srgbClr val="000000"/>
                </a:solidFill>
              </a:rPr>
              <a:t>display </a:t>
            </a:r>
            <a:r>
              <a:rPr lang="en-US" altLang="zh-CN" b="1" dirty="0" err="1">
                <a:solidFill>
                  <a:srgbClr val="000000"/>
                </a:solidFill>
              </a:rPr>
              <a:t>tranciever</a:t>
            </a:r>
            <a:r>
              <a:rPr lang="en-US" altLang="zh-CN" b="1" dirty="0">
                <a:solidFill>
                  <a:srgbClr val="000000"/>
                </a:solidFill>
              </a:rPr>
              <a:t> interface</a:t>
            </a:r>
            <a:r>
              <a:rPr lang="zh-CN" altLang="en-US" b="1" dirty="0">
                <a:solidFill>
                  <a:srgbClr val="000000"/>
                </a:solidFill>
              </a:rPr>
              <a:t>检查本端光模块信息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光模块是否通过</a:t>
            </a:r>
            <a:r>
              <a:rPr lang="en-US" altLang="zh-CN" sz="1400" dirty="0">
                <a:solidFill>
                  <a:srgbClr val="000000"/>
                </a:solidFill>
              </a:rPr>
              <a:t>H3C</a:t>
            </a:r>
            <a:r>
              <a:rPr lang="zh-CN" altLang="en-US" sz="1400" dirty="0">
                <a:solidFill>
                  <a:srgbClr val="000000"/>
                </a:solidFill>
              </a:rPr>
              <a:t>公司</a:t>
            </a:r>
            <a:r>
              <a:rPr lang="zh-CN" altLang="en-US" sz="1400" dirty="0" smtClean="0">
                <a:solidFill>
                  <a:srgbClr val="000000"/>
                </a:solidFill>
              </a:rPr>
              <a:t>认证</a:t>
            </a:r>
            <a:endParaRPr lang="en-US" altLang="zh-CN" sz="1400" dirty="0" smtClean="0">
              <a:solidFill>
                <a:srgbClr val="000000"/>
              </a:solidFill>
            </a:endParaRP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</a:rPr>
              <a:t>确认</a:t>
            </a:r>
            <a:r>
              <a:rPr lang="zh-CN" altLang="en-US" sz="1400" dirty="0">
                <a:solidFill>
                  <a:srgbClr val="000000"/>
                </a:solidFill>
              </a:rPr>
              <a:t>两端光模块的光功率、光模块类型（单模</a:t>
            </a:r>
            <a:r>
              <a:rPr lang="en-US" altLang="zh-CN" sz="1400" dirty="0">
                <a:solidFill>
                  <a:srgbClr val="000000"/>
                </a:solidFill>
              </a:rPr>
              <a:t>/</a:t>
            </a:r>
            <a:r>
              <a:rPr lang="zh-CN" altLang="en-US" sz="1400" dirty="0">
                <a:solidFill>
                  <a:srgbClr val="000000"/>
                </a:solidFill>
              </a:rPr>
              <a:t>多模）、传输距离是否一致</a:t>
            </a:r>
          </a:p>
          <a:p>
            <a:pPr lvl="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检查中间传输链路的光衰是否超过光模块支持的范围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接收光功率超过范围，需要增加衰减器或者调整线路</a:t>
            </a:r>
          </a:p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检查端口配置信息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速率双工是否配置</a:t>
            </a:r>
            <a:r>
              <a:rPr lang="zh-CN" altLang="en-US" sz="1400" dirty="0" smtClean="0">
                <a:solidFill>
                  <a:srgbClr val="000000"/>
                </a:solidFill>
              </a:rPr>
              <a:t>正确</a:t>
            </a:r>
            <a:endParaRPr lang="en-US" altLang="zh-CN" sz="1400" dirty="0" smtClean="0">
              <a:solidFill>
                <a:srgbClr val="000000"/>
              </a:solidFill>
            </a:endParaRP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</a:rPr>
              <a:t>是否</a:t>
            </a:r>
            <a:r>
              <a:rPr lang="zh-CN" altLang="en-US" sz="1400" dirty="0">
                <a:solidFill>
                  <a:srgbClr val="000000"/>
                </a:solidFill>
              </a:rPr>
              <a:t>有端口被</a:t>
            </a:r>
            <a:r>
              <a:rPr lang="en-US" altLang="zh-CN" sz="1400" dirty="0" smtClean="0">
                <a:solidFill>
                  <a:srgbClr val="000000"/>
                </a:solidFill>
              </a:rPr>
              <a:t>shutdown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</a:rPr>
              <a:t>端口</a:t>
            </a:r>
            <a:r>
              <a:rPr lang="zh-CN" altLang="en-US" sz="1400" dirty="0">
                <a:solidFill>
                  <a:srgbClr val="000000"/>
                </a:solidFill>
              </a:rPr>
              <a:t>异常状态是否和软件协议相关（比如</a:t>
            </a:r>
            <a:r>
              <a:rPr lang="en-US" altLang="zh-CN" sz="1400" dirty="0">
                <a:solidFill>
                  <a:srgbClr val="000000"/>
                </a:solidFill>
              </a:rPr>
              <a:t>DLDP</a:t>
            </a:r>
            <a:r>
              <a:rPr lang="zh-CN" altLang="en-US" sz="1400" dirty="0">
                <a:solidFill>
                  <a:srgbClr val="000000"/>
                </a:solidFill>
              </a:rPr>
              <a:t>、</a:t>
            </a:r>
            <a:r>
              <a:rPr lang="en-US" altLang="zh-CN" sz="1400" dirty="0">
                <a:solidFill>
                  <a:srgbClr val="000000"/>
                </a:solidFill>
              </a:rPr>
              <a:t>STP</a:t>
            </a:r>
            <a:r>
              <a:rPr lang="zh-CN" altLang="en-US" sz="1400" dirty="0">
                <a:solidFill>
                  <a:srgbClr val="000000"/>
                </a:solidFill>
              </a:rPr>
              <a:t>等等</a:t>
            </a:r>
            <a:r>
              <a:rPr lang="zh-CN" altLang="en-US" sz="1400" dirty="0" smtClean="0">
                <a:solidFill>
                  <a:srgbClr val="000000"/>
                </a:solidFill>
              </a:rPr>
              <a:t>）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dirty="0" smtClean="0">
                <a:solidFill>
                  <a:srgbClr val="000000"/>
                </a:solidFill>
              </a:rPr>
              <a:t>分别</a:t>
            </a:r>
            <a:r>
              <a:rPr lang="zh-CN" altLang="en-US" sz="1400" dirty="0">
                <a:solidFill>
                  <a:srgbClr val="000000"/>
                </a:solidFill>
              </a:rPr>
              <a:t>更换两端同类型端口看是否正常</a:t>
            </a: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0436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POS</a:t>
            </a:r>
            <a:r>
              <a:rPr lang="zh-CN" altLang="en-US" dirty="0">
                <a:solidFill>
                  <a:srgbClr val="C00000"/>
                </a:solidFill>
              </a:rPr>
              <a:t>接口问题定位流程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609" y="843558"/>
            <a:ext cx="7343775" cy="3565922"/>
          </a:xfrm>
        </p:spPr>
        <p:txBody>
          <a:bodyPr/>
          <a:lstStyle/>
          <a:p>
            <a:pPr lvl="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查询端口物理是否</a:t>
            </a:r>
            <a:r>
              <a:rPr lang="en-US" altLang="zh-CN" b="1" dirty="0">
                <a:solidFill>
                  <a:srgbClr val="000000"/>
                </a:solidFill>
              </a:rPr>
              <a:t>UP</a:t>
            </a:r>
            <a:endParaRPr lang="zh-CN" altLang="en-US" b="1" dirty="0">
              <a:solidFill>
                <a:srgbClr val="000000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zh-CN" b="1" dirty="0">
                <a:solidFill>
                  <a:srgbClr val="000000"/>
                </a:solidFill>
              </a:rPr>
              <a:t>display interface </a:t>
            </a:r>
            <a:r>
              <a:rPr lang="en-US" altLang="zh-CN" b="1" dirty="0" err="1">
                <a:solidFill>
                  <a:srgbClr val="000000"/>
                </a:solidFill>
              </a:rPr>
              <a:t>pos</a:t>
            </a:r>
            <a:r>
              <a:rPr lang="zh-CN" altLang="en-US" b="1" dirty="0">
                <a:solidFill>
                  <a:srgbClr val="000000"/>
                </a:solidFill>
              </a:rPr>
              <a:t>检查本端接口信息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端口下是否存在</a:t>
            </a:r>
            <a:r>
              <a:rPr lang="en-US" altLang="zh-CN" sz="1400" dirty="0">
                <a:solidFill>
                  <a:srgbClr val="000000"/>
                </a:solidFill>
              </a:rPr>
              <a:t>Alarm</a:t>
            </a:r>
            <a:r>
              <a:rPr lang="zh-CN" altLang="en-US" sz="1400" dirty="0">
                <a:solidFill>
                  <a:srgbClr val="000000"/>
                </a:solidFill>
              </a:rPr>
              <a:t>信息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当端口下存在以下告警时，端口状态会被置为</a:t>
            </a:r>
            <a:r>
              <a:rPr lang="en-US" altLang="zh-CN" sz="1400" dirty="0">
                <a:solidFill>
                  <a:srgbClr val="000000"/>
                </a:solidFill>
              </a:rPr>
              <a:t>DOWN</a:t>
            </a:r>
          </a:p>
          <a:p>
            <a:pPr marL="1200150" lvl="2" indent="-285750" eaLnBrk="0" hangingPunct="0">
              <a:buSzPct val="80000"/>
              <a:buFont typeface="Wingdings" pitchFamily="2" charset="2"/>
              <a:buChar char="Ø"/>
            </a:pPr>
            <a:r>
              <a:rPr kumimoji="1" lang="en-US" altLang="zh-CN" sz="1200" dirty="0"/>
              <a:t>R</a:t>
            </a:r>
            <a:r>
              <a:rPr kumimoji="1" lang="en-US" altLang="de-DE" sz="1200" dirty="0"/>
              <a:t>egenerator section layer</a:t>
            </a:r>
            <a:r>
              <a:rPr kumimoji="1" lang="zh-CN" altLang="en-US" sz="1200" dirty="0"/>
              <a:t>：</a:t>
            </a:r>
            <a:r>
              <a:rPr kumimoji="1" lang="en-US" altLang="de-DE" sz="1200" dirty="0"/>
              <a:t>LOS LOF</a:t>
            </a:r>
          </a:p>
          <a:p>
            <a:pPr marL="1200150" lvl="2" indent="-285750" eaLnBrk="0" hangingPunct="0">
              <a:buSzPct val="80000"/>
              <a:buFont typeface="Wingdings" pitchFamily="2" charset="2"/>
              <a:buChar char="Ø"/>
            </a:pPr>
            <a:r>
              <a:rPr kumimoji="1" lang="en-US" altLang="de-DE" sz="1200" dirty="0"/>
              <a:t>Multiplex section layer</a:t>
            </a:r>
            <a:r>
              <a:rPr kumimoji="1" lang="zh-CN" altLang="en-US" sz="1200" dirty="0"/>
              <a:t>： </a:t>
            </a:r>
            <a:r>
              <a:rPr kumimoji="1" lang="en-US" altLang="zh-CN" sz="1200" dirty="0"/>
              <a:t>AIS</a:t>
            </a:r>
          </a:p>
          <a:p>
            <a:pPr marL="1200150" lvl="2" indent="-285750" eaLnBrk="0" hangingPunct="0">
              <a:buSzPct val="80000"/>
              <a:buFont typeface="Wingdings" pitchFamily="2" charset="2"/>
              <a:buChar char="Ø"/>
            </a:pPr>
            <a:r>
              <a:rPr kumimoji="1" lang="en-US" altLang="de-DE" sz="1200" dirty="0"/>
              <a:t>Higher order path layer</a:t>
            </a:r>
            <a:r>
              <a:rPr kumimoji="1" lang="zh-CN" altLang="en-US" sz="1200" dirty="0"/>
              <a:t>：</a:t>
            </a:r>
            <a:r>
              <a:rPr kumimoji="1" lang="en-US" altLang="zh-CN" sz="1200" dirty="0"/>
              <a:t>AIS</a:t>
            </a:r>
            <a:r>
              <a:rPr kumimoji="1" lang="zh-CN" altLang="en-US" sz="1200" dirty="0"/>
              <a:t>、</a:t>
            </a:r>
            <a:r>
              <a:rPr kumimoji="1" lang="en-US" altLang="zh-CN" sz="1200" dirty="0"/>
              <a:t>LOP</a:t>
            </a:r>
            <a:endParaRPr lang="zh-CN" altLang="en-US" sz="1200" dirty="0"/>
          </a:p>
          <a:p>
            <a:pPr lvl="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物理</a:t>
            </a:r>
            <a:r>
              <a:rPr lang="en-US" altLang="zh-CN" b="1" dirty="0">
                <a:solidFill>
                  <a:srgbClr val="000000"/>
                </a:solidFill>
              </a:rPr>
              <a:t>UP</a:t>
            </a:r>
            <a:r>
              <a:rPr lang="zh-CN" altLang="en-US" b="1" dirty="0">
                <a:solidFill>
                  <a:srgbClr val="000000"/>
                </a:solidFill>
              </a:rPr>
              <a:t>后，协议出现震荡或不能建立</a:t>
            </a: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查询物理端口下错包计数是否有增加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打开调试开关，看协商报文收发情况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确认端口时钟模式正确（一般传输为</a:t>
            </a:r>
            <a:r>
              <a:rPr lang="en-US" altLang="zh-CN" sz="1400" dirty="0">
                <a:solidFill>
                  <a:srgbClr val="000000"/>
                </a:solidFill>
              </a:rPr>
              <a:t>master</a:t>
            </a:r>
            <a:r>
              <a:rPr lang="zh-CN" altLang="en-US" sz="1400" dirty="0">
                <a:solidFill>
                  <a:srgbClr val="000000"/>
                </a:solidFill>
              </a:rPr>
              <a:t>，设备为</a:t>
            </a:r>
            <a:r>
              <a:rPr lang="en-US" altLang="zh-CN" sz="1400" dirty="0">
                <a:solidFill>
                  <a:srgbClr val="000000"/>
                </a:solidFill>
              </a:rPr>
              <a:t>slave</a:t>
            </a:r>
            <a:r>
              <a:rPr lang="zh-CN" altLang="en-US" sz="1400" dirty="0">
                <a:solidFill>
                  <a:srgbClr val="000000"/>
                </a:solidFill>
              </a:rPr>
              <a:t>）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à"/>
              <a:defRPr/>
            </a:pPr>
            <a:r>
              <a:rPr lang="zh-CN" altLang="en-US" sz="1400" dirty="0">
                <a:solidFill>
                  <a:srgbClr val="000000"/>
                </a:solidFill>
              </a:rPr>
              <a:t>查询两侧端口配置是否匹配，（如扰码、</a:t>
            </a:r>
            <a:r>
              <a:rPr lang="en-US" altLang="zh-CN" sz="1400" dirty="0">
                <a:solidFill>
                  <a:srgbClr val="000000"/>
                </a:solidFill>
              </a:rPr>
              <a:t>CRC</a:t>
            </a:r>
            <a:r>
              <a:rPr lang="zh-CN" altLang="en-US" sz="1400" dirty="0">
                <a:solidFill>
                  <a:srgbClr val="000000"/>
                </a:solidFill>
              </a:rPr>
              <a:t>配置）</a:t>
            </a: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1814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链路聚合异常问题定位流程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609" y="843558"/>
            <a:ext cx="7343775" cy="3565922"/>
          </a:xfrm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静态聚合</a:t>
            </a:r>
            <a:endParaRPr lang="en-US" altLang="zh-CN" b="1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display link-aggregation summary</a:t>
            </a:r>
            <a:r>
              <a:rPr lang="zh-CN" altLang="en-US" sz="1400" dirty="0">
                <a:solidFill>
                  <a:srgbClr val="000000"/>
                </a:solidFill>
              </a:rPr>
              <a:t>查询链路聚合组</a:t>
            </a:r>
            <a:r>
              <a:rPr lang="zh-CN" altLang="en-US" sz="1400" dirty="0" smtClean="0">
                <a:solidFill>
                  <a:srgbClr val="000000"/>
                </a:solidFill>
              </a:rPr>
              <a:t>信息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solidFill>
                  <a:srgbClr val="000000"/>
                </a:solidFill>
              </a:rPr>
              <a:t>确认</a:t>
            </a:r>
            <a:r>
              <a:rPr lang="zh-CN" altLang="en-US" sz="1400" dirty="0">
                <a:solidFill>
                  <a:srgbClr val="000000"/>
                </a:solidFill>
              </a:rPr>
              <a:t>聚合不成功的端口物理状态，</a:t>
            </a:r>
            <a:r>
              <a:rPr lang="en-US" altLang="zh-CN" sz="1400" dirty="0">
                <a:solidFill>
                  <a:srgbClr val="000000"/>
                </a:solidFill>
              </a:rPr>
              <a:t>DOWN</a:t>
            </a:r>
            <a:r>
              <a:rPr lang="zh-CN" altLang="en-US" sz="1400" dirty="0">
                <a:solidFill>
                  <a:srgbClr val="000000"/>
                </a:solidFill>
              </a:rPr>
              <a:t>的端口不能加入聚合</a:t>
            </a:r>
            <a:r>
              <a:rPr lang="zh-CN" altLang="en-US" sz="1400" dirty="0" smtClean="0">
                <a:solidFill>
                  <a:srgbClr val="000000"/>
                </a:solidFill>
              </a:rPr>
              <a:t>组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solidFill>
                  <a:srgbClr val="000000"/>
                </a:solidFill>
              </a:rPr>
              <a:t>确认</a:t>
            </a:r>
            <a:r>
              <a:rPr lang="zh-CN" altLang="en-US" sz="1400" dirty="0">
                <a:solidFill>
                  <a:srgbClr val="000000"/>
                </a:solidFill>
              </a:rPr>
              <a:t>聚合组内的端口位于同类型的单板</a:t>
            </a:r>
            <a:r>
              <a:rPr lang="zh-CN" altLang="en-US" sz="1400" dirty="0" smtClean="0">
                <a:solidFill>
                  <a:srgbClr val="000000"/>
                </a:solidFill>
              </a:rPr>
              <a:t>上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solidFill>
                  <a:srgbClr val="000000"/>
                </a:solidFill>
              </a:rPr>
              <a:t>确认</a:t>
            </a:r>
            <a:r>
              <a:rPr lang="zh-CN" altLang="en-US" sz="1400" dirty="0">
                <a:solidFill>
                  <a:srgbClr val="000000"/>
                </a:solidFill>
              </a:rPr>
              <a:t>聚合组数、聚合组成员数是否超出设备规格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动态聚合</a:t>
            </a:r>
            <a:endParaRPr lang="en-US" altLang="zh-CN" b="1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display link-aggregation summary</a:t>
            </a:r>
            <a:r>
              <a:rPr lang="zh-CN" altLang="en-US" sz="1400" dirty="0">
                <a:solidFill>
                  <a:srgbClr val="000000"/>
                </a:solidFill>
              </a:rPr>
              <a:t>查询链路聚合组</a:t>
            </a:r>
            <a:r>
              <a:rPr lang="zh-CN" altLang="en-US" sz="1400" dirty="0" smtClean="0">
                <a:solidFill>
                  <a:srgbClr val="000000"/>
                </a:solidFill>
              </a:rPr>
              <a:t>信息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 smtClean="0">
                <a:solidFill>
                  <a:srgbClr val="000000"/>
                </a:solidFill>
              </a:rPr>
              <a:t>确认</a:t>
            </a:r>
            <a:r>
              <a:rPr lang="zh-CN" altLang="en-US" sz="1400" dirty="0">
                <a:solidFill>
                  <a:srgbClr val="000000"/>
                </a:solidFill>
              </a:rPr>
              <a:t>两端聚合方式一致，都为</a:t>
            </a:r>
            <a:r>
              <a:rPr lang="en-US" altLang="zh-CN" sz="1400" dirty="0">
                <a:solidFill>
                  <a:srgbClr val="000000"/>
                </a:solidFill>
              </a:rPr>
              <a:t>LACP</a:t>
            </a:r>
            <a:r>
              <a:rPr lang="zh-CN" altLang="en-US" sz="1400" dirty="0">
                <a:solidFill>
                  <a:srgbClr val="000000"/>
                </a:solidFill>
              </a:rPr>
              <a:t>方式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确认端口状态、端口分布单板类型、当前聚合配置数目等</a:t>
            </a:r>
            <a:endParaRPr lang="en-US" altLang="zh-CN" sz="1400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Debug </a:t>
            </a:r>
            <a:r>
              <a:rPr lang="en-US" altLang="zh-CN" sz="1400" dirty="0" err="1">
                <a:solidFill>
                  <a:srgbClr val="000000"/>
                </a:solidFill>
              </a:rPr>
              <a:t>lacp</a:t>
            </a:r>
            <a:r>
              <a:rPr lang="zh-CN" altLang="en-US" sz="1400" dirty="0">
                <a:solidFill>
                  <a:srgbClr val="000000"/>
                </a:solidFill>
              </a:rPr>
              <a:t>报文确认收发情况</a:t>
            </a:r>
            <a:endParaRPr lang="en-US" altLang="zh-CN" sz="1400" dirty="0">
              <a:solidFill>
                <a:srgbClr val="000000"/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614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Ping</a:t>
            </a:r>
            <a:r>
              <a:rPr lang="zh-CN" altLang="en-US" dirty="0">
                <a:solidFill>
                  <a:srgbClr val="C00000"/>
                </a:solidFill>
              </a:rPr>
              <a:t>异常问题定位流程（一）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684609" y="843558"/>
            <a:ext cx="7343775" cy="356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kern="0" dirty="0">
                <a:solidFill>
                  <a:srgbClr val="000000"/>
                </a:solidFill>
              </a:rPr>
              <a:t>本设备发起的</a:t>
            </a:r>
            <a:r>
              <a:rPr lang="en-US" altLang="zh-CN" b="1" kern="0" dirty="0">
                <a:solidFill>
                  <a:srgbClr val="000000"/>
                </a:solidFill>
              </a:rPr>
              <a:t>Ping</a:t>
            </a:r>
            <a:r>
              <a:rPr lang="zh-CN" altLang="en-US" b="1" kern="0" dirty="0">
                <a:solidFill>
                  <a:srgbClr val="000000"/>
                </a:solidFill>
              </a:rPr>
              <a:t>操作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Display </a:t>
            </a:r>
            <a:r>
              <a:rPr lang="en-US" altLang="zh-CN" sz="1400" dirty="0" err="1">
                <a:solidFill>
                  <a:srgbClr val="000000"/>
                </a:solidFill>
              </a:rPr>
              <a:t>ip</a:t>
            </a:r>
            <a:r>
              <a:rPr lang="en-US" altLang="zh-CN" sz="1400" dirty="0">
                <a:solidFill>
                  <a:srgbClr val="000000"/>
                </a:solidFill>
              </a:rPr>
              <a:t> routing</a:t>
            </a:r>
            <a:r>
              <a:rPr lang="zh-CN" altLang="en-US" sz="1400" dirty="0">
                <a:solidFill>
                  <a:srgbClr val="000000"/>
                </a:solidFill>
              </a:rPr>
              <a:t>查询是否存在目的网段路由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Display </a:t>
            </a:r>
            <a:r>
              <a:rPr lang="en-US" altLang="zh-CN" sz="1400" dirty="0" err="1">
                <a:solidFill>
                  <a:srgbClr val="000000"/>
                </a:solidFill>
              </a:rPr>
              <a:t>arp</a:t>
            </a:r>
            <a:r>
              <a:rPr lang="zh-CN" altLang="en-US" sz="1400" dirty="0">
                <a:solidFill>
                  <a:srgbClr val="000000"/>
                </a:solidFill>
              </a:rPr>
              <a:t>查询路由下一跳是否可达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查询出接口上</a:t>
            </a:r>
            <a:r>
              <a:rPr lang="en-US" altLang="zh-CN" sz="1400" dirty="0">
                <a:solidFill>
                  <a:srgbClr val="000000"/>
                </a:solidFill>
              </a:rPr>
              <a:t>ACL</a:t>
            </a:r>
            <a:r>
              <a:rPr lang="zh-CN" altLang="en-US" sz="1400" dirty="0">
                <a:solidFill>
                  <a:srgbClr val="000000"/>
                </a:solidFill>
              </a:rPr>
              <a:t>内容是否冲突、错包、</a:t>
            </a:r>
            <a:r>
              <a:rPr lang="en-US" altLang="zh-CN" sz="1400" dirty="0">
                <a:solidFill>
                  <a:srgbClr val="000000"/>
                </a:solidFill>
              </a:rPr>
              <a:t>MTU</a:t>
            </a:r>
            <a:r>
              <a:rPr lang="zh-CN" altLang="en-US" sz="1400" dirty="0">
                <a:solidFill>
                  <a:srgbClr val="000000"/>
                </a:solidFill>
              </a:rPr>
              <a:t>设置等异常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Debug </a:t>
            </a:r>
            <a:r>
              <a:rPr lang="en-US" altLang="zh-CN" sz="1400" dirty="0" err="1">
                <a:solidFill>
                  <a:srgbClr val="000000"/>
                </a:solidFill>
              </a:rPr>
              <a:t>ip</a:t>
            </a:r>
            <a:r>
              <a:rPr lang="en-US" altLang="zh-CN" sz="1400" dirty="0">
                <a:solidFill>
                  <a:srgbClr val="000000"/>
                </a:solidFill>
              </a:rPr>
              <a:t> </a:t>
            </a:r>
            <a:r>
              <a:rPr lang="en-US" altLang="zh-CN" sz="1400" dirty="0" err="1">
                <a:solidFill>
                  <a:srgbClr val="000000"/>
                </a:solidFill>
              </a:rPr>
              <a:t>icmp</a:t>
            </a:r>
            <a:r>
              <a:rPr lang="zh-CN" altLang="en-US" sz="1400" dirty="0">
                <a:solidFill>
                  <a:srgbClr val="000000"/>
                </a:solidFill>
              </a:rPr>
              <a:t>查询设备是否已经发出并收到回应报文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出接口上或对端接口进行流统计确认报文已发出或未收到对端回应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镜像抓包确认发出的报文完全正常</a:t>
            </a:r>
          </a:p>
          <a:p>
            <a:endParaRPr lang="zh-CN" altLang="en-US" kern="0" dirty="0"/>
          </a:p>
        </p:txBody>
      </p:sp>
    </p:spTree>
    <p:extLst>
      <p:ext uri="{BB962C8B-B14F-4D97-AF65-F5344CB8AC3E}">
        <p14:creationId xmlns:p14="http://schemas.microsoft.com/office/powerpoint/2010/main" val="172692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Ping</a:t>
            </a:r>
            <a:r>
              <a:rPr lang="zh-CN" altLang="en-US" dirty="0">
                <a:solidFill>
                  <a:srgbClr val="C00000"/>
                </a:solidFill>
              </a:rPr>
              <a:t>异常问题定位流程（二）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 bwMode="auto">
          <a:xfrm>
            <a:off x="684609" y="843558"/>
            <a:ext cx="7343775" cy="3565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algn="l" rtl="0" eaLnBrk="1" fontAlgn="base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6pPr>
            <a:lvl7pPr marL="29718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7pPr>
            <a:lvl8pPr marL="34290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8pPr>
            <a:lvl9pPr marL="3886200" indent="-22860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n-ea"/>
              </a:defRPr>
            </a:lvl9pPr>
          </a:lstStyle>
          <a:p>
            <a:pPr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en-US" altLang="zh-CN" b="1" kern="0" dirty="0">
                <a:solidFill>
                  <a:srgbClr val="000000"/>
                </a:solidFill>
              </a:rPr>
              <a:t>Ping</a:t>
            </a:r>
            <a:r>
              <a:rPr lang="zh-CN" altLang="en-US" b="1" kern="0" dirty="0">
                <a:solidFill>
                  <a:srgbClr val="000000"/>
                </a:solidFill>
              </a:rPr>
              <a:t>本设备的操作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确认本地回程路由、</a:t>
            </a:r>
            <a:r>
              <a:rPr lang="en-US" altLang="zh-CN" sz="1400" dirty="0">
                <a:solidFill>
                  <a:srgbClr val="000000"/>
                </a:solidFill>
              </a:rPr>
              <a:t>ARP</a:t>
            </a:r>
            <a:r>
              <a:rPr lang="zh-CN" altLang="en-US" sz="1400" dirty="0">
                <a:solidFill>
                  <a:srgbClr val="000000"/>
                </a:solidFill>
              </a:rPr>
              <a:t>表项正确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入方向接口查询是否存在错包、</a:t>
            </a:r>
            <a:r>
              <a:rPr lang="en-US" altLang="zh-CN" sz="1400" dirty="0">
                <a:solidFill>
                  <a:srgbClr val="000000"/>
                </a:solidFill>
              </a:rPr>
              <a:t>ACL</a:t>
            </a:r>
            <a:r>
              <a:rPr lang="zh-CN" altLang="en-US" sz="1400" dirty="0">
                <a:solidFill>
                  <a:srgbClr val="000000"/>
                </a:solidFill>
              </a:rPr>
              <a:t>过滤、</a:t>
            </a:r>
            <a:r>
              <a:rPr lang="en-US" altLang="zh-CN" sz="1400" dirty="0">
                <a:solidFill>
                  <a:srgbClr val="000000"/>
                </a:solidFill>
              </a:rPr>
              <a:t>MRU</a:t>
            </a:r>
            <a:r>
              <a:rPr lang="zh-CN" altLang="en-US" sz="1400" dirty="0">
                <a:solidFill>
                  <a:srgbClr val="000000"/>
                </a:solidFill>
              </a:rPr>
              <a:t>等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altLang="zh-CN" sz="1400" dirty="0">
                <a:solidFill>
                  <a:srgbClr val="000000"/>
                </a:solidFill>
              </a:rPr>
              <a:t>Debug </a:t>
            </a:r>
            <a:r>
              <a:rPr lang="en-US" altLang="zh-CN" sz="1400" dirty="0" err="1">
                <a:solidFill>
                  <a:srgbClr val="000000"/>
                </a:solidFill>
              </a:rPr>
              <a:t>ip</a:t>
            </a:r>
            <a:r>
              <a:rPr lang="en-US" altLang="zh-CN" sz="1400" dirty="0">
                <a:solidFill>
                  <a:srgbClr val="000000"/>
                </a:solidFill>
              </a:rPr>
              <a:t> </a:t>
            </a:r>
            <a:r>
              <a:rPr lang="en-US" altLang="zh-CN" sz="1400" dirty="0" err="1">
                <a:solidFill>
                  <a:srgbClr val="000000"/>
                </a:solidFill>
              </a:rPr>
              <a:t>icmp</a:t>
            </a:r>
            <a:r>
              <a:rPr lang="zh-CN" altLang="en-US" sz="1400" dirty="0">
                <a:solidFill>
                  <a:srgbClr val="000000"/>
                </a:solidFill>
              </a:rPr>
              <a:t>确认报文收发情况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入接口上或对端接口做流统计确认报文收发情况</a:t>
            </a: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rgbClr val="000000"/>
                </a:solidFill>
              </a:rPr>
              <a:t>镜像确认实际收发报文正常</a:t>
            </a:r>
          </a:p>
          <a:p>
            <a:endParaRPr lang="zh-CN" altLang="en-US" kern="0" dirty="0"/>
          </a:p>
        </p:txBody>
      </p:sp>
    </p:spTree>
    <p:extLst>
      <p:ext uri="{BB962C8B-B14F-4D97-AF65-F5344CB8AC3E}">
        <p14:creationId xmlns:p14="http://schemas.microsoft.com/office/powerpoint/2010/main" val="198311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357" y="195486"/>
            <a:ext cx="8229443" cy="457200"/>
          </a:xfrm>
        </p:spPr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</a:rPr>
              <a:t>攻击问题定位流程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4609" y="843559"/>
            <a:ext cx="7343775" cy="3565922"/>
          </a:xfrm>
        </p:spPr>
        <p:txBody>
          <a:bodyPr/>
          <a:lstStyle/>
          <a:p>
            <a:pPr lvl="0" eaLnBrk="0" hangingPunct="0">
              <a:lnSpc>
                <a:spcPct val="90000"/>
              </a:lnSpc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itchFamily="2" charset="2"/>
              <a:buChar char="l"/>
              <a:defRPr/>
            </a:pPr>
            <a:r>
              <a:rPr lang="zh-CN" altLang="en-US" b="1" dirty="0">
                <a:solidFill>
                  <a:srgbClr val="000000"/>
                </a:solidFill>
              </a:rPr>
              <a:t>通过网管或日志告警确认存在攻击</a:t>
            </a:r>
            <a:endParaRPr lang="en-US" altLang="zh-CN" b="1" dirty="0">
              <a:solidFill>
                <a:srgbClr val="000000"/>
              </a:solidFill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查看主控板与接口板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CPU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利用率是否正常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查看交换机各端口流量是否正常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查看配置，确认设备上不用的功能是否已经关闭（比如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HTTP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、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FTP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、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TELNET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、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ICMP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等等）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通过查看上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CPU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的报文统计计数，确认攻击报文类型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通过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COPP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功能调整报文队列长度，缓解攻击影响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通过打印上送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CPU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报文，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Ethereal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转换后确认攻击源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pPr lvl="1">
              <a:spcBef>
                <a:spcPct val="10000"/>
              </a:spcBef>
              <a:spcAft>
                <a:spcPct val="250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通过在端口上部署</a:t>
            </a:r>
            <a:r>
              <a:rPr lang="en-US" altLang="zh-CN" sz="1400" kern="1200" dirty="0">
                <a:solidFill>
                  <a:srgbClr val="000000"/>
                </a:solidFill>
                <a:cs typeface="+mn-cs"/>
              </a:rPr>
              <a:t>ACL</a:t>
            </a:r>
            <a:r>
              <a:rPr lang="zh-CN" altLang="en-US" sz="1400" kern="1200" dirty="0">
                <a:solidFill>
                  <a:srgbClr val="000000"/>
                </a:solidFill>
                <a:cs typeface="+mn-cs"/>
              </a:rPr>
              <a:t>或防火墙 上部署策略阻断攻击流量</a:t>
            </a:r>
            <a:endParaRPr lang="en-US" altLang="zh-CN" sz="1400" kern="1200" dirty="0">
              <a:solidFill>
                <a:srgbClr val="000000"/>
              </a:solidFill>
              <a:cs typeface="+mn-cs"/>
            </a:endParaRPr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192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51520" y="3363838"/>
            <a:ext cx="8640960" cy="1361715"/>
          </a:xfrm>
          <a:prstGeom prst="rect">
            <a:avLst/>
          </a:prstGeom>
          <a:solidFill>
            <a:srgbClr val="A0A0A0"/>
          </a:solidFill>
          <a:ln>
            <a:noFill/>
          </a:ln>
        </p:spPr>
        <p:txBody>
          <a:bodyPr vert="horz" wrap="square" lIns="91440" tIns="45720" rIns="91440" bIns="45720" numCol="1" anchor="ctr" anchorCtr="1" compatLnSpc="1"/>
          <a:lstStyle/>
          <a:p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39952" y="4299942"/>
            <a:ext cx="8591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新华三集团</a:t>
            </a:r>
            <a:endParaRPr lang="en-US" altLang="zh-CN" sz="8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en-US" altLang="zh-CN" sz="800" b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www.h3c.com</a:t>
            </a:r>
            <a:endParaRPr lang="zh-CN" altLang="en-US" sz="800" b="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1520" y="4758279"/>
            <a:ext cx="8640960" cy="45719"/>
          </a:xfrm>
          <a:prstGeom prst="rect">
            <a:avLst/>
          </a:prstGeom>
          <a:solidFill>
            <a:srgbClr val="D7000F"/>
          </a:solidFill>
          <a:ln>
            <a:noFill/>
          </a:ln>
        </p:spPr>
        <p:txBody>
          <a:bodyPr vert="horz" wrap="square" lIns="91440" tIns="45720" rIns="91440" bIns="45720" numCol="1" anchor="ctr" anchorCtr="1" compatLnSpc="1"/>
          <a:lstStyle/>
          <a:p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3888" y="2211710"/>
            <a:ext cx="2199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Thanks</a:t>
            </a:r>
            <a:r>
              <a:rPr kumimoji="1"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！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模板-Top Secret  绝密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模板-Secret  机密 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模板-Confidential 秘密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模板-Internal  内参">
  <a:themeElements>
    <a:clrScheme name="主题颜色-1">
      <a:dk1>
        <a:srgbClr val="262626"/>
      </a:dk1>
      <a:lt1>
        <a:srgbClr val="FFFFFF"/>
      </a:lt1>
      <a:dk2>
        <a:srgbClr val="262626"/>
      </a:dk2>
      <a:lt2>
        <a:srgbClr val="BFBFBF"/>
      </a:lt2>
      <a:accent1>
        <a:srgbClr val="2C4155"/>
      </a:accent1>
      <a:accent2>
        <a:srgbClr val="2290B3"/>
      </a:accent2>
      <a:accent3>
        <a:srgbClr val="6EADA7"/>
      </a:accent3>
      <a:accent4>
        <a:srgbClr val="ADB378"/>
      </a:accent4>
      <a:accent5>
        <a:srgbClr val="EB6161"/>
      </a:accent5>
      <a:accent6>
        <a:srgbClr val="CF7B0F"/>
      </a:accent6>
      <a:hlink>
        <a:srgbClr val="598486"/>
      </a:hlink>
      <a:folHlink>
        <a:srgbClr val="007272"/>
      </a:folHlink>
    </a:clrScheme>
    <a:fontScheme name="自定义设计方案">
      <a:majorFont>
        <a:latin typeface="Arial"/>
        <a:ea typeface="华文细黑"/>
        <a:cs typeface=""/>
      </a:majorFont>
      <a:minorFont>
        <a:latin typeface="华文中宋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688B6"/>
        </a:solidFill>
        <a:ln w="12700" cap="flat" cmpd="sng" algn="ctr">
          <a:noFill/>
          <a:prstDash val="dash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400" b="1" i="0" u="none" strike="noStrike" kern="0" cap="none" spc="0" normalizeH="0" baseline="0" noProof="0">
            <a:ln>
              <a:noFill/>
            </a:ln>
            <a:effectLst/>
            <a:uLnTx/>
            <a:uFillTx/>
            <a:latin typeface="微软雅黑" panose="020B0503020204020204" pitchFamily="34" charset="-122"/>
            <a:ea typeface="微软雅黑" panose="020B0503020204020204" pitchFamily="34" charset="-122"/>
            <a:cs typeface="+mn-cs"/>
          </a:defRPr>
        </a:defPPr>
      </a:lstStyle>
    </a:sp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自定义设计方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自定义设计方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edback xmlns="8e10849c-1667-4f28-b036-7b90e9808d31" xsi:nil="true"/>
    <_x4e0b__x8f7d__x6570_ xmlns="8e10849c-1667-4f28-b036-7b90e9808d31">9</_x4e0b__x8f7d__x6570_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9F69F5151970774792749F237A8CDA6D" ma:contentTypeVersion="10" ma:contentTypeDescription="新建文档。" ma:contentTypeScope="" ma:versionID="c7e1a569ee4943866f52ad7faa6b9113">
  <xsd:schema xmlns:xsd="http://www.w3.org/2001/XMLSchema" xmlns:xs="http://www.w3.org/2001/XMLSchema" xmlns:p="http://schemas.microsoft.com/office/2006/metadata/properties" xmlns:ns1="http://schemas.microsoft.com/sharepoint/v3" xmlns:ns2="ee8f07ca-e086-4550-8aee-a36bfb615190" xmlns:ns3="8e10849c-1667-4f28-b036-7b90e9808d31" targetNamespace="http://schemas.microsoft.com/office/2006/metadata/properties" ma:root="true" ma:fieldsID="c39479dbf012d1b32aeb74cd30982d19" ns1:_="" ns2:_="" ns3:_="">
    <xsd:import namespace="http://schemas.microsoft.com/sharepoint/v3"/>
    <xsd:import namespace="ee8f07ca-e086-4550-8aee-a36bfb615190"/>
    <xsd:import namespace="8e10849c-1667-4f28-b036-7b90e9808d3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1:_dlc_Exempt" minOccurs="0"/>
                <xsd:element ref="ns1:_dlc_ExpireDateSaved" minOccurs="0"/>
                <xsd:element ref="ns1:_dlc_ExpireDate" minOccurs="0"/>
                <xsd:element ref="ns3:_x4e0b__x8f7d__x6570_" minOccurs="0"/>
                <xsd:element ref="ns3:Feedbac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9" nillable="true" ma:displayName="策略例外" ma:hidden="true" ma:internalName="_dlc_Exempt" ma:readOnly="true">
      <xsd:simpleType>
        <xsd:restriction base="dms:Unknown"/>
      </xsd:simpleType>
    </xsd:element>
    <xsd:element name="_dlc_ExpireDateSaved" ma:index="10" nillable="true" ma:displayName="原始过期日期" ma:hidden="true" ma:internalName="_dlc_ExpireDateSaved" ma:readOnly="true">
      <xsd:simpleType>
        <xsd:restriction base="dms:DateTime"/>
      </xsd:simpleType>
    </xsd:element>
    <xsd:element name="_dlc_ExpireDate" ma:index="11" nillable="true" ma:displayName="到期日期" ma:hidden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8f07ca-e086-4550-8aee-a36bfb61519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10849c-1667-4f28-b036-7b90e9808d31" elementFormDefault="qualified">
    <xsd:import namespace="http://schemas.microsoft.com/office/2006/documentManagement/types"/>
    <xsd:import namespace="http://schemas.microsoft.com/office/infopath/2007/PartnerControls"/>
    <xsd:element name="_x4e0b__x8f7d__x6570_" ma:index="12" nillable="true" ma:displayName="下载数" ma:default="0" ma:internalName="_x4e0b__x8f7d__x6570_">
      <xsd:simpleType>
        <xsd:restriction base="dms:Number"/>
      </xsd:simpleType>
    </xsd:element>
    <xsd:element name="Feedback" ma:index="13" nillable="true" ma:displayName="反馈信息" ma:internalName="Feedback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p:Policy xmlns:p="office.server.policy" id="" local="true">
  <p:Name>文档</p:Name>
  <p:Description/>
  <p:Statement/>
  <p:PolicyItems>
    <p:PolicyItem featureId="Microsoft.Office.RecordsManagement.PolicyFeatures.Expiration" staticId="0x0101009F69F5151970774792749F237A8CDA6D" UniqueId="a56ccb85-0776-4b38-8e02-be7b29dc8450">
      <p:Name>保留</p:Name>
      <p:Description>自动安排内容处理并对终止的到期内容执行保留操作。</p:Description>
      <p:CustomData/>
    </p:PolicyItem>
    <p:PolicyItem featureId="Microsoft.Office.RecordsManagement.PolicyFeatures.PolicyAudit" staticId="0x0101009F69F5151970774792749F237A8CDA6D|8138272" UniqueId="c1fd27aa-e818-4012-8fa9-f1da80dd5c5e">
      <p:Name>审核</p:Name>
      <p:Description>审核用户对文档和列表项所做的操作，并将审核结果写入审核日志。</p:Description>
      <p:CustomData>
        <Audit>
          <Update/>
          <View/>
          <CheckInOut/>
          <MoveCopy/>
          <DeleteRestore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C87D8E0A-E439-40B9-9035-188DF5A3C79B}"/>
</file>

<file path=customXml/itemProps2.xml><?xml version="1.0" encoding="utf-8"?>
<ds:datastoreItem xmlns:ds="http://schemas.openxmlformats.org/officeDocument/2006/customXml" ds:itemID="{C87D8E0A-E439-40B9-9035-188DF5A3C7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AC88E3-4072-41E3-8ED5-EA3DB84DADE3}"/>
</file>

<file path=customXml/itemProps4.xml><?xml version="1.0" encoding="utf-8"?>
<ds:datastoreItem xmlns:ds="http://schemas.openxmlformats.org/officeDocument/2006/customXml" ds:itemID="{D070CEA3-18A6-4426-A99A-2743A8DF5C26}"/>
</file>

<file path=customXml/itemProps5.xml><?xml version="1.0" encoding="utf-8"?>
<ds:datastoreItem xmlns:ds="http://schemas.openxmlformats.org/officeDocument/2006/customXml" ds:itemID="{731730FD-7A4C-4ED5-A746-95DF0994B10A}"/>
</file>

<file path=docProps/app.xml><?xml version="1.0" encoding="utf-8"?>
<Properties xmlns="http://schemas.openxmlformats.org/officeDocument/2006/extended-properties" xmlns:vt="http://schemas.openxmlformats.org/officeDocument/2006/docPropsVTypes">
  <Template>新华三集团PPT模板-白底中文模板</Template>
  <TotalTime>316</TotalTime>
  <Words>8056</Words>
  <Application>Microsoft Office PowerPoint</Application>
  <PresentationFormat>全屏显示(16:9)</PresentationFormat>
  <Paragraphs>1550</Paragraphs>
  <Slides>81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81</vt:i4>
      </vt:variant>
    </vt:vector>
  </HeadingPairs>
  <TitlesOfParts>
    <vt:vector size="85" baseType="lpstr">
      <vt:lpstr>模板-Top Secret  绝密</vt:lpstr>
      <vt:lpstr>模板-Secret  机密 </vt:lpstr>
      <vt:lpstr>模板-Confidential 秘密</vt:lpstr>
      <vt:lpstr>模板-Internal  内参</vt:lpstr>
      <vt:lpstr>PowerPoint 演示文稿</vt:lpstr>
      <vt:lpstr>目录</vt:lpstr>
      <vt:lpstr>PowerPoint 演示文稿</vt:lpstr>
      <vt:lpstr>CR19000核心路由器平台</vt:lpstr>
      <vt:lpstr>CR19000-8核心路由器产品介绍</vt:lpstr>
      <vt:lpstr>CR19000-16核心路由器产品介绍</vt:lpstr>
      <vt:lpstr>CR19000-20核心路由器产品介绍</vt:lpstr>
      <vt:lpstr>CR19000-MC核心路由器产品介绍</vt:lpstr>
      <vt:lpstr>主控板命名规则</vt:lpstr>
      <vt:lpstr>CR19000-8主控板</vt:lpstr>
      <vt:lpstr>CR19000-16主控板</vt:lpstr>
      <vt:lpstr>CR19000-20主控板</vt:lpstr>
      <vt:lpstr>业务单板命名规则</vt:lpstr>
      <vt:lpstr>灵活插卡线路处理板</vt:lpstr>
      <vt:lpstr>100G端口线路处理板</vt:lpstr>
      <vt:lpstr>10G端口线路处理板</vt:lpstr>
      <vt:lpstr>CR19000-MC控制板</vt:lpstr>
      <vt:lpstr>PowerPoint 演示文稿</vt:lpstr>
      <vt:lpstr>PowerPoint 演示文稿</vt:lpstr>
      <vt:lpstr>PowerPoint 演示文稿</vt:lpstr>
      <vt:lpstr>CR19000风扇框</vt:lpstr>
      <vt:lpstr>PowerPoint 演示文稿</vt:lpstr>
      <vt:lpstr>CR-19K-MPU-08A主控指示灯</vt:lpstr>
      <vt:lpstr>PowerPoint 演示文稿</vt:lpstr>
      <vt:lpstr>CR-19K-MPU-16A主控指示灯</vt:lpstr>
      <vt:lpstr>PowerPoint 演示文稿</vt:lpstr>
      <vt:lpstr>CR-19K-MPU-16B主控指示灯</vt:lpstr>
      <vt:lpstr>PowerPoint 演示文稿</vt:lpstr>
      <vt:lpstr>CR-19K-MPU-20A主控指示灯</vt:lpstr>
      <vt:lpstr>PowerPoint 演示文稿</vt:lpstr>
      <vt:lpstr>CR-19K-MPU-20B主控指示灯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电源要求</vt:lpstr>
      <vt:lpstr>通风散热要求</vt:lpstr>
      <vt:lpstr>PowerPoint 演示文稿</vt:lpstr>
      <vt:lpstr>PowerPoint 演示文稿</vt:lpstr>
      <vt:lpstr>硬件日常维护要求</vt:lpstr>
      <vt:lpstr>目录</vt:lpstr>
      <vt:lpstr>PowerPoint 演示文稿</vt:lpstr>
      <vt:lpstr>CR19000软件版本命名规则</vt:lpstr>
      <vt:lpstr>软件Bootware菜单功能介绍</vt:lpstr>
      <vt:lpstr>软件版本升级方法</vt:lpstr>
      <vt:lpstr>软件版本一般升级步骤</vt:lpstr>
      <vt:lpstr>PowerPoint 演示文稿</vt:lpstr>
      <vt:lpstr>设备运行状态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查看CPU运行状态</vt:lpstr>
      <vt:lpstr>查看CPU历史运行状态</vt:lpstr>
      <vt:lpstr>查看CPU各任务占用状态</vt:lpstr>
      <vt:lpstr>PowerPoint 演示文稿</vt:lpstr>
      <vt:lpstr>查看内存运行状态</vt:lpstr>
      <vt:lpstr>其他常用系统维护命令（一）</vt:lpstr>
      <vt:lpstr>其他常用系统维护命令（二）</vt:lpstr>
      <vt:lpstr>其他常用系统维护命令（三）</vt:lpstr>
      <vt:lpstr>其他常用系统维护命令（四）</vt:lpstr>
      <vt:lpstr>其他常用系统维护命令（五）</vt:lpstr>
      <vt:lpstr>其他常用系统维护命令（六）</vt:lpstr>
      <vt:lpstr>目录</vt:lpstr>
      <vt:lpstr>以太网接口问题定位流程</vt:lpstr>
      <vt:lpstr>POS接口问题定位流程</vt:lpstr>
      <vt:lpstr>链路聚合异常问题定位流程</vt:lpstr>
      <vt:lpstr>Ping异常问题定位流程（一）</vt:lpstr>
      <vt:lpstr>Ping异常问题定位流程（二）</vt:lpstr>
      <vt:lpstr>攻击问题定位流程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PPT使用说明</dc:title>
  <dc:creator>dingyuanmeng 11958</dc:creator>
  <cp:lastModifiedBy>yangnan 11770</cp:lastModifiedBy>
  <cp:revision>281</cp:revision>
  <cp:lastPrinted>2013-01-19T15:46:00Z</cp:lastPrinted>
  <dcterms:created xsi:type="dcterms:W3CDTF">2016-05-11T02:15:00Z</dcterms:created>
  <dcterms:modified xsi:type="dcterms:W3CDTF">2018-02-02T06:12:58Z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0x0101009F69F5151970774792749F237A8CDA6D</vt:lpwstr>
  </property>
  <property fmtid="{D5CDD505-2E9C-101B-9397-08002B2CF9AE}" pid="3" name="NXPowerLiteLastOptimized">
    <vt:lpwstr>2934491</vt:lpwstr>
  </property>
  <property fmtid="{D5CDD505-2E9C-101B-9397-08002B2CF9AE}" pid="4" name="NXPowerLiteSettings">
    <vt:lpwstr>F7000400038000</vt:lpwstr>
  </property>
  <property fmtid="{D5CDD505-2E9C-101B-9397-08002B2CF9AE}" pid="5" name="NXPowerLiteVersion">
    <vt:lpwstr>D5.0.6</vt:lpwstr>
  </property>
  <property fmtid="{D5CDD505-2E9C-101B-9397-08002B2CF9AE}" pid="6" name="Version">
    <vt:i4>1</vt:i4>
  </property>
  <property fmtid="{D5CDD505-2E9C-101B-9397-08002B2CF9AE}" pid="7" name="KSOProductBuildVer">
    <vt:lpwstr>2052-10.1.0.6748</vt:lpwstr>
  </property>
  <property fmtid="{D5CDD505-2E9C-101B-9397-08002B2CF9AE}" pid="8" name="_dlc_DocIdItemGuid">
    <vt:lpwstr>5f3f6334-eebd-4dee-af25-d7c3930cef8e</vt:lpwstr>
  </property>
  <property fmtid="{D5CDD505-2E9C-101B-9397-08002B2CF9AE}" pid="9" name="_dlc_policyId">
    <vt:lpwstr>0x0101009F69F5151970774792749F237A8CDA6D</vt:lpwstr>
  </property>
  <property fmtid="{D5CDD505-2E9C-101B-9397-08002B2CF9AE}" pid="10" name="ItemRetentionFormula">
    <vt:lpwstr/>
  </property>
</Properties>
</file>