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entation.xml" ContentType="application/vnd.openxmlformats-officedocument.presentationml.presentation.main+xml"/>
  <Override PartName="/ppt/slides/slide3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33.xml" ContentType="application/vnd.openxmlformats-officedocument.presentationml.slide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3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26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2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3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7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3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0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2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2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Layouts/slideLayout19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18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5" r:id="rId3"/>
    <p:sldMasterId id="2147483689" r:id="rId4"/>
    <p:sldMasterId id="2147483703" r:id="rId5"/>
    <p:sldMasterId id="2147483715" r:id="rId6"/>
  </p:sldMasterIdLst>
  <p:notesMasterIdLst>
    <p:notesMasterId r:id="rId43"/>
  </p:notesMasterIdLst>
  <p:sldIdLst>
    <p:sldId id="257" r:id="rId7"/>
    <p:sldId id="299" r:id="rId8"/>
    <p:sldId id="260" r:id="rId9"/>
    <p:sldId id="300" r:id="rId10"/>
    <p:sldId id="301" r:id="rId11"/>
    <p:sldId id="264" r:id="rId12"/>
    <p:sldId id="266" r:id="rId13"/>
    <p:sldId id="302" r:id="rId14"/>
    <p:sldId id="304" r:id="rId15"/>
    <p:sldId id="270" r:id="rId16"/>
    <p:sldId id="271" r:id="rId17"/>
    <p:sldId id="273" r:id="rId18"/>
    <p:sldId id="272" r:id="rId19"/>
    <p:sldId id="274" r:id="rId20"/>
    <p:sldId id="305" r:id="rId21"/>
    <p:sldId id="277" r:id="rId22"/>
    <p:sldId id="306" r:id="rId23"/>
    <p:sldId id="279" r:id="rId24"/>
    <p:sldId id="282" r:id="rId25"/>
    <p:sldId id="281" r:id="rId26"/>
    <p:sldId id="284" r:id="rId27"/>
    <p:sldId id="283" r:id="rId28"/>
    <p:sldId id="285" r:id="rId29"/>
    <p:sldId id="286" r:id="rId30"/>
    <p:sldId id="287" r:id="rId31"/>
    <p:sldId id="288" r:id="rId32"/>
    <p:sldId id="307" r:id="rId33"/>
    <p:sldId id="289" r:id="rId34"/>
    <p:sldId id="291" r:id="rId35"/>
    <p:sldId id="295" r:id="rId36"/>
    <p:sldId id="292" r:id="rId37"/>
    <p:sldId id="294" r:id="rId38"/>
    <p:sldId id="293" r:id="rId39"/>
    <p:sldId id="308" r:id="rId40"/>
    <p:sldId id="309" r:id="rId41"/>
    <p:sldId id="310" r:id="rId4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2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5" autoAdjust="0"/>
    <p:restoredTop sz="84946" autoAdjust="0"/>
  </p:normalViewPr>
  <p:slideViewPr>
    <p:cSldViewPr snapToGrid="0">
      <p:cViewPr varScale="1">
        <p:scale>
          <a:sx n="103" d="100"/>
          <a:sy n="103" d="100"/>
        </p:scale>
        <p:origin x="5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customXml" Target="../customXml/item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openxmlformats.org/officeDocument/2006/relationships/customXml" Target="../customXml/item1.xml"/><Relationship Id="rId8" Type="http://schemas.openxmlformats.org/officeDocument/2006/relationships/slide" Target="slides/slide2.xml"/><Relationship Id="rId51" Type="http://schemas.openxmlformats.org/officeDocument/2006/relationships/customXml" Target="../customXml/item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2A04F-F808-4793-95B0-545CAF4BC3DE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2E006-2A22-47E6-A488-3B57A5EB71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422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aike.baidu.com/item/%E6%96%87%E4%BB%B6%E5%88%86%E9%85%8D%E8%A1%A8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baike.baidu.com/item/NTFS%E5%88%86%E5%8C%BA" TargetMode="External"/><Relationship Id="rId4" Type="http://schemas.openxmlformats.org/officeDocument/2006/relationships/hyperlink" Target="https://baike.baidu.com/item/%E5%88%86%E5%8C%BA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306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98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343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lnSpc>
                <a:spcPct val="250000"/>
              </a:lnSpc>
              <a:buSzPct val="80000"/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需要注册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的软件包：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data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security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voice</a:t>
            </a:r>
          </a:p>
          <a:p>
            <a:pPr marL="285750" indent="-285750" algn="just">
              <a:lnSpc>
                <a:spcPct val="250000"/>
              </a:lnSpc>
              <a:buSzPct val="80000"/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三个软件包需要分别购买软件授权函、申请激活码，完成激活操作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89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47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以</a:t>
            </a:r>
            <a:r>
              <a:rPr lang="en-US" altLang="zh-CN" dirty="0" err="1" smtClean="0"/>
              <a:t>ip</a:t>
            </a:r>
            <a:r>
              <a:rPr lang="zh-CN" altLang="en-US" dirty="0" smtClean="0"/>
              <a:t>升级方式为主</a:t>
            </a:r>
          </a:p>
          <a:p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注意：进行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Linux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侧升级时，请使用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OTG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接口与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HDMI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接口中间的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console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口进行连接，接口波特率需设置为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115200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054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Linux</a:t>
            </a:r>
            <a:r>
              <a:rPr lang="zh-CN" altLang="en-US" dirty="0" smtClean="0"/>
              <a:t>侧的地址是设备出厂配置就会分配好的，通常为</a:t>
            </a:r>
            <a:r>
              <a:rPr lang="en-US" altLang="zh-CN" dirty="0" smtClean="0"/>
              <a:t>192.168.1.2.</a:t>
            </a:r>
          </a:p>
          <a:p>
            <a:r>
              <a:rPr lang="en-US" altLang="zh-CN" dirty="0" smtClean="0"/>
              <a:t>Linux</a:t>
            </a:r>
            <a:r>
              <a:rPr lang="zh-CN" altLang="en-US" dirty="0" smtClean="0"/>
              <a:t>的</a:t>
            </a:r>
            <a:r>
              <a:rPr lang="en-US" altLang="zh-CN" dirty="0" smtClean="0"/>
              <a:t>console</a:t>
            </a:r>
            <a:r>
              <a:rPr lang="zh-CN" altLang="en-US" dirty="0" smtClean="0"/>
              <a:t>口标记为</a:t>
            </a:r>
            <a:r>
              <a:rPr lang="en-US" altLang="zh-CN" dirty="0" smtClean="0"/>
              <a:t>RS232</a:t>
            </a:r>
            <a:r>
              <a:rPr lang="zh-CN" altLang="en-US" dirty="0" smtClean="0"/>
              <a:t>，其余口为</a:t>
            </a:r>
            <a:r>
              <a:rPr lang="en-US" altLang="zh-CN" dirty="0" smtClean="0"/>
              <a:t>RS485/232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907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命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令输完后，会看到控制台打印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“load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upade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pachet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(s) over!”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后，系统自动重启，然后控制台会有大量的文件解压信息输出，等待升级过程自动完成（整个过程大概需要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分半钟左右，过程中会有系统自动重启、升级过程、再次重启等步骤，若外接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HDMI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显示器，一直是黑屏升级状态）。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失败会报</a:t>
            </a:r>
            <a:r>
              <a:rPr lang="en-US" altLang="zh-CN" dirty="0" smtClean="0"/>
              <a:t>failed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415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507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499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FAT32</a:t>
            </a:r>
            <a:r>
              <a:rPr lang="zh-CN" altLang="en-US" dirty="0" smtClean="0"/>
              <a:t>是分区格式的一种。这种格式采用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位的</a:t>
            </a:r>
            <a:r>
              <a:rPr lang="zh-CN" altLang="en-US" dirty="0" smtClean="0">
                <a:hlinkClick r:id="rId3"/>
              </a:rPr>
              <a:t>文件分配表</a:t>
            </a:r>
            <a:r>
              <a:rPr lang="zh-CN" altLang="en-US" dirty="0" smtClean="0"/>
              <a:t>，使其对磁盘的管理能力大大增强，突破了</a:t>
            </a:r>
            <a:r>
              <a:rPr lang="en-US" altLang="zh-CN" dirty="0" smtClean="0"/>
              <a:t>FAT16</a:t>
            </a:r>
            <a:r>
              <a:rPr lang="zh-CN" altLang="en-US" dirty="0" smtClean="0"/>
              <a:t>对每一个</a:t>
            </a:r>
            <a:r>
              <a:rPr lang="zh-CN" altLang="en-US" dirty="0" smtClean="0">
                <a:hlinkClick r:id="rId4"/>
              </a:rPr>
              <a:t>分区</a:t>
            </a:r>
            <a:r>
              <a:rPr lang="zh-CN" altLang="en-US" dirty="0" smtClean="0"/>
              <a:t>的容量只有</a:t>
            </a:r>
            <a:r>
              <a:rPr lang="en-US" altLang="zh-CN" dirty="0" smtClean="0"/>
              <a:t>2 GB</a:t>
            </a:r>
            <a:r>
              <a:rPr lang="zh-CN" altLang="en-US" dirty="0" smtClean="0"/>
              <a:t>的限制。由于现在的硬盘生产成本下降，其容量越来越大，运用</a:t>
            </a:r>
            <a:r>
              <a:rPr lang="en-US" altLang="zh-CN" dirty="0" smtClean="0"/>
              <a:t>FAT32</a:t>
            </a:r>
            <a:r>
              <a:rPr lang="zh-CN" altLang="en-US" dirty="0" smtClean="0"/>
              <a:t>的分区格式后，我们可以将一个大硬盘定义成一个分区而不必分为几个分区使用，大大方便了对磁盘的管理。但由于</a:t>
            </a:r>
            <a:r>
              <a:rPr lang="en-US" altLang="zh-CN" dirty="0" smtClean="0"/>
              <a:t>FAT32</a:t>
            </a:r>
            <a:r>
              <a:rPr lang="zh-CN" altLang="en-US" dirty="0" smtClean="0"/>
              <a:t>分区内无法存放大于</a:t>
            </a:r>
            <a:r>
              <a:rPr lang="en-US" altLang="zh-CN" dirty="0" smtClean="0"/>
              <a:t>4GB</a:t>
            </a:r>
            <a:r>
              <a:rPr lang="zh-CN" altLang="en-US" dirty="0" smtClean="0"/>
              <a:t>的单个文件，且性能不佳，易产生磁盘碎片。目前已被性能更优异的</a:t>
            </a:r>
            <a:r>
              <a:rPr lang="en-US" altLang="zh-CN" dirty="0" smtClean="0">
                <a:hlinkClick r:id="rId5"/>
              </a:rPr>
              <a:t>NTFS</a:t>
            </a:r>
            <a:r>
              <a:rPr lang="zh-CN" altLang="en-US" dirty="0" smtClean="0">
                <a:hlinkClick r:id="rId5"/>
              </a:rPr>
              <a:t>分区</a:t>
            </a:r>
            <a:r>
              <a:rPr lang="zh-CN" altLang="en-US" dirty="0" smtClean="0"/>
              <a:t>格式所取代。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012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（整个过程大概需要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分半钟左右，过程中会有系统自动重启、升级过程、再次自动重启等步骤，若外接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HDMI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显示器，一直是黑屏升级状态）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升级注意事项</a:t>
            </a:r>
          </a:p>
          <a:p>
            <a:pPr lvl="0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升级过程中设备不能断电</a:t>
            </a:r>
          </a:p>
          <a:p>
            <a:pPr lvl="0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升级过程中，不能敲键盘从控制台输入字符</a:t>
            </a:r>
          </a:p>
          <a:p>
            <a:pPr lvl="0"/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盘需采用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fat32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格式，并且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盘只能分一个区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860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升级注意事项</a:t>
            </a:r>
          </a:p>
          <a:p>
            <a:pPr lvl="0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升级过程中设备不能断电</a:t>
            </a:r>
          </a:p>
          <a:p>
            <a:pPr lvl="0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升级过程中，不能敲键盘从控制台输入字符</a:t>
            </a:r>
          </a:p>
          <a:p>
            <a:pPr lvl="0"/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盘需采用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fat32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格式，并且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盘只能分一个区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363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5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是否还有语音？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114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6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165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1653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84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2432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884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917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7193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8608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9373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</a:t>
            </a:r>
            <a:r>
              <a:rPr lang="en-US" altLang="zh-CN" dirty="0" smtClean="0"/>
              <a:t>Linux</a:t>
            </a:r>
            <a:r>
              <a:rPr lang="zh-CN" altLang="en-US" dirty="0" smtClean="0"/>
              <a:t>侧系统出问题，无法进入时可使用</a:t>
            </a:r>
            <a:r>
              <a:rPr lang="en-US" altLang="zh-CN" dirty="0" smtClean="0"/>
              <a:t>reboot</a:t>
            </a:r>
            <a:r>
              <a:rPr lang="zh-CN" altLang="en-US" dirty="0" smtClean="0"/>
              <a:t>命令重启</a:t>
            </a:r>
            <a:r>
              <a:rPr lang="en-US" altLang="zh-CN" dirty="0" smtClean="0"/>
              <a:t>Linux</a:t>
            </a:r>
            <a:r>
              <a:rPr lang="zh-CN" altLang="en-US" dirty="0" smtClean="0"/>
              <a:t>侧系统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359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3914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zh-CN" altLang="zh-CN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默认密码：无</a:t>
            </a:r>
          </a:p>
          <a:p>
            <a:pPr marL="73914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dirty="0" err="1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使用ifconfig命令查看Linux网口ip地址的方法</a:t>
            </a:r>
            <a:endParaRPr lang="zh-CN" altLang="zh-CN" dirty="0" smtClean="0">
              <a:solidFill>
                <a:srgbClr val="00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6779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Linux</a:t>
            </a:r>
            <a:r>
              <a:rPr lang="zh-CN" altLang="en-US" dirty="0" smtClean="0"/>
              <a:t>系统分为三级目录</a:t>
            </a:r>
            <a:r>
              <a:rPr lang="en-US" altLang="zh-CN" dirty="0" smtClean="0"/>
              <a:t>root ~#-------------home-----------</a:t>
            </a:r>
            <a:r>
              <a:rPr lang="zh-CN" altLang="en-US" dirty="0" smtClean="0"/>
              <a:t>根目录</a:t>
            </a:r>
            <a:r>
              <a:rPr lang="en-US" altLang="zh-CN" dirty="0" smtClean="0"/>
              <a:t>/#</a:t>
            </a:r>
          </a:p>
          <a:p>
            <a:r>
              <a:rPr lang="zh-CN" altLang="en-US" dirty="0" smtClean="0"/>
              <a:t>胶片中命令在</a:t>
            </a:r>
            <a:r>
              <a:rPr lang="en-US" altLang="zh-CN" dirty="0" smtClean="0"/>
              <a:t>root</a:t>
            </a:r>
            <a:r>
              <a:rPr lang="zh-CN" altLang="en-US" dirty="0" smtClean="0"/>
              <a:t>目录中输入即可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2923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注：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如果要使上述配置系统每次启动都生效，则需要将上述配置写入系统启动脚本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rc.local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中，如</a:t>
            </a:r>
          </a:p>
          <a:p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ifconfig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eth0 172.32.107.124 netmask 255.255.0.0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echo “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nameserver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172.32.1.255” &gt;&gt; /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resolv.conf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route add –net 0.0.0.0 netmask 0.0.0.0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gw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172.32.1.255</a:t>
            </a:r>
            <a:endParaRPr lang="zh-CN" altLang="zh-CN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2587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说明：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DD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：日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MM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：月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YYYY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：年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hh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：时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mm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：分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ss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：秒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2E006-2A22-47E6-A488-3B57A5EB71F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1897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409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71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85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56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86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95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19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0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72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53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9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19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72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911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秘密-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840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秘密-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508786"/>
            <a:ext cx="5384800" cy="4388777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508785"/>
            <a:ext cx="5384800" cy="4388779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227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08788"/>
            <a:ext cx="5386917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8" y="1508788"/>
            <a:ext cx="5389033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60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55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秘密-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1630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秘密-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26" y="273049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59" y="273068"/>
            <a:ext cx="6815668" cy="5853113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26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2344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秘密-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66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3722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秘密-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6311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秘密-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304801"/>
            <a:ext cx="2743200" cy="5592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592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2912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4086125" y="2476005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9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spc="9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106651" y="3343471"/>
            <a:ext cx="1984582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1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endCxn id="15" idx="1"/>
          </p:cNvCxnSpPr>
          <p:nvPr userDrawn="1"/>
        </p:nvCxnSpPr>
        <p:spPr>
          <a:xfrm flipV="1">
            <a:off x="4737101" y="3553753"/>
            <a:ext cx="369550" cy="15421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7070780" y="3569173"/>
            <a:ext cx="369304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895" y="356659"/>
            <a:ext cx="1082103" cy="46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9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0" y="1"/>
            <a:ext cx="12192000" cy="334347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/>
            <a:endParaRPr lang="zh-CN" altLang="en-US" sz="1867" b="1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5045176" y="3361638"/>
            <a:ext cx="2095830" cy="441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67" dirty="0">
                <a:solidFill>
                  <a:srgbClr val="FFFFFF">
                    <a:lumMod val="8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267" dirty="0">
              <a:solidFill>
                <a:srgbClr val="FFFFFF">
                  <a:lumMod val="8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2074" y="2344553"/>
            <a:ext cx="1912157" cy="82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28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1248" cy="6857579"/>
          </a:xfrm>
          <a:prstGeom prst="rect">
            <a:avLst/>
          </a:prstGeom>
          <a:solidFill>
            <a:srgbClr val="FB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88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292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秘密-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035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秘密-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508786"/>
            <a:ext cx="5384800" cy="4388777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508785"/>
            <a:ext cx="5384800" cy="4388779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3308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08788"/>
            <a:ext cx="5386917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8" y="1508788"/>
            <a:ext cx="5389033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60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221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秘密-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34742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秘密-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26" y="273049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59" y="273068"/>
            <a:ext cx="6815668" cy="5853113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26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1516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秘密-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66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6776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秘密-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18920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秘密-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304801"/>
            <a:ext cx="2743200" cy="5592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592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3502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4086125" y="2476005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9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spc="9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106651" y="3343471"/>
            <a:ext cx="1984582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1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endCxn id="15" idx="1"/>
          </p:cNvCxnSpPr>
          <p:nvPr userDrawn="1"/>
        </p:nvCxnSpPr>
        <p:spPr>
          <a:xfrm flipV="1">
            <a:off x="4737101" y="3553753"/>
            <a:ext cx="369550" cy="15421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7070780" y="3569173"/>
            <a:ext cx="369304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895" y="356659"/>
            <a:ext cx="1082103" cy="46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6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0" y="1"/>
            <a:ext cx="12192000" cy="334347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/>
            <a:endParaRPr lang="zh-CN" altLang="en-US" sz="1867" b="1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5045176" y="3361638"/>
            <a:ext cx="2095830" cy="441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67" dirty="0">
                <a:solidFill>
                  <a:srgbClr val="FFFFFF">
                    <a:lumMod val="8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267" dirty="0">
              <a:solidFill>
                <a:srgbClr val="FFFFFF">
                  <a:lumMod val="8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2074" y="2344553"/>
            <a:ext cx="1912157" cy="82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4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792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1248" cy="6857579"/>
          </a:xfrm>
          <a:prstGeom prst="rect">
            <a:avLst/>
          </a:prstGeom>
          <a:solidFill>
            <a:srgbClr val="FB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7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043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秘密-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062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秘密-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508786"/>
            <a:ext cx="5384800" cy="4388777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508785"/>
            <a:ext cx="5384800" cy="4388779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9110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08788"/>
            <a:ext cx="5386917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8" y="1508788"/>
            <a:ext cx="5389033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60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802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秘密-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780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秘密-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26" y="273049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59" y="273068"/>
            <a:ext cx="6815668" cy="5853113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26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4243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秘密-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66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0712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秘密-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3787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秘密-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304801"/>
            <a:ext cx="2743200" cy="5592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592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9751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4086125" y="2476005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9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spc="9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106651" y="3343471"/>
            <a:ext cx="1984582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1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endCxn id="15" idx="1"/>
          </p:cNvCxnSpPr>
          <p:nvPr userDrawn="1"/>
        </p:nvCxnSpPr>
        <p:spPr>
          <a:xfrm flipV="1">
            <a:off x="4737101" y="3553753"/>
            <a:ext cx="369550" cy="15421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7070780" y="3569173"/>
            <a:ext cx="369304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895" y="356659"/>
            <a:ext cx="1082103" cy="46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2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0" y="1"/>
            <a:ext cx="12192000" cy="334347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/>
            <a:endParaRPr lang="zh-CN" altLang="en-US" sz="1867" b="1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5045176" y="3361638"/>
            <a:ext cx="2095830" cy="441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67" dirty="0">
                <a:solidFill>
                  <a:srgbClr val="FFFFFF">
                    <a:lumMod val="8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267" dirty="0">
              <a:solidFill>
                <a:srgbClr val="FFFFFF">
                  <a:lumMod val="8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2074" y="2344553"/>
            <a:ext cx="1912157" cy="82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5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81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1248" cy="6857579"/>
          </a:xfrm>
          <a:prstGeom prst="rect">
            <a:avLst/>
          </a:prstGeom>
          <a:solidFill>
            <a:srgbClr val="FB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7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保密-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17678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保密-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385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保密-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508786"/>
            <a:ext cx="5384800" cy="4388777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508785"/>
            <a:ext cx="5384800" cy="4388779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269796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保密-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08788"/>
            <a:ext cx="5386917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8" y="1508788"/>
            <a:ext cx="5389033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60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10922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保密-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86957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保密-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26" y="273049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59" y="273068"/>
            <a:ext cx="6815668" cy="5853113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26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882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保密-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66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8676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保密-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8729333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保密-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304801"/>
            <a:ext cx="2743200" cy="5592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592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920577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保密-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0" y="6538385"/>
            <a:ext cx="12192000" cy="317500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</p:grpSp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灯片编号占位符 1"/>
          <p:cNvSpPr txBox="1">
            <a:spLocks/>
          </p:cNvSpPr>
          <p:nvPr userDrawn="1"/>
        </p:nvSpPr>
        <p:spPr>
          <a:xfrm>
            <a:off x="11662518" y="6555535"/>
            <a:ext cx="539925" cy="293159"/>
          </a:xfrm>
          <a:prstGeom prst="rect">
            <a:avLst/>
          </a:prstGeom>
        </p:spPr>
        <p:txBody>
          <a:bodyPr vert="horz" lIns="121920" tIns="96000" rIns="121920" bIns="6096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z="120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4086125" y="2476005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93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spc="93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106651" y="3343471"/>
            <a:ext cx="1984582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133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endCxn id="15" idx="1"/>
          </p:cNvCxnSpPr>
          <p:nvPr userDrawn="1"/>
        </p:nvCxnSpPr>
        <p:spPr>
          <a:xfrm flipV="1">
            <a:off x="4737101" y="3553753"/>
            <a:ext cx="369550" cy="15421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7070780" y="3569173"/>
            <a:ext cx="369304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87655" y="356659"/>
            <a:ext cx="1082103" cy="465765"/>
          </a:xfrm>
          <a:prstGeom prst="rect">
            <a:avLst/>
          </a:prstGeom>
        </p:spPr>
      </p:pic>
      <p:sp>
        <p:nvSpPr>
          <p:cNvPr id="18" name="矩形 17"/>
          <p:cNvSpPr/>
          <p:nvPr userDrawn="1"/>
        </p:nvSpPr>
        <p:spPr>
          <a:xfrm>
            <a:off x="3695734" y="6581051"/>
            <a:ext cx="4800535" cy="256545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Copyright © 2016 NEW H3C Group. All rights reserved.</a:t>
            </a:r>
            <a:endParaRPr lang="zh-CN" altLang="en-US" sz="1067" b="1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9697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保密-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0" y="6538385"/>
            <a:ext cx="12192000" cy="317500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</p:grpSp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灯片编号占位符 1"/>
          <p:cNvSpPr txBox="1">
            <a:spLocks/>
          </p:cNvSpPr>
          <p:nvPr userDrawn="1"/>
        </p:nvSpPr>
        <p:spPr>
          <a:xfrm>
            <a:off x="11662518" y="6555535"/>
            <a:ext cx="539925" cy="293159"/>
          </a:xfrm>
          <a:prstGeom prst="rect">
            <a:avLst/>
          </a:prstGeom>
        </p:spPr>
        <p:txBody>
          <a:bodyPr vert="horz" lIns="121920" tIns="96000" rIns="121920" bIns="6096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z="120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0" y="1"/>
            <a:ext cx="12192000" cy="334347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/>
            <a:endParaRPr lang="zh-CN" altLang="en-US" sz="1867" b="1" kern="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5045176" y="3361638"/>
            <a:ext cx="2095830" cy="441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67" dirty="0">
                <a:solidFill>
                  <a:srgbClr val="FFFFFF">
                    <a:lumMod val="8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267" dirty="0">
              <a:solidFill>
                <a:srgbClr val="FFFFFF">
                  <a:lumMod val="8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42074" y="2344553"/>
            <a:ext cx="1912157" cy="823043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3695734" y="6581051"/>
            <a:ext cx="4800535" cy="256545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Copyright © 2016 NEW H3C Group. All rights reserved.</a:t>
            </a:r>
            <a:endParaRPr lang="zh-CN" altLang="en-US" sz="1067" b="1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9324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4402279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秘密-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261415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秘密-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508786"/>
            <a:ext cx="5384800" cy="4388777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508785"/>
            <a:ext cx="5384800" cy="4388779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15442996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08788"/>
            <a:ext cx="5386917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8" y="1508788"/>
            <a:ext cx="5389033" cy="666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60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7576208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秘密-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95806737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秘密-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26" y="273049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59" y="273068"/>
            <a:ext cx="6815668" cy="5853113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26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80253724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秘密-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66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00138159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秘密-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47620676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秘密-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304801"/>
            <a:ext cx="2743200" cy="5592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592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72750578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4086125" y="2476005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spc="9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spc="9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106651" y="3343471"/>
            <a:ext cx="1984582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1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endCxn id="15" idx="1"/>
          </p:cNvCxnSpPr>
          <p:nvPr userDrawn="1"/>
        </p:nvCxnSpPr>
        <p:spPr>
          <a:xfrm flipV="1">
            <a:off x="4737101" y="3553753"/>
            <a:ext cx="369550" cy="15421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7070780" y="3569173"/>
            <a:ext cx="369304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895" y="356659"/>
            <a:ext cx="1082103" cy="46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03218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0" y="1"/>
            <a:ext cx="12192000" cy="334347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/>
            <a:endParaRPr lang="zh-CN" altLang="en-US" sz="1867" b="1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5045176" y="3361638"/>
            <a:ext cx="2095830" cy="441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267" dirty="0">
                <a:solidFill>
                  <a:srgbClr val="FFFFFF">
                    <a:lumMod val="8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267" dirty="0">
              <a:solidFill>
                <a:srgbClr val="FFFFFF">
                  <a:lumMod val="8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2074" y="2344553"/>
            <a:ext cx="1912157" cy="82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05128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326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1248" cy="6857579"/>
          </a:xfrm>
          <a:prstGeom prst="rect">
            <a:avLst/>
          </a:prstGeom>
          <a:solidFill>
            <a:srgbClr val="FB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73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99080-A2BA-437F-884D-7ACFACB76D80}" type="datetimeFigureOut">
              <a:rPr lang="zh-CN" altLang="en-US" smtClean="0"/>
              <a:t>2018/3/26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6A108-10E4-4BDD-8928-156FF19BA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9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1184565" y="6468174"/>
            <a:ext cx="711200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defRPr/>
            </a:pPr>
            <a:fld id="{758D0DAD-9C2B-4CE2-8897-28BF2D4AAF7E}" type="slidenum">
              <a:rPr lang="en-US" altLang="zh-CN" sz="1600">
                <a:solidFill>
                  <a:srgbClr val="FFFFFF">
                    <a:lumMod val="6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r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sz="1600" dirty="0">
              <a:solidFill>
                <a:srgbClr val="FFFFFF">
                  <a:lumMod val="6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6538385"/>
            <a:ext cx="12192000" cy="317500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2545" y="565433"/>
            <a:ext cx="892239" cy="38404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sp>
        <p:nvSpPr>
          <p:cNvPr id="16" name="灯片编号占位符 1"/>
          <p:cNvSpPr txBox="1"/>
          <p:nvPr userDrawn="1"/>
        </p:nvSpPr>
        <p:spPr>
          <a:xfrm>
            <a:off x="11662518" y="6555535"/>
            <a:ext cx="539925" cy="293159"/>
          </a:xfrm>
          <a:prstGeom prst="rect">
            <a:avLst/>
          </a:prstGeom>
        </p:spPr>
        <p:txBody>
          <a:bodyPr vert="horz" lIns="121920" tIns="96000" rIns="121920" bIns="6096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z="1200" smtClean="0">
                <a:solidFill>
                  <a:srgbClr val="262626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zh-CN" altLang="en-US" sz="1200" dirty="0">
              <a:solidFill>
                <a:srgbClr val="262626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 23"/>
          <p:cNvGrpSpPr/>
          <p:nvPr userDrawn="1"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23" name="矩形 22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 descr="1.png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图片 25" descr="新华三LOGO.png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 userDrawn="1"/>
        </p:nvSpPr>
        <p:spPr>
          <a:xfrm>
            <a:off x="11740768" y="6500587"/>
            <a:ext cx="39466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BB97A9-7D72-4F8F-8BC5-4E547C3F4DC5}" type="slidenum">
              <a:rPr lang="en-GB" altLang="zh-CN" sz="1333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zh-CN" sz="1333" dirty="0">
              <a:solidFill>
                <a:srgbClr val="26262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209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33" b="1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9pPr>
    </p:titleStyle>
    <p:bodyStyle>
      <a:lvl1pPr marL="457189" indent="-457189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 b="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990575" indent="-38099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2133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523962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8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2133547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74313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4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335271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6pPr>
      <a:lvl7pPr marL="396230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7pPr>
      <a:lvl8pPr marL="457188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8pPr>
      <a:lvl9pPr marL="5181470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1184565" y="6468174"/>
            <a:ext cx="711200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defRPr/>
            </a:pPr>
            <a:fld id="{758D0DAD-9C2B-4CE2-8897-28BF2D4AAF7E}" type="slidenum">
              <a:rPr lang="en-US" altLang="zh-CN" sz="1600">
                <a:solidFill>
                  <a:srgbClr val="FFFFFF">
                    <a:lumMod val="6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r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sz="1600" dirty="0">
              <a:solidFill>
                <a:srgbClr val="FFFFFF">
                  <a:lumMod val="6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6538385"/>
            <a:ext cx="12192000" cy="317500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2545" y="565433"/>
            <a:ext cx="892239" cy="38404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sp>
        <p:nvSpPr>
          <p:cNvPr id="16" name="灯片编号占位符 1"/>
          <p:cNvSpPr txBox="1"/>
          <p:nvPr userDrawn="1"/>
        </p:nvSpPr>
        <p:spPr>
          <a:xfrm>
            <a:off x="11662518" y="6555535"/>
            <a:ext cx="539925" cy="293159"/>
          </a:xfrm>
          <a:prstGeom prst="rect">
            <a:avLst/>
          </a:prstGeom>
        </p:spPr>
        <p:txBody>
          <a:bodyPr vert="horz" lIns="121920" tIns="96000" rIns="121920" bIns="6096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z="1200" smtClean="0">
                <a:solidFill>
                  <a:srgbClr val="262626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zh-CN" altLang="en-US" sz="1200" dirty="0">
              <a:solidFill>
                <a:srgbClr val="262626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 23"/>
          <p:cNvGrpSpPr/>
          <p:nvPr userDrawn="1"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23" name="矩形 22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 descr="1.png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图片 25" descr="新华三LOGO.png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 userDrawn="1"/>
        </p:nvSpPr>
        <p:spPr>
          <a:xfrm>
            <a:off x="11740768" y="6500587"/>
            <a:ext cx="39466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BB97A9-7D72-4F8F-8BC5-4E547C3F4DC5}" type="slidenum">
              <a:rPr lang="en-GB" altLang="zh-CN" sz="1333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zh-CN" sz="1333" dirty="0">
              <a:solidFill>
                <a:srgbClr val="26262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52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33" b="1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9pPr>
    </p:titleStyle>
    <p:bodyStyle>
      <a:lvl1pPr marL="457189" indent="-457189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 b="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990575" indent="-38099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2133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523962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8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2133547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74313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4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335271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6pPr>
      <a:lvl7pPr marL="396230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7pPr>
      <a:lvl8pPr marL="457188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8pPr>
      <a:lvl9pPr marL="5181470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1184565" y="6468174"/>
            <a:ext cx="711200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defRPr/>
            </a:pPr>
            <a:fld id="{758D0DAD-9C2B-4CE2-8897-28BF2D4AAF7E}" type="slidenum">
              <a:rPr lang="en-US" altLang="zh-CN" sz="1600">
                <a:solidFill>
                  <a:srgbClr val="FFFFFF">
                    <a:lumMod val="6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r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sz="1600" dirty="0">
              <a:solidFill>
                <a:srgbClr val="FFFFFF">
                  <a:lumMod val="6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6538385"/>
            <a:ext cx="12192000" cy="317500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2545" y="565433"/>
            <a:ext cx="892239" cy="38404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sp>
        <p:nvSpPr>
          <p:cNvPr id="16" name="灯片编号占位符 1"/>
          <p:cNvSpPr txBox="1"/>
          <p:nvPr userDrawn="1"/>
        </p:nvSpPr>
        <p:spPr>
          <a:xfrm>
            <a:off x="11662518" y="6555535"/>
            <a:ext cx="539925" cy="293159"/>
          </a:xfrm>
          <a:prstGeom prst="rect">
            <a:avLst/>
          </a:prstGeom>
        </p:spPr>
        <p:txBody>
          <a:bodyPr vert="horz" lIns="121920" tIns="96000" rIns="121920" bIns="6096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z="1200" smtClean="0">
                <a:solidFill>
                  <a:srgbClr val="262626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zh-CN" altLang="en-US" sz="1200" dirty="0">
              <a:solidFill>
                <a:srgbClr val="262626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 23"/>
          <p:cNvGrpSpPr/>
          <p:nvPr userDrawn="1"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23" name="矩形 22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 descr="1.png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图片 25" descr="新华三LOGO.png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 userDrawn="1"/>
        </p:nvSpPr>
        <p:spPr>
          <a:xfrm>
            <a:off x="11740768" y="6500587"/>
            <a:ext cx="39466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BB97A9-7D72-4F8F-8BC5-4E547C3F4DC5}" type="slidenum">
              <a:rPr lang="en-GB" altLang="zh-CN" sz="1333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zh-CN" sz="1333" dirty="0">
              <a:solidFill>
                <a:srgbClr val="26262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816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33" b="1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9pPr>
    </p:titleStyle>
    <p:bodyStyle>
      <a:lvl1pPr marL="457189" indent="-457189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 b="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990575" indent="-38099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2133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523962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8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2133547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74313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4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335271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6pPr>
      <a:lvl7pPr marL="396230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7pPr>
      <a:lvl8pPr marL="457188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8pPr>
      <a:lvl9pPr marL="5181470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1184565" y="6468174"/>
            <a:ext cx="711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defRPr/>
            </a:pPr>
            <a:fld id="{758D0DAD-9C2B-4CE2-8897-28BF2D4AAF7E}" type="slidenum">
              <a:rPr lang="en-US" altLang="zh-CN" sz="1600">
                <a:solidFill>
                  <a:srgbClr val="FFFFFF">
                    <a:lumMod val="65000"/>
                  </a:srgbClr>
                </a:solidFill>
                <a:latin typeface="微软雅黑" pitchFamily="34" charset="-122"/>
                <a:ea typeface="微软雅黑" pitchFamily="34" charset="-122"/>
              </a:rPr>
              <a:pPr algn="r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sz="1600" dirty="0">
              <a:solidFill>
                <a:srgbClr val="FFFFFF">
                  <a:lumMod val="6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6538385"/>
            <a:ext cx="12192000" cy="317500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992545" y="260648"/>
            <a:ext cx="892239" cy="384043"/>
          </a:xfrm>
          <a:prstGeom prst="rect">
            <a:avLst/>
          </a:prstGeom>
        </p:spPr>
      </p:pic>
      <p:sp>
        <p:nvSpPr>
          <p:cNvPr id="16" name="灯片编号占位符 1"/>
          <p:cNvSpPr txBox="1">
            <a:spLocks/>
          </p:cNvSpPr>
          <p:nvPr userDrawn="1"/>
        </p:nvSpPr>
        <p:spPr>
          <a:xfrm>
            <a:off x="11662518" y="6555535"/>
            <a:ext cx="539925" cy="293159"/>
          </a:xfrm>
          <a:prstGeom prst="rect">
            <a:avLst/>
          </a:prstGeom>
        </p:spPr>
        <p:txBody>
          <a:bodyPr vert="horz" lIns="121920" tIns="96000" rIns="121920" bIns="6096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z="120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3695734" y="6581051"/>
            <a:ext cx="4800535" cy="256545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 smtClean="0">
                <a:solidFill>
                  <a:srgbClr val="000000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Copyright © 2016 NEW H3C Group. All rights reserved.</a:t>
            </a:r>
            <a:endParaRPr lang="zh-CN" altLang="en-US" sz="1067" b="1" dirty="0">
              <a:solidFill>
                <a:srgbClr val="000000">
                  <a:lumMod val="50000"/>
                  <a:lumOff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174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33" b="1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charset="0"/>
          <a:ea typeface="华文细黑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charset="0"/>
          <a:ea typeface="华文细黑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charset="0"/>
          <a:ea typeface="华文细黑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charset="0"/>
          <a:ea typeface="华文细黑" pitchFamily="2" charset="-122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charset="0"/>
          <a:ea typeface="华文细黑" pitchFamily="2" charset="-122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charset="0"/>
          <a:ea typeface="华文细黑" pitchFamily="2" charset="-122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charset="0"/>
          <a:ea typeface="华文细黑" pitchFamily="2" charset="-122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charset="0"/>
          <a:ea typeface="华文细黑" pitchFamily="2" charset="-122"/>
        </a:defRPr>
      </a:lvl9pPr>
    </p:titleStyle>
    <p:bodyStyle>
      <a:lvl1pPr marL="457189" indent="-457189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 b="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990575" indent="-38099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2133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523962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8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2133547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74313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4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335271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6pPr>
      <a:lvl7pPr marL="396230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7pPr>
      <a:lvl8pPr marL="457188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8pPr>
      <a:lvl9pPr marL="5181470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40490"/>
            <a:ext cx="10972800" cy="4484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1184565" y="6468174"/>
            <a:ext cx="711200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defRPr/>
            </a:pPr>
            <a:fld id="{758D0DAD-9C2B-4CE2-8897-28BF2D4AAF7E}" type="slidenum">
              <a:rPr lang="en-US" altLang="zh-CN" sz="1600">
                <a:solidFill>
                  <a:srgbClr val="FFFFFF">
                    <a:lumMod val="6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r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sz="1600" dirty="0">
              <a:solidFill>
                <a:srgbClr val="FFFFFF">
                  <a:lumMod val="6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810" y="452655"/>
            <a:ext cx="10972591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6538385"/>
            <a:ext cx="12192000" cy="317500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0377940" y="6556681"/>
            <a:ext cx="1308820" cy="29745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solidFill>
                  <a:srgbClr val="262626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333" dirty="0">
              <a:solidFill>
                <a:srgbClr val="262626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2545" y="565433"/>
            <a:ext cx="892239" cy="38404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5388537" y="6581052"/>
            <a:ext cx="1337226" cy="256545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1067" b="1" dirty="0">
                <a:solidFill>
                  <a:srgbClr val="262626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sp>
        <p:nvSpPr>
          <p:cNvPr id="16" name="灯片编号占位符 1"/>
          <p:cNvSpPr txBox="1"/>
          <p:nvPr userDrawn="1"/>
        </p:nvSpPr>
        <p:spPr>
          <a:xfrm>
            <a:off x="11662518" y="6555535"/>
            <a:ext cx="539925" cy="293159"/>
          </a:xfrm>
          <a:prstGeom prst="rect">
            <a:avLst/>
          </a:prstGeom>
        </p:spPr>
        <p:txBody>
          <a:bodyPr vert="horz" lIns="121920" tIns="96000" rIns="121920" bIns="6096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z="1200" smtClean="0">
                <a:solidFill>
                  <a:srgbClr val="262626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zh-CN" altLang="en-US" sz="1200" dirty="0">
              <a:solidFill>
                <a:srgbClr val="262626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11760629" y="6656507"/>
            <a:ext cx="0" cy="12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 23"/>
          <p:cNvGrpSpPr/>
          <p:nvPr userDrawn="1"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23" name="矩形 22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 descr="1.png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图片 25" descr="新华三LOGO.png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 userDrawn="1"/>
        </p:nvSpPr>
        <p:spPr>
          <a:xfrm>
            <a:off x="11740768" y="6500587"/>
            <a:ext cx="39466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BB97A9-7D72-4F8F-8BC5-4E547C3F4DC5}" type="slidenum">
              <a:rPr lang="en-GB" altLang="zh-CN" sz="1333" smtClean="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zh-CN" sz="1333" dirty="0">
              <a:solidFill>
                <a:srgbClr val="26262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486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733" b="1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9pPr>
    </p:titleStyle>
    <p:bodyStyle>
      <a:lvl1pPr marL="457189" indent="-457189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 b="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990575" indent="-38099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2133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523962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8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2133547" indent="-304792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74313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467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335271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6pPr>
      <a:lvl7pPr marL="396230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7pPr>
      <a:lvl8pPr marL="4571886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8pPr>
      <a:lvl9pPr marL="5181470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VCG21f2e3f396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2000" cy="6885384"/>
          </a:xfrm>
          <a:prstGeom prst="rect">
            <a:avLst/>
          </a:prstGeom>
        </p:spPr>
      </p:pic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931741" y="3621022"/>
            <a:ext cx="8248268" cy="1344181"/>
          </a:xfrm>
          <a:prstGeom prst="rect">
            <a:avLst/>
          </a:prstGeom>
          <a:solidFill>
            <a:srgbClr val="C00000">
              <a:alpha val="72000"/>
            </a:srgbClr>
          </a:solidFill>
          <a:ln>
            <a:noFill/>
          </a:ln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54377" y="3620697"/>
            <a:ext cx="6624314" cy="1262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</a:rPr>
              <a:t>LA46</a:t>
            </a:r>
            <a:r>
              <a:rPr lang="zh-CN" altLang="zh-CN" sz="3200" b="1" dirty="0" smtClean="0">
                <a:solidFill>
                  <a:schemeClr val="bg1"/>
                </a:solidFill>
              </a:rPr>
              <a:t>系列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ICT</a:t>
            </a:r>
            <a:r>
              <a:rPr lang="zh-CN" altLang="zh-CN" sz="3200" b="1" dirty="0" smtClean="0">
                <a:solidFill>
                  <a:schemeClr val="bg1"/>
                </a:solidFill>
              </a:rPr>
              <a:t>融合业务网关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-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基本维护</a:t>
            </a:r>
            <a:endParaRPr lang="en-US" altLang="zh-CN" sz="32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867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2018.3  </a:t>
            </a:r>
            <a:r>
              <a:rPr kumimoji="1" lang="zh-CN" altLang="en-US" sz="1867" b="1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路由器支持组 王喆兴</a:t>
            </a:r>
            <a:endParaRPr kumimoji="1" lang="en-US" altLang="zh-CN" sz="1867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3826797" y="3620697"/>
            <a:ext cx="60959" cy="1344000"/>
          </a:xfrm>
          <a:prstGeom prst="rect">
            <a:avLst/>
          </a:prstGeom>
          <a:solidFill>
            <a:srgbClr val="C00000">
              <a:alpha val="73000"/>
            </a:srgbClr>
          </a:solidFill>
          <a:ln>
            <a:noFill/>
          </a:ln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8449" y="260648"/>
            <a:ext cx="1679495" cy="9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540793"/>
          </a:xfrm>
          <a:prstGeom prst="rect">
            <a:avLst/>
          </a:prstGeom>
        </p:spPr>
      </p:pic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2072365" y="283125"/>
            <a:ext cx="10119635" cy="937631"/>
            <a:chOff x="832558" y="2152098"/>
            <a:chExt cx="9183568" cy="850900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5733" y="2155273"/>
              <a:ext cx="8313737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381958" y="2152098"/>
              <a:ext cx="7634168" cy="850900"/>
            </a:xfrm>
            <a:prstGeom prst="rect">
              <a:avLst/>
            </a:prstGeom>
            <a:solidFill>
              <a:srgbClr val="D9D9D9">
                <a:alpha val="6980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32000" tIns="48000" rIns="121920" bIns="480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学习完本课程，您应该能够：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32558" y="2152098"/>
              <a:ext cx="844550" cy="85090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77108" y="2152098"/>
              <a:ext cx="420687" cy="85090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97795" y="2152098"/>
              <a:ext cx="284162" cy="8509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</p:grpSp>
      <p:grpSp>
        <p:nvGrpSpPr>
          <p:cNvPr id="10" name="组合 9"/>
          <p:cNvGrpSpPr>
            <a:grpSpLocks noChangeAspect="1"/>
          </p:cNvGrpSpPr>
          <p:nvPr/>
        </p:nvGrpSpPr>
        <p:grpSpPr>
          <a:xfrm>
            <a:off x="2072365" y="1892830"/>
            <a:ext cx="10119635" cy="3936437"/>
            <a:chOff x="832558" y="2152098"/>
            <a:chExt cx="9183568" cy="850900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5733" y="2155273"/>
              <a:ext cx="8313737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832558" y="2152098"/>
              <a:ext cx="9183568" cy="850900"/>
            </a:xfrm>
            <a:prstGeom prst="rect">
              <a:avLst/>
            </a:prstGeom>
            <a:solidFill>
              <a:srgbClr val="D9D9D9">
                <a:alpha val="6980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32000" tIns="48000" rIns="121920" bIns="48000" numCol="1" anchor="ctr" anchorCtr="0" compatLnSpc="1">
              <a:prstTxWarp prst="textNoShape">
                <a:avLst/>
              </a:prstTxWarp>
            </a:bodyPr>
            <a:lstStyle/>
            <a:p>
              <a:pPr marL="609585" indent="-609585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n"/>
              </a:pPr>
              <a:r>
                <a:rPr lang="zh-CN" altLang="en-US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熟悉</a:t>
              </a:r>
              <a:r>
                <a:rPr lang="en-US" altLang="zh-CN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</a:t>
              </a:r>
              <a:r>
                <a:rPr lang="zh-CN" altLang="en-US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相关版本及升级方法</a:t>
              </a:r>
            </a:p>
            <a:p>
              <a:pPr marL="609585" indent="-609585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n"/>
              </a:pPr>
              <a:r>
                <a:rPr lang="zh-CN" altLang="en-US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</a:t>
              </a:r>
              <a:r>
                <a:rPr lang="en-US" altLang="zh-CN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license</a:t>
              </a:r>
              <a:r>
                <a:rPr lang="zh-CN" altLang="en-US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的加载方法</a:t>
              </a:r>
            </a:p>
            <a:p>
              <a:pPr marL="609585" indent="-609585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n"/>
              </a:pPr>
              <a:r>
                <a:rPr lang="zh-CN" altLang="en-US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熟悉</a:t>
              </a:r>
              <a:r>
                <a:rPr lang="en-US" altLang="zh-CN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</a:t>
              </a:r>
              <a:r>
                <a:rPr lang="zh-CN" altLang="en-US" sz="3733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侧基本维护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653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 14"/>
          <p:cNvGrpSpPr/>
          <p:nvPr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7" name="矩形 6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 descr="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4" name="图片 13" descr="新华三LOGO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11740768" y="6500587"/>
            <a:ext cx="27924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333" dirty="0" smtClean="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endParaRPr kumimoji="1" lang="zh-CN" altLang="en-US" sz="1333" dirty="0">
              <a:solidFill>
                <a:srgbClr val="26262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45782" y="3258655"/>
            <a:ext cx="2810385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8400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rPr>
              <a:t>01</a:t>
            </a:r>
            <a:endParaRPr kumimoji="1" lang="zh-CN" altLang="en-US" sz="18400" dirty="0">
              <a:solidFill>
                <a:srgbClr val="FFFFFF"/>
              </a:solidFill>
              <a:latin typeface="Microsoft Sans Serif" panose="020B0604020202020204"/>
              <a:ea typeface="huxiaobo-gdh"/>
              <a:cs typeface="Microsoft Sans Serif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86397" y="2317898"/>
            <a:ext cx="6464592" cy="2796362"/>
            <a:chOff x="6117571" y="2276872"/>
            <a:chExt cx="4874440" cy="2171020"/>
          </a:xfrm>
        </p:grpSpPr>
        <p:sp>
          <p:nvSpPr>
            <p:cNvPr id="12" name="Rectangle 2"/>
            <p:cNvSpPr/>
            <p:nvPr/>
          </p:nvSpPr>
          <p:spPr>
            <a:xfrm>
              <a:off x="6192011" y="2318956"/>
              <a:ext cx="340901" cy="340901"/>
            </a:xfrm>
            <a:prstGeom prst="rect">
              <a:avLst/>
            </a:prstGeom>
            <a:solidFill>
              <a:srgbClr val="CD0A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19" name="Rectangle 2"/>
            <p:cNvSpPr/>
            <p:nvPr/>
          </p:nvSpPr>
          <p:spPr>
            <a:xfrm>
              <a:off x="6192011" y="2628559"/>
              <a:ext cx="4800000" cy="48000"/>
            </a:xfrm>
            <a:prstGeom prst="rect">
              <a:avLst/>
            </a:prstGeom>
            <a:solidFill>
              <a:srgbClr val="E60012"/>
            </a:solidFill>
            <a:ln w="6350" cmpd="sng">
              <a:solidFill>
                <a:srgbClr val="E700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0" name="Rectangle 2"/>
            <p:cNvSpPr/>
            <p:nvPr/>
          </p:nvSpPr>
          <p:spPr>
            <a:xfrm>
              <a:off x="6192011" y="2916591"/>
              <a:ext cx="340901" cy="3409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4" name="Rectangle 2"/>
            <p:cNvSpPr/>
            <p:nvPr/>
          </p:nvSpPr>
          <p:spPr>
            <a:xfrm>
              <a:off x="6192011" y="3492655"/>
              <a:ext cx="340901" cy="34090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8" name="Rectangle 2"/>
            <p:cNvSpPr/>
            <p:nvPr/>
          </p:nvSpPr>
          <p:spPr>
            <a:xfrm>
              <a:off x="6192011" y="4090290"/>
              <a:ext cx="340901" cy="34090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117571" y="2874507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02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117571" y="3450571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03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117571" y="4048205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04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18" name="Rectangle 62"/>
            <p:cNvSpPr>
              <a:spLocks noChangeArrowheads="1"/>
            </p:cNvSpPr>
            <p:nvPr/>
          </p:nvSpPr>
          <p:spPr bwMode="auto">
            <a:xfrm>
              <a:off x="6678941" y="2351313"/>
              <a:ext cx="3318748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</a:t>
              </a:r>
              <a:r>
                <a:rPr lang="en-US" altLang="zh-CN" sz="2400" b="1" kern="1000" dirty="0" err="1" smtClean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ComWare</a:t>
              </a:r>
              <a:r>
                <a:rPr lang="en-US" altLang="zh-CN" sz="2400" b="1" kern="1000" dirty="0" smtClean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b="1" kern="1000" dirty="0" smtClean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侧版本说明</a:t>
              </a:r>
              <a:endParaRPr lang="zh-CN" altLang="zh-CN" sz="24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62"/>
            <p:cNvSpPr>
              <a:spLocks noChangeArrowheads="1"/>
            </p:cNvSpPr>
            <p:nvPr/>
          </p:nvSpPr>
          <p:spPr bwMode="auto">
            <a:xfrm>
              <a:off x="6691067" y="2948947"/>
              <a:ext cx="2806356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侧版本说明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2"/>
            <p:cNvSpPr/>
            <p:nvPr/>
          </p:nvSpPr>
          <p:spPr>
            <a:xfrm>
              <a:off x="6192011" y="3226193"/>
              <a:ext cx="4800000" cy="4800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26" name="Rectangle 62"/>
            <p:cNvSpPr>
              <a:spLocks noChangeArrowheads="1"/>
            </p:cNvSpPr>
            <p:nvPr/>
          </p:nvSpPr>
          <p:spPr bwMode="auto">
            <a:xfrm>
              <a:off x="6692738" y="3525011"/>
              <a:ext cx="2330129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License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"/>
            <p:cNvSpPr/>
            <p:nvPr/>
          </p:nvSpPr>
          <p:spPr>
            <a:xfrm>
              <a:off x="6192011" y="3802257"/>
              <a:ext cx="4800000" cy="4800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30" name="Rectangle 62"/>
            <p:cNvSpPr>
              <a:spLocks noChangeArrowheads="1"/>
            </p:cNvSpPr>
            <p:nvPr/>
          </p:nvSpPr>
          <p:spPr bwMode="auto">
            <a:xfrm>
              <a:off x="6703617" y="4122646"/>
              <a:ext cx="2806356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侧基本维护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"/>
            <p:cNvSpPr/>
            <p:nvPr/>
          </p:nvSpPr>
          <p:spPr>
            <a:xfrm>
              <a:off x="6192011" y="4399892"/>
              <a:ext cx="4800000" cy="4800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117571" y="2276872"/>
              <a:ext cx="450764" cy="379656"/>
            </a:xfrm>
            <a:prstGeom prst="rect">
              <a:avLst/>
            </a:prstGeom>
            <a:solidFill>
              <a:srgbClr val="E60012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01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461" y="2491156"/>
            <a:ext cx="4924141" cy="193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9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 74"/>
          <p:cNvGrpSpPr/>
          <p:nvPr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76" name="矩形 75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 defTabSz="1219170"/>
              <a:endParaRPr lang="zh-CN" altLang="en-US" sz="1867" b="1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7" name="图片 76" descr="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83" name="矩形 82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 defTabSz="1219170"/>
              <a:endParaRPr lang="zh-CN" altLang="en-US" sz="1867" b="1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4" name="图片 83" descr="新华三LOGO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101" name="文本框 100"/>
          <p:cNvSpPr txBox="1"/>
          <p:nvPr/>
        </p:nvSpPr>
        <p:spPr>
          <a:xfrm>
            <a:off x="11740768" y="6500587"/>
            <a:ext cx="29046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 smtClean="0"/>
              <a:t>4</a:t>
            </a:r>
            <a:endParaRPr kumimoji="1" lang="zh-CN" altLang="en-US" sz="1333" dirty="0"/>
          </a:p>
        </p:txBody>
      </p:sp>
      <p:grpSp>
        <p:nvGrpSpPr>
          <p:cNvPr id="2" name="组合 1"/>
          <p:cNvGrpSpPr/>
          <p:nvPr/>
        </p:nvGrpSpPr>
        <p:grpSpPr>
          <a:xfrm>
            <a:off x="1373797" y="1450489"/>
            <a:ext cx="9444406" cy="4595860"/>
            <a:chOff x="2752861" y="1395510"/>
            <a:chExt cx="6672132" cy="4022730"/>
          </a:xfrm>
        </p:grpSpPr>
        <p:sp>
          <p:nvSpPr>
            <p:cNvPr id="27" name="任意多边形 26"/>
            <p:cNvSpPr/>
            <p:nvPr/>
          </p:nvSpPr>
          <p:spPr bwMode="auto">
            <a:xfrm>
              <a:off x="2752861" y="1395510"/>
              <a:ext cx="6657109" cy="3100388"/>
            </a:xfrm>
            <a:custGeom>
              <a:avLst/>
              <a:gdLst>
                <a:gd name="connsiteX0" fmla="*/ 0 w 5718220"/>
                <a:gd name="connsiteY0" fmla="*/ 0 h 2987899"/>
                <a:gd name="connsiteX1" fmla="*/ 5718220 w 5718220"/>
                <a:gd name="connsiteY1" fmla="*/ 0 h 2987899"/>
                <a:gd name="connsiteX2" fmla="*/ 5718220 w 5718220"/>
                <a:gd name="connsiteY2" fmla="*/ 2485623 h 2987899"/>
                <a:gd name="connsiteX3" fmla="*/ 3181082 w 5718220"/>
                <a:gd name="connsiteY3" fmla="*/ 2485623 h 2987899"/>
                <a:gd name="connsiteX4" fmla="*/ 2859110 w 5718220"/>
                <a:gd name="connsiteY4" fmla="*/ 2987899 h 2987899"/>
                <a:gd name="connsiteX5" fmla="*/ 2537138 w 5718220"/>
                <a:gd name="connsiteY5" fmla="*/ 2485623 h 2987899"/>
                <a:gd name="connsiteX6" fmla="*/ 0 w 5718220"/>
                <a:gd name="connsiteY6" fmla="*/ 2485623 h 298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8220" h="2987899">
                  <a:moveTo>
                    <a:pt x="0" y="0"/>
                  </a:moveTo>
                  <a:lnTo>
                    <a:pt x="5718220" y="0"/>
                  </a:lnTo>
                  <a:lnTo>
                    <a:pt x="5718220" y="2485623"/>
                  </a:lnTo>
                  <a:lnTo>
                    <a:pt x="3181082" y="2485623"/>
                  </a:lnTo>
                  <a:lnTo>
                    <a:pt x="2859110" y="2987899"/>
                  </a:lnTo>
                  <a:lnTo>
                    <a:pt x="2537138" y="2485623"/>
                  </a:lnTo>
                  <a:lnTo>
                    <a:pt x="0" y="2485623"/>
                  </a:lnTo>
                  <a:close/>
                </a:path>
              </a:pathLst>
            </a:custGeom>
            <a:solidFill>
              <a:srgbClr val="E600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27">
                <a:cs typeface="+mn-ea"/>
              </a:endParaRPr>
            </a:p>
          </p:txBody>
        </p:sp>
        <p:sp>
          <p:nvSpPr>
            <p:cNvPr id="28" name="任意多边形 27"/>
            <p:cNvSpPr/>
            <p:nvPr/>
          </p:nvSpPr>
          <p:spPr bwMode="auto">
            <a:xfrm>
              <a:off x="2767882" y="4108553"/>
              <a:ext cx="3268239" cy="1309687"/>
            </a:xfrm>
            <a:custGeom>
              <a:avLst/>
              <a:gdLst>
                <a:gd name="connsiteX0" fmla="*/ 0 w 2871990"/>
                <a:gd name="connsiteY0" fmla="*/ 0 h 1262405"/>
                <a:gd name="connsiteX1" fmla="*/ 2566250 w 2871990"/>
                <a:gd name="connsiteY1" fmla="*/ 0 h 1262405"/>
                <a:gd name="connsiteX2" fmla="*/ 2871990 w 2871990"/>
                <a:gd name="connsiteY2" fmla="*/ 469076 h 1262405"/>
                <a:gd name="connsiteX3" fmla="*/ 2871990 w 2871990"/>
                <a:gd name="connsiteY3" fmla="*/ 1262405 h 1262405"/>
                <a:gd name="connsiteX4" fmla="*/ 0 w 2871990"/>
                <a:gd name="connsiteY4" fmla="*/ 1262405 h 126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1990" h="1262405">
                  <a:moveTo>
                    <a:pt x="0" y="0"/>
                  </a:moveTo>
                  <a:lnTo>
                    <a:pt x="2566250" y="0"/>
                  </a:lnTo>
                  <a:lnTo>
                    <a:pt x="2871990" y="469076"/>
                  </a:lnTo>
                  <a:lnTo>
                    <a:pt x="2871990" y="1262405"/>
                  </a:lnTo>
                  <a:lnTo>
                    <a:pt x="0" y="1262405"/>
                  </a:ln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27">
                <a:cs typeface="+mn-ea"/>
              </a:endParaRPr>
            </a:p>
          </p:txBody>
        </p:sp>
        <p:sp>
          <p:nvSpPr>
            <p:cNvPr id="29" name="任意多边形 28"/>
            <p:cNvSpPr/>
            <p:nvPr/>
          </p:nvSpPr>
          <p:spPr bwMode="auto">
            <a:xfrm rot="10800000" flipV="1">
              <a:off x="6164692" y="4082409"/>
              <a:ext cx="3260301" cy="1311275"/>
            </a:xfrm>
            <a:custGeom>
              <a:avLst/>
              <a:gdLst>
                <a:gd name="connsiteX0" fmla="*/ 0 w 2871990"/>
                <a:gd name="connsiteY0" fmla="*/ 0 h 1262405"/>
                <a:gd name="connsiteX1" fmla="*/ 2566250 w 2871990"/>
                <a:gd name="connsiteY1" fmla="*/ 0 h 1262405"/>
                <a:gd name="connsiteX2" fmla="*/ 2871990 w 2871990"/>
                <a:gd name="connsiteY2" fmla="*/ 469076 h 1262405"/>
                <a:gd name="connsiteX3" fmla="*/ 2871990 w 2871990"/>
                <a:gd name="connsiteY3" fmla="*/ 1262405 h 1262405"/>
                <a:gd name="connsiteX4" fmla="*/ 0 w 2871990"/>
                <a:gd name="connsiteY4" fmla="*/ 1262405 h 126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1990" h="1262405">
                  <a:moveTo>
                    <a:pt x="0" y="0"/>
                  </a:moveTo>
                  <a:lnTo>
                    <a:pt x="2566250" y="0"/>
                  </a:lnTo>
                  <a:lnTo>
                    <a:pt x="2871990" y="469076"/>
                  </a:lnTo>
                  <a:lnTo>
                    <a:pt x="2871990" y="1262405"/>
                  </a:lnTo>
                  <a:lnTo>
                    <a:pt x="0" y="1262405"/>
                  </a:ln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27">
                <a:cs typeface="+mn-ea"/>
              </a:endParaRPr>
            </a:p>
          </p:txBody>
        </p:sp>
        <p:pic>
          <p:nvPicPr>
            <p:cNvPr id="36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9152" y="4405187"/>
              <a:ext cx="612695" cy="61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图片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0315" y="4373752"/>
              <a:ext cx="612695" cy="785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Box 53"/>
            <p:cNvSpPr txBox="1">
              <a:spLocks noChangeArrowheads="1"/>
            </p:cNvSpPr>
            <p:nvPr/>
          </p:nvSpPr>
          <p:spPr bwMode="auto">
            <a:xfrm>
              <a:off x="3463117" y="4350764"/>
              <a:ext cx="2358876" cy="808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IPE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文件解压出的五个启动软件包，分别是：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boot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，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system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，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data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，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security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和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voice</a:t>
              </a:r>
            </a:p>
          </p:txBody>
        </p:sp>
        <p:sp>
          <p:nvSpPr>
            <p:cNvPr id="39" name="TextBox 53"/>
            <p:cNvSpPr txBox="1">
              <a:spLocks noChangeArrowheads="1"/>
            </p:cNvSpPr>
            <p:nvPr/>
          </p:nvSpPr>
          <p:spPr bwMode="auto">
            <a:xfrm>
              <a:off x="7000472" y="4455181"/>
              <a:ext cx="2348102" cy="565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设备默认会加载</a:t>
              </a:r>
              <a:r>
                <a:rPr lang="en-US" altLang="zh-CN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boot</a:t>
              </a:r>
              <a:r>
                <a:rPr lang="zh-CN" altLang="en-US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和</a:t>
              </a:r>
              <a:r>
                <a:rPr lang="en-US" altLang="zh-CN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system</a:t>
              </a:r>
              <a:r>
                <a:rPr lang="zh-CN" altLang="en-US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软件包，提供基本功能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089546" y="1901864"/>
            <a:ext cx="7660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启动软件包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形式：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BIN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文件，一个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BIN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文件就是一个启动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软件包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文件发布形式：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IPE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文件，是多个软件包（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BIN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文件）的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集合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指定的启动软件包之间必须兼容，才能够正常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BIN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文件打包为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IPE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文件统一发布，能够简化对启动软件包的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1"/>
          <p:cNvSpPr txBox="1"/>
          <p:nvPr/>
        </p:nvSpPr>
        <p:spPr>
          <a:xfrm>
            <a:off x="2987749" y="552502"/>
            <a:ext cx="6182812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 err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ComWare</a:t>
            </a: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侧版本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48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ev01"/>
          <p:cNvSpPr>
            <a:spLocks noChangeAspect="1"/>
          </p:cNvSpPr>
          <p:nvPr/>
        </p:nvSpPr>
        <p:spPr>
          <a:xfrm>
            <a:off x="1223842" y="2160916"/>
            <a:ext cx="1763854" cy="1763854"/>
          </a:xfrm>
          <a:prstGeom prst="roundRect">
            <a:avLst>
              <a:gd name="adj" fmla="val 0"/>
            </a:avLst>
          </a:prstGeom>
          <a:solidFill>
            <a:srgbClr val="A0A0A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374952">
              <a:defRPr/>
            </a:pPr>
            <a:endParaRPr lang="en-US" sz="5333" kern="0" dirty="0">
              <a:solidFill>
                <a:srgbClr val="F34629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1" name="TextBox 11"/>
          <p:cNvSpPr txBox="1"/>
          <p:nvPr/>
        </p:nvSpPr>
        <p:spPr>
          <a:xfrm>
            <a:off x="1007383" y="3273290"/>
            <a:ext cx="2150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4952"/>
            <a:r>
              <a:rPr lang="zh-CN" altLang="en-US" sz="1600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版本文件</a:t>
            </a:r>
            <a:endParaRPr lang="en-US" sz="1867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3" name="Shape 21"/>
          <p:cNvCxnSpPr>
            <a:stCxn id="259" idx="2"/>
          </p:cNvCxnSpPr>
          <p:nvPr/>
        </p:nvCxnSpPr>
        <p:spPr>
          <a:xfrm rot="16200000" flipH="1">
            <a:off x="5909258" y="121281"/>
            <a:ext cx="1663163" cy="9270140"/>
          </a:xfrm>
          <a:prstGeom prst="bentConnector2">
            <a:avLst/>
          </a:prstGeom>
          <a:noFill/>
          <a:ln w="19050" cap="flat" cmpd="sng" algn="ctr">
            <a:solidFill>
              <a:srgbClr val="A0A0A0"/>
            </a:solidFill>
            <a:prstDash val="sysDot"/>
            <a:tailEnd type="triangle"/>
          </a:ln>
          <a:effectLst/>
        </p:spPr>
      </p:cxnSp>
      <p:cxnSp>
        <p:nvCxnSpPr>
          <p:cNvPr id="268" name="Straight Connector 19"/>
          <p:cNvCxnSpPr/>
          <p:nvPr/>
        </p:nvCxnSpPr>
        <p:spPr>
          <a:xfrm flipH="1">
            <a:off x="0" y="4965185"/>
            <a:ext cx="1920899" cy="0"/>
          </a:xfrm>
          <a:prstGeom prst="line">
            <a:avLst/>
          </a:prstGeom>
          <a:noFill/>
          <a:ln w="19050" cap="flat" cmpd="sng" algn="ctr">
            <a:solidFill>
              <a:srgbClr val="A0A0A0"/>
            </a:solidFill>
            <a:prstDash val="sysDot"/>
          </a:ln>
          <a:effectLst/>
        </p:spPr>
      </p:cxnSp>
      <p:cxnSp>
        <p:nvCxnSpPr>
          <p:cNvPr id="269" name="Straight Connector 22"/>
          <p:cNvCxnSpPr/>
          <p:nvPr/>
        </p:nvCxnSpPr>
        <p:spPr>
          <a:xfrm>
            <a:off x="1920899" y="3924770"/>
            <a:ext cx="0" cy="1002167"/>
          </a:xfrm>
          <a:prstGeom prst="line">
            <a:avLst/>
          </a:prstGeom>
          <a:noFill/>
          <a:ln w="19050" cap="flat" cmpd="sng" algn="ctr">
            <a:solidFill>
              <a:srgbClr val="A0A0A0"/>
            </a:solidFill>
            <a:prstDash val="sysDot"/>
          </a:ln>
          <a:effectLst/>
        </p:spPr>
      </p:cxnSp>
      <p:sp>
        <p:nvSpPr>
          <p:cNvPr id="270" name="Freeform 82"/>
          <p:cNvSpPr>
            <a:spLocks noEditPoints="1"/>
          </p:cNvSpPr>
          <p:nvPr/>
        </p:nvSpPr>
        <p:spPr bwMode="auto">
          <a:xfrm>
            <a:off x="1723219" y="2353670"/>
            <a:ext cx="718988" cy="849713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374952">
              <a:defRPr/>
            </a:pPr>
            <a:endParaRPr lang="en-US" sz="2667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 14"/>
          <p:cNvGrpSpPr/>
          <p:nvPr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16" name="矩形 15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 defTabSz="1219170"/>
              <a:endParaRPr lang="zh-CN" altLang="en-US" sz="1867" b="1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 defTabSz="1219170"/>
              <a:endParaRPr lang="zh-CN" altLang="en-US" sz="1867" b="1" ker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 descr="新华三LOGO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11740768" y="6500587"/>
            <a:ext cx="29046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 smtClean="0"/>
              <a:t>5</a:t>
            </a:r>
            <a:endParaRPr kumimoji="1" lang="zh-CN" altLang="en-US" sz="1333" dirty="0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3461889" y="1854034"/>
            <a:ext cx="6118983" cy="523220"/>
          </a:xfrm>
          <a:prstGeom prst="rect">
            <a:avLst/>
          </a:prstGeom>
          <a:noFill/>
          <a:ln w="31750">
            <a:noFill/>
            <a:prstDash val="dash"/>
            <a:miter lim="800000"/>
            <a:headEnd type="none" w="lg" len="sm"/>
            <a:tailEnd type="none" w="lg" len="sm"/>
          </a:ln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LA4616 - CMW710 – E0615P04.IPE</a:t>
            </a:r>
            <a:endParaRPr lang="en-US" altLang="zh-CN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>
            <a:off x="3682463" y="2377254"/>
            <a:ext cx="1079500" cy="0"/>
          </a:xfrm>
          <a:prstGeom prst="line">
            <a:avLst/>
          </a:prstGeom>
          <a:noFill/>
          <a:ln w="31750">
            <a:solidFill>
              <a:srgbClr val="3366FF"/>
            </a:solidFill>
            <a:prstDash val="dash"/>
            <a:round/>
            <a:headEnd type="none" w="lg" len="sm"/>
            <a:tailEnd type="none" w="lg" len="sm"/>
          </a:ln>
        </p:spPr>
        <p:txBody>
          <a:bodyPr/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ine 6"/>
          <p:cNvSpPr>
            <a:spLocks noChangeShapeType="1"/>
          </p:cNvSpPr>
          <p:nvPr/>
        </p:nvSpPr>
        <p:spPr bwMode="auto">
          <a:xfrm>
            <a:off x="5276984" y="2390897"/>
            <a:ext cx="1368425" cy="0"/>
          </a:xfrm>
          <a:prstGeom prst="line">
            <a:avLst/>
          </a:prstGeom>
          <a:noFill/>
          <a:ln w="31750">
            <a:solidFill>
              <a:srgbClr val="3366FF"/>
            </a:solidFill>
            <a:prstDash val="dash"/>
            <a:round/>
            <a:headEnd type="none" w="lg" len="sm"/>
            <a:tailEnd type="none" w="lg" len="sm"/>
          </a:ln>
        </p:spPr>
        <p:txBody>
          <a:bodyPr/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7453681" y="2360948"/>
            <a:ext cx="1260000" cy="0"/>
          </a:xfrm>
          <a:prstGeom prst="line">
            <a:avLst/>
          </a:prstGeom>
          <a:noFill/>
          <a:ln w="31750">
            <a:solidFill>
              <a:srgbClr val="3366FF"/>
            </a:solidFill>
            <a:prstDash val="dash"/>
            <a:round/>
            <a:headEnd type="none" w="lg" len="sm"/>
            <a:tailEnd type="none" w="lg" len="sm"/>
          </a:ln>
        </p:spPr>
        <p:txBody>
          <a:bodyPr/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7207161" y="2370279"/>
            <a:ext cx="142875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dash"/>
            <a:round/>
            <a:headEnd type="none" w="lg" len="sm"/>
            <a:tailEnd type="none" w="lg" len="sm"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>
            <a:off x="8909682" y="2370279"/>
            <a:ext cx="540000" cy="0"/>
          </a:xfrm>
          <a:prstGeom prst="line">
            <a:avLst/>
          </a:prstGeom>
          <a:noFill/>
          <a:ln w="31750">
            <a:solidFill>
              <a:srgbClr val="3366FF"/>
            </a:solidFill>
            <a:prstDash val="dash"/>
            <a:round/>
            <a:headEnd type="none" w="lg" len="sm"/>
            <a:tailEnd type="none" w="lg" len="sm"/>
          </a:ln>
        </p:spPr>
        <p:txBody>
          <a:bodyPr/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3292460" y="2531142"/>
            <a:ext cx="1569660" cy="369332"/>
          </a:xfrm>
          <a:prstGeom prst="rect">
            <a:avLst/>
          </a:prstGeom>
          <a:noFill/>
          <a:ln w="31750">
            <a:noFill/>
            <a:prstDash val="dash"/>
            <a:miter lim="800000"/>
            <a:headEnd type="none" w="lg" len="sm"/>
            <a:tailEnd type="none" w="lg" len="sm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</a:t>
            </a:r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设备款型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5086548" y="2392949"/>
            <a:ext cx="1698625" cy="923330"/>
          </a:xfrm>
          <a:prstGeom prst="rect">
            <a:avLst/>
          </a:prstGeom>
          <a:noFill/>
          <a:ln w="31750">
            <a:noFill/>
            <a:prstDash val="dash"/>
            <a:miter lim="800000"/>
            <a:headEnd type="none" w="lg" len="sm"/>
            <a:tailEnd type="none" w="lg" len="sm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ComWare</a:t>
            </a:r>
            <a:r>
              <a:rPr lang="en-US" altLang="zh-CN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V7</a:t>
            </a:r>
            <a:endParaRPr lang="en-US" altLang="zh-CN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主版本号</a:t>
            </a:r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7612845" y="2524832"/>
            <a:ext cx="869950" cy="366712"/>
          </a:xfrm>
          <a:prstGeom prst="rect">
            <a:avLst/>
          </a:prstGeom>
          <a:noFill/>
          <a:ln w="31750">
            <a:noFill/>
            <a:prstDash val="dash"/>
            <a:miter lim="800000"/>
            <a:headEnd type="none" w="lg" len="sm"/>
            <a:tailEnd type="none" w="lg" len="sm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版本号</a:t>
            </a: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8780268" y="2417284"/>
            <a:ext cx="1338828" cy="369332"/>
          </a:xfrm>
          <a:prstGeom prst="rect">
            <a:avLst/>
          </a:prstGeom>
          <a:noFill/>
          <a:ln w="31750">
            <a:noFill/>
            <a:prstDash val="dash"/>
            <a:miter lim="800000"/>
            <a:headEnd type="none" w="lg" len="sm"/>
            <a:tailEnd type="none" w="lg" len="sm"/>
          </a:ln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复合软件包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 flipH="1">
            <a:off x="6274543" y="2476622"/>
            <a:ext cx="932618" cy="1500008"/>
          </a:xfrm>
          <a:prstGeom prst="line">
            <a:avLst/>
          </a:prstGeom>
          <a:noFill/>
          <a:ln w="31750">
            <a:solidFill>
              <a:srgbClr val="FF0000"/>
            </a:solidFill>
            <a:prstDash val="dash"/>
            <a:round/>
            <a:headEnd type="none" w="lg" len="sm"/>
            <a:tailEnd type="arrow" w="lg" len="sm"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Line 41"/>
          <p:cNvSpPr>
            <a:spLocks noChangeShapeType="1"/>
          </p:cNvSpPr>
          <p:nvPr/>
        </p:nvSpPr>
        <p:spPr bwMode="auto">
          <a:xfrm flipH="1">
            <a:off x="7973167" y="2530879"/>
            <a:ext cx="634379" cy="1190509"/>
          </a:xfrm>
          <a:prstGeom prst="line">
            <a:avLst/>
          </a:prstGeom>
          <a:noFill/>
          <a:ln w="31750">
            <a:solidFill>
              <a:srgbClr val="3366FF"/>
            </a:solidFill>
            <a:prstDash val="dash"/>
            <a:round/>
            <a:headEnd type="none" w="lg" len="sm"/>
            <a:tailEnd type="arrow" w="lg" len="sm"/>
          </a:ln>
        </p:spPr>
        <p:txBody>
          <a:bodyPr/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3251827" y="3491063"/>
            <a:ext cx="2889222" cy="1739900"/>
            <a:chOff x="2942805" y="4088784"/>
            <a:chExt cx="2889222" cy="1739900"/>
          </a:xfrm>
        </p:grpSpPr>
        <p:sp>
          <p:nvSpPr>
            <p:cNvPr id="52" name="Text Box 13"/>
            <p:cNvSpPr txBox="1">
              <a:spLocks noChangeArrowheads="1"/>
            </p:cNvSpPr>
            <p:nvPr/>
          </p:nvSpPr>
          <p:spPr bwMode="auto">
            <a:xfrm>
              <a:off x="3819077" y="4088784"/>
              <a:ext cx="2012950" cy="1739900"/>
            </a:xfrm>
            <a:prstGeom prst="rect">
              <a:avLst/>
            </a:prstGeom>
            <a:noFill/>
            <a:ln w="31750">
              <a:noFill/>
              <a:prstDash val="dash"/>
              <a:miter lim="800000"/>
              <a:headEnd type="none" w="lg" len="sm"/>
              <a:tailEnd type="none" w="lg" len="sm"/>
            </a:ln>
          </p:spPr>
          <p:txBody>
            <a:bodyPr wrap="none">
              <a:spAutoFit/>
            </a:bodyPr>
            <a:lstStyle/>
            <a:p>
              <a:r>
                <a:rPr lang="en-US" altLang="zh-CN" u="sng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elease	</a:t>
              </a: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正式发布</a:t>
              </a:r>
            </a:p>
            <a:p>
              <a:r>
                <a:rPr lang="en-US" altLang="zh-CN" u="sng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SS	</a:t>
              </a: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新主线</a:t>
              </a:r>
            </a:p>
            <a:p>
              <a:r>
                <a:rPr lang="en-US" altLang="zh-CN" u="sng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eta	</a:t>
              </a: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外部测试</a:t>
              </a:r>
            </a:p>
            <a:p>
              <a:r>
                <a:rPr lang="en-US" altLang="zh-CN" u="sng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est	</a:t>
              </a: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售前测试</a:t>
              </a:r>
            </a:p>
            <a:p>
              <a:r>
                <a:rPr lang="en-US" altLang="zh-CN" u="sng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lpha	</a:t>
              </a: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内部测试</a:t>
              </a:r>
            </a:p>
            <a:p>
              <a:r>
                <a:rPr lang="en-US" altLang="zh-CN" u="sng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emo	</a:t>
              </a: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</a:t>
              </a:r>
            </a:p>
          </p:txBody>
        </p:sp>
        <p:sp>
          <p:nvSpPr>
            <p:cNvPr id="53" name="Text Box 15"/>
            <p:cNvSpPr txBox="1">
              <a:spLocks noChangeArrowheads="1"/>
            </p:cNvSpPr>
            <p:nvPr/>
          </p:nvSpPr>
          <p:spPr bwMode="auto">
            <a:xfrm>
              <a:off x="2942805" y="4088784"/>
              <a:ext cx="461665" cy="1246495"/>
            </a:xfrm>
            <a:prstGeom prst="rect">
              <a:avLst/>
            </a:prstGeom>
            <a:noFill/>
            <a:ln w="31750">
              <a:noFill/>
              <a:prstDash val="dash"/>
              <a:miter lim="800000"/>
              <a:headEnd type="none" w="lg" len="sm"/>
              <a:tailEnd type="none" w="lg" len="sm"/>
            </a:ln>
          </p:spPr>
          <p:txBody>
            <a:bodyPr vert="eaVert" wrap="none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版本成熟度</a:t>
              </a:r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 flipV="1">
              <a:off x="3611773" y="4172921"/>
              <a:ext cx="0" cy="1655763"/>
            </a:xfrm>
            <a:prstGeom prst="line">
              <a:avLst/>
            </a:prstGeom>
            <a:noFill/>
            <a:ln w="31750" cap="rnd">
              <a:solidFill>
                <a:srgbClr val="FF0000"/>
              </a:solidFill>
              <a:prstDash val="sysDot"/>
              <a:round/>
              <a:headEnd type="none" w="lg" len="sm"/>
              <a:tailEnd type="arrow" w="lg" len="sm"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7195565" y="3874897"/>
            <a:ext cx="3013070" cy="1200329"/>
          </a:xfrm>
          <a:prstGeom prst="rect">
            <a:avLst/>
          </a:prstGeom>
          <a:noFill/>
          <a:ln w="31750">
            <a:noFill/>
            <a:prstDash val="dash"/>
            <a:miter lim="800000"/>
            <a:headEnd type="none" w="lg" len="sm"/>
            <a:tailEnd type="none" w="lg" len="sm"/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u="sng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atch	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补丁</a:t>
            </a: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</a:p>
          <a:p>
            <a:pPr algn="just"/>
            <a:r>
              <a:rPr lang="en-US" altLang="zh-CN" u="sng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imit	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受限版本</a:t>
            </a:r>
            <a:endParaRPr lang="en-US" altLang="zh-CN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版本号越</a:t>
            </a:r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大，表示</a:t>
            </a: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版本越</a:t>
            </a:r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endParaRPr lang="en-US" altLang="zh-CN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版本的使用</a:t>
            </a: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需要总部确认</a:t>
            </a:r>
          </a:p>
        </p:txBody>
      </p:sp>
      <p:sp>
        <p:nvSpPr>
          <p:cNvPr id="61" name="TextBox 11"/>
          <p:cNvSpPr txBox="1"/>
          <p:nvPr/>
        </p:nvSpPr>
        <p:spPr>
          <a:xfrm>
            <a:off x="2987749" y="552502"/>
            <a:ext cx="6182812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 err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ComWare</a:t>
            </a: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侧版本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839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66467" y="1804295"/>
            <a:ext cx="10668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&lt;H3C&gt;ftp 1.1.1.2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Connected to 1.1.1.2 (1.1.1.2).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220 3Com 3CDaemon FTP Server Version 2.0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User (1.1.1.2:(none)): 111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331 User name ok, need password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Password: 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230 User logged in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Remote system type is UNIX.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Using binary mode to transfer files.	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&lt;ftp&gt; binary   </a:t>
            </a:r>
            <a:r>
              <a:rPr lang="en-US" altLang="zh-CN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FTP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传输时必须使用二进制模式，</a:t>
            </a:r>
            <a:r>
              <a:rPr lang="en-US" altLang="zh-CN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FTP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ASCII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模式传输会损坏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ftp&gt; get LA4616-CMW710-E0615P04.IPE		</a:t>
            </a:r>
            <a:endParaRPr lang="en-US" altLang="zh-CN" sz="1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2402" y="1438586"/>
            <a:ext cx="3571900" cy="103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文本框 4"/>
          <p:cNvSpPr txBox="1"/>
          <p:nvPr/>
        </p:nvSpPr>
        <p:spPr>
          <a:xfrm>
            <a:off x="8935798" y="2451753"/>
            <a:ext cx="130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LA4616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6538226" y="2841298"/>
            <a:ext cx="3100251" cy="1107996"/>
          </a:xfrm>
          <a:prstGeom prst="rect">
            <a:avLst/>
          </a:prstGeom>
          <a:noFill/>
          <a:ln w="31750">
            <a:noFill/>
            <a:prstDash val="dash"/>
            <a:miter lim="800000"/>
            <a:headEnd type="none" w="lg" len="sm"/>
            <a:tailEnd type="none" w="lg" len="sm"/>
          </a:ln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r>
              <a:rPr lang="en-US" altLang="zh-CN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</a:t>
            </a:r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有两个</a:t>
            </a:r>
            <a:r>
              <a:rPr lang="en-US" altLang="zh-CN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console</a:t>
            </a:r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口，进行</a:t>
            </a:r>
            <a:r>
              <a:rPr lang="en-US" altLang="zh-CN" sz="1600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ComWare</a:t>
            </a:r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侧升级时，请使用以太口旁边的</a:t>
            </a:r>
            <a:r>
              <a:rPr lang="en-US" altLang="zh-CN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console</a:t>
            </a:r>
            <a:r>
              <a:rPr lang="zh-CN" altLang="en-US" sz="16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口进行连接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2987749" y="552502"/>
            <a:ext cx="6182812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 err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ComWare</a:t>
            </a: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升级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694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52536" y="2176037"/>
            <a:ext cx="92466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&lt;H3C&gt;</a:t>
            </a:r>
            <a:r>
              <a:rPr lang="en-US" altLang="zh-CN" sz="16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tftp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1.1.1.2 get LA4616-CMW710-E0615P04.IPE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% Total    % Received % </a:t>
            </a:r>
            <a:r>
              <a:rPr lang="en-US" altLang="zh-CN" sz="16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Xferd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Average Speed   Time    </a:t>
            </a:r>
            <a:r>
              <a:rPr lang="en-US" altLang="zh-CN" sz="16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Time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6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Time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Current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</a:t>
            </a:r>
            <a:r>
              <a:rPr lang="en-US" altLang="zh-CN" sz="16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Dload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Upload   Total    Spent    Left    Speed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 45.4M  100 45.4M    0     0     965k        0      0:00:48  0:00:48 --:--:--   971k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强烈建议使用</a:t>
            </a:r>
            <a:r>
              <a:rPr lang="en-US" altLang="zh-CN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TFTP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进行文件传输</a:t>
            </a:r>
            <a:endParaRPr lang="en-US" altLang="zh-CN" sz="1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TFTP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传版本时，不涉及传输模式的选择</a:t>
            </a:r>
            <a:endParaRPr lang="en-US" altLang="zh-CN" sz="1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避免由于传输模式的问题，导致文件损坏无法升级</a:t>
            </a:r>
            <a:endParaRPr lang="en-US" altLang="zh-CN" sz="1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987749" y="552502"/>
            <a:ext cx="6182812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 err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ComWare</a:t>
            </a: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升级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749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 14"/>
          <p:cNvGrpSpPr/>
          <p:nvPr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7" name="矩形 6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 descr="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4" name="图片 13" descr="新华三LOGO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11740768" y="6500587"/>
            <a:ext cx="27924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333" dirty="0" smtClean="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endParaRPr kumimoji="1" lang="zh-CN" altLang="en-US" sz="1333" dirty="0">
              <a:solidFill>
                <a:srgbClr val="26262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45782" y="3258655"/>
            <a:ext cx="2810385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8400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rPr>
              <a:t>01</a:t>
            </a:r>
            <a:endParaRPr kumimoji="1" lang="zh-CN" altLang="en-US" sz="18400" dirty="0">
              <a:solidFill>
                <a:srgbClr val="FFFFFF"/>
              </a:solidFill>
              <a:latin typeface="Microsoft Sans Serif" panose="020B0604020202020204"/>
              <a:ea typeface="huxiaobo-gdh"/>
              <a:cs typeface="Microsoft Sans Serif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86397" y="2317898"/>
            <a:ext cx="6464592" cy="2796362"/>
            <a:chOff x="6117571" y="2276872"/>
            <a:chExt cx="4874440" cy="2171020"/>
          </a:xfrm>
        </p:grpSpPr>
        <p:sp>
          <p:nvSpPr>
            <p:cNvPr id="12" name="Rectangle 2"/>
            <p:cNvSpPr/>
            <p:nvPr/>
          </p:nvSpPr>
          <p:spPr>
            <a:xfrm>
              <a:off x="6192011" y="2318956"/>
              <a:ext cx="340901" cy="340901"/>
            </a:xfrm>
            <a:prstGeom prst="rect">
              <a:avLst/>
            </a:prstGeom>
            <a:solidFill>
              <a:srgbClr val="CD0A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19" name="Rectangle 2"/>
            <p:cNvSpPr/>
            <p:nvPr/>
          </p:nvSpPr>
          <p:spPr>
            <a:xfrm>
              <a:off x="6192011" y="2628559"/>
              <a:ext cx="4800000" cy="48000"/>
            </a:xfrm>
            <a:prstGeom prst="rect">
              <a:avLst/>
            </a:prstGeom>
            <a:solidFill>
              <a:srgbClr val="A0A0A0"/>
            </a:solidFill>
            <a:ln w="635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0" name="Rectangle 2"/>
            <p:cNvSpPr/>
            <p:nvPr/>
          </p:nvSpPr>
          <p:spPr>
            <a:xfrm>
              <a:off x="6192011" y="2916591"/>
              <a:ext cx="340901" cy="3409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4" name="Rectangle 2"/>
            <p:cNvSpPr/>
            <p:nvPr/>
          </p:nvSpPr>
          <p:spPr>
            <a:xfrm>
              <a:off x="6192011" y="3492655"/>
              <a:ext cx="340901" cy="34090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8" name="Rectangle 2"/>
            <p:cNvSpPr/>
            <p:nvPr/>
          </p:nvSpPr>
          <p:spPr>
            <a:xfrm>
              <a:off x="6192011" y="4090290"/>
              <a:ext cx="340901" cy="34090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117571" y="2874507"/>
              <a:ext cx="450764" cy="379656"/>
            </a:xfrm>
            <a:prstGeom prst="rect">
              <a:avLst/>
            </a:prstGeom>
            <a:solidFill>
              <a:srgbClr val="E60012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02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117571" y="3450571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03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117571" y="4048205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04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18" name="Rectangle 62"/>
            <p:cNvSpPr>
              <a:spLocks noChangeArrowheads="1"/>
            </p:cNvSpPr>
            <p:nvPr/>
          </p:nvSpPr>
          <p:spPr bwMode="auto">
            <a:xfrm>
              <a:off x="6678941" y="2351313"/>
              <a:ext cx="3318748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</a:t>
              </a:r>
              <a:r>
                <a:rPr lang="en-US" altLang="zh-CN" sz="2400" b="1" kern="1000" dirty="0" err="1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ComWare</a:t>
              </a: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侧版本说明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62"/>
            <p:cNvSpPr>
              <a:spLocks noChangeArrowheads="1"/>
            </p:cNvSpPr>
            <p:nvPr/>
          </p:nvSpPr>
          <p:spPr bwMode="auto">
            <a:xfrm>
              <a:off x="6691067" y="2948947"/>
              <a:ext cx="2806356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 </a:t>
              </a:r>
              <a:r>
                <a:rPr lang="zh-CN" altLang="en-US" sz="2400" b="1" kern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侧版本说明</a:t>
              </a:r>
              <a:endParaRPr lang="zh-CN" altLang="zh-CN" sz="2400" b="1" kern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2"/>
            <p:cNvSpPr/>
            <p:nvPr/>
          </p:nvSpPr>
          <p:spPr>
            <a:xfrm>
              <a:off x="6192011" y="3226193"/>
              <a:ext cx="4800000" cy="48000"/>
            </a:xfrm>
            <a:prstGeom prst="rect">
              <a:avLst/>
            </a:prstGeom>
            <a:solidFill>
              <a:srgbClr val="E600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26" name="Rectangle 62"/>
            <p:cNvSpPr>
              <a:spLocks noChangeArrowheads="1"/>
            </p:cNvSpPr>
            <p:nvPr/>
          </p:nvSpPr>
          <p:spPr bwMode="auto">
            <a:xfrm>
              <a:off x="6692738" y="3525011"/>
              <a:ext cx="2330129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License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"/>
            <p:cNvSpPr/>
            <p:nvPr/>
          </p:nvSpPr>
          <p:spPr>
            <a:xfrm>
              <a:off x="6192011" y="3802257"/>
              <a:ext cx="4800000" cy="4800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30" name="Rectangle 62"/>
            <p:cNvSpPr>
              <a:spLocks noChangeArrowheads="1"/>
            </p:cNvSpPr>
            <p:nvPr/>
          </p:nvSpPr>
          <p:spPr bwMode="auto">
            <a:xfrm>
              <a:off x="6703617" y="4122646"/>
              <a:ext cx="2806356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侧基本维护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"/>
            <p:cNvSpPr/>
            <p:nvPr/>
          </p:nvSpPr>
          <p:spPr>
            <a:xfrm>
              <a:off x="6192011" y="4399892"/>
              <a:ext cx="4800000" cy="4800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117571" y="2276872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01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461" y="2491156"/>
            <a:ext cx="4924141" cy="193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7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 14"/>
          <p:cNvGrpSpPr/>
          <p:nvPr/>
        </p:nvGrpSpPr>
        <p:grpSpPr>
          <a:xfrm>
            <a:off x="-1876" y="164637"/>
            <a:ext cx="12213418" cy="6699579"/>
            <a:chOff x="15836" y="123478"/>
            <a:chExt cx="9160064" cy="5024684"/>
          </a:xfrm>
        </p:grpSpPr>
        <p:sp>
          <p:nvSpPr>
            <p:cNvPr id="16" name="矩形 15"/>
            <p:cNvSpPr/>
            <p:nvPr/>
          </p:nvSpPr>
          <p:spPr>
            <a:xfrm>
              <a:off x="3190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 defTabSz="1219170"/>
              <a:endParaRPr lang="zh-CN" altLang="en-US" sz="1600" b="1" ker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7" name="图片 16" descr="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36" y="4900512"/>
              <a:ext cx="9144001" cy="247650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 defTabSz="1219170"/>
              <a:endParaRPr lang="zh-CN" altLang="en-US" sz="1600" b="1" ker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9" name="图片 18" descr="新华三LOGO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11717777" y="6500587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15</a:t>
            </a:r>
            <a:endParaRPr kumimoji="1"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4" name="Arc 3"/>
          <p:cNvSpPr/>
          <p:nvPr/>
        </p:nvSpPr>
        <p:spPr bwMode="auto">
          <a:xfrm flipV="1">
            <a:off x="1910533" y="1229471"/>
            <a:ext cx="6148946" cy="4930347"/>
          </a:xfrm>
          <a:custGeom>
            <a:avLst/>
            <a:gdLst>
              <a:gd name="T0" fmla="*/ 0 w 21600"/>
              <a:gd name="T1" fmla="*/ 0 h 21600"/>
              <a:gd name="T2" fmla="*/ 3085 w 21600"/>
              <a:gd name="T3" fmla="*/ 3085 h 21600"/>
              <a:gd name="T4" fmla="*/ 0 w 21600"/>
              <a:gd name="T5" fmla="*/ 3085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76200">
            <a:solidFill>
              <a:srgbClr val="E6001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1219170">
              <a:defRPr/>
            </a:pPr>
            <a:endParaRPr lang="zh-TW" altLang="en-US" sz="2133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gray">
          <a:xfrm>
            <a:off x="3684941" y="5338421"/>
            <a:ext cx="778879" cy="778879"/>
          </a:xfrm>
          <a:prstGeom prst="ellipse">
            <a:avLst/>
          </a:prstGeom>
          <a:solidFill>
            <a:srgbClr val="E60012"/>
          </a:solidFill>
          <a:ln w="25400" algn="ctr">
            <a:noFill/>
            <a:round/>
          </a:ln>
          <a:effectLst/>
        </p:spPr>
        <p:txBody>
          <a:bodyPr lIns="60960" tIns="59267" rIns="60960" bIns="59267" anchor="ctr" anchorCtr="1"/>
          <a:lstStyle/>
          <a:p>
            <a:pPr algn="ctr"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altLang="zh-TW" sz="36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gray">
          <a:xfrm>
            <a:off x="6075913" y="4090851"/>
            <a:ext cx="778879" cy="778879"/>
          </a:xfrm>
          <a:prstGeom prst="ellipse">
            <a:avLst/>
          </a:prstGeom>
          <a:solidFill>
            <a:srgbClr val="E60012"/>
          </a:solidFill>
          <a:ln w="25400" algn="ctr">
            <a:noFill/>
            <a:round/>
          </a:ln>
          <a:effectLst/>
        </p:spPr>
        <p:txBody>
          <a:bodyPr lIns="60960" tIns="59267" rIns="60960" bIns="59267" anchor="ctr" anchorCtr="1"/>
          <a:lstStyle/>
          <a:p>
            <a:pPr algn="ctr"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altLang="zh-TW" sz="36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gray">
          <a:xfrm>
            <a:off x="7581594" y="1939535"/>
            <a:ext cx="778879" cy="778879"/>
          </a:xfrm>
          <a:prstGeom prst="ellipse">
            <a:avLst/>
          </a:prstGeom>
          <a:solidFill>
            <a:srgbClr val="E60012"/>
          </a:solidFill>
          <a:ln w="25400" algn="ctr">
            <a:noFill/>
            <a:round/>
          </a:ln>
          <a:effectLst/>
        </p:spPr>
        <p:txBody>
          <a:bodyPr lIns="60960" tIns="59267" rIns="60960" bIns="59267" anchor="ctr" anchorCtr="1"/>
          <a:lstStyle/>
          <a:p>
            <a:pPr algn="ctr" defTabSz="1219170" eaLnBrk="0" hangingPunct="0">
              <a:lnSpc>
                <a:spcPct val="85000"/>
              </a:lnSpc>
              <a:spcBef>
                <a:spcPct val="30000"/>
              </a:spcBef>
              <a:defRPr/>
            </a:pPr>
            <a:r>
              <a:rPr lang="en-US" altLang="zh-TW" sz="36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</a:p>
        </p:txBody>
      </p:sp>
      <p:sp>
        <p:nvSpPr>
          <p:cNvPr id="77" name="TextBox 128"/>
          <p:cNvSpPr txBox="1"/>
          <p:nvPr/>
        </p:nvSpPr>
        <p:spPr>
          <a:xfrm>
            <a:off x="5494053" y="248730"/>
            <a:ext cx="2081856" cy="947313"/>
          </a:xfrm>
          <a:prstGeom prst="rect">
            <a:avLst/>
          </a:prstGeom>
          <a:noFill/>
        </p:spPr>
        <p:txBody>
          <a:bodyPr wrap="square" lIns="0" tIns="0" rIns="91407" bIns="0" rtlCol="0">
            <a:noAutofit/>
          </a:bodyPr>
          <a:lstStyle/>
          <a:p>
            <a:pPr algn="ctr" defTabSz="1218323"/>
            <a:r>
              <a:rPr lang="zh-CN" altLang="en-US" sz="2133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</a:t>
            </a:r>
            <a:endParaRPr lang="id-ID" sz="1067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375119" y="859988"/>
            <a:ext cx="2340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方正兰亭黑_GBK" pitchFamily="2" charset="-122"/>
              </a:rPr>
              <a:t>在此录入上述图表的综合描述说明，在此录入上述图表的综合描述</a:t>
            </a:r>
          </a:p>
        </p:txBody>
      </p:sp>
      <p:sp>
        <p:nvSpPr>
          <p:cNvPr id="2" name="矩形 1"/>
          <p:cNvSpPr/>
          <p:nvPr/>
        </p:nvSpPr>
        <p:spPr>
          <a:xfrm>
            <a:off x="1042938" y="4924255"/>
            <a:ext cx="2791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官网下载的版本文件为一个压缩包。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402" y="5793820"/>
            <a:ext cx="1911448" cy="63503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7491" y="4174868"/>
            <a:ext cx="5014771" cy="92904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5884" y="2519284"/>
            <a:ext cx="63025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解压后总共有五个文件，其中有四个版本文件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tfs.tar.bz2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u-boot-imx6qsabresd_sd.imx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zImage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zImage-imx6q-sabresd.dtb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，一个配置脚本文件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h3c_config.ini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。这五个文件为升级必需文件。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09953" y="132691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LA4616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版本升级总共有两种方式。在线升级和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USB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接口升级两种方式。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0059" y="1633199"/>
            <a:ext cx="3402203" cy="1192575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9980176" y="2208034"/>
            <a:ext cx="348032" cy="42106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1"/>
          <p:cNvSpPr txBox="1"/>
          <p:nvPr/>
        </p:nvSpPr>
        <p:spPr>
          <a:xfrm>
            <a:off x="3241158" y="552502"/>
            <a:ext cx="5709684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Linux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升级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888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9691" y="1601479"/>
            <a:ext cx="9893658" cy="2098651"/>
            <a:chOff x="1403497" y="2456414"/>
            <a:chExt cx="8871223" cy="1696462"/>
          </a:xfrm>
        </p:grpSpPr>
        <p:pic>
          <p:nvPicPr>
            <p:cNvPr id="1031" name="图片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0493" y="2901127"/>
              <a:ext cx="5752720" cy="1251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403497" y="2456414"/>
              <a:ext cx="8871223" cy="522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将</a:t>
              </a:r>
              <a:r>
                <a:rPr kumimoji="0" lang="en-U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console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线插入</a:t>
              </a:r>
              <a:r>
                <a:rPr kumimoji="0" lang="en-US" altLang="zh-CN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linux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侧端口并设置速率为</a:t>
              </a:r>
              <a:r>
                <a:rPr kumimoji="0" lang="en-U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115200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。输入设备初始登录密码</a:t>
              </a:r>
              <a:r>
                <a:rPr kumimoji="0" lang="en-U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root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进入</a:t>
              </a:r>
              <a:r>
                <a:rPr kumimoji="0" lang="en-U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root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目录</a:t>
              </a:r>
              <a:r>
                <a:rPr kumimoji="0" lang="zh-CN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89691" y="3914229"/>
            <a:ext cx="9679535" cy="2311492"/>
            <a:chOff x="1389691" y="3983676"/>
            <a:chExt cx="9679535" cy="2315995"/>
          </a:xfrm>
        </p:grpSpPr>
        <p:pic>
          <p:nvPicPr>
            <p:cNvPr id="1030" name="图片 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0493" y="4599229"/>
              <a:ext cx="6522142" cy="170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1389691" y="3983676"/>
              <a:ext cx="9679535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查看</a:t>
              </a:r>
              <a:r>
                <a:rPr kumimoji="0" lang="en-US" altLang="zh-CN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ip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地址并保证互通性</a:t>
              </a:r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，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使用命令</a:t>
              </a:r>
              <a:r>
                <a:rPr kumimoji="0" lang="en-US" altLang="zh-CN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ifconfig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可以看到</a:t>
              </a:r>
              <a:r>
                <a:rPr kumimoji="0" lang="en-US" altLang="zh-CN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linux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侧的</a:t>
              </a:r>
              <a:r>
                <a:rPr kumimoji="0" lang="en-U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eth0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口已经被分配到了地址</a:t>
              </a:r>
              <a:r>
                <a:rPr kumimoji="0" lang="en-U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192.168.1.2</a:t>
              </a: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kumimoji="0" lang="zh-CN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242996" y="2267119"/>
            <a:ext cx="3949004" cy="1317513"/>
            <a:chOff x="7772156" y="2812159"/>
            <a:chExt cx="3949004" cy="1317513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772156" y="2812159"/>
              <a:ext cx="3571900" cy="1037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文本框 8"/>
            <p:cNvSpPr txBox="1"/>
            <p:nvPr/>
          </p:nvSpPr>
          <p:spPr>
            <a:xfrm>
              <a:off x="8695963" y="3011072"/>
              <a:ext cx="152100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192.168.1.3/24</a:t>
              </a: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417293" y="3760340"/>
              <a:ext cx="1303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LA4616</a:t>
              </a:r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0" name="TextBox 11"/>
          <p:cNvSpPr txBox="1"/>
          <p:nvPr/>
        </p:nvSpPr>
        <p:spPr>
          <a:xfrm>
            <a:off x="2060945" y="552502"/>
            <a:ext cx="8070111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Linux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版本升级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在线升级方式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049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45202" y="1539172"/>
            <a:ext cx="104722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将升级必需的五个文件放到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FTP</a:t>
            </a:r>
            <a:r>
              <a:rPr kumimoji="0" lang="zh-CN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软件相应的目录中，将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PC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192.168.1.3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）作为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FTP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服务器。在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Linux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页面中</a:t>
            </a:r>
            <a:r>
              <a:rPr lang="zh-CN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命令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</a:rPr>
              <a:t>sh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 /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</a:rPr>
              <a:t>etc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/h3c_ethernet_update 192.168.1.3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FTP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服务器地址）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 192.168.1.2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（本端地址） 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</a:rPr>
              <a:t>aaa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FTP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用户名）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 111111 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FTP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密码）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all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即开始自动升级过程。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51527" y="2712837"/>
            <a:ext cx="8583588" cy="2638080"/>
            <a:chOff x="1175761" y="3682367"/>
            <a:chExt cx="7032918" cy="2413177"/>
          </a:xfrm>
        </p:grpSpPr>
        <p:pic>
          <p:nvPicPr>
            <p:cNvPr id="27" name="图片 2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175761" y="3682367"/>
              <a:ext cx="7032918" cy="2413177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1175761" y="4078772"/>
              <a:ext cx="2360295" cy="14859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882830" y="5334727"/>
            <a:ext cx="104263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>
              <a:lnSpc>
                <a:spcPct val="150000"/>
              </a:lnSpc>
            </a:pPr>
            <a:r>
              <a:rPr lang="zh-CN" altLang="zh-CN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系统自动重启后，从控制台中打印用户账户登录信息，同时</a:t>
            </a:r>
            <a:r>
              <a:rPr lang="en-US" altLang="zh-CN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HDMI</a:t>
            </a:r>
            <a:r>
              <a:rPr lang="zh-CN" altLang="zh-CN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屏也会出现开机画面，表示升级操作完成</a:t>
            </a:r>
            <a:r>
              <a:rPr lang="zh-CN" altLang="zh-CN" sz="16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lang="zh-CN" altLang="zh-CN" sz="16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2060945" y="552502"/>
            <a:ext cx="8070111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Linux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版本升级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在线升级方式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620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94718" y="1458985"/>
            <a:ext cx="10472287" cy="2156668"/>
            <a:chOff x="1267127" y="2288324"/>
            <a:chExt cx="10472287" cy="2156668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267127" y="2288324"/>
              <a:ext cx="1047228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升级成功页面</a:t>
              </a:r>
            </a:p>
          </p:txBody>
        </p:sp>
        <p:pic>
          <p:nvPicPr>
            <p:cNvPr id="18" name="图片 17"/>
            <p:cNvPicPr/>
            <p:nvPr/>
          </p:nvPicPr>
          <p:blipFill rotWithShape="1">
            <a:blip r:embed="rId3"/>
            <a:srcRect t="57032"/>
            <a:stretch/>
          </p:blipFill>
          <p:spPr bwMode="auto">
            <a:xfrm>
              <a:off x="1267127" y="2690392"/>
              <a:ext cx="6945021" cy="1754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1399858" y="4130925"/>
            <a:ext cx="7231981" cy="1880054"/>
            <a:chOff x="1267126" y="4588125"/>
            <a:chExt cx="7231981" cy="1880054"/>
          </a:xfrm>
        </p:grpSpPr>
        <p:sp>
          <p:nvSpPr>
            <p:cNvPr id="4" name="矩形 3"/>
            <p:cNvSpPr/>
            <p:nvPr/>
          </p:nvSpPr>
          <p:spPr>
            <a:xfrm>
              <a:off x="1267127" y="4588125"/>
              <a:ext cx="72319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dirty="0" smtClean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输入命令</a:t>
              </a:r>
              <a:r>
                <a:rPr lang="en-US" altLang="zh-CN" dirty="0" smtClean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cat /</a:t>
              </a:r>
              <a:r>
                <a:rPr lang="en-US" altLang="zh-CN" dirty="0" err="1" smtClean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etc</a:t>
              </a:r>
              <a:r>
                <a:rPr lang="en-US" altLang="zh-CN" dirty="0" smtClean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/h3c_version</a:t>
              </a:r>
              <a:r>
                <a:rPr lang="zh-CN" altLang="zh-CN" dirty="0" smtClean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查看当前版本。版本为</a:t>
              </a:r>
              <a:r>
                <a:rPr lang="en-US" altLang="zh-CN" dirty="0" smtClean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2.0</a:t>
              </a:r>
              <a:r>
                <a:rPr lang="zh-CN" altLang="zh-CN" dirty="0" smtClean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，升级成功。</a:t>
              </a: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267126" y="5056450"/>
              <a:ext cx="6442709" cy="1411729"/>
              <a:chOff x="0" y="-76563"/>
              <a:chExt cx="5486400" cy="1247775"/>
            </a:xfrm>
          </p:grpSpPr>
          <p:pic>
            <p:nvPicPr>
              <p:cNvPr id="22" name="图片 2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76563"/>
                <a:ext cx="5486400" cy="1247775"/>
              </a:xfrm>
              <a:prstGeom prst="rect">
                <a:avLst/>
              </a:prstGeom>
            </p:spPr>
          </p:pic>
          <p:sp>
            <p:nvSpPr>
              <p:cNvPr id="25" name="矩形 24"/>
              <p:cNvSpPr/>
              <p:nvPr/>
            </p:nvSpPr>
            <p:spPr>
              <a:xfrm>
                <a:off x="0" y="929658"/>
                <a:ext cx="2360295" cy="212090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8693862" y="2857182"/>
            <a:ext cx="3381676" cy="1984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zh-CN" altLang="zh-CN" b="1" kern="100" dirty="0" smtClean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升级注意事项</a:t>
            </a:r>
            <a:endParaRPr lang="zh-CN" altLang="zh-CN" b="1" kern="100" dirty="0" smtClean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zh-CN" kern="100" dirty="0" smtClean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升级过程中设备不能断电</a:t>
            </a:r>
            <a:endParaRPr lang="zh-CN" altLang="zh-CN" kern="100" dirty="0" smtClean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"/>
            </a:pPr>
            <a:r>
              <a:rPr lang="zh-CN" altLang="zh-CN" kern="100" dirty="0" smtClean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升级过程中，不能敲键盘从控制台输入字符</a:t>
            </a:r>
            <a:endParaRPr lang="zh-CN" altLang="zh-CN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1"/>
          <p:cNvSpPr txBox="1"/>
          <p:nvPr/>
        </p:nvSpPr>
        <p:spPr>
          <a:xfrm>
            <a:off x="2060945" y="552502"/>
            <a:ext cx="8070111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Linux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版本升级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在线升级方式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251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68509" y="1583383"/>
            <a:ext cx="8924356" cy="4023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zh-CN" altLang="zh-CN" sz="2000" b="1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升级问题排除</a:t>
            </a:r>
            <a:endParaRPr lang="zh-CN" altLang="zh-CN" sz="2000" b="1" kern="100" dirty="0" smtClean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输入升级命令后，若超过</a:t>
            </a:r>
            <a:r>
              <a:rPr lang="en-US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分钟系统没有重启，即没有进入升级状态，可按下如下方法排除问题：</a:t>
            </a:r>
            <a:endParaRPr lang="zh-CN" altLang="zh-CN" sz="2000" kern="100" dirty="0" smtClean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查看</a:t>
            </a:r>
            <a:r>
              <a:rPr lang="en-US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FTP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用户目录中是否存在版本文件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rootfs.tar.bz2</a:t>
            </a:r>
            <a:r>
              <a:rPr lang="zh-CN" altLang="zh-CN" sz="2000" b="1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、</a:t>
            </a:r>
            <a:r>
              <a:rPr lang="zh-CN" altLang="zh-CN" sz="2000" b="1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zImage-imx6q-sabresd.dtb</a:t>
            </a:r>
            <a:r>
              <a:rPr lang="zh-CN" altLang="zh-CN" sz="2000" b="1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、</a:t>
            </a:r>
            <a:r>
              <a:rPr lang="zh-CN" altLang="zh-CN" sz="2000" b="1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000" kern="100" dirty="0" err="1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zImage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和配置文件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h3c_config.ini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，若不存在则重新拷贝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；</a:t>
            </a:r>
            <a:endParaRPr lang="en-US" altLang="zh-CN" sz="2000" kern="100" dirty="0" smtClean="0">
              <a:effectLst/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l"/>
            </a:pP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文本工具打开配置文件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h3c_config.ini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，查看文件中是否存在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2000" kern="100" dirty="0" err="1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updatesys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=on”</a:t>
            </a:r>
            <a:r>
              <a:rPr lang="zh-CN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2000" kern="100" dirty="0" err="1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dtb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=on”</a:t>
            </a:r>
            <a:r>
              <a:rPr lang="zh-CN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2000" kern="100" dirty="0" err="1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zImage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=on”</a:t>
            </a:r>
            <a:r>
              <a:rPr lang="zh-CN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2000" kern="100" dirty="0" err="1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rootfs</a:t>
            </a:r>
            <a:r>
              <a:rPr lang="en-US" altLang="zh-CN" sz="2000" kern="100" dirty="0" smtClean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=on”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字段，若不存在则修改文件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增加</a:t>
            </a:r>
            <a:r>
              <a:rPr lang="zh-CN" altLang="en-US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后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再次</a:t>
            </a:r>
            <a:r>
              <a:rPr lang="zh-CN" altLang="zh-CN" sz="20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进行升级。</a:t>
            </a:r>
            <a:endParaRPr lang="zh-CN" altLang="zh-CN" sz="20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060945" y="552502"/>
            <a:ext cx="8070111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Linux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版本升级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在线升级方式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208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04900" y="1732585"/>
            <a:ext cx="9453278" cy="1370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zh-CN" altLang="en-US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客户进行</a:t>
            </a:r>
            <a:r>
              <a:rPr lang="en-US" altLang="zh-CN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lang="zh-CN" altLang="en-US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盘</a:t>
            </a:r>
            <a:r>
              <a:rPr lang="en-US" altLang="zh-CN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USB</a:t>
            </a:r>
            <a:r>
              <a:rPr lang="zh-CN" altLang="en-US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升级模式时，</a:t>
            </a:r>
            <a:r>
              <a:rPr lang="en-US" altLang="zh-CN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lang="zh-CN" altLang="en-US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盘需采用</a:t>
            </a:r>
            <a:r>
              <a:rPr lang="en-US" altLang="zh-CN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FAT32</a:t>
            </a:r>
            <a:r>
              <a:rPr lang="zh-CN" altLang="en-US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格式，并且</a:t>
            </a:r>
            <a:r>
              <a:rPr lang="en-US" altLang="zh-CN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r>
              <a:rPr lang="zh-CN" altLang="en-US" sz="24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盘只能分一个区</a:t>
            </a:r>
            <a:r>
              <a:rPr lang="zh-CN" altLang="zh-CN" sz="24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lang="zh-CN" altLang="zh-CN" sz="24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453" y="2980450"/>
            <a:ext cx="6676578" cy="329640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475556" y="5210630"/>
            <a:ext cx="821797" cy="40276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7955036" y="3829164"/>
            <a:ext cx="3210269" cy="1200329"/>
          </a:xfrm>
          <a:prstGeom prst="rect">
            <a:avLst/>
          </a:prstGeom>
          <a:noFill/>
          <a:ln w="31750">
            <a:noFill/>
            <a:prstDash val="dash"/>
            <a:miter lim="800000"/>
            <a:headEnd type="none" w="lg" len="sm"/>
            <a:tailEnd type="none" w="lg" len="sm"/>
          </a:ln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注意：进行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Linux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侧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USB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口方式升级时，请使用面板上的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USB1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口。下面的</a:t>
            </a:r>
            <a:r>
              <a:rPr lang="en-US" altLang="zh-CN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USB2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口对应的是</a:t>
            </a:r>
            <a:r>
              <a:rPr lang="en-US" altLang="zh-CN" dirty="0" err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ComWare</a:t>
            </a: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侧。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455661" y="552502"/>
            <a:ext cx="9280678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Linux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版本升级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-USB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接口升级方式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467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直接连接符 37"/>
          <p:cNvCxnSpPr/>
          <p:nvPr/>
        </p:nvCxnSpPr>
        <p:spPr>
          <a:xfrm>
            <a:off x="806049" y="3192140"/>
            <a:ext cx="10876039" cy="0"/>
          </a:xfrm>
          <a:prstGeom prst="line">
            <a:avLst/>
          </a:prstGeom>
          <a:ln w="104775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23"/>
          <p:cNvSpPr txBox="1"/>
          <p:nvPr/>
        </p:nvSpPr>
        <p:spPr>
          <a:xfrm>
            <a:off x="743653" y="3733494"/>
            <a:ext cx="30734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将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console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线插入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linux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侧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console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口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并设置速率为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115200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0021" y="2435937"/>
            <a:ext cx="387048" cy="949727"/>
            <a:chOff x="1576951" y="2479982"/>
            <a:chExt cx="387048" cy="949727"/>
          </a:xfrm>
        </p:grpSpPr>
        <p:sp>
          <p:nvSpPr>
            <p:cNvPr id="48" name="椭圆 47"/>
            <p:cNvSpPr/>
            <p:nvPr/>
          </p:nvSpPr>
          <p:spPr>
            <a:xfrm>
              <a:off x="1576951" y="3042661"/>
              <a:ext cx="387048" cy="387048"/>
            </a:xfrm>
            <a:prstGeom prst="ellipse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0" name="文本框 48"/>
            <p:cNvSpPr txBox="1"/>
            <p:nvPr/>
          </p:nvSpPr>
          <p:spPr>
            <a:xfrm>
              <a:off x="1576951" y="2479982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23124" y="2998616"/>
            <a:ext cx="387048" cy="859051"/>
            <a:chOff x="4099324" y="2973216"/>
            <a:chExt cx="387048" cy="859051"/>
          </a:xfrm>
        </p:grpSpPr>
        <p:sp>
          <p:nvSpPr>
            <p:cNvPr id="56" name="椭圆 55"/>
            <p:cNvSpPr/>
            <p:nvPr/>
          </p:nvSpPr>
          <p:spPr>
            <a:xfrm>
              <a:off x="4099324" y="2973216"/>
              <a:ext cx="387048" cy="387048"/>
            </a:xfrm>
            <a:prstGeom prst="ellipse">
              <a:avLst/>
            </a:prstGeom>
            <a:solidFill>
              <a:srgbClr val="4C49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1" name="文本框 49"/>
            <p:cNvSpPr txBox="1"/>
            <p:nvPr/>
          </p:nvSpPr>
          <p:spPr>
            <a:xfrm>
              <a:off x="4099324" y="3370602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911460" y="2998219"/>
            <a:ext cx="387048" cy="811735"/>
            <a:chOff x="8143927" y="3010062"/>
            <a:chExt cx="387048" cy="811735"/>
          </a:xfrm>
        </p:grpSpPr>
        <p:sp>
          <p:nvSpPr>
            <p:cNvPr id="58" name="椭圆 57"/>
            <p:cNvSpPr/>
            <p:nvPr/>
          </p:nvSpPr>
          <p:spPr>
            <a:xfrm>
              <a:off x="8143927" y="3010062"/>
              <a:ext cx="387048" cy="387048"/>
            </a:xfrm>
            <a:prstGeom prst="ellipse">
              <a:avLst/>
            </a:prstGeom>
            <a:solidFill>
              <a:srgbClr val="4C49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文本框 50"/>
            <p:cNvSpPr txBox="1"/>
            <p:nvPr/>
          </p:nvSpPr>
          <p:spPr>
            <a:xfrm>
              <a:off x="8155551" y="3360132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62144" y="2507784"/>
            <a:ext cx="387048" cy="877483"/>
            <a:chOff x="6068553" y="2505706"/>
            <a:chExt cx="387048" cy="877483"/>
          </a:xfrm>
        </p:grpSpPr>
        <p:sp>
          <p:nvSpPr>
            <p:cNvPr id="57" name="椭圆 56"/>
            <p:cNvSpPr/>
            <p:nvPr/>
          </p:nvSpPr>
          <p:spPr>
            <a:xfrm>
              <a:off x="6068553" y="2996141"/>
              <a:ext cx="387048" cy="387048"/>
            </a:xfrm>
            <a:prstGeom prst="ellipse">
              <a:avLst/>
            </a:prstGeom>
            <a:solidFill>
              <a:srgbClr val="E600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4" name="文本框 52"/>
            <p:cNvSpPr txBox="1"/>
            <p:nvPr/>
          </p:nvSpPr>
          <p:spPr>
            <a:xfrm>
              <a:off x="6079909" y="2505706"/>
              <a:ext cx="3754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11"/>
          <p:cNvSpPr txBox="1"/>
          <p:nvPr/>
        </p:nvSpPr>
        <p:spPr>
          <a:xfrm>
            <a:off x="1455661" y="552502"/>
            <a:ext cx="9280678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Linux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版本升级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-USB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接口升级方式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51222" y="1447648"/>
            <a:ext cx="3517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将版本升级的必需文件放入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盘的根目录中，将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盘插入面板上的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USB1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口。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38435" y="3733097"/>
            <a:ext cx="48287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盘插入后，会看到控制台打印“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copy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upade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pachet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(s) over!”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后，系统自动重启，串口会输出大量的文件解压打印，等待升级过程自动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完成。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41442" y="1366982"/>
            <a:ext cx="48293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系统自动重启后，从控制台打印用户账户登录信息，同时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HDMI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屏也会出现开机画面，表示升级操作完成。</a:t>
            </a:r>
          </a:p>
        </p:txBody>
      </p:sp>
    </p:spTree>
    <p:extLst>
      <p:ext uri="{BB962C8B-B14F-4D97-AF65-F5344CB8AC3E}">
        <p14:creationId xmlns:p14="http://schemas.microsoft.com/office/powerpoint/2010/main" val="191113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40065" y="1270961"/>
            <a:ext cx="10311871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升级问题</a:t>
            </a:r>
            <a:r>
              <a:rPr lang="zh-CN" altLang="zh-CN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排除</a:t>
            </a: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设备插上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盘后，若超过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分钟系统没有重启，即没有进入升级状态，可按下如下方法排除问题：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方法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：拔下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盘等待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秒以上，重新插上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盘再次进行升级。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方法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：拔下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盘插在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PC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上，查看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盘中是否存在版本</a:t>
            </a:r>
            <a:r>
              <a:rPr lang="zh-CN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文件和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配置文件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h3c_config.ini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，若不存在则重新拷贝；用文本工具打开配置文件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h3c_config.ini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查看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配置</a:t>
            </a:r>
            <a:r>
              <a:rPr lang="zh-CN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文件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中是否存在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updatesys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=on”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dtb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=on”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zImage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=on”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“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rootfs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=on”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字段，若不存在则修改文件增加。重新插上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盘再次进行升级。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方法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：拔下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盘插在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PC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上，将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盘格式化为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fat32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格式，重新</a:t>
            </a:r>
            <a:r>
              <a:rPr lang="zh-CN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拷贝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版本升级必需</a:t>
            </a:r>
            <a:r>
              <a:rPr lang="zh-CN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文件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，重新插上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盘再次进行升级。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55661" y="552502"/>
            <a:ext cx="9280678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Linux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版本升级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-USB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接口升级方式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94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 14"/>
          <p:cNvGrpSpPr/>
          <p:nvPr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7" name="矩形 6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 descr="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4" name="图片 13" descr="新华三LOGO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11740768" y="6500587"/>
            <a:ext cx="37382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333" dirty="0" smtClean="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17</a:t>
            </a:r>
            <a:endParaRPr kumimoji="1" lang="zh-CN" altLang="en-US" sz="1333" dirty="0">
              <a:solidFill>
                <a:srgbClr val="26262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45782" y="3258655"/>
            <a:ext cx="2810385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8400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rPr>
              <a:t>01</a:t>
            </a:r>
            <a:endParaRPr kumimoji="1" lang="zh-CN" altLang="en-US" sz="18400" dirty="0">
              <a:solidFill>
                <a:srgbClr val="FFFFFF"/>
              </a:solidFill>
              <a:latin typeface="Microsoft Sans Serif" panose="020B0604020202020204"/>
              <a:ea typeface="huxiaobo-gdh"/>
              <a:cs typeface="Microsoft Sans Serif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86397" y="2317898"/>
            <a:ext cx="6464592" cy="2796362"/>
            <a:chOff x="6117571" y="2276872"/>
            <a:chExt cx="4874440" cy="2171020"/>
          </a:xfrm>
        </p:grpSpPr>
        <p:sp>
          <p:nvSpPr>
            <p:cNvPr id="12" name="Rectangle 2"/>
            <p:cNvSpPr/>
            <p:nvPr/>
          </p:nvSpPr>
          <p:spPr>
            <a:xfrm>
              <a:off x="6192011" y="2318956"/>
              <a:ext cx="340901" cy="340901"/>
            </a:xfrm>
            <a:prstGeom prst="rect">
              <a:avLst/>
            </a:prstGeom>
            <a:solidFill>
              <a:srgbClr val="CD0A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19" name="Rectangle 2"/>
            <p:cNvSpPr/>
            <p:nvPr/>
          </p:nvSpPr>
          <p:spPr>
            <a:xfrm>
              <a:off x="6192011" y="2628559"/>
              <a:ext cx="4800000" cy="48000"/>
            </a:xfrm>
            <a:prstGeom prst="rect">
              <a:avLst/>
            </a:prstGeom>
            <a:solidFill>
              <a:srgbClr val="A0A0A0"/>
            </a:solidFill>
            <a:ln w="635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0" name="Rectangle 2"/>
            <p:cNvSpPr/>
            <p:nvPr/>
          </p:nvSpPr>
          <p:spPr>
            <a:xfrm>
              <a:off x="6192011" y="2916591"/>
              <a:ext cx="340901" cy="3409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4" name="Rectangle 2"/>
            <p:cNvSpPr/>
            <p:nvPr/>
          </p:nvSpPr>
          <p:spPr>
            <a:xfrm>
              <a:off x="6192011" y="3492655"/>
              <a:ext cx="340901" cy="34090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8" name="Rectangle 2"/>
            <p:cNvSpPr/>
            <p:nvPr/>
          </p:nvSpPr>
          <p:spPr>
            <a:xfrm>
              <a:off x="6192011" y="4090290"/>
              <a:ext cx="340901" cy="34090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117571" y="2874507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02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117571" y="3450571"/>
              <a:ext cx="450764" cy="379656"/>
            </a:xfrm>
            <a:prstGeom prst="rect">
              <a:avLst/>
            </a:prstGeom>
            <a:solidFill>
              <a:srgbClr val="E60012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03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117571" y="4048205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04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18" name="Rectangle 62"/>
            <p:cNvSpPr>
              <a:spLocks noChangeArrowheads="1"/>
            </p:cNvSpPr>
            <p:nvPr/>
          </p:nvSpPr>
          <p:spPr bwMode="auto">
            <a:xfrm>
              <a:off x="6678941" y="2351313"/>
              <a:ext cx="3318748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</a:t>
              </a:r>
              <a:r>
                <a:rPr lang="en-US" altLang="zh-CN" sz="2400" b="1" kern="1000" dirty="0" err="1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ComWare</a:t>
              </a: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侧版本说明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62"/>
            <p:cNvSpPr>
              <a:spLocks noChangeArrowheads="1"/>
            </p:cNvSpPr>
            <p:nvPr/>
          </p:nvSpPr>
          <p:spPr bwMode="auto">
            <a:xfrm>
              <a:off x="6691067" y="2948947"/>
              <a:ext cx="2806356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侧版本说明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2"/>
            <p:cNvSpPr/>
            <p:nvPr/>
          </p:nvSpPr>
          <p:spPr>
            <a:xfrm>
              <a:off x="6192011" y="3226193"/>
              <a:ext cx="4800000" cy="4800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26" name="Rectangle 62"/>
            <p:cNvSpPr>
              <a:spLocks noChangeArrowheads="1"/>
            </p:cNvSpPr>
            <p:nvPr/>
          </p:nvSpPr>
          <p:spPr bwMode="auto">
            <a:xfrm>
              <a:off x="6692738" y="3525011"/>
              <a:ext cx="2330129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License </a:t>
              </a:r>
              <a:r>
                <a:rPr lang="zh-CN" altLang="en-US" sz="2400" b="1" kern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</a:t>
              </a:r>
              <a:endParaRPr lang="zh-CN" altLang="zh-CN" sz="2400" b="1" kern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"/>
            <p:cNvSpPr/>
            <p:nvPr/>
          </p:nvSpPr>
          <p:spPr>
            <a:xfrm>
              <a:off x="6192011" y="3802257"/>
              <a:ext cx="4800000" cy="48000"/>
            </a:xfrm>
            <a:prstGeom prst="rect">
              <a:avLst/>
            </a:prstGeom>
            <a:solidFill>
              <a:srgbClr val="E600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30" name="Rectangle 62"/>
            <p:cNvSpPr>
              <a:spLocks noChangeArrowheads="1"/>
            </p:cNvSpPr>
            <p:nvPr/>
          </p:nvSpPr>
          <p:spPr bwMode="auto">
            <a:xfrm>
              <a:off x="6703617" y="4122646"/>
              <a:ext cx="2806356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侧基本维护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"/>
            <p:cNvSpPr/>
            <p:nvPr/>
          </p:nvSpPr>
          <p:spPr>
            <a:xfrm>
              <a:off x="6192011" y="4399892"/>
              <a:ext cx="4800000" cy="4800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117571" y="2276872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01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461" y="2491156"/>
            <a:ext cx="4924141" cy="193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40065" y="1701909"/>
            <a:ext cx="10311871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lnSpc>
                <a:spcPct val="20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通过软件特性功能区分，可将设备版本划分为基础版、数据版、安全版和语音版：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342900">
              <a:lnSpc>
                <a:spcPct val="200000"/>
              </a:lnSpc>
              <a:buSzPct val="80000"/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基础版：无需注册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，包含系统的基本功能（约</a:t>
            </a:r>
            <a:r>
              <a:rPr lang="en-US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80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个特性）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342900">
              <a:lnSpc>
                <a:spcPct val="200000"/>
              </a:lnSpc>
              <a:buSzPct val="80000"/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数据版：包含</a:t>
            </a:r>
            <a:r>
              <a:rPr lang="en-US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MPLS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DLSW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等特性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342900">
              <a:lnSpc>
                <a:spcPct val="200000"/>
              </a:lnSpc>
              <a:buSzPct val="80000"/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安全版：包含</a:t>
            </a:r>
            <a:r>
              <a:rPr lang="en-US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802.1x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VPN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等特性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00100" lvl="1" indent="-342900">
              <a:lnSpc>
                <a:spcPct val="200000"/>
              </a:lnSpc>
              <a:buSzPct val="80000"/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语音版：包含</a:t>
            </a:r>
            <a:r>
              <a:rPr lang="en-US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BUSYOUT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V</a:t>
            </a:r>
            <a:r>
              <a:rPr lang="en-US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oice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等特性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 algn="just">
              <a:lnSpc>
                <a:spcPct val="20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后续还可以根据用户需求，开发针对性的特性</a:t>
            </a:r>
            <a:r>
              <a:rPr lang="zh-CN" altLang="en-US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软件包  </a:t>
            </a:r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//</a:t>
            </a:r>
            <a:r>
              <a:rPr lang="zh-CN" altLang="en-US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市场是否宣称？</a:t>
            </a:r>
            <a:endParaRPr lang="zh-CN" altLang="en-US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852031" y="552502"/>
            <a:ext cx="4487939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license </a:t>
            </a:r>
            <a:r>
              <a:rPr lang="zh-CN" altLang="en-US" sz="32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110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844800" y="1839000"/>
            <a:ext cx="103118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登录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H3C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官方网站，选择服务支持→授权业务→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首次激活申请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2993949" y="1236684"/>
            <a:ext cx="3880910" cy="45687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License </a:t>
            </a:r>
            <a:r>
              <a:rPr lang="zh-CN" altLang="en-US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激活流程</a:t>
            </a:r>
            <a:endParaRPr lang="zh-CN" altLang="zh-CN" sz="24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701" y="2485331"/>
            <a:ext cx="7541536" cy="3898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109142" y="5442594"/>
            <a:ext cx="818147" cy="192505"/>
          </a:xfrm>
          <a:prstGeom prst="rect">
            <a:avLst/>
          </a:prstGeom>
          <a:noFill/>
          <a:ln w="19050" cap="flat" cmpd="sng" algn="ctr">
            <a:solidFill>
              <a:srgbClr val="E60012"/>
            </a:solidFill>
            <a:prstDash val="solid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16128" y="532899"/>
            <a:ext cx="1728672" cy="1760494"/>
            <a:chOff x="1093903" y="532899"/>
            <a:chExt cx="2013698" cy="2074827"/>
          </a:xfrm>
        </p:grpSpPr>
        <p:cxnSp>
          <p:nvCxnSpPr>
            <p:cNvPr id="17" name="直接连接符 9"/>
            <p:cNvCxnSpPr/>
            <p:nvPr/>
          </p:nvCxnSpPr>
          <p:spPr>
            <a:xfrm flipV="1">
              <a:off x="3107601" y="532899"/>
              <a:ext cx="0" cy="1893892"/>
            </a:xfrm>
            <a:prstGeom prst="line">
              <a:avLst/>
            </a:prstGeom>
            <a:noFill/>
            <a:ln w="12700" cap="flat" cmpd="sng" algn="ctr">
              <a:solidFill>
                <a:srgbClr val="E60012"/>
              </a:solidFill>
              <a:prstDash val="dash"/>
            </a:ln>
            <a:effectLst/>
          </p:spPr>
        </p:cxnSp>
        <p:sp>
          <p:nvSpPr>
            <p:cNvPr id="19" name="TextBox 13"/>
            <p:cNvSpPr txBox="1"/>
            <p:nvPr/>
          </p:nvSpPr>
          <p:spPr>
            <a:xfrm>
              <a:off x="1435889" y="2220890"/>
              <a:ext cx="1203432" cy="38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2133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PART 1</a:t>
              </a:r>
              <a:endParaRPr lang="zh-CN" altLang="en-US" sz="2133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22" name="组合 25"/>
            <p:cNvGrpSpPr/>
            <p:nvPr/>
          </p:nvGrpSpPr>
          <p:grpSpPr>
            <a:xfrm>
              <a:off x="1239243" y="620350"/>
              <a:ext cx="1400077" cy="1400155"/>
              <a:chOff x="304800" y="673100"/>
              <a:chExt cx="4000500" cy="4000500"/>
            </a:xfrm>
            <a:solidFill>
              <a:srgbClr val="E60012"/>
            </a:solidFill>
            <a:effectLst/>
          </p:grpSpPr>
          <p:sp>
            <p:nvSpPr>
              <p:cNvPr id="26" name="同心圆 2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5" name="TextBox 13"/>
            <p:cNvSpPr txBox="1"/>
            <p:nvPr/>
          </p:nvSpPr>
          <p:spPr>
            <a:xfrm>
              <a:off x="1093903" y="897229"/>
              <a:ext cx="1203428" cy="870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zh-CN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zh-CN" altLang="en-US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</a:t>
              </a:r>
              <a:r>
                <a:rPr lang="en-US" altLang="zh-CN" sz="4800" b="1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</a:t>
              </a:r>
              <a:endParaRPr lang="zh-CN" altLang="en-US" sz="48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53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844801" y="1875738"/>
            <a:ext cx="88306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在授权业务的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首次激活申请中，选择产品分类，根据需要激活的产品款型，点选其中的“路由器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_H3C 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LA”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2993949" y="1236684"/>
            <a:ext cx="3880910" cy="45687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License </a:t>
            </a:r>
            <a:r>
              <a:rPr lang="zh-CN" altLang="en-US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激活流程</a:t>
            </a:r>
            <a:endParaRPr lang="zh-CN" altLang="zh-CN" sz="24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848" y="2550944"/>
            <a:ext cx="8911792" cy="3725479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116128" y="532899"/>
            <a:ext cx="1728672" cy="1760494"/>
            <a:chOff x="1093903" y="532899"/>
            <a:chExt cx="2013698" cy="2074827"/>
          </a:xfrm>
        </p:grpSpPr>
        <p:cxnSp>
          <p:nvCxnSpPr>
            <p:cNvPr id="16" name="直接连接符 9"/>
            <p:cNvCxnSpPr/>
            <p:nvPr/>
          </p:nvCxnSpPr>
          <p:spPr>
            <a:xfrm flipV="1">
              <a:off x="3107601" y="532899"/>
              <a:ext cx="0" cy="1893892"/>
            </a:xfrm>
            <a:prstGeom prst="line">
              <a:avLst/>
            </a:prstGeom>
            <a:noFill/>
            <a:ln w="12700" cap="flat" cmpd="sng" algn="ctr">
              <a:solidFill>
                <a:srgbClr val="E60012"/>
              </a:solidFill>
              <a:prstDash val="dash"/>
            </a:ln>
            <a:effectLst/>
          </p:spPr>
        </p:cxnSp>
        <p:sp>
          <p:nvSpPr>
            <p:cNvPr id="17" name="TextBox 13"/>
            <p:cNvSpPr txBox="1"/>
            <p:nvPr/>
          </p:nvSpPr>
          <p:spPr>
            <a:xfrm>
              <a:off x="1435889" y="2220890"/>
              <a:ext cx="1203432" cy="38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2133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PART 2</a:t>
              </a:r>
              <a:endParaRPr lang="zh-CN" altLang="en-US" sz="2133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9" name="组合 25"/>
            <p:cNvGrpSpPr/>
            <p:nvPr/>
          </p:nvGrpSpPr>
          <p:grpSpPr>
            <a:xfrm>
              <a:off x="1239243" y="620350"/>
              <a:ext cx="1400077" cy="1400155"/>
              <a:chOff x="304800" y="673100"/>
              <a:chExt cx="4000500" cy="4000500"/>
            </a:xfrm>
            <a:solidFill>
              <a:srgbClr val="E60012"/>
            </a:solidFill>
            <a:effectLst/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2" name="TextBox 13"/>
            <p:cNvSpPr txBox="1"/>
            <p:nvPr/>
          </p:nvSpPr>
          <p:spPr>
            <a:xfrm>
              <a:off x="1093903" y="897229"/>
              <a:ext cx="1203428" cy="870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zh-CN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zh-CN" altLang="en-US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</a:t>
              </a:r>
              <a:r>
                <a:rPr lang="en-US" altLang="zh-CN" sz="4800" b="1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</a:t>
              </a:r>
              <a:endParaRPr lang="zh-CN" altLang="en-US" sz="48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75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926255" y="2463420"/>
            <a:ext cx="9811859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软件授权函的正面，列出说明该授权函适用于某款型的某一软件特性</a:t>
            </a:r>
            <a:endParaRPr lang="en-US" altLang="zh-CN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授权序列号处会描述该授权函的</a:t>
            </a:r>
            <a:r>
              <a:rPr lang="en-US" altLang="zh-CN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License Key</a:t>
            </a: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，用于在</a:t>
            </a:r>
            <a:r>
              <a:rPr lang="en-US" altLang="zh-CN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H3C</a:t>
            </a: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官方网站上进行激活</a:t>
            </a:r>
            <a:r>
              <a:rPr lang="zh-CN" altLang="en-US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</a:t>
            </a:r>
            <a:endParaRPr lang="en-US" altLang="zh-CN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0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在设备上执行如下命令，查看设备信息，显示如下：</a:t>
            </a:r>
          </a:p>
          <a:p>
            <a:pPr marL="342900" lvl="0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en-US" altLang="zh-CN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&lt;H3C&gt;display license device-id </a:t>
            </a:r>
          </a:p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80000"/>
              <a:defRPr/>
            </a:pPr>
            <a:r>
              <a:rPr lang="en-US" altLang="zh-CN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SN: 210231A1UYB133000032</a:t>
            </a:r>
          </a:p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80000"/>
              <a:defRPr/>
            </a:pPr>
            <a:r>
              <a:rPr lang="en-US" altLang="zh-CN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Device ID: Z:SL-AG%k-7cbC-Y6Tp-9sxW-wEc:-3mRd-a3$8</a:t>
            </a:r>
          </a:p>
          <a:p>
            <a:pPr marL="342900" lvl="0" indent="-34290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将显示的设备</a:t>
            </a:r>
            <a:r>
              <a:rPr lang="en-US" altLang="zh-CN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SN</a:t>
            </a: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码和设备</a:t>
            </a:r>
            <a:r>
              <a:rPr lang="en-US" altLang="zh-CN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ID</a:t>
            </a: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信息记录下来，用于在官方网站上注册</a:t>
            </a:r>
            <a:r>
              <a:rPr lang="en-US" altLang="zh-CN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</a:t>
            </a:r>
            <a:r>
              <a:rPr lang="zh-CN" altLang="en-US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</a:t>
            </a:r>
            <a:endParaRPr lang="zh-CN" altLang="en-US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2993949" y="1236684"/>
            <a:ext cx="3880910" cy="45687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License </a:t>
            </a:r>
            <a:r>
              <a:rPr lang="zh-CN" altLang="en-US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激活流程</a:t>
            </a:r>
            <a:endParaRPr lang="zh-CN" altLang="zh-CN" sz="24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16128" y="532899"/>
            <a:ext cx="1728672" cy="1760494"/>
            <a:chOff x="1093903" y="532899"/>
            <a:chExt cx="2013698" cy="2074827"/>
          </a:xfrm>
        </p:grpSpPr>
        <p:cxnSp>
          <p:nvCxnSpPr>
            <p:cNvPr id="16" name="直接连接符 9"/>
            <p:cNvCxnSpPr/>
            <p:nvPr/>
          </p:nvCxnSpPr>
          <p:spPr>
            <a:xfrm flipV="1">
              <a:off x="3107601" y="532899"/>
              <a:ext cx="0" cy="1893892"/>
            </a:xfrm>
            <a:prstGeom prst="line">
              <a:avLst/>
            </a:prstGeom>
            <a:noFill/>
            <a:ln w="12700" cap="flat" cmpd="sng" algn="ctr">
              <a:solidFill>
                <a:srgbClr val="E60012"/>
              </a:solidFill>
              <a:prstDash val="dash"/>
            </a:ln>
            <a:effectLst/>
          </p:spPr>
        </p:cxnSp>
        <p:sp>
          <p:nvSpPr>
            <p:cNvPr id="17" name="TextBox 13"/>
            <p:cNvSpPr txBox="1"/>
            <p:nvPr/>
          </p:nvSpPr>
          <p:spPr>
            <a:xfrm>
              <a:off x="1435889" y="2220890"/>
              <a:ext cx="1203432" cy="38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2133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PART 3</a:t>
              </a:r>
              <a:endParaRPr lang="zh-CN" altLang="en-US" sz="2133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9" name="组合 25"/>
            <p:cNvGrpSpPr/>
            <p:nvPr/>
          </p:nvGrpSpPr>
          <p:grpSpPr>
            <a:xfrm>
              <a:off x="1239243" y="620350"/>
              <a:ext cx="1400077" cy="1400155"/>
              <a:chOff x="304800" y="673100"/>
              <a:chExt cx="4000500" cy="4000500"/>
            </a:xfrm>
            <a:solidFill>
              <a:srgbClr val="E60012"/>
            </a:solidFill>
            <a:effectLst/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2" name="TextBox 13"/>
            <p:cNvSpPr txBox="1"/>
            <p:nvPr/>
          </p:nvSpPr>
          <p:spPr>
            <a:xfrm>
              <a:off x="1093903" y="897229"/>
              <a:ext cx="1203428" cy="870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zh-CN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zh-CN" altLang="en-US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</a:t>
              </a:r>
              <a:r>
                <a:rPr lang="en-US" altLang="zh-CN" sz="4800" b="1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3</a:t>
              </a:r>
              <a:endParaRPr lang="zh-CN" altLang="en-US" sz="48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633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93949" y="1769205"/>
            <a:ext cx="88306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输入授权码，右侧会出现该授权函信息，然后填入设备信息和用户信息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2993949" y="1236684"/>
            <a:ext cx="3880910" cy="45687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License </a:t>
            </a:r>
            <a:r>
              <a:rPr lang="zh-CN" altLang="en-US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激活流程</a:t>
            </a:r>
            <a:endParaRPr lang="zh-CN" altLang="zh-CN" sz="24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92831" y="2309896"/>
            <a:ext cx="8119071" cy="4046137"/>
            <a:chOff x="2208856" y="2225454"/>
            <a:chExt cx="8119071" cy="404613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8856" y="2225454"/>
              <a:ext cx="8119071" cy="4046137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305878" y="4403035"/>
              <a:ext cx="4122066" cy="1868556"/>
            </a:xfrm>
            <a:prstGeom prst="rect">
              <a:avLst/>
            </a:prstGeom>
            <a:noFill/>
            <a:ln w="19050" cap="flat" cmpd="sng" algn="ctr">
              <a:solidFill>
                <a:srgbClr val="E60012"/>
              </a:solidFill>
              <a:prstDash val="solid"/>
            </a:ln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16128" y="532899"/>
            <a:ext cx="1728672" cy="1760494"/>
            <a:chOff x="1093903" y="532899"/>
            <a:chExt cx="2013698" cy="2074827"/>
          </a:xfrm>
        </p:grpSpPr>
        <p:cxnSp>
          <p:nvCxnSpPr>
            <p:cNvPr id="17" name="直接连接符 9"/>
            <p:cNvCxnSpPr/>
            <p:nvPr/>
          </p:nvCxnSpPr>
          <p:spPr>
            <a:xfrm flipV="1">
              <a:off x="3107601" y="532899"/>
              <a:ext cx="0" cy="1893892"/>
            </a:xfrm>
            <a:prstGeom prst="line">
              <a:avLst/>
            </a:prstGeom>
            <a:noFill/>
            <a:ln w="12700" cap="flat" cmpd="sng" algn="ctr">
              <a:solidFill>
                <a:srgbClr val="E60012"/>
              </a:solidFill>
              <a:prstDash val="dash"/>
            </a:ln>
            <a:effectLst/>
          </p:spPr>
        </p:cxnSp>
        <p:sp>
          <p:nvSpPr>
            <p:cNvPr id="19" name="TextBox 13"/>
            <p:cNvSpPr txBox="1"/>
            <p:nvPr/>
          </p:nvSpPr>
          <p:spPr>
            <a:xfrm>
              <a:off x="1435889" y="2220890"/>
              <a:ext cx="1203432" cy="38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2133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PART 4</a:t>
              </a:r>
              <a:endParaRPr lang="zh-CN" altLang="en-US" sz="2133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22" name="组合 25"/>
            <p:cNvGrpSpPr/>
            <p:nvPr/>
          </p:nvGrpSpPr>
          <p:grpSpPr>
            <a:xfrm>
              <a:off x="1239243" y="620350"/>
              <a:ext cx="1400077" cy="1400155"/>
              <a:chOff x="304800" y="673100"/>
              <a:chExt cx="4000500" cy="4000500"/>
            </a:xfrm>
            <a:solidFill>
              <a:srgbClr val="E60012"/>
            </a:solidFill>
            <a:effectLst/>
          </p:grpSpPr>
          <p:sp>
            <p:nvSpPr>
              <p:cNvPr id="26" name="同心圆 2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5" name="TextBox 13"/>
            <p:cNvSpPr txBox="1"/>
            <p:nvPr/>
          </p:nvSpPr>
          <p:spPr>
            <a:xfrm>
              <a:off x="1093903" y="897229"/>
              <a:ext cx="1203428" cy="870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zh-CN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zh-CN" altLang="en-US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</a:t>
              </a:r>
              <a:r>
                <a:rPr lang="en-US" altLang="zh-CN" sz="4800" b="1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4</a:t>
              </a:r>
              <a:endParaRPr lang="zh-CN" altLang="en-US" sz="48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620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93949" y="1754463"/>
            <a:ext cx="883064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激活成功后，会弹出操作成功页面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生成的激活文件，会自动发送到注册时申请人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E-mail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处填写的邮箱中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2993949" y="1236684"/>
            <a:ext cx="3880910" cy="45687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License </a:t>
            </a:r>
            <a:r>
              <a:rPr lang="zh-CN" altLang="en-US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激活流程</a:t>
            </a:r>
            <a:endParaRPr lang="zh-CN" altLang="zh-CN" sz="24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801" y="2771396"/>
            <a:ext cx="7245722" cy="2908449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116128" y="532899"/>
            <a:ext cx="1728672" cy="1760494"/>
            <a:chOff x="1093903" y="532899"/>
            <a:chExt cx="2013698" cy="2074827"/>
          </a:xfrm>
        </p:grpSpPr>
        <p:cxnSp>
          <p:nvCxnSpPr>
            <p:cNvPr id="17" name="直接连接符 9"/>
            <p:cNvCxnSpPr/>
            <p:nvPr/>
          </p:nvCxnSpPr>
          <p:spPr>
            <a:xfrm flipV="1">
              <a:off x="3107601" y="532899"/>
              <a:ext cx="0" cy="1893892"/>
            </a:xfrm>
            <a:prstGeom prst="line">
              <a:avLst/>
            </a:prstGeom>
            <a:noFill/>
            <a:ln w="12700" cap="flat" cmpd="sng" algn="ctr">
              <a:solidFill>
                <a:srgbClr val="E60012"/>
              </a:solidFill>
              <a:prstDash val="dash"/>
            </a:ln>
            <a:effectLst/>
          </p:spPr>
        </p:cxnSp>
        <p:sp>
          <p:nvSpPr>
            <p:cNvPr id="19" name="TextBox 13"/>
            <p:cNvSpPr txBox="1"/>
            <p:nvPr/>
          </p:nvSpPr>
          <p:spPr>
            <a:xfrm>
              <a:off x="1435889" y="2220890"/>
              <a:ext cx="1203432" cy="38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2133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PART 5</a:t>
              </a:r>
              <a:endParaRPr lang="zh-CN" altLang="en-US" sz="2133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22" name="组合 25"/>
            <p:cNvGrpSpPr/>
            <p:nvPr/>
          </p:nvGrpSpPr>
          <p:grpSpPr>
            <a:xfrm>
              <a:off x="1239243" y="620350"/>
              <a:ext cx="1400077" cy="1400155"/>
              <a:chOff x="304800" y="673100"/>
              <a:chExt cx="4000500" cy="4000500"/>
            </a:xfrm>
            <a:solidFill>
              <a:srgbClr val="E60012"/>
            </a:solidFill>
            <a:effectLst/>
          </p:grpSpPr>
          <p:sp>
            <p:nvSpPr>
              <p:cNvPr id="26" name="同心圆 2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5" name="TextBox 13"/>
            <p:cNvSpPr txBox="1"/>
            <p:nvPr/>
          </p:nvSpPr>
          <p:spPr>
            <a:xfrm>
              <a:off x="1093903" y="897229"/>
              <a:ext cx="1203428" cy="870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zh-CN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zh-CN" altLang="en-US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</a:t>
              </a:r>
              <a:r>
                <a:rPr lang="en-US" altLang="zh-CN" sz="4800" b="1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5</a:t>
              </a:r>
              <a:endParaRPr lang="zh-CN" altLang="en-US" sz="48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783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16128" y="2309896"/>
            <a:ext cx="1128788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注册信息时填写的邮箱会收到邮件，其中附件是扩展名为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ak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的激活文件</a:t>
            </a: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保存邮件中的 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ak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文件，并将其上传到设备中，进行激活操作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执行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激活命令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2993949" y="1236684"/>
            <a:ext cx="3880910" cy="45687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License </a:t>
            </a:r>
            <a:r>
              <a:rPr lang="zh-CN" altLang="en-US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激活流程</a:t>
            </a:r>
            <a:endParaRPr lang="zh-CN" altLang="zh-CN" sz="24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16128" y="532899"/>
            <a:ext cx="1728672" cy="1760494"/>
            <a:chOff x="1093903" y="532899"/>
            <a:chExt cx="2013698" cy="2074827"/>
          </a:xfrm>
        </p:grpSpPr>
        <p:cxnSp>
          <p:nvCxnSpPr>
            <p:cNvPr id="16" name="直接连接符 9"/>
            <p:cNvCxnSpPr/>
            <p:nvPr/>
          </p:nvCxnSpPr>
          <p:spPr>
            <a:xfrm flipV="1">
              <a:off x="3107601" y="532899"/>
              <a:ext cx="0" cy="1893892"/>
            </a:xfrm>
            <a:prstGeom prst="line">
              <a:avLst/>
            </a:prstGeom>
            <a:noFill/>
            <a:ln w="12700" cap="flat" cmpd="sng" algn="ctr">
              <a:solidFill>
                <a:srgbClr val="E60012"/>
              </a:solidFill>
              <a:prstDash val="dash"/>
            </a:ln>
            <a:effectLst/>
          </p:spPr>
        </p:cxnSp>
        <p:sp>
          <p:nvSpPr>
            <p:cNvPr id="17" name="TextBox 13"/>
            <p:cNvSpPr txBox="1"/>
            <p:nvPr/>
          </p:nvSpPr>
          <p:spPr>
            <a:xfrm>
              <a:off x="1435889" y="2220890"/>
              <a:ext cx="1203432" cy="38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2133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PART 6</a:t>
              </a:r>
              <a:endParaRPr lang="zh-CN" altLang="en-US" sz="2133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9" name="组合 25"/>
            <p:cNvGrpSpPr/>
            <p:nvPr/>
          </p:nvGrpSpPr>
          <p:grpSpPr>
            <a:xfrm>
              <a:off x="1239243" y="620350"/>
              <a:ext cx="1400077" cy="1400155"/>
              <a:chOff x="304800" y="673100"/>
              <a:chExt cx="4000500" cy="4000500"/>
            </a:xfrm>
            <a:solidFill>
              <a:srgbClr val="E60012"/>
            </a:solidFill>
            <a:effectLst/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2" name="TextBox 13"/>
            <p:cNvSpPr txBox="1"/>
            <p:nvPr/>
          </p:nvSpPr>
          <p:spPr>
            <a:xfrm>
              <a:off x="1093903" y="897229"/>
              <a:ext cx="1203428" cy="870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zh-CN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zh-CN" altLang="en-US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</a:t>
              </a:r>
              <a:r>
                <a:rPr lang="en-US" altLang="zh-CN" sz="4800" b="1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6</a:t>
              </a:r>
              <a:endParaRPr lang="zh-CN" altLang="en-US" sz="48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28" y="4067190"/>
            <a:ext cx="10476014" cy="15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1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1"/>
          <p:cNvSpPr txBox="1"/>
          <p:nvPr/>
        </p:nvSpPr>
        <p:spPr>
          <a:xfrm>
            <a:off x="2993949" y="1236684"/>
            <a:ext cx="3880910" cy="45687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License </a:t>
            </a:r>
            <a:r>
              <a:rPr lang="zh-CN" altLang="en-US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激活流程</a:t>
            </a:r>
            <a:endParaRPr lang="zh-CN" altLang="zh-CN" sz="24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16128" y="532899"/>
            <a:ext cx="1728672" cy="1760494"/>
            <a:chOff x="1093903" y="532899"/>
            <a:chExt cx="2013698" cy="2074827"/>
          </a:xfrm>
        </p:grpSpPr>
        <p:cxnSp>
          <p:nvCxnSpPr>
            <p:cNvPr id="16" name="直接连接符 9"/>
            <p:cNvCxnSpPr/>
            <p:nvPr/>
          </p:nvCxnSpPr>
          <p:spPr>
            <a:xfrm flipV="1">
              <a:off x="3107601" y="532899"/>
              <a:ext cx="0" cy="1893892"/>
            </a:xfrm>
            <a:prstGeom prst="line">
              <a:avLst/>
            </a:prstGeom>
            <a:noFill/>
            <a:ln w="12700" cap="flat" cmpd="sng" algn="ctr">
              <a:solidFill>
                <a:srgbClr val="E60012"/>
              </a:solidFill>
              <a:prstDash val="dash"/>
            </a:ln>
            <a:effectLst/>
          </p:spPr>
        </p:cxnSp>
        <p:sp>
          <p:nvSpPr>
            <p:cNvPr id="17" name="TextBox 13"/>
            <p:cNvSpPr txBox="1"/>
            <p:nvPr/>
          </p:nvSpPr>
          <p:spPr>
            <a:xfrm>
              <a:off x="1435889" y="2220890"/>
              <a:ext cx="1203432" cy="38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2133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PART 7</a:t>
              </a:r>
              <a:endParaRPr lang="zh-CN" altLang="en-US" sz="2133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9" name="组合 25"/>
            <p:cNvGrpSpPr/>
            <p:nvPr/>
          </p:nvGrpSpPr>
          <p:grpSpPr>
            <a:xfrm>
              <a:off x="1239243" y="620350"/>
              <a:ext cx="1400077" cy="1400155"/>
              <a:chOff x="304800" y="673100"/>
              <a:chExt cx="4000500" cy="4000500"/>
            </a:xfrm>
            <a:solidFill>
              <a:srgbClr val="E60012"/>
            </a:solidFill>
            <a:effectLst/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2" name="TextBox 13"/>
            <p:cNvSpPr txBox="1"/>
            <p:nvPr/>
          </p:nvSpPr>
          <p:spPr>
            <a:xfrm>
              <a:off x="1093903" y="897229"/>
              <a:ext cx="1203428" cy="870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zh-CN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zh-CN" altLang="en-US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</a:t>
              </a:r>
              <a:r>
                <a:rPr lang="en-US" altLang="zh-CN" sz="4800" b="1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7</a:t>
              </a:r>
              <a:endParaRPr lang="zh-CN" altLang="en-US" sz="48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116127" y="5285232"/>
            <a:ext cx="102500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已经申请过某一模块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的设备，若申请其他模块的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，则必须选择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扩容激活申请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67128" y="2268060"/>
            <a:ext cx="10214481" cy="2971559"/>
            <a:chOff x="1267128" y="2268060"/>
            <a:chExt cx="10214481" cy="2971559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267128" y="2268060"/>
              <a:ext cx="10214481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85750" lvl="0" indent="-28575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安装成功之后，可以查看当前设备上所有的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License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情况，</a:t>
              </a:r>
              <a:r>
                <a:rPr lang="en-US" altLang="zh-CN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[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H3C]display </a:t>
              </a:r>
              <a:r>
                <a:rPr lang="en-US" altLang="zh-CN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license	</a:t>
              </a:r>
              <a:endPara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9708" y="2867894"/>
              <a:ext cx="7562850" cy="2371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86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116128" y="532899"/>
            <a:ext cx="1728672" cy="1760494"/>
            <a:chOff x="1093903" y="532899"/>
            <a:chExt cx="2013698" cy="2074827"/>
          </a:xfrm>
        </p:grpSpPr>
        <p:cxnSp>
          <p:nvCxnSpPr>
            <p:cNvPr id="14" name="直接连接符 9"/>
            <p:cNvCxnSpPr/>
            <p:nvPr/>
          </p:nvCxnSpPr>
          <p:spPr>
            <a:xfrm flipV="1">
              <a:off x="3107601" y="532899"/>
              <a:ext cx="0" cy="1893892"/>
            </a:xfrm>
            <a:prstGeom prst="line">
              <a:avLst/>
            </a:prstGeom>
            <a:noFill/>
            <a:ln w="12700" cap="flat" cmpd="sng" algn="ctr">
              <a:solidFill>
                <a:srgbClr val="E60012"/>
              </a:solidFill>
              <a:prstDash val="dash"/>
            </a:ln>
            <a:effectLst/>
          </p:spPr>
        </p:cxnSp>
        <p:sp>
          <p:nvSpPr>
            <p:cNvPr id="15" name="TextBox 13"/>
            <p:cNvSpPr txBox="1"/>
            <p:nvPr/>
          </p:nvSpPr>
          <p:spPr>
            <a:xfrm>
              <a:off x="1435889" y="2220890"/>
              <a:ext cx="1203432" cy="3868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sz="2133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PART 8</a:t>
              </a:r>
              <a:endParaRPr lang="zh-CN" altLang="en-US" sz="2133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20" name="组合 25"/>
            <p:cNvGrpSpPr/>
            <p:nvPr/>
          </p:nvGrpSpPr>
          <p:grpSpPr>
            <a:xfrm>
              <a:off x="1239243" y="620350"/>
              <a:ext cx="1400077" cy="1400155"/>
              <a:chOff x="304800" y="673100"/>
              <a:chExt cx="4000500" cy="4000500"/>
            </a:xfrm>
            <a:solidFill>
              <a:srgbClr val="E60012"/>
            </a:solidFill>
            <a:effectLst/>
          </p:grpSpPr>
          <p:sp>
            <p:nvSpPr>
              <p:cNvPr id="23" name="同心圆 2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0808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1" name="TextBox 13"/>
            <p:cNvSpPr txBox="1"/>
            <p:nvPr/>
          </p:nvSpPr>
          <p:spPr>
            <a:xfrm>
              <a:off x="1093903" y="897229"/>
              <a:ext cx="1203428" cy="870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5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7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6965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zh-CN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zh-CN" altLang="en-US" sz="4800" b="1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</a:t>
              </a:r>
              <a:r>
                <a:rPr lang="en-US" altLang="zh-CN" sz="4800" b="1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8</a:t>
              </a:r>
              <a:endParaRPr lang="zh-CN" altLang="en-US" sz="48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75762" y="2617309"/>
            <a:ext cx="10214481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若客户设备故障需要返修，必须提供返修的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RMA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单号，重新申请激活文件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若客户想将已申请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的授权函用于其它设备，必须在设备上将激活文件解绑定，提供生成的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Uninstalled Key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display license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查看），表明之前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License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已经卸载，可以重新申请激活文件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若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客户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使用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不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匹配的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SN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DID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在官网上申请了激活文件，则该激活文件不可用。需由办事处提交工作联络单至供应链处，在后台将该绑定解除，即可重新申请激活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文件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2993949" y="1236684"/>
            <a:ext cx="3880910" cy="45687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License </a:t>
            </a:r>
            <a:r>
              <a:rPr lang="zh-CN" altLang="en-US" sz="2400" b="1" kern="1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激活流程</a:t>
            </a:r>
            <a:endParaRPr lang="zh-CN" altLang="zh-CN" sz="24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670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 14"/>
          <p:cNvGrpSpPr/>
          <p:nvPr/>
        </p:nvGrpSpPr>
        <p:grpSpPr>
          <a:xfrm>
            <a:off x="-10785" y="164637"/>
            <a:ext cx="12202785" cy="6699579"/>
            <a:chOff x="-8089" y="123478"/>
            <a:chExt cx="9152089" cy="5024684"/>
          </a:xfrm>
        </p:grpSpPr>
        <p:sp>
          <p:nvSpPr>
            <p:cNvPr id="7" name="矩形 6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 descr="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867" b="1" ker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4" name="图片 13" descr="新华三LOGO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4408" y="123478"/>
              <a:ext cx="725277" cy="483518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11740768" y="6500587"/>
            <a:ext cx="37382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333" dirty="0" smtClean="0">
                <a:solidFill>
                  <a:srgbClr val="26262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  <a:endParaRPr kumimoji="1" lang="zh-CN" altLang="en-US" sz="1333" dirty="0">
              <a:solidFill>
                <a:srgbClr val="26262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45782" y="3258655"/>
            <a:ext cx="2810385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8400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rPr>
              <a:t>01</a:t>
            </a:r>
            <a:endParaRPr kumimoji="1" lang="zh-CN" altLang="en-US" sz="18400" dirty="0">
              <a:solidFill>
                <a:srgbClr val="FFFFFF"/>
              </a:solidFill>
              <a:latin typeface="Microsoft Sans Serif" panose="020B0604020202020204"/>
              <a:ea typeface="huxiaobo-gdh"/>
              <a:cs typeface="Microsoft Sans Serif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86397" y="2317898"/>
            <a:ext cx="6464592" cy="2796362"/>
            <a:chOff x="6117571" y="2276872"/>
            <a:chExt cx="4874440" cy="2171020"/>
          </a:xfrm>
        </p:grpSpPr>
        <p:sp>
          <p:nvSpPr>
            <p:cNvPr id="12" name="Rectangle 2"/>
            <p:cNvSpPr/>
            <p:nvPr/>
          </p:nvSpPr>
          <p:spPr>
            <a:xfrm>
              <a:off x="6192011" y="2318956"/>
              <a:ext cx="340901" cy="340901"/>
            </a:xfrm>
            <a:prstGeom prst="rect">
              <a:avLst/>
            </a:prstGeom>
            <a:solidFill>
              <a:srgbClr val="CD0A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19" name="Rectangle 2"/>
            <p:cNvSpPr/>
            <p:nvPr/>
          </p:nvSpPr>
          <p:spPr>
            <a:xfrm>
              <a:off x="6192011" y="2628559"/>
              <a:ext cx="4800000" cy="48000"/>
            </a:xfrm>
            <a:prstGeom prst="rect">
              <a:avLst/>
            </a:prstGeom>
            <a:solidFill>
              <a:srgbClr val="A0A0A0"/>
            </a:solidFill>
            <a:ln w="635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0" name="Rectangle 2"/>
            <p:cNvSpPr/>
            <p:nvPr/>
          </p:nvSpPr>
          <p:spPr>
            <a:xfrm>
              <a:off x="6192011" y="2916591"/>
              <a:ext cx="340901" cy="3409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4" name="Rectangle 2"/>
            <p:cNvSpPr/>
            <p:nvPr/>
          </p:nvSpPr>
          <p:spPr>
            <a:xfrm>
              <a:off x="6192011" y="3492655"/>
              <a:ext cx="340901" cy="34090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8" name="Rectangle 2"/>
            <p:cNvSpPr/>
            <p:nvPr/>
          </p:nvSpPr>
          <p:spPr>
            <a:xfrm>
              <a:off x="6192011" y="4090290"/>
              <a:ext cx="340901" cy="34090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117571" y="2874507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02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117571" y="3450571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03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117571" y="4048205"/>
              <a:ext cx="450764" cy="379656"/>
            </a:xfrm>
            <a:prstGeom prst="rect">
              <a:avLst/>
            </a:prstGeom>
            <a:solidFill>
              <a:srgbClr val="E60012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04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  <p:sp>
          <p:nvSpPr>
            <p:cNvPr id="18" name="Rectangle 62"/>
            <p:cNvSpPr>
              <a:spLocks noChangeArrowheads="1"/>
            </p:cNvSpPr>
            <p:nvPr/>
          </p:nvSpPr>
          <p:spPr bwMode="auto">
            <a:xfrm>
              <a:off x="6678941" y="2351313"/>
              <a:ext cx="3318748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</a:t>
              </a:r>
              <a:r>
                <a:rPr lang="en-US" altLang="zh-CN" sz="2400" b="1" kern="1000" dirty="0" err="1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ComWare</a:t>
              </a: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侧版本说明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62"/>
            <p:cNvSpPr>
              <a:spLocks noChangeArrowheads="1"/>
            </p:cNvSpPr>
            <p:nvPr/>
          </p:nvSpPr>
          <p:spPr bwMode="auto">
            <a:xfrm>
              <a:off x="6691067" y="2948947"/>
              <a:ext cx="2806356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侧版本说明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2"/>
            <p:cNvSpPr/>
            <p:nvPr/>
          </p:nvSpPr>
          <p:spPr>
            <a:xfrm>
              <a:off x="6192011" y="3226193"/>
              <a:ext cx="4800000" cy="4800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26" name="Rectangle 62"/>
            <p:cNvSpPr>
              <a:spLocks noChangeArrowheads="1"/>
            </p:cNvSpPr>
            <p:nvPr/>
          </p:nvSpPr>
          <p:spPr bwMode="auto">
            <a:xfrm>
              <a:off x="6692738" y="3525011"/>
              <a:ext cx="2330129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License </a:t>
              </a:r>
              <a:r>
                <a:rPr lang="zh-CN" altLang="en-US" sz="2400" b="1" kern="1000" dirty="0" smtClean="0">
                  <a:solidFill>
                    <a:srgbClr val="A0A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</a:t>
              </a:r>
              <a:endParaRPr lang="zh-CN" altLang="zh-CN" sz="2400" b="1" kern="1000" dirty="0">
                <a:solidFill>
                  <a:srgbClr val="A0A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"/>
            <p:cNvSpPr/>
            <p:nvPr/>
          </p:nvSpPr>
          <p:spPr>
            <a:xfrm>
              <a:off x="6192011" y="3802257"/>
              <a:ext cx="4800000" cy="48000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30" name="Rectangle 62"/>
            <p:cNvSpPr>
              <a:spLocks noChangeArrowheads="1"/>
            </p:cNvSpPr>
            <p:nvPr/>
          </p:nvSpPr>
          <p:spPr bwMode="auto">
            <a:xfrm>
              <a:off x="6703617" y="4122646"/>
              <a:ext cx="2806356" cy="2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kern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 </a:t>
              </a:r>
              <a:r>
                <a:rPr lang="zh-CN" altLang="en-US" sz="2400" b="1" kern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侧基本维护</a:t>
              </a:r>
              <a:endParaRPr lang="zh-CN" altLang="zh-CN" sz="2400" b="1" kern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"/>
            <p:cNvSpPr/>
            <p:nvPr/>
          </p:nvSpPr>
          <p:spPr>
            <a:xfrm>
              <a:off x="6192011" y="4399892"/>
              <a:ext cx="4800000" cy="48000"/>
            </a:xfrm>
            <a:prstGeom prst="rect">
              <a:avLst/>
            </a:prstGeom>
            <a:solidFill>
              <a:srgbClr val="E600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117571" y="2276872"/>
              <a:ext cx="450764" cy="379656"/>
            </a:xfrm>
            <a:prstGeom prst="rect">
              <a:avLst/>
            </a:prstGeom>
            <a:solidFill>
              <a:srgbClr val="A0A0A0"/>
            </a:solidFill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1867" dirty="0">
                  <a:solidFill>
                    <a:srgbClr val="FFFFFF"/>
                  </a:solidFill>
                  <a:latin typeface="Microsoft Sans Serif" panose="020B0604020202020204"/>
                  <a:ea typeface="huxiaobo-gdh"/>
                  <a:cs typeface="Microsoft Sans Serif" panose="020B0604020202020204"/>
                </a:rPr>
                <a:t>01</a:t>
              </a:r>
              <a:endParaRPr kumimoji="1" lang="zh-CN" altLang="en-US" sz="1867" dirty="0">
                <a:solidFill>
                  <a:srgbClr val="FFFFFF"/>
                </a:solidFill>
                <a:latin typeface="Microsoft Sans Serif" panose="020B0604020202020204"/>
                <a:ea typeface="huxiaobo-gdh"/>
                <a:cs typeface="Microsoft Sans Serif" panose="020B0604020202020204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461" y="2491156"/>
            <a:ext cx="4924141" cy="193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6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235150" y="1844891"/>
            <a:ext cx="1021448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Linux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侧的维护也可以通过</a:t>
            </a:r>
            <a:r>
              <a:rPr lang="en-US" altLang="zh-CN" sz="20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ComWare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侧某些命令和动作来进行。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20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ComWare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侧中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display </a:t>
            </a:r>
            <a:r>
              <a:rPr lang="en-US" altLang="zh-CN" sz="20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arp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可以看到为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Linux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侧的连通隐藏接口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G0/4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分配的地址。该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G0/4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口对应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Linux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侧的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eth0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口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---display interface brief</a:t>
            </a:r>
            <a:r>
              <a:rPr lang="zh-CN" altLang="en-US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看不到</a:t>
            </a:r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GE0/4</a:t>
            </a:r>
            <a:r>
              <a:rPr lang="zh-CN" altLang="en-US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en-US" altLang="zh-CN" sz="20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图片 3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128" y="3665119"/>
            <a:ext cx="10182503" cy="135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09700" y="781102"/>
            <a:ext cx="9372600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Linux 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侧基本维护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3200" b="1" kern="1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ComWare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侧的</a:t>
            </a:r>
            <a:r>
              <a:rPr lang="zh-CN" altLang="en-US" sz="3200" b="1" kern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联动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802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88462" y="1722233"/>
            <a:ext cx="1021448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en-US" altLang="zh-CN" sz="20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ComWare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侧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reboot slot 1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即可重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启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Linux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系统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en-US" altLang="zh-CN" sz="20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ComWare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侧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查看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Linux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相关版本时可以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display version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下拉，查看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slot 1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driver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行即可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图片 5" descr="image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823" y="3344936"/>
            <a:ext cx="8113920" cy="205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656457" y="4888948"/>
            <a:ext cx="1192695" cy="159026"/>
          </a:xfrm>
          <a:prstGeom prst="rect">
            <a:avLst/>
          </a:prstGeom>
          <a:noFill/>
          <a:ln w="19050" cap="flat" cmpd="sng" algn="ctr">
            <a:solidFill>
              <a:srgbClr val="E60012"/>
            </a:solidFill>
            <a:prstDash val="solid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1409700" y="781102"/>
            <a:ext cx="9372600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Linux 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侧基本维护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3200" b="1" kern="1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ComWare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侧的</a:t>
            </a:r>
            <a:r>
              <a:rPr lang="zh-CN" altLang="en-US" sz="3200" b="1" kern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联动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181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75762" y="2051609"/>
            <a:ext cx="10214481" cy="180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串口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方式登陆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PC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使用串口线缆连接设备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R232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口（右侧的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console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口），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PC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上使用支持串口协议的客户端登陆系统（串口默认速率为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115200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" name="图片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994" y="3296827"/>
            <a:ext cx="7585205" cy="11105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738440" y="4591152"/>
            <a:ext cx="10144908" cy="1025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914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SSH</a:t>
            </a:r>
            <a:r>
              <a:rPr lang="en-US" altLang="zh-CN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登陆IP地址：Linux网口eth0的IP（</a:t>
            </a:r>
            <a:r>
              <a:rPr lang="en-US" altLang="zh-CN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可以通</a:t>
            </a:r>
            <a:r>
              <a:rPr lang="zh-CN" altLang="en-US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过</a:t>
            </a:r>
            <a:r>
              <a:rPr lang="en-US" altLang="zh-CN" dirty="0" err="1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ifconfig</a:t>
            </a:r>
            <a:r>
              <a:rPr lang="en-US" altLang="zh-CN" dirty="0" err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命令查看</a:t>
            </a:r>
            <a:r>
              <a:rPr lang="en-US" altLang="zh-CN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zh-CN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73914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SSH登陆默认端口号：22</a:t>
            </a:r>
            <a:endParaRPr lang="zh-CN" altLang="zh-CN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739140" indent="-285750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zh-CN" altLang="zh-CN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默认用户名：</a:t>
            </a:r>
            <a:r>
              <a:rPr lang="en-US" altLang="zh-CN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root</a:t>
            </a:r>
            <a:endParaRPr lang="zh-CN" altLang="zh-CN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1409700" y="781102"/>
            <a:ext cx="9372600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Linux 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侧基本维护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3200" b="1" kern="1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ComWare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侧的</a:t>
            </a:r>
            <a:r>
              <a:rPr lang="zh-CN" altLang="en-US" sz="3200" b="1" kern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联动</a:t>
            </a:r>
            <a:endParaRPr lang="zh-CN" altLang="zh-CN" sz="3200" b="1" kern="1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463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2192" y="1377515"/>
            <a:ext cx="10214481" cy="2289251"/>
            <a:chOff x="1483879" y="1920565"/>
            <a:chExt cx="10214481" cy="2289251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483879" y="1920565"/>
              <a:ext cx="10214481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85750" lvl="0" indent="-28575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网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口信息查询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命令</a:t>
              </a:r>
              <a:r>
                <a:rPr lang="en-US" altLang="zh-CN" sz="2000" dirty="0" err="1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ifconfig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eth0</a:t>
              </a:r>
              <a:r>
                <a:rPr lang="zh-CN" altLang="en-US" sz="20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（是输入</a:t>
              </a:r>
              <a:r>
                <a:rPr lang="en-US" altLang="zh-CN" sz="2000" dirty="0" err="1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ifconfig</a:t>
              </a:r>
              <a:r>
                <a:rPr lang="zh-CN" altLang="en-US" sz="20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还是</a:t>
              </a:r>
              <a:r>
                <a:rPr lang="en-US" altLang="zh-CN" sz="2000" dirty="0" err="1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ifconfig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eth0</a:t>
              </a:r>
              <a:r>
                <a:rPr lang="zh-CN" altLang="en-US" sz="20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？）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，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可以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查看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IP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地址、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MAC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地址等网口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信息。</a:t>
              </a:r>
              <a:endPara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3074" name="图片 3" descr="image0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7825" y="2659227"/>
              <a:ext cx="6472022" cy="1550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1499164" y="3822638"/>
            <a:ext cx="9980535" cy="2461102"/>
            <a:chOff x="1499164" y="3949638"/>
            <a:chExt cx="9980535" cy="2461102"/>
          </a:xfrm>
        </p:grpSpPr>
        <p:sp>
          <p:nvSpPr>
            <p:cNvPr id="4" name="矩形 3"/>
            <p:cNvSpPr/>
            <p:nvPr/>
          </p:nvSpPr>
          <p:spPr>
            <a:xfrm>
              <a:off x="1499164" y="3949638"/>
              <a:ext cx="998053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设置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静态</a:t>
              </a:r>
              <a:r>
                <a:rPr lang="en-US" altLang="zh-CN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IP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，</a:t>
              </a:r>
              <a:r>
                <a:rPr lang="en-US" altLang="zh-CN" sz="2000" dirty="0" err="1" smtClean="0">
                  <a:latin typeface="黑体" panose="02010609060101010101" pitchFamily="49" charset="-122"/>
                  <a:ea typeface="黑体" panose="02010609060101010101" pitchFamily="49" charset="-122"/>
                </a:rPr>
                <a:t>ifconfig</a:t>
              </a:r>
              <a:r>
                <a:rPr lang="en-US" altLang="zh-CN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eth0 </a:t>
              </a:r>
              <a:r>
                <a:rPr lang="en-US" altLang="zh-CN" sz="2000" dirty="0" err="1">
                  <a:latin typeface="黑体" panose="02010609060101010101" pitchFamily="49" charset="-122"/>
                  <a:ea typeface="黑体" panose="02010609060101010101" pitchFamily="49" charset="-122"/>
                </a:rPr>
                <a:t>xxx.xxx.xxx.xxx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 netmask </a:t>
              </a:r>
              <a:r>
                <a:rPr lang="en-US" altLang="zh-CN" sz="2000" dirty="0" err="1">
                  <a:latin typeface="黑体" panose="02010609060101010101" pitchFamily="49" charset="-122"/>
                  <a:ea typeface="黑体" panose="02010609060101010101" pitchFamily="49" charset="-122"/>
                </a:rPr>
                <a:t>nnn.nnn.nnn.nnn</a:t>
              </a:r>
              <a:endPara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000" dirty="0" err="1" smtClean="0">
                  <a:latin typeface="黑体" panose="02010609060101010101" pitchFamily="49" charset="-122"/>
                  <a:ea typeface="黑体" panose="02010609060101010101" pitchFamily="49" charset="-122"/>
                </a:rPr>
                <a:t>xxx.xxx.xxx.xxx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：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IP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地址（如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172.32.107.124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）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000" dirty="0" err="1">
                  <a:latin typeface="黑体" panose="02010609060101010101" pitchFamily="49" charset="-122"/>
                  <a:ea typeface="黑体" panose="02010609060101010101" pitchFamily="49" charset="-122"/>
                </a:rPr>
                <a:t>nnn.nnn.nnn.nnn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：子网掩码（如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255.255.0.0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）</a:t>
              </a:r>
            </a:p>
          </p:txBody>
        </p:sp>
        <p:pic>
          <p:nvPicPr>
            <p:cNvPr id="3075" name="图片 2" descr="image0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7824" y="5121174"/>
              <a:ext cx="5926516" cy="128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11"/>
          <p:cNvSpPr txBox="1"/>
          <p:nvPr/>
        </p:nvSpPr>
        <p:spPr>
          <a:xfrm>
            <a:off x="2324100" y="781102"/>
            <a:ext cx="7543800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Linux 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侧基本维护</a:t>
            </a:r>
            <a:r>
              <a:rPr lang="en-US" altLang="zh-CN" sz="3200" b="1" kern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Linux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endParaRPr lang="zh-CN" altLang="zh-CN" sz="3200" b="1" kern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856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98262" y="5092443"/>
            <a:ext cx="99805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配置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DNS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命令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echo “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nameserver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xxx.xxx.xxx.xxx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” &gt;&gt; /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etc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resolv.conf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xxx.xxx.xxx.xxx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DNS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服务器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IP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地址（如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172.32.1.255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81290" y="1569009"/>
            <a:ext cx="10214481" cy="3276796"/>
            <a:chOff x="1499166" y="2080394"/>
            <a:chExt cx="10214481" cy="3276796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499166" y="2080394"/>
              <a:ext cx="10214481" cy="1431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85750" indent="-28575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通过命令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router –n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可以查看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网关。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通过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route add –net 0.0.0.0 netmask 0.0.0.0 </a:t>
              </a:r>
              <a:r>
                <a:rPr lang="en-US" altLang="zh-CN" sz="2000" dirty="0" err="1">
                  <a:latin typeface="黑体" panose="02010609060101010101" pitchFamily="49" charset="-122"/>
                  <a:ea typeface="黑体" panose="02010609060101010101" pitchFamily="49" charset="-122"/>
                </a:rPr>
                <a:t>gw</a:t>
              </a:r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en-US" altLang="zh-CN" sz="2000" dirty="0" err="1">
                  <a:latin typeface="黑体" panose="02010609060101010101" pitchFamily="49" charset="-122"/>
                  <a:ea typeface="黑体" panose="02010609060101010101" pitchFamily="49" charset="-122"/>
                </a:rPr>
                <a:t>xxx.xxx.xxx.xxx</a:t>
              </a:r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命令可以增加配置网关</a:t>
              </a:r>
              <a:r>
                <a:rPr lang="zh-CN" altLang="en-US" sz="2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lvl="0" indent="-28575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4100" name="图片 1" descr="image0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1847" y="3135709"/>
              <a:ext cx="7297945" cy="2221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矩形 4"/>
          <p:cNvSpPr/>
          <p:nvPr/>
        </p:nvSpPr>
        <p:spPr>
          <a:xfrm>
            <a:off x="1823971" y="4293656"/>
            <a:ext cx="7123249" cy="213187"/>
          </a:xfrm>
          <a:prstGeom prst="rect">
            <a:avLst/>
          </a:prstGeom>
          <a:noFill/>
          <a:ln w="19050" cap="flat" cmpd="sng" algn="ctr">
            <a:solidFill>
              <a:srgbClr val="E60012"/>
            </a:solidFill>
            <a:prstDash val="solid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2324100" y="781102"/>
            <a:ext cx="7543800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Linux 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侧基本维护</a:t>
            </a:r>
            <a:r>
              <a:rPr lang="en-US" altLang="zh-CN" sz="3200" b="1" kern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Linux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endParaRPr lang="zh-CN" altLang="zh-CN" sz="3200" b="1" kern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084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00668" y="1361087"/>
            <a:ext cx="11088132" cy="457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使能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FTP Client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功能，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输入命令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ftpget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–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u 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用户名 –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p 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密码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 FTP server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地址 文件名</a:t>
            </a:r>
            <a:r>
              <a:rPr lang="zh-CN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系统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时间查询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命令：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date 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可查看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当前系统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时间。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系统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时间设置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命令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设置系统日期命令：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date –s DD/MM/YYYY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（系统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reboot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之后，设置生效）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设置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系统时间命令：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date –s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hh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/mm/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ss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（系统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reboot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之后，设置生效）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同时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设置时间日期：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date 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MMDDhhmmYYYY.ss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（系统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reboot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之后，设置生效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输入命令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cat /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etc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/h3c_version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查看当前版本。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664846" y="4884587"/>
            <a:ext cx="7559776" cy="1372122"/>
            <a:chOff x="0" y="0"/>
            <a:chExt cx="5486400" cy="1247775"/>
          </a:xfrm>
        </p:grpSpPr>
        <p:pic>
          <p:nvPicPr>
            <p:cNvPr id="22" name="图片 2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486400" cy="1247775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0" y="1014730"/>
              <a:ext cx="2360295" cy="21209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6" name="TextBox 11"/>
          <p:cNvSpPr txBox="1"/>
          <p:nvPr/>
        </p:nvSpPr>
        <p:spPr>
          <a:xfrm>
            <a:off x="2324100" y="781102"/>
            <a:ext cx="7543800" cy="57998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5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5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1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LA4616 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Linux 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侧基本维护</a:t>
            </a:r>
            <a:r>
              <a:rPr lang="en-US" altLang="zh-CN" sz="3200" b="1" kern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Linux</a:t>
            </a:r>
            <a:r>
              <a:rPr lang="zh-CN" altLang="en-US" sz="3200" b="1" kern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</a:t>
            </a:r>
            <a:endParaRPr lang="zh-CN" altLang="zh-CN" sz="3200" b="1" kern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490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"/>
            <a:ext cx="12192000" cy="6540739"/>
          </a:xfrm>
          <a:prstGeom prst="rect">
            <a:avLst/>
          </a:prstGeom>
        </p:spPr>
      </p:pic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2072366" y="260647"/>
            <a:ext cx="10131685" cy="5472608"/>
            <a:chOff x="832558" y="2152098"/>
            <a:chExt cx="9194504" cy="4966400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5733" y="2155273"/>
              <a:ext cx="8313737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381958" y="2152098"/>
              <a:ext cx="7634168" cy="850900"/>
            </a:xfrm>
            <a:prstGeom prst="rect">
              <a:avLst/>
            </a:prstGeom>
            <a:solidFill>
              <a:srgbClr val="D9D9D9">
                <a:alpha val="6980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32000" tIns="48000" rIns="121920" bIns="4800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zh-CN" altLang="en-US" sz="37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课程总结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32558" y="2152098"/>
              <a:ext cx="844550" cy="85090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77108" y="2152098"/>
              <a:ext cx="420687" cy="85090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97795" y="2152098"/>
              <a:ext cx="284162" cy="8509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832558" y="3546176"/>
              <a:ext cx="9194504" cy="3572322"/>
            </a:xfrm>
            <a:prstGeom prst="rect">
              <a:avLst/>
            </a:prstGeom>
            <a:solidFill>
              <a:srgbClr val="D9D9D9">
                <a:alpha val="6980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32000" tIns="48000" rIns="121920" bIns="48000" numCol="1" anchor="ctr" anchorCtr="0" compatLnSpc="1">
              <a:prstTxWarp prst="textNoShape">
                <a:avLst/>
              </a:prstTxWarp>
            </a:bodyPr>
            <a:lstStyle/>
            <a:p>
              <a:pPr marL="609585" indent="-609585">
                <a:buFont typeface="Wingdings" panose="05000000000000000000" pitchFamily="2" charset="2"/>
                <a:buChar char="n"/>
              </a:pPr>
              <a:r>
                <a:rPr lang="zh-CN" altLang="en-US" sz="37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熟悉</a:t>
              </a:r>
              <a:r>
                <a:rPr lang="en-US" altLang="zh-CN" sz="3733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LA4616Linux</a:t>
              </a:r>
              <a:r>
                <a:rPr lang="zh-CN" altLang="en-US" sz="3733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侧升级</a:t>
              </a:r>
              <a:r>
                <a:rPr lang="zh-CN" altLang="en-US" sz="37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</a:t>
              </a:r>
            </a:p>
            <a:p>
              <a:pPr marL="609585" indent="-609585">
                <a:buFont typeface="Wingdings" panose="05000000000000000000" pitchFamily="2" charset="2"/>
                <a:buChar char="n"/>
              </a:pPr>
              <a:r>
                <a:rPr lang="zh-CN" altLang="en-US" sz="37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</a:t>
              </a:r>
              <a:r>
                <a:rPr lang="en-US" altLang="zh-CN" sz="37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license</a:t>
              </a:r>
              <a:r>
                <a:rPr lang="zh-CN" altLang="en-US" sz="37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的加载方法</a:t>
              </a:r>
            </a:p>
            <a:p>
              <a:pPr marL="609585" indent="-609585">
                <a:buFont typeface="Wingdings" panose="05000000000000000000" pitchFamily="2" charset="2"/>
                <a:buChar char="n"/>
              </a:pPr>
              <a:r>
                <a:rPr lang="zh-CN" altLang="en-US" sz="37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了解</a:t>
              </a:r>
              <a:r>
                <a:rPr lang="en-US" altLang="zh-CN" sz="37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LA4616 Linux</a:t>
              </a:r>
              <a:r>
                <a:rPr lang="zh-CN" altLang="en-US" sz="37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侧基本维护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254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5407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503712" y="2476004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spc="9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800" b="1" spc="93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47693" y="3343471"/>
            <a:ext cx="2102499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1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1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endCxn id="6" idx="1"/>
          </p:cNvCxnSpPr>
          <p:nvPr/>
        </p:nvCxnSpPr>
        <p:spPr>
          <a:xfrm flipV="1">
            <a:off x="4737100" y="3553753"/>
            <a:ext cx="310593" cy="15421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070780" y="3569173"/>
            <a:ext cx="369304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7656" y="356658"/>
            <a:ext cx="1082117" cy="465767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7042635" y="3973868"/>
            <a:ext cx="1492500" cy="1863104"/>
          </a:xfrm>
          <a:prstGeom prst="rect">
            <a:avLst/>
          </a:prstGeom>
          <a:solidFill>
            <a:srgbClr val="FFFFFF">
              <a:alpha val="69804"/>
            </a:srgb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 defTabSz="1219170"/>
            <a:endParaRPr lang="zh-CN" altLang="en-US" sz="1867" b="1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643393" y="3980656"/>
            <a:ext cx="1492500" cy="1863104"/>
          </a:xfrm>
          <a:prstGeom prst="rect">
            <a:avLst/>
          </a:prstGeom>
          <a:solidFill>
            <a:srgbClr val="FFFFFF">
              <a:alpha val="69804"/>
            </a:srgb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 defTabSz="1219170"/>
            <a:endParaRPr lang="zh-CN" altLang="en-US" sz="1867" b="1" kern="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643394" y="3988296"/>
            <a:ext cx="1492500" cy="1832326"/>
            <a:chOff x="2732545" y="2991222"/>
            <a:chExt cx="1119375" cy="1374245"/>
          </a:xfrm>
        </p:grpSpPr>
        <p:grpSp>
          <p:nvGrpSpPr>
            <p:cNvPr id="32" name="组合 31"/>
            <p:cNvGrpSpPr/>
            <p:nvPr/>
          </p:nvGrpSpPr>
          <p:grpSpPr>
            <a:xfrm>
              <a:off x="2732545" y="2991222"/>
              <a:ext cx="1119375" cy="1374245"/>
              <a:chOff x="1763688" y="3219822"/>
              <a:chExt cx="1119375" cy="1374245"/>
            </a:xfrm>
          </p:grpSpPr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63688" y="3219822"/>
                <a:ext cx="1119375" cy="1119375"/>
              </a:xfrm>
              <a:prstGeom prst="rect">
                <a:avLst/>
              </a:prstGeom>
            </p:spPr>
          </p:pic>
          <p:sp>
            <p:nvSpPr>
              <p:cNvPr id="39" name="矩形 38"/>
              <p:cNvSpPr/>
              <p:nvPr/>
            </p:nvSpPr>
            <p:spPr>
              <a:xfrm>
                <a:off x="1763688" y="4340151"/>
                <a:ext cx="1119375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官方微信</a:t>
                </a:r>
                <a:endPara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158394" y="3406579"/>
              <a:ext cx="277200" cy="277200"/>
              <a:chOff x="3158394" y="3406579"/>
              <a:chExt cx="277200" cy="277200"/>
            </a:xfrm>
          </p:grpSpPr>
          <p:grpSp>
            <p:nvGrpSpPr>
              <p:cNvPr id="34" name="组合 33"/>
              <p:cNvGrpSpPr>
                <a:grpSpLocks noChangeAspect="1"/>
              </p:cNvGrpSpPr>
              <p:nvPr/>
            </p:nvGrpSpPr>
            <p:grpSpPr>
              <a:xfrm>
                <a:off x="3158394" y="3406579"/>
                <a:ext cx="277200" cy="277200"/>
                <a:chOff x="1103016" y="3110447"/>
                <a:chExt cx="277200" cy="277200"/>
              </a:xfrm>
            </p:grpSpPr>
            <p:sp>
              <p:nvSpPr>
                <p:cNvPr id="36" name="矩形: 圆角 35"/>
                <p:cNvSpPr/>
                <p:nvPr/>
              </p:nvSpPr>
              <p:spPr>
                <a:xfrm>
                  <a:off x="1103016" y="3110447"/>
                  <a:ext cx="277200" cy="277200"/>
                </a:xfrm>
                <a:prstGeom prst="roundRect">
                  <a:avLst>
                    <a:gd name="adj" fmla="val 10053"/>
                  </a:avLst>
                </a:prstGeom>
                <a:solidFill>
                  <a:schemeClr val="bg1"/>
                </a:solidFill>
                <a:ln w="12700" cap="flat" cmpd="sng" algn="ctr">
                  <a:noFill/>
                  <a:prstDash val="dash"/>
                </a:ln>
                <a:effectLst/>
              </p:spPr>
              <p:txBody>
                <a:bodyPr rtlCol="0" anchor="ctr"/>
                <a:lstStyle/>
                <a:p>
                  <a:pPr algn="ctr" defTabSz="1219170"/>
                  <a:endParaRPr lang="zh-CN" altLang="en-US" sz="1867" b="1" kern="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7" name="Freeform 5"/>
                <p:cNvSpPr>
                  <a:spLocks noChangeAspect="1" noEditPoints="1"/>
                </p:cNvSpPr>
                <p:nvPr/>
              </p:nvSpPr>
              <p:spPr bwMode="auto">
                <a:xfrm>
                  <a:off x="1144722" y="3229631"/>
                  <a:ext cx="193786" cy="48682"/>
                </a:xfrm>
                <a:custGeom>
                  <a:avLst/>
                  <a:gdLst>
                    <a:gd name="T0" fmla="*/ 113 w 484"/>
                    <a:gd name="T1" fmla="*/ 0 h 121"/>
                    <a:gd name="T2" fmla="*/ 113 w 484"/>
                    <a:gd name="T3" fmla="*/ 50 h 121"/>
                    <a:gd name="T4" fmla="*/ 42 w 484"/>
                    <a:gd name="T5" fmla="*/ 50 h 121"/>
                    <a:gd name="T6" fmla="*/ 42 w 484"/>
                    <a:gd name="T7" fmla="*/ 0 h 121"/>
                    <a:gd name="T8" fmla="*/ 0 w 484"/>
                    <a:gd name="T9" fmla="*/ 0 h 121"/>
                    <a:gd name="T10" fmla="*/ 0 w 484"/>
                    <a:gd name="T11" fmla="*/ 121 h 121"/>
                    <a:gd name="T12" fmla="*/ 42 w 484"/>
                    <a:gd name="T13" fmla="*/ 121 h 121"/>
                    <a:gd name="T14" fmla="*/ 42 w 484"/>
                    <a:gd name="T15" fmla="*/ 64 h 121"/>
                    <a:gd name="T16" fmla="*/ 113 w 484"/>
                    <a:gd name="T17" fmla="*/ 64 h 121"/>
                    <a:gd name="T18" fmla="*/ 113 w 484"/>
                    <a:gd name="T19" fmla="*/ 121 h 121"/>
                    <a:gd name="T20" fmla="*/ 155 w 484"/>
                    <a:gd name="T21" fmla="*/ 121 h 121"/>
                    <a:gd name="T22" fmla="*/ 155 w 484"/>
                    <a:gd name="T23" fmla="*/ 0 h 121"/>
                    <a:gd name="T24" fmla="*/ 113 w 484"/>
                    <a:gd name="T25" fmla="*/ 0 h 121"/>
                    <a:gd name="T26" fmla="*/ 171 w 484"/>
                    <a:gd name="T27" fmla="*/ 2 h 121"/>
                    <a:gd name="T28" fmla="*/ 171 w 484"/>
                    <a:gd name="T29" fmla="*/ 18 h 121"/>
                    <a:gd name="T30" fmla="*/ 226 w 484"/>
                    <a:gd name="T31" fmla="*/ 14 h 121"/>
                    <a:gd name="T32" fmla="*/ 259 w 484"/>
                    <a:gd name="T33" fmla="*/ 18 h 121"/>
                    <a:gd name="T34" fmla="*/ 266 w 484"/>
                    <a:gd name="T35" fmla="*/ 30 h 121"/>
                    <a:gd name="T36" fmla="*/ 261 w 484"/>
                    <a:gd name="T37" fmla="*/ 42 h 121"/>
                    <a:gd name="T38" fmla="*/ 244 w 484"/>
                    <a:gd name="T39" fmla="*/ 48 h 121"/>
                    <a:gd name="T40" fmla="*/ 211 w 484"/>
                    <a:gd name="T41" fmla="*/ 50 h 121"/>
                    <a:gd name="T42" fmla="*/ 186 w 484"/>
                    <a:gd name="T43" fmla="*/ 50 h 121"/>
                    <a:gd name="T44" fmla="*/ 186 w 484"/>
                    <a:gd name="T45" fmla="*/ 64 h 121"/>
                    <a:gd name="T46" fmla="*/ 213 w 484"/>
                    <a:gd name="T47" fmla="*/ 64 h 121"/>
                    <a:gd name="T48" fmla="*/ 249 w 484"/>
                    <a:gd name="T49" fmla="*/ 66 h 121"/>
                    <a:gd name="T50" fmla="*/ 267 w 484"/>
                    <a:gd name="T51" fmla="*/ 74 h 121"/>
                    <a:gd name="T52" fmla="*/ 271 w 484"/>
                    <a:gd name="T53" fmla="*/ 87 h 121"/>
                    <a:gd name="T54" fmla="*/ 260 w 484"/>
                    <a:gd name="T55" fmla="*/ 102 h 121"/>
                    <a:gd name="T56" fmla="*/ 225 w 484"/>
                    <a:gd name="T57" fmla="*/ 106 h 121"/>
                    <a:gd name="T58" fmla="*/ 169 w 484"/>
                    <a:gd name="T59" fmla="*/ 102 h 121"/>
                    <a:gd name="T60" fmla="*/ 169 w 484"/>
                    <a:gd name="T61" fmla="*/ 118 h 121"/>
                    <a:gd name="T62" fmla="*/ 227 w 484"/>
                    <a:gd name="T63" fmla="*/ 121 h 121"/>
                    <a:gd name="T64" fmla="*/ 300 w 484"/>
                    <a:gd name="T65" fmla="*/ 112 h 121"/>
                    <a:gd name="T66" fmla="*/ 316 w 484"/>
                    <a:gd name="T67" fmla="*/ 87 h 121"/>
                    <a:gd name="T68" fmla="*/ 312 w 484"/>
                    <a:gd name="T69" fmla="*/ 72 h 121"/>
                    <a:gd name="T70" fmla="*/ 298 w 484"/>
                    <a:gd name="T71" fmla="*/ 62 h 121"/>
                    <a:gd name="T72" fmla="*/ 274 w 484"/>
                    <a:gd name="T73" fmla="*/ 56 h 121"/>
                    <a:gd name="T74" fmla="*/ 300 w 484"/>
                    <a:gd name="T75" fmla="*/ 46 h 121"/>
                    <a:gd name="T76" fmla="*/ 311 w 484"/>
                    <a:gd name="T77" fmla="*/ 27 h 121"/>
                    <a:gd name="T78" fmla="*/ 296 w 484"/>
                    <a:gd name="T79" fmla="*/ 7 h 121"/>
                    <a:gd name="T80" fmla="*/ 231 w 484"/>
                    <a:gd name="T81" fmla="*/ 0 h 121"/>
                    <a:gd name="T82" fmla="*/ 171 w 484"/>
                    <a:gd name="T83" fmla="*/ 2 h 121"/>
                    <a:gd name="T84" fmla="*/ 348 w 484"/>
                    <a:gd name="T85" fmla="*/ 15 h 121"/>
                    <a:gd name="T86" fmla="*/ 326 w 484"/>
                    <a:gd name="T87" fmla="*/ 60 h 121"/>
                    <a:gd name="T88" fmla="*/ 349 w 484"/>
                    <a:gd name="T89" fmla="*/ 105 h 121"/>
                    <a:gd name="T90" fmla="*/ 435 w 484"/>
                    <a:gd name="T91" fmla="*/ 121 h 121"/>
                    <a:gd name="T92" fmla="*/ 484 w 484"/>
                    <a:gd name="T93" fmla="*/ 118 h 121"/>
                    <a:gd name="T94" fmla="*/ 484 w 484"/>
                    <a:gd name="T95" fmla="*/ 100 h 121"/>
                    <a:gd name="T96" fmla="*/ 442 w 484"/>
                    <a:gd name="T97" fmla="*/ 104 h 121"/>
                    <a:gd name="T98" fmla="*/ 392 w 484"/>
                    <a:gd name="T99" fmla="*/ 94 h 121"/>
                    <a:gd name="T100" fmla="*/ 375 w 484"/>
                    <a:gd name="T101" fmla="*/ 60 h 121"/>
                    <a:gd name="T102" fmla="*/ 388 w 484"/>
                    <a:gd name="T103" fmla="*/ 28 h 121"/>
                    <a:gd name="T104" fmla="*/ 440 w 484"/>
                    <a:gd name="T105" fmla="*/ 15 h 121"/>
                    <a:gd name="T106" fmla="*/ 484 w 484"/>
                    <a:gd name="T107" fmla="*/ 20 h 121"/>
                    <a:gd name="T108" fmla="*/ 484 w 484"/>
                    <a:gd name="T109" fmla="*/ 1 h 121"/>
                    <a:gd name="T110" fmla="*/ 433 w 484"/>
                    <a:gd name="T111" fmla="*/ 0 h 121"/>
                    <a:gd name="T112" fmla="*/ 348 w 484"/>
                    <a:gd name="T113" fmla="*/ 15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84" h="121">
                      <a:moveTo>
                        <a:pt x="113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1"/>
                        <a:pt x="0" y="121"/>
                        <a:pt x="0" y="121"/>
                      </a:cubicBezTo>
                      <a:cubicBezTo>
                        <a:pt x="42" y="121"/>
                        <a:pt x="42" y="121"/>
                        <a:pt x="42" y="121"/>
                      </a:cubicBezTo>
                      <a:cubicBezTo>
                        <a:pt x="42" y="64"/>
                        <a:pt x="42" y="64"/>
                        <a:pt x="42" y="64"/>
                      </a:cubicBezTo>
                      <a:cubicBezTo>
                        <a:pt x="113" y="64"/>
                        <a:pt x="113" y="64"/>
                        <a:pt x="113" y="64"/>
                      </a:cubicBezTo>
                      <a:cubicBezTo>
                        <a:pt x="113" y="121"/>
                        <a:pt x="113" y="121"/>
                        <a:pt x="113" y="121"/>
                      </a:cubicBezTo>
                      <a:cubicBezTo>
                        <a:pt x="155" y="121"/>
                        <a:pt x="155" y="121"/>
                        <a:pt x="155" y="121"/>
                      </a:cubicBezTo>
                      <a:cubicBezTo>
                        <a:pt x="155" y="0"/>
                        <a:pt x="155" y="0"/>
                        <a:pt x="155" y="0"/>
                      </a:cubicBezTo>
                      <a:lnTo>
                        <a:pt x="113" y="0"/>
                      </a:lnTo>
                      <a:close/>
                      <a:moveTo>
                        <a:pt x="171" y="2"/>
                      </a:moveTo>
                      <a:cubicBezTo>
                        <a:pt x="171" y="18"/>
                        <a:pt x="171" y="18"/>
                        <a:pt x="171" y="18"/>
                      </a:cubicBezTo>
                      <a:cubicBezTo>
                        <a:pt x="188" y="15"/>
                        <a:pt x="211" y="14"/>
                        <a:pt x="226" y="14"/>
                      </a:cubicBezTo>
                      <a:cubicBezTo>
                        <a:pt x="237" y="14"/>
                        <a:pt x="253" y="15"/>
                        <a:pt x="259" y="18"/>
                      </a:cubicBezTo>
                      <a:cubicBezTo>
                        <a:pt x="264" y="21"/>
                        <a:pt x="266" y="25"/>
                        <a:pt x="266" y="30"/>
                      </a:cubicBezTo>
                      <a:cubicBezTo>
                        <a:pt x="266" y="33"/>
                        <a:pt x="265" y="38"/>
                        <a:pt x="261" y="42"/>
                      </a:cubicBezTo>
                      <a:cubicBezTo>
                        <a:pt x="257" y="45"/>
                        <a:pt x="252" y="47"/>
                        <a:pt x="244" y="48"/>
                      </a:cubicBezTo>
                      <a:cubicBezTo>
                        <a:pt x="237" y="49"/>
                        <a:pt x="226" y="50"/>
                        <a:pt x="211" y="50"/>
                      </a:cubicBezTo>
                      <a:cubicBezTo>
                        <a:pt x="186" y="50"/>
                        <a:pt x="186" y="50"/>
                        <a:pt x="186" y="50"/>
                      </a:cubicBezTo>
                      <a:cubicBezTo>
                        <a:pt x="186" y="64"/>
                        <a:pt x="186" y="64"/>
                        <a:pt x="186" y="64"/>
                      </a:cubicBezTo>
                      <a:cubicBezTo>
                        <a:pt x="213" y="64"/>
                        <a:pt x="213" y="64"/>
                        <a:pt x="213" y="64"/>
                      </a:cubicBezTo>
                      <a:cubicBezTo>
                        <a:pt x="229" y="64"/>
                        <a:pt x="242" y="64"/>
                        <a:pt x="249" y="66"/>
                      </a:cubicBezTo>
                      <a:cubicBezTo>
                        <a:pt x="258" y="68"/>
                        <a:pt x="263" y="70"/>
                        <a:pt x="267" y="74"/>
                      </a:cubicBezTo>
                      <a:cubicBezTo>
                        <a:pt x="271" y="77"/>
                        <a:pt x="271" y="82"/>
                        <a:pt x="271" y="87"/>
                      </a:cubicBezTo>
                      <a:cubicBezTo>
                        <a:pt x="271" y="93"/>
                        <a:pt x="268" y="98"/>
                        <a:pt x="260" y="102"/>
                      </a:cubicBezTo>
                      <a:cubicBezTo>
                        <a:pt x="253" y="105"/>
                        <a:pt x="237" y="106"/>
                        <a:pt x="225" y="106"/>
                      </a:cubicBezTo>
                      <a:cubicBezTo>
                        <a:pt x="207" y="105"/>
                        <a:pt x="188" y="104"/>
                        <a:pt x="169" y="102"/>
                      </a:cubicBezTo>
                      <a:cubicBezTo>
                        <a:pt x="169" y="118"/>
                        <a:pt x="169" y="118"/>
                        <a:pt x="169" y="118"/>
                      </a:cubicBezTo>
                      <a:cubicBezTo>
                        <a:pt x="189" y="119"/>
                        <a:pt x="220" y="121"/>
                        <a:pt x="227" y="121"/>
                      </a:cubicBezTo>
                      <a:cubicBezTo>
                        <a:pt x="254" y="121"/>
                        <a:pt x="285" y="119"/>
                        <a:pt x="300" y="112"/>
                      </a:cubicBezTo>
                      <a:cubicBezTo>
                        <a:pt x="313" y="105"/>
                        <a:pt x="316" y="91"/>
                        <a:pt x="316" y="87"/>
                      </a:cubicBezTo>
                      <a:cubicBezTo>
                        <a:pt x="316" y="82"/>
                        <a:pt x="316" y="76"/>
                        <a:pt x="312" y="72"/>
                      </a:cubicBezTo>
                      <a:cubicBezTo>
                        <a:pt x="309" y="67"/>
                        <a:pt x="305" y="65"/>
                        <a:pt x="298" y="62"/>
                      </a:cubicBezTo>
                      <a:cubicBezTo>
                        <a:pt x="291" y="59"/>
                        <a:pt x="287" y="58"/>
                        <a:pt x="274" y="56"/>
                      </a:cubicBezTo>
                      <a:cubicBezTo>
                        <a:pt x="288" y="52"/>
                        <a:pt x="293" y="50"/>
                        <a:pt x="300" y="46"/>
                      </a:cubicBezTo>
                      <a:cubicBezTo>
                        <a:pt x="308" y="41"/>
                        <a:pt x="311" y="34"/>
                        <a:pt x="311" y="27"/>
                      </a:cubicBezTo>
                      <a:cubicBezTo>
                        <a:pt x="311" y="19"/>
                        <a:pt x="307" y="12"/>
                        <a:pt x="296" y="7"/>
                      </a:cubicBezTo>
                      <a:cubicBezTo>
                        <a:pt x="284" y="2"/>
                        <a:pt x="252" y="0"/>
                        <a:pt x="231" y="0"/>
                      </a:cubicBezTo>
                      <a:cubicBezTo>
                        <a:pt x="218" y="0"/>
                        <a:pt x="192" y="0"/>
                        <a:pt x="171" y="2"/>
                      </a:cubicBezTo>
                      <a:moveTo>
                        <a:pt x="348" y="15"/>
                      </a:moveTo>
                      <a:cubicBezTo>
                        <a:pt x="332" y="26"/>
                        <a:pt x="326" y="43"/>
                        <a:pt x="326" y="60"/>
                      </a:cubicBezTo>
                      <a:cubicBezTo>
                        <a:pt x="326" y="78"/>
                        <a:pt x="333" y="94"/>
                        <a:pt x="349" y="105"/>
                      </a:cubicBezTo>
                      <a:cubicBezTo>
                        <a:pt x="365" y="117"/>
                        <a:pt x="402" y="121"/>
                        <a:pt x="435" y="121"/>
                      </a:cubicBezTo>
                      <a:cubicBezTo>
                        <a:pt x="451" y="121"/>
                        <a:pt x="468" y="120"/>
                        <a:pt x="484" y="118"/>
                      </a:cubicBezTo>
                      <a:cubicBezTo>
                        <a:pt x="484" y="100"/>
                        <a:pt x="484" y="100"/>
                        <a:pt x="484" y="100"/>
                      </a:cubicBezTo>
                      <a:cubicBezTo>
                        <a:pt x="467" y="102"/>
                        <a:pt x="460" y="103"/>
                        <a:pt x="442" y="104"/>
                      </a:cubicBezTo>
                      <a:cubicBezTo>
                        <a:pt x="423" y="105"/>
                        <a:pt x="405" y="102"/>
                        <a:pt x="392" y="94"/>
                      </a:cubicBezTo>
                      <a:cubicBezTo>
                        <a:pt x="381" y="86"/>
                        <a:pt x="375" y="78"/>
                        <a:pt x="375" y="60"/>
                      </a:cubicBezTo>
                      <a:cubicBezTo>
                        <a:pt x="375" y="47"/>
                        <a:pt x="378" y="36"/>
                        <a:pt x="388" y="28"/>
                      </a:cubicBezTo>
                      <a:cubicBezTo>
                        <a:pt x="401" y="18"/>
                        <a:pt x="419" y="15"/>
                        <a:pt x="440" y="15"/>
                      </a:cubicBezTo>
                      <a:cubicBezTo>
                        <a:pt x="454" y="15"/>
                        <a:pt x="465" y="16"/>
                        <a:pt x="484" y="20"/>
                      </a:cubicBezTo>
                      <a:cubicBezTo>
                        <a:pt x="484" y="1"/>
                        <a:pt x="484" y="1"/>
                        <a:pt x="484" y="1"/>
                      </a:cubicBezTo>
                      <a:cubicBezTo>
                        <a:pt x="466" y="0"/>
                        <a:pt x="456" y="0"/>
                        <a:pt x="433" y="0"/>
                      </a:cubicBezTo>
                      <a:cubicBezTo>
                        <a:pt x="399" y="0"/>
                        <a:pt x="364" y="4"/>
                        <a:pt x="348" y="15"/>
                      </a:cubicBezTo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400"/>
                </a:p>
              </p:txBody>
            </p:sp>
          </p:grpSp>
          <p:sp>
            <p:nvSpPr>
              <p:cNvPr id="35" name="矩形: 圆角 34"/>
              <p:cNvSpPr/>
              <p:nvPr/>
            </p:nvSpPr>
            <p:spPr>
              <a:xfrm>
                <a:off x="3181110" y="3428703"/>
                <a:ext cx="234000" cy="234000"/>
              </a:xfrm>
              <a:prstGeom prst="roundRect">
                <a:avLst>
                  <a:gd name="adj" fmla="val 10053"/>
                </a:avLst>
              </a:prstGeom>
              <a:noFill/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/>
                <a:endParaRPr lang="zh-CN" altLang="en-US" sz="1867" b="1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045947" y="3980656"/>
            <a:ext cx="1492800" cy="1832326"/>
            <a:chOff x="5284460" y="2985492"/>
            <a:chExt cx="1119600" cy="1374245"/>
          </a:xfrm>
        </p:grpSpPr>
        <p:sp>
          <p:nvSpPr>
            <p:cNvPr id="41" name="矩形 40"/>
            <p:cNvSpPr/>
            <p:nvPr/>
          </p:nvSpPr>
          <p:spPr>
            <a:xfrm>
              <a:off x="5284460" y="2985492"/>
              <a:ext cx="1119600" cy="111937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 defTabSz="1219170"/>
              <a:endParaRPr lang="zh-CN" altLang="en-US" sz="1867" b="1" kern="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284460" y="4105821"/>
              <a:ext cx="1119375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官方微博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4088" y="3075806"/>
              <a:ext cx="936104" cy="936104"/>
            </a:xfrm>
            <a:prstGeom prst="rect">
              <a:avLst/>
            </a:prstGeom>
          </p:spPr>
        </p:pic>
        <p:grpSp>
          <p:nvGrpSpPr>
            <p:cNvPr id="44" name="组合 43"/>
            <p:cNvGrpSpPr/>
            <p:nvPr/>
          </p:nvGrpSpPr>
          <p:grpSpPr>
            <a:xfrm>
              <a:off x="5707928" y="3407627"/>
              <a:ext cx="277200" cy="277200"/>
              <a:chOff x="3160775" y="3411341"/>
              <a:chExt cx="277200" cy="277200"/>
            </a:xfrm>
          </p:grpSpPr>
          <p:grpSp>
            <p:nvGrpSpPr>
              <p:cNvPr id="45" name="组合 44"/>
              <p:cNvGrpSpPr>
                <a:grpSpLocks noChangeAspect="1"/>
              </p:cNvGrpSpPr>
              <p:nvPr/>
            </p:nvGrpSpPr>
            <p:grpSpPr>
              <a:xfrm>
                <a:off x="3160775" y="3411341"/>
                <a:ext cx="277200" cy="277200"/>
                <a:chOff x="1105397" y="3115209"/>
                <a:chExt cx="277200" cy="277200"/>
              </a:xfrm>
            </p:grpSpPr>
            <p:sp>
              <p:nvSpPr>
                <p:cNvPr id="47" name="矩形: 圆角 46"/>
                <p:cNvSpPr/>
                <p:nvPr/>
              </p:nvSpPr>
              <p:spPr>
                <a:xfrm>
                  <a:off x="1105397" y="3115209"/>
                  <a:ext cx="277200" cy="277200"/>
                </a:xfrm>
                <a:prstGeom prst="roundRect">
                  <a:avLst>
                    <a:gd name="adj" fmla="val 10053"/>
                  </a:avLst>
                </a:prstGeom>
                <a:solidFill>
                  <a:schemeClr val="bg1"/>
                </a:solidFill>
                <a:ln w="12700" cap="flat" cmpd="sng" algn="ctr">
                  <a:noFill/>
                  <a:prstDash val="dash"/>
                </a:ln>
                <a:effectLst/>
              </p:spPr>
              <p:txBody>
                <a:bodyPr rtlCol="0" anchor="ctr"/>
                <a:lstStyle/>
                <a:p>
                  <a:pPr algn="ctr" defTabSz="1219170"/>
                  <a:endParaRPr lang="zh-CN" altLang="en-US" sz="1867" b="1" kern="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8" name="Freeform 5"/>
                <p:cNvSpPr>
                  <a:spLocks noChangeAspect="1" noEditPoints="1"/>
                </p:cNvSpPr>
                <p:nvPr/>
              </p:nvSpPr>
              <p:spPr bwMode="auto">
                <a:xfrm>
                  <a:off x="1144722" y="3229631"/>
                  <a:ext cx="193786" cy="48682"/>
                </a:xfrm>
                <a:custGeom>
                  <a:avLst/>
                  <a:gdLst>
                    <a:gd name="T0" fmla="*/ 113 w 484"/>
                    <a:gd name="T1" fmla="*/ 0 h 121"/>
                    <a:gd name="T2" fmla="*/ 113 w 484"/>
                    <a:gd name="T3" fmla="*/ 50 h 121"/>
                    <a:gd name="T4" fmla="*/ 42 w 484"/>
                    <a:gd name="T5" fmla="*/ 50 h 121"/>
                    <a:gd name="T6" fmla="*/ 42 w 484"/>
                    <a:gd name="T7" fmla="*/ 0 h 121"/>
                    <a:gd name="T8" fmla="*/ 0 w 484"/>
                    <a:gd name="T9" fmla="*/ 0 h 121"/>
                    <a:gd name="T10" fmla="*/ 0 w 484"/>
                    <a:gd name="T11" fmla="*/ 121 h 121"/>
                    <a:gd name="T12" fmla="*/ 42 w 484"/>
                    <a:gd name="T13" fmla="*/ 121 h 121"/>
                    <a:gd name="T14" fmla="*/ 42 w 484"/>
                    <a:gd name="T15" fmla="*/ 64 h 121"/>
                    <a:gd name="T16" fmla="*/ 113 w 484"/>
                    <a:gd name="T17" fmla="*/ 64 h 121"/>
                    <a:gd name="T18" fmla="*/ 113 w 484"/>
                    <a:gd name="T19" fmla="*/ 121 h 121"/>
                    <a:gd name="T20" fmla="*/ 155 w 484"/>
                    <a:gd name="T21" fmla="*/ 121 h 121"/>
                    <a:gd name="T22" fmla="*/ 155 w 484"/>
                    <a:gd name="T23" fmla="*/ 0 h 121"/>
                    <a:gd name="T24" fmla="*/ 113 w 484"/>
                    <a:gd name="T25" fmla="*/ 0 h 121"/>
                    <a:gd name="T26" fmla="*/ 171 w 484"/>
                    <a:gd name="T27" fmla="*/ 2 h 121"/>
                    <a:gd name="T28" fmla="*/ 171 w 484"/>
                    <a:gd name="T29" fmla="*/ 18 h 121"/>
                    <a:gd name="T30" fmla="*/ 226 w 484"/>
                    <a:gd name="T31" fmla="*/ 14 h 121"/>
                    <a:gd name="T32" fmla="*/ 259 w 484"/>
                    <a:gd name="T33" fmla="*/ 18 h 121"/>
                    <a:gd name="T34" fmla="*/ 266 w 484"/>
                    <a:gd name="T35" fmla="*/ 30 h 121"/>
                    <a:gd name="T36" fmla="*/ 261 w 484"/>
                    <a:gd name="T37" fmla="*/ 42 h 121"/>
                    <a:gd name="T38" fmla="*/ 244 w 484"/>
                    <a:gd name="T39" fmla="*/ 48 h 121"/>
                    <a:gd name="T40" fmla="*/ 211 w 484"/>
                    <a:gd name="T41" fmla="*/ 50 h 121"/>
                    <a:gd name="T42" fmla="*/ 186 w 484"/>
                    <a:gd name="T43" fmla="*/ 50 h 121"/>
                    <a:gd name="T44" fmla="*/ 186 w 484"/>
                    <a:gd name="T45" fmla="*/ 64 h 121"/>
                    <a:gd name="T46" fmla="*/ 213 w 484"/>
                    <a:gd name="T47" fmla="*/ 64 h 121"/>
                    <a:gd name="T48" fmla="*/ 249 w 484"/>
                    <a:gd name="T49" fmla="*/ 66 h 121"/>
                    <a:gd name="T50" fmla="*/ 267 w 484"/>
                    <a:gd name="T51" fmla="*/ 74 h 121"/>
                    <a:gd name="T52" fmla="*/ 271 w 484"/>
                    <a:gd name="T53" fmla="*/ 87 h 121"/>
                    <a:gd name="T54" fmla="*/ 260 w 484"/>
                    <a:gd name="T55" fmla="*/ 102 h 121"/>
                    <a:gd name="T56" fmla="*/ 225 w 484"/>
                    <a:gd name="T57" fmla="*/ 106 h 121"/>
                    <a:gd name="T58" fmla="*/ 169 w 484"/>
                    <a:gd name="T59" fmla="*/ 102 h 121"/>
                    <a:gd name="T60" fmla="*/ 169 w 484"/>
                    <a:gd name="T61" fmla="*/ 118 h 121"/>
                    <a:gd name="T62" fmla="*/ 227 w 484"/>
                    <a:gd name="T63" fmla="*/ 121 h 121"/>
                    <a:gd name="T64" fmla="*/ 300 w 484"/>
                    <a:gd name="T65" fmla="*/ 112 h 121"/>
                    <a:gd name="T66" fmla="*/ 316 w 484"/>
                    <a:gd name="T67" fmla="*/ 87 h 121"/>
                    <a:gd name="T68" fmla="*/ 312 w 484"/>
                    <a:gd name="T69" fmla="*/ 72 h 121"/>
                    <a:gd name="T70" fmla="*/ 298 w 484"/>
                    <a:gd name="T71" fmla="*/ 62 h 121"/>
                    <a:gd name="T72" fmla="*/ 274 w 484"/>
                    <a:gd name="T73" fmla="*/ 56 h 121"/>
                    <a:gd name="T74" fmla="*/ 300 w 484"/>
                    <a:gd name="T75" fmla="*/ 46 h 121"/>
                    <a:gd name="T76" fmla="*/ 311 w 484"/>
                    <a:gd name="T77" fmla="*/ 27 h 121"/>
                    <a:gd name="T78" fmla="*/ 296 w 484"/>
                    <a:gd name="T79" fmla="*/ 7 h 121"/>
                    <a:gd name="T80" fmla="*/ 231 w 484"/>
                    <a:gd name="T81" fmla="*/ 0 h 121"/>
                    <a:gd name="T82" fmla="*/ 171 w 484"/>
                    <a:gd name="T83" fmla="*/ 2 h 121"/>
                    <a:gd name="T84" fmla="*/ 348 w 484"/>
                    <a:gd name="T85" fmla="*/ 15 h 121"/>
                    <a:gd name="T86" fmla="*/ 326 w 484"/>
                    <a:gd name="T87" fmla="*/ 60 h 121"/>
                    <a:gd name="T88" fmla="*/ 349 w 484"/>
                    <a:gd name="T89" fmla="*/ 105 h 121"/>
                    <a:gd name="T90" fmla="*/ 435 w 484"/>
                    <a:gd name="T91" fmla="*/ 121 h 121"/>
                    <a:gd name="T92" fmla="*/ 484 w 484"/>
                    <a:gd name="T93" fmla="*/ 118 h 121"/>
                    <a:gd name="T94" fmla="*/ 484 w 484"/>
                    <a:gd name="T95" fmla="*/ 100 h 121"/>
                    <a:gd name="T96" fmla="*/ 442 w 484"/>
                    <a:gd name="T97" fmla="*/ 104 h 121"/>
                    <a:gd name="T98" fmla="*/ 392 w 484"/>
                    <a:gd name="T99" fmla="*/ 94 h 121"/>
                    <a:gd name="T100" fmla="*/ 375 w 484"/>
                    <a:gd name="T101" fmla="*/ 60 h 121"/>
                    <a:gd name="T102" fmla="*/ 388 w 484"/>
                    <a:gd name="T103" fmla="*/ 28 h 121"/>
                    <a:gd name="T104" fmla="*/ 440 w 484"/>
                    <a:gd name="T105" fmla="*/ 15 h 121"/>
                    <a:gd name="T106" fmla="*/ 484 w 484"/>
                    <a:gd name="T107" fmla="*/ 20 h 121"/>
                    <a:gd name="T108" fmla="*/ 484 w 484"/>
                    <a:gd name="T109" fmla="*/ 1 h 121"/>
                    <a:gd name="T110" fmla="*/ 433 w 484"/>
                    <a:gd name="T111" fmla="*/ 0 h 121"/>
                    <a:gd name="T112" fmla="*/ 348 w 484"/>
                    <a:gd name="T113" fmla="*/ 15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84" h="121">
                      <a:moveTo>
                        <a:pt x="113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1"/>
                        <a:pt x="0" y="121"/>
                        <a:pt x="0" y="121"/>
                      </a:cubicBezTo>
                      <a:cubicBezTo>
                        <a:pt x="42" y="121"/>
                        <a:pt x="42" y="121"/>
                        <a:pt x="42" y="121"/>
                      </a:cubicBezTo>
                      <a:cubicBezTo>
                        <a:pt x="42" y="64"/>
                        <a:pt x="42" y="64"/>
                        <a:pt x="42" y="64"/>
                      </a:cubicBezTo>
                      <a:cubicBezTo>
                        <a:pt x="113" y="64"/>
                        <a:pt x="113" y="64"/>
                        <a:pt x="113" y="64"/>
                      </a:cubicBezTo>
                      <a:cubicBezTo>
                        <a:pt x="113" y="121"/>
                        <a:pt x="113" y="121"/>
                        <a:pt x="113" y="121"/>
                      </a:cubicBezTo>
                      <a:cubicBezTo>
                        <a:pt x="155" y="121"/>
                        <a:pt x="155" y="121"/>
                        <a:pt x="155" y="121"/>
                      </a:cubicBezTo>
                      <a:cubicBezTo>
                        <a:pt x="155" y="0"/>
                        <a:pt x="155" y="0"/>
                        <a:pt x="155" y="0"/>
                      </a:cubicBezTo>
                      <a:lnTo>
                        <a:pt x="113" y="0"/>
                      </a:lnTo>
                      <a:close/>
                      <a:moveTo>
                        <a:pt x="171" y="2"/>
                      </a:moveTo>
                      <a:cubicBezTo>
                        <a:pt x="171" y="18"/>
                        <a:pt x="171" y="18"/>
                        <a:pt x="171" y="18"/>
                      </a:cubicBezTo>
                      <a:cubicBezTo>
                        <a:pt x="188" y="15"/>
                        <a:pt x="211" y="14"/>
                        <a:pt x="226" y="14"/>
                      </a:cubicBezTo>
                      <a:cubicBezTo>
                        <a:pt x="237" y="14"/>
                        <a:pt x="253" y="15"/>
                        <a:pt x="259" y="18"/>
                      </a:cubicBezTo>
                      <a:cubicBezTo>
                        <a:pt x="264" y="21"/>
                        <a:pt x="266" y="25"/>
                        <a:pt x="266" y="30"/>
                      </a:cubicBezTo>
                      <a:cubicBezTo>
                        <a:pt x="266" y="33"/>
                        <a:pt x="265" y="38"/>
                        <a:pt x="261" y="42"/>
                      </a:cubicBezTo>
                      <a:cubicBezTo>
                        <a:pt x="257" y="45"/>
                        <a:pt x="252" y="47"/>
                        <a:pt x="244" y="48"/>
                      </a:cubicBezTo>
                      <a:cubicBezTo>
                        <a:pt x="237" y="49"/>
                        <a:pt x="226" y="50"/>
                        <a:pt x="211" y="50"/>
                      </a:cubicBezTo>
                      <a:cubicBezTo>
                        <a:pt x="186" y="50"/>
                        <a:pt x="186" y="50"/>
                        <a:pt x="186" y="50"/>
                      </a:cubicBezTo>
                      <a:cubicBezTo>
                        <a:pt x="186" y="64"/>
                        <a:pt x="186" y="64"/>
                        <a:pt x="186" y="64"/>
                      </a:cubicBezTo>
                      <a:cubicBezTo>
                        <a:pt x="213" y="64"/>
                        <a:pt x="213" y="64"/>
                        <a:pt x="213" y="64"/>
                      </a:cubicBezTo>
                      <a:cubicBezTo>
                        <a:pt x="229" y="64"/>
                        <a:pt x="242" y="64"/>
                        <a:pt x="249" y="66"/>
                      </a:cubicBezTo>
                      <a:cubicBezTo>
                        <a:pt x="258" y="68"/>
                        <a:pt x="263" y="70"/>
                        <a:pt x="267" y="74"/>
                      </a:cubicBezTo>
                      <a:cubicBezTo>
                        <a:pt x="271" y="77"/>
                        <a:pt x="271" y="82"/>
                        <a:pt x="271" y="87"/>
                      </a:cubicBezTo>
                      <a:cubicBezTo>
                        <a:pt x="271" y="93"/>
                        <a:pt x="268" y="98"/>
                        <a:pt x="260" y="102"/>
                      </a:cubicBezTo>
                      <a:cubicBezTo>
                        <a:pt x="253" y="105"/>
                        <a:pt x="237" y="106"/>
                        <a:pt x="225" y="106"/>
                      </a:cubicBezTo>
                      <a:cubicBezTo>
                        <a:pt x="207" y="105"/>
                        <a:pt x="188" y="104"/>
                        <a:pt x="169" y="102"/>
                      </a:cubicBezTo>
                      <a:cubicBezTo>
                        <a:pt x="169" y="118"/>
                        <a:pt x="169" y="118"/>
                        <a:pt x="169" y="118"/>
                      </a:cubicBezTo>
                      <a:cubicBezTo>
                        <a:pt x="189" y="119"/>
                        <a:pt x="220" y="121"/>
                        <a:pt x="227" y="121"/>
                      </a:cubicBezTo>
                      <a:cubicBezTo>
                        <a:pt x="254" y="121"/>
                        <a:pt x="285" y="119"/>
                        <a:pt x="300" y="112"/>
                      </a:cubicBezTo>
                      <a:cubicBezTo>
                        <a:pt x="313" y="105"/>
                        <a:pt x="316" y="91"/>
                        <a:pt x="316" y="87"/>
                      </a:cubicBezTo>
                      <a:cubicBezTo>
                        <a:pt x="316" y="82"/>
                        <a:pt x="316" y="76"/>
                        <a:pt x="312" y="72"/>
                      </a:cubicBezTo>
                      <a:cubicBezTo>
                        <a:pt x="309" y="67"/>
                        <a:pt x="305" y="65"/>
                        <a:pt x="298" y="62"/>
                      </a:cubicBezTo>
                      <a:cubicBezTo>
                        <a:pt x="291" y="59"/>
                        <a:pt x="287" y="58"/>
                        <a:pt x="274" y="56"/>
                      </a:cubicBezTo>
                      <a:cubicBezTo>
                        <a:pt x="288" y="52"/>
                        <a:pt x="293" y="50"/>
                        <a:pt x="300" y="46"/>
                      </a:cubicBezTo>
                      <a:cubicBezTo>
                        <a:pt x="308" y="41"/>
                        <a:pt x="311" y="34"/>
                        <a:pt x="311" y="27"/>
                      </a:cubicBezTo>
                      <a:cubicBezTo>
                        <a:pt x="311" y="19"/>
                        <a:pt x="307" y="12"/>
                        <a:pt x="296" y="7"/>
                      </a:cubicBezTo>
                      <a:cubicBezTo>
                        <a:pt x="284" y="2"/>
                        <a:pt x="252" y="0"/>
                        <a:pt x="231" y="0"/>
                      </a:cubicBezTo>
                      <a:cubicBezTo>
                        <a:pt x="218" y="0"/>
                        <a:pt x="192" y="0"/>
                        <a:pt x="171" y="2"/>
                      </a:cubicBezTo>
                      <a:moveTo>
                        <a:pt x="348" y="15"/>
                      </a:moveTo>
                      <a:cubicBezTo>
                        <a:pt x="332" y="26"/>
                        <a:pt x="326" y="43"/>
                        <a:pt x="326" y="60"/>
                      </a:cubicBezTo>
                      <a:cubicBezTo>
                        <a:pt x="326" y="78"/>
                        <a:pt x="333" y="94"/>
                        <a:pt x="349" y="105"/>
                      </a:cubicBezTo>
                      <a:cubicBezTo>
                        <a:pt x="365" y="117"/>
                        <a:pt x="402" y="121"/>
                        <a:pt x="435" y="121"/>
                      </a:cubicBezTo>
                      <a:cubicBezTo>
                        <a:pt x="451" y="121"/>
                        <a:pt x="468" y="120"/>
                        <a:pt x="484" y="118"/>
                      </a:cubicBezTo>
                      <a:cubicBezTo>
                        <a:pt x="484" y="100"/>
                        <a:pt x="484" y="100"/>
                        <a:pt x="484" y="100"/>
                      </a:cubicBezTo>
                      <a:cubicBezTo>
                        <a:pt x="467" y="102"/>
                        <a:pt x="460" y="103"/>
                        <a:pt x="442" y="104"/>
                      </a:cubicBezTo>
                      <a:cubicBezTo>
                        <a:pt x="423" y="105"/>
                        <a:pt x="405" y="102"/>
                        <a:pt x="392" y="94"/>
                      </a:cubicBezTo>
                      <a:cubicBezTo>
                        <a:pt x="381" y="86"/>
                        <a:pt x="375" y="78"/>
                        <a:pt x="375" y="60"/>
                      </a:cubicBezTo>
                      <a:cubicBezTo>
                        <a:pt x="375" y="47"/>
                        <a:pt x="378" y="36"/>
                        <a:pt x="388" y="28"/>
                      </a:cubicBezTo>
                      <a:cubicBezTo>
                        <a:pt x="401" y="18"/>
                        <a:pt x="419" y="15"/>
                        <a:pt x="440" y="15"/>
                      </a:cubicBezTo>
                      <a:cubicBezTo>
                        <a:pt x="454" y="15"/>
                        <a:pt x="465" y="16"/>
                        <a:pt x="484" y="20"/>
                      </a:cubicBezTo>
                      <a:cubicBezTo>
                        <a:pt x="484" y="1"/>
                        <a:pt x="484" y="1"/>
                        <a:pt x="484" y="1"/>
                      </a:cubicBezTo>
                      <a:cubicBezTo>
                        <a:pt x="466" y="0"/>
                        <a:pt x="456" y="0"/>
                        <a:pt x="433" y="0"/>
                      </a:cubicBezTo>
                      <a:cubicBezTo>
                        <a:pt x="399" y="0"/>
                        <a:pt x="364" y="4"/>
                        <a:pt x="348" y="15"/>
                      </a:cubicBezTo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400"/>
                </a:p>
              </p:txBody>
            </p:sp>
          </p:grpSp>
          <p:sp>
            <p:nvSpPr>
              <p:cNvPr id="46" name="矩形: 圆角 45"/>
              <p:cNvSpPr/>
              <p:nvPr/>
            </p:nvSpPr>
            <p:spPr>
              <a:xfrm>
                <a:off x="3178729" y="3433465"/>
                <a:ext cx="234000" cy="234000"/>
              </a:xfrm>
              <a:prstGeom prst="roundRect">
                <a:avLst>
                  <a:gd name="adj" fmla="val 10053"/>
                </a:avLst>
              </a:prstGeom>
              <a:noFill/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/>
                <a:endParaRPr lang="zh-CN" altLang="en-US" sz="1867" b="1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9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333375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045176" y="3361638"/>
            <a:ext cx="2095830" cy="441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267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2267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4229" y="2347483"/>
            <a:ext cx="1924619" cy="82839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042635" y="3973868"/>
            <a:ext cx="1492500" cy="1863104"/>
          </a:xfrm>
          <a:prstGeom prst="rect">
            <a:avLst/>
          </a:prstGeom>
          <a:solidFill>
            <a:srgbClr val="FFFFFF">
              <a:alpha val="69804"/>
            </a:srgb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 defTabSz="1219170"/>
            <a:endParaRPr lang="zh-CN" altLang="en-US" sz="1867" b="1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43393" y="3980656"/>
            <a:ext cx="1492500" cy="1863104"/>
          </a:xfrm>
          <a:prstGeom prst="rect">
            <a:avLst/>
          </a:prstGeom>
          <a:solidFill>
            <a:srgbClr val="FFFFFF">
              <a:alpha val="69804"/>
            </a:srgb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 defTabSz="1219170"/>
            <a:endParaRPr lang="zh-CN" altLang="en-US" sz="1867" b="1" kern="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43394" y="3988296"/>
            <a:ext cx="1492500" cy="1832326"/>
            <a:chOff x="2732545" y="2991222"/>
            <a:chExt cx="1119375" cy="1374245"/>
          </a:xfrm>
        </p:grpSpPr>
        <p:grpSp>
          <p:nvGrpSpPr>
            <p:cNvPr id="8" name="组合 7"/>
            <p:cNvGrpSpPr/>
            <p:nvPr/>
          </p:nvGrpSpPr>
          <p:grpSpPr>
            <a:xfrm>
              <a:off x="2732545" y="2991222"/>
              <a:ext cx="1119375" cy="1374245"/>
              <a:chOff x="1763688" y="3219822"/>
              <a:chExt cx="1119375" cy="1374245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63688" y="3219822"/>
                <a:ext cx="1119375" cy="1119375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1763688" y="4340151"/>
                <a:ext cx="1119375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官方微信</a:t>
                </a:r>
                <a:endPara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158394" y="3406579"/>
              <a:ext cx="277200" cy="277200"/>
              <a:chOff x="3158394" y="3406579"/>
              <a:chExt cx="277200" cy="277200"/>
            </a:xfrm>
          </p:grpSpPr>
          <p:grpSp>
            <p:nvGrpSpPr>
              <p:cNvPr id="13" name="组合 12"/>
              <p:cNvGrpSpPr>
                <a:grpSpLocks noChangeAspect="1"/>
              </p:cNvGrpSpPr>
              <p:nvPr/>
            </p:nvGrpSpPr>
            <p:grpSpPr>
              <a:xfrm>
                <a:off x="3158394" y="3406579"/>
                <a:ext cx="277200" cy="277200"/>
                <a:chOff x="1103016" y="3110447"/>
                <a:chExt cx="277200" cy="277200"/>
              </a:xfrm>
            </p:grpSpPr>
            <p:sp>
              <p:nvSpPr>
                <p:cNvPr id="15" name="矩形: 圆角 14"/>
                <p:cNvSpPr/>
                <p:nvPr/>
              </p:nvSpPr>
              <p:spPr>
                <a:xfrm>
                  <a:off x="1103016" y="3110447"/>
                  <a:ext cx="277200" cy="277200"/>
                </a:xfrm>
                <a:prstGeom prst="roundRect">
                  <a:avLst>
                    <a:gd name="adj" fmla="val 10053"/>
                  </a:avLst>
                </a:prstGeom>
                <a:solidFill>
                  <a:schemeClr val="bg1"/>
                </a:solidFill>
                <a:ln w="12700" cap="flat" cmpd="sng" algn="ctr">
                  <a:noFill/>
                  <a:prstDash val="dash"/>
                </a:ln>
                <a:effectLst/>
              </p:spPr>
              <p:txBody>
                <a:bodyPr rtlCol="0" anchor="ctr"/>
                <a:lstStyle/>
                <a:p>
                  <a:pPr algn="ctr" defTabSz="1219170"/>
                  <a:endParaRPr lang="zh-CN" altLang="en-US" sz="1867" b="1" kern="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6" name="Freeform 5"/>
                <p:cNvSpPr>
                  <a:spLocks noChangeAspect="1" noEditPoints="1"/>
                </p:cNvSpPr>
                <p:nvPr/>
              </p:nvSpPr>
              <p:spPr bwMode="auto">
                <a:xfrm>
                  <a:off x="1144722" y="3229631"/>
                  <a:ext cx="193786" cy="48682"/>
                </a:xfrm>
                <a:custGeom>
                  <a:avLst/>
                  <a:gdLst>
                    <a:gd name="T0" fmla="*/ 113 w 484"/>
                    <a:gd name="T1" fmla="*/ 0 h 121"/>
                    <a:gd name="T2" fmla="*/ 113 w 484"/>
                    <a:gd name="T3" fmla="*/ 50 h 121"/>
                    <a:gd name="T4" fmla="*/ 42 w 484"/>
                    <a:gd name="T5" fmla="*/ 50 h 121"/>
                    <a:gd name="T6" fmla="*/ 42 w 484"/>
                    <a:gd name="T7" fmla="*/ 0 h 121"/>
                    <a:gd name="T8" fmla="*/ 0 w 484"/>
                    <a:gd name="T9" fmla="*/ 0 h 121"/>
                    <a:gd name="T10" fmla="*/ 0 w 484"/>
                    <a:gd name="T11" fmla="*/ 121 h 121"/>
                    <a:gd name="T12" fmla="*/ 42 w 484"/>
                    <a:gd name="T13" fmla="*/ 121 h 121"/>
                    <a:gd name="T14" fmla="*/ 42 w 484"/>
                    <a:gd name="T15" fmla="*/ 64 h 121"/>
                    <a:gd name="T16" fmla="*/ 113 w 484"/>
                    <a:gd name="T17" fmla="*/ 64 h 121"/>
                    <a:gd name="T18" fmla="*/ 113 w 484"/>
                    <a:gd name="T19" fmla="*/ 121 h 121"/>
                    <a:gd name="T20" fmla="*/ 155 w 484"/>
                    <a:gd name="T21" fmla="*/ 121 h 121"/>
                    <a:gd name="T22" fmla="*/ 155 w 484"/>
                    <a:gd name="T23" fmla="*/ 0 h 121"/>
                    <a:gd name="T24" fmla="*/ 113 w 484"/>
                    <a:gd name="T25" fmla="*/ 0 h 121"/>
                    <a:gd name="T26" fmla="*/ 171 w 484"/>
                    <a:gd name="T27" fmla="*/ 2 h 121"/>
                    <a:gd name="T28" fmla="*/ 171 w 484"/>
                    <a:gd name="T29" fmla="*/ 18 h 121"/>
                    <a:gd name="T30" fmla="*/ 226 w 484"/>
                    <a:gd name="T31" fmla="*/ 14 h 121"/>
                    <a:gd name="T32" fmla="*/ 259 w 484"/>
                    <a:gd name="T33" fmla="*/ 18 h 121"/>
                    <a:gd name="T34" fmla="*/ 266 w 484"/>
                    <a:gd name="T35" fmla="*/ 30 h 121"/>
                    <a:gd name="T36" fmla="*/ 261 w 484"/>
                    <a:gd name="T37" fmla="*/ 42 h 121"/>
                    <a:gd name="T38" fmla="*/ 244 w 484"/>
                    <a:gd name="T39" fmla="*/ 48 h 121"/>
                    <a:gd name="T40" fmla="*/ 211 w 484"/>
                    <a:gd name="T41" fmla="*/ 50 h 121"/>
                    <a:gd name="T42" fmla="*/ 186 w 484"/>
                    <a:gd name="T43" fmla="*/ 50 h 121"/>
                    <a:gd name="T44" fmla="*/ 186 w 484"/>
                    <a:gd name="T45" fmla="*/ 64 h 121"/>
                    <a:gd name="T46" fmla="*/ 213 w 484"/>
                    <a:gd name="T47" fmla="*/ 64 h 121"/>
                    <a:gd name="T48" fmla="*/ 249 w 484"/>
                    <a:gd name="T49" fmla="*/ 66 h 121"/>
                    <a:gd name="T50" fmla="*/ 267 w 484"/>
                    <a:gd name="T51" fmla="*/ 74 h 121"/>
                    <a:gd name="T52" fmla="*/ 271 w 484"/>
                    <a:gd name="T53" fmla="*/ 87 h 121"/>
                    <a:gd name="T54" fmla="*/ 260 w 484"/>
                    <a:gd name="T55" fmla="*/ 102 h 121"/>
                    <a:gd name="T56" fmla="*/ 225 w 484"/>
                    <a:gd name="T57" fmla="*/ 106 h 121"/>
                    <a:gd name="T58" fmla="*/ 169 w 484"/>
                    <a:gd name="T59" fmla="*/ 102 h 121"/>
                    <a:gd name="T60" fmla="*/ 169 w 484"/>
                    <a:gd name="T61" fmla="*/ 118 h 121"/>
                    <a:gd name="T62" fmla="*/ 227 w 484"/>
                    <a:gd name="T63" fmla="*/ 121 h 121"/>
                    <a:gd name="T64" fmla="*/ 300 w 484"/>
                    <a:gd name="T65" fmla="*/ 112 h 121"/>
                    <a:gd name="T66" fmla="*/ 316 w 484"/>
                    <a:gd name="T67" fmla="*/ 87 h 121"/>
                    <a:gd name="T68" fmla="*/ 312 w 484"/>
                    <a:gd name="T69" fmla="*/ 72 h 121"/>
                    <a:gd name="T70" fmla="*/ 298 w 484"/>
                    <a:gd name="T71" fmla="*/ 62 h 121"/>
                    <a:gd name="T72" fmla="*/ 274 w 484"/>
                    <a:gd name="T73" fmla="*/ 56 h 121"/>
                    <a:gd name="T74" fmla="*/ 300 w 484"/>
                    <a:gd name="T75" fmla="*/ 46 h 121"/>
                    <a:gd name="T76" fmla="*/ 311 w 484"/>
                    <a:gd name="T77" fmla="*/ 27 h 121"/>
                    <a:gd name="T78" fmla="*/ 296 w 484"/>
                    <a:gd name="T79" fmla="*/ 7 h 121"/>
                    <a:gd name="T80" fmla="*/ 231 w 484"/>
                    <a:gd name="T81" fmla="*/ 0 h 121"/>
                    <a:gd name="T82" fmla="*/ 171 w 484"/>
                    <a:gd name="T83" fmla="*/ 2 h 121"/>
                    <a:gd name="T84" fmla="*/ 348 w 484"/>
                    <a:gd name="T85" fmla="*/ 15 h 121"/>
                    <a:gd name="T86" fmla="*/ 326 w 484"/>
                    <a:gd name="T87" fmla="*/ 60 h 121"/>
                    <a:gd name="T88" fmla="*/ 349 w 484"/>
                    <a:gd name="T89" fmla="*/ 105 h 121"/>
                    <a:gd name="T90" fmla="*/ 435 w 484"/>
                    <a:gd name="T91" fmla="*/ 121 h 121"/>
                    <a:gd name="T92" fmla="*/ 484 w 484"/>
                    <a:gd name="T93" fmla="*/ 118 h 121"/>
                    <a:gd name="T94" fmla="*/ 484 w 484"/>
                    <a:gd name="T95" fmla="*/ 100 h 121"/>
                    <a:gd name="T96" fmla="*/ 442 w 484"/>
                    <a:gd name="T97" fmla="*/ 104 h 121"/>
                    <a:gd name="T98" fmla="*/ 392 w 484"/>
                    <a:gd name="T99" fmla="*/ 94 h 121"/>
                    <a:gd name="T100" fmla="*/ 375 w 484"/>
                    <a:gd name="T101" fmla="*/ 60 h 121"/>
                    <a:gd name="T102" fmla="*/ 388 w 484"/>
                    <a:gd name="T103" fmla="*/ 28 h 121"/>
                    <a:gd name="T104" fmla="*/ 440 w 484"/>
                    <a:gd name="T105" fmla="*/ 15 h 121"/>
                    <a:gd name="T106" fmla="*/ 484 w 484"/>
                    <a:gd name="T107" fmla="*/ 20 h 121"/>
                    <a:gd name="T108" fmla="*/ 484 w 484"/>
                    <a:gd name="T109" fmla="*/ 1 h 121"/>
                    <a:gd name="T110" fmla="*/ 433 w 484"/>
                    <a:gd name="T111" fmla="*/ 0 h 121"/>
                    <a:gd name="T112" fmla="*/ 348 w 484"/>
                    <a:gd name="T113" fmla="*/ 15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84" h="121">
                      <a:moveTo>
                        <a:pt x="113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1"/>
                        <a:pt x="0" y="121"/>
                        <a:pt x="0" y="121"/>
                      </a:cubicBezTo>
                      <a:cubicBezTo>
                        <a:pt x="42" y="121"/>
                        <a:pt x="42" y="121"/>
                        <a:pt x="42" y="121"/>
                      </a:cubicBezTo>
                      <a:cubicBezTo>
                        <a:pt x="42" y="64"/>
                        <a:pt x="42" y="64"/>
                        <a:pt x="42" y="64"/>
                      </a:cubicBezTo>
                      <a:cubicBezTo>
                        <a:pt x="113" y="64"/>
                        <a:pt x="113" y="64"/>
                        <a:pt x="113" y="64"/>
                      </a:cubicBezTo>
                      <a:cubicBezTo>
                        <a:pt x="113" y="121"/>
                        <a:pt x="113" y="121"/>
                        <a:pt x="113" y="121"/>
                      </a:cubicBezTo>
                      <a:cubicBezTo>
                        <a:pt x="155" y="121"/>
                        <a:pt x="155" y="121"/>
                        <a:pt x="155" y="121"/>
                      </a:cubicBezTo>
                      <a:cubicBezTo>
                        <a:pt x="155" y="0"/>
                        <a:pt x="155" y="0"/>
                        <a:pt x="155" y="0"/>
                      </a:cubicBezTo>
                      <a:lnTo>
                        <a:pt x="113" y="0"/>
                      </a:lnTo>
                      <a:close/>
                      <a:moveTo>
                        <a:pt x="171" y="2"/>
                      </a:moveTo>
                      <a:cubicBezTo>
                        <a:pt x="171" y="18"/>
                        <a:pt x="171" y="18"/>
                        <a:pt x="171" y="18"/>
                      </a:cubicBezTo>
                      <a:cubicBezTo>
                        <a:pt x="188" y="15"/>
                        <a:pt x="211" y="14"/>
                        <a:pt x="226" y="14"/>
                      </a:cubicBezTo>
                      <a:cubicBezTo>
                        <a:pt x="237" y="14"/>
                        <a:pt x="253" y="15"/>
                        <a:pt x="259" y="18"/>
                      </a:cubicBezTo>
                      <a:cubicBezTo>
                        <a:pt x="264" y="21"/>
                        <a:pt x="266" y="25"/>
                        <a:pt x="266" y="30"/>
                      </a:cubicBezTo>
                      <a:cubicBezTo>
                        <a:pt x="266" y="33"/>
                        <a:pt x="265" y="38"/>
                        <a:pt x="261" y="42"/>
                      </a:cubicBezTo>
                      <a:cubicBezTo>
                        <a:pt x="257" y="45"/>
                        <a:pt x="252" y="47"/>
                        <a:pt x="244" y="48"/>
                      </a:cubicBezTo>
                      <a:cubicBezTo>
                        <a:pt x="237" y="49"/>
                        <a:pt x="226" y="50"/>
                        <a:pt x="211" y="50"/>
                      </a:cubicBezTo>
                      <a:cubicBezTo>
                        <a:pt x="186" y="50"/>
                        <a:pt x="186" y="50"/>
                        <a:pt x="186" y="50"/>
                      </a:cubicBezTo>
                      <a:cubicBezTo>
                        <a:pt x="186" y="64"/>
                        <a:pt x="186" y="64"/>
                        <a:pt x="186" y="64"/>
                      </a:cubicBezTo>
                      <a:cubicBezTo>
                        <a:pt x="213" y="64"/>
                        <a:pt x="213" y="64"/>
                        <a:pt x="213" y="64"/>
                      </a:cubicBezTo>
                      <a:cubicBezTo>
                        <a:pt x="229" y="64"/>
                        <a:pt x="242" y="64"/>
                        <a:pt x="249" y="66"/>
                      </a:cubicBezTo>
                      <a:cubicBezTo>
                        <a:pt x="258" y="68"/>
                        <a:pt x="263" y="70"/>
                        <a:pt x="267" y="74"/>
                      </a:cubicBezTo>
                      <a:cubicBezTo>
                        <a:pt x="271" y="77"/>
                        <a:pt x="271" y="82"/>
                        <a:pt x="271" y="87"/>
                      </a:cubicBezTo>
                      <a:cubicBezTo>
                        <a:pt x="271" y="93"/>
                        <a:pt x="268" y="98"/>
                        <a:pt x="260" y="102"/>
                      </a:cubicBezTo>
                      <a:cubicBezTo>
                        <a:pt x="253" y="105"/>
                        <a:pt x="237" y="106"/>
                        <a:pt x="225" y="106"/>
                      </a:cubicBezTo>
                      <a:cubicBezTo>
                        <a:pt x="207" y="105"/>
                        <a:pt x="188" y="104"/>
                        <a:pt x="169" y="102"/>
                      </a:cubicBezTo>
                      <a:cubicBezTo>
                        <a:pt x="169" y="118"/>
                        <a:pt x="169" y="118"/>
                        <a:pt x="169" y="118"/>
                      </a:cubicBezTo>
                      <a:cubicBezTo>
                        <a:pt x="189" y="119"/>
                        <a:pt x="220" y="121"/>
                        <a:pt x="227" y="121"/>
                      </a:cubicBezTo>
                      <a:cubicBezTo>
                        <a:pt x="254" y="121"/>
                        <a:pt x="285" y="119"/>
                        <a:pt x="300" y="112"/>
                      </a:cubicBezTo>
                      <a:cubicBezTo>
                        <a:pt x="313" y="105"/>
                        <a:pt x="316" y="91"/>
                        <a:pt x="316" y="87"/>
                      </a:cubicBezTo>
                      <a:cubicBezTo>
                        <a:pt x="316" y="82"/>
                        <a:pt x="316" y="76"/>
                        <a:pt x="312" y="72"/>
                      </a:cubicBezTo>
                      <a:cubicBezTo>
                        <a:pt x="309" y="67"/>
                        <a:pt x="305" y="65"/>
                        <a:pt x="298" y="62"/>
                      </a:cubicBezTo>
                      <a:cubicBezTo>
                        <a:pt x="291" y="59"/>
                        <a:pt x="287" y="58"/>
                        <a:pt x="274" y="56"/>
                      </a:cubicBezTo>
                      <a:cubicBezTo>
                        <a:pt x="288" y="52"/>
                        <a:pt x="293" y="50"/>
                        <a:pt x="300" y="46"/>
                      </a:cubicBezTo>
                      <a:cubicBezTo>
                        <a:pt x="308" y="41"/>
                        <a:pt x="311" y="34"/>
                        <a:pt x="311" y="27"/>
                      </a:cubicBezTo>
                      <a:cubicBezTo>
                        <a:pt x="311" y="19"/>
                        <a:pt x="307" y="12"/>
                        <a:pt x="296" y="7"/>
                      </a:cubicBezTo>
                      <a:cubicBezTo>
                        <a:pt x="284" y="2"/>
                        <a:pt x="252" y="0"/>
                        <a:pt x="231" y="0"/>
                      </a:cubicBezTo>
                      <a:cubicBezTo>
                        <a:pt x="218" y="0"/>
                        <a:pt x="192" y="0"/>
                        <a:pt x="171" y="2"/>
                      </a:cubicBezTo>
                      <a:moveTo>
                        <a:pt x="348" y="15"/>
                      </a:moveTo>
                      <a:cubicBezTo>
                        <a:pt x="332" y="26"/>
                        <a:pt x="326" y="43"/>
                        <a:pt x="326" y="60"/>
                      </a:cubicBezTo>
                      <a:cubicBezTo>
                        <a:pt x="326" y="78"/>
                        <a:pt x="333" y="94"/>
                        <a:pt x="349" y="105"/>
                      </a:cubicBezTo>
                      <a:cubicBezTo>
                        <a:pt x="365" y="117"/>
                        <a:pt x="402" y="121"/>
                        <a:pt x="435" y="121"/>
                      </a:cubicBezTo>
                      <a:cubicBezTo>
                        <a:pt x="451" y="121"/>
                        <a:pt x="468" y="120"/>
                        <a:pt x="484" y="118"/>
                      </a:cubicBezTo>
                      <a:cubicBezTo>
                        <a:pt x="484" y="100"/>
                        <a:pt x="484" y="100"/>
                        <a:pt x="484" y="100"/>
                      </a:cubicBezTo>
                      <a:cubicBezTo>
                        <a:pt x="467" y="102"/>
                        <a:pt x="460" y="103"/>
                        <a:pt x="442" y="104"/>
                      </a:cubicBezTo>
                      <a:cubicBezTo>
                        <a:pt x="423" y="105"/>
                        <a:pt x="405" y="102"/>
                        <a:pt x="392" y="94"/>
                      </a:cubicBezTo>
                      <a:cubicBezTo>
                        <a:pt x="381" y="86"/>
                        <a:pt x="375" y="78"/>
                        <a:pt x="375" y="60"/>
                      </a:cubicBezTo>
                      <a:cubicBezTo>
                        <a:pt x="375" y="47"/>
                        <a:pt x="378" y="36"/>
                        <a:pt x="388" y="28"/>
                      </a:cubicBezTo>
                      <a:cubicBezTo>
                        <a:pt x="401" y="18"/>
                        <a:pt x="419" y="15"/>
                        <a:pt x="440" y="15"/>
                      </a:cubicBezTo>
                      <a:cubicBezTo>
                        <a:pt x="454" y="15"/>
                        <a:pt x="465" y="16"/>
                        <a:pt x="484" y="20"/>
                      </a:cubicBezTo>
                      <a:cubicBezTo>
                        <a:pt x="484" y="1"/>
                        <a:pt x="484" y="1"/>
                        <a:pt x="484" y="1"/>
                      </a:cubicBezTo>
                      <a:cubicBezTo>
                        <a:pt x="466" y="0"/>
                        <a:pt x="456" y="0"/>
                        <a:pt x="433" y="0"/>
                      </a:cubicBezTo>
                      <a:cubicBezTo>
                        <a:pt x="399" y="0"/>
                        <a:pt x="364" y="4"/>
                        <a:pt x="348" y="15"/>
                      </a:cubicBezTo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400"/>
                </a:p>
              </p:txBody>
            </p:sp>
          </p:grpSp>
          <p:sp>
            <p:nvSpPr>
              <p:cNvPr id="14" name="矩形: 圆角 13"/>
              <p:cNvSpPr/>
              <p:nvPr/>
            </p:nvSpPr>
            <p:spPr>
              <a:xfrm>
                <a:off x="3181110" y="3428703"/>
                <a:ext cx="234000" cy="234000"/>
              </a:xfrm>
              <a:prstGeom prst="roundRect">
                <a:avLst>
                  <a:gd name="adj" fmla="val 10053"/>
                </a:avLst>
              </a:prstGeom>
              <a:noFill/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/>
                <a:endParaRPr lang="zh-CN" altLang="en-US" sz="1867" b="1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045947" y="3980656"/>
            <a:ext cx="1492800" cy="1832326"/>
            <a:chOff x="5284460" y="2985492"/>
            <a:chExt cx="1119600" cy="1374245"/>
          </a:xfrm>
        </p:grpSpPr>
        <p:sp>
          <p:nvSpPr>
            <p:cNvPr id="20" name="矩形 19"/>
            <p:cNvSpPr/>
            <p:nvPr/>
          </p:nvSpPr>
          <p:spPr>
            <a:xfrm>
              <a:off x="5284460" y="2985492"/>
              <a:ext cx="1119600" cy="111937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algn="ctr" defTabSz="1219170"/>
              <a:endParaRPr lang="zh-CN" altLang="en-US" sz="1867" b="1" kern="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284460" y="4105821"/>
              <a:ext cx="1119375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官方微博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4088" y="3075806"/>
              <a:ext cx="936104" cy="936104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5707928" y="3407627"/>
              <a:ext cx="277200" cy="277200"/>
              <a:chOff x="3160775" y="3411341"/>
              <a:chExt cx="277200" cy="277200"/>
            </a:xfrm>
          </p:grpSpPr>
          <p:grpSp>
            <p:nvGrpSpPr>
              <p:cNvPr id="24" name="组合 23"/>
              <p:cNvGrpSpPr>
                <a:grpSpLocks noChangeAspect="1"/>
              </p:cNvGrpSpPr>
              <p:nvPr/>
            </p:nvGrpSpPr>
            <p:grpSpPr>
              <a:xfrm>
                <a:off x="3160775" y="3411341"/>
                <a:ext cx="277200" cy="277200"/>
                <a:chOff x="1105397" y="3115209"/>
                <a:chExt cx="277200" cy="277200"/>
              </a:xfrm>
            </p:grpSpPr>
            <p:sp>
              <p:nvSpPr>
                <p:cNvPr id="26" name="矩形: 圆角 25"/>
                <p:cNvSpPr/>
                <p:nvPr/>
              </p:nvSpPr>
              <p:spPr>
                <a:xfrm>
                  <a:off x="1105397" y="3115209"/>
                  <a:ext cx="277200" cy="277200"/>
                </a:xfrm>
                <a:prstGeom prst="roundRect">
                  <a:avLst>
                    <a:gd name="adj" fmla="val 10053"/>
                  </a:avLst>
                </a:prstGeom>
                <a:solidFill>
                  <a:schemeClr val="bg1"/>
                </a:solidFill>
                <a:ln w="12700" cap="flat" cmpd="sng" algn="ctr">
                  <a:noFill/>
                  <a:prstDash val="dash"/>
                </a:ln>
                <a:effectLst/>
              </p:spPr>
              <p:txBody>
                <a:bodyPr rtlCol="0" anchor="ctr"/>
                <a:lstStyle/>
                <a:p>
                  <a:pPr algn="ctr" defTabSz="1219170"/>
                  <a:endParaRPr lang="zh-CN" altLang="en-US" sz="1867" b="1" kern="0" dirty="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7" name="Freeform 5"/>
                <p:cNvSpPr>
                  <a:spLocks noChangeAspect="1" noEditPoints="1"/>
                </p:cNvSpPr>
                <p:nvPr/>
              </p:nvSpPr>
              <p:spPr bwMode="auto">
                <a:xfrm>
                  <a:off x="1144722" y="3229631"/>
                  <a:ext cx="193786" cy="48682"/>
                </a:xfrm>
                <a:custGeom>
                  <a:avLst/>
                  <a:gdLst>
                    <a:gd name="T0" fmla="*/ 113 w 484"/>
                    <a:gd name="T1" fmla="*/ 0 h 121"/>
                    <a:gd name="T2" fmla="*/ 113 w 484"/>
                    <a:gd name="T3" fmla="*/ 50 h 121"/>
                    <a:gd name="T4" fmla="*/ 42 w 484"/>
                    <a:gd name="T5" fmla="*/ 50 h 121"/>
                    <a:gd name="T6" fmla="*/ 42 w 484"/>
                    <a:gd name="T7" fmla="*/ 0 h 121"/>
                    <a:gd name="T8" fmla="*/ 0 w 484"/>
                    <a:gd name="T9" fmla="*/ 0 h 121"/>
                    <a:gd name="T10" fmla="*/ 0 w 484"/>
                    <a:gd name="T11" fmla="*/ 121 h 121"/>
                    <a:gd name="T12" fmla="*/ 42 w 484"/>
                    <a:gd name="T13" fmla="*/ 121 h 121"/>
                    <a:gd name="T14" fmla="*/ 42 w 484"/>
                    <a:gd name="T15" fmla="*/ 64 h 121"/>
                    <a:gd name="T16" fmla="*/ 113 w 484"/>
                    <a:gd name="T17" fmla="*/ 64 h 121"/>
                    <a:gd name="T18" fmla="*/ 113 w 484"/>
                    <a:gd name="T19" fmla="*/ 121 h 121"/>
                    <a:gd name="T20" fmla="*/ 155 w 484"/>
                    <a:gd name="T21" fmla="*/ 121 h 121"/>
                    <a:gd name="T22" fmla="*/ 155 w 484"/>
                    <a:gd name="T23" fmla="*/ 0 h 121"/>
                    <a:gd name="T24" fmla="*/ 113 w 484"/>
                    <a:gd name="T25" fmla="*/ 0 h 121"/>
                    <a:gd name="T26" fmla="*/ 171 w 484"/>
                    <a:gd name="T27" fmla="*/ 2 h 121"/>
                    <a:gd name="T28" fmla="*/ 171 w 484"/>
                    <a:gd name="T29" fmla="*/ 18 h 121"/>
                    <a:gd name="T30" fmla="*/ 226 w 484"/>
                    <a:gd name="T31" fmla="*/ 14 h 121"/>
                    <a:gd name="T32" fmla="*/ 259 w 484"/>
                    <a:gd name="T33" fmla="*/ 18 h 121"/>
                    <a:gd name="T34" fmla="*/ 266 w 484"/>
                    <a:gd name="T35" fmla="*/ 30 h 121"/>
                    <a:gd name="T36" fmla="*/ 261 w 484"/>
                    <a:gd name="T37" fmla="*/ 42 h 121"/>
                    <a:gd name="T38" fmla="*/ 244 w 484"/>
                    <a:gd name="T39" fmla="*/ 48 h 121"/>
                    <a:gd name="T40" fmla="*/ 211 w 484"/>
                    <a:gd name="T41" fmla="*/ 50 h 121"/>
                    <a:gd name="T42" fmla="*/ 186 w 484"/>
                    <a:gd name="T43" fmla="*/ 50 h 121"/>
                    <a:gd name="T44" fmla="*/ 186 w 484"/>
                    <a:gd name="T45" fmla="*/ 64 h 121"/>
                    <a:gd name="T46" fmla="*/ 213 w 484"/>
                    <a:gd name="T47" fmla="*/ 64 h 121"/>
                    <a:gd name="T48" fmla="*/ 249 w 484"/>
                    <a:gd name="T49" fmla="*/ 66 h 121"/>
                    <a:gd name="T50" fmla="*/ 267 w 484"/>
                    <a:gd name="T51" fmla="*/ 74 h 121"/>
                    <a:gd name="T52" fmla="*/ 271 w 484"/>
                    <a:gd name="T53" fmla="*/ 87 h 121"/>
                    <a:gd name="T54" fmla="*/ 260 w 484"/>
                    <a:gd name="T55" fmla="*/ 102 h 121"/>
                    <a:gd name="T56" fmla="*/ 225 w 484"/>
                    <a:gd name="T57" fmla="*/ 106 h 121"/>
                    <a:gd name="T58" fmla="*/ 169 w 484"/>
                    <a:gd name="T59" fmla="*/ 102 h 121"/>
                    <a:gd name="T60" fmla="*/ 169 w 484"/>
                    <a:gd name="T61" fmla="*/ 118 h 121"/>
                    <a:gd name="T62" fmla="*/ 227 w 484"/>
                    <a:gd name="T63" fmla="*/ 121 h 121"/>
                    <a:gd name="T64" fmla="*/ 300 w 484"/>
                    <a:gd name="T65" fmla="*/ 112 h 121"/>
                    <a:gd name="T66" fmla="*/ 316 w 484"/>
                    <a:gd name="T67" fmla="*/ 87 h 121"/>
                    <a:gd name="T68" fmla="*/ 312 w 484"/>
                    <a:gd name="T69" fmla="*/ 72 h 121"/>
                    <a:gd name="T70" fmla="*/ 298 w 484"/>
                    <a:gd name="T71" fmla="*/ 62 h 121"/>
                    <a:gd name="T72" fmla="*/ 274 w 484"/>
                    <a:gd name="T73" fmla="*/ 56 h 121"/>
                    <a:gd name="T74" fmla="*/ 300 w 484"/>
                    <a:gd name="T75" fmla="*/ 46 h 121"/>
                    <a:gd name="T76" fmla="*/ 311 w 484"/>
                    <a:gd name="T77" fmla="*/ 27 h 121"/>
                    <a:gd name="T78" fmla="*/ 296 w 484"/>
                    <a:gd name="T79" fmla="*/ 7 h 121"/>
                    <a:gd name="T80" fmla="*/ 231 w 484"/>
                    <a:gd name="T81" fmla="*/ 0 h 121"/>
                    <a:gd name="T82" fmla="*/ 171 w 484"/>
                    <a:gd name="T83" fmla="*/ 2 h 121"/>
                    <a:gd name="T84" fmla="*/ 348 w 484"/>
                    <a:gd name="T85" fmla="*/ 15 h 121"/>
                    <a:gd name="T86" fmla="*/ 326 w 484"/>
                    <a:gd name="T87" fmla="*/ 60 h 121"/>
                    <a:gd name="T88" fmla="*/ 349 w 484"/>
                    <a:gd name="T89" fmla="*/ 105 h 121"/>
                    <a:gd name="T90" fmla="*/ 435 w 484"/>
                    <a:gd name="T91" fmla="*/ 121 h 121"/>
                    <a:gd name="T92" fmla="*/ 484 w 484"/>
                    <a:gd name="T93" fmla="*/ 118 h 121"/>
                    <a:gd name="T94" fmla="*/ 484 w 484"/>
                    <a:gd name="T95" fmla="*/ 100 h 121"/>
                    <a:gd name="T96" fmla="*/ 442 w 484"/>
                    <a:gd name="T97" fmla="*/ 104 h 121"/>
                    <a:gd name="T98" fmla="*/ 392 w 484"/>
                    <a:gd name="T99" fmla="*/ 94 h 121"/>
                    <a:gd name="T100" fmla="*/ 375 w 484"/>
                    <a:gd name="T101" fmla="*/ 60 h 121"/>
                    <a:gd name="T102" fmla="*/ 388 w 484"/>
                    <a:gd name="T103" fmla="*/ 28 h 121"/>
                    <a:gd name="T104" fmla="*/ 440 w 484"/>
                    <a:gd name="T105" fmla="*/ 15 h 121"/>
                    <a:gd name="T106" fmla="*/ 484 w 484"/>
                    <a:gd name="T107" fmla="*/ 20 h 121"/>
                    <a:gd name="T108" fmla="*/ 484 w 484"/>
                    <a:gd name="T109" fmla="*/ 1 h 121"/>
                    <a:gd name="T110" fmla="*/ 433 w 484"/>
                    <a:gd name="T111" fmla="*/ 0 h 121"/>
                    <a:gd name="T112" fmla="*/ 348 w 484"/>
                    <a:gd name="T113" fmla="*/ 15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84" h="121">
                      <a:moveTo>
                        <a:pt x="113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1"/>
                        <a:pt x="0" y="121"/>
                        <a:pt x="0" y="121"/>
                      </a:cubicBezTo>
                      <a:cubicBezTo>
                        <a:pt x="42" y="121"/>
                        <a:pt x="42" y="121"/>
                        <a:pt x="42" y="121"/>
                      </a:cubicBezTo>
                      <a:cubicBezTo>
                        <a:pt x="42" y="64"/>
                        <a:pt x="42" y="64"/>
                        <a:pt x="42" y="64"/>
                      </a:cubicBezTo>
                      <a:cubicBezTo>
                        <a:pt x="113" y="64"/>
                        <a:pt x="113" y="64"/>
                        <a:pt x="113" y="64"/>
                      </a:cubicBezTo>
                      <a:cubicBezTo>
                        <a:pt x="113" y="121"/>
                        <a:pt x="113" y="121"/>
                        <a:pt x="113" y="121"/>
                      </a:cubicBezTo>
                      <a:cubicBezTo>
                        <a:pt x="155" y="121"/>
                        <a:pt x="155" y="121"/>
                        <a:pt x="155" y="121"/>
                      </a:cubicBezTo>
                      <a:cubicBezTo>
                        <a:pt x="155" y="0"/>
                        <a:pt x="155" y="0"/>
                        <a:pt x="155" y="0"/>
                      </a:cubicBezTo>
                      <a:lnTo>
                        <a:pt x="113" y="0"/>
                      </a:lnTo>
                      <a:close/>
                      <a:moveTo>
                        <a:pt x="171" y="2"/>
                      </a:moveTo>
                      <a:cubicBezTo>
                        <a:pt x="171" y="18"/>
                        <a:pt x="171" y="18"/>
                        <a:pt x="171" y="18"/>
                      </a:cubicBezTo>
                      <a:cubicBezTo>
                        <a:pt x="188" y="15"/>
                        <a:pt x="211" y="14"/>
                        <a:pt x="226" y="14"/>
                      </a:cubicBezTo>
                      <a:cubicBezTo>
                        <a:pt x="237" y="14"/>
                        <a:pt x="253" y="15"/>
                        <a:pt x="259" y="18"/>
                      </a:cubicBezTo>
                      <a:cubicBezTo>
                        <a:pt x="264" y="21"/>
                        <a:pt x="266" y="25"/>
                        <a:pt x="266" y="30"/>
                      </a:cubicBezTo>
                      <a:cubicBezTo>
                        <a:pt x="266" y="33"/>
                        <a:pt x="265" y="38"/>
                        <a:pt x="261" y="42"/>
                      </a:cubicBezTo>
                      <a:cubicBezTo>
                        <a:pt x="257" y="45"/>
                        <a:pt x="252" y="47"/>
                        <a:pt x="244" y="48"/>
                      </a:cubicBezTo>
                      <a:cubicBezTo>
                        <a:pt x="237" y="49"/>
                        <a:pt x="226" y="50"/>
                        <a:pt x="211" y="50"/>
                      </a:cubicBezTo>
                      <a:cubicBezTo>
                        <a:pt x="186" y="50"/>
                        <a:pt x="186" y="50"/>
                        <a:pt x="186" y="50"/>
                      </a:cubicBezTo>
                      <a:cubicBezTo>
                        <a:pt x="186" y="64"/>
                        <a:pt x="186" y="64"/>
                        <a:pt x="186" y="64"/>
                      </a:cubicBezTo>
                      <a:cubicBezTo>
                        <a:pt x="213" y="64"/>
                        <a:pt x="213" y="64"/>
                        <a:pt x="213" y="64"/>
                      </a:cubicBezTo>
                      <a:cubicBezTo>
                        <a:pt x="229" y="64"/>
                        <a:pt x="242" y="64"/>
                        <a:pt x="249" y="66"/>
                      </a:cubicBezTo>
                      <a:cubicBezTo>
                        <a:pt x="258" y="68"/>
                        <a:pt x="263" y="70"/>
                        <a:pt x="267" y="74"/>
                      </a:cubicBezTo>
                      <a:cubicBezTo>
                        <a:pt x="271" y="77"/>
                        <a:pt x="271" y="82"/>
                        <a:pt x="271" y="87"/>
                      </a:cubicBezTo>
                      <a:cubicBezTo>
                        <a:pt x="271" y="93"/>
                        <a:pt x="268" y="98"/>
                        <a:pt x="260" y="102"/>
                      </a:cubicBezTo>
                      <a:cubicBezTo>
                        <a:pt x="253" y="105"/>
                        <a:pt x="237" y="106"/>
                        <a:pt x="225" y="106"/>
                      </a:cubicBezTo>
                      <a:cubicBezTo>
                        <a:pt x="207" y="105"/>
                        <a:pt x="188" y="104"/>
                        <a:pt x="169" y="102"/>
                      </a:cubicBezTo>
                      <a:cubicBezTo>
                        <a:pt x="169" y="118"/>
                        <a:pt x="169" y="118"/>
                        <a:pt x="169" y="118"/>
                      </a:cubicBezTo>
                      <a:cubicBezTo>
                        <a:pt x="189" y="119"/>
                        <a:pt x="220" y="121"/>
                        <a:pt x="227" y="121"/>
                      </a:cubicBezTo>
                      <a:cubicBezTo>
                        <a:pt x="254" y="121"/>
                        <a:pt x="285" y="119"/>
                        <a:pt x="300" y="112"/>
                      </a:cubicBezTo>
                      <a:cubicBezTo>
                        <a:pt x="313" y="105"/>
                        <a:pt x="316" y="91"/>
                        <a:pt x="316" y="87"/>
                      </a:cubicBezTo>
                      <a:cubicBezTo>
                        <a:pt x="316" y="82"/>
                        <a:pt x="316" y="76"/>
                        <a:pt x="312" y="72"/>
                      </a:cubicBezTo>
                      <a:cubicBezTo>
                        <a:pt x="309" y="67"/>
                        <a:pt x="305" y="65"/>
                        <a:pt x="298" y="62"/>
                      </a:cubicBezTo>
                      <a:cubicBezTo>
                        <a:pt x="291" y="59"/>
                        <a:pt x="287" y="58"/>
                        <a:pt x="274" y="56"/>
                      </a:cubicBezTo>
                      <a:cubicBezTo>
                        <a:pt x="288" y="52"/>
                        <a:pt x="293" y="50"/>
                        <a:pt x="300" y="46"/>
                      </a:cubicBezTo>
                      <a:cubicBezTo>
                        <a:pt x="308" y="41"/>
                        <a:pt x="311" y="34"/>
                        <a:pt x="311" y="27"/>
                      </a:cubicBezTo>
                      <a:cubicBezTo>
                        <a:pt x="311" y="19"/>
                        <a:pt x="307" y="12"/>
                        <a:pt x="296" y="7"/>
                      </a:cubicBezTo>
                      <a:cubicBezTo>
                        <a:pt x="284" y="2"/>
                        <a:pt x="252" y="0"/>
                        <a:pt x="231" y="0"/>
                      </a:cubicBezTo>
                      <a:cubicBezTo>
                        <a:pt x="218" y="0"/>
                        <a:pt x="192" y="0"/>
                        <a:pt x="171" y="2"/>
                      </a:cubicBezTo>
                      <a:moveTo>
                        <a:pt x="348" y="15"/>
                      </a:moveTo>
                      <a:cubicBezTo>
                        <a:pt x="332" y="26"/>
                        <a:pt x="326" y="43"/>
                        <a:pt x="326" y="60"/>
                      </a:cubicBezTo>
                      <a:cubicBezTo>
                        <a:pt x="326" y="78"/>
                        <a:pt x="333" y="94"/>
                        <a:pt x="349" y="105"/>
                      </a:cubicBezTo>
                      <a:cubicBezTo>
                        <a:pt x="365" y="117"/>
                        <a:pt x="402" y="121"/>
                        <a:pt x="435" y="121"/>
                      </a:cubicBezTo>
                      <a:cubicBezTo>
                        <a:pt x="451" y="121"/>
                        <a:pt x="468" y="120"/>
                        <a:pt x="484" y="118"/>
                      </a:cubicBezTo>
                      <a:cubicBezTo>
                        <a:pt x="484" y="100"/>
                        <a:pt x="484" y="100"/>
                        <a:pt x="484" y="100"/>
                      </a:cubicBezTo>
                      <a:cubicBezTo>
                        <a:pt x="467" y="102"/>
                        <a:pt x="460" y="103"/>
                        <a:pt x="442" y="104"/>
                      </a:cubicBezTo>
                      <a:cubicBezTo>
                        <a:pt x="423" y="105"/>
                        <a:pt x="405" y="102"/>
                        <a:pt x="392" y="94"/>
                      </a:cubicBezTo>
                      <a:cubicBezTo>
                        <a:pt x="381" y="86"/>
                        <a:pt x="375" y="78"/>
                        <a:pt x="375" y="60"/>
                      </a:cubicBezTo>
                      <a:cubicBezTo>
                        <a:pt x="375" y="47"/>
                        <a:pt x="378" y="36"/>
                        <a:pt x="388" y="28"/>
                      </a:cubicBezTo>
                      <a:cubicBezTo>
                        <a:pt x="401" y="18"/>
                        <a:pt x="419" y="15"/>
                        <a:pt x="440" y="15"/>
                      </a:cubicBezTo>
                      <a:cubicBezTo>
                        <a:pt x="454" y="15"/>
                        <a:pt x="465" y="16"/>
                        <a:pt x="484" y="20"/>
                      </a:cubicBezTo>
                      <a:cubicBezTo>
                        <a:pt x="484" y="1"/>
                        <a:pt x="484" y="1"/>
                        <a:pt x="484" y="1"/>
                      </a:cubicBezTo>
                      <a:cubicBezTo>
                        <a:pt x="466" y="0"/>
                        <a:pt x="456" y="0"/>
                        <a:pt x="433" y="0"/>
                      </a:cubicBezTo>
                      <a:cubicBezTo>
                        <a:pt x="399" y="0"/>
                        <a:pt x="364" y="4"/>
                        <a:pt x="348" y="15"/>
                      </a:cubicBezTo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400"/>
                </a:p>
              </p:txBody>
            </p:sp>
          </p:grpSp>
          <p:sp>
            <p:nvSpPr>
              <p:cNvPr id="25" name="矩形: 圆角 24"/>
              <p:cNvSpPr/>
              <p:nvPr/>
            </p:nvSpPr>
            <p:spPr>
              <a:xfrm>
                <a:off x="3178729" y="3433465"/>
                <a:ext cx="234000" cy="234000"/>
              </a:xfrm>
              <a:prstGeom prst="roundRect">
                <a:avLst>
                  <a:gd name="adj" fmla="val 10053"/>
                </a:avLst>
              </a:prstGeom>
              <a:noFill/>
              <a:ln w="3175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/>
                <a:endParaRPr lang="zh-CN" altLang="en-US" sz="1867" b="1" kern="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081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-Confidential 秘密">
  <a:themeElements>
    <a:clrScheme name="主题颜色-1">
      <a:dk1>
        <a:srgbClr val="262626"/>
      </a:dk1>
      <a:lt1>
        <a:srgbClr val="FFFFFF"/>
      </a:lt1>
      <a:dk2>
        <a:srgbClr val="262626"/>
      </a:dk2>
      <a:lt2>
        <a:srgbClr val="BFBFBF"/>
      </a:lt2>
      <a:accent1>
        <a:srgbClr val="2C4155"/>
      </a:accent1>
      <a:accent2>
        <a:srgbClr val="2290B3"/>
      </a:accent2>
      <a:accent3>
        <a:srgbClr val="6EADA7"/>
      </a:accent3>
      <a:accent4>
        <a:srgbClr val="ADB378"/>
      </a:accent4>
      <a:accent5>
        <a:srgbClr val="EB6161"/>
      </a:accent5>
      <a:accent6>
        <a:srgbClr val="CF7B0F"/>
      </a:accent6>
      <a:hlink>
        <a:srgbClr val="598486"/>
      </a:hlink>
      <a:folHlink>
        <a:srgbClr val="007272"/>
      </a:folHlink>
    </a:clrScheme>
    <a:fontScheme name="自定义设计方案">
      <a:majorFont>
        <a:latin typeface="Arial"/>
        <a:ea typeface="华文细黑"/>
        <a:cs typeface=""/>
      </a:majorFont>
      <a:minorFont>
        <a:latin typeface="华文中宋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688B6"/>
        </a:solidFill>
        <a:ln w="12700" cap="flat" cmpd="sng" algn="ctr">
          <a:noFill/>
          <a:prstDash val="dash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1" i="0" u="none" strike="noStrike" kern="0" cap="none" spc="0" normalizeH="0" baseline="0" noProof="0">
            <a:ln>
              <a:noFill/>
            </a:ln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sp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模板-Confidential 秘密">
  <a:themeElements>
    <a:clrScheme name="主题颜色-1">
      <a:dk1>
        <a:srgbClr val="262626"/>
      </a:dk1>
      <a:lt1>
        <a:srgbClr val="FFFFFF"/>
      </a:lt1>
      <a:dk2>
        <a:srgbClr val="262626"/>
      </a:dk2>
      <a:lt2>
        <a:srgbClr val="BFBFBF"/>
      </a:lt2>
      <a:accent1>
        <a:srgbClr val="2C4155"/>
      </a:accent1>
      <a:accent2>
        <a:srgbClr val="2290B3"/>
      </a:accent2>
      <a:accent3>
        <a:srgbClr val="6EADA7"/>
      </a:accent3>
      <a:accent4>
        <a:srgbClr val="ADB378"/>
      </a:accent4>
      <a:accent5>
        <a:srgbClr val="EB6161"/>
      </a:accent5>
      <a:accent6>
        <a:srgbClr val="CF7B0F"/>
      </a:accent6>
      <a:hlink>
        <a:srgbClr val="598486"/>
      </a:hlink>
      <a:folHlink>
        <a:srgbClr val="007272"/>
      </a:folHlink>
    </a:clrScheme>
    <a:fontScheme name="自定义设计方案">
      <a:majorFont>
        <a:latin typeface="Arial"/>
        <a:ea typeface="华文细黑"/>
        <a:cs typeface=""/>
      </a:majorFont>
      <a:minorFont>
        <a:latin typeface="华文中宋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688B6"/>
        </a:solidFill>
        <a:ln w="12700" cap="flat" cmpd="sng" algn="ctr">
          <a:noFill/>
          <a:prstDash val="dash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1" i="0" u="none" strike="noStrike" kern="0" cap="none" spc="0" normalizeH="0" baseline="0" noProof="0">
            <a:ln>
              <a:noFill/>
            </a:ln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sp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模板-Confidential 秘密">
  <a:themeElements>
    <a:clrScheme name="主题颜色-1">
      <a:dk1>
        <a:srgbClr val="262626"/>
      </a:dk1>
      <a:lt1>
        <a:srgbClr val="FFFFFF"/>
      </a:lt1>
      <a:dk2>
        <a:srgbClr val="262626"/>
      </a:dk2>
      <a:lt2>
        <a:srgbClr val="BFBFBF"/>
      </a:lt2>
      <a:accent1>
        <a:srgbClr val="2C4155"/>
      </a:accent1>
      <a:accent2>
        <a:srgbClr val="2290B3"/>
      </a:accent2>
      <a:accent3>
        <a:srgbClr val="6EADA7"/>
      </a:accent3>
      <a:accent4>
        <a:srgbClr val="ADB378"/>
      </a:accent4>
      <a:accent5>
        <a:srgbClr val="EB6161"/>
      </a:accent5>
      <a:accent6>
        <a:srgbClr val="CF7B0F"/>
      </a:accent6>
      <a:hlink>
        <a:srgbClr val="598486"/>
      </a:hlink>
      <a:folHlink>
        <a:srgbClr val="007272"/>
      </a:folHlink>
    </a:clrScheme>
    <a:fontScheme name="自定义设计方案">
      <a:majorFont>
        <a:latin typeface="Arial"/>
        <a:ea typeface="华文细黑"/>
        <a:cs typeface=""/>
      </a:majorFont>
      <a:minorFont>
        <a:latin typeface="华文中宋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688B6"/>
        </a:solidFill>
        <a:ln w="12700" cap="flat" cmpd="sng" algn="ctr">
          <a:noFill/>
          <a:prstDash val="dash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1" i="0" u="none" strike="noStrike" kern="0" cap="none" spc="0" normalizeH="0" baseline="0" noProof="0">
            <a:ln>
              <a:noFill/>
            </a:ln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sp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模板-Confidential 保密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华文细黑"/>
        <a:cs typeface=""/>
      </a:majorFont>
      <a:minorFont>
        <a:latin typeface="华文中宋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688B6"/>
        </a:solidFill>
        <a:ln w="12700" cap="flat" cmpd="sng" algn="ctr">
          <a:noFill/>
          <a:prstDash val="dash"/>
        </a:ln>
        <a:effectLst/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1" i="0" u="none" strike="noStrike" kern="0" cap="none" spc="0" normalizeH="0" baseline="0" noProof="0">
            <a:ln>
              <a:noFill/>
            </a:ln>
            <a:effectLst/>
            <a:uLnTx/>
            <a:uFillTx/>
            <a:latin typeface="微软雅黑" pitchFamily="34" charset="-122"/>
            <a:ea typeface="微软雅黑" pitchFamily="34" charset="-122"/>
            <a:cs typeface="+mn-cs"/>
          </a:defRPr>
        </a:defPPr>
      </a:lstStyle>
    </a:sp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模板-Confidential 秘密">
  <a:themeElements>
    <a:clrScheme name="主题颜色-1">
      <a:dk1>
        <a:srgbClr val="262626"/>
      </a:dk1>
      <a:lt1>
        <a:srgbClr val="FFFFFF"/>
      </a:lt1>
      <a:dk2>
        <a:srgbClr val="262626"/>
      </a:dk2>
      <a:lt2>
        <a:srgbClr val="BFBFBF"/>
      </a:lt2>
      <a:accent1>
        <a:srgbClr val="2C4155"/>
      </a:accent1>
      <a:accent2>
        <a:srgbClr val="2290B3"/>
      </a:accent2>
      <a:accent3>
        <a:srgbClr val="6EADA7"/>
      </a:accent3>
      <a:accent4>
        <a:srgbClr val="ADB378"/>
      </a:accent4>
      <a:accent5>
        <a:srgbClr val="EB6161"/>
      </a:accent5>
      <a:accent6>
        <a:srgbClr val="CF7B0F"/>
      </a:accent6>
      <a:hlink>
        <a:srgbClr val="598486"/>
      </a:hlink>
      <a:folHlink>
        <a:srgbClr val="007272"/>
      </a:folHlink>
    </a:clrScheme>
    <a:fontScheme name="自定义设计方案">
      <a:majorFont>
        <a:latin typeface="Arial"/>
        <a:ea typeface="华文细黑"/>
        <a:cs typeface=""/>
      </a:majorFont>
      <a:minorFont>
        <a:latin typeface="华文中宋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688B6"/>
        </a:solidFill>
        <a:ln w="12700" cap="flat" cmpd="sng" algn="ctr">
          <a:noFill/>
          <a:prstDash val="dash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1" i="0" u="none" strike="noStrike" kern="0" cap="none" spc="0" normalizeH="0" baseline="0" noProof="0">
            <a:ln>
              <a:noFill/>
            </a:ln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sp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9F69F5151970774792749F237A8CDA6D" ma:contentTypeVersion="10" ma:contentTypeDescription="新建文档。" ma:contentTypeScope="" ma:versionID="c7e1a569ee4943866f52ad7faa6b9113">
  <xsd:schema xmlns:xsd="http://www.w3.org/2001/XMLSchema" xmlns:xs="http://www.w3.org/2001/XMLSchema" xmlns:p="http://schemas.microsoft.com/office/2006/metadata/properties" xmlns:ns1="http://schemas.microsoft.com/sharepoint/v3" xmlns:ns2="ee8f07ca-e086-4550-8aee-a36bfb615190" xmlns:ns3="8e10849c-1667-4f28-b036-7b90e9808d31" targetNamespace="http://schemas.microsoft.com/office/2006/metadata/properties" ma:root="true" ma:fieldsID="c39479dbf012d1b32aeb74cd30982d19" ns1:_="" ns2:_="" ns3:_="">
    <xsd:import namespace="http://schemas.microsoft.com/sharepoint/v3"/>
    <xsd:import namespace="ee8f07ca-e086-4550-8aee-a36bfb615190"/>
    <xsd:import namespace="8e10849c-1667-4f28-b036-7b90e9808d3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1:_dlc_Exempt" minOccurs="0"/>
                <xsd:element ref="ns1:_dlc_ExpireDateSaved" minOccurs="0"/>
                <xsd:element ref="ns1:_dlc_ExpireDate" minOccurs="0"/>
                <xsd:element ref="ns3:_x4e0b__x8f7d__x6570_" minOccurs="0"/>
                <xsd:element ref="ns3:Feedbac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9" nillable="true" ma:displayName="策略例外" ma:hidden="true" ma:internalName="_dlc_Exempt" ma:readOnly="true">
      <xsd:simpleType>
        <xsd:restriction base="dms:Unknown"/>
      </xsd:simpleType>
    </xsd:element>
    <xsd:element name="_dlc_ExpireDateSaved" ma:index="10" nillable="true" ma:displayName="原始过期日期" ma:hidden="true" ma:internalName="_dlc_ExpireDateSaved" ma:readOnly="true">
      <xsd:simpleType>
        <xsd:restriction base="dms:DateTime"/>
      </xsd:simpleType>
    </xsd:element>
    <xsd:element name="_dlc_ExpireDate" ma:index="11" nillable="true" ma:displayName="到期日期" ma:hidden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8f07ca-e086-4550-8aee-a36bfb61519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享对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0849c-1667-4f28-b036-7b90e9808d31" elementFormDefault="qualified">
    <xsd:import namespace="http://schemas.microsoft.com/office/2006/documentManagement/types"/>
    <xsd:import namespace="http://schemas.microsoft.com/office/infopath/2007/PartnerControls"/>
    <xsd:element name="_x4e0b__x8f7d__x6570_" ma:index="12" nillable="true" ma:displayName="下载数" ma:default="0" ma:internalName="_x4e0b__x8f7d__x6570_">
      <xsd:simpleType>
        <xsd:restriction base="dms:Number"/>
      </xsd:simpleType>
    </xsd:element>
    <xsd:element name="Feedback" ma:index="13" nillable="true" ma:displayName="反馈信息" ma:internalName="Feedback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eedback xmlns="8e10849c-1667-4f28-b036-7b90e9808d31" xsi:nil="true"/>
    <_x4e0b__x8f7d__x6570_ xmlns="8e10849c-1667-4f28-b036-7b90e9808d31">7</_x4e0b__x8f7d__x6570_>
  </documentManagement>
</p:properties>
</file>

<file path=customXml/item4.xml><?xml version="1.0" encoding="utf-8"?>
<?mso-contentType ?>
<p:Policy xmlns:p="office.server.policy" id="" local="true">
  <p:Name>文档</p:Name>
  <p:Description/>
  <p:Statement/>
  <p:PolicyItems>
    <p:PolicyItem featureId="Microsoft.Office.RecordsManagement.PolicyFeatures.Expiration" staticId="0x0101009F69F5151970774792749F237A8CDA6D" UniqueId="a56ccb85-0776-4b38-8e02-be7b29dc8450">
      <p:Name>保留</p:Name>
      <p:Description>自动安排内容处理并对终止的到期内容执行保留操作。</p:Description>
      <p:CustomData/>
    </p:PolicyItem>
    <p:PolicyItem featureId="Microsoft.Office.RecordsManagement.PolicyFeatures.PolicyAudit" staticId="0x0101009F69F5151970774792749F237A8CDA6D|8138272" UniqueId="c1fd27aa-e818-4012-8fa9-f1da80dd5c5e">
      <p:Name>审核</p:Name>
      <p:Description>审核用户对文档和列表项所做的操作，并将审核结果写入审核日志。</p:Description>
      <p:CustomData>
        <Audit>
          <Update/>
          <View/>
          <CheckInOut/>
          <MoveCopy/>
          <DeleteRestore/>
        </Audit>
      </p:CustomData>
    </p:PolicyItem>
  </p:PolicyItems>
</p:Policy>
</file>

<file path=customXml/itemProps1.xml><?xml version="1.0" encoding="utf-8"?>
<ds:datastoreItem xmlns:ds="http://schemas.openxmlformats.org/officeDocument/2006/customXml" ds:itemID="{506B15A7-A04E-4855-A945-1422C821E2E5}"/>
</file>

<file path=customXml/itemProps2.xml><?xml version="1.0" encoding="utf-8"?>
<ds:datastoreItem xmlns:ds="http://schemas.openxmlformats.org/officeDocument/2006/customXml" ds:itemID="{6AB60571-9120-446F-8627-319BDD11AF42}"/>
</file>

<file path=customXml/itemProps3.xml><?xml version="1.0" encoding="utf-8"?>
<ds:datastoreItem xmlns:ds="http://schemas.openxmlformats.org/officeDocument/2006/customXml" ds:itemID="{5D221876-9829-472C-A9AF-35A84F043332}"/>
</file>

<file path=customXml/itemProps4.xml><?xml version="1.0" encoding="utf-8"?>
<ds:datastoreItem xmlns:ds="http://schemas.openxmlformats.org/officeDocument/2006/customXml" ds:itemID="{48BD08AC-E827-406F-A769-754DE6688EC1}"/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2737</Words>
  <Application>Microsoft Office PowerPoint</Application>
  <PresentationFormat>宽屏</PresentationFormat>
  <Paragraphs>304</Paragraphs>
  <Slides>36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36</vt:i4>
      </vt:variant>
    </vt:vector>
  </HeadingPairs>
  <TitlesOfParts>
    <vt:vector size="55" baseType="lpstr">
      <vt:lpstr>huxiaobo-gdh</vt:lpstr>
      <vt:lpstr>方正兰亭黑_GBK</vt:lpstr>
      <vt:lpstr>黑体</vt:lpstr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Microsoft Sans Serif</vt:lpstr>
      <vt:lpstr>Times New Roman</vt:lpstr>
      <vt:lpstr>Wingdings</vt:lpstr>
      <vt:lpstr>Office 主题</vt:lpstr>
      <vt:lpstr>模板-Confidential 秘密</vt:lpstr>
      <vt:lpstr>1_模板-Confidential 秘密</vt:lpstr>
      <vt:lpstr>2_模板-Confidential 秘密</vt:lpstr>
      <vt:lpstr>模板-Confidential 保密</vt:lpstr>
      <vt:lpstr>3_模板-Confidential 秘密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huawei-3com.com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wangzhexing 15258 (TS)</dc:creator>
  <cp:lastModifiedBy>mawenbin 09860 (TS)</cp:lastModifiedBy>
  <cp:revision>98</cp:revision>
  <dcterms:created xsi:type="dcterms:W3CDTF">2018-03-20T03:23:12Z</dcterms:created>
  <dcterms:modified xsi:type="dcterms:W3CDTF">2018-03-26T00:37:33Z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0x0101009F69F5151970774792749F237A8CDA6D</vt:lpwstr>
  </property>
  <property fmtid="{D5CDD505-2E9C-101B-9397-08002B2CF9AE}" pid="3" name="_dlc_policyId">
    <vt:lpwstr/>
  </property>
  <property fmtid="{D5CDD505-2E9C-101B-9397-08002B2CF9AE}" pid="4" name="ItemRetentionFormula">
    <vt:lpwstr/>
  </property>
</Properties>
</file>