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7" r:id="rId6"/>
    <p:sldMasterId id="2147483659" r:id="rId7"/>
    <p:sldMasterId id="2147483652" r:id="rId8"/>
    <p:sldMasterId id="2147483660" r:id="rId9"/>
    <p:sldMasterId id="2147484195" r:id="rId10"/>
    <p:sldMasterId id="2147484390" r:id="rId11"/>
  </p:sldMasterIdLst>
  <p:notesMasterIdLst>
    <p:notesMasterId r:id="rId74"/>
  </p:notesMasterIdLst>
  <p:sldIdLst>
    <p:sldId id="256" r:id="rId12"/>
    <p:sldId id="269" r:id="rId13"/>
    <p:sldId id="268" r:id="rId14"/>
    <p:sldId id="489" r:id="rId15"/>
    <p:sldId id="460" r:id="rId16"/>
    <p:sldId id="488" r:id="rId17"/>
    <p:sldId id="487" r:id="rId18"/>
    <p:sldId id="490" r:id="rId19"/>
    <p:sldId id="483" r:id="rId20"/>
    <p:sldId id="500" r:id="rId21"/>
    <p:sldId id="491" r:id="rId22"/>
    <p:sldId id="492" r:id="rId23"/>
    <p:sldId id="466" r:id="rId24"/>
    <p:sldId id="432" r:id="rId25"/>
    <p:sldId id="433" r:id="rId26"/>
    <p:sldId id="493" r:id="rId27"/>
    <p:sldId id="434" r:id="rId28"/>
    <p:sldId id="435" r:id="rId29"/>
    <p:sldId id="494" r:id="rId30"/>
    <p:sldId id="436" r:id="rId31"/>
    <p:sldId id="465" r:id="rId32"/>
    <p:sldId id="457" r:id="rId33"/>
    <p:sldId id="439" r:id="rId34"/>
    <p:sldId id="440" r:id="rId35"/>
    <p:sldId id="441" r:id="rId36"/>
    <p:sldId id="444" r:id="rId37"/>
    <p:sldId id="445" r:id="rId38"/>
    <p:sldId id="447" r:id="rId39"/>
    <p:sldId id="467" r:id="rId40"/>
    <p:sldId id="468" r:id="rId41"/>
    <p:sldId id="469" r:id="rId42"/>
    <p:sldId id="470" r:id="rId43"/>
    <p:sldId id="501" r:id="rId44"/>
    <p:sldId id="502" r:id="rId45"/>
    <p:sldId id="471" r:id="rId46"/>
    <p:sldId id="475" r:id="rId47"/>
    <p:sldId id="476" r:id="rId48"/>
    <p:sldId id="477" r:id="rId49"/>
    <p:sldId id="478" r:id="rId50"/>
    <p:sldId id="504" r:id="rId51"/>
    <p:sldId id="495" r:id="rId52"/>
    <p:sldId id="480" r:id="rId53"/>
    <p:sldId id="473" r:id="rId54"/>
    <p:sldId id="474" r:id="rId55"/>
    <p:sldId id="481" r:id="rId56"/>
    <p:sldId id="482" r:id="rId57"/>
    <p:sldId id="479" r:id="rId58"/>
    <p:sldId id="496" r:id="rId59"/>
    <p:sldId id="499" r:id="rId60"/>
    <p:sldId id="486" r:id="rId61"/>
    <p:sldId id="485" r:id="rId62"/>
    <p:sldId id="449" r:id="rId63"/>
    <p:sldId id="450" r:id="rId64"/>
    <p:sldId id="453" r:id="rId65"/>
    <p:sldId id="498" r:id="rId66"/>
    <p:sldId id="458" r:id="rId67"/>
    <p:sldId id="497" r:id="rId68"/>
    <p:sldId id="454" r:id="rId69"/>
    <p:sldId id="451" r:id="rId70"/>
    <p:sldId id="463" r:id="rId71"/>
    <p:sldId id="452" r:id="rId72"/>
    <p:sldId id="260" r:id="rId7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kumimoji="1" sz="2000" b="1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kumimoji="1" sz="2000" b="1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kumimoji="1" sz="2000" b="1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kumimoji="1" sz="2000" b="1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8B8"/>
    <a:srgbClr val="B2B2B2"/>
    <a:srgbClr val="C0C0C0"/>
    <a:srgbClr val="009999"/>
    <a:srgbClr val="FFCC66"/>
    <a:srgbClr val="3333CC"/>
    <a:srgbClr val="66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97" autoAdjust="0"/>
    <p:restoredTop sz="84388" autoAdjust="0"/>
  </p:normalViewPr>
  <p:slideViewPr>
    <p:cSldViewPr>
      <p:cViewPr varScale="1">
        <p:scale>
          <a:sx n="53" d="100"/>
          <a:sy n="53" d="100"/>
        </p:scale>
        <p:origin x="6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71" Type="http://schemas.openxmlformats.org/officeDocument/2006/relationships/slide" Target="slides/slide60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EF25AAED-1D02-4CEF-A686-DE31C1017F5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3607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9286AF69-5E89-4B62-A850-2EE6B0231660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0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74869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B19AAFB0-9229-45AA-946E-1794D0C694D3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12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578115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839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9C623844-2B27-4E19-BE4B-741FE3E9F530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13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6452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849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84634347-C31C-4D68-AAD8-B62DAEA9C1DA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14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537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0E8D92E1-CE0D-4150-ADE9-8CF44EBC7F69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15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7616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3E991043-F8B8-4BE1-A9F3-798B797AA81B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20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429344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3DF49835-68E9-441D-AAC5-0ADCA8E3A65D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21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636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890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3DA51547-1F8A-4E9D-AAD9-018EF0F6C4CA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22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9613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FC283D5F-9A05-499E-84BB-B337A7121B57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23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6843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18EB20EA-8A8D-42EA-A699-BA0EF8624D4E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24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3589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BC03E93B-7C79-48FF-ABA8-8E6D737AD79A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27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74824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02E709C6-78AB-4C13-B5B9-900A7AE3A936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1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834910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931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BB21BA61-BCBE-4321-AAD8-38B9D53FD6FC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28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0879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  <a:p>
            <a:endParaRPr lang="en-US" altLang="zh-CN" smtClean="0"/>
          </a:p>
          <a:p>
            <a:endParaRPr lang="zh-CN" altLang="en-US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9F0494D1-3484-4BFE-A287-E281D36145E8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32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8343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952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AC61467E-944F-4C46-B251-450DDDE00F4C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33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7954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E51A408C-CC02-4128-8464-5931900CE2E4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41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86717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2DEAA37A-9687-43DF-B258-D71C2FAEEAAB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44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5218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983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AA2DC372-C3AF-4D2C-926E-652AE828EAFE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46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6611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993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BE96420C-298F-4D13-82C7-7A99F3A15820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47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6646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003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84201330-C81C-4A4A-B6C1-64C10DCA6A62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48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7548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86AE0918-058F-4F93-B414-567BE58C4D82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49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074745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024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82F56C7D-7F70-40A2-B7A2-001C74D8F7DF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52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973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791EEF89-F05A-4B2C-A36F-0BBE50D326F5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2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577662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805661A8-D32A-45E2-AAB3-EEC8767E625E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55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2369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B56B86C0-31E8-4CC3-8502-42DDF21388ED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61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78601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1" eaLnBrk="1" hangingPunct="1">
              <a:defRPr/>
            </a:pPr>
            <a:endParaRPr lang="en-US" altLang="zh-CN" sz="1080" dirty="0" smtClean="0">
              <a:latin typeface="Arial" charset="0"/>
              <a:ea typeface="宋体" charset="-122"/>
            </a:endParaRPr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4DF3A284-EFDA-4A6E-A65E-90C2C73404F2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3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044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C3AE0D43-F041-41E6-A176-FB40EE53E8AB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4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7537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8B4A00A0-F34E-4C7A-9C56-43F840063023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5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50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08736D7D-838B-48EB-9A7B-CD1A04C64B47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6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6464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AA289714-3D0F-4796-AF58-EB11BED4D849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8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6188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819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fld id="{8502D07C-3256-473E-807C-DA9C9888EF52}" type="slidenum">
              <a:rPr kumimoji="0" lang="en-US" altLang="zh-CN" sz="1200" b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11</a:t>
            </a:fld>
            <a:endParaRPr kumimoji="0" lang="en-US" altLang="zh-CN"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35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3C_彩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zh-CN" altLang="en-US" sz="1800"/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00049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97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86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7239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00113" y="1196975"/>
            <a:ext cx="7343775" cy="47545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77276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7239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900113" y="1196975"/>
            <a:ext cx="7343775" cy="47545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7292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57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78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399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26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942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4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082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481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5916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1017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841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725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50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7239000" cy="609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00113" y="1196975"/>
            <a:ext cx="7343775" cy="47545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08029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20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565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8477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8367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161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637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173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26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36658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09058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557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600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H3C_彩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zh-CN" altLang="en-US" sz="180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113933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8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626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12134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585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744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49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881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64554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54339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25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320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7239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00113" y="1196975"/>
            <a:ext cx="7343775" cy="47545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9883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63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3C_彩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1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40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76616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628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075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548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502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9096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26600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22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707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5520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362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334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0061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103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929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3956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673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600304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3180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7731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938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26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958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6494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n1内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CN" sz="1200" b="0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EF05E395-6118-4B95-85A9-2D6C32F63C7B}" type="slidenum">
              <a:rPr kumimoji="0" lang="en-US" altLang="zh-CN" sz="1400" b="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kumimoji="0" lang="en-US" altLang="zh-CN" sz="14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zh-CN" altLang="en-US" sz="1800"/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zh-CN" altLang="en-US" sz="1800"/>
          </a:p>
        </p:txBody>
      </p:sp>
      <p:pic>
        <p:nvPicPr>
          <p:cNvPr id="1031" name="Picture 23" descr="H3C_彩色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5" r:id="rId1"/>
    <p:sldLayoutId id="2147486598" r:id="rId2"/>
    <p:sldLayoutId id="2147486599" r:id="rId3"/>
    <p:sldLayoutId id="2147486600" r:id="rId4"/>
    <p:sldLayoutId id="2147486601" r:id="rId5"/>
    <p:sldLayoutId id="2147486602" r:id="rId6"/>
    <p:sldLayoutId id="2147486603" r:id="rId7"/>
    <p:sldLayoutId id="2147486604" r:id="rId8"/>
    <p:sldLayoutId id="2147486605" r:id="rId9"/>
    <p:sldLayoutId id="2147486606" r:id="rId10"/>
    <p:sldLayoutId id="2147486607" r:id="rId11"/>
    <p:sldLayoutId id="2147486608" r:id="rId12"/>
    <p:sldLayoutId id="21474866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华文细黑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华文细黑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华文细黑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华文细黑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anose="05000000000000000000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Times New Roman" panose="02020603050405020304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—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Wingdings" panose="05000000000000000000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582613" y="935038"/>
            <a:ext cx="1524000" cy="131762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zh-CN" altLang="en-US" sz="1800"/>
          </a:p>
        </p:txBody>
      </p:sp>
      <p:sp>
        <p:nvSpPr>
          <p:cNvPr id="50197" name="AutoShape 21"/>
          <p:cNvSpPr>
            <a:spLocks noChangeArrowheads="1"/>
          </p:cNvSpPr>
          <p:nvPr/>
        </p:nvSpPr>
        <p:spPr bwMode="auto">
          <a:xfrm rot="10800000">
            <a:off x="1181100" y="247650"/>
            <a:ext cx="6781800" cy="152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zh-CN" altLang="en-US" sz="1800"/>
          </a:p>
        </p:txBody>
      </p:sp>
      <p:grpSp>
        <p:nvGrpSpPr>
          <p:cNvPr id="2052" name="Group 27"/>
          <p:cNvGrpSpPr>
            <a:grpSpLocks/>
          </p:cNvGrpSpPr>
          <p:nvPr/>
        </p:nvGrpSpPr>
        <p:grpSpPr bwMode="auto">
          <a:xfrm>
            <a:off x="671513" y="6464300"/>
            <a:ext cx="7800975" cy="393700"/>
            <a:chOff x="423" y="4072"/>
            <a:chExt cx="4914" cy="248"/>
          </a:xfrm>
        </p:grpSpPr>
        <p:pic>
          <p:nvPicPr>
            <p:cNvPr id="2056" name="Picture 23" descr="n1目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0" name="AutoShape 24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defRPr/>
              </a:pPr>
              <a:endParaRPr lang="zh-CN" altLang="en-US" sz="1800"/>
            </a:p>
          </p:txBody>
        </p:sp>
      </p:grpSp>
      <p:grpSp>
        <p:nvGrpSpPr>
          <p:cNvPr id="2053" name="Group 28"/>
          <p:cNvGrpSpPr>
            <a:grpSpLocks/>
          </p:cNvGrpSpPr>
          <p:nvPr/>
        </p:nvGrpSpPr>
        <p:grpSpPr bwMode="auto">
          <a:xfrm rot="10800000">
            <a:off x="671513" y="0"/>
            <a:ext cx="7800975" cy="393700"/>
            <a:chOff x="423" y="4072"/>
            <a:chExt cx="4914" cy="248"/>
          </a:xfrm>
        </p:grpSpPr>
        <p:pic>
          <p:nvPicPr>
            <p:cNvPr id="2054" name="Picture 29" descr="n1目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6" name="AutoShape 30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defRPr/>
              </a:pPr>
              <a:endParaRPr lang="zh-CN" alt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10" r:id="rId1"/>
    <p:sldLayoutId id="2147486611" r:id="rId2"/>
    <p:sldLayoutId id="2147486612" r:id="rId3"/>
    <p:sldLayoutId id="2147486613" r:id="rId4"/>
    <p:sldLayoutId id="2147486614" r:id="rId5"/>
    <p:sldLayoutId id="2147486615" r:id="rId6"/>
    <p:sldLayoutId id="2147486616" r:id="rId7"/>
    <p:sldLayoutId id="2147486617" r:id="rId8"/>
    <p:sldLayoutId id="2147486618" r:id="rId9"/>
    <p:sldLayoutId id="2147486619" r:id="rId10"/>
    <p:sldLayoutId id="2147486620" r:id="rId11"/>
    <p:sldLayoutId id="2147486666" r:id="rId12"/>
    <p:sldLayoutId id="21474866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H3C+中文口号_红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114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971800" y="4038600"/>
            <a:ext cx="33528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kumimoji="0" lang="zh-CN" altLang="en-US" b="0">
                <a:latin typeface="Arial" pitchFamily="34" charset="0"/>
              </a:rPr>
              <a:t>杭州华三通信技术有限公司</a:t>
            </a:r>
          </a:p>
          <a:p>
            <a:pPr algn="ctr">
              <a:lnSpc>
                <a:spcPct val="130000"/>
              </a:lnSpc>
              <a:defRPr/>
            </a:pPr>
            <a:r>
              <a:rPr kumimoji="0" lang="en-US" altLang="zh-CN" b="0" dirty="0">
                <a:latin typeface="Arial" pitchFamily="34" charset="0"/>
              </a:rPr>
              <a:t>www.h3c.com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22" r:id="rId1"/>
    <p:sldLayoutId id="2147486623" r:id="rId2"/>
    <p:sldLayoutId id="2147486624" r:id="rId3"/>
    <p:sldLayoutId id="2147486625" r:id="rId4"/>
    <p:sldLayoutId id="2147486626" r:id="rId5"/>
    <p:sldLayoutId id="2147486627" r:id="rId6"/>
    <p:sldLayoutId id="2147486628" r:id="rId7"/>
    <p:sldLayoutId id="2147486629" r:id="rId8"/>
    <p:sldLayoutId id="2147486630" r:id="rId9"/>
    <p:sldLayoutId id="2147486631" r:id="rId10"/>
    <p:sldLayoutId id="21474866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1内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CN" sz="1200" b="0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www.h3c.com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FAD07CC1-6E14-48E7-A692-7AC95DEF8CEF}" type="slidenum">
              <a:rPr kumimoji="0" lang="en-US" altLang="zh-CN" sz="1400" b="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kumimoji="0" lang="en-US" altLang="zh-CN" sz="14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zh-CN" altLang="en-US" sz="1800"/>
          </a:p>
        </p:txBody>
      </p:sp>
      <p:sp>
        <p:nvSpPr>
          <p:cNvPr id="132102" name="AutoShape 6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zh-CN" altLang="en-US" sz="1800"/>
          </a:p>
        </p:txBody>
      </p:sp>
      <p:pic>
        <p:nvPicPr>
          <p:cNvPr id="4103" name="Picture 7" descr="H3C_彩色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7" r:id="rId1"/>
    <p:sldLayoutId id="2147486633" r:id="rId2"/>
    <p:sldLayoutId id="2147486634" r:id="rId3"/>
    <p:sldLayoutId id="2147486635" r:id="rId4"/>
    <p:sldLayoutId id="2147486636" r:id="rId5"/>
    <p:sldLayoutId id="2147486637" r:id="rId6"/>
    <p:sldLayoutId id="2147486638" r:id="rId7"/>
    <p:sldLayoutId id="2147486639" r:id="rId8"/>
    <p:sldLayoutId id="2147486640" r:id="rId9"/>
    <p:sldLayoutId id="2147486641" r:id="rId10"/>
    <p:sldLayoutId id="2147486642" r:id="rId11"/>
    <p:sldLayoutId id="214748664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anose="05000000000000000000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Times New Roman" panose="02020603050405020304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—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Wingdings" panose="05000000000000000000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n1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Arial" charset="0"/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9135C0A9-080A-4D77-881E-69F623D641E2}" type="slidenum"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5127" name="Picture 23" descr="H3C_彩色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8" r:id="rId1"/>
    <p:sldLayoutId id="2147486644" r:id="rId2"/>
    <p:sldLayoutId id="2147486645" r:id="rId3"/>
    <p:sldLayoutId id="2147486646" r:id="rId4"/>
    <p:sldLayoutId id="2147486647" r:id="rId5"/>
    <p:sldLayoutId id="2147486648" r:id="rId6"/>
    <p:sldLayoutId id="2147486649" r:id="rId7"/>
    <p:sldLayoutId id="2147486650" r:id="rId8"/>
    <p:sldLayoutId id="2147486651" r:id="rId9"/>
    <p:sldLayoutId id="2147486652" r:id="rId10"/>
    <p:sldLayoutId id="2147486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anose="05000000000000000000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Times New Roman" panose="02020603050405020304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—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Wingdings" panose="05000000000000000000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582613" y="935038"/>
            <a:ext cx="1524000" cy="131762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0197" name="AutoShape 21"/>
          <p:cNvSpPr>
            <a:spLocks noChangeArrowheads="1"/>
          </p:cNvSpPr>
          <p:nvPr/>
        </p:nvSpPr>
        <p:spPr bwMode="auto">
          <a:xfrm rot="10800000">
            <a:off x="1181100" y="247650"/>
            <a:ext cx="6781800" cy="152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6148" name="Group 27"/>
          <p:cNvGrpSpPr>
            <a:grpSpLocks/>
          </p:cNvGrpSpPr>
          <p:nvPr/>
        </p:nvGrpSpPr>
        <p:grpSpPr bwMode="auto">
          <a:xfrm>
            <a:off x="671513" y="6464300"/>
            <a:ext cx="7800975" cy="393700"/>
            <a:chOff x="423" y="4072"/>
            <a:chExt cx="4914" cy="248"/>
          </a:xfrm>
        </p:grpSpPr>
        <p:pic>
          <p:nvPicPr>
            <p:cNvPr id="6152" name="Picture 23" descr="n1目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0" name="AutoShape 24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149" name="Group 28"/>
          <p:cNvGrpSpPr>
            <a:grpSpLocks/>
          </p:cNvGrpSpPr>
          <p:nvPr/>
        </p:nvGrpSpPr>
        <p:grpSpPr bwMode="auto">
          <a:xfrm rot="10800000">
            <a:off x="671513" y="0"/>
            <a:ext cx="7800975" cy="393700"/>
            <a:chOff x="423" y="4072"/>
            <a:chExt cx="4914" cy="248"/>
          </a:xfrm>
        </p:grpSpPr>
        <p:pic>
          <p:nvPicPr>
            <p:cNvPr id="6150" name="Picture 29" descr="n1目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6" name="AutoShape 30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4" r:id="rId1"/>
    <p:sldLayoutId id="2147486655" r:id="rId2"/>
    <p:sldLayoutId id="2147486656" r:id="rId3"/>
    <p:sldLayoutId id="2147486657" r:id="rId4"/>
    <p:sldLayoutId id="2147486658" r:id="rId5"/>
    <p:sldLayoutId id="2147486659" r:id="rId6"/>
    <p:sldLayoutId id="2147486660" r:id="rId7"/>
    <p:sldLayoutId id="2147486661" r:id="rId8"/>
    <p:sldLayoutId id="2147486662" r:id="rId9"/>
    <p:sldLayoutId id="2147486663" r:id="rId10"/>
    <p:sldLayoutId id="2147486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5"/>
          <p:cNvSpPr txBox="1">
            <a:spLocks noChangeArrowheads="1"/>
          </p:cNvSpPr>
          <p:nvPr/>
        </p:nvSpPr>
        <p:spPr bwMode="auto">
          <a:xfrm>
            <a:off x="495300" y="1401763"/>
            <a:ext cx="83439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C00000"/>
                </a:solidFill>
                <a:latin typeface="+mj-lt"/>
              </a:rPr>
              <a:t>广域网接入介绍</a:t>
            </a:r>
          </a:p>
        </p:txBody>
      </p:sp>
      <p:sp>
        <p:nvSpPr>
          <p:cNvPr id="10243" name="Text Box 23"/>
          <p:cNvSpPr txBox="1">
            <a:spLocks noChangeArrowheads="1"/>
          </p:cNvSpPr>
          <p:nvPr/>
        </p:nvSpPr>
        <p:spPr bwMode="auto">
          <a:xfrm>
            <a:off x="533400" y="6448425"/>
            <a:ext cx="4494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kumimoji="0" lang="zh-CN" altLang="en-US" sz="1200" b="0">
                <a:solidFill>
                  <a:srgbClr val="5F5F5F"/>
                </a:solidFill>
                <a:latin typeface="Arial" panose="020B0604020202020204" pitchFamily="34" charset="0"/>
              </a:rPr>
              <a:t>杭州华三通信技术有限公司 版权所有，未经授权不得使用与传播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C00000"/>
                </a:solidFill>
              </a:rPr>
              <a:t>同步</a:t>
            </a:r>
            <a:r>
              <a:rPr lang="en-US" altLang="zh-CN" smtClean="0">
                <a:solidFill>
                  <a:srgbClr val="C00000"/>
                </a:solidFill>
              </a:rPr>
              <a:t>/</a:t>
            </a:r>
            <a:r>
              <a:rPr lang="zh-CN" altLang="en-US" smtClean="0">
                <a:solidFill>
                  <a:srgbClr val="C00000"/>
                </a:solidFill>
              </a:rPr>
              <a:t>异步串口简介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357188" y="714375"/>
            <a:ext cx="8229600" cy="64293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smtClean="0"/>
              <a:t>  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线缆类型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zh-CN" altLang="en-US" sz="1600" smtClean="0"/>
          </a:p>
        </p:txBody>
      </p:sp>
      <p:sp>
        <p:nvSpPr>
          <p:cNvPr id="9" name="TextBox 8"/>
          <p:cNvSpPr txBox="1"/>
          <p:nvPr/>
        </p:nvSpPr>
        <p:spPr>
          <a:xfrm>
            <a:off x="428625" y="1285875"/>
            <a:ext cx="865028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/>
              <a:t>有</a:t>
            </a:r>
            <a:r>
              <a:rPr lang="en-US" altLang="zh-CN" sz="1600" dirty="0"/>
              <a:t>3</a:t>
            </a:r>
            <a:r>
              <a:rPr lang="zh-CN" altLang="en-US" sz="1600" dirty="0"/>
              <a:t>种线缆可以与</a:t>
            </a:r>
            <a:r>
              <a:rPr lang="en-US" altLang="zh-CN" sz="1600" dirty="0"/>
              <a:t>SIC-8/16AS</a:t>
            </a:r>
            <a:r>
              <a:rPr lang="zh-CN" altLang="en-US" sz="1600" dirty="0"/>
              <a:t>模块</a:t>
            </a:r>
            <a:r>
              <a:rPr lang="en-US" altLang="zh-CN" sz="1600" dirty="0"/>
              <a:t>(RJ45)</a:t>
            </a:r>
            <a:r>
              <a:rPr lang="zh-CN" altLang="en-US" sz="1600" dirty="0"/>
              <a:t>接口电缆相连，分别对应</a:t>
            </a:r>
            <a:r>
              <a:rPr lang="en-US" altLang="zh-CN" sz="1600" dirty="0"/>
              <a:t>3</a:t>
            </a:r>
            <a:r>
              <a:rPr lang="zh-CN" altLang="en-US" sz="1600" dirty="0"/>
              <a:t>种不同接口类型的对端设备</a:t>
            </a:r>
            <a:endParaRPr lang="en-US" altLang="zh-CN" sz="1600" dirty="0"/>
          </a:p>
          <a:p>
            <a:pPr>
              <a:defRPr/>
            </a:pPr>
            <a:endParaRPr lang="en-US" altLang="zh-CN" sz="1600" dirty="0">
              <a:latin typeface="+mn-lt"/>
            </a:endParaRPr>
          </a:p>
          <a:p>
            <a:pPr marL="342900" indent="-342900">
              <a:defRPr/>
            </a:pPr>
            <a:r>
              <a:rPr lang="en-US" altLang="zh-CN" sz="1600" dirty="0">
                <a:latin typeface="+mn-lt"/>
              </a:rPr>
              <a:t>1.</a:t>
            </a:r>
            <a:r>
              <a:rPr lang="zh-CN" altLang="en-US" sz="1600" dirty="0">
                <a:latin typeface="+mn-lt"/>
              </a:rPr>
              <a:t>如果对端设备接口为传输设备的</a:t>
            </a:r>
            <a:r>
              <a:rPr lang="en-US" altLang="zh-CN" sz="1600" dirty="0">
                <a:latin typeface="+mn-lt"/>
              </a:rPr>
              <a:t>RJ45</a:t>
            </a:r>
            <a:r>
              <a:rPr lang="zh-CN" altLang="en-US" sz="1600" dirty="0">
                <a:latin typeface="+mn-lt"/>
              </a:rPr>
              <a:t>接口，则使用直连网线将其与</a:t>
            </a:r>
            <a:r>
              <a:rPr lang="en-US" altLang="zh-CN" sz="1600" dirty="0">
                <a:latin typeface="+mn-lt"/>
              </a:rPr>
              <a:t>SIC-16AS</a:t>
            </a:r>
            <a:r>
              <a:rPr lang="zh-CN" altLang="en-US" sz="1600" dirty="0">
                <a:latin typeface="+mn-lt"/>
              </a:rPr>
              <a:t>模块接口电缆相连：</a:t>
            </a:r>
          </a:p>
          <a:p>
            <a:pPr>
              <a:defRPr/>
            </a:pPr>
            <a:r>
              <a:rPr lang="zh-CN" altLang="en-US" sz="1600" dirty="0">
                <a:latin typeface="+mn-lt"/>
              </a:rPr>
              <a:t> </a:t>
            </a:r>
          </a:p>
          <a:p>
            <a:pPr marL="342900" indent="-342900">
              <a:defRPr/>
            </a:pPr>
            <a:r>
              <a:rPr lang="en-US" altLang="zh-CN" sz="1600" dirty="0">
                <a:latin typeface="+mn-lt"/>
              </a:rPr>
              <a:t>2.</a:t>
            </a:r>
            <a:r>
              <a:rPr lang="zh-CN" altLang="en-US" sz="1600" dirty="0">
                <a:latin typeface="+mn-lt"/>
              </a:rPr>
              <a:t>如果对端设备接口为哑终端设备的</a:t>
            </a:r>
            <a:r>
              <a:rPr lang="en-US" altLang="zh-CN" sz="1600" dirty="0">
                <a:latin typeface="+mn-lt"/>
              </a:rPr>
              <a:t>RJ45</a:t>
            </a:r>
            <a:r>
              <a:rPr lang="zh-CN" altLang="en-US" sz="1600" dirty="0">
                <a:latin typeface="+mn-lt"/>
              </a:rPr>
              <a:t>接口，则使用哑终端电缆将其与</a:t>
            </a:r>
            <a:r>
              <a:rPr lang="en-US" altLang="zh-CN" sz="1600" dirty="0">
                <a:latin typeface="+mn-lt"/>
              </a:rPr>
              <a:t>SIC-8/16AS</a:t>
            </a:r>
            <a:r>
              <a:rPr lang="zh-CN" altLang="en-US" sz="1600" dirty="0">
                <a:latin typeface="+mn-lt"/>
              </a:rPr>
              <a:t>模块接口电缆相连。哑终端电缆一端为</a:t>
            </a:r>
            <a:r>
              <a:rPr lang="en-US" altLang="zh-CN" sz="1600" dirty="0">
                <a:latin typeface="+mn-lt"/>
              </a:rPr>
              <a:t>RJ45</a:t>
            </a:r>
            <a:r>
              <a:rPr lang="zh-CN" altLang="en-US" sz="1600" dirty="0">
                <a:latin typeface="+mn-lt"/>
              </a:rPr>
              <a:t>连接器（母），另一端为</a:t>
            </a:r>
            <a:r>
              <a:rPr lang="en-US" altLang="zh-CN" sz="1600" dirty="0">
                <a:latin typeface="+mn-lt"/>
              </a:rPr>
              <a:t>RJ45</a:t>
            </a:r>
            <a:r>
              <a:rPr lang="zh-CN" altLang="en-US" sz="1600" dirty="0">
                <a:latin typeface="+mn-lt"/>
              </a:rPr>
              <a:t>连接器（公）。使用时，将哑终端电缆</a:t>
            </a:r>
            <a:r>
              <a:rPr lang="en-US" altLang="zh-CN" sz="1600" dirty="0">
                <a:latin typeface="+mn-lt"/>
              </a:rPr>
              <a:t>RJ45</a:t>
            </a:r>
            <a:r>
              <a:rPr lang="zh-CN" altLang="en-US" sz="1600" dirty="0">
                <a:latin typeface="+mn-lt"/>
              </a:rPr>
              <a:t>连接器（公）与</a:t>
            </a:r>
            <a:r>
              <a:rPr lang="en-US" altLang="zh-CN" sz="1600" dirty="0">
                <a:latin typeface="+mn-lt"/>
              </a:rPr>
              <a:t>SIC-16AS</a:t>
            </a:r>
            <a:r>
              <a:rPr lang="zh-CN" altLang="en-US" sz="1600" dirty="0">
                <a:latin typeface="+mn-lt"/>
              </a:rPr>
              <a:t>模块接口电缆相连，另一端通过标准直连网线与哑终端设备相连</a:t>
            </a:r>
            <a:endParaRPr lang="en-US" altLang="zh-CN" sz="1600" dirty="0">
              <a:latin typeface="+mn-lt"/>
            </a:endParaRPr>
          </a:p>
          <a:p>
            <a:pPr marL="342900" indent="-342900">
              <a:defRPr/>
            </a:pPr>
            <a:endParaRPr lang="zh-CN" altLang="en-US" sz="1600" dirty="0">
              <a:latin typeface="+mn-lt"/>
            </a:endParaRPr>
          </a:p>
          <a:p>
            <a:pPr>
              <a:defRPr/>
            </a:pPr>
            <a:r>
              <a:rPr lang="zh-CN" altLang="en-US" sz="1600" dirty="0">
                <a:latin typeface="+mn-lt"/>
              </a:rPr>
              <a:t> </a:t>
            </a:r>
          </a:p>
          <a:p>
            <a:pPr>
              <a:defRPr/>
            </a:pPr>
            <a:r>
              <a:rPr lang="zh-CN" altLang="en-US" sz="1600" dirty="0">
                <a:latin typeface="+mn-lt"/>
              </a:rPr>
              <a:t> </a:t>
            </a:r>
          </a:p>
          <a:p>
            <a:pPr>
              <a:defRPr/>
            </a:pPr>
            <a:r>
              <a:rPr lang="en-US" altLang="zh-CN" sz="1600" dirty="0">
                <a:latin typeface="+mn-lt"/>
              </a:rPr>
              <a:t>3.</a:t>
            </a:r>
            <a:r>
              <a:rPr lang="zh-CN" altLang="en-US" sz="1600" dirty="0">
                <a:latin typeface="+mn-lt"/>
              </a:rPr>
              <a:t>如果对端设备接口为</a:t>
            </a:r>
            <a:r>
              <a:rPr lang="en-US" altLang="zh-CN" sz="1600" dirty="0">
                <a:latin typeface="+mn-lt"/>
              </a:rPr>
              <a:t>DB25/DB9</a:t>
            </a:r>
            <a:r>
              <a:rPr lang="zh-CN" altLang="en-US" sz="1600" dirty="0">
                <a:latin typeface="+mn-lt"/>
              </a:rPr>
              <a:t>接口，一般为</a:t>
            </a:r>
            <a:r>
              <a:rPr lang="en-US" altLang="zh-CN" sz="1600" dirty="0">
                <a:latin typeface="+mn-lt"/>
              </a:rPr>
              <a:t>Modem</a:t>
            </a:r>
            <a:r>
              <a:rPr lang="zh-CN" altLang="en-US" sz="1600" dirty="0">
                <a:latin typeface="+mn-lt"/>
              </a:rPr>
              <a:t>，则使用</a:t>
            </a:r>
            <a:r>
              <a:rPr lang="en-US" altLang="zh-CN" sz="1600" dirty="0">
                <a:latin typeface="+mn-lt"/>
              </a:rPr>
              <a:t>AUX</a:t>
            </a:r>
            <a:r>
              <a:rPr lang="zh-CN" altLang="en-US" sz="1600" dirty="0">
                <a:latin typeface="+mn-lt"/>
              </a:rPr>
              <a:t>电缆将其与</a:t>
            </a:r>
            <a:r>
              <a:rPr lang="en-US" altLang="zh-CN" sz="1600" dirty="0">
                <a:latin typeface="+mn-lt"/>
              </a:rPr>
              <a:t>SIC-16AS</a:t>
            </a:r>
            <a:r>
              <a:rPr lang="zh-CN" altLang="en-US" sz="1600" dirty="0">
                <a:latin typeface="+mn-lt"/>
              </a:rPr>
              <a:t>模块接口电缆相连：</a:t>
            </a:r>
          </a:p>
          <a:p>
            <a:pPr>
              <a:defRPr/>
            </a:pPr>
            <a:r>
              <a:rPr lang="zh-CN" altLang="en-US" sz="1600" dirty="0">
                <a:latin typeface="+mn-lt"/>
              </a:rPr>
              <a:t>图</a:t>
            </a:r>
            <a:r>
              <a:rPr lang="en-US" altLang="zh-CN" sz="1600" dirty="0">
                <a:latin typeface="+mn-lt"/>
              </a:rPr>
              <a:t>2-36 AUX</a:t>
            </a:r>
            <a:r>
              <a:rPr lang="zh-CN" altLang="en-US" sz="1600" dirty="0">
                <a:latin typeface="+mn-lt"/>
              </a:rPr>
              <a:t>电缆</a:t>
            </a:r>
          </a:p>
          <a:p>
            <a:pPr>
              <a:defRPr/>
            </a:pPr>
            <a:endParaRPr lang="zh-CN" altLang="en-US" sz="1600" b="0" dirty="0"/>
          </a:p>
        </p:txBody>
      </p:sp>
      <p:pic>
        <p:nvPicPr>
          <p:cNvPr id="19461" name="图片 9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3424238"/>
            <a:ext cx="3324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10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643438"/>
            <a:ext cx="41433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C00000"/>
                </a:solidFill>
              </a:rPr>
              <a:t>同步</a:t>
            </a:r>
            <a:r>
              <a:rPr lang="en-US" altLang="zh-CN" smtClean="0">
                <a:solidFill>
                  <a:srgbClr val="C00000"/>
                </a:solidFill>
              </a:rPr>
              <a:t>/</a:t>
            </a:r>
            <a:r>
              <a:rPr lang="zh-CN" altLang="en-US" smtClean="0">
                <a:solidFill>
                  <a:srgbClr val="C00000"/>
                </a:solidFill>
              </a:rPr>
              <a:t>异步串口简介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357188" y="714375"/>
            <a:ext cx="8229600" cy="64293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smtClean="0"/>
              <a:t>  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线缆类型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zh-CN" altLang="en-US" sz="1600" smtClean="0"/>
          </a:p>
        </p:txBody>
      </p:sp>
      <p:pic>
        <p:nvPicPr>
          <p:cNvPr id="20484" name="图片 8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285875"/>
            <a:ext cx="500062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5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100513"/>
            <a:ext cx="5295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C00000"/>
                </a:solidFill>
              </a:rPr>
              <a:t>同步</a:t>
            </a:r>
            <a:r>
              <a:rPr lang="en-US" altLang="zh-CN" smtClean="0">
                <a:solidFill>
                  <a:srgbClr val="C00000"/>
                </a:solidFill>
              </a:rPr>
              <a:t>/</a:t>
            </a:r>
            <a:r>
              <a:rPr lang="zh-CN" altLang="en-US" smtClean="0">
                <a:solidFill>
                  <a:srgbClr val="C00000"/>
                </a:solidFill>
              </a:rPr>
              <a:t>异步串口简介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357188" y="714375"/>
            <a:ext cx="8229600" cy="64293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smtClean="0"/>
              <a:t>  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线缆类型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zh-CN" altLang="en-US" sz="1600" smtClean="0"/>
          </a:p>
        </p:txBody>
      </p:sp>
      <p:pic>
        <p:nvPicPr>
          <p:cNvPr id="21508" name="图片 4" descr="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49339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00063" y="3643313"/>
            <a:ext cx="850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/>
              <a:t>主要用来配合</a:t>
            </a:r>
            <a:r>
              <a:rPr lang="en-US" altLang="zh-CN"/>
              <a:t>ASE</a:t>
            </a:r>
            <a:r>
              <a:rPr lang="zh-CN" altLang="en-US"/>
              <a:t>模块来使用的线缆，</a:t>
            </a:r>
            <a:r>
              <a:rPr lang="en-US" altLang="zh-CN"/>
              <a:t>RJ45</a:t>
            </a:r>
            <a:r>
              <a:rPr lang="zh-CN" altLang="en-US"/>
              <a:t>接</a:t>
            </a:r>
            <a:r>
              <a:rPr lang="en-US" altLang="zh-CN"/>
              <a:t>ASE</a:t>
            </a:r>
            <a:r>
              <a:rPr lang="zh-CN" altLang="en-US"/>
              <a:t>口，</a:t>
            </a:r>
            <a:r>
              <a:rPr lang="en-US" altLang="zh-CN"/>
              <a:t>DB9</a:t>
            </a:r>
            <a:r>
              <a:rPr lang="zh-CN" altLang="en-US"/>
              <a:t>接</a:t>
            </a:r>
            <a:r>
              <a:rPr lang="en-US" altLang="zh-CN"/>
              <a:t>console</a:t>
            </a:r>
            <a:r>
              <a:rPr lang="zh-CN" altLang="en-US"/>
              <a:t>线缆</a:t>
            </a:r>
          </a:p>
        </p:txBody>
      </p:sp>
      <p:pic>
        <p:nvPicPr>
          <p:cNvPr id="21510" name="图片 6" descr="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143375"/>
            <a:ext cx="3581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09600" y="1341438"/>
            <a:ext cx="67706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800" dirty="0">
                <a:latin typeface="+mn-lt"/>
              </a:rPr>
              <a:t>同步</a:t>
            </a:r>
            <a:r>
              <a:rPr lang="en-US" altLang="zh-CN" sz="2800" dirty="0">
                <a:latin typeface="+mn-lt"/>
              </a:rPr>
              <a:t>/</a:t>
            </a:r>
            <a:r>
              <a:rPr lang="zh-CN" altLang="en-US" sz="2800" dirty="0">
                <a:latin typeface="+mn-lt"/>
              </a:rPr>
              <a:t>异步串口简介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solidFill>
                  <a:srgbClr val="C00000"/>
                </a:solidFill>
                <a:latin typeface="+mn-lt"/>
              </a:rPr>
              <a:t>E1-F/CE1/PRI</a:t>
            </a:r>
            <a:r>
              <a:rPr lang="zh-CN" altLang="en-US" sz="2800" dirty="0">
                <a:solidFill>
                  <a:srgbClr val="C00000"/>
                </a:solidFill>
                <a:latin typeface="+mn-lt"/>
              </a:rPr>
              <a:t>接口和线缆介绍</a:t>
            </a:r>
            <a:endParaRPr lang="en-US" altLang="zh-CN" sz="2800" dirty="0">
              <a:solidFill>
                <a:srgbClr val="C00000"/>
              </a:solidFill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E1-F/CE1/PRI</a:t>
            </a:r>
            <a:r>
              <a:rPr lang="zh-CN" altLang="en-US" sz="2800" dirty="0">
                <a:latin typeface="+mn-lt"/>
              </a:rPr>
              <a:t>的工作方式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POS/CPOS</a:t>
            </a:r>
            <a:r>
              <a:rPr lang="zh-CN" altLang="en-US" sz="2800" dirty="0">
                <a:latin typeface="+mn-lt"/>
              </a:rPr>
              <a:t>模块介绍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AM</a:t>
            </a:r>
            <a:r>
              <a:rPr lang="zh-CN" altLang="en-US" sz="2800" dirty="0">
                <a:latin typeface="+mn-lt"/>
              </a:rPr>
              <a:t>模块介绍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800" dirty="0">
                <a:latin typeface="+mn-lt"/>
              </a:rPr>
              <a:t>常见问题排查方法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kumimoji="0" lang="zh-CN" altLang="en-US" sz="3200">
                <a:solidFill>
                  <a:srgbClr val="CC0000"/>
                </a:solidFill>
                <a:latin typeface="Arial" panose="020B0604020202020204" pitchFamily="34" charset="0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接口简介</a:t>
            </a:r>
          </a:p>
        </p:txBody>
      </p:sp>
      <p:pic>
        <p:nvPicPr>
          <p:cNvPr id="23555" name="图片 6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71563"/>
            <a:ext cx="2357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7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928813"/>
            <a:ext cx="242887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8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57500"/>
            <a:ext cx="4840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9" descr="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857625"/>
            <a:ext cx="5072062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10" descr="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857750"/>
            <a:ext cx="50006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3357563" y="1285875"/>
            <a:ext cx="200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/>
              <a:t>SIC-E1-F</a:t>
            </a:r>
            <a:endParaRPr lang="zh-CN" altLang="en-US"/>
          </a:p>
        </p:txBody>
      </p:sp>
      <p:sp>
        <p:nvSpPr>
          <p:cNvPr id="23561" name="TextBox 16"/>
          <p:cNvSpPr txBox="1">
            <a:spLocks noChangeArrowheads="1"/>
          </p:cNvSpPr>
          <p:nvPr/>
        </p:nvSpPr>
        <p:spPr bwMode="auto">
          <a:xfrm>
            <a:off x="3357563" y="2143125"/>
            <a:ext cx="157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/>
              <a:t>SIC-EPRI</a:t>
            </a:r>
          </a:p>
          <a:p>
            <a:pPr eaLnBrk="1" hangingPunct="1"/>
            <a:endParaRPr lang="zh-CN" altLang="en-US"/>
          </a:p>
        </p:txBody>
      </p:sp>
      <p:sp>
        <p:nvSpPr>
          <p:cNvPr id="23562" name="TextBox 17"/>
          <p:cNvSpPr txBox="1">
            <a:spLocks noChangeArrowheads="1"/>
          </p:cNvSpPr>
          <p:nvPr/>
        </p:nvSpPr>
        <p:spPr bwMode="auto">
          <a:xfrm>
            <a:off x="6000750" y="3006725"/>
            <a:ext cx="157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/>
              <a:t>MIM-1E1</a:t>
            </a:r>
          </a:p>
          <a:p>
            <a:pPr eaLnBrk="1" hangingPunct="1"/>
            <a:endParaRPr lang="zh-CN" altLang="en-US"/>
          </a:p>
        </p:txBody>
      </p:sp>
      <p:sp>
        <p:nvSpPr>
          <p:cNvPr id="23563" name="TextBox 18"/>
          <p:cNvSpPr txBox="1">
            <a:spLocks noChangeArrowheads="1"/>
          </p:cNvSpPr>
          <p:nvPr/>
        </p:nvSpPr>
        <p:spPr bwMode="auto">
          <a:xfrm>
            <a:off x="6000750" y="4006850"/>
            <a:ext cx="157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/>
              <a:t>MIM-2E1</a:t>
            </a:r>
          </a:p>
          <a:p>
            <a:pPr eaLnBrk="1" hangingPunct="1"/>
            <a:endParaRPr lang="zh-CN" altLang="en-US"/>
          </a:p>
        </p:txBody>
      </p:sp>
      <p:sp>
        <p:nvSpPr>
          <p:cNvPr id="23564" name="TextBox 19"/>
          <p:cNvSpPr txBox="1">
            <a:spLocks noChangeArrowheads="1"/>
          </p:cNvSpPr>
          <p:nvPr/>
        </p:nvSpPr>
        <p:spPr bwMode="auto">
          <a:xfrm>
            <a:off x="6010275" y="5078413"/>
            <a:ext cx="157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/>
              <a:t>MIM-4E1</a:t>
            </a:r>
          </a:p>
          <a:p>
            <a:pPr eaLnBrk="1" hangingPunct="1"/>
            <a:endParaRPr lang="zh-CN" altLang="en-US"/>
          </a:p>
        </p:txBody>
      </p:sp>
      <p:pic>
        <p:nvPicPr>
          <p:cNvPr id="23565" name="图片 21" descr="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55750"/>
            <a:ext cx="23574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Box 22"/>
          <p:cNvSpPr txBox="1">
            <a:spLocks noChangeArrowheads="1"/>
          </p:cNvSpPr>
          <p:nvPr/>
        </p:nvSpPr>
        <p:spPr bwMode="auto">
          <a:xfrm>
            <a:off x="7358063" y="1714500"/>
            <a:ext cx="1296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/>
              <a:t>SIC-2E1-F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线缆简介</a:t>
            </a:r>
          </a:p>
        </p:txBody>
      </p:sp>
      <p:graphicFrame>
        <p:nvGraphicFramePr>
          <p:cNvPr id="8" name="Group 45"/>
          <p:cNvGraphicFramePr>
            <a:graphicFrameLocks/>
          </p:cNvGraphicFramePr>
          <p:nvPr/>
        </p:nvGraphicFramePr>
        <p:xfrm>
          <a:off x="395288" y="785813"/>
          <a:ext cx="8497887" cy="5762625"/>
        </p:xfrm>
        <a:graphic>
          <a:graphicData uri="http://schemas.openxmlformats.org/drawingml/2006/table">
            <a:tbl>
              <a:tblPr/>
              <a:tblGrid>
                <a:gridCol w="1008062"/>
                <a:gridCol w="2808610"/>
                <a:gridCol w="2088232"/>
                <a:gridCol w="2592983"/>
              </a:tblGrid>
              <a:tr h="431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线缆名称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线缆描述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线缆适用的模块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线缆实物图片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/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备注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</a:tr>
              <a:tr h="1798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接口电缆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E1接口电缆/2*BNC(75欧)－3m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,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标准的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 G.703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电缆</a:t>
                      </a: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SIC-1E1-F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SIC-EPRI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SIC-1VE1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MIM/FIC-1/2/4E1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MIM/FIC-1/2/4E1-F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MIM/FIC-1/2VE1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(4E1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模块需要转接出单个的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E1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接口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接口电缆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E1接口电缆/1*RJ45(120欧)－3m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,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标准的</a:t>
                      </a:r>
                      <a:r>
                        <a:rPr kumimoji="0" lang="en-US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 G.703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电缆</a:t>
                      </a: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SIC-1E1-F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SIC-EPRI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SIC-1VE1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MIM/FIC-1/2/4E1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MIM/FIC-1/2/4E1-F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MIM/FIC-1/2VE1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(4E1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模块需要转接出单个的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E1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接口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3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SIC-2E1-F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接口电缆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E1接口电缆-DB15 Male/4*BNC(75欧)-3m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Wingdings" pitchFamily="2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SIC-2E1-F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285875"/>
            <a:ext cx="2500312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071813"/>
            <a:ext cx="25003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57750"/>
            <a:ext cx="24590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线缆简介</a:t>
            </a:r>
          </a:p>
        </p:txBody>
      </p:sp>
      <p:graphicFrame>
        <p:nvGraphicFramePr>
          <p:cNvPr id="4" name="Group 45"/>
          <p:cNvGraphicFramePr>
            <a:graphicFrameLocks/>
          </p:cNvGraphicFramePr>
          <p:nvPr/>
        </p:nvGraphicFramePr>
        <p:xfrm>
          <a:off x="395288" y="836613"/>
          <a:ext cx="8497887" cy="5262562"/>
        </p:xfrm>
        <a:graphic>
          <a:graphicData uri="http://schemas.openxmlformats.org/drawingml/2006/table">
            <a:tbl>
              <a:tblPr/>
              <a:tblGrid>
                <a:gridCol w="1008062"/>
                <a:gridCol w="2664594"/>
                <a:gridCol w="2232248"/>
                <a:gridCol w="259298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线缆名称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线缆描述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线缆适用的模块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线缆实物图片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/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备注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4E1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模块转接电缆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MIM/FIC-4E1转接电缆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(75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欧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MIM/FIC-4E1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MIM/FIC-4E1-F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4E1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模块转接电缆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MIM/FIC-4E1转接电缆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(120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欧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MIM/FIC-4E1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MIM/FIC-4E1-F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8E1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电缆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中继电缆-转接用-3.00m-75ohm-8E1-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(</a:t>
                      </a: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D68公)-(16*BNC75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公</a:t>
                      </a: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)</a:t>
                      </a: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MIM/FIC-8E1(75)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MIM/FIC-8E1(75)-F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MIM/FIC-IMA-8E1(75)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341438"/>
            <a:ext cx="24860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256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852738"/>
            <a:ext cx="24860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256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60875"/>
            <a:ext cx="24860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线缆简介</a:t>
            </a:r>
          </a:p>
        </p:txBody>
      </p:sp>
      <p:graphicFrame>
        <p:nvGraphicFramePr>
          <p:cNvPr id="4" name="Group 45"/>
          <p:cNvGraphicFramePr>
            <a:graphicFrameLocks/>
          </p:cNvGraphicFramePr>
          <p:nvPr/>
        </p:nvGraphicFramePr>
        <p:xfrm>
          <a:off x="395288" y="836613"/>
          <a:ext cx="8497887" cy="5334000"/>
        </p:xfrm>
        <a:graphic>
          <a:graphicData uri="http://schemas.openxmlformats.org/drawingml/2006/table">
            <a:tbl>
              <a:tblPr/>
              <a:tblGrid>
                <a:gridCol w="1008062"/>
                <a:gridCol w="2664594"/>
                <a:gridCol w="2232248"/>
                <a:gridCol w="2592983"/>
              </a:tblGrid>
              <a:tr h="431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线缆名称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线缆描述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线缆适用的模块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线缆实物图片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/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备注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</a:tr>
              <a:tr h="1584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8E1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电缆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中继电缆-转接线-3.00m-120ohm-8E1-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                      </a:t>
                      </a: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(D68公)-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(</a:t>
                      </a: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8*网口)</a:t>
                      </a: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MIM/FIC-8E1(120)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MIM/FIC-8E1(120)-F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延长电缆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MIM/FIC-4E1转接电缆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(75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欧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该电缆还有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15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、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20m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长度的型号</a:t>
                      </a: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适用于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75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欧模块的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电缆延长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3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线缆转接盒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E1电缆120欧-75欧转接盒</a:t>
                      </a:r>
                      <a:endParaRPr kumimoji="0" lang="zh-CN" alt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120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欧到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75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欧的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线缆转接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333500"/>
            <a:ext cx="2447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24175"/>
            <a:ext cx="24860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500563"/>
            <a:ext cx="2500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线缆简介</a:t>
            </a:r>
          </a:p>
        </p:txBody>
      </p:sp>
      <p:graphicFrame>
        <p:nvGraphicFramePr>
          <p:cNvPr id="4" name="Group 45"/>
          <p:cNvGraphicFramePr>
            <a:graphicFrameLocks/>
          </p:cNvGraphicFramePr>
          <p:nvPr/>
        </p:nvGraphicFramePr>
        <p:xfrm>
          <a:off x="395288" y="785813"/>
          <a:ext cx="8497887" cy="2089150"/>
        </p:xfrm>
        <a:graphic>
          <a:graphicData uri="http://schemas.openxmlformats.org/drawingml/2006/table">
            <a:tbl>
              <a:tblPr/>
              <a:tblGrid>
                <a:gridCol w="1008062"/>
                <a:gridCol w="2664594"/>
                <a:gridCol w="2232248"/>
                <a:gridCol w="2592983"/>
              </a:tblGrid>
              <a:tr h="428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线缆名称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线缆描述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线缆适用的模块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线缆实物图片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/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中宋" pitchFamily="2" charset="-122"/>
                          <a:ea typeface="华文细黑" pitchFamily="2" charset="-122"/>
                        </a:rPr>
                        <a:t>备注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9999"/>
                      </a:schemeClr>
                    </a:solidFill>
                  </a:tcPr>
                </a:tc>
              </a:tr>
              <a:tr h="1660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BNC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同轴连接器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同轴连接器-BNC-75Ω-直/插座-双母-与E1电缆BNC公插头连接</a:t>
                      </a:r>
                      <a:endParaRPr kumimoji="0" lang="zh-CN" alt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75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欧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</a:rPr>
                        <a:t>线缆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85875"/>
            <a:ext cx="24860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连接举例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854200"/>
            <a:ext cx="43894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046" name="Text Box 11"/>
          <p:cNvSpPr txBox="1">
            <a:spLocks noChangeArrowheads="1"/>
          </p:cNvSpPr>
          <p:nvPr/>
        </p:nvSpPr>
        <p:spPr bwMode="auto">
          <a:xfrm>
            <a:off x="3643313" y="4500563"/>
            <a:ext cx="3000375" cy="338137"/>
          </a:xfrm>
          <a:prstGeom prst="rect">
            <a:avLst/>
          </a:prstGeom>
          <a:noFill/>
          <a:ln w="38100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lt"/>
              </a:rPr>
              <a:t>SIC-2E1-F</a:t>
            </a:r>
            <a:r>
              <a:rPr lang="zh-CN" altLang="zh-CN" sz="1600" dirty="0">
                <a:latin typeface="+mn-lt"/>
              </a:rPr>
              <a:t>模块</a:t>
            </a:r>
            <a:r>
              <a:rPr lang="en-US" altLang="zh-CN" sz="1600" dirty="0">
                <a:latin typeface="+mn-lt"/>
              </a:rPr>
              <a:t>75</a:t>
            </a:r>
            <a:r>
              <a:rPr lang="zh-CN" altLang="en-US" sz="1600" dirty="0">
                <a:latin typeface="+mn-lt"/>
              </a:rPr>
              <a:t>欧连接</a:t>
            </a:r>
          </a:p>
        </p:txBody>
      </p:sp>
      <p:sp>
        <p:nvSpPr>
          <p:cNvPr id="1047" name="AutoShape 12"/>
          <p:cNvSpPr>
            <a:spLocks noChangeArrowheads="1"/>
          </p:cNvSpPr>
          <p:nvPr/>
        </p:nvSpPr>
        <p:spPr bwMode="auto">
          <a:xfrm>
            <a:off x="7000875" y="1214438"/>
            <a:ext cx="1503363" cy="571500"/>
          </a:xfrm>
          <a:prstGeom prst="wedgeRectCallout">
            <a:avLst>
              <a:gd name="adj1" fmla="val -119249"/>
              <a:gd name="adj2" fmla="val 233793"/>
            </a:avLst>
          </a:prstGeom>
          <a:solidFill>
            <a:schemeClr val="accent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600" dirty="0">
                <a:latin typeface="+mn-lt"/>
              </a:rPr>
              <a:t>SIC-2E1-F</a:t>
            </a:r>
            <a:r>
              <a:rPr lang="zh-CN" altLang="en-US" sz="1600" dirty="0"/>
              <a:t>模块</a:t>
            </a:r>
          </a:p>
        </p:txBody>
      </p:sp>
      <p:sp>
        <p:nvSpPr>
          <p:cNvPr id="1048" name="AutoShape 13"/>
          <p:cNvSpPr>
            <a:spLocks noChangeArrowheads="1"/>
          </p:cNvSpPr>
          <p:nvPr/>
        </p:nvSpPr>
        <p:spPr bwMode="auto">
          <a:xfrm>
            <a:off x="1071563" y="1285875"/>
            <a:ext cx="1503362" cy="500063"/>
          </a:xfrm>
          <a:prstGeom prst="wedgeRectCallout">
            <a:avLst>
              <a:gd name="adj1" fmla="val 140454"/>
              <a:gd name="adj2" fmla="val 296506"/>
            </a:avLst>
          </a:prstGeom>
          <a:solidFill>
            <a:schemeClr val="accent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600" dirty="0">
                <a:latin typeface="+mn-lt"/>
              </a:rPr>
              <a:t>75</a:t>
            </a:r>
            <a:r>
              <a:rPr lang="zh-CN" altLang="en-US" sz="1600" dirty="0">
                <a:latin typeface="+mn-lt"/>
              </a:rPr>
              <a:t>欧</a:t>
            </a:r>
            <a:r>
              <a:rPr lang="en-US" altLang="zh-CN" sz="1600" dirty="0">
                <a:latin typeface="+mn-lt"/>
              </a:rPr>
              <a:t>2E1</a:t>
            </a:r>
            <a:r>
              <a:rPr lang="zh-CN" altLang="en-US" sz="1600" dirty="0">
                <a:latin typeface="+mn-lt"/>
              </a:rPr>
              <a:t>电缆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7"/>
          <p:cNvSpPr>
            <a:spLocks noChangeArrowheads="1"/>
          </p:cNvSpPr>
          <p:nvPr/>
        </p:nvSpPr>
        <p:spPr bwMode="auto">
          <a:xfrm>
            <a:off x="381000" y="1549400"/>
            <a:ext cx="8439150" cy="639763"/>
          </a:xfrm>
          <a:prstGeom prst="roundRect">
            <a:avLst>
              <a:gd name="adj" fmla="val 18046"/>
            </a:avLst>
          </a:prstGeom>
          <a:solidFill>
            <a:srgbClr val="4DA5E1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zh-CN" altLang="en-US" sz="1800"/>
          </a:p>
        </p:txBody>
      </p:sp>
      <p:sp>
        <p:nvSpPr>
          <p:cNvPr id="11267" name="Oval 8"/>
          <p:cNvSpPr>
            <a:spLocks noChangeArrowheads="1"/>
          </p:cNvSpPr>
          <p:nvPr/>
        </p:nvSpPr>
        <p:spPr bwMode="auto">
          <a:xfrm>
            <a:off x="641350" y="1693863"/>
            <a:ext cx="349250" cy="342900"/>
          </a:xfrm>
          <a:prstGeom prst="ellipse">
            <a:avLst/>
          </a:prstGeom>
          <a:noFill/>
          <a:ln w="127000" algn="ctr">
            <a:solidFill>
              <a:srgbClr val="4DA5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 eaLnBrk="1" fontAlgn="t" hangingPunct="1"/>
            <a:endParaRPr kumimoji="0" lang="zh-CN" altLang="zh-CN" sz="1000" b="0">
              <a:latin typeface="Arial" panose="020B0604020202020204" pitchFamily="34" charset="0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609600" y="2270125"/>
            <a:ext cx="5546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endParaRPr kumimoji="0" lang="en-US" altLang="zh-CN" sz="24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kumimoji="0" lang="en-US" altLang="zh-CN" sz="2400">
              <a:latin typeface="Arial" panose="020B0604020202020204" pitchFamily="34" charset="0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533400" y="969963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kumimoji="0" lang="zh-CN" altLang="en-US" sz="3200">
                <a:solidFill>
                  <a:srgbClr val="CC0000"/>
                </a:solidFill>
                <a:latin typeface="Arial" panose="020B0604020202020204" pitchFamily="34" charset="0"/>
              </a:rPr>
              <a:t>课程目标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990600" y="1612900"/>
            <a:ext cx="7329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zh-CN" altLang="en-US" sz="2800">
                <a:solidFill>
                  <a:schemeClr val="bg1"/>
                </a:solidFill>
                <a:latin typeface="Arial" panose="020B0604020202020204" pitchFamily="34" charset="0"/>
              </a:rPr>
              <a:t>学习完本课程，您应该能够：</a:t>
            </a:r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86000"/>
            <a:ext cx="214788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0"/>
          <p:cNvSpPr txBox="1">
            <a:spLocks noChangeArrowheads="1"/>
          </p:cNvSpPr>
          <p:nvPr/>
        </p:nvSpPr>
        <p:spPr bwMode="auto">
          <a:xfrm>
            <a:off x="592138" y="2282825"/>
            <a:ext cx="578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kumimoji="0" lang="zh-CN" altLang="zh-CN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9" name="Text Box 1"/>
          <p:cNvSpPr txBox="1">
            <a:spLocks noChangeArrowheads="1"/>
          </p:cNvSpPr>
          <p:nvPr/>
        </p:nvSpPr>
        <p:spPr bwMode="auto">
          <a:xfrm>
            <a:off x="755650" y="2203450"/>
            <a:ext cx="538797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400" dirty="0">
                <a:latin typeface="+mn-lt"/>
              </a:rPr>
              <a:t>了解广域网接口模块类型</a:t>
            </a:r>
            <a:endParaRPr lang="en-US" altLang="zh-CN" sz="24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400" dirty="0"/>
              <a:t>掌握常见的广域网接口线缆类型</a:t>
            </a:r>
            <a:endParaRPr lang="en-US" altLang="zh-CN" sz="24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400" dirty="0">
                <a:latin typeface="+mn-lt"/>
              </a:rPr>
              <a:t>掌握广域网接口模块的工作方式</a:t>
            </a:r>
            <a:endParaRPr lang="en-US" altLang="zh-CN" sz="24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400" dirty="0">
                <a:latin typeface="+mn-lt"/>
              </a:rPr>
              <a:t>常见问题排查方法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endParaRPr kumimoji="0" lang="zh-CN" altLang="en-US" sz="2800" dirty="0"/>
          </a:p>
          <a:p>
            <a:pPr>
              <a:defRPr/>
            </a:pPr>
            <a:endParaRPr kumimoji="0"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连接举例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66763"/>
            <a:ext cx="35290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2786063" y="3090863"/>
            <a:ext cx="2386012" cy="338137"/>
          </a:xfrm>
          <a:prstGeom prst="rect">
            <a:avLst/>
          </a:prstGeom>
          <a:noFill/>
          <a:ln w="381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lt"/>
              </a:rPr>
              <a:t>MIM-4E1</a:t>
            </a:r>
            <a:r>
              <a:rPr lang="zh-CN" altLang="zh-CN" sz="1600" dirty="0">
                <a:latin typeface="+mn-lt"/>
              </a:rPr>
              <a:t>模块</a:t>
            </a:r>
            <a:r>
              <a:rPr lang="en-US" altLang="zh-CN" sz="1600" dirty="0">
                <a:latin typeface="+mn-lt"/>
              </a:rPr>
              <a:t>120</a:t>
            </a:r>
            <a:r>
              <a:rPr lang="zh-CN" altLang="en-US" sz="1600" dirty="0">
                <a:latin typeface="+mn-lt"/>
              </a:rPr>
              <a:t>欧连接</a:t>
            </a:r>
          </a:p>
        </p:txBody>
      </p:sp>
      <p:sp>
        <p:nvSpPr>
          <p:cNvPr id="2054" name="AutoShape 10"/>
          <p:cNvSpPr>
            <a:spLocks noChangeArrowheads="1"/>
          </p:cNvSpPr>
          <p:nvPr/>
        </p:nvSpPr>
        <p:spPr bwMode="auto">
          <a:xfrm>
            <a:off x="6011863" y="765175"/>
            <a:ext cx="1296987" cy="288925"/>
          </a:xfrm>
          <a:prstGeom prst="wedgeRectCallout">
            <a:avLst>
              <a:gd name="adj1" fmla="val -104713"/>
              <a:gd name="adj2" fmla="val 182417"/>
            </a:avLst>
          </a:prstGeom>
          <a:solidFill>
            <a:schemeClr val="accent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dirty="0">
                <a:latin typeface="+mn-lt"/>
              </a:rPr>
              <a:t>MIM-4E1</a:t>
            </a:r>
            <a:r>
              <a:rPr lang="zh-CN" altLang="en-US" sz="1200" dirty="0"/>
              <a:t>模块</a:t>
            </a:r>
          </a:p>
        </p:txBody>
      </p:sp>
      <p:sp>
        <p:nvSpPr>
          <p:cNvPr id="29702" name="AutoShape 11"/>
          <p:cNvSpPr>
            <a:spLocks noChangeArrowheads="1"/>
          </p:cNvSpPr>
          <p:nvPr/>
        </p:nvSpPr>
        <p:spPr bwMode="auto">
          <a:xfrm>
            <a:off x="684213" y="838200"/>
            <a:ext cx="1296987" cy="288925"/>
          </a:xfrm>
          <a:prstGeom prst="wedgeRectCallout">
            <a:avLst>
              <a:gd name="adj1" fmla="val 92718"/>
              <a:gd name="adj2" fmla="val 179671"/>
            </a:avLst>
          </a:prstGeom>
          <a:solidFill>
            <a:schemeClr val="accent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1200"/>
              <a:t>四爪鱼转接线缆</a:t>
            </a:r>
          </a:p>
        </p:txBody>
      </p:sp>
      <p:sp>
        <p:nvSpPr>
          <p:cNvPr id="2056" name="AutoShape 19"/>
          <p:cNvSpPr>
            <a:spLocks noChangeArrowheads="1"/>
          </p:cNvSpPr>
          <p:nvPr/>
        </p:nvSpPr>
        <p:spPr bwMode="auto">
          <a:xfrm>
            <a:off x="611188" y="2493963"/>
            <a:ext cx="1296987" cy="288925"/>
          </a:xfrm>
          <a:prstGeom prst="wedgeRectCallout">
            <a:avLst>
              <a:gd name="adj1" fmla="val 89778"/>
              <a:gd name="adj2" fmla="val -150000"/>
            </a:avLst>
          </a:prstGeom>
          <a:solidFill>
            <a:schemeClr val="accent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dirty="0">
                <a:latin typeface="+mn-lt"/>
              </a:rPr>
              <a:t>120</a:t>
            </a:r>
            <a:r>
              <a:rPr lang="zh-CN" altLang="en-US" sz="1200" dirty="0">
                <a:latin typeface="+mn-lt"/>
              </a:rPr>
              <a:t>欧</a:t>
            </a:r>
            <a:r>
              <a:rPr lang="en-US" altLang="zh-CN" sz="1200" dirty="0">
                <a:latin typeface="+mn-lt"/>
              </a:rPr>
              <a:t>2E1</a:t>
            </a:r>
            <a:r>
              <a:rPr lang="zh-CN" altLang="en-US" sz="1200" dirty="0">
                <a:latin typeface="+mn-lt"/>
              </a:rPr>
              <a:t>电缆</a:t>
            </a:r>
          </a:p>
        </p:txBody>
      </p:sp>
      <p:pic>
        <p:nvPicPr>
          <p:cNvPr id="297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3860800"/>
            <a:ext cx="3309937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2058" name="AutoShape 23"/>
          <p:cNvSpPr>
            <a:spLocks noChangeArrowheads="1"/>
          </p:cNvSpPr>
          <p:nvPr/>
        </p:nvSpPr>
        <p:spPr bwMode="auto">
          <a:xfrm>
            <a:off x="6081713" y="3860800"/>
            <a:ext cx="1296987" cy="288925"/>
          </a:xfrm>
          <a:prstGeom prst="wedgeRectCallout">
            <a:avLst>
              <a:gd name="adj1" fmla="val -91250"/>
              <a:gd name="adj2" fmla="val 119782"/>
            </a:avLst>
          </a:prstGeom>
          <a:solidFill>
            <a:schemeClr val="accent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dirty="0">
                <a:latin typeface="+mn-lt"/>
              </a:rPr>
              <a:t>MIM-4E1</a:t>
            </a:r>
            <a:r>
              <a:rPr lang="zh-CN" altLang="en-US" sz="1200" dirty="0">
                <a:latin typeface="+mn-lt"/>
              </a:rPr>
              <a:t>模</a:t>
            </a:r>
            <a:r>
              <a:rPr lang="zh-CN" altLang="en-US" sz="1200" dirty="0"/>
              <a:t>块</a:t>
            </a:r>
          </a:p>
        </p:txBody>
      </p:sp>
      <p:sp>
        <p:nvSpPr>
          <p:cNvPr id="29706" name="AutoShape 24"/>
          <p:cNvSpPr>
            <a:spLocks noChangeArrowheads="1"/>
          </p:cNvSpPr>
          <p:nvPr/>
        </p:nvSpPr>
        <p:spPr bwMode="auto">
          <a:xfrm>
            <a:off x="785813" y="3786188"/>
            <a:ext cx="1336675" cy="363537"/>
          </a:xfrm>
          <a:prstGeom prst="wedgeRectCallout">
            <a:avLst>
              <a:gd name="adj1" fmla="val 141051"/>
              <a:gd name="adj2" fmla="val 63185"/>
            </a:avLst>
          </a:prstGeom>
          <a:solidFill>
            <a:schemeClr val="accent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1200"/>
              <a:t>四爪鱼转接线缆</a:t>
            </a:r>
          </a:p>
        </p:txBody>
      </p:sp>
      <p:sp>
        <p:nvSpPr>
          <p:cNvPr id="2060" name="AutoShape 25"/>
          <p:cNvSpPr>
            <a:spLocks noChangeArrowheads="1"/>
          </p:cNvSpPr>
          <p:nvPr/>
        </p:nvSpPr>
        <p:spPr bwMode="auto">
          <a:xfrm>
            <a:off x="6153150" y="4652963"/>
            <a:ext cx="1296988" cy="288925"/>
          </a:xfrm>
          <a:prstGeom prst="wedgeRectCallout">
            <a:avLst>
              <a:gd name="adj1" fmla="val -157343"/>
              <a:gd name="adj2" fmla="val -4944"/>
            </a:avLst>
          </a:prstGeom>
          <a:solidFill>
            <a:schemeClr val="accent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dirty="0">
                <a:latin typeface="+mn-lt"/>
              </a:rPr>
              <a:t>75</a:t>
            </a:r>
            <a:r>
              <a:rPr lang="zh-CN" altLang="en-US" sz="1200" dirty="0"/>
              <a:t>欧电缆</a:t>
            </a:r>
          </a:p>
        </p:txBody>
      </p:sp>
      <p:sp>
        <p:nvSpPr>
          <p:cNvPr id="2061" name="AutoShape 26"/>
          <p:cNvSpPr>
            <a:spLocks noChangeArrowheads="1"/>
          </p:cNvSpPr>
          <p:nvPr/>
        </p:nvSpPr>
        <p:spPr bwMode="auto">
          <a:xfrm>
            <a:off x="6154738" y="5300663"/>
            <a:ext cx="1296987" cy="288925"/>
          </a:xfrm>
          <a:prstGeom prst="wedgeRectCallout">
            <a:avLst>
              <a:gd name="adj1" fmla="val -149389"/>
              <a:gd name="adj2" fmla="val 169231"/>
            </a:avLst>
          </a:prstGeom>
          <a:solidFill>
            <a:schemeClr val="accent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dirty="0">
                <a:latin typeface="+mn-lt"/>
              </a:rPr>
              <a:t>SIC-1E1</a:t>
            </a:r>
            <a:r>
              <a:rPr lang="zh-CN" altLang="en-US" sz="1200" dirty="0">
                <a:latin typeface="+mn-lt"/>
              </a:rPr>
              <a:t>模块</a:t>
            </a:r>
          </a:p>
        </p:txBody>
      </p:sp>
      <p:sp>
        <p:nvSpPr>
          <p:cNvPr id="2062" name="AutoShape 27"/>
          <p:cNvSpPr>
            <a:spLocks noChangeArrowheads="1"/>
          </p:cNvSpPr>
          <p:nvPr/>
        </p:nvSpPr>
        <p:spPr bwMode="auto">
          <a:xfrm>
            <a:off x="896938" y="4724400"/>
            <a:ext cx="1296987" cy="288925"/>
          </a:xfrm>
          <a:prstGeom prst="wedgeRectCallout">
            <a:avLst>
              <a:gd name="adj1" fmla="val 116463"/>
              <a:gd name="adj2" fmla="val 59889"/>
            </a:avLst>
          </a:prstGeom>
          <a:solidFill>
            <a:schemeClr val="accent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dirty="0">
                <a:latin typeface="+mn-lt"/>
              </a:rPr>
              <a:t>120</a:t>
            </a:r>
            <a:r>
              <a:rPr lang="zh-CN" altLang="en-US" sz="1200" dirty="0">
                <a:latin typeface="+mn-lt"/>
              </a:rPr>
              <a:t>欧</a:t>
            </a:r>
            <a:r>
              <a:rPr lang="zh-CN" altLang="en-US" sz="1200" dirty="0"/>
              <a:t>电缆</a:t>
            </a:r>
          </a:p>
        </p:txBody>
      </p:sp>
      <p:sp>
        <p:nvSpPr>
          <p:cNvPr id="2063" name="AutoShape 28"/>
          <p:cNvSpPr>
            <a:spLocks noChangeArrowheads="1"/>
          </p:cNvSpPr>
          <p:nvPr/>
        </p:nvSpPr>
        <p:spPr bwMode="auto">
          <a:xfrm>
            <a:off x="971550" y="5516563"/>
            <a:ext cx="1295400" cy="361950"/>
          </a:xfrm>
          <a:prstGeom prst="wedgeRectCallout">
            <a:avLst>
              <a:gd name="adj1" fmla="val 176472"/>
              <a:gd name="adj2" fmla="val -121931"/>
            </a:avLst>
          </a:prstGeom>
          <a:solidFill>
            <a:schemeClr val="accent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dirty="0">
                <a:latin typeface="+mn-lt"/>
              </a:rPr>
              <a:t>E1</a:t>
            </a:r>
            <a:r>
              <a:rPr lang="zh-CN" altLang="en-US" sz="1200" dirty="0">
                <a:latin typeface="+mn-lt"/>
              </a:rPr>
              <a:t>电缆</a:t>
            </a:r>
            <a:r>
              <a:rPr lang="en-US" altLang="zh-CN" sz="1200" dirty="0">
                <a:latin typeface="+mn-lt"/>
              </a:rPr>
              <a:t>120</a:t>
            </a:r>
            <a:r>
              <a:rPr lang="zh-CN" altLang="en-US" sz="1200" dirty="0">
                <a:latin typeface="+mn-lt"/>
              </a:rPr>
              <a:t>欧</a:t>
            </a:r>
            <a:r>
              <a:rPr lang="en-US" altLang="zh-CN" sz="1200" dirty="0">
                <a:latin typeface="+mn-lt"/>
              </a:rPr>
              <a:t>-75</a:t>
            </a:r>
            <a:r>
              <a:rPr lang="zh-CN" altLang="en-US" sz="1200" dirty="0">
                <a:latin typeface="+mn-lt"/>
              </a:rPr>
              <a:t>欧转接盒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09600" y="1341438"/>
            <a:ext cx="67706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800" dirty="0">
                <a:latin typeface="+mn-lt"/>
              </a:rPr>
              <a:t>同步</a:t>
            </a:r>
            <a:r>
              <a:rPr lang="en-US" altLang="zh-CN" sz="2800" dirty="0">
                <a:latin typeface="+mn-lt"/>
              </a:rPr>
              <a:t>/</a:t>
            </a:r>
            <a:r>
              <a:rPr lang="zh-CN" altLang="en-US" sz="2800" dirty="0">
                <a:latin typeface="+mn-lt"/>
              </a:rPr>
              <a:t>异步串口简介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E1-F/CE1/PRI</a:t>
            </a:r>
            <a:r>
              <a:rPr lang="zh-CN" altLang="en-US" sz="2800" dirty="0">
                <a:latin typeface="+mn-lt"/>
              </a:rPr>
              <a:t>接口和线缆介绍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solidFill>
                  <a:srgbClr val="C00000"/>
                </a:solidFill>
                <a:latin typeface="+mn-lt"/>
              </a:rPr>
              <a:t>E1-F/CE1/PRI</a:t>
            </a:r>
            <a:r>
              <a:rPr lang="zh-CN" altLang="en-US" sz="2800" dirty="0">
                <a:solidFill>
                  <a:srgbClr val="C00000"/>
                </a:solidFill>
                <a:latin typeface="+mn-lt"/>
              </a:rPr>
              <a:t>的工作方式</a:t>
            </a:r>
            <a:endParaRPr lang="en-US" altLang="zh-CN" sz="2800" dirty="0">
              <a:solidFill>
                <a:srgbClr val="C00000"/>
              </a:solidFill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POS/CPOS</a:t>
            </a:r>
            <a:r>
              <a:rPr lang="zh-CN" altLang="en-US" sz="2800" dirty="0">
                <a:latin typeface="+mn-lt"/>
              </a:rPr>
              <a:t>模块介绍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AM</a:t>
            </a:r>
            <a:r>
              <a:rPr lang="zh-CN" altLang="en-US" sz="2800" dirty="0">
                <a:latin typeface="+mn-lt"/>
              </a:rPr>
              <a:t>模块介绍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800" dirty="0">
                <a:latin typeface="+mn-lt"/>
              </a:rPr>
              <a:t>常见问题排查方法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kumimoji="0" lang="zh-CN" altLang="en-US" sz="3200">
                <a:solidFill>
                  <a:srgbClr val="CC0000"/>
                </a:solidFill>
                <a:latin typeface="Arial" panose="020B0604020202020204" pitchFamily="34" charset="0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接口的工作方式</a:t>
            </a:r>
          </a:p>
        </p:txBody>
      </p:sp>
      <p:pic>
        <p:nvPicPr>
          <p:cNvPr id="31747" name="图片 8" descr="E1和E1-F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63613"/>
            <a:ext cx="8015288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+mn-lt"/>
                <a:ea typeface="华文细黑" pitchFamily="2" charset="-122"/>
              </a:rPr>
              <a:t>CE1/PRI</a:t>
            </a:r>
            <a:r>
              <a:rPr lang="zh-CN" altLang="en-US" dirty="0" smtClean="0">
                <a:latin typeface="+mn-lt"/>
                <a:ea typeface="华文细黑" pitchFamily="2" charset="-122"/>
              </a:rPr>
              <a:t>接口配置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84213" y="785813"/>
            <a:ext cx="5959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/>
              <a:t>配置</a:t>
            </a:r>
            <a:r>
              <a:rPr lang="en-US" altLang="zh-CN" dirty="0">
                <a:latin typeface="+mn-lt"/>
                <a:ea typeface="+mj-ea"/>
              </a:rPr>
              <a:t>CE1/PRI</a:t>
            </a:r>
            <a:r>
              <a:rPr lang="zh-CN" altLang="en-US" dirty="0"/>
              <a:t>接口（工作在</a:t>
            </a:r>
            <a:r>
              <a:rPr lang="en-US" altLang="zh-CN" dirty="0">
                <a:latin typeface="+mn-lt"/>
                <a:ea typeface="+mj-ea"/>
              </a:rPr>
              <a:t>E1</a:t>
            </a:r>
            <a:r>
              <a:rPr lang="zh-CN" altLang="en-US" dirty="0"/>
              <a:t>方式）</a:t>
            </a:r>
            <a:endParaRPr lang="en-US" altLang="zh-CN" dirty="0"/>
          </a:p>
          <a:p>
            <a:pPr>
              <a:defRPr/>
            </a:pPr>
            <a:endParaRPr lang="zh-CN" altLang="en-US" dirty="0"/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755650" y="1357313"/>
          <a:ext cx="7673975" cy="4260850"/>
        </p:xfrm>
        <a:graphic>
          <a:graphicData uri="http://schemas.openxmlformats.org/drawingml/2006/table">
            <a:tbl>
              <a:tblPr/>
              <a:tblGrid>
                <a:gridCol w="2035184"/>
                <a:gridCol w="2035184"/>
                <a:gridCol w="3603607"/>
              </a:tblGrid>
              <a:tr h="428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操作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命令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说明</a:t>
                      </a:r>
                      <a:endParaRPr kumimoji="1"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05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进入系统视图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system-view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14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进入指定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CE1/PRI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接口的视图</a:t>
                      </a:r>
                    </a:p>
                    <a:p>
                      <a:endParaRPr kumimoji="0" lang="zh-CN" altLang="en-US" sz="18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controller e1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12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配置接口工作在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方式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e1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CE1/PRI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接口工作在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CE1/PRI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工作方式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华文细黑" panose="02010600040101010101" pitchFamily="2" charset="-122"/>
              </a:rPr>
              <a:t>CE1/PRI</a:t>
            </a:r>
            <a:r>
              <a:rPr lang="zh-CN" altLang="en-US" smtClean="0">
                <a:ea typeface="华文细黑" panose="02010600040101010101" pitchFamily="2" charset="-122"/>
              </a:rPr>
              <a:t>接口配置</a:t>
            </a:r>
            <a:endParaRPr lang="zh-CN" altLang="en-US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84213" y="785813"/>
            <a:ext cx="4505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/>
              <a:t>配置</a:t>
            </a:r>
            <a:r>
              <a:rPr lang="en-US" altLang="zh-CN" dirty="0">
                <a:latin typeface="+mn-lt"/>
              </a:rPr>
              <a:t>CE1/PRI</a:t>
            </a:r>
            <a:r>
              <a:rPr lang="zh-CN" altLang="en-US" dirty="0"/>
              <a:t>接口（工作在</a:t>
            </a:r>
            <a:r>
              <a:rPr lang="en-US" altLang="zh-CN" dirty="0">
                <a:latin typeface="+mn-lt"/>
              </a:rPr>
              <a:t>CE1</a:t>
            </a:r>
            <a:r>
              <a:rPr lang="zh-CN" altLang="en-US" dirty="0"/>
              <a:t>方式）</a:t>
            </a:r>
            <a:endParaRPr lang="en-US" altLang="zh-CN" dirty="0"/>
          </a:p>
          <a:p>
            <a:pPr>
              <a:defRPr/>
            </a:pPr>
            <a:endParaRPr lang="zh-CN" altLang="en-US" dirty="0"/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755650" y="1357313"/>
          <a:ext cx="7777163" cy="4714875"/>
        </p:xfrm>
        <a:graphic>
          <a:graphicData uri="http://schemas.openxmlformats.org/drawingml/2006/table">
            <a:tbl>
              <a:tblPr/>
              <a:tblGrid>
                <a:gridCol w="2952442"/>
                <a:gridCol w="1872280"/>
                <a:gridCol w="2952442"/>
              </a:tblGrid>
              <a:tr h="448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操作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命令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说明</a:t>
                      </a:r>
                      <a:endParaRPr kumimoji="1"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74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进入系统视图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system-view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6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进入指定</a:t>
                      </a:r>
                      <a:r>
                        <a:rPr kumimoji="1" lang="en-US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CE1/PRI</a:t>
                      </a: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接口的视图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controller e1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6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配置接口工作在</a:t>
                      </a:r>
                      <a:r>
                        <a:rPr kumimoji="1" lang="en-US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E1</a:t>
                      </a: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方式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1" lang="zh-CN" altLang="zh-CN" sz="2000" b="1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e1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</a:t>
                      </a:r>
                    </a:p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CE1/PRI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接口工作在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CE1/PRI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工作方式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5905">
                <a:tc>
                  <a:txBody>
                    <a:bodyPr/>
                    <a:lstStyle/>
                    <a:p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可选</a:t>
                      </a:r>
                    </a:p>
                    <a:p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缺省情况下，</a:t>
                      </a:r>
                      <a:r>
                        <a:rPr kumimoji="1" lang="en-US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CE1/PRI</a:t>
                      </a: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接口工作在</a:t>
                      </a:r>
                      <a:r>
                        <a:rPr kumimoji="1" lang="en-US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CE1/PRI</a:t>
                      </a: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工作方式</a:t>
                      </a:r>
                      <a:endParaRPr kumimoji="1" lang="zh-CN" altLang="zh-CN" sz="2000" b="1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channel-set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set-number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timeslot-list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华文细黑" panose="02010600040101010101" pitchFamily="2" charset="-122"/>
              </a:rPr>
              <a:t>CE1/PRI</a:t>
            </a:r>
            <a:r>
              <a:rPr lang="zh-CN" altLang="en-US" smtClean="0">
                <a:ea typeface="华文细黑" panose="02010600040101010101" pitchFamily="2" charset="-122"/>
              </a:rPr>
              <a:t>接口配置</a:t>
            </a:r>
            <a:endParaRPr lang="zh-CN" altLang="en-US" smtClean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684213" y="785813"/>
            <a:ext cx="4432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/>
              <a:t>配置</a:t>
            </a:r>
            <a:r>
              <a:rPr lang="en-US" altLang="zh-CN" dirty="0">
                <a:latin typeface="+mn-lt"/>
              </a:rPr>
              <a:t>CE1/PRI</a:t>
            </a:r>
            <a:r>
              <a:rPr lang="zh-CN" altLang="en-US" dirty="0"/>
              <a:t>接口（工作在</a:t>
            </a:r>
            <a:r>
              <a:rPr lang="en-US" altLang="zh-CN" dirty="0">
                <a:latin typeface="+mn-lt"/>
              </a:rPr>
              <a:t>PRI</a:t>
            </a:r>
            <a:r>
              <a:rPr lang="zh-CN" altLang="en-US" dirty="0"/>
              <a:t>方式）</a:t>
            </a:r>
            <a:endParaRPr lang="en-US" altLang="zh-CN" dirty="0"/>
          </a:p>
          <a:p>
            <a:pPr>
              <a:defRPr/>
            </a:pPr>
            <a:endParaRPr lang="zh-CN" altLang="en-US" dirty="0"/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755650" y="1357313"/>
          <a:ext cx="7777163" cy="4256087"/>
        </p:xfrm>
        <a:graphic>
          <a:graphicData uri="http://schemas.openxmlformats.org/drawingml/2006/table">
            <a:tbl>
              <a:tblPr/>
              <a:tblGrid>
                <a:gridCol w="2952442"/>
                <a:gridCol w="1872280"/>
                <a:gridCol w="2952442"/>
              </a:tblGrid>
              <a:tr h="468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操作</a:t>
                      </a:r>
                    </a:p>
                  </a:txBody>
                  <a:tcPr marL="91444" marR="9144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命令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说明</a:t>
                      </a:r>
                      <a:endParaRPr kumimoji="1"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31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进入系统视图</a:t>
                      </a:r>
                    </a:p>
                  </a:txBody>
                  <a:tcPr marL="91444" marR="9144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system-view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6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进入指定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CE1/PRI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接口的视图</a:t>
                      </a:r>
                    </a:p>
                  </a:txBody>
                  <a:tcPr marL="91444" marR="9144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controller e1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配置接口工作在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方式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e1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</a:t>
                      </a:r>
                    </a:p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CE1/PRI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接口工作在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CE1/PRI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工作方式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96799"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将接口捆绑为</a:t>
                      </a:r>
                      <a:r>
                        <a:rPr kumimoji="0" lang="en-US" altLang="en-US" sz="1800" b="1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pri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 set</a:t>
                      </a:r>
                      <a:endParaRPr kumimoji="0" lang="zh-CN" altLang="en-US" sz="18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-set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[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timeslot-list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如果不指定捆绑的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range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，则捆绑除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0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时隙外的其它所有时隙，形成一个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30B+D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的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ISDN PRI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+mn-lt"/>
                <a:ea typeface="华文细黑" pitchFamily="2" charset="-122"/>
              </a:rPr>
              <a:t>E1-F</a:t>
            </a:r>
            <a:r>
              <a:rPr lang="zh-CN" altLang="en-US" dirty="0" smtClean="0">
                <a:latin typeface="+mn-lt"/>
                <a:ea typeface="华文细黑" pitchFamily="2" charset="-122"/>
              </a:rPr>
              <a:t>接口配置</a:t>
            </a:r>
          </a:p>
        </p:txBody>
      </p:sp>
      <p:graphicFrame>
        <p:nvGraphicFramePr>
          <p:cNvPr id="4" name="Group 37"/>
          <p:cNvGraphicFramePr>
            <a:graphicFrameLocks noGrp="1"/>
          </p:cNvGraphicFramePr>
          <p:nvPr/>
        </p:nvGraphicFramePr>
        <p:xfrm>
          <a:off x="539750" y="1339850"/>
          <a:ext cx="7961313" cy="4240213"/>
        </p:xfrm>
        <a:graphic>
          <a:graphicData uri="http://schemas.openxmlformats.org/drawingml/2006/table">
            <a:tbl>
              <a:tblPr/>
              <a:tblGrid>
                <a:gridCol w="3022350"/>
                <a:gridCol w="1916612"/>
                <a:gridCol w="3022350"/>
              </a:tblGrid>
              <a:tr h="446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操作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命令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说明</a:t>
                      </a:r>
                      <a:endParaRPr kumimoji="1"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92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进入系统视图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system-view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4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E1-F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接口的视图</a:t>
                      </a:r>
                      <a:endParaRPr kumimoji="0" lang="zh-CN" altLang="en-US" sz="18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serial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interface-number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3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配置接口工作方式为成帧方式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undo fe1 unframed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可选，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E1-F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接口缺省工作在成帧方式</a:t>
                      </a:r>
                      <a:endParaRPr kumimoji="0" lang="zh-CN" altLang="en-US" sz="18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3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对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E1-F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接口进行时隙捆绑</a:t>
                      </a:r>
                      <a:endParaRPr kumimoji="0" lang="zh-CN" altLang="en-US" sz="18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fe1 timeslot-list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可选，缺省情况下，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E1-F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接口对所有时隙进行捆绑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653" name="TextBox 4"/>
          <p:cNvSpPr txBox="1">
            <a:spLocks noChangeArrowheads="1"/>
          </p:cNvSpPr>
          <p:nvPr/>
        </p:nvSpPr>
        <p:spPr bwMode="auto">
          <a:xfrm>
            <a:off x="395288" y="742950"/>
            <a:ext cx="4075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/>
              <a:t>配置</a:t>
            </a:r>
            <a:r>
              <a:rPr lang="en-US" altLang="zh-CN" dirty="0">
                <a:latin typeface="+mn-lt"/>
              </a:rPr>
              <a:t>E1-F</a:t>
            </a:r>
            <a:r>
              <a:rPr lang="zh-CN" altLang="en-US" dirty="0"/>
              <a:t>接口（工作在成帧方式）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华文细黑" panose="02010600040101010101" pitchFamily="2" charset="-122"/>
              </a:rPr>
              <a:t>E1-F</a:t>
            </a:r>
            <a:r>
              <a:rPr lang="zh-CN" altLang="en-US" smtClean="0">
                <a:ea typeface="华文细黑" panose="02010600040101010101" pitchFamily="2" charset="-122"/>
              </a:rPr>
              <a:t>接口配置</a:t>
            </a:r>
            <a:endParaRPr lang="zh-CN" altLang="en-US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4" name="Group 37"/>
          <p:cNvGraphicFramePr>
            <a:graphicFrameLocks noGrp="1"/>
          </p:cNvGraphicFramePr>
          <p:nvPr/>
        </p:nvGraphicFramePr>
        <p:xfrm>
          <a:off x="539750" y="1357313"/>
          <a:ext cx="7961313" cy="3848100"/>
        </p:xfrm>
        <a:graphic>
          <a:graphicData uri="http://schemas.openxmlformats.org/drawingml/2006/table">
            <a:tbl>
              <a:tblPr/>
              <a:tblGrid>
                <a:gridCol w="3076591"/>
                <a:gridCol w="1951008"/>
                <a:gridCol w="2933714"/>
              </a:tblGrid>
              <a:tr h="428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操作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命令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说明</a:t>
                      </a:r>
                      <a:endParaRPr kumimoji="1"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35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进入系统视图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system-view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5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E1-F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接口的视图</a:t>
                      </a:r>
                      <a:endParaRPr kumimoji="0" lang="zh-CN" altLang="en-US" sz="18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serial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interface-number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8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配置接口工作方式为非成帧方式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fe1 unframed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必选，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E1-F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接口缺省工作在成帧方式</a:t>
                      </a:r>
                      <a:endParaRPr kumimoji="0" lang="zh-CN" altLang="en-US" sz="18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73" name="TextBox 4"/>
          <p:cNvSpPr txBox="1">
            <a:spLocks noChangeArrowheads="1"/>
          </p:cNvSpPr>
          <p:nvPr/>
        </p:nvSpPr>
        <p:spPr bwMode="auto">
          <a:xfrm>
            <a:off x="428625" y="742950"/>
            <a:ext cx="4332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/>
              <a:t>配置</a:t>
            </a:r>
            <a:r>
              <a:rPr lang="en-US" altLang="zh-CN" dirty="0">
                <a:latin typeface="+mn-lt"/>
              </a:rPr>
              <a:t>E1-F</a:t>
            </a:r>
            <a:r>
              <a:rPr lang="zh-CN" altLang="en-US" dirty="0"/>
              <a:t>接口（工作在非成帧方式）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609600" y="1341438"/>
            <a:ext cx="67706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800" dirty="0">
                <a:latin typeface="+mn-lt"/>
              </a:rPr>
              <a:t>同步</a:t>
            </a:r>
            <a:r>
              <a:rPr lang="en-US" altLang="zh-CN" sz="2800" dirty="0">
                <a:latin typeface="+mn-lt"/>
              </a:rPr>
              <a:t>/</a:t>
            </a:r>
            <a:r>
              <a:rPr lang="zh-CN" altLang="en-US" sz="2800" dirty="0">
                <a:latin typeface="+mn-lt"/>
              </a:rPr>
              <a:t>异步串口简介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E1-F/CE1/PRI</a:t>
            </a:r>
            <a:r>
              <a:rPr lang="zh-CN" altLang="en-US" sz="2800" dirty="0">
                <a:latin typeface="+mn-lt"/>
              </a:rPr>
              <a:t>接口和线缆介绍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E1-F/CE1/PRI</a:t>
            </a:r>
            <a:r>
              <a:rPr lang="zh-CN" altLang="en-US" sz="2800" dirty="0">
                <a:latin typeface="+mn-lt"/>
              </a:rPr>
              <a:t>的工作方式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solidFill>
                  <a:srgbClr val="C00000"/>
                </a:solidFill>
                <a:latin typeface="+mn-lt"/>
              </a:rPr>
              <a:t>POS/CPOS</a:t>
            </a:r>
            <a:r>
              <a:rPr lang="zh-CN" altLang="en-US" sz="2800" dirty="0">
                <a:solidFill>
                  <a:srgbClr val="C00000"/>
                </a:solidFill>
                <a:latin typeface="+mn-lt"/>
              </a:rPr>
              <a:t>模块介绍</a:t>
            </a:r>
            <a:endParaRPr lang="en-US" altLang="zh-CN" sz="2800" dirty="0">
              <a:solidFill>
                <a:srgbClr val="C00000"/>
              </a:solidFill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AM</a:t>
            </a:r>
            <a:r>
              <a:rPr lang="zh-CN" altLang="en-US" sz="2800" dirty="0">
                <a:latin typeface="+mn-lt"/>
              </a:rPr>
              <a:t>模块介绍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800" dirty="0">
                <a:latin typeface="+mn-lt"/>
              </a:rPr>
              <a:t>常见问题排查方法</a:t>
            </a:r>
          </a:p>
        </p:txBody>
      </p:sp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kumimoji="0" lang="zh-CN" altLang="en-US" sz="3200">
                <a:solidFill>
                  <a:srgbClr val="CC0000"/>
                </a:solidFill>
                <a:latin typeface="Arial" panose="020B0604020202020204" pitchFamily="34" charset="0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anchor="t"/>
          <a:lstStyle/>
          <a:p>
            <a:r>
              <a:rPr lang="en-US" altLang="zh-CN" smtClean="0">
                <a:solidFill>
                  <a:srgbClr val="C00000"/>
                </a:solidFill>
              </a:rPr>
              <a:t>pos</a:t>
            </a:r>
            <a:r>
              <a:rPr lang="zh-CN" altLang="en-US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模块简介</a:t>
            </a: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>
              <a:buFontTx/>
              <a:buNone/>
            </a:pPr>
            <a:endParaRPr lang="en-US" altLang="zh-CN" sz="1800" smtClean="0"/>
          </a:p>
          <a:p>
            <a:pPr>
              <a:buFontTx/>
              <a:buNone/>
            </a:pPr>
            <a:r>
              <a:rPr lang="en-US" altLang="zh-CN" sz="1800" smtClean="0"/>
              <a:t>SONET</a:t>
            </a:r>
            <a:r>
              <a:rPr lang="zh-CN" altLang="en-US" sz="1800" smtClean="0"/>
              <a:t>（</a:t>
            </a:r>
            <a:r>
              <a:rPr lang="en-US" altLang="zh-CN" sz="1800" smtClean="0"/>
              <a:t>Synchronous Optical Network</a:t>
            </a:r>
            <a:r>
              <a:rPr lang="zh-CN" altLang="en-US" sz="1800" smtClean="0"/>
              <a:t>，同步光网络）是</a:t>
            </a:r>
            <a:r>
              <a:rPr lang="en-US" altLang="zh-CN" sz="1800" smtClean="0"/>
              <a:t>ANSI</a:t>
            </a:r>
            <a:r>
              <a:rPr lang="zh-CN" altLang="en-US" sz="1800" smtClean="0"/>
              <a:t>定义的同步传输体制，是一种全球化的标准传输协议，采用光传输。</a:t>
            </a:r>
          </a:p>
          <a:p>
            <a:pPr>
              <a:buFontTx/>
              <a:buNone/>
            </a:pPr>
            <a:r>
              <a:rPr lang="en-US" altLang="zh-CN" sz="1800" smtClean="0"/>
              <a:t>SDH</a:t>
            </a:r>
            <a:r>
              <a:rPr lang="zh-CN" altLang="en-US" sz="1800" smtClean="0"/>
              <a:t>（</a:t>
            </a:r>
            <a:r>
              <a:rPr lang="en-US" altLang="zh-CN" sz="1800" smtClean="0"/>
              <a:t>Synchronous Digital Hierarchy</a:t>
            </a:r>
            <a:r>
              <a:rPr lang="zh-CN" altLang="en-US" sz="1800" smtClean="0"/>
              <a:t>，同步数字传输体系）是</a:t>
            </a:r>
            <a:r>
              <a:rPr lang="en-US" altLang="zh-CN" sz="1800" smtClean="0"/>
              <a:t>CCITT</a:t>
            </a:r>
            <a:r>
              <a:rPr lang="zh-CN" altLang="en-US" sz="1800" smtClean="0"/>
              <a:t>（现在的</a:t>
            </a:r>
            <a:r>
              <a:rPr lang="en-US" altLang="zh-CN" sz="1800" smtClean="0"/>
              <a:t>ITU-T</a:t>
            </a:r>
            <a:r>
              <a:rPr lang="zh-CN" altLang="en-US" sz="1800" smtClean="0"/>
              <a:t>）定义的，采用同步复用方式和灵活的映射结构，可以从</a:t>
            </a:r>
            <a:r>
              <a:rPr lang="en-US" altLang="zh-CN" sz="1800" smtClean="0"/>
              <a:t>SDH</a:t>
            </a:r>
            <a:r>
              <a:rPr lang="zh-CN" altLang="en-US" sz="1800" smtClean="0"/>
              <a:t>信号中直接分插出低速的支路信号，而不需要使用大量的复接</a:t>
            </a:r>
            <a:r>
              <a:rPr lang="en-US" altLang="zh-CN" sz="1800" smtClean="0"/>
              <a:t>/</a:t>
            </a:r>
            <a:r>
              <a:rPr lang="zh-CN" altLang="en-US" sz="1800" smtClean="0"/>
              <a:t>分接设备，从而能够减少信号损耗和设备投资。</a:t>
            </a:r>
            <a:endParaRPr lang="en-US" altLang="zh-CN" sz="1800" smtClean="0"/>
          </a:p>
          <a:p>
            <a:endParaRPr lang="en-US" altLang="zh-CN" sz="1800" smtClean="0"/>
          </a:p>
          <a:p>
            <a:pPr>
              <a:buFontTx/>
              <a:buNone/>
            </a:pPr>
            <a:r>
              <a:rPr lang="en-US" altLang="zh-CN" sz="1800" smtClean="0"/>
              <a:t>POS</a:t>
            </a:r>
            <a:r>
              <a:rPr lang="zh-CN" altLang="en-US" sz="1800" smtClean="0"/>
              <a:t>（</a:t>
            </a:r>
            <a:r>
              <a:rPr lang="en-US" altLang="zh-CN" sz="1800" smtClean="0"/>
              <a:t>Packet Over SONET/SDH</a:t>
            </a:r>
            <a:r>
              <a:rPr lang="zh-CN" altLang="en-US" sz="1800" smtClean="0"/>
              <a:t>，</a:t>
            </a:r>
            <a:r>
              <a:rPr lang="en-US" altLang="zh-CN" sz="1800" smtClean="0"/>
              <a:t>SONET/SDH</a:t>
            </a:r>
            <a:r>
              <a:rPr lang="zh-CN" altLang="en-US" sz="1800" smtClean="0"/>
              <a:t>上的分组）是一种应用在城域网及广域网中的技术，</a:t>
            </a:r>
            <a:r>
              <a:rPr lang="en-US" altLang="zh-CN" sz="1800" smtClean="0"/>
              <a:t>POS</a:t>
            </a:r>
            <a:r>
              <a:rPr lang="zh-CN" altLang="en-US" sz="1800" smtClean="0"/>
              <a:t>接口在数据链路层可以使用</a:t>
            </a:r>
            <a:r>
              <a:rPr lang="en-US" altLang="zh-CN" sz="1800" smtClean="0"/>
              <a:t>PPP</a:t>
            </a:r>
            <a:r>
              <a:rPr lang="zh-CN" altLang="en-US" sz="1800" smtClean="0"/>
              <a:t>、帧中继和</a:t>
            </a:r>
            <a:r>
              <a:rPr lang="en-US" altLang="zh-CN" sz="1800" smtClean="0"/>
              <a:t>HDLC</a:t>
            </a:r>
            <a:r>
              <a:rPr lang="zh-CN" altLang="en-US" sz="1800" smtClean="0"/>
              <a:t>协议，在网络层使用</a:t>
            </a:r>
            <a:r>
              <a:rPr lang="en-US" altLang="zh-CN" sz="1800" smtClean="0"/>
              <a:t>IP</a:t>
            </a:r>
            <a:r>
              <a:rPr lang="zh-CN" altLang="en-US" sz="1800" smtClean="0"/>
              <a:t>协议。针对不同的设备，接口传输速率会有所不同，例如按</a:t>
            </a:r>
            <a:r>
              <a:rPr lang="en-US" altLang="zh-CN" sz="1800" smtClean="0"/>
              <a:t>SDH</a:t>
            </a:r>
            <a:r>
              <a:rPr lang="zh-CN" altLang="en-US" sz="1800" smtClean="0"/>
              <a:t>的帧结构来分，有</a:t>
            </a:r>
            <a:r>
              <a:rPr lang="en-US" altLang="zh-CN" sz="1800" smtClean="0">
                <a:solidFill>
                  <a:srgbClr val="C00000"/>
                </a:solidFill>
              </a:rPr>
              <a:t>STM-1</a:t>
            </a:r>
            <a:r>
              <a:rPr lang="zh-CN" altLang="en-US" sz="1800" smtClean="0"/>
              <a:t>、</a:t>
            </a:r>
            <a:r>
              <a:rPr lang="en-US" altLang="zh-CN" sz="1800" smtClean="0"/>
              <a:t>STM-4</a:t>
            </a:r>
            <a:r>
              <a:rPr lang="zh-CN" altLang="en-US" sz="1800" smtClean="0"/>
              <a:t>和</a:t>
            </a:r>
            <a:r>
              <a:rPr lang="en-US" altLang="zh-CN" sz="1800" smtClean="0"/>
              <a:t>STM-16</a:t>
            </a:r>
            <a:r>
              <a:rPr lang="zh-CN" altLang="en-US" sz="1800" smtClean="0"/>
              <a:t>，每一级速率都是较低一级的</a:t>
            </a:r>
            <a:r>
              <a:rPr lang="en-US" altLang="zh-CN" sz="1800" smtClean="0"/>
              <a:t>4</a:t>
            </a:r>
            <a:r>
              <a:rPr lang="zh-CN" altLang="en-US" sz="1800" smtClean="0"/>
              <a:t>倍。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smtClean="0"/>
              <a:t>     </a:t>
            </a:r>
            <a:r>
              <a:rPr lang="zh-CN" altLang="en-US" sz="18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注意：</a:t>
            </a:r>
            <a:r>
              <a:rPr lang="en-US" altLang="zh-CN" sz="1800" smtClean="0"/>
              <a:t>MSR</a:t>
            </a:r>
            <a:r>
              <a:rPr lang="zh-CN" altLang="en-US" sz="18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路由器只支持</a:t>
            </a:r>
            <a:r>
              <a:rPr lang="en-US" altLang="zh-CN" sz="18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STM-1</a:t>
            </a:r>
            <a:r>
              <a:rPr lang="zh-CN" altLang="en-US" sz="18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速率的模块</a:t>
            </a:r>
            <a:endParaRPr lang="en-US" altLang="zh-CN" sz="180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		   SR66/SR88</a:t>
            </a:r>
            <a:r>
              <a:rPr lang="zh-CN" altLang="en-US" sz="18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可以支持到</a:t>
            </a:r>
            <a:r>
              <a:rPr lang="en-US" altLang="zh-CN" sz="18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2.5G</a:t>
            </a:r>
            <a:r>
              <a:rPr lang="en-US" altLang="zh-CN" sz="1800" smtClean="0"/>
              <a:t>    HIM-PS1P</a:t>
            </a:r>
            <a:endParaRPr lang="zh-CN" altLang="en-US" sz="180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zh-CN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609600" y="1341438"/>
            <a:ext cx="67706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zh-CN" altLang="en-US" sz="2800" dirty="0">
                <a:solidFill>
                  <a:srgbClr val="C00000"/>
                </a:solidFill>
                <a:latin typeface="+mn-lt"/>
              </a:rPr>
              <a:t>同步</a:t>
            </a:r>
            <a:r>
              <a:rPr lang="en-US" altLang="zh-CN" sz="2800" dirty="0">
                <a:solidFill>
                  <a:srgbClr val="C00000"/>
                </a:solidFill>
                <a:latin typeface="+mn-lt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latin typeface="+mn-lt"/>
              </a:rPr>
              <a:t>异步串口简介</a:t>
            </a:r>
            <a:endParaRPr lang="en-US" altLang="zh-CN" sz="2800" dirty="0">
              <a:solidFill>
                <a:srgbClr val="C00000"/>
              </a:solidFill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E1-F/CE1/PRI</a:t>
            </a:r>
            <a:r>
              <a:rPr lang="zh-CN" altLang="en-US" sz="2800" dirty="0">
                <a:latin typeface="+mn-lt"/>
              </a:rPr>
              <a:t>接口和线缆介绍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E1-F/CE1/PRI</a:t>
            </a:r>
            <a:r>
              <a:rPr lang="zh-CN" altLang="en-US" sz="2800" dirty="0">
                <a:latin typeface="+mn-lt"/>
              </a:rPr>
              <a:t>接口的工作方式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POS/CPOS</a:t>
            </a:r>
            <a:r>
              <a:rPr lang="zh-CN" altLang="en-US" sz="2800" dirty="0">
                <a:latin typeface="+mn-lt"/>
              </a:rPr>
              <a:t>模块介绍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AM</a:t>
            </a:r>
            <a:r>
              <a:rPr lang="zh-CN" altLang="en-US" sz="2800" dirty="0">
                <a:latin typeface="+mn-lt"/>
              </a:rPr>
              <a:t>模块介绍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800" dirty="0">
                <a:latin typeface="+mn-lt"/>
              </a:rPr>
              <a:t>常见问题排查方法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kumimoji="0" lang="zh-CN" altLang="en-US" sz="3200">
                <a:solidFill>
                  <a:srgbClr val="CC0000"/>
                </a:solidFill>
                <a:latin typeface="Arial" panose="020B0604020202020204" pitchFamily="34" charset="0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anchor="t"/>
          <a:lstStyle/>
          <a:p>
            <a:r>
              <a:rPr lang="en-US" altLang="zh-CN" smtClean="0">
                <a:solidFill>
                  <a:srgbClr val="C00000"/>
                </a:solidFill>
              </a:rPr>
              <a:t>pos</a:t>
            </a:r>
            <a:r>
              <a:rPr lang="zh-CN" altLang="en-US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模块简介</a:t>
            </a:r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>
              <a:buFontTx/>
              <a:buNone/>
            </a:pPr>
            <a:endParaRPr lang="en-US" altLang="zh-CN" sz="1800" smtClean="0"/>
          </a:p>
          <a:p>
            <a:r>
              <a:rPr lang="en-US" altLang="zh-CN" sz="2000" smtClean="0"/>
              <a:t>POS</a:t>
            </a:r>
            <a:r>
              <a:rPr lang="zh-CN" altLang="zh-CN" sz="2000" smtClean="0"/>
              <a:t>单板有两种类型：</a:t>
            </a:r>
            <a:r>
              <a:rPr lang="en-US" altLang="zh-CN" sz="2000" smtClean="0"/>
              <a:t>MIM-POS, FIC-POS</a:t>
            </a:r>
            <a:r>
              <a:rPr lang="zh-CN" altLang="zh-CN" sz="2000" smtClean="0"/>
              <a:t>。</a:t>
            </a:r>
            <a:r>
              <a:rPr lang="en-US" altLang="zh-CN" sz="2000" smtClean="0"/>
              <a:t>MIM</a:t>
            </a:r>
            <a:r>
              <a:rPr lang="zh-CN" altLang="zh-CN" sz="2000" smtClean="0"/>
              <a:t>卡和</a:t>
            </a:r>
            <a:r>
              <a:rPr lang="en-US" altLang="zh-CN" sz="2000" smtClean="0"/>
              <a:t>FIC</a:t>
            </a:r>
            <a:r>
              <a:rPr lang="zh-CN" altLang="zh-CN" sz="2000" smtClean="0"/>
              <a:t>卡功能完全一致，主要是从使用的路由器来进行区分，前者适用于提供</a:t>
            </a:r>
            <a:r>
              <a:rPr lang="en-US" altLang="zh-CN" sz="2000" smtClean="0"/>
              <a:t>MIM</a:t>
            </a:r>
            <a:r>
              <a:rPr lang="zh-CN" altLang="zh-CN" sz="2000" smtClean="0"/>
              <a:t>插槽的路由器款型，而后者适用于</a:t>
            </a:r>
            <a:r>
              <a:rPr lang="en-US" altLang="zh-CN" sz="2000" smtClean="0"/>
              <a:t>FIC</a:t>
            </a:r>
            <a:r>
              <a:rPr lang="zh-CN" altLang="zh-CN" sz="2000" smtClean="0"/>
              <a:t>插槽的路由器款型。</a:t>
            </a:r>
            <a:endParaRPr lang="zh-CN" altLang="en-US" sz="2000" smtClean="0"/>
          </a:p>
          <a:p>
            <a:endParaRPr lang="zh-CN" altLang="en-US" sz="2000" smtClean="0"/>
          </a:p>
        </p:txBody>
      </p:sp>
      <p:pic>
        <p:nvPicPr>
          <p:cNvPr id="39940" name="图片 4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572000"/>
            <a:ext cx="66627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1357313" y="4214813"/>
            <a:ext cx="3500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1800" b="0"/>
              <a:t>FIC-1POS</a:t>
            </a:r>
            <a:r>
              <a:rPr lang="zh-CN" altLang="en-US" sz="1800" b="0"/>
              <a:t>模块面板图如下</a:t>
            </a:r>
          </a:p>
        </p:txBody>
      </p:sp>
      <p:pic>
        <p:nvPicPr>
          <p:cNvPr id="39942" name="图片 6" descr="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71813"/>
            <a:ext cx="61087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1357313" y="2714625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1800" b="0"/>
              <a:t>MIM-1POS</a:t>
            </a:r>
            <a:r>
              <a:rPr lang="zh-CN" altLang="en-US" sz="1800" b="0"/>
              <a:t>模块面板图如下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anchor="t"/>
          <a:lstStyle/>
          <a:p>
            <a:r>
              <a:rPr lang="en-US" altLang="zh-CN" smtClean="0">
                <a:solidFill>
                  <a:srgbClr val="C00000"/>
                </a:solidFill>
              </a:rPr>
              <a:t>Cpos</a:t>
            </a:r>
            <a:r>
              <a:rPr lang="zh-CN" altLang="en-US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模块简介</a:t>
            </a:r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>
          <a:xfrm>
            <a:off x="457200" y="1071563"/>
            <a:ext cx="8043863" cy="150018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1800" smtClean="0"/>
              <a:t>      </a:t>
            </a:r>
            <a:endParaRPr lang="en-US" altLang="zh-CN" sz="1800" smtClean="0"/>
          </a:p>
          <a:p>
            <a:pPr>
              <a:buFontTx/>
              <a:buNone/>
            </a:pPr>
            <a:r>
              <a:rPr lang="en-US" altLang="zh-CN" sz="1800" smtClean="0"/>
              <a:t>     CPOS</a:t>
            </a:r>
            <a:r>
              <a:rPr lang="zh-CN" altLang="en-US" sz="1800" smtClean="0"/>
              <a:t>，即通道化的</a:t>
            </a:r>
            <a:r>
              <a:rPr lang="en-US" altLang="zh-CN" sz="1800" smtClean="0"/>
              <a:t>POS</a:t>
            </a:r>
            <a:r>
              <a:rPr lang="zh-CN" altLang="en-US" sz="1800" smtClean="0"/>
              <a:t>接口，它充分利用了</a:t>
            </a:r>
            <a:r>
              <a:rPr lang="en-US" altLang="zh-CN" sz="1800" smtClean="0"/>
              <a:t>SDH</a:t>
            </a:r>
            <a:r>
              <a:rPr lang="zh-CN" altLang="en-US" sz="1800" smtClean="0"/>
              <a:t>体制的特点，提供对带宽精细划分的能力，可减少组网中对设备低速物理端口的数量要求，增强设备的低速端口汇聚能力，并提高设备的专线接入能力。</a:t>
            </a:r>
            <a:endParaRPr lang="en-US" altLang="zh-CN" sz="1800" smtClean="0"/>
          </a:p>
          <a:p>
            <a:pPr>
              <a:buFontTx/>
              <a:buNone/>
            </a:pPr>
            <a:endParaRPr lang="zh-CN" altLang="en-US" sz="1800" smtClean="0"/>
          </a:p>
          <a:p>
            <a:pPr>
              <a:buFontTx/>
              <a:buNone/>
            </a:pPr>
            <a:endParaRPr lang="en-US" altLang="zh-CN" sz="1800" smtClean="0"/>
          </a:p>
        </p:txBody>
      </p:sp>
      <p:pic>
        <p:nvPicPr>
          <p:cNvPr id="40964" name="图片 4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619375"/>
            <a:ext cx="6403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图片 5" descr="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657725"/>
            <a:ext cx="5786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928688" y="2428875"/>
            <a:ext cx="312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1800" b="0"/>
              <a:t>MIM-1CPOS</a:t>
            </a:r>
            <a:r>
              <a:rPr lang="zh-CN" altLang="en-US" sz="1800" b="0"/>
              <a:t>模块面板图如下</a:t>
            </a:r>
          </a:p>
        </p:txBody>
      </p:sp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1071563" y="4202113"/>
            <a:ext cx="299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1800" b="0"/>
              <a:t>FIC-1CPOS</a:t>
            </a:r>
            <a:r>
              <a:rPr lang="zh-CN" altLang="en-US" sz="1800" b="0"/>
              <a:t>模块面板图如下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anchor="t"/>
          <a:lstStyle/>
          <a:p>
            <a:r>
              <a:rPr lang="en-US" altLang="zh-CN" smtClean="0">
                <a:solidFill>
                  <a:srgbClr val="C00000"/>
                </a:solidFill>
              </a:rPr>
              <a:t>Cpos</a:t>
            </a:r>
            <a:r>
              <a:rPr lang="zh-CN" altLang="en-US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模块简介</a:t>
            </a:r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>
          <a:xfrm>
            <a:off x="457200" y="1071563"/>
            <a:ext cx="8043863" cy="5054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1800" smtClean="0"/>
              <a:t>     CPOS</a:t>
            </a:r>
            <a:r>
              <a:rPr lang="zh-CN" altLang="zh-CN" sz="1800" smtClean="0"/>
              <a:t>单板从硬件实现可以区分为两种类型： 新</a:t>
            </a:r>
            <a:r>
              <a:rPr lang="en-US" altLang="zh-CN" sz="1800" smtClean="0"/>
              <a:t>CPOS</a:t>
            </a:r>
            <a:r>
              <a:rPr lang="zh-CN" altLang="zh-CN" sz="1800" smtClean="0"/>
              <a:t>单板，旧</a:t>
            </a:r>
            <a:r>
              <a:rPr lang="en-US" altLang="zh-CN" sz="1800" smtClean="0"/>
              <a:t>CPOS</a:t>
            </a:r>
            <a:r>
              <a:rPr lang="zh-CN" altLang="zh-CN" sz="1800" smtClean="0"/>
              <a:t>单板</a:t>
            </a:r>
            <a:endParaRPr lang="en-US" altLang="zh-CN" sz="1800" smtClean="0"/>
          </a:p>
          <a:p>
            <a:pPr>
              <a:buFontTx/>
              <a:buNone/>
            </a:pPr>
            <a:r>
              <a:rPr lang="en-US" altLang="zh-CN" sz="1800" smtClean="0"/>
              <a:t>    </a:t>
            </a:r>
          </a:p>
          <a:p>
            <a:pPr>
              <a:buFontTx/>
              <a:buNone/>
            </a:pPr>
            <a:r>
              <a:rPr lang="en-US" altLang="zh-CN" sz="1800" smtClean="0"/>
              <a:t>     </a:t>
            </a:r>
            <a:r>
              <a:rPr lang="zh-CN" altLang="zh-CN" sz="1800" smtClean="0"/>
              <a:t>旧</a:t>
            </a:r>
            <a:r>
              <a:rPr lang="en-US" altLang="zh-CN" sz="1800" smtClean="0"/>
              <a:t>CPOS</a:t>
            </a:r>
            <a:r>
              <a:rPr lang="zh-CN" altLang="zh-CN" sz="1800" smtClean="0"/>
              <a:t>接口卡</a:t>
            </a:r>
          </a:p>
          <a:p>
            <a:pPr>
              <a:buFontTx/>
              <a:buNone/>
            </a:pPr>
            <a:r>
              <a:rPr lang="en-US" altLang="zh-CN" sz="1800" smtClean="0"/>
              <a:t>     </a:t>
            </a:r>
            <a:r>
              <a:rPr lang="zh-CN" altLang="zh-CN" sz="1800" smtClean="0"/>
              <a:t>可以分为</a:t>
            </a:r>
            <a:r>
              <a:rPr lang="en-US" altLang="zh-CN" sz="1800" smtClean="0"/>
              <a:t>CPOS(E)</a:t>
            </a:r>
            <a:r>
              <a:rPr lang="zh-CN" altLang="zh-CN" sz="1800" smtClean="0"/>
              <a:t>和</a:t>
            </a:r>
            <a:r>
              <a:rPr lang="en-US" altLang="zh-CN" sz="1800" smtClean="0"/>
              <a:t>CPOS(T)</a:t>
            </a:r>
            <a:r>
              <a:rPr lang="zh-CN" altLang="zh-CN" sz="1800" smtClean="0"/>
              <a:t>两种型号，其中</a:t>
            </a:r>
            <a:r>
              <a:rPr lang="en-US" altLang="zh-CN" sz="1800" smtClean="0"/>
              <a:t>CPOS(E)</a:t>
            </a:r>
            <a:r>
              <a:rPr lang="zh-CN" altLang="zh-CN" sz="1800" smtClean="0"/>
              <a:t>接口卡支持</a:t>
            </a:r>
            <a:r>
              <a:rPr lang="en-US" altLang="zh-CN" sz="1800" smtClean="0"/>
              <a:t>E1</a:t>
            </a:r>
            <a:r>
              <a:rPr lang="zh-CN" altLang="zh-CN" sz="1800" smtClean="0"/>
              <a:t>制式，而</a:t>
            </a:r>
            <a:r>
              <a:rPr lang="en-US" altLang="zh-CN" sz="1800" smtClean="0"/>
              <a:t>CPOS(T)</a:t>
            </a:r>
            <a:r>
              <a:rPr lang="zh-CN" altLang="zh-CN" sz="1800" smtClean="0"/>
              <a:t>接口卡支持</a:t>
            </a:r>
            <a:r>
              <a:rPr lang="en-US" altLang="zh-CN" sz="1800" smtClean="0"/>
              <a:t>T1</a:t>
            </a:r>
            <a:r>
              <a:rPr lang="zh-CN" altLang="zh-CN" sz="1800" smtClean="0"/>
              <a:t>制式，同时版本有</a:t>
            </a:r>
            <a:r>
              <a:rPr lang="en-US" altLang="zh-CN" sz="1800" smtClean="0"/>
              <a:t>FIC ,MIM</a:t>
            </a:r>
            <a:r>
              <a:rPr lang="zh-CN" altLang="zh-CN" sz="1800" smtClean="0"/>
              <a:t>之分，因此目前支持的单板类型如下：</a:t>
            </a:r>
          </a:p>
          <a:p>
            <a:pPr>
              <a:buFontTx/>
              <a:buNone/>
            </a:pPr>
            <a:r>
              <a:rPr lang="en-US" altLang="zh-CN" sz="1800" smtClean="0"/>
              <a:t>      1</a:t>
            </a:r>
            <a:r>
              <a:rPr lang="zh-CN" altLang="zh-CN" sz="1800" smtClean="0"/>
              <a:t>）</a:t>
            </a:r>
            <a:r>
              <a:rPr lang="en-US" altLang="zh-CN" sz="1800" smtClean="0"/>
              <a:t>MIM </a:t>
            </a:r>
            <a:r>
              <a:rPr lang="zh-CN" altLang="zh-CN" sz="1800" smtClean="0"/>
              <a:t>卡：</a:t>
            </a:r>
            <a:r>
              <a:rPr lang="en-US" altLang="zh-CN" sz="1800" smtClean="0"/>
              <a:t>RT-MIM-CPOS(E1),  RT-MIM-CPOS(T1)</a:t>
            </a:r>
            <a:endParaRPr lang="zh-CN" altLang="zh-CN" sz="1800" smtClean="0"/>
          </a:p>
          <a:p>
            <a:pPr>
              <a:buFontTx/>
              <a:buNone/>
            </a:pPr>
            <a:r>
              <a:rPr lang="en-US" altLang="zh-CN" sz="1800" smtClean="0"/>
              <a:t>      2</a:t>
            </a:r>
            <a:r>
              <a:rPr lang="zh-CN" altLang="zh-CN" sz="1800" smtClean="0"/>
              <a:t>）</a:t>
            </a:r>
            <a:r>
              <a:rPr lang="en-US" altLang="zh-CN" sz="1800" smtClean="0"/>
              <a:t>FIC </a:t>
            </a:r>
            <a:r>
              <a:rPr lang="zh-CN" altLang="zh-CN" sz="1800" smtClean="0"/>
              <a:t>卡</a:t>
            </a:r>
            <a:r>
              <a:rPr lang="en-US" altLang="zh-CN" sz="1800" smtClean="0"/>
              <a:t>:  RT-FIC-CPOS(E1),  RT-FIC-CPOS(T1)</a:t>
            </a:r>
            <a:endParaRPr lang="zh-CN" altLang="zh-CN" sz="1800" smtClean="0"/>
          </a:p>
          <a:p>
            <a:pPr>
              <a:buFontTx/>
              <a:buNone/>
            </a:pPr>
            <a:r>
              <a:rPr lang="en-US" altLang="zh-CN" sz="1800" smtClean="0"/>
              <a:t>      </a:t>
            </a:r>
            <a:endParaRPr lang="zh-CN" altLang="zh-CN" sz="1800" smtClean="0"/>
          </a:p>
          <a:p>
            <a:pPr>
              <a:buFontTx/>
              <a:buNone/>
            </a:pPr>
            <a:r>
              <a:rPr lang="en-US" altLang="zh-CN" sz="1800" smtClean="0"/>
              <a:t>     </a:t>
            </a:r>
            <a:r>
              <a:rPr lang="zh-CN" altLang="zh-CN" sz="1800" smtClean="0"/>
              <a:t>新</a:t>
            </a:r>
            <a:r>
              <a:rPr lang="en-US" altLang="zh-CN" sz="1800" smtClean="0"/>
              <a:t>CPOS</a:t>
            </a:r>
            <a:r>
              <a:rPr lang="zh-CN" altLang="zh-CN" sz="1800" smtClean="0"/>
              <a:t>接口卡</a:t>
            </a:r>
          </a:p>
          <a:p>
            <a:pPr>
              <a:buFontTx/>
              <a:buNone/>
            </a:pPr>
            <a:r>
              <a:rPr lang="en-US" altLang="zh-CN" sz="1800" smtClean="0"/>
              <a:t>     </a:t>
            </a:r>
            <a:r>
              <a:rPr lang="zh-CN" altLang="zh-CN" sz="1800" smtClean="0"/>
              <a:t>新</a:t>
            </a:r>
            <a:r>
              <a:rPr lang="en-US" altLang="zh-CN" sz="1800" smtClean="0"/>
              <a:t>CPOS</a:t>
            </a:r>
            <a:r>
              <a:rPr lang="zh-CN" altLang="zh-CN" sz="1800" smtClean="0"/>
              <a:t>接口卡不区分</a:t>
            </a:r>
            <a:r>
              <a:rPr lang="en-US" altLang="zh-CN" sz="1800" smtClean="0"/>
              <a:t>CPOS(E)/CPOS(T),</a:t>
            </a:r>
            <a:r>
              <a:rPr lang="zh-CN" altLang="zh-CN" sz="1800" smtClean="0"/>
              <a:t>板卡可以通过命令行（</a:t>
            </a:r>
            <a:r>
              <a:rPr lang="en-US" altLang="zh-CN" sz="1800" smtClean="0"/>
              <a:t>card-mode slot </a:t>
            </a:r>
            <a:r>
              <a:rPr lang="en-US" altLang="zh-CN" sz="1800" i="1" smtClean="0"/>
              <a:t>slot-num { e1 |t1} </a:t>
            </a:r>
            <a:r>
              <a:rPr lang="zh-CN" altLang="zh-CN" sz="1800" i="1" smtClean="0"/>
              <a:t>）</a:t>
            </a:r>
            <a:r>
              <a:rPr lang="zh-CN" altLang="zh-CN" sz="1800" smtClean="0"/>
              <a:t>在</a:t>
            </a:r>
            <a:r>
              <a:rPr lang="en-US" altLang="zh-CN" sz="1800" smtClean="0"/>
              <a:t>E1</a:t>
            </a:r>
            <a:r>
              <a:rPr lang="zh-CN" altLang="zh-CN" sz="1800" smtClean="0"/>
              <a:t>制式和</a:t>
            </a:r>
            <a:r>
              <a:rPr lang="en-US" altLang="zh-CN" sz="1800" smtClean="0"/>
              <a:t>T1</a:t>
            </a:r>
            <a:r>
              <a:rPr lang="zh-CN" altLang="zh-CN" sz="1800" smtClean="0"/>
              <a:t>制式之间进行切换。同时新</a:t>
            </a:r>
            <a:r>
              <a:rPr lang="en-US" altLang="zh-CN" sz="1800" smtClean="0"/>
              <a:t>CPOS</a:t>
            </a:r>
            <a:r>
              <a:rPr lang="zh-CN" altLang="zh-CN" sz="1800" smtClean="0"/>
              <a:t>单板只有</a:t>
            </a:r>
            <a:r>
              <a:rPr lang="en-US" altLang="zh-CN" sz="1800" smtClean="0"/>
              <a:t>FIC</a:t>
            </a:r>
            <a:r>
              <a:rPr lang="zh-CN" altLang="zh-CN" sz="1800" smtClean="0"/>
              <a:t>卡一种板卡，目前只在</a:t>
            </a:r>
            <a:r>
              <a:rPr lang="en-US" altLang="zh-CN" sz="1800" smtClean="0"/>
              <a:t>MSR50 Realse 21xx</a:t>
            </a:r>
            <a:r>
              <a:rPr lang="zh-CN" altLang="zh-CN" sz="1800" smtClean="0"/>
              <a:t>以上软件版本支持。</a:t>
            </a:r>
          </a:p>
          <a:p>
            <a:pPr>
              <a:buFontTx/>
              <a:buNone/>
            </a:pPr>
            <a:endParaRPr lang="en-US" altLang="zh-CN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E-Cpos</a:t>
            </a:r>
            <a:r>
              <a:rPr lang="zh-CN" altLang="en-US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模块简介</a:t>
            </a:r>
            <a:endParaRPr lang="zh-CN" altLang="en-US" smtClean="0"/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smtClean="0"/>
              <a:t>SONET</a:t>
            </a:r>
            <a:r>
              <a:rPr lang="zh-CN" altLang="en-US" sz="2000" smtClean="0"/>
              <a:t>（</a:t>
            </a:r>
            <a:r>
              <a:rPr lang="en-US" altLang="zh-CN" sz="2000" smtClean="0"/>
              <a:t>Synchronous Optical Network</a:t>
            </a:r>
            <a:r>
              <a:rPr lang="zh-CN" altLang="en-US" sz="2000" smtClean="0"/>
              <a:t>，同步光网络）是</a:t>
            </a:r>
            <a:r>
              <a:rPr lang="en-US" altLang="zh-CN" sz="2000" smtClean="0"/>
              <a:t>ANSI</a:t>
            </a:r>
            <a:r>
              <a:rPr lang="zh-CN" altLang="en-US" sz="2000" smtClean="0"/>
              <a:t>定义的同步传输体制，是一种全球化的标准传输协议。它采用光传输，传输速率组成一个序列，包括</a:t>
            </a:r>
            <a:r>
              <a:rPr lang="en-US" altLang="zh-CN" sz="2000" smtClean="0"/>
              <a:t>OC-1</a:t>
            </a:r>
            <a:r>
              <a:rPr lang="zh-CN" altLang="en-US" sz="2000" smtClean="0"/>
              <a:t>（</a:t>
            </a:r>
            <a:r>
              <a:rPr lang="en-US" altLang="zh-CN" sz="2000" smtClean="0"/>
              <a:t>51.84Mbps</a:t>
            </a:r>
            <a:r>
              <a:rPr lang="zh-CN" altLang="en-US" sz="2000" smtClean="0"/>
              <a:t>）、</a:t>
            </a:r>
            <a:r>
              <a:rPr lang="en-US" altLang="zh-CN" sz="2000" smtClean="0"/>
              <a:t>OC-3</a:t>
            </a:r>
            <a:r>
              <a:rPr lang="zh-CN" altLang="en-US" sz="2000" smtClean="0"/>
              <a:t>（</a:t>
            </a:r>
            <a:r>
              <a:rPr lang="en-US" altLang="zh-CN" sz="2000" smtClean="0"/>
              <a:t>155Mbps</a:t>
            </a:r>
            <a:r>
              <a:rPr lang="zh-CN" altLang="en-US" sz="2000" smtClean="0"/>
              <a:t>）、</a:t>
            </a:r>
            <a:r>
              <a:rPr lang="en-US" altLang="zh-CN" sz="2000" smtClean="0"/>
              <a:t>OC-12</a:t>
            </a:r>
            <a:r>
              <a:rPr lang="zh-CN" altLang="en-US" sz="2000" smtClean="0"/>
              <a:t>（</a:t>
            </a:r>
            <a:r>
              <a:rPr lang="en-US" altLang="zh-CN" sz="2000" smtClean="0"/>
              <a:t>622Mbps</a:t>
            </a:r>
            <a:r>
              <a:rPr lang="zh-CN" altLang="en-US" sz="2000" smtClean="0"/>
              <a:t>）和</a:t>
            </a:r>
            <a:r>
              <a:rPr lang="en-US" altLang="zh-CN" sz="2000" smtClean="0"/>
              <a:t>OC-48</a:t>
            </a:r>
            <a:r>
              <a:rPr lang="zh-CN" altLang="en-US" sz="2000" smtClean="0"/>
              <a:t>（</a:t>
            </a:r>
            <a:r>
              <a:rPr lang="en-US" altLang="zh-CN" sz="2000" smtClean="0"/>
              <a:t>2.5Gbps</a:t>
            </a:r>
            <a:r>
              <a:rPr lang="zh-CN" altLang="en-US" sz="2000" smtClean="0"/>
              <a:t>）。由于是同步信号，因此</a:t>
            </a:r>
            <a:r>
              <a:rPr lang="en-US" altLang="zh-CN" sz="2000" smtClean="0"/>
              <a:t>SONET</a:t>
            </a:r>
            <a:r>
              <a:rPr lang="zh-CN" altLang="en-US" sz="2000" smtClean="0"/>
              <a:t>可以方便地实现多路信号的复用。</a:t>
            </a:r>
            <a:endParaRPr lang="en-US" altLang="zh-CN" sz="2000" smtClean="0"/>
          </a:p>
          <a:p>
            <a:r>
              <a:rPr lang="en-US" altLang="zh-CN" sz="2000" smtClean="0"/>
              <a:t>E-CPOS</a:t>
            </a:r>
            <a:r>
              <a:rPr lang="zh-CN" altLang="en-US" sz="2000" smtClean="0"/>
              <a:t>接口有两种工作模式：通道模式和级联模式。</a:t>
            </a:r>
          </a:p>
          <a:p>
            <a:r>
              <a:rPr lang="zh-CN" altLang="en-US" sz="2000" smtClean="0"/>
              <a:t>通道模式（</a:t>
            </a:r>
            <a:r>
              <a:rPr lang="en-US" altLang="zh-CN" sz="2000" smtClean="0"/>
              <a:t>channelized mode</a:t>
            </a:r>
            <a:r>
              <a:rPr lang="zh-CN" altLang="en-US" sz="2000" smtClean="0"/>
              <a:t>）：当</a:t>
            </a:r>
            <a:r>
              <a:rPr lang="en-US" altLang="zh-CN" sz="2000" smtClean="0"/>
              <a:t>E-CPOS</a:t>
            </a:r>
            <a:r>
              <a:rPr lang="zh-CN" altLang="en-US" sz="2000" smtClean="0"/>
              <a:t>接口工作在此模式下时把一个高阶的</a:t>
            </a:r>
            <a:r>
              <a:rPr lang="en-US" altLang="zh-CN" sz="2000" smtClean="0"/>
              <a:t>STM-N</a:t>
            </a:r>
            <a:r>
              <a:rPr lang="zh-CN" altLang="en-US" sz="2000" smtClean="0"/>
              <a:t>帧看作四个低阶的</a:t>
            </a:r>
            <a:r>
              <a:rPr lang="en-US" altLang="zh-CN" sz="2000" smtClean="0"/>
              <a:t>STM-N</a:t>
            </a:r>
            <a:r>
              <a:rPr lang="zh-CN" altLang="en-US" sz="2000" smtClean="0"/>
              <a:t>帧时分复用而成。此时一个高阶的</a:t>
            </a:r>
            <a:r>
              <a:rPr lang="en-US" altLang="zh-CN" sz="2000" smtClean="0"/>
              <a:t>STM-N</a:t>
            </a:r>
            <a:r>
              <a:rPr lang="zh-CN" altLang="en-US" sz="2000" smtClean="0"/>
              <a:t>帧实际拆分成多个低阶</a:t>
            </a:r>
            <a:r>
              <a:rPr lang="en-US" altLang="zh-CN" sz="2000" smtClean="0"/>
              <a:t>STM-N</a:t>
            </a:r>
            <a:r>
              <a:rPr lang="zh-CN" altLang="en-US" sz="2000" smtClean="0"/>
              <a:t>帧处理。</a:t>
            </a:r>
          </a:p>
          <a:p>
            <a:r>
              <a:rPr lang="zh-CN" altLang="en-US" sz="2000" smtClean="0"/>
              <a:t>级联模式（</a:t>
            </a:r>
            <a:r>
              <a:rPr lang="en-US" altLang="zh-CN" sz="2000" smtClean="0"/>
              <a:t>concatenated mode</a:t>
            </a:r>
            <a:r>
              <a:rPr lang="zh-CN" altLang="en-US" sz="2000" smtClean="0"/>
              <a:t>）：当</a:t>
            </a:r>
            <a:r>
              <a:rPr lang="en-US" altLang="zh-CN" sz="2000" smtClean="0"/>
              <a:t>E-CPOS</a:t>
            </a:r>
            <a:r>
              <a:rPr lang="zh-CN" altLang="en-US" sz="2000" smtClean="0"/>
              <a:t>接口工作在此模式下时，以一个</a:t>
            </a:r>
            <a:r>
              <a:rPr lang="en-US" altLang="zh-CN" sz="2000" smtClean="0"/>
              <a:t>STM-N</a:t>
            </a:r>
            <a:r>
              <a:rPr lang="zh-CN" altLang="en-US" sz="2000" smtClean="0"/>
              <a:t>帧做为处理单元，此时不再对报文进行拆分处理。</a:t>
            </a:r>
          </a:p>
          <a:p>
            <a:endParaRPr lang="zh-CN" altLang="en-US" sz="2800" smtClean="0"/>
          </a:p>
          <a:p>
            <a:endParaRPr lang="zh-CN" alt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POS/CPOS/E-CPOS</a:t>
            </a:r>
            <a:r>
              <a:rPr lang="zh-CN" altLang="en-US" smtClean="0"/>
              <a:t>的区别</a:t>
            </a: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POS</a:t>
            </a:r>
            <a:r>
              <a:rPr lang="zh-CN" altLang="en-US" smtClean="0"/>
              <a:t>：</a:t>
            </a:r>
            <a:r>
              <a:rPr lang="zh-CN" altLang="en-US" sz="2400" smtClean="0"/>
              <a:t>不可拆分时隙，接口固定速率。</a:t>
            </a:r>
            <a:r>
              <a:rPr lang="en-US" altLang="zh-CN" sz="2400" smtClean="0">
                <a:solidFill>
                  <a:srgbClr val="C00000"/>
                </a:solidFill>
              </a:rPr>
              <a:t> </a:t>
            </a:r>
            <a:r>
              <a:rPr lang="zh-CN" altLang="en-US" sz="2400" smtClean="0">
                <a:solidFill>
                  <a:schemeClr val="tx1"/>
                </a:solidFill>
              </a:rPr>
              <a:t>有三种</a:t>
            </a:r>
            <a:r>
              <a:rPr lang="en-US" altLang="zh-CN" sz="2400" smtClean="0">
                <a:solidFill>
                  <a:schemeClr val="tx1"/>
                </a:solidFill>
              </a:rPr>
              <a:t>STM-1</a:t>
            </a:r>
            <a:r>
              <a:rPr lang="zh-CN" altLang="en-US" sz="2400" smtClean="0"/>
              <a:t>、</a:t>
            </a:r>
            <a:r>
              <a:rPr lang="en-US" altLang="zh-CN" sz="2400" smtClean="0"/>
              <a:t>STM-4</a:t>
            </a:r>
            <a:r>
              <a:rPr lang="zh-CN" altLang="en-US" sz="2400" smtClean="0"/>
              <a:t>和</a:t>
            </a:r>
            <a:r>
              <a:rPr lang="en-US" altLang="zh-CN" sz="2400" smtClean="0"/>
              <a:t>STM-16</a:t>
            </a:r>
          </a:p>
          <a:p>
            <a:r>
              <a:rPr lang="en-US" altLang="zh-CN" sz="2400" smtClean="0"/>
              <a:t>CPOS</a:t>
            </a:r>
            <a:r>
              <a:rPr lang="zh-CN" altLang="en-US" sz="2400" smtClean="0"/>
              <a:t>：可工作于</a:t>
            </a:r>
            <a:r>
              <a:rPr lang="en-US" altLang="zh-CN" sz="2400" smtClean="0"/>
              <a:t>sonet</a:t>
            </a:r>
            <a:r>
              <a:rPr lang="zh-CN" altLang="en-US" sz="2400" smtClean="0"/>
              <a:t>或者</a:t>
            </a:r>
            <a:r>
              <a:rPr lang="en-US" altLang="zh-CN" sz="2400" smtClean="0"/>
              <a:t>SDH</a:t>
            </a:r>
            <a:r>
              <a:rPr lang="zh-CN" altLang="en-US" sz="2400" smtClean="0"/>
              <a:t>模式，可以时隙分叉复用。</a:t>
            </a:r>
            <a:endParaRPr lang="en-US" altLang="zh-CN" sz="2400" smtClean="0"/>
          </a:p>
          <a:p>
            <a:r>
              <a:rPr lang="en-US" altLang="zh-CN" sz="2400" smtClean="0"/>
              <a:t>E-CPOS</a:t>
            </a:r>
            <a:r>
              <a:rPr lang="zh-CN" altLang="en-US" sz="2400" smtClean="0"/>
              <a:t>：支持通道和级联模式，也就是说</a:t>
            </a:r>
            <a:r>
              <a:rPr lang="en-US" altLang="zh-CN" sz="2400" smtClean="0"/>
              <a:t>POS</a:t>
            </a:r>
            <a:r>
              <a:rPr lang="zh-CN" altLang="en-US" sz="2400" smtClean="0"/>
              <a:t>和</a:t>
            </a:r>
            <a:r>
              <a:rPr lang="en-US" altLang="zh-CN" sz="2400" smtClean="0"/>
              <a:t>CPOS</a:t>
            </a:r>
            <a:r>
              <a:rPr lang="zh-CN" altLang="en-US" sz="2400" smtClean="0"/>
              <a:t>的部分特性它都可以很好的支持，又叫增强型</a:t>
            </a:r>
            <a:r>
              <a:rPr lang="en-US" altLang="zh-CN" sz="2400" smtClean="0"/>
              <a:t>CPOS</a:t>
            </a:r>
            <a:r>
              <a:rPr lang="zh-CN" altLang="en-US" sz="2400" smtClean="0"/>
              <a:t>卡，只有在</a:t>
            </a:r>
            <a:r>
              <a:rPr lang="en-US" altLang="zh-CN" sz="2400" smtClean="0"/>
              <a:t>SR66</a:t>
            </a:r>
            <a:r>
              <a:rPr lang="zh-CN" altLang="en-US" sz="2400" smtClean="0"/>
              <a:t>和</a:t>
            </a:r>
            <a:r>
              <a:rPr lang="en-US" altLang="zh-CN" sz="2400" smtClean="0"/>
              <a:t>SR88</a:t>
            </a:r>
            <a:r>
              <a:rPr lang="zh-CN" altLang="en-US" sz="2400" smtClean="0"/>
              <a:t>上才支持。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anchor="t"/>
          <a:lstStyle/>
          <a:p>
            <a:r>
              <a:rPr lang="en-US" altLang="zh-CN" smtClean="0">
                <a:solidFill>
                  <a:srgbClr val="C00000"/>
                </a:solidFill>
              </a:rPr>
              <a:t>POS&amp;CPOS</a:t>
            </a:r>
            <a:r>
              <a:rPr lang="zh-CN" altLang="zh-CN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线缆连接</a:t>
            </a:r>
            <a:endParaRPr lang="zh-CN" altLang="en-US" smtClean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059" name="内容占位符 2"/>
          <p:cNvSpPr>
            <a:spLocks noGrp="1"/>
          </p:cNvSpPr>
          <p:nvPr>
            <p:ph idx="1"/>
          </p:nvPr>
        </p:nvSpPr>
        <p:spPr>
          <a:xfrm>
            <a:off x="457200" y="1071563"/>
            <a:ext cx="8043863" cy="50546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zh-CN" altLang="zh-CN" sz="2000" smtClean="0"/>
          </a:p>
          <a:p>
            <a:pPr>
              <a:buFontTx/>
              <a:buNone/>
            </a:pPr>
            <a:r>
              <a:rPr lang="en-US" altLang="zh-CN" sz="1800" smtClean="0"/>
              <a:t>      POS</a:t>
            </a:r>
            <a:r>
              <a:rPr lang="zh-CN" altLang="zh-CN" sz="1800" smtClean="0"/>
              <a:t>和</a:t>
            </a:r>
            <a:r>
              <a:rPr lang="en-US" altLang="zh-CN" sz="1800" smtClean="0"/>
              <a:t>CPOS</a:t>
            </a:r>
            <a:r>
              <a:rPr lang="zh-CN" altLang="zh-CN" sz="1800" smtClean="0"/>
              <a:t>接口为</a:t>
            </a:r>
            <a:r>
              <a:rPr lang="en-US" altLang="zh-CN" sz="1800" smtClean="0"/>
              <a:t>LC</a:t>
            </a:r>
            <a:r>
              <a:rPr lang="zh-CN" altLang="zh-CN" sz="1800" smtClean="0"/>
              <a:t>光纤连接器，故要求用户使用带有</a:t>
            </a:r>
            <a:r>
              <a:rPr lang="en-US" altLang="zh-CN" sz="1800" smtClean="0"/>
              <a:t>LC</a:t>
            </a:r>
            <a:r>
              <a:rPr lang="zh-CN" altLang="zh-CN" sz="1800" smtClean="0"/>
              <a:t>型光纤连接器的光纤</a:t>
            </a:r>
            <a:r>
              <a:rPr lang="en-US" altLang="zh-CN" sz="1800" smtClean="0"/>
              <a:t>,</a:t>
            </a:r>
            <a:r>
              <a:rPr lang="zh-CN" altLang="zh-CN" sz="1800" smtClean="0"/>
              <a:t>光纤类型需要和光模块类型一致。</a:t>
            </a:r>
            <a:endParaRPr lang="en-US" altLang="zh-CN" sz="1800" smtClean="0"/>
          </a:p>
          <a:p>
            <a:pPr>
              <a:buFontTx/>
              <a:buNone/>
            </a:pPr>
            <a:endParaRPr lang="en-US" altLang="zh-CN" sz="1800" smtClean="0"/>
          </a:p>
          <a:p>
            <a:pPr>
              <a:buFontTx/>
              <a:buNone/>
            </a:pPr>
            <a:endParaRPr lang="en-US" altLang="zh-CN" sz="1800" smtClean="0"/>
          </a:p>
          <a:p>
            <a:pPr>
              <a:buFontTx/>
              <a:buNone/>
            </a:pPr>
            <a:endParaRPr lang="en-US" altLang="zh-CN" sz="1800" smtClean="0"/>
          </a:p>
          <a:p>
            <a:pPr>
              <a:buFontTx/>
              <a:buNone/>
            </a:pPr>
            <a:endParaRPr lang="en-US" altLang="zh-CN" sz="1800" smtClean="0"/>
          </a:p>
          <a:p>
            <a:pPr>
              <a:buFontTx/>
              <a:buNone/>
            </a:pPr>
            <a:endParaRPr lang="en-US" altLang="zh-CN" sz="1800" smtClean="0"/>
          </a:p>
          <a:p>
            <a:pPr>
              <a:buFontTx/>
              <a:buNone/>
            </a:pPr>
            <a:endParaRPr lang="en-US" altLang="zh-CN" sz="1800" smtClean="0"/>
          </a:p>
          <a:p>
            <a:pPr>
              <a:buFontTx/>
              <a:buNone/>
            </a:pPr>
            <a:endParaRPr lang="en-US" altLang="zh-CN" sz="1800" smtClean="0"/>
          </a:p>
          <a:p>
            <a:pPr>
              <a:buFontTx/>
              <a:buNone/>
            </a:pPr>
            <a:r>
              <a:rPr lang="en-US" altLang="zh-CN" sz="1800" smtClean="0"/>
              <a:t>      SFP</a:t>
            </a:r>
            <a:r>
              <a:rPr lang="zh-CN" altLang="zh-CN" sz="1800" smtClean="0"/>
              <a:t>可插拔光接口模块，包括短距多模（</a:t>
            </a:r>
            <a:r>
              <a:rPr lang="en-US" altLang="zh-CN" sz="1800" smtClean="0"/>
              <a:t>1310nm</a:t>
            </a:r>
            <a:r>
              <a:rPr lang="zh-CN" altLang="zh-CN" sz="1800" smtClean="0"/>
              <a:t>）光接口模块、中距单模（</a:t>
            </a:r>
            <a:r>
              <a:rPr lang="en-US" altLang="zh-CN" sz="1800" smtClean="0"/>
              <a:t>1310nm</a:t>
            </a:r>
            <a:r>
              <a:rPr lang="zh-CN" altLang="zh-CN" sz="1800" smtClean="0"/>
              <a:t>）光接口模块、长距单模（</a:t>
            </a:r>
            <a:r>
              <a:rPr lang="en-US" altLang="zh-CN" sz="1800" smtClean="0"/>
              <a:t>1310nm</a:t>
            </a:r>
            <a:r>
              <a:rPr lang="zh-CN" altLang="zh-CN" sz="1800" smtClean="0"/>
              <a:t>）光接口模块、超长距离单模（</a:t>
            </a:r>
            <a:r>
              <a:rPr lang="en-US" altLang="zh-CN" sz="1800" smtClean="0"/>
              <a:t>1550nm</a:t>
            </a:r>
            <a:r>
              <a:rPr lang="zh-CN" altLang="zh-CN" sz="1800" smtClean="0"/>
              <a:t>）光接口模块，</a:t>
            </a:r>
          </a:p>
          <a:p>
            <a:pPr>
              <a:buFontTx/>
              <a:buNone/>
            </a:pPr>
            <a:endParaRPr lang="en-US" altLang="zh-CN" sz="1800" smtClean="0"/>
          </a:p>
        </p:txBody>
      </p:sp>
      <p:pic>
        <p:nvPicPr>
          <p:cNvPr id="45060" name="图片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790825"/>
            <a:ext cx="50196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anchor="t"/>
          <a:lstStyle/>
          <a:p>
            <a:r>
              <a:rPr lang="en-US" altLang="zh-CN" smtClean="0">
                <a:solidFill>
                  <a:srgbClr val="C00000"/>
                </a:solidFill>
              </a:rPr>
              <a:t>POS/CPOS/E-CPOS</a:t>
            </a:r>
            <a:r>
              <a:rPr lang="zh-CN" altLang="en-US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接口配置</a:t>
            </a:r>
          </a:p>
        </p:txBody>
      </p:sp>
      <p:graphicFrame>
        <p:nvGraphicFramePr>
          <p:cNvPr id="6" name="Group 37"/>
          <p:cNvGraphicFramePr>
            <a:graphicFrameLocks noGrp="1"/>
          </p:cNvGraphicFramePr>
          <p:nvPr/>
        </p:nvGraphicFramePr>
        <p:xfrm>
          <a:off x="581025" y="1300163"/>
          <a:ext cx="7777163" cy="3700462"/>
        </p:xfrm>
        <a:graphic>
          <a:graphicData uri="http://schemas.openxmlformats.org/drawingml/2006/table">
            <a:tbl>
              <a:tblPr/>
              <a:tblGrid>
                <a:gridCol w="2952442"/>
                <a:gridCol w="1872280"/>
                <a:gridCol w="2952442"/>
              </a:tblGrid>
              <a:tr h="468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操作</a:t>
                      </a:r>
                    </a:p>
                  </a:txBody>
                  <a:tcPr marL="91444" marR="91444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命令</a:t>
                      </a: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说明</a:t>
                      </a:r>
                      <a:endParaRPr kumimoji="1"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进入系统视图</a:t>
                      </a:r>
                    </a:p>
                  </a:txBody>
                  <a:tcPr marL="91444" marR="91444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system-view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pos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接口的视图</a:t>
                      </a:r>
                      <a:endParaRPr kumimoji="0" lang="zh-CN" altLang="en-US" sz="18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interface-number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3115"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POS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CRC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校验字长度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b="1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crc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 { 16 | 32 }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</a:t>
                      </a:r>
                    </a:p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CRC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校验字长度为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32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比特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7487"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POS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接口的时钟模式</a:t>
                      </a:r>
                      <a:endParaRPr kumimoji="0" lang="zh-CN" altLang="en-US" sz="18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clock</a:t>
                      </a:r>
                      <a:r>
                        <a:rPr lang="en-US" sz="1800" dirty="0" smtClean="0"/>
                        <a:t> { </a:t>
                      </a:r>
                      <a:r>
                        <a:rPr lang="en-US" sz="1800" b="1" dirty="0" smtClean="0"/>
                        <a:t>master</a:t>
                      </a:r>
                      <a:r>
                        <a:rPr lang="en-US" sz="1800" dirty="0" smtClean="0"/>
                        <a:t> | </a:t>
                      </a:r>
                      <a:r>
                        <a:rPr lang="en-US" sz="1800" b="1" dirty="0" smtClean="0"/>
                        <a:t>slave</a:t>
                      </a:r>
                      <a:r>
                        <a:rPr lang="en-US" sz="1800" dirty="0" smtClean="0"/>
                        <a:t> }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POS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接口的时钟模式为从时钟模式（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slave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）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81025" y="4975225"/>
          <a:ext cx="7777163" cy="822325"/>
        </p:xfrm>
        <a:graphic>
          <a:graphicData uri="http://schemas.openxmlformats.org/drawingml/2006/table">
            <a:tbl>
              <a:tblPr/>
              <a:tblGrid>
                <a:gridCol w="2952442"/>
                <a:gridCol w="1872280"/>
                <a:gridCol w="2952442"/>
              </a:tblGrid>
              <a:tr h="8223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POS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接口的环回方式</a:t>
                      </a: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loopback { local | remote }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缺省情况下，禁止任何形式的环回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119" name="TextBox 4"/>
          <p:cNvSpPr txBox="1">
            <a:spLocks noChangeArrowheads="1"/>
          </p:cNvSpPr>
          <p:nvPr/>
        </p:nvSpPr>
        <p:spPr bwMode="auto">
          <a:xfrm>
            <a:off x="500063" y="85725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/>
              <a:t>POS</a:t>
            </a:r>
            <a:r>
              <a:rPr lang="zh-CN" altLang="en-US"/>
              <a:t>接口配置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anchor="t"/>
          <a:lstStyle/>
          <a:p>
            <a:r>
              <a:rPr lang="en-US" altLang="zh-CN" smtClean="0">
                <a:solidFill>
                  <a:srgbClr val="C00000"/>
                </a:solidFill>
              </a:rPr>
              <a:t>POS/CPOS/E-CPOS</a:t>
            </a:r>
            <a:r>
              <a:rPr lang="zh-CN" altLang="en-US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接口配置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graphicFrame>
        <p:nvGraphicFramePr>
          <p:cNvPr id="6" name="Group 37"/>
          <p:cNvGraphicFramePr>
            <a:graphicFrameLocks noGrp="1"/>
          </p:cNvGraphicFramePr>
          <p:nvPr/>
        </p:nvGraphicFramePr>
        <p:xfrm>
          <a:off x="581025" y="1300163"/>
          <a:ext cx="7777163" cy="3795712"/>
        </p:xfrm>
        <a:graphic>
          <a:graphicData uri="http://schemas.openxmlformats.org/drawingml/2006/table">
            <a:tbl>
              <a:tblPr/>
              <a:tblGrid>
                <a:gridCol w="2952442"/>
                <a:gridCol w="1872280"/>
                <a:gridCol w="2952442"/>
              </a:tblGrid>
              <a:tr h="468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操作</a:t>
                      </a:r>
                    </a:p>
                  </a:txBody>
                  <a:tcPr marL="91444" marR="9144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命令</a:t>
                      </a: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说明</a:t>
                      </a:r>
                      <a:endParaRPr kumimoji="1"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6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进入系统视图</a:t>
                      </a:r>
                    </a:p>
                  </a:txBody>
                  <a:tcPr marL="91444" marR="9144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system-view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6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</a:t>
                      </a:r>
                      <a:r>
                        <a:rPr kumimoji="0" lang="en-US" altLang="zh-CN" sz="1800" b="1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cpos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接口的视图</a:t>
                      </a:r>
                      <a:endParaRPr kumimoji="0" lang="zh-CN" altLang="en-US" sz="18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controller </a:t>
                      </a:r>
                      <a:r>
                        <a:rPr lang="en-US" sz="1800" b="1" dirty="0" err="1" smtClean="0"/>
                        <a:t>cpos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i="1" dirty="0" err="1" smtClean="0"/>
                        <a:t>cpos</a:t>
                      </a:r>
                      <a:r>
                        <a:rPr lang="en-US" sz="1800" i="1" dirty="0" smtClean="0"/>
                        <a:t>-number</a:t>
                      </a:r>
                      <a:endParaRPr lang="en-US" sz="1800" dirty="0"/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7262"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CPOS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帧格式为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SDH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类型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frame-format { </a:t>
                      </a:r>
                      <a:r>
                        <a:rPr kumimoji="0" lang="en-US" altLang="zh-CN" sz="1800" b="1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sdh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 | </a:t>
                      </a:r>
                      <a:r>
                        <a:rPr kumimoji="0" lang="en-US" altLang="zh-CN" sz="1800" b="1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sonet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 }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</a:t>
                      </a:r>
                    </a:p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CPOS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的帧格式为</a:t>
                      </a:r>
                      <a:r>
                        <a:rPr kumimoji="0" lang="en-US" altLang="zh-CN" sz="1800" b="1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sdh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，即应用在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SDH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模式下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7262"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CPOS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接口的时钟模式</a:t>
                      </a:r>
                      <a:endParaRPr kumimoji="0" lang="zh-CN" altLang="en-US" sz="18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clock</a:t>
                      </a:r>
                      <a:r>
                        <a:rPr lang="en-US" sz="1800" dirty="0" smtClean="0"/>
                        <a:t> { </a:t>
                      </a:r>
                      <a:r>
                        <a:rPr lang="en-US" sz="1800" b="1" dirty="0" smtClean="0"/>
                        <a:t>master</a:t>
                      </a:r>
                      <a:r>
                        <a:rPr lang="en-US" sz="1800" dirty="0" smtClean="0"/>
                        <a:t> | </a:t>
                      </a:r>
                      <a:r>
                        <a:rPr lang="en-US" sz="1800" b="1" dirty="0" smtClean="0"/>
                        <a:t>slave</a:t>
                      </a:r>
                      <a:r>
                        <a:rPr lang="en-US" sz="1800" dirty="0" smtClean="0"/>
                        <a:t> }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CPOS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接口的时钟模式为从时钟模式（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slave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）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81025" y="5072063"/>
          <a:ext cx="7777163" cy="822325"/>
        </p:xfrm>
        <a:graphic>
          <a:graphicData uri="http://schemas.openxmlformats.org/drawingml/2006/table">
            <a:tbl>
              <a:tblPr/>
              <a:tblGrid>
                <a:gridCol w="2952442"/>
                <a:gridCol w="1872280"/>
                <a:gridCol w="2952442"/>
              </a:tblGrid>
              <a:tr h="8223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CPOS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接口的环回方式</a:t>
                      </a: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loopback { local | remote }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缺省情况下，禁止任何形式的环回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43" name="TextBox 4"/>
          <p:cNvSpPr txBox="1">
            <a:spLocks noChangeArrowheads="1"/>
          </p:cNvSpPr>
          <p:nvPr/>
        </p:nvSpPr>
        <p:spPr bwMode="auto">
          <a:xfrm>
            <a:off x="500063" y="857250"/>
            <a:ext cx="192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/>
              <a:t>CPOS</a:t>
            </a:r>
            <a:r>
              <a:rPr lang="zh-CN" altLang="en-US"/>
              <a:t>接口配置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anchor="t"/>
          <a:lstStyle/>
          <a:p>
            <a:r>
              <a:rPr lang="en-US" altLang="zh-CN" smtClean="0">
                <a:solidFill>
                  <a:srgbClr val="C00000"/>
                </a:solidFill>
              </a:rPr>
              <a:t>POS/CPOS/E-CPOS</a:t>
            </a:r>
            <a:r>
              <a:rPr lang="zh-CN" altLang="en-US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接口配置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graphicFrame>
        <p:nvGraphicFramePr>
          <p:cNvPr id="6" name="Group 37"/>
          <p:cNvGraphicFramePr>
            <a:graphicFrameLocks noGrp="1"/>
          </p:cNvGraphicFramePr>
          <p:nvPr/>
        </p:nvGraphicFramePr>
        <p:xfrm>
          <a:off x="581025" y="1300163"/>
          <a:ext cx="7777163" cy="3846512"/>
        </p:xfrm>
        <a:graphic>
          <a:graphicData uri="http://schemas.openxmlformats.org/drawingml/2006/table">
            <a:tbl>
              <a:tblPr/>
              <a:tblGrid>
                <a:gridCol w="2952442"/>
                <a:gridCol w="1872280"/>
                <a:gridCol w="2952442"/>
              </a:tblGrid>
              <a:tr h="468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操作</a:t>
                      </a:r>
                    </a:p>
                  </a:txBody>
                  <a:tcPr marL="91444" marR="9144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命令</a:t>
                      </a: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说明</a:t>
                      </a:r>
                      <a:endParaRPr kumimoji="1"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6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进入系统视图</a:t>
                      </a:r>
                    </a:p>
                  </a:txBody>
                  <a:tcPr marL="91444" marR="9144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system-view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6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进入</a:t>
                      </a:r>
                      <a:r>
                        <a:rPr kumimoji="0" lang="en-US" altLang="zh-CN" sz="1800" b="1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cpos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接口的视图</a:t>
                      </a:r>
                      <a:endParaRPr kumimoji="0" lang="zh-CN" altLang="en-US" sz="18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controller </a:t>
                      </a:r>
                      <a:r>
                        <a:rPr kumimoji="0" lang="en-US" altLang="zh-CN" sz="1800" b="1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cpos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 </a:t>
                      </a:r>
                      <a:r>
                        <a:rPr kumimoji="0" lang="en-US" altLang="zh-CN" sz="1800" b="1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cpos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-number</a:t>
                      </a: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2377"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通道的帧格式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 e1-number set frame-format { crc4 | no-crc4 }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</a:t>
                      </a:r>
                    </a:p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通道的帧格式为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no-crc4</a:t>
                      </a: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947"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通道的时钟模式</a:t>
                      </a: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 </a:t>
                      </a:r>
                      <a:r>
                        <a:rPr kumimoji="0" lang="en-US" altLang="zh-CN" sz="1800" b="1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-number set clock { master | slave }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</a:t>
                      </a:r>
                    </a:p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通道的时钟模式为从时钟（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slave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）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81025" y="5143500"/>
          <a:ext cx="7777163" cy="1096963"/>
        </p:xfrm>
        <a:graphic>
          <a:graphicData uri="http://schemas.openxmlformats.org/drawingml/2006/table">
            <a:tbl>
              <a:tblPr/>
              <a:tblGrid>
                <a:gridCol w="2952442"/>
                <a:gridCol w="1872280"/>
                <a:gridCol w="2952442"/>
              </a:tblGrid>
              <a:tr h="1096963"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通道的环回方式</a:t>
                      </a:r>
                    </a:p>
                  </a:txBody>
                  <a:tcPr marL="68583" marR="6858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 </a:t>
                      </a:r>
                      <a:r>
                        <a:rPr kumimoji="0" lang="en-US" altLang="en-US" sz="1800" b="1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-number set loopback { local | payload | remote }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可选</a:t>
                      </a:r>
                    </a:p>
                    <a:p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通道不进行任何形式的环回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67" name="TextBox 4"/>
          <p:cNvSpPr txBox="1">
            <a:spLocks noChangeArrowheads="1"/>
          </p:cNvSpPr>
          <p:nvPr/>
        </p:nvSpPr>
        <p:spPr bwMode="auto">
          <a:xfrm>
            <a:off x="500063" y="857250"/>
            <a:ext cx="192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/>
              <a:t>CPOS</a:t>
            </a:r>
            <a:r>
              <a:rPr lang="zh-CN" altLang="en-US"/>
              <a:t>接口配置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anchor="t"/>
          <a:lstStyle/>
          <a:p>
            <a:r>
              <a:rPr lang="en-US" altLang="zh-CN" smtClean="0">
                <a:solidFill>
                  <a:srgbClr val="C00000"/>
                </a:solidFill>
              </a:rPr>
              <a:t>POS/CPOS/E-CPOS</a:t>
            </a:r>
            <a:r>
              <a:rPr lang="zh-CN" altLang="en-US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接口配置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00063" y="1785938"/>
          <a:ext cx="7929562" cy="4429125"/>
        </p:xfrm>
        <a:graphic>
          <a:graphicData uri="http://schemas.openxmlformats.org/drawingml/2006/table">
            <a:tbl>
              <a:tblPr/>
              <a:tblGrid>
                <a:gridCol w="1751970"/>
                <a:gridCol w="1823378"/>
                <a:gridCol w="2177107"/>
                <a:gridCol w="2177107"/>
              </a:tblGrid>
              <a:tr h="1265464">
                <a:tc rowSpan="3"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通道的工作模式（两者必选其一）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工作在非成帧模式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e1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-number unframed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工作在非成帧方式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54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工作在通道模式，</a:t>
                      </a:r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并对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通道的时隙进行捆绑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undo e1 e1-number unframed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可选</a:t>
                      </a:r>
                    </a:p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工作在非成帧方式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81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e1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-number channel-set set-number timeslot-list range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必选</a:t>
                      </a:r>
                    </a:p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缺省情况下，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E1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不进行通道化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00063" y="1317625"/>
          <a:ext cx="7929562" cy="468313"/>
        </p:xfrm>
        <a:graphic>
          <a:graphicData uri="http://schemas.openxmlformats.org/drawingml/2006/table">
            <a:tbl>
              <a:tblPr/>
              <a:tblGrid>
                <a:gridCol w="3571890"/>
                <a:gridCol w="2214554"/>
                <a:gridCol w="2143118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操作</a:t>
                      </a: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命令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说明</a:t>
                      </a:r>
                      <a:endParaRPr kumimoji="1"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49184" name="TextBox 5"/>
          <p:cNvSpPr txBox="1">
            <a:spLocks noChangeArrowheads="1"/>
          </p:cNvSpPr>
          <p:nvPr/>
        </p:nvSpPr>
        <p:spPr bwMode="auto">
          <a:xfrm>
            <a:off x="357188" y="857250"/>
            <a:ext cx="192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/>
              <a:t>CPOS</a:t>
            </a:r>
            <a:r>
              <a:rPr lang="zh-CN" altLang="en-US"/>
              <a:t>接口配置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5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09600"/>
          </a:xfrm>
        </p:spPr>
        <p:txBody>
          <a:bodyPr/>
          <a:lstStyle/>
          <a:p>
            <a:pPr marL="363538" indent="-363538">
              <a:lnSpc>
                <a:spcPct val="150000"/>
              </a:lnSpc>
            </a:pPr>
            <a:r>
              <a:rPr lang="zh-CN" altLang="en-US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广域网接口模块简介</a:t>
            </a:r>
            <a:endParaRPr lang="en-US" altLang="zh-CN" smtClean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357188" y="785813"/>
            <a:ext cx="8229600" cy="12858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000" smtClean="0"/>
              <a:t>模块介绍：</a:t>
            </a:r>
            <a:endParaRPr lang="en-US" altLang="zh-CN" sz="2000" smtClean="0"/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smtClean="0"/>
              <a:t>从插卡类型分为：</a:t>
            </a:r>
            <a:r>
              <a:rPr lang="en-US" altLang="zh-CN" sz="2000" smtClean="0"/>
              <a:t>SIC</a:t>
            </a:r>
            <a:r>
              <a:rPr lang="zh-CN" altLang="en-US" sz="2000" smtClean="0"/>
              <a:t>卡、</a:t>
            </a:r>
            <a:r>
              <a:rPr lang="en-US" altLang="zh-CN" sz="2000" smtClean="0"/>
              <a:t>MIM</a:t>
            </a:r>
            <a:r>
              <a:rPr lang="zh-CN" altLang="en-US" sz="2000" smtClean="0"/>
              <a:t>卡和</a:t>
            </a:r>
            <a:r>
              <a:rPr lang="en-US" altLang="zh-CN" sz="2000" smtClean="0"/>
              <a:t>FIC</a:t>
            </a:r>
            <a:r>
              <a:rPr lang="zh-CN" altLang="en-US" sz="2000" smtClean="0"/>
              <a:t>卡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smtClean="0"/>
              <a:t>从接口密度分为：</a:t>
            </a:r>
            <a:r>
              <a:rPr lang="en-US" altLang="zh-CN" sz="2000" smtClean="0"/>
              <a:t>1</a:t>
            </a:r>
            <a:r>
              <a:rPr lang="zh-CN" altLang="en-US" sz="2000" smtClean="0"/>
              <a:t>口、</a:t>
            </a:r>
            <a:r>
              <a:rPr lang="en-US" altLang="zh-CN" sz="2000" smtClean="0"/>
              <a:t>2</a:t>
            </a:r>
            <a:r>
              <a:rPr lang="zh-CN" altLang="en-US" sz="2000" smtClean="0"/>
              <a:t>口、</a:t>
            </a:r>
            <a:r>
              <a:rPr lang="en-US" altLang="zh-CN" sz="2000" smtClean="0"/>
              <a:t>4</a:t>
            </a:r>
            <a:r>
              <a:rPr lang="zh-CN" altLang="en-US" sz="2000" smtClean="0"/>
              <a:t>口、</a:t>
            </a:r>
            <a:r>
              <a:rPr lang="en-US" altLang="zh-CN" sz="2000" smtClean="0"/>
              <a:t>8</a:t>
            </a:r>
            <a:r>
              <a:rPr lang="zh-CN" altLang="en-US" sz="2000" smtClean="0"/>
              <a:t>口、</a:t>
            </a:r>
            <a:r>
              <a:rPr lang="en-US" altLang="zh-CN" sz="2000" smtClean="0"/>
              <a:t>16</a:t>
            </a:r>
            <a:r>
              <a:rPr lang="zh-CN" altLang="en-US" sz="2000" smtClean="0"/>
              <a:t>口</a:t>
            </a:r>
            <a:endParaRPr lang="en-US" altLang="zh-CN" sz="2000" smtClean="0"/>
          </a:p>
          <a:p>
            <a:pPr>
              <a:buFont typeface="Wingdings" panose="05000000000000000000" pitchFamily="2" charset="2"/>
              <a:buNone/>
            </a:pPr>
            <a:endParaRPr lang="en-US" altLang="zh-CN" sz="2000" smtClean="0"/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357188" y="200025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/>
              <a:t>指示灯介绍：</a:t>
            </a:r>
          </a:p>
        </p:txBody>
      </p:sp>
      <p:graphicFrame>
        <p:nvGraphicFramePr>
          <p:cNvPr id="11" name="Group 37"/>
          <p:cNvGraphicFramePr>
            <a:graphicFrameLocks noGrp="1"/>
          </p:cNvGraphicFramePr>
          <p:nvPr/>
        </p:nvGraphicFramePr>
        <p:xfrm>
          <a:off x="428625" y="2500313"/>
          <a:ext cx="7848600" cy="1873250"/>
        </p:xfrm>
        <a:graphic>
          <a:graphicData uri="http://schemas.openxmlformats.org/drawingml/2006/table">
            <a:tbl>
              <a:tblPr/>
              <a:tblGrid>
                <a:gridCol w="2375619"/>
                <a:gridCol w="5472981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指示灯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含义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914526">
                <a:tc>
                  <a:txBody>
                    <a:bodyPr/>
                    <a:lstStyle/>
                    <a:p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LINK (Green)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灯亮表示收到载波信号，并且没有告警，灯灭表示没有收到载波信号或有以下五种告警之一：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AIS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、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LFA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、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LMFA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、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RAI</a:t>
                      </a:r>
                      <a:endParaRPr kumimoji="0" lang="zh-CN" altLang="en-US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04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en-US" altLang="zh-CN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ACT (Yellow)</a:t>
                      </a:r>
                      <a:endParaRPr kumimoji="0" lang="zh-CN" altLang="zh-CN" sz="18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灯灭表示没有数据收发，灯闪烁表示数据收发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37"/>
          <p:cNvGraphicFramePr>
            <a:graphicFrameLocks noGrp="1"/>
          </p:cNvGraphicFramePr>
          <p:nvPr/>
        </p:nvGraphicFramePr>
        <p:xfrm>
          <a:off x="428625" y="4500563"/>
          <a:ext cx="7848600" cy="1931987"/>
        </p:xfrm>
        <a:graphic>
          <a:graphicData uri="http://schemas.openxmlformats.org/drawingml/2006/table">
            <a:tbl>
              <a:tblPr/>
              <a:tblGrid>
                <a:gridCol w="2375619"/>
                <a:gridCol w="5472981"/>
              </a:tblGrid>
              <a:tr h="46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指示灯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含义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403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LINK/ACT (Green)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灯亮表示收到载波信号，灯灭没有收到载波信号。灯闪烁表示有数据收发。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32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LP/AL  (Yellow)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灯亮表示接口处于环回状态（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loopback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），灯闪烁表示有以下四种告警之一：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AIS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、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LFA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、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LMFA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、</a:t>
                      </a:r>
                      <a:r>
                        <a:rPr kumimoji="0" lang="en-US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RAI</a:t>
                      </a:r>
                      <a:r>
                        <a:rPr kumimoji="0" lang="zh-CN" altLang="en-US" sz="18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，灯灭表示既无环回又无告警。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anchor="t"/>
          <a:lstStyle/>
          <a:p>
            <a:r>
              <a:rPr lang="en-US" altLang="zh-CN" smtClean="0">
                <a:solidFill>
                  <a:srgbClr val="C00000"/>
                </a:solidFill>
              </a:rPr>
              <a:t>POS/CPOS/E-CPOS</a:t>
            </a:r>
            <a:r>
              <a:rPr lang="zh-CN" altLang="en-US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接口配置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00063" y="1785938"/>
          <a:ext cx="7929562" cy="4429125"/>
        </p:xfrm>
        <a:graphic>
          <a:graphicData uri="http://schemas.openxmlformats.org/drawingml/2006/table">
            <a:tbl>
              <a:tblPr/>
              <a:tblGrid>
                <a:gridCol w="1751970"/>
                <a:gridCol w="1823378"/>
                <a:gridCol w="2177107"/>
                <a:gridCol w="2177107"/>
              </a:tblGrid>
              <a:tr h="1265464">
                <a:tc rowSpan="3">
                  <a:txBody>
                    <a:bodyPr/>
                    <a:lstStyle/>
                    <a:p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配置</a:t>
                      </a:r>
                      <a:r>
                        <a:rPr lang="en-US" altLang="zh-CN" sz="1800" dirty="0" smtClean="0"/>
                        <a:t>E-CPOS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接口工作模式</a:t>
                      </a:r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（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两者必选其一）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配置</a:t>
                      </a:r>
                      <a:r>
                        <a:rPr lang="en-US" altLang="zh-CN" sz="1800" dirty="0" smtClean="0"/>
                        <a:t>155Mbps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通道的工作模式为通道模式</a:t>
                      </a:r>
                      <a:endParaRPr lang="zh-CN" altLang="en-US" sz="1800" dirty="0"/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using oc-3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可选</a:t>
                      </a:r>
                      <a:endParaRPr lang="en-US" altLang="zh-CN" sz="1800" b="1" kern="1200" dirty="0" smtClean="0">
                        <a:solidFill>
                          <a:schemeClr val="tx1"/>
                        </a:solidFill>
                        <a:latin typeface="+mn-lt"/>
                        <a:ea typeface="华文细黑" pitchFamily="2" charset="-122"/>
                        <a:cs typeface="+mn-cs"/>
                      </a:endParaRPr>
                    </a:p>
                    <a:p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缺省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情况下</a:t>
                      </a:r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，工作在通道模式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54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在</a:t>
                      </a:r>
                      <a:r>
                        <a:rPr lang="en-US" altLang="zh-CN" sz="1800" dirty="0" smtClean="0"/>
                        <a:t>622Mbps E-CPOS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接口</a:t>
                      </a:r>
                      <a:r>
                        <a:rPr lang="en-US" altLang="zh-CN" sz="1800" dirty="0" smtClean="0"/>
                        <a:t>E-CPOS2/0/0 155Mbps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通道下配置接口工作模式为级联模式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altLang="zh-CN" sz="1800" dirty="0" smtClean="0"/>
                        <a:t>[Sysname-E-Cpos2/0/0] </a:t>
                      </a:r>
                      <a:r>
                        <a:rPr lang="pt-BR" altLang="zh-CN" sz="1800" dirty="0" smtClean="0">
                          <a:solidFill>
                            <a:srgbClr val="FF0000"/>
                          </a:solidFill>
                        </a:rPr>
                        <a:t>oc-3 1</a:t>
                      </a:r>
                      <a:endParaRPr lang="pt-BR" sz="1800" b="1" kern="1200" dirty="0">
                        <a:solidFill>
                          <a:srgbClr val="FF0000"/>
                        </a:solidFill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必选</a:t>
                      </a:r>
                      <a:endParaRPr lang="en-US" altLang="zh-CN" sz="1800" b="1" kern="1200" dirty="0" smtClean="0">
                        <a:solidFill>
                          <a:schemeClr val="tx1"/>
                        </a:solidFill>
                        <a:latin typeface="+mn-lt"/>
                        <a:ea typeface="华文细黑" pitchFamily="2" charset="-122"/>
                        <a:cs typeface="+mn-cs"/>
                      </a:endParaRPr>
                    </a:p>
                    <a:p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在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622M</a:t>
                      </a:r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接口下创建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155M</a:t>
                      </a:r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接口（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622</a:t>
                      </a:r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通道模式）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81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altLang="zh-CN" sz="1800" dirty="0" smtClean="0"/>
                        <a:t>[Sysname-E-Cpos2/0/0-oc-3-1] </a:t>
                      </a:r>
                      <a:r>
                        <a:rPr lang="pt-BR" altLang="zh-CN" sz="1800" dirty="0" smtClean="0">
                          <a:solidFill>
                            <a:srgbClr val="FF0000"/>
                          </a:solidFill>
                        </a:rPr>
                        <a:t>using oc-3c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必</a:t>
                      </a:r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选</a:t>
                      </a:r>
                      <a:endParaRPr lang="en-US" altLang="zh-CN" sz="1800" b="1" kern="1200" dirty="0" smtClean="0">
                        <a:solidFill>
                          <a:schemeClr val="tx1"/>
                        </a:solidFill>
                        <a:latin typeface="+mn-lt"/>
                        <a:ea typeface="华文细黑" pitchFamily="2" charset="-122"/>
                        <a:cs typeface="+mn-cs"/>
                      </a:endParaRPr>
                    </a:p>
                    <a:p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修改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155M</a:t>
                      </a:r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接口模式为级联模式，此接口相当于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155M</a:t>
                      </a:r>
                      <a:r>
                        <a:rPr lang="en-US" altLang="zh-C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 POS</a:t>
                      </a:r>
                      <a:r>
                        <a:rPr lang="zh-CN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华文细黑" pitchFamily="2" charset="-122"/>
                          <a:cs typeface="+mn-cs"/>
                        </a:rPr>
                        <a:t>接口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华文细黑" pitchFamily="2" charset="-122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00063" y="1317625"/>
          <a:ext cx="7929562" cy="468313"/>
        </p:xfrm>
        <a:graphic>
          <a:graphicData uri="http://schemas.openxmlformats.org/drawingml/2006/table">
            <a:tbl>
              <a:tblPr/>
              <a:tblGrid>
                <a:gridCol w="3571890"/>
                <a:gridCol w="2214554"/>
                <a:gridCol w="2143118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操作</a:t>
                      </a: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命令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说明</a:t>
                      </a:r>
                      <a:endParaRPr kumimoji="1"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50208" name="TextBox 5"/>
          <p:cNvSpPr txBox="1">
            <a:spLocks noChangeArrowheads="1"/>
          </p:cNvSpPr>
          <p:nvPr/>
        </p:nvSpPr>
        <p:spPr bwMode="auto">
          <a:xfrm>
            <a:off x="357188" y="857250"/>
            <a:ext cx="2144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/>
              <a:t>E-CPOS</a:t>
            </a:r>
            <a:r>
              <a:rPr lang="zh-CN" altLang="en-US"/>
              <a:t>接口配置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anchor="t"/>
          <a:lstStyle/>
          <a:p>
            <a:r>
              <a:rPr lang="en-US" altLang="zh-CN" smtClean="0">
                <a:solidFill>
                  <a:srgbClr val="C00000"/>
                </a:solidFill>
              </a:rPr>
              <a:t>CPOS</a:t>
            </a:r>
            <a:r>
              <a:rPr lang="zh-CN" altLang="en-US" smtClean="0">
                <a:solidFill>
                  <a:srgbClr val="C00000"/>
                </a:solidFill>
              </a:rPr>
              <a:t>接口应用举例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pic>
        <p:nvPicPr>
          <p:cNvPr id="51203" name="图片 8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71588"/>
            <a:ext cx="52863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609600" y="1341438"/>
            <a:ext cx="67706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800" dirty="0">
                <a:latin typeface="+mn-lt"/>
              </a:rPr>
              <a:t>同步</a:t>
            </a:r>
            <a:r>
              <a:rPr lang="en-US" altLang="zh-CN" sz="2800" dirty="0">
                <a:latin typeface="+mn-lt"/>
              </a:rPr>
              <a:t>/</a:t>
            </a:r>
            <a:r>
              <a:rPr lang="zh-CN" altLang="en-US" sz="2800" dirty="0">
                <a:latin typeface="+mn-lt"/>
              </a:rPr>
              <a:t>异步串口简介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E1/CE1/PRI</a:t>
            </a:r>
            <a:r>
              <a:rPr lang="zh-CN" altLang="en-US" sz="2800" dirty="0">
                <a:latin typeface="+mn-lt"/>
              </a:rPr>
              <a:t>接口和线缆介绍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E1/CE1/PRI</a:t>
            </a:r>
            <a:r>
              <a:rPr lang="zh-CN" altLang="en-US" sz="2800" dirty="0">
                <a:latin typeface="+mn-lt"/>
              </a:rPr>
              <a:t>的工作方式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POS/CPOS</a:t>
            </a:r>
            <a:r>
              <a:rPr lang="zh-CN" altLang="en-US" sz="2800" dirty="0">
                <a:latin typeface="+mn-lt"/>
              </a:rPr>
              <a:t>模块介绍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solidFill>
                  <a:srgbClr val="C00000"/>
                </a:solidFill>
                <a:latin typeface="+mn-lt"/>
              </a:rPr>
              <a:t>AM</a:t>
            </a:r>
            <a:r>
              <a:rPr lang="zh-CN" altLang="en-US" sz="2800" dirty="0">
                <a:solidFill>
                  <a:srgbClr val="C00000"/>
                </a:solidFill>
                <a:latin typeface="+mn-lt"/>
              </a:rPr>
              <a:t>模块介绍</a:t>
            </a:r>
            <a:endParaRPr lang="en-US" altLang="zh-CN" sz="2800" dirty="0">
              <a:solidFill>
                <a:srgbClr val="C00000"/>
              </a:solidFill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800" dirty="0">
                <a:latin typeface="+mn-lt"/>
              </a:rPr>
              <a:t>常见问题排查方法</a:t>
            </a:r>
          </a:p>
        </p:txBody>
      </p: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kumimoji="0" lang="zh-CN" altLang="en-US" sz="3200">
                <a:solidFill>
                  <a:srgbClr val="CC0000"/>
                </a:solidFill>
                <a:latin typeface="Arial" panose="020B0604020202020204" pitchFamily="34" charset="0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54050"/>
          </a:xfrm>
        </p:spPr>
        <p:txBody>
          <a:bodyPr anchor="t"/>
          <a:lstStyle/>
          <a:p>
            <a:r>
              <a:rPr lang="en-US" altLang="zh-CN" sz="3600" smtClean="0">
                <a:solidFill>
                  <a:srgbClr val="C00000"/>
                </a:solidFill>
              </a:rPr>
              <a:t>AM</a:t>
            </a:r>
            <a:r>
              <a:rPr lang="zh-CN" altLang="en-US" sz="36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接口</a:t>
            </a:r>
          </a:p>
        </p:txBody>
      </p:sp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smtClean="0"/>
              <a:t>     </a:t>
            </a:r>
            <a:r>
              <a:rPr lang="en-US" altLang="zh-CN" sz="2000" smtClean="0">
                <a:ea typeface="华文细黑" panose="02010600040101010101" pitchFamily="2" charset="-122"/>
              </a:rPr>
              <a:t>AM</a:t>
            </a:r>
            <a:r>
              <a:rPr lang="zh-CN" altLang="zh-CN" sz="2000" smtClean="0">
                <a:ea typeface="华文细黑" panose="02010600040101010101" pitchFamily="2" charset="-122"/>
              </a:rPr>
              <a:t>（</a:t>
            </a:r>
            <a:r>
              <a:rPr lang="en-US" altLang="zh-CN" sz="2000" smtClean="0">
                <a:ea typeface="华文细黑" panose="02010600040101010101" pitchFamily="2" charset="-122"/>
              </a:rPr>
              <a:t>Analog Modem</a:t>
            </a:r>
            <a:r>
              <a:rPr lang="zh-CN" altLang="zh-CN" sz="2000" smtClean="0">
                <a:ea typeface="华文细黑" panose="02010600040101010101" pitchFamily="2" charset="-122"/>
              </a:rPr>
              <a:t>，模拟调制解调器）接口就其实现业务而言，类似于“异步串口”和“模拟调制解调器”的组合，对异步串口及</a:t>
            </a:r>
            <a:r>
              <a:rPr lang="en-US" altLang="zh-CN" sz="2000" smtClean="0">
                <a:ea typeface="华文细黑" panose="02010600040101010101" pitchFamily="2" charset="-122"/>
              </a:rPr>
              <a:t>Modem</a:t>
            </a:r>
            <a:r>
              <a:rPr lang="zh-CN" altLang="zh-CN" sz="2000" smtClean="0">
                <a:ea typeface="华文细黑" panose="02010600040101010101" pitchFamily="2" charset="-122"/>
              </a:rPr>
              <a:t>的绝大部分配置命令都可以在</a:t>
            </a:r>
            <a:r>
              <a:rPr lang="en-US" altLang="zh-CN" sz="2000" smtClean="0">
                <a:ea typeface="华文细黑" panose="02010600040101010101" pitchFamily="2" charset="-122"/>
              </a:rPr>
              <a:t>AM</a:t>
            </a:r>
            <a:r>
              <a:rPr lang="zh-CN" altLang="zh-CN" sz="2000" smtClean="0">
                <a:ea typeface="华文细黑" panose="02010600040101010101" pitchFamily="2" charset="-122"/>
              </a:rPr>
              <a:t>接口上直接使用。在配置</a:t>
            </a:r>
            <a:r>
              <a:rPr lang="en-US" altLang="zh-CN" sz="2000" smtClean="0">
                <a:ea typeface="华文细黑" panose="02010600040101010101" pitchFamily="2" charset="-122"/>
              </a:rPr>
              <a:t>AM</a:t>
            </a:r>
            <a:r>
              <a:rPr lang="zh-CN" altLang="zh-CN" sz="2000" smtClean="0">
                <a:ea typeface="华文细黑" panose="02010600040101010101" pitchFamily="2" charset="-122"/>
              </a:rPr>
              <a:t>接口时，可以将</a:t>
            </a:r>
            <a:r>
              <a:rPr lang="en-US" altLang="zh-CN" sz="2000" smtClean="0">
                <a:ea typeface="华文细黑" panose="02010600040101010101" pitchFamily="2" charset="-122"/>
              </a:rPr>
              <a:t>AM</a:t>
            </a:r>
            <a:r>
              <a:rPr lang="zh-CN" altLang="zh-CN" sz="2000" smtClean="0">
                <a:ea typeface="华文细黑" panose="02010600040101010101" pitchFamily="2" charset="-122"/>
              </a:rPr>
              <a:t>接口看作一种特殊的异步串口。</a:t>
            </a:r>
            <a:endParaRPr lang="en-US" altLang="zh-CN" sz="2000" smtClean="0">
              <a:ea typeface="华文细黑" panose="02010600040101010101" pitchFamily="2" charset="-122"/>
            </a:endParaRPr>
          </a:p>
          <a:p>
            <a:pPr>
              <a:buFontTx/>
              <a:buNone/>
            </a:pPr>
            <a:endParaRPr lang="en-US" altLang="zh-CN" sz="2000" smtClean="0"/>
          </a:p>
          <a:p>
            <a:pPr>
              <a:buFontTx/>
              <a:buNone/>
            </a:pPr>
            <a:endParaRPr lang="en-US" altLang="zh-CN" sz="2000" smtClean="0"/>
          </a:p>
          <a:p>
            <a:pPr>
              <a:buFontTx/>
              <a:buNone/>
            </a:pPr>
            <a:endParaRPr lang="en-US" altLang="zh-CN" sz="2000" smtClean="0"/>
          </a:p>
          <a:p>
            <a:pPr>
              <a:buFontTx/>
              <a:buNone/>
            </a:pPr>
            <a:endParaRPr lang="en-US" altLang="zh-CN" sz="2000" smtClean="0"/>
          </a:p>
          <a:p>
            <a:pPr>
              <a:buFontTx/>
              <a:buNone/>
            </a:pPr>
            <a:endParaRPr lang="en-US" altLang="zh-CN" sz="2000" smtClean="0"/>
          </a:p>
          <a:p>
            <a:pPr>
              <a:buFontTx/>
              <a:buNone/>
            </a:pPr>
            <a:r>
              <a:rPr lang="en-US" altLang="zh-CN" sz="2000" smtClean="0"/>
              <a:t>     </a:t>
            </a:r>
          </a:p>
          <a:p>
            <a:pPr>
              <a:buFontTx/>
              <a:buNone/>
            </a:pPr>
            <a:endParaRPr lang="zh-CN" altLang="zh-CN" sz="2000" smtClean="0"/>
          </a:p>
          <a:p>
            <a:pPr>
              <a:buFontTx/>
              <a:buNone/>
            </a:pPr>
            <a:r>
              <a:rPr lang="en-US" altLang="zh-CN" sz="2000" smtClean="0"/>
              <a:t>     </a:t>
            </a:r>
            <a:endParaRPr lang="zh-CN" altLang="en-US" smtClean="0"/>
          </a:p>
        </p:txBody>
      </p:sp>
      <p:pic>
        <p:nvPicPr>
          <p:cNvPr id="53252" name="图片 3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57500"/>
            <a:ext cx="77374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54050"/>
          </a:xfrm>
        </p:spPr>
        <p:txBody>
          <a:bodyPr anchor="t"/>
          <a:lstStyle/>
          <a:p>
            <a:r>
              <a:rPr lang="en-US" altLang="zh-CN" sz="3600" smtClean="0">
                <a:solidFill>
                  <a:srgbClr val="C00000"/>
                </a:solidFill>
              </a:rPr>
              <a:t>AM</a:t>
            </a:r>
            <a:r>
              <a:rPr lang="zh-CN" altLang="en-US" sz="36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接口</a:t>
            </a:r>
          </a:p>
        </p:txBody>
      </p:sp>
      <p:sp>
        <p:nvSpPr>
          <p:cNvPr id="54275" name="内容占位符 2"/>
          <p:cNvSpPr>
            <a:spLocks noGrp="1"/>
          </p:cNvSpPr>
          <p:nvPr>
            <p:ph idx="1"/>
          </p:nvPr>
        </p:nvSpPr>
        <p:spPr>
          <a:xfrm>
            <a:off x="428625" y="1071563"/>
            <a:ext cx="828675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smtClean="0"/>
              <a:t>     DCC(Dial Control Center,</a:t>
            </a:r>
            <a:r>
              <a:rPr lang="zh-CN" altLang="en-US" sz="2000" smtClean="0"/>
              <a:t>拨号控制中心</a:t>
            </a:r>
            <a:r>
              <a:rPr lang="en-US" altLang="zh-CN" sz="2000" smtClean="0"/>
              <a:t>)</a:t>
            </a:r>
            <a:r>
              <a:rPr lang="zh-CN" altLang="en-US" sz="2000" smtClean="0"/>
              <a:t>是指路由器之间通过公共交换网（</a:t>
            </a:r>
            <a:r>
              <a:rPr lang="en-US" altLang="zh-CN" sz="2000" smtClean="0"/>
              <a:t>PSTN/ISDN</a:t>
            </a:r>
            <a:r>
              <a:rPr lang="zh-CN" altLang="en-US" sz="2000" smtClean="0"/>
              <a:t>）网络进行互联时所采用的路由技术。</a:t>
            </a:r>
            <a:endParaRPr lang="en-US" altLang="zh-CN" sz="2000" smtClean="0"/>
          </a:p>
          <a:p>
            <a:pPr>
              <a:buFontTx/>
              <a:buNone/>
            </a:pPr>
            <a:endParaRPr lang="en-US" altLang="zh-CN" sz="2000" smtClean="0"/>
          </a:p>
          <a:p>
            <a:pPr>
              <a:buFontTx/>
              <a:buNone/>
            </a:pPr>
            <a:r>
              <a:rPr lang="en-US" altLang="zh-CN" sz="2000" smtClean="0"/>
              <a:t>     </a:t>
            </a:r>
            <a:r>
              <a:rPr lang="zh-CN" altLang="en-US" sz="2000" smtClean="0"/>
              <a:t>它的特点：</a:t>
            </a:r>
            <a:endParaRPr lang="en-US" altLang="zh-CN" sz="2000" smtClean="0"/>
          </a:p>
          <a:p>
            <a:pPr>
              <a:buFontTx/>
              <a:buNone/>
            </a:pPr>
            <a:r>
              <a:rPr lang="en-US" altLang="zh-CN" sz="2000" smtClean="0"/>
              <a:t>     1.</a:t>
            </a:r>
            <a:r>
              <a:rPr lang="zh-CN" altLang="en-US" sz="2000" smtClean="0"/>
              <a:t>双方建立通信之前必须要先建立一条链路，在通信过程中链路是完全独占的，其他用户无法使用这条链路的资源。</a:t>
            </a:r>
            <a:endParaRPr lang="en-US" altLang="zh-CN" sz="2000" smtClean="0"/>
          </a:p>
          <a:p>
            <a:pPr>
              <a:buFontTx/>
              <a:buNone/>
            </a:pPr>
            <a:endParaRPr lang="en-US" altLang="zh-CN" sz="2000" smtClean="0"/>
          </a:p>
          <a:p>
            <a:pPr>
              <a:buFontTx/>
              <a:buNone/>
            </a:pPr>
            <a:r>
              <a:rPr lang="en-US" altLang="zh-CN" sz="2000" smtClean="0"/>
              <a:t>      2.</a:t>
            </a:r>
            <a:r>
              <a:rPr lang="zh-CN" altLang="en-US" sz="2000" smtClean="0"/>
              <a:t>传统的电话网络带宽比较小，像</a:t>
            </a:r>
            <a:r>
              <a:rPr lang="en-US" altLang="zh-CN" sz="2000" smtClean="0"/>
              <a:t>PSTN</a:t>
            </a:r>
            <a:r>
              <a:rPr lang="zh-CN" altLang="en-US" sz="2000" smtClean="0"/>
              <a:t>所提供的带宽</a:t>
            </a:r>
            <a:r>
              <a:rPr lang="en-US" altLang="zh-CN" sz="2000" smtClean="0"/>
              <a:t>64kbps,ISDN</a:t>
            </a:r>
            <a:r>
              <a:rPr lang="zh-CN" altLang="en-US" sz="2000" smtClean="0"/>
              <a:t>可以根据接口分通道，</a:t>
            </a:r>
            <a:r>
              <a:rPr lang="en-US" altLang="zh-CN" sz="2000" smtClean="0"/>
              <a:t>BRI</a:t>
            </a:r>
            <a:r>
              <a:rPr lang="zh-CN" altLang="en-US" sz="2000" smtClean="0"/>
              <a:t>有两个</a:t>
            </a:r>
            <a:r>
              <a:rPr lang="en-US" altLang="zh-CN" sz="2000" smtClean="0"/>
              <a:t>64K</a:t>
            </a:r>
            <a:r>
              <a:rPr lang="zh-CN" altLang="en-US" sz="2000" smtClean="0"/>
              <a:t>的数据通道，</a:t>
            </a:r>
            <a:r>
              <a:rPr lang="en-US" altLang="zh-CN" sz="2000" smtClean="0"/>
              <a:t>PRI</a:t>
            </a:r>
            <a:r>
              <a:rPr lang="zh-CN" altLang="en-US" sz="2000" smtClean="0"/>
              <a:t>分</a:t>
            </a:r>
            <a:r>
              <a:rPr lang="en-US" altLang="zh-CN" sz="2000" smtClean="0"/>
              <a:t>E1</a:t>
            </a:r>
            <a:r>
              <a:rPr lang="zh-CN" altLang="en-US" sz="2000" smtClean="0"/>
              <a:t>和</a:t>
            </a:r>
            <a:r>
              <a:rPr lang="en-US" altLang="zh-CN" sz="2000" smtClean="0"/>
              <a:t>T1</a:t>
            </a:r>
            <a:r>
              <a:rPr lang="zh-CN" altLang="en-US" sz="2000" smtClean="0"/>
              <a:t>两种类型，能分别提供</a:t>
            </a:r>
            <a:r>
              <a:rPr lang="en-US" altLang="zh-CN" sz="2000" smtClean="0"/>
              <a:t>30</a:t>
            </a:r>
            <a:r>
              <a:rPr lang="zh-CN" altLang="en-US" sz="2000" smtClean="0"/>
              <a:t>和</a:t>
            </a:r>
            <a:r>
              <a:rPr lang="en-US" altLang="zh-CN" sz="2000" smtClean="0"/>
              <a:t>23</a:t>
            </a:r>
            <a:r>
              <a:rPr lang="zh-CN" altLang="en-US" sz="2000" smtClean="0"/>
              <a:t>路通道。</a:t>
            </a:r>
            <a:endParaRPr lang="en-US" altLang="zh-CN" sz="2000" smtClean="0"/>
          </a:p>
          <a:p>
            <a:pPr>
              <a:buFontTx/>
              <a:buNone/>
            </a:pPr>
            <a:r>
              <a:rPr lang="en-US" altLang="zh-CN" sz="2000" smtClean="0"/>
              <a:t>     </a:t>
            </a:r>
            <a:r>
              <a:rPr lang="zh-CN" altLang="en-US" sz="2000" smtClean="0"/>
              <a:t>为什么这些缺点还要用它呢？</a:t>
            </a:r>
            <a:endParaRPr lang="en-US" altLang="zh-CN" sz="2000" smtClean="0"/>
          </a:p>
          <a:p>
            <a:pPr>
              <a:buFontTx/>
              <a:buNone/>
            </a:pPr>
            <a:endParaRPr lang="zh-CN" altLang="zh-CN" sz="2000" smtClean="0"/>
          </a:p>
          <a:p>
            <a:pPr>
              <a:buFontTx/>
              <a:buNone/>
            </a:pPr>
            <a:r>
              <a:rPr lang="en-US" altLang="zh-CN" sz="2000" smtClean="0"/>
              <a:t>     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54050"/>
          </a:xfrm>
        </p:spPr>
        <p:txBody>
          <a:bodyPr anchor="t"/>
          <a:lstStyle/>
          <a:p>
            <a:r>
              <a:rPr lang="en-US" altLang="zh-CN" sz="3600" smtClean="0">
                <a:solidFill>
                  <a:srgbClr val="C00000"/>
                </a:solidFill>
              </a:rPr>
              <a:t>AM</a:t>
            </a:r>
            <a:r>
              <a:rPr lang="zh-CN" altLang="en-US" sz="36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接口</a:t>
            </a:r>
          </a:p>
        </p:txBody>
      </p:sp>
      <p:sp>
        <p:nvSpPr>
          <p:cNvPr id="46083" name="内容占位符 2"/>
          <p:cNvSpPr>
            <a:spLocks noGrp="1"/>
          </p:cNvSpPr>
          <p:nvPr>
            <p:ph idx="1"/>
          </p:nvPr>
        </p:nvSpPr>
        <p:spPr>
          <a:xfrm>
            <a:off x="428625" y="857250"/>
            <a:ext cx="8501063" cy="37861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z="2000" dirty="0" smtClean="0"/>
              <a:t>     DCC</a:t>
            </a:r>
            <a:r>
              <a:rPr lang="zh-CN" altLang="en-US" sz="2000" dirty="0" smtClean="0"/>
              <a:t>的配置方式：轮询</a:t>
            </a:r>
            <a:r>
              <a:rPr lang="en-US" altLang="zh-CN" sz="2000" dirty="0" err="1" smtClean="0"/>
              <a:t>DCC</a:t>
            </a:r>
            <a:r>
              <a:rPr lang="en-US" sz="2000" dirty="0" err="1" smtClean="0"/>
              <a:t>（</a:t>
            </a:r>
            <a:r>
              <a:rPr lang="en-US" altLang="zh-CN" sz="2000" dirty="0" err="1" smtClean="0"/>
              <a:t>Circular</a:t>
            </a:r>
            <a:r>
              <a:rPr lang="en-US" altLang="zh-CN" sz="2000" dirty="0" smtClean="0"/>
              <a:t> DCC</a:t>
            </a:r>
            <a:r>
              <a:rPr lang="en-US" sz="2000" dirty="0" smtClean="0"/>
              <a:t>，</a:t>
            </a:r>
            <a:r>
              <a:rPr lang="en-US" altLang="zh-CN" sz="2000" dirty="0" smtClean="0"/>
              <a:t>C-DCC</a:t>
            </a:r>
            <a:r>
              <a:rPr lang="en-US" sz="2000" dirty="0" smtClean="0"/>
              <a:t>）</a:t>
            </a:r>
            <a:r>
              <a:rPr lang="zh-CN" altLang="en-US" sz="2000" dirty="0" smtClean="0"/>
              <a:t>和共享</a:t>
            </a:r>
            <a:r>
              <a:rPr lang="en-US" altLang="zh-CN" sz="2000" dirty="0" err="1" smtClean="0"/>
              <a:t>DCC</a:t>
            </a:r>
            <a:r>
              <a:rPr lang="en-US" sz="2000" dirty="0" err="1" smtClean="0"/>
              <a:t>（</a:t>
            </a:r>
            <a:r>
              <a:rPr lang="en-US" altLang="zh-CN" sz="2000" dirty="0" err="1" smtClean="0"/>
              <a:t>Resource</a:t>
            </a:r>
            <a:r>
              <a:rPr lang="en-US" altLang="zh-CN" sz="2000" dirty="0" smtClean="0"/>
              <a:t>-Shared DCC</a:t>
            </a:r>
            <a:r>
              <a:rPr lang="en-US" sz="2000" dirty="0" smtClean="0"/>
              <a:t>，</a:t>
            </a:r>
            <a:r>
              <a:rPr lang="en-US" altLang="zh-CN" sz="2000" dirty="0" smtClean="0"/>
              <a:t>RS-DCC</a:t>
            </a:r>
            <a:r>
              <a:rPr lang="en-US" sz="2000" dirty="0" smtClean="0"/>
              <a:t>）</a:t>
            </a:r>
            <a:r>
              <a:rPr lang="zh-CN" altLang="en-US" sz="2000" dirty="0" smtClean="0"/>
              <a:t>方式。</a:t>
            </a:r>
            <a:endParaRPr lang="en-US" altLang="zh-CN" sz="2000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sz="2000" dirty="0" smtClean="0"/>
              <a:t>     轮询拨号方式的特点：</a:t>
            </a:r>
            <a:endParaRPr lang="en-US" altLang="zh-CN" sz="2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1800" dirty="0" smtClean="0"/>
              <a:t>一个逻辑拨号（</a:t>
            </a:r>
            <a:r>
              <a:rPr lang="en-US" altLang="zh-CN" sz="1800" dirty="0" smtClean="0"/>
              <a:t>Dialer</a:t>
            </a:r>
            <a:r>
              <a:rPr lang="zh-CN" altLang="en-US" sz="1800" dirty="0" smtClean="0"/>
              <a:t>）接口可以有多个物理接口为它服务，而任意一个物理接口只能属于一个</a:t>
            </a:r>
            <a:r>
              <a:rPr lang="en-US" altLang="zh-CN" sz="1800" dirty="0" smtClean="0"/>
              <a:t>Dialer</a:t>
            </a:r>
            <a:r>
              <a:rPr lang="zh-CN" altLang="en-US" sz="1800" dirty="0" smtClean="0"/>
              <a:t>接口，即一个物理接口只能服务于一种拨号服务；</a:t>
            </a:r>
          </a:p>
          <a:p>
            <a:pPr>
              <a:buFont typeface="+mj-lt"/>
              <a:buAutoNum type="arabicPeriod"/>
              <a:defRPr/>
            </a:pPr>
            <a:r>
              <a:rPr lang="zh-CN" altLang="en-US" sz="1800" dirty="0" smtClean="0"/>
              <a:t>物理接口既可以借助拨号循环组（</a:t>
            </a:r>
            <a:r>
              <a:rPr lang="en-US" altLang="zh-CN" sz="1800" dirty="0" smtClean="0"/>
              <a:t>Dialer Circular Group</a:t>
            </a:r>
            <a:r>
              <a:rPr lang="zh-CN" altLang="en-US" sz="1800" dirty="0" smtClean="0"/>
              <a:t>）绑定到</a:t>
            </a:r>
            <a:r>
              <a:rPr lang="en-US" altLang="zh-CN" sz="1800" dirty="0" smtClean="0"/>
              <a:t>Dialer</a:t>
            </a:r>
            <a:r>
              <a:rPr lang="zh-CN" altLang="en-US" sz="1800" dirty="0" smtClean="0"/>
              <a:t>接口来继承</a:t>
            </a:r>
            <a:r>
              <a:rPr lang="en-US" altLang="zh-CN" sz="1800" dirty="0" smtClean="0"/>
              <a:t>DCC</a:t>
            </a:r>
            <a:r>
              <a:rPr lang="zh-CN" altLang="en-US" sz="1800" dirty="0" smtClean="0"/>
              <a:t>参数，又可以直接配置</a:t>
            </a:r>
            <a:r>
              <a:rPr lang="en-US" altLang="zh-CN" sz="1800" dirty="0" smtClean="0"/>
              <a:t>DCC</a:t>
            </a:r>
            <a:r>
              <a:rPr lang="zh-CN" altLang="en-US" sz="1800" dirty="0" smtClean="0"/>
              <a:t>参数；</a:t>
            </a:r>
          </a:p>
          <a:p>
            <a:pPr>
              <a:buFont typeface="+mj-lt"/>
              <a:buAutoNum type="arabicPeriod"/>
              <a:defRPr/>
            </a:pPr>
            <a:r>
              <a:rPr lang="zh-CN" altLang="en-US" sz="1800" dirty="0" smtClean="0"/>
              <a:t>服务于同一个</a:t>
            </a:r>
            <a:r>
              <a:rPr lang="en-US" altLang="zh-CN" sz="1800" dirty="0" smtClean="0"/>
              <a:t>Dialer Circular Group</a:t>
            </a:r>
            <a:r>
              <a:rPr lang="zh-CN" altLang="en-US" sz="1800" dirty="0" smtClean="0"/>
              <a:t>的所有物理接口都继承同一个</a:t>
            </a:r>
            <a:r>
              <a:rPr lang="en-US" altLang="zh-CN" sz="1800" dirty="0" smtClean="0"/>
              <a:t>Dialer</a:t>
            </a:r>
            <a:r>
              <a:rPr lang="zh-CN" altLang="en-US" sz="1800" dirty="0" smtClean="0"/>
              <a:t>接口的属性；</a:t>
            </a:r>
          </a:p>
          <a:p>
            <a:pPr>
              <a:buFont typeface="+mj-lt"/>
              <a:buAutoNum type="arabicPeriod"/>
              <a:defRPr/>
            </a:pPr>
            <a:r>
              <a:rPr lang="zh-CN" altLang="en-US" sz="1800" dirty="0" smtClean="0"/>
              <a:t> 一个</a:t>
            </a:r>
            <a:r>
              <a:rPr lang="en-US" altLang="zh-CN" sz="1800" dirty="0" smtClean="0"/>
              <a:t>Dialer</a:t>
            </a:r>
            <a:r>
              <a:rPr lang="zh-CN" altLang="en-US" sz="1800" dirty="0" smtClean="0"/>
              <a:t>接口可以通过配置多个</a:t>
            </a:r>
            <a:r>
              <a:rPr lang="en-US" altLang="zh-CN" sz="1800" dirty="0" smtClean="0"/>
              <a:t>dialer route</a:t>
            </a:r>
            <a:r>
              <a:rPr lang="zh-CN" altLang="en-US" sz="1800" dirty="0" smtClean="0"/>
              <a:t>命令对应多个呼叫目的地址，也可以配置</a:t>
            </a:r>
            <a:r>
              <a:rPr lang="en-US" altLang="zh-CN" sz="1800" dirty="0" smtClean="0"/>
              <a:t>dialer number</a:t>
            </a:r>
            <a:r>
              <a:rPr lang="zh-CN" altLang="en-US" sz="1800" dirty="0" smtClean="0"/>
              <a:t>命令对应单个呼叫目的地址。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2000" dirty="0" smtClean="0"/>
              <a:t>    </a:t>
            </a:r>
            <a:endParaRPr lang="zh-CN" altLang="en-US" sz="2000" dirty="0" smtClean="0"/>
          </a:p>
          <a:p>
            <a:pPr>
              <a:buFontTx/>
              <a:buNone/>
              <a:defRPr/>
            </a:pPr>
            <a:endParaRPr lang="zh-CN" altLang="zh-CN" sz="2000" dirty="0" smtClean="0"/>
          </a:p>
          <a:p>
            <a:pPr>
              <a:buFontTx/>
              <a:buNone/>
              <a:defRPr/>
            </a:pPr>
            <a:r>
              <a:rPr lang="en-US" altLang="zh-CN" sz="2000" dirty="0" smtClean="0"/>
              <a:t>     </a:t>
            </a:r>
            <a:endParaRPr lang="zh-CN" altLang="en-US" dirty="0" smtClean="0"/>
          </a:p>
        </p:txBody>
      </p:sp>
      <p:pic>
        <p:nvPicPr>
          <p:cNvPr id="55300" name="图片 3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43438"/>
            <a:ext cx="4819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54050"/>
          </a:xfrm>
        </p:spPr>
        <p:txBody>
          <a:bodyPr anchor="t"/>
          <a:lstStyle/>
          <a:p>
            <a:r>
              <a:rPr lang="en-US" altLang="zh-CN" sz="3600" smtClean="0">
                <a:solidFill>
                  <a:srgbClr val="C00000"/>
                </a:solidFill>
              </a:rPr>
              <a:t>AM</a:t>
            </a:r>
            <a:r>
              <a:rPr lang="zh-CN" altLang="en-US" sz="36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接口</a:t>
            </a:r>
          </a:p>
        </p:txBody>
      </p:sp>
      <p:sp>
        <p:nvSpPr>
          <p:cNvPr id="56323" name="内容占位符 2"/>
          <p:cNvSpPr>
            <a:spLocks noGrp="1"/>
          </p:cNvSpPr>
          <p:nvPr>
            <p:ph idx="1"/>
          </p:nvPr>
        </p:nvSpPr>
        <p:spPr>
          <a:xfrm>
            <a:off x="428625" y="857250"/>
            <a:ext cx="8429625" cy="29289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smtClean="0"/>
              <a:t>     </a:t>
            </a:r>
            <a:r>
              <a:rPr lang="zh-CN" altLang="en-US" sz="2000" smtClean="0"/>
              <a:t>共享拨号方式的特点：</a:t>
            </a:r>
            <a:endParaRPr lang="en-US" altLang="zh-CN" sz="2000" smtClean="0"/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1800" smtClean="0"/>
              <a:t>将物理接口的配置与呼叫的逻辑配置分开进行，再将两者动态的捆绑起来，从而实现相同物理接口为多种不同拨号应用服务；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1800" smtClean="0"/>
              <a:t>一个</a:t>
            </a:r>
            <a:r>
              <a:rPr lang="en-US" altLang="zh-CN" sz="1800" smtClean="0"/>
              <a:t>Dialer</a:t>
            </a:r>
            <a:r>
              <a:rPr lang="zh-CN" altLang="en-US" sz="1800" smtClean="0"/>
              <a:t>接口只对应一个呼叫目的地址，由命令</a:t>
            </a:r>
            <a:r>
              <a:rPr lang="en-US" altLang="zh-CN" sz="1800" smtClean="0"/>
              <a:t>dialer number</a:t>
            </a:r>
            <a:r>
              <a:rPr lang="zh-CN" altLang="en-US" sz="1800" smtClean="0"/>
              <a:t>来指定；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1800" smtClean="0"/>
              <a:t>每个逻辑拨号（</a:t>
            </a:r>
            <a:r>
              <a:rPr lang="en-US" altLang="zh-CN" sz="1800" smtClean="0"/>
              <a:t>Dialer</a:t>
            </a:r>
            <a:r>
              <a:rPr lang="zh-CN" altLang="en-US" sz="1800" smtClean="0"/>
              <a:t>）接口可以有多个物理接口为它提供服务，同时任意一个物理接口也可服务于多个</a:t>
            </a:r>
            <a:r>
              <a:rPr lang="en-US" altLang="zh-CN" sz="1800" smtClean="0"/>
              <a:t>Dialer</a:t>
            </a:r>
            <a:r>
              <a:rPr lang="zh-CN" altLang="en-US" sz="1800" smtClean="0"/>
              <a:t>接口；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1800" smtClean="0"/>
              <a:t>在物理接口上不能直接配置共享</a:t>
            </a:r>
            <a:r>
              <a:rPr lang="en-US" altLang="zh-CN" sz="1800" smtClean="0"/>
              <a:t>DCC</a:t>
            </a:r>
            <a:r>
              <a:rPr lang="zh-CN" altLang="en-US" sz="1800" smtClean="0"/>
              <a:t>参数，物理接口必须通过绑定到</a:t>
            </a:r>
            <a:r>
              <a:rPr lang="en-US" altLang="zh-CN" sz="1800" smtClean="0"/>
              <a:t>Dialer</a:t>
            </a:r>
            <a:r>
              <a:rPr lang="zh-CN" altLang="en-US" sz="1800" smtClean="0"/>
              <a:t>接口才能实现共享</a:t>
            </a:r>
            <a:r>
              <a:rPr lang="en-US" altLang="zh-CN" sz="1800" smtClean="0"/>
              <a:t>DCC</a:t>
            </a:r>
            <a:r>
              <a:rPr lang="zh-CN" altLang="en-US" sz="1800" smtClean="0"/>
              <a:t>拨号功能。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smtClean="0"/>
              <a:t>    </a:t>
            </a:r>
            <a:endParaRPr lang="zh-CN" altLang="en-US" sz="2000" smtClean="0"/>
          </a:p>
          <a:p>
            <a:pPr>
              <a:buFontTx/>
              <a:buNone/>
            </a:pPr>
            <a:endParaRPr lang="zh-CN" altLang="zh-CN" sz="2000" smtClean="0"/>
          </a:p>
          <a:p>
            <a:pPr>
              <a:buFontTx/>
              <a:buNone/>
            </a:pPr>
            <a:r>
              <a:rPr lang="en-US" altLang="zh-CN" sz="2000" smtClean="0"/>
              <a:t>     </a:t>
            </a:r>
            <a:endParaRPr lang="zh-CN" altLang="en-US" smtClean="0"/>
          </a:p>
        </p:txBody>
      </p:sp>
      <p:pic>
        <p:nvPicPr>
          <p:cNvPr id="56324" name="图片 4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643313"/>
            <a:ext cx="52149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54050"/>
          </a:xfrm>
        </p:spPr>
        <p:txBody>
          <a:bodyPr anchor="t"/>
          <a:lstStyle/>
          <a:p>
            <a:r>
              <a:rPr lang="en-US" altLang="zh-CN" sz="3600" smtClean="0">
                <a:solidFill>
                  <a:srgbClr val="C00000"/>
                </a:solidFill>
              </a:rPr>
              <a:t>AM</a:t>
            </a:r>
            <a:r>
              <a:rPr lang="zh-CN" altLang="en-US" sz="36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接口配置</a:t>
            </a: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571500" y="857250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/>
              <a:t>配置举例</a:t>
            </a:r>
          </a:p>
        </p:txBody>
      </p:sp>
      <p:pic>
        <p:nvPicPr>
          <p:cNvPr id="57348" name="图片 5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785813"/>
            <a:ext cx="45815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285750" y="192881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1600"/>
              <a:t>轮询：</a:t>
            </a:r>
          </a:p>
        </p:txBody>
      </p:sp>
      <p:sp>
        <p:nvSpPr>
          <p:cNvPr id="57350" name="TextBox 7"/>
          <p:cNvSpPr txBox="1">
            <a:spLocks noChangeArrowheads="1"/>
          </p:cNvSpPr>
          <p:nvPr/>
        </p:nvSpPr>
        <p:spPr bwMode="auto">
          <a:xfrm>
            <a:off x="285750" y="2286000"/>
            <a:ext cx="68580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1300"/>
              <a:t>dialer-rule </a:t>
            </a:r>
            <a:r>
              <a:rPr lang="en-US" altLang="zh-CN" sz="1300">
                <a:solidFill>
                  <a:srgbClr val="FF0000"/>
                </a:solidFill>
              </a:rPr>
              <a:t>1 </a:t>
            </a:r>
            <a:r>
              <a:rPr lang="en-US" altLang="zh-CN" sz="1300"/>
              <a:t>ip permit    //</a:t>
            </a:r>
            <a:r>
              <a:rPr lang="zh-CN" altLang="en-US" sz="1300"/>
              <a:t>配置拨号访问控制列表，定义感兴趣流</a:t>
            </a:r>
            <a:endParaRPr lang="en-US" altLang="zh-CN" sz="1300"/>
          </a:p>
          <a:p>
            <a:pPr eaLnBrk="1" hangingPunct="1"/>
            <a:r>
              <a:rPr lang="en-US" altLang="zh-CN" sz="1300"/>
              <a:t>#</a:t>
            </a:r>
            <a:endParaRPr lang="zh-CN" altLang="en-US" sz="1300"/>
          </a:p>
          <a:p>
            <a:pPr eaLnBrk="1" hangingPunct="1"/>
            <a:r>
              <a:rPr lang="pt-BR" altLang="zh-CN" sz="1300"/>
              <a:t>interface Analogmodem2/0</a:t>
            </a:r>
            <a:endParaRPr lang="zh-CN" altLang="en-US" sz="1300"/>
          </a:p>
          <a:p>
            <a:pPr eaLnBrk="1" hangingPunct="1"/>
            <a:r>
              <a:rPr lang="pt-BR" altLang="zh-CN" sz="1300"/>
              <a:t> async mode protocol        //</a:t>
            </a:r>
            <a:r>
              <a:rPr lang="zh-CN" altLang="en-US" sz="1300"/>
              <a:t>修改</a:t>
            </a:r>
            <a:r>
              <a:rPr lang="fr-FR" altLang="zh-CN" sz="1300"/>
              <a:t>async mode </a:t>
            </a:r>
            <a:r>
              <a:rPr lang="zh-CN" altLang="en-US" sz="1300"/>
              <a:t>为</a:t>
            </a:r>
            <a:r>
              <a:rPr lang="fr-FR" altLang="zh-CN" sz="1300"/>
              <a:t> protocol</a:t>
            </a:r>
            <a:r>
              <a:rPr lang="zh-CN" altLang="en-US" sz="1300"/>
              <a:t>方式，默认是</a:t>
            </a:r>
            <a:r>
              <a:rPr lang="en-US" altLang="zh-CN" sz="1300"/>
              <a:t>flow</a:t>
            </a:r>
            <a:r>
              <a:rPr lang="zh-CN" altLang="en-US" sz="1300"/>
              <a:t>模式</a:t>
            </a:r>
          </a:p>
          <a:p>
            <a:pPr eaLnBrk="1" hangingPunct="1"/>
            <a:r>
              <a:rPr lang="pt-BR" altLang="zh-CN" sz="1300"/>
              <a:t> link-protocol ppp</a:t>
            </a:r>
            <a:endParaRPr lang="zh-CN" altLang="en-US" sz="1300"/>
          </a:p>
          <a:p>
            <a:pPr eaLnBrk="1" hangingPunct="1"/>
            <a:r>
              <a:rPr lang="pt-BR" altLang="zh-CN" sz="1300"/>
              <a:t> dialer enable-circular    //</a:t>
            </a:r>
            <a:r>
              <a:rPr lang="zh-CN" altLang="en-US" sz="1300"/>
              <a:t>启动轮询</a:t>
            </a:r>
            <a:r>
              <a:rPr lang="pt-BR" altLang="zh-CN" sz="1300"/>
              <a:t>DCC            </a:t>
            </a:r>
            <a:endParaRPr lang="zh-CN" altLang="en-US" sz="1300"/>
          </a:p>
          <a:p>
            <a:pPr eaLnBrk="1" hangingPunct="1"/>
            <a:r>
              <a:rPr lang="pt-BR" altLang="zh-CN" sz="1300"/>
              <a:t> dialer circular-group </a:t>
            </a:r>
            <a:r>
              <a:rPr lang="pt-BR" altLang="zh-CN" sz="1300">
                <a:solidFill>
                  <a:srgbClr val="FF0000"/>
                </a:solidFill>
              </a:rPr>
              <a:t>0  </a:t>
            </a:r>
            <a:r>
              <a:rPr lang="pt-BR" altLang="zh-CN" sz="1300"/>
              <a:t> //</a:t>
            </a:r>
            <a:r>
              <a:rPr lang="zh-CN" altLang="en-US" sz="1300"/>
              <a:t>将接口加入</a:t>
            </a:r>
            <a:r>
              <a:rPr lang="pt-BR" altLang="zh-CN" sz="1300"/>
              <a:t>Dialer Circular Group0</a:t>
            </a:r>
            <a:endParaRPr lang="zh-CN" altLang="en-US" sz="1300"/>
          </a:p>
          <a:p>
            <a:pPr eaLnBrk="1" hangingPunct="1"/>
            <a:r>
              <a:rPr lang="pt-BR" altLang="zh-CN" sz="1300"/>
              <a:t>#</a:t>
            </a:r>
            <a:endParaRPr lang="zh-CN" altLang="en-US" sz="1300"/>
          </a:p>
          <a:p>
            <a:pPr eaLnBrk="1" hangingPunct="1"/>
            <a:r>
              <a:rPr lang="pt-BR" altLang="zh-CN" sz="1300"/>
              <a:t>interface Dialer</a:t>
            </a:r>
            <a:r>
              <a:rPr lang="pt-BR" altLang="zh-CN" sz="1300">
                <a:solidFill>
                  <a:srgbClr val="FF0000"/>
                </a:solidFill>
              </a:rPr>
              <a:t>0</a:t>
            </a:r>
            <a:endParaRPr lang="zh-CN" altLang="en-US" sz="1300">
              <a:solidFill>
                <a:srgbClr val="FF0000"/>
              </a:solidFill>
            </a:endParaRPr>
          </a:p>
          <a:p>
            <a:pPr eaLnBrk="1" hangingPunct="1"/>
            <a:r>
              <a:rPr lang="pt-BR" altLang="zh-CN" sz="1300"/>
              <a:t> link-protocol ppp</a:t>
            </a:r>
            <a:endParaRPr lang="zh-CN" altLang="en-US" sz="1300"/>
          </a:p>
          <a:p>
            <a:pPr eaLnBrk="1" hangingPunct="1"/>
            <a:r>
              <a:rPr lang="pt-BR" altLang="zh-CN" sz="1300"/>
              <a:t> </a:t>
            </a:r>
            <a:r>
              <a:rPr lang="en-US" altLang="zh-CN" sz="1300"/>
              <a:t>ip address 1.1.1.1 255.255.255.0</a:t>
            </a:r>
            <a:endParaRPr lang="zh-CN" altLang="en-US" sz="1300"/>
          </a:p>
          <a:p>
            <a:pPr eaLnBrk="1" hangingPunct="1"/>
            <a:r>
              <a:rPr lang="en-US" altLang="zh-CN" sz="1300"/>
              <a:t> dialer enable-circular          //</a:t>
            </a:r>
            <a:r>
              <a:rPr lang="zh-CN" altLang="en-US" sz="1300"/>
              <a:t>启动轮询</a:t>
            </a:r>
            <a:r>
              <a:rPr lang="en-US" altLang="zh-CN" sz="1300"/>
              <a:t>DCC</a:t>
            </a:r>
            <a:endParaRPr lang="zh-CN" altLang="en-US" sz="1300"/>
          </a:p>
          <a:p>
            <a:pPr eaLnBrk="1" hangingPunct="1"/>
            <a:r>
              <a:rPr lang="en-US" altLang="zh-CN" sz="1300"/>
              <a:t> dialer-group </a:t>
            </a:r>
            <a:r>
              <a:rPr lang="en-US" altLang="zh-CN" sz="1300">
                <a:solidFill>
                  <a:srgbClr val="FF0000"/>
                </a:solidFill>
              </a:rPr>
              <a:t>1 </a:t>
            </a:r>
            <a:r>
              <a:rPr lang="en-US" altLang="zh-CN" sz="1300"/>
              <a:t>                   //</a:t>
            </a:r>
            <a:r>
              <a:rPr lang="zh-CN" altLang="en-US" sz="1300"/>
              <a:t>引用拨号访问控制列表</a:t>
            </a:r>
          </a:p>
          <a:p>
            <a:pPr eaLnBrk="1" hangingPunct="1"/>
            <a:r>
              <a:rPr lang="en-US" altLang="zh-CN" sz="1300"/>
              <a:t> dialer route ip 1.1.1.2  01082771425   //</a:t>
            </a:r>
            <a:r>
              <a:rPr lang="zh-CN" altLang="en-US" sz="1300"/>
              <a:t>配置呼叫一个对端的拨号串</a:t>
            </a:r>
            <a:endParaRPr lang="en-US" altLang="zh-CN" sz="1300"/>
          </a:p>
          <a:p>
            <a:pPr eaLnBrk="1" hangingPunct="1"/>
            <a:r>
              <a:rPr lang="en-US" altLang="zh-CN" sz="1300"/>
              <a:t>#</a:t>
            </a:r>
          </a:p>
          <a:p>
            <a:pPr eaLnBrk="1" hangingPunct="1"/>
            <a:r>
              <a:rPr lang="en-US" altLang="zh-CN" sz="1300"/>
              <a:t>  ip route-static   0.0.0.0 0.0.0.0  analogmodem2/0 </a:t>
            </a:r>
            <a:endParaRPr lang="zh-CN" altLang="en-US" sz="1300"/>
          </a:p>
          <a:p>
            <a:pPr eaLnBrk="1" hangingPunct="1"/>
            <a:r>
              <a:rPr lang="en-US" altLang="zh-CN" sz="1300"/>
              <a:t>#</a:t>
            </a:r>
            <a:endParaRPr lang="zh-CN" altLang="en-US" sz="1300"/>
          </a:p>
          <a:p>
            <a:pPr eaLnBrk="1" hangingPunct="1"/>
            <a:r>
              <a:rPr lang="en-US" altLang="zh-CN" sz="1300"/>
              <a:t>user-interface tty 33</a:t>
            </a:r>
            <a:endParaRPr lang="zh-CN" altLang="en-US" sz="1300"/>
          </a:p>
          <a:p>
            <a:pPr eaLnBrk="1" hangingPunct="1"/>
            <a:r>
              <a:rPr lang="en-US" altLang="zh-CN" sz="1300"/>
              <a:t> </a:t>
            </a:r>
            <a:r>
              <a:rPr lang="en-US" altLang="zh-CN" sz="1300">
                <a:solidFill>
                  <a:srgbClr val="FF0000"/>
                </a:solidFill>
              </a:rPr>
              <a:t>modem  call-out                      </a:t>
            </a:r>
            <a:r>
              <a:rPr lang="en-US" altLang="zh-CN" sz="1300"/>
              <a:t>//</a:t>
            </a:r>
            <a:r>
              <a:rPr lang="zh-CN" altLang="en-US" sz="1300"/>
              <a:t>允许</a:t>
            </a:r>
            <a:r>
              <a:rPr lang="en-US" altLang="zh-CN" sz="1300"/>
              <a:t>Modem</a:t>
            </a:r>
            <a:r>
              <a:rPr lang="zh-CN" altLang="en-US" sz="1300"/>
              <a:t>呼出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54050"/>
          </a:xfrm>
        </p:spPr>
        <p:txBody>
          <a:bodyPr anchor="t"/>
          <a:lstStyle/>
          <a:p>
            <a:r>
              <a:rPr lang="en-US" altLang="zh-CN" sz="3600" smtClean="0">
                <a:solidFill>
                  <a:srgbClr val="C00000"/>
                </a:solidFill>
              </a:rPr>
              <a:t>AM</a:t>
            </a:r>
            <a:r>
              <a:rPr lang="zh-CN" altLang="en-US" sz="36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接口配置</a:t>
            </a:r>
          </a:p>
        </p:txBody>
      </p:sp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571500" y="857250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/>
              <a:t>配置举例</a:t>
            </a:r>
          </a:p>
        </p:txBody>
      </p:sp>
      <p:pic>
        <p:nvPicPr>
          <p:cNvPr id="58372" name="图片 5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785813"/>
            <a:ext cx="45815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6"/>
          <p:cNvSpPr txBox="1">
            <a:spLocks noChangeArrowheads="1"/>
          </p:cNvSpPr>
          <p:nvPr/>
        </p:nvSpPr>
        <p:spPr bwMode="auto">
          <a:xfrm>
            <a:off x="142875" y="192881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1600"/>
              <a:t>共享：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908" y="2143116"/>
            <a:ext cx="9001092" cy="4154984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en-US" sz="1200" dirty="0"/>
              <a:t>#</a:t>
            </a:r>
            <a:endParaRPr lang="zh-CN" altLang="en-US" sz="1200" dirty="0"/>
          </a:p>
          <a:p>
            <a:pPr>
              <a:defRPr/>
            </a:pPr>
            <a:r>
              <a:rPr lang="en-US" sz="1200" dirty="0"/>
              <a:t> //</a:t>
            </a:r>
            <a:r>
              <a:rPr lang="zh-CN" altLang="en-US" sz="1200" dirty="0"/>
              <a:t>配置拨号策略</a:t>
            </a:r>
          </a:p>
          <a:p>
            <a:pPr>
              <a:defRPr/>
            </a:pPr>
            <a:r>
              <a:rPr lang="en-US" sz="1200" dirty="0"/>
              <a:t> dialer-rule </a:t>
            </a:r>
            <a:r>
              <a:rPr lang="en-US" sz="1200" dirty="0">
                <a:solidFill>
                  <a:srgbClr val="FF0000"/>
                </a:solidFill>
              </a:rPr>
              <a:t>2 </a:t>
            </a:r>
            <a:r>
              <a:rPr lang="en-US" sz="1200" dirty="0" err="1"/>
              <a:t>ip</a:t>
            </a:r>
            <a:r>
              <a:rPr lang="en-US" sz="1200" dirty="0"/>
              <a:t> permit</a:t>
            </a:r>
            <a:endParaRPr lang="zh-CN" altLang="en-US" sz="1200" dirty="0"/>
          </a:p>
          <a:p>
            <a:pPr>
              <a:defRPr/>
            </a:pPr>
            <a:r>
              <a:rPr lang="en-US" sz="1200" dirty="0"/>
              <a:t>#</a:t>
            </a:r>
            <a:endParaRPr lang="zh-CN" altLang="en-US" sz="1200" dirty="0"/>
          </a:p>
          <a:p>
            <a:pPr>
              <a:defRPr/>
            </a:pPr>
            <a:r>
              <a:rPr lang="pt-BR" sz="1200" dirty="0"/>
              <a:t>interface Analogmodem1/0 </a:t>
            </a:r>
            <a:r>
              <a:rPr lang="en-US" sz="1200" dirty="0"/>
              <a:t>//</a:t>
            </a:r>
            <a:r>
              <a:rPr lang="zh-CN" altLang="en-US" sz="1200" dirty="0"/>
              <a:t>模拟猫接口</a:t>
            </a:r>
          </a:p>
          <a:p>
            <a:pPr>
              <a:defRPr/>
            </a:pPr>
            <a:r>
              <a:rPr lang="pt-BR" sz="1200" dirty="0"/>
              <a:t>async mode protocol </a:t>
            </a:r>
            <a:r>
              <a:rPr lang="pt-BR" altLang="zh-CN" sz="1200" dirty="0"/>
              <a:t>//</a:t>
            </a:r>
            <a:r>
              <a:rPr lang="zh-CN" altLang="en-US" sz="1200" dirty="0"/>
              <a:t>修改</a:t>
            </a:r>
            <a:r>
              <a:rPr lang="fr-FR" altLang="zh-CN" sz="1200" dirty="0"/>
              <a:t>async mode </a:t>
            </a:r>
            <a:r>
              <a:rPr lang="zh-CN" altLang="en-US" sz="1200" dirty="0"/>
              <a:t>为</a:t>
            </a:r>
            <a:r>
              <a:rPr lang="fr-FR" sz="1200" dirty="0"/>
              <a:t> </a:t>
            </a:r>
            <a:r>
              <a:rPr lang="fr-FR" altLang="zh-CN" sz="1200" dirty="0"/>
              <a:t>protocol</a:t>
            </a:r>
            <a:r>
              <a:rPr lang="zh-CN" altLang="en-US" sz="1200" dirty="0"/>
              <a:t>方式，默认是</a:t>
            </a:r>
            <a:r>
              <a:rPr lang="en-US" altLang="zh-CN" sz="1200" dirty="0"/>
              <a:t>flow</a:t>
            </a:r>
            <a:r>
              <a:rPr lang="zh-CN" altLang="en-US" sz="1200" dirty="0"/>
              <a:t>模式</a:t>
            </a:r>
          </a:p>
          <a:p>
            <a:pPr>
              <a:defRPr/>
            </a:pPr>
            <a:r>
              <a:rPr lang="pt-BR" sz="1200" dirty="0"/>
              <a:t> link-protocol ppp</a:t>
            </a:r>
            <a:endParaRPr lang="zh-CN" altLang="en-US" sz="1200" dirty="0"/>
          </a:p>
          <a:p>
            <a:pPr>
              <a:defRPr/>
            </a:pPr>
            <a:r>
              <a:rPr lang="en-US" sz="1200" dirty="0"/>
              <a:t>//PAP</a:t>
            </a:r>
            <a:r>
              <a:rPr lang="zh-CN" altLang="en-US" sz="1200" dirty="0"/>
              <a:t>认证的用户配置，必须和</a:t>
            </a:r>
            <a:r>
              <a:rPr lang="en-US" sz="1200" dirty="0"/>
              <a:t>Dialer</a:t>
            </a:r>
            <a:r>
              <a:rPr lang="zh-CN" altLang="en-US" sz="1200" dirty="0"/>
              <a:t>接口保持一致</a:t>
            </a:r>
          </a:p>
          <a:p>
            <a:pPr>
              <a:defRPr/>
            </a:pPr>
            <a:r>
              <a:rPr lang="en-US" sz="1200" dirty="0"/>
              <a:t> </a:t>
            </a:r>
            <a:r>
              <a:rPr lang="en-US" sz="1200" dirty="0" err="1"/>
              <a:t>ppp</a:t>
            </a:r>
            <a:r>
              <a:rPr lang="en-US" sz="1200" dirty="0"/>
              <a:t> pap local-user 1000 password simple 1000</a:t>
            </a:r>
            <a:endParaRPr lang="zh-CN" altLang="en-US" sz="1200" dirty="0"/>
          </a:p>
          <a:p>
            <a:pPr>
              <a:defRPr/>
            </a:pPr>
            <a:r>
              <a:rPr lang="en-US" sz="1200" dirty="0"/>
              <a:t> //</a:t>
            </a:r>
            <a:r>
              <a:rPr lang="zh-CN" altLang="en-US" sz="1200" dirty="0"/>
              <a:t>绑定</a:t>
            </a:r>
            <a:r>
              <a:rPr lang="en-US" sz="1200" dirty="0"/>
              <a:t>dialer</a:t>
            </a:r>
            <a:r>
              <a:rPr lang="zh-CN" altLang="en-US" sz="1200" dirty="0"/>
              <a:t>捆绑组，对应</a:t>
            </a:r>
            <a:r>
              <a:rPr lang="en-US" sz="1200" dirty="0"/>
              <a:t>dialer</a:t>
            </a:r>
            <a:r>
              <a:rPr lang="zh-CN" altLang="en-US" sz="1200" dirty="0"/>
              <a:t>接口的</a:t>
            </a:r>
            <a:r>
              <a:rPr lang="en-US" sz="1200" dirty="0"/>
              <a:t>bundle</a:t>
            </a:r>
            <a:r>
              <a:rPr lang="zh-CN" altLang="en-US" sz="1200" dirty="0"/>
              <a:t>号</a:t>
            </a:r>
          </a:p>
          <a:p>
            <a:pPr>
              <a:defRPr/>
            </a:pPr>
            <a:r>
              <a:rPr lang="en-US" sz="1200" dirty="0"/>
              <a:t> dialer bundle-member </a:t>
            </a:r>
            <a:r>
              <a:rPr lang="en-US" sz="1200" dirty="0">
                <a:solidFill>
                  <a:srgbClr val="FF0000"/>
                </a:solidFill>
              </a:rPr>
              <a:t>1</a:t>
            </a:r>
            <a:endParaRPr lang="zh-CN" altLang="en-US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200" dirty="0"/>
              <a:t>#</a:t>
            </a:r>
            <a:endParaRPr lang="zh-CN" altLang="en-US" sz="1200" dirty="0"/>
          </a:p>
          <a:p>
            <a:pPr>
              <a:defRPr/>
            </a:pPr>
            <a:r>
              <a:rPr lang="en-US" sz="1200" dirty="0"/>
              <a:t>//</a:t>
            </a:r>
            <a:r>
              <a:rPr lang="zh-CN" altLang="en-US" sz="1200" dirty="0"/>
              <a:t>共享</a:t>
            </a:r>
            <a:r>
              <a:rPr lang="en-US" sz="1200" dirty="0"/>
              <a:t>DCC</a:t>
            </a:r>
            <a:r>
              <a:rPr lang="zh-CN" altLang="en-US" sz="1200" dirty="0"/>
              <a:t>的</a:t>
            </a:r>
            <a:r>
              <a:rPr lang="en-US" sz="1200" dirty="0"/>
              <a:t>Dialer</a:t>
            </a:r>
            <a:r>
              <a:rPr lang="zh-CN" altLang="en-US" sz="1200" dirty="0"/>
              <a:t>接口配置</a:t>
            </a:r>
          </a:p>
          <a:p>
            <a:pPr>
              <a:defRPr/>
            </a:pPr>
            <a:r>
              <a:rPr lang="en-US" sz="1200" dirty="0"/>
              <a:t>interface Dialer0</a:t>
            </a:r>
            <a:endParaRPr lang="zh-CN" altLang="en-US" sz="1200" dirty="0"/>
          </a:p>
          <a:p>
            <a:pPr>
              <a:defRPr/>
            </a:pPr>
            <a:r>
              <a:rPr lang="en-US" sz="1200" dirty="0"/>
              <a:t> link-protocol  </a:t>
            </a:r>
            <a:r>
              <a:rPr lang="en-US" sz="1200" dirty="0" err="1"/>
              <a:t>ppp</a:t>
            </a:r>
            <a:endParaRPr lang="zh-CN" altLang="en-US" sz="1200" dirty="0"/>
          </a:p>
          <a:p>
            <a:pPr>
              <a:defRPr/>
            </a:pPr>
            <a:r>
              <a:rPr lang="en-US" sz="1200" dirty="0"/>
              <a:t>//PAP</a:t>
            </a:r>
            <a:r>
              <a:rPr lang="zh-CN" altLang="en-US" sz="1200" dirty="0"/>
              <a:t>认证的用户配置，必须和模拟猫接口配置一致</a:t>
            </a:r>
          </a:p>
          <a:p>
            <a:pPr>
              <a:defRPr/>
            </a:pPr>
            <a:r>
              <a:rPr lang="en-US" sz="1200" dirty="0"/>
              <a:t> </a:t>
            </a:r>
            <a:r>
              <a:rPr lang="en-US" sz="1200" dirty="0" err="1"/>
              <a:t>ppp</a:t>
            </a:r>
            <a:r>
              <a:rPr lang="en-US" sz="1200" dirty="0"/>
              <a:t> pap local-user 1000 password simple 1000</a:t>
            </a:r>
            <a:endParaRPr lang="zh-CN" altLang="en-US" sz="1200" dirty="0"/>
          </a:p>
          <a:p>
            <a:pPr>
              <a:defRPr/>
            </a:pPr>
            <a:r>
              <a:rPr lang="en-US" sz="1200" dirty="0"/>
              <a:t> //IP</a:t>
            </a:r>
            <a:r>
              <a:rPr lang="zh-CN" altLang="en-US" sz="1200" dirty="0"/>
              <a:t>地址配置</a:t>
            </a:r>
          </a:p>
          <a:p>
            <a:pPr>
              <a:defRPr/>
            </a:pPr>
            <a:r>
              <a:rPr lang="en-US" sz="1200" dirty="0"/>
              <a:t> </a:t>
            </a:r>
            <a:r>
              <a:rPr lang="en-US" sz="1200" dirty="0" err="1"/>
              <a:t>ip</a:t>
            </a:r>
            <a:r>
              <a:rPr lang="en-US" sz="1200" dirty="0"/>
              <a:t> address 1.2.0.1 255.255.255.252</a:t>
            </a:r>
            <a:endParaRPr lang="zh-CN" altLang="en-US" sz="1200" dirty="0"/>
          </a:p>
          <a:p>
            <a:pPr>
              <a:defRPr/>
            </a:pPr>
            <a:r>
              <a:rPr lang="en-US" sz="1200" dirty="0"/>
              <a:t> //</a:t>
            </a:r>
            <a:r>
              <a:rPr lang="zh-CN" altLang="en-US" sz="1200" dirty="0"/>
              <a:t>配置对端用户名，必须配置，用来根据对端的用户名来确定使用哪个</a:t>
            </a:r>
            <a:r>
              <a:rPr lang="en-US" altLang="zh-CN" sz="1200" dirty="0"/>
              <a:t>dialer</a:t>
            </a:r>
            <a:r>
              <a:rPr lang="zh-CN" altLang="en-US" sz="1200" dirty="0"/>
              <a:t>口</a:t>
            </a:r>
          </a:p>
          <a:p>
            <a:pPr>
              <a:defRPr/>
            </a:pP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dialer user 1000</a:t>
            </a:r>
            <a:endParaRPr lang="zh-CN" altLang="en-US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200" dirty="0"/>
              <a:t> //</a:t>
            </a:r>
            <a:r>
              <a:rPr lang="zh-CN" altLang="en-US" sz="1200" dirty="0"/>
              <a:t>指定拨号规则，即和全局视图下</a:t>
            </a:r>
            <a:r>
              <a:rPr lang="en-US" sz="1200" dirty="0"/>
              <a:t>dialer-rule</a:t>
            </a:r>
            <a:r>
              <a:rPr lang="zh-CN" altLang="en-US" sz="1200" dirty="0"/>
              <a:t>一致</a:t>
            </a:r>
          </a:p>
          <a:p>
            <a:pPr>
              <a:defRPr/>
            </a:pPr>
            <a:r>
              <a:rPr lang="en-US" sz="1200" dirty="0"/>
              <a:t> dialer-group </a:t>
            </a:r>
            <a:r>
              <a:rPr lang="en-US" sz="1200" dirty="0">
                <a:solidFill>
                  <a:srgbClr val="FF0000"/>
                </a:solidFill>
              </a:rPr>
              <a:t>2</a:t>
            </a:r>
            <a:endParaRPr lang="zh-CN" altLang="en-US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200" dirty="0"/>
              <a:t> //</a:t>
            </a:r>
            <a:r>
              <a:rPr lang="zh-CN" altLang="en-US" sz="1200" dirty="0"/>
              <a:t>设定</a:t>
            </a:r>
            <a:r>
              <a:rPr lang="en-US" sz="1200" dirty="0"/>
              <a:t>Dialer</a:t>
            </a:r>
            <a:r>
              <a:rPr lang="zh-CN" altLang="en-US" sz="1200" dirty="0"/>
              <a:t>接口的捆绑组号</a:t>
            </a:r>
          </a:p>
          <a:p>
            <a:pPr>
              <a:defRPr/>
            </a:pPr>
            <a:r>
              <a:rPr lang="en-US" sz="1200" dirty="0"/>
              <a:t> dialer bundle </a:t>
            </a:r>
            <a:r>
              <a:rPr lang="en-US" sz="1200" dirty="0">
                <a:solidFill>
                  <a:srgbClr val="FF0000"/>
                </a:solidFill>
              </a:rPr>
              <a:t>1</a:t>
            </a:r>
            <a:endParaRPr lang="zh-CN" altLang="en-US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200" dirty="0"/>
              <a:t> //</a:t>
            </a:r>
            <a:r>
              <a:rPr lang="zh-CN" altLang="en-US" sz="1200" dirty="0"/>
              <a:t>设定对端号码</a:t>
            </a:r>
          </a:p>
          <a:p>
            <a:pPr>
              <a:defRPr/>
            </a:pPr>
            <a:r>
              <a:rPr lang="en-US" sz="1200" dirty="0"/>
              <a:t> dialer number  01082771425</a:t>
            </a:r>
            <a:endParaRPr lang="zh-CN" altLang="en-US" sz="1200" dirty="0"/>
          </a:p>
          <a:p>
            <a:pPr>
              <a:defRPr/>
            </a:pPr>
            <a:r>
              <a:rPr lang="en-US" sz="1200" dirty="0"/>
              <a:t>#</a:t>
            </a:r>
          </a:p>
          <a:p>
            <a:pPr>
              <a:defRPr/>
            </a:pPr>
            <a:r>
              <a:rPr lang="en-US" sz="1200" dirty="0"/>
              <a:t>  </a:t>
            </a:r>
            <a:r>
              <a:rPr lang="en-US" altLang="zh-CN" sz="1200" dirty="0" err="1"/>
              <a:t>ip</a:t>
            </a:r>
            <a:r>
              <a:rPr lang="en-US" altLang="zh-CN" sz="1200" dirty="0"/>
              <a:t> route-static 0.0.0.0 0.0.0.0  dialer 0</a:t>
            </a:r>
            <a:endParaRPr lang="en-US" sz="1200" dirty="0"/>
          </a:p>
          <a:p>
            <a:pPr>
              <a:defRPr/>
            </a:pPr>
            <a:r>
              <a:rPr lang="en-US" altLang="zh-CN" sz="1200" dirty="0"/>
              <a:t>#</a:t>
            </a:r>
            <a:endParaRPr lang="zh-CN" altLang="en-US" sz="1200" dirty="0"/>
          </a:p>
          <a:p>
            <a:pPr>
              <a:defRPr/>
            </a:pPr>
            <a:r>
              <a:rPr lang="en-US" sz="1200" dirty="0"/>
              <a:t>user-interface </a:t>
            </a:r>
            <a:r>
              <a:rPr lang="en-US" sz="1200" dirty="0" err="1"/>
              <a:t>tty</a:t>
            </a:r>
            <a:r>
              <a:rPr lang="en-US" sz="1200" dirty="0"/>
              <a:t> 17 //</a:t>
            </a:r>
            <a:r>
              <a:rPr lang="zh-CN" altLang="en-US" sz="1200" dirty="0"/>
              <a:t>设置模拟猫接口的双向</a:t>
            </a:r>
            <a:r>
              <a:rPr lang="en-US" sz="1200" dirty="0"/>
              <a:t>Modem</a:t>
            </a:r>
            <a:r>
              <a:rPr lang="zh-CN" altLang="en-US" sz="1200" dirty="0"/>
              <a:t>功能，</a:t>
            </a:r>
            <a:r>
              <a:rPr lang="en-US" sz="1200" dirty="0" err="1"/>
              <a:t>tty</a:t>
            </a:r>
            <a:r>
              <a:rPr lang="zh-CN" altLang="en-US" sz="1200" dirty="0"/>
              <a:t>号码可以通过</a:t>
            </a:r>
            <a:r>
              <a:rPr lang="en-US" sz="1200" dirty="0"/>
              <a:t>display user-interface</a:t>
            </a:r>
            <a:r>
              <a:rPr lang="zh-CN" altLang="en-US" sz="1200" dirty="0"/>
              <a:t>获得</a:t>
            </a:r>
          </a:p>
          <a:p>
            <a:pPr>
              <a:defRPr/>
            </a:pPr>
            <a:endParaRPr lang="zh-CN" altLang="en-US" sz="1200" dirty="0"/>
          </a:p>
          <a:p>
            <a:pPr>
              <a:defRPr/>
            </a:pPr>
            <a:r>
              <a:rPr lang="en-US" sz="1200" dirty="0">
                <a:solidFill>
                  <a:srgbClr val="FF0000"/>
                </a:solidFill>
              </a:rPr>
              <a:t> modem </a:t>
            </a:r>
            <a:r>
              <a:rPr lang="en-US" altLang="zh-CN" sz="1200" dirty="0">
                <a:solidFill>
                  <a:srgbClr val="FF0000"/>
                </a:solidFill>
              </a:rPr>
              <a:t>call-out</a:t>
            </a:r>
            <a:endParaRPr lang="zh-CN" altLang="en-US" sz="1200" dirty="0">
              <a:solidFill>
                <a:srgbClr val="FF0000"/>
              </a:solidFill>
            </a:endParaRPr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54050"/>
          </a:xfrm>
        </p:spPr>
        <p:txBody>
          <a:bodyPr anchor="t"/>
          <a:lstStyle/>
          <a:p>
            <a:r>
              <a:rPr lang="en-US" altLang="zh-CN" sz="3600" smtClean="0">
                <a:solidFill>
                  <a:srgbClr val="C00000"/>
                </a:solidFill>
              </a:rPr>
              <a:t>AM</a:t>
            </a:r>
            <a:r>
              <a:rPr lang="zh-CN" altLang="en-US" sz="36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接口配置</a:t>
            </a:r>
          </a:p>
        </p:txBody>
      </p:sp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142875" y="1357313"/>
            <a:ext cx="900112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latin typeface="+mn-lt"/>
              </a:rPr>
              <a:t>共享</a:t>
            </a:r>
            <a:r>
              <a:rPr lang="en-US" altLang="zh-CN" dirty="0">
                <a:latin typeface="+mn-lt"/>
              </a:rPr>
              <a:t>DCC</a:t>
            </a:r>
            <a:r>
              <a:rPr lang="zh-CN" altLang="en-US" dirty="0">
                <a:latin typeface="+mn-lt"/>
              </a:rPr>
              <a:t>配置说明：</a:t>
            </a:r>
            <a:endParaRPr lang="en-US" altLang="zh-CN" dirty="0">
              <a:latin typeface="+mn-lt"/>
            </a:endParaRPr>
          </a:p>
          <a:p>
            <a:pPr>
              <a:defRPr/>
            </a:pPr>
            <a:endParaRPr lang="en-US" altLang="zh-CN" dirty="0">
              <a:latin typeface="+mn-lt"/>
            </a:endParaRPr>
          </a:p>
          <a:p>
            <a:pPr>
              <a:defRPr/>
            </a:pPr>
            <a:r>
              <a:rPr lang="en-US" altLang="zh-CN" dirty="0">
                <a:latin typeface="+mn-lt"/>
              </a:rPr>
              <a:t>1.</a:t>
            </a:r>
            <a:r>
              <a:rPr lang="zh-CN" altLang="en-US" dirty="0">
                <a:latin typeface="+mn-lt"/>
              </a:rPr>
              <a:t>在共享</a:t>
            </a:r>
            <a:r>
              <a:rPr lang="en-US" altLang="zh-CN" dirty="0">
                <a:latin typeface="+mn-lt"/>
              </a:rPr>
              <a:t>DCC</a:t>
            </a:r>
            <a:r>
              <a:rPr lang="zh-CN" altLang="en-US" dirty="0">
                <a:latin typeface="+mn-lt"/>
              </a:rPr>
              <a:t>中，由于共享属性集不会将自己的属性信息应用到</a:t>
            </a:r>
            <a:r>
              <a:rPr lang="en-US" altLang="zh-CN" dirty="0">
                <a:latin typeface="+mn-lt"/>
              </a:rPr>
              <a:t>dialer bundle</a:t>
            </a:r>
            <a:r>
              <a:rPr lang="zh-CN" altLang="en-US" dirty="0">
                <a:latin typeface="+mn-lt"/>
              </a:rPr>
              <a:t>中的物理接口（例如不将</a:t>
            </a:r>
            <a:r>
              <a:rPr lang="en-US" altLang="zh-CN" dirty="0">
                <a:latin typeface="+mn-lt"/>
              </a:rPr>
              <a:t>PPP</a:t>
            </a:r>
            <a:r>
              <a:rPr lang="zh-CN" altLang="en-US" dirty="0">
                <a:latin typeface="+mn-lt"/>
              </a:rPr>
              <a:t>认证命令应用到物理接口上），即物理接口不从共享属性集继承认证属性信息，因此必须在接收端物理接口上配置认证相关信息。</a:t>
            </a:r>
            <a:endParaRPr lang="en-US" altLang="zh-CN" dirty="0">
              <a:latin typeface="+mn-lt"/>
            </a:endParaRPr>
          </a:p>
          <a:p>
            <a:pPr>
              <a:defRPr/>
            </a:pPr>
            <a:endParaRPr lang="zh-CN" altLang="en-US" dirty="0">
              <a:latin typeface="+mn-lt"/>
            </a:endParaRPr>
          </a:p>
          <a:p>
            <a:pPr>
              <a:defRPr/>
            </a:pPr>
            <a:r>
              <a:rPr lang="en-US" altLang="zh-CN" dirty="0">
                <a:latin typeface="+mn-lt"/>
              </a:rPr>
              <a:t>2.</a:t>
            </a:r>
            <a:r>
              <a:rPr lang="zh-CN" altLang="en-US" dirty="0">
                <a:latin typeface="+mn-lt"/>
              </a:rPr>
              <a:t>在共享</a:t>
            </a:r>
            <a:r>
              <a:rPr lang="en-US" altLang="zh-CN" dirty="0">
                <a:latin typeface="+mn-lt"/>
              </a:rPr>
              <a:t>DCC</a:t>
            </a:r>
            <a:r>
              <a:rPr lang="zh-CN" altLang="en-US" dirty="0">
                <a:latin typeface="+mn-lt"/>
              </a:rPr>
              <a:t>中，认证必须配置（包括</a:t>
            </a:r>
            <a:r>
              <a:rPr lang="en-US" altLang="zh-CN" dirty="0">
                <a:latin typeface="+mn-lt"/>
              </a:rPr>
              <a:t>dialer user</a:t>
            </a:r>
            <a:r>
              <a:rPr lang="zh-CN" altLang="en-US" dirty="0">
                <a:latin typeface="+mn-lt"/>
              </a:rPr>
              <a:t>配置和</a:t>
            </a:r>
            <a:r>
              <a:rPr lang="en-US" altLang="zh-CN" dirty="0">
                <a:latin typeface="+mn-lt"/>
              </a:rPr>
              <a:t>PPP</a:t>
            </a:r>
            <a:r>
              <a:rPr lang="zh-CN" altLang="en-US" dirty="0">
                <a:latin typeface="+mn-lt"/>
              </a:rPr>
              <a:t>认证），需要在</a:t>
            </a:r>
            <a:r>
              <a:rPr lang="en-US" altLang="zh-CN" dirty="0">
                <a:latin typeface="+mn-lt"/>
              </a:rPr>
              <a:t>dialer</a:t>
            </a:r>
            <a:r>
              <a:rPr lang="zh-CN" altLang="en-US" dirty="0">
                <a:latin typeface="+mn-lt"/>
              </a:rPr>
              <a:t>接口和物理接口同时配置认证。因为共享</a:t>
            </a:r>
            <a:r>
              <a:rPr lang="en-US" altLang="zh-CN" dirty="0">
                <a:latin typeface="+mn-lt"/>
              </a:rPr>
              <a:t>DCC</a:t>
            </a:r>
            <a:r>
              <a:rPr lang="zh-CN" altLang="en-US" dirty="0">
                <a:latin typeface="+mn-lt"/>
              </a:rPr>
              <a:t>需要从物理接口进行</a:t>
            </a:r>
            <a:r>
              <a:rPr lang="en-US" altLang="zh-CN" dirty="0">
                <a:latin typeface="+mn-lt"/>
              </a:rPr>
              <a:t>PPP</a:t>
            </a:r>
            <a:r>
              <a:rPr lang="zh-CN" altLang="en-US" dirty="0">
                <a:latin typeface="+mn-lt"/>
              </a:rPr>
              <a:t>协商，并把协商出的对端用户名传给</a:t>
            </a:r>
            <a:r>
              <a:rPr lang="en-US" altLang="zh-CN" dirty="0">
                <a:latin typeface="+mn-lt"/>
              </a:rPr>
              <a:t>DCC</a:t>
            </a:r>
            <a:r>
              <a:rPr lang="zh-CN" altLang="en-US" dirty="0">
                <a:latin typeface="+mn-lt"/>
              </a:rPr>
              <a:t>，</a:t>
            </a:r>
            <a:r>
              <a:rPr lang="en-US" altLang="zh-CN" dirty="0">
                <a:latin typeface="+mn-lt"/>
              </a:rPr>
              <a:t>DCC</a:t>
            </a:r>
            <a:r>
              <a:rPr lang="zh-CN" altLang="en-US" dirty="0">
                <a:latin typeface="+mn-lt"/>
              </a:rPr>
              <a:t>根据对端用户名确定使用哪个</a:t>
            </a:r>
            <a:r>
              <a:rPr lang="en-US" altLang="zh-CN" dirty="0">
                <a:latin typeface="+mn-lt"/>
              </a:rPr>
              <a:t>dialer</a:t>
            </a:r>
            <a:r>
              <a:rPr lang="zh-CN" altLang="en-US" dirty="0">
                <a:latin typeface="+mn-lt"/>
              </a:rPr>
              <a:t>接口，并把</a:t>
            </a:r>
            <a:r>
              <a:rPr lang="en-US" altLang="zh-CN" dirty="0">
                <a:latin typeface="+mn-lt"/>
              </a:rPr>
              <a:t>dialer</a:t>
            </a:r>
            <a:r>
              <a:rPr lang="zh-CN" altLang="en-US" dirty="0">
                <a:latin typeface="+mn-lt"/>
              </a:rPr>
              <a:t>接口的地址返回给</a:t>
            </a:r>
            <a:r>
              <a:rPr lang="en-US" altLang="zh-CN" dirty="0">
                <a:latin typeface="+mn-lt"/>
              </a:rPr>
              <a:t>PPP</a:t>
            </a:r>
            <a:r>
              <a:rPr lang="zh-CN" altLang="en-US" dirty="0">
                <a:latin typeface="+mn-lt"/>
              </a:rPr>
              <a:t>，由</a:t>
            </a:r>
            <a:r>
              <a:rPr lang="en-US" altLang="zh-CN" dirty="0">
                <a:latin typeface="+mn-lt"/>
              </a:rPr>
              <a:t>PPP</a:t>
            </a:r>
            <a:r>
              <a:rPr lang="zh-CN" altLang="en-US" dirty="0">
                <a:latin typeface="+mn-lt"/>
              </a:rPr>
              <a:t>应用</a:t>
            </a:r>
            <a:r>
              <a:rPr lang="en-US" altLang="zh-CN" dirty="0">
                <a:latin typeface="+mn-lt"/>
              </a:rPr>
              <a:t>dialer</a:t>
            </a:r>
            <a:r>
              <a:rPr lang="zh-CN" altLang="en-US" dirty="0">
                <a:latin typeface="+mn-lt"/>
              </a:rPr>
              <a:t>接口的配置进行</a:t>
            </a:r>
            <a:r>
              <a:rPr lang="en-US" altLang="zh-CN" dirty="0">
                <a:latin typeface="+mn-lt"/>
              </a:rPr>
              <a:t>IPCP</a:t>
            </a:r>
            <a:r>
              <a:rPr lang="zh-CN" altLang="en-US" dirty="0">
                <a:latin typeface="+mn-lt"/>
              </a:rPr>
              <a:t>协商。</a:t>
            </a:r>
          </a:p>
          <a:p>
            <a:pPr>
              <a:defRPr/>
            </a:pPr>
            <a:endParaRPr lang="en-US" altLang="zh-CN" sz="1600" dirty="0"/>
          </a:p>
          <a:p>
            <a:pPr>
              <a:defRPr/>
            </a:pP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3538" indent="-363538">
              <a:lnSpc>
                <a:spcPct val="150000"/>
              </a:lnSpc>
            </a:pPr>
            <a:r>
              <a:rPr lang="zh-CN" altLang="en-US" smtClean="0">
                <a:solidFill>
                  <a:srgbClr val="C00000"/>
                </a:solidFill>
              </a:rPr>
              <a:t>同步串口简介</a:t>
            </a:r>
            <a:endParaRPr lang="en-US" altLang="zh-CN" smtClean="0">
              <a:solidFill>
                <a:srgbClr val="C00000"/>
              </a:solidFill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357188" y="857250"/>
            <a:ext cx="8501062" cy="350043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smtClean="0"/>
              <a:t> 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同步串口：以同步方式进行数据传输的接口就叫同步串口，接口名称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serial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00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工作模式：</a:t>
            </a:r>
            <a:endParaRPr lang="en-US" altLang="zh-CN" sz="200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000" smtClean="0">
                <a:ea typeface="华文细黑" panose="02010600040101010101" pitchFamily="2" charset="-122"/>
              </a:rPr>
              <a:t>   DCE：</a:t>
            </a:r>
            <a:r>
              <a:rPr lang="zh-CN" altLang="en-US" sz="2000" smtClean="0">
                <a:ea typeface="华文细黑" panose="02010600040101010101" pitchFamily="2" charset="-122"/>
              </a:rPr>
              <a:t>为用户设备提供接入的设备，属于网络设备，被称为</a:t>
            </a:r>
            <a:r>
              <a:rPr lang="en-US" altLang="zh-CN" sz="2000" smtClean="0">
                <a:ea typeface="华文细黑" panose="02010600040101010101" pitchFamily="2" charset="-122"/>
              </a:rPr>
              <a:t>DCE（Data Circuit-terminating Equipment，</a:t>
            </a:r>
            <a:r>
              <a:rPr lang="zh-CN" altLang="en-US" sz="2000" smtClean="0">
                <a:ea typeface="华文细黑" panose="02010600040101010101" pitchFamily="2" charset="-122"/>
              </a:rPr>
              <a:t>数据电路终接设备）</a:t>
            </a:r>
            <a:endParaRPr lang="en-US" altLang="zh-CN" sz="2000" smtClean="0">
              <a:ea typeface="华文细黑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000" smtClean="0">
                <a:ea typeface="华文细黑" panose="02010600040101010101" pitchFamily="2" charset="-122"/>
              </a:rPr>
              <a:t>   DTE：用户设备被称作DTE（Data Terminal Equipment，数据终端设备）</a:t>
            </a:r>
          </a:p>
          <a:p>
            <a:pPr>
              <a:buFontTx/>
              <a:buNone/>
            </a:pPr>
            <a:r>
              <a:rPr lang="en-US" altLang="zh-CN" sz="2000" smtClean="0">
                <a:ea typeface="华文细黑" panose="02010600040101010101" pitchFamily="2" charset="-122"/>
              </a:rPr>
              <a:t>   </a:t>
            </a:r>
            <a:r>
              <a:rPr lang="zh-CN" altLang="en-US" sz="2000" smtClean="0">
                <a:ea typeface="华文细黑" panose="02010600040101010101" pitchFamily="2" charset="-122"/>
              </a:rPr>
              <a:t>接口类型：</a:t>
            </a:r>
            <a:r>
              <a:rPr lang="en-US" altLang="zh-CN" sz="2000" smtClean="0">
                <a:ea typeface="华文细黑" panose="02010600040101010101" pitchFamily="2" charset="-122"/>
              </a:rPr>
              <a:t>SA</a:t>
            </a:r>
            <a:r>
              <a:rPr lang="zh-CN" altLang="en-US" sz="2000" smtClean="0">
                <a:ea typeface="华文细黑" panose="02010600040101010101" pitchFamily="2" charset="-122"/>
              </a:rPr>
              <a:t>接口，</a:t>
            </a:r>
            <a:r>
              <a:rPr lang="en-US" altLang="zh-CN" sz="2000" smtClean="0">
                <a:ea typeface="华文细黑" panose="02010600040101010101" pitchFamily="2" charset="-122"/>
              </a:rPr>
              <a:t>SAE</a:t>
            </a:r>
            <a:r>
              <a:rPr lang="zh-CN" altLang="en-US" sz="2000" smtClean="0">
                <a:ea typeface="华文细黑" panose="02010600040101010101" pitchFamily="2" charset="-122"/>
              </a:rPr>
              <a:t>接口等</a:t>
            </a:r>
            <a:endParaRPr lang="en-US" altLang="zh-CN" sz="2000" smtClean="0">
              <a:ea typeface="华文细黑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zh-CN" altLang="en-US" sz="1600" smtClean="0"/>
          </a:p>
        </p:txBody>
      </p:sp>
      <p:pic>
        <p:nvPicPr>
          <p:cNvPr id="14340" name="图片 5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57625"/>
            <a:ext cx="2714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6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643438"/>
            <a:ext cx="3929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456238"/>
            <a:ext cx="3929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 descr="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4000500"/>
            <a:ext cx="2039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9" descr="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714875"/>
            <a:ext cx="37925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10" descr="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500688"/>
            <a:ext cx="37861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609600" y="1341438"/>
            <a:ext cx="67706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800" dirty="0">
                <a:latin typeface="+mn-lt"/>
              </a:rPr>
              <a:t>同步</a:t>
            </a:r>
            <a:r>
              <a:rPr lang="en-US" altLang="zh-CN" sz="2800" dirty="0">
                <a:latin typeface="+mn-lt"/>
              </a:rPr>
              <a:t>/</a:t>
            </a:r>
            <a:r>
              <a:rPr lang="zh-CN" altLang="en-US" sz="2800" dirty="0">
                <a:latin typeface="+mn-lt"/>
              </a:rPr>
              <a:t>异步串口简介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E1/CE1/PRI</a:t>
            </a:r>
            <a:r>
              <a:rPr lang="zh-CN" altLang="en-US" sz="2800" dirty="0">
                <a:latin typeface="+mn-lt"/>
              </a:rPr>
              <a:t>接口和线缆介绍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E1/CE1</a:t>
            </a:r>
            <a:r>
              <a:rPr lang="zh-CN" altLang="en-US" sz="2800" dirty="0">
                <a:latin typeface="+mn-lt"/>
              </a:rPr>
              <a:t>的</a:t>
            </a:r>
            <a:r>
              <a:rPr lang="en-US" altLang="zh-CN" sz="2800" dirty="0">
                <a:latin typeface="+mn-lt"/>
              </a:rPr>
              <a:t>/PRI</a:t>
            </a:r>
            <a:r>
              <a:rPr lang="zh-CN" altLang="en-US" sz="2800" dirty="0">
                <a:latin typeface="+mn-lt"/>
              </a:rPr>
              <a:t>工作方式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POS/CPOS</a:t>
            </a:r>
            <a:r>
              <a:rPr lang="zh-CN" altLang="en-US" sz="2800" dirty="0">
                <a:latin typeface="+mn-lt"/>
              </a:rPr>
              <a:t>模块介绍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dirty="0">
                <a:latin typeface="+mn-lt"/>
              </a:rPr>
              <a:t>AM</a:t>
            </a:r>
            <a:r>
              <a:rPr lang="zh-CN" altLang="en-US" sz="2800" dirty="0">
                <a:latin typeface="+mn-lt"/>
              </a:rPr>
              <a:t>模块介绍</a:t>
            </a:r>
            <a:endParaRPr lang="en-US" altLang="zh-CN" sz="2800" dirty="0">
              <a:latin typeface="+mn-lt"/>
            </a:endParaRP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zh-CN" altLang="en-US" sz="2800" dirty="0">
                <a:solidFill>
                  <a:srgbClr val="C00000"/>
                </a:solidFill>
                <a:latin typeface="+mn-lt"/>
              </a:rPr>
              <a:t>常见问题排查方法</a:t>
            </a:r>
          </a:p>
        </p:txBody>
      </p:sp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kumimoji="0" lang="zh-CN" altLang="en-US" sz="3200">
                <a:solidFill>
                  <a:srgbClr val="CC0000"/>
                </a:solidFill>
                <a:latin typeface="Arial" panose="020B0604020202020204" pitchFamily="34" charset="0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故障排查方法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13" y="1196975"/>
            <a:ext cx="669607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硬件排查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线缆排查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400" dirty="0">
                <a:solidFill>
                  <a:srgbClr val="000000"/>
                </a:solidFill>
              </a:rPr>
              <a:t>接地排查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400" dirty="0">
                <a:solidFill>
                  <a:srgbClr val="000000"/>
                </a:solidFill>
              </a:rPr>
              <a:t>打环排查</a:t>
            </a: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配置排查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时钟排查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硬件排查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125538"/>
            <a:ext cx="813752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确认外接电源连接：</a:t>
            </a:r>
          </a:p>
          <a:p>
            <a:pPr marL="96838" indent="-96838">
              <a:defRPr/>
            </a:pPr>
            <a:r>
              <a:rPr lang="zh-CN" altLang="en-US" sz="1800" dirty="0">
                <a:latin typeface="+mn-ea"/>
                <a:ea typeface="+mn-ea"/>
              </a:rPr>
              <a:t>   多台设备共用一个机架电源时，容易造成电压不稳，从而影响正常通信，可对 问题主机进行独立供电测试以排除电源问题。</a:t>
            </a:r>
            <a:endParaRPr lang="en-US" altLang="zh-CN" sz="1800" dirty="0">
              <a:latin typeface="+mn-ea"/>
              <a:ea typeface="+mn-ea"/>
            </a:endParaRPr>
          </a:p>
          <a:p>
            <a:pPr marL="96838" indent="-96838">
              <a:defRPr/>
            </a:pPr>
            <a:endParaRPr lang="en-US" altLang="zh-CN" sz="1800" dirty="0">
              <a:latin typeface="+mn-ea"/>
              <a:ea typeface="+mn-ea"/>
            </a:endParaRPr>
          </a:p>
          <a:p>
            <a:pPr marL="96838" indent="-96838">
              <a:defRPr/>
            </a:pP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4213" y="2060575"/>
            <a:ext cx="8135937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本地自环测试：</a:t>
            </a:r>
          </a:p>
          <a:p>
            <a:pPr marL="182563" indent="-182563">
              <a:defRPr/>
            </a:pPr>
            <a:r>
              <a:rPr lang="zh-CN" altLang="en-US" sz="1800" dirty="0">
                <a:latin typeface="+mn-ea"/>
                <a:ea typeface="+mn-ea"/>
              </a:rPr>
              <a:t>  在</a:t>
            </a:r>
            <a:r>
              <a:rPr lang="en-US" altLang="en-US" sz="1800" dirty="0">
                <a:latin typeface="+mn-lt"/>
                <a:ea typeface="+mn-ea"/>
              </a:rPr>
              <a:t>E1/T1</a:t>
            </a:r>
            <a:r>
              <a:rPr lang="zh-CN" altLang="en-US" sz="1800" dirty="0">
                <a:latin typeface="+mn-ea"/>
                <a:ea typeface="+mn-ea"/>
              </a:rPr>
              <a:t>接口下配置</a:t>
            </a:r>
            <a:r>
              <a:rPr lang="en-US" altLang="en-US" sz="1800" dirty="0">
                <a:latin typeface="+mn-lt"/>
                <a:ea typeface="+mn-ea"/>
              </a:rPr>
              <a:t>loopback</a:t>
            </a:r>
            <a:r>
              <a:rPr lang="en-US" altLang="en-US" sz="1800" dirty="0">
                <a:latin typeface="+mn-ea"/>
                <a:ea typeface="+mn-ea"/>
              </a:rPr>
              <a:t> </a:t>
            </a:r>
            <a:r>
              <a:rPr lang="en-US" altLang="en-US" sz="1800" dirty="0">
                <a:latin typeface="+mn-lt"/>
                <a:ea typeface="+mn-ea"/>
              </a:rPr>
              <a:t>local</a:t>
            </a:r>
            <a:r>
              <a:rPr lang="zh-CN" altLang="en-US" sz="1800" dirty="0">
                <a:latin typeface="+mn-ea"/>
                <a:ea typeface="+mn-ea"/>
              </a:rPr>
              <a:t>命令或在</a:t>
            </a:r>
            <a:r>
              <a:rPr lang="en-US" altLang="en-US" sz="1800" dirty="0">
                <a:latin typeface="+mn-lt"/>
                <a:ea typeface="+mn-ea"/>
              </a:rPr>
              <a:t>E1-F/T1-F</a:t>
            </a:r>
            <a:r>
              <a:rPr lang="zh-CN" altLang="en-US" sz="1800" dirty="0">
                <a:latin typeface="+mn-ea"/>
                <a:ea typeface="+mn-ea"/>
              </a:rPr>
              <a:t>接口视图下配置</a:t>
            </a:r>
            <a:r>
              <a:rPr lang="en-US" altLang="en-US" sz="1800" dirty="0">
                <a:latin typeface="+mn-ea"/>
                <a:ea typeface="+mn-ea"/>
              </a:rPr>
              <a:t>{</a:t>
            </a:r>
            <a:r>
              <a:rPr lang="en-US" altLang="en-US" sz="1800" dirty="0">
                <a:latin typeface="+mn-lt"/>
                <a:ea typeface="+mn-ea"/>
              </a:rPr>
              <a:t>fe1</a:t>
            </a:r>
            <a:r>
              <a:rPr lang="en-US" altLang="en-US" sz="1800" dirty="0">
                <a:latin typeface="+mn-ea"/>
                <a:ea typeface="+mn-ea"/>
              </a:rPr>
              <a:t> | </a:t>
            </a:r>
            <a:r>
              <a:rPr lang="en-US" altLang="en-US" sz="1800" dirty="0">
                <a:latin typeface="+mn-lt"/>
                <a:ea typeface="+mn-ea"/>
              </a:rPr>
              <a:t>ft1</a:t>
            </a:r>
            <a:r>
              <a:rPr lang="en-US" altLang="en-US" sz="1800" dirty="0">
                <a:latin typeface="+mn-ea"/>
                <a:ea typeface="+mn-ea"/>
              </a:rPr>
              <a:t>} </a:t>
            </a:r>
            <a:r>
              <a:rPr lang="en-US" altLang="en-US" sz="1800" dirty="0">
                <a:latin typeface="+mn-lt"/>
                <a:ea typeface="+mn-ea"/>
              </a:rPr>
              <a:t>loopback</a:t>
            </a:r>
            <a:r>
              <a:rPr lang="en-US" altLang="en-US" sz="1800" dirty="0">
                <a:latin typeface="+mn-ea"/>
                <a:ea typeface="+mn-ea"/>
              </a:rPr>
              <a:t> </a:t>
            </a:r>
            <a:r>
              <a:rPr lang="en-US" altLang="en-US" sz="1800" dirty="0">
                <a:latin typeface="+mn-lt"/>
                <a:ea typeface="+mn-ea"/>
              </a:rPr>
              <a:t>local</a:t>
            </a:r>
            <a:r>
              <a:rPr lang="zh-CN" altLang="en-US" sz="1800" dirty="0">
                <a:latin typeface="+mn-ea"/>
                <a:ea typeface="+mn-ea"/>
              </a:rPr>
              <a:t>观察接口物理是否</a:t>
            </a:r>
            <a:r>
              <a:rPr lang="en-US" altLang="en-US" sz="1800" dirty="0">
                <a:latin typeface="+mn-lt"/>
                <a:ea typeface="+mn-ea"/>
              </a:rPr>
              <a:t>up</a:t>
            </a:r>
            <a:r>
              <a:rPr lang="zh-CN" altLang="en-US" sz="1800" dirty="0">
                <a:latin typeface="+mn-ea"/>
                <a:ea typeface="+mn-ea"/>
              </a:rPr>
              <a:t>，并观察逻辑串口上的收发是否正确环回，如果正常可以初步排除板卡硬件问题。</a:t>
            </a:r>
            <a:endParaRPr lang="en-US" altLang="zh-CN" sz="1800" dirty="0">
              <a:latin typeface="+mn-ea"/>
              <a:ea typeface="+mn-ea"/>
            </a:endParaRPr>
          </a:p>
          <a:p>
            <a:pPr marL="182563" indent="-182563">
              <a:defRPr/>
            </a:pP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213" y="3286125"/>
            <a:ext cx="79914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更换槽位测试：</a:t>
            </a:r>
          </a:p>
          <a:p>
            <a:pPr marL="182563" indent="-96838">
              <a:defRPr/>
            </a:pPr>
            <a:r>
              <a:rPr lang="zh-CN" altLang="en-US" sz="1800" dirty="0">
                <a:latin typeface="+mn-ea"/>
                <a:ea typeface="+mn-ea"/>
              </a:rPr>
              <a:t> 如果接口本地自环失败，并且在更换槽位后本地自环成功，可以定位为硬件问题，将问题主机走分析件流程。</a:t>
            </a:r>
          </a:p>
        </p:txBody>
      </p:sp>
      <p:sp>
        <p:nvSpPr>
          <p:cNvPr id="7" name="矩形 6"/>
          <p:cNvSpPr/>
          <p:nvPr/>
        </p:nvSpPr>
        <p:spPr>
          <a:xfrm>
            <a:off x="684213" y="4286250"/>
            <a:ext cx="7920037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更换单板测试：</a:t>
            </a:r>
          </a:p>
          <a:p>
            <a:pPr marL="182563" indent="-96838">
              <a:defRPr/>
            </a:pPr>
            <a:r>
              <a:rPr lang="zh-CN" altLang="en-US" sz="1800" dirty="0">
                <a:latin typeface="+mn-ea"/>
                <a:ea typeface="+mn-ea"/>
              </a:rPr>
              <a:t>  如果接口本地自环失败，并且在更换单板后本地自环成功，可以定位为硬件问题，将问题单板走分析件流程。</a:t>
            </a:r>
            <a:endParaRPr lang="en-US" altLang="zh-CN" sz="1800" dirty="0">
              <a:latin typeface="+mn-ea"/>
              <a:ea typeface="+mn-ea"/>
            </a:endParaRPr>
          </a:p>
          <a:p>
            <a:pPr marL="182563" indent="-96838">
              <a:defRPr/>
            </a:pPr>
            <a:endParaRPr lang="en-US" altLang="zh-CN" sz="1800" dirty="0">
              <a:latin typeface="+mn-ea"/>
              <a:ea typeface="+mn-ea"/>
            </a:endParaRPr>
          </a:p>
          <a:p>
            <a:pPr marL="182563" indent="-96838">
              <a:defRPr/>
            </a:pP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4213" y="5273675"/>
            <a:ext cx="77041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更换主机测试：</a:t>
            </a:r>
          </a:p>
          <a:p>
            <a:pPr marL="182563">
              <a:defRPr/>
            </a:pPr>
            <a:r>
              <a:rPr lang="zh-CN" altLang="en-US" sz="1800" dirty="0">
                <a:latin typeface="+mn-ea"/>
                <a:ea typeface="+mn-ea"/>
              </a:rPr>
              <a:t> 如果接口本地自环失败，并且在更换主机后本地自环成功，可以定位为硬件问 题，将问题主机走分析件流程。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线缆排查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827088" y="765175"/>
            <a:ext cx="792162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dirty="0">
                <a:latin typeface="+mn-ea"/>
                <a:ea typeface="+mn-ea"/>
              </a:rPr>
              <a:t>线缆有</a:t>
            </a:r>
            <a:r>
              <a:rPr lang="en-US" altLang="zh-CN" sz="1800" dirty="0">
                <a:latin typeface="+mn-ea"/>
                <a:ea typeface="+mn-ea"/>
              </a:rPr>
              <a:t>2</a:t>
            </a:r>
            <a:r>
              <a:rPr lang="zh-CN" altLang="en-US" sz="1800" dirty="0">
                <a:latin typeface="+mn-ea"/>
                <a:ea typeface="+mn-ea"/>
              </a:rPr>
              <a:t>种：</a:t>
            </a:r>
            <a:endParaRPr lang="en-US" altLang="zh-CN" sz="1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800" dirty="0">
                <a:latin typeface="+mn-lt"/>
                <a:ea typeface="+mn-ea"/>
              </a:rPr>
              <a:t>75</a:t>
            </a:r>
            <a:r>
              <a:rPr lang="zh-CN" altLang="en-US" sz="1800" dirty="0">
                <a:latin typeface="+mn-ea"/>
                <a:ea typeface="+mn-ea"/>
              </a:rPr>
              <a:t>欧姆非平衡同轴电缆（</a:t>
            </a:r>
            <a:r>
              <a:rPr lang="en-US" altLang="zh-CN" sz="1800" dirty="0">
                <a:latin typeface="+mn-lt"/>
                <a:ea typeface="+mn-ea"/>
              </a:rPr>
              <a:t>DB15</a:t>
            </a:r>
            <a:r>
              <a:rPr lang="zh-CN" altLang="en-US" sz="1800" dirty="0">
                <a:latin typeface="+mn-ea"/>
                <a:ea typeface="+mn-ea"/>
              </a:rPr>
              <a:t>＋</a:t>
            </a:r>
            <a:r>
              <a:rPr lang="en-US" altLang="zh-CN" sz="1800" dirty="0">
                <a:latin typeface="+mn-lt"/>
                <a:ea typeface="+mn-ea"/>
              </a:rPr>
              <a:t>BNC</a:t>
            </a:r>
            <a:r>
              <a:rPr lang="zh-CN" altLang="en-US" sz="1800" dirty="0">
                <a:latin typeface="+mn-ea"/>
                <a:ea typeface="+mn-ea"/>
              </a:rPr>
              <a:t>）</a:t>
            </a:r>
            <a:endParaRPr lang="en-US" altLang="zh-CN" sz="1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800" dirty="0">
                <a:latin typeface="+mn-lt"/>
                <a:ea typeface="+mn-ea"/>
              </a:rPr>
              <a:t>120</a:t>
            </a:r>
            <a:r>
              <a:rPr lang="zh-CN" altLang="en-US" sz="1800" dirty="0">
                <a:latin typeface="+mn-ea"/>
                <a:ea typeface="+mn-ea"/>
              </a:rPr>
              <a:t>欧姆平衡双绞线电缆（</a:t>
            </a:r>
            <a:r>
              <a:rPr lang="en-US" altLang="zh-CN" sz="1800" dirty="0">
                <a:latin typeface="+mn-lt"/>
                <a:ea typeface="+mn-ea"/>
              </a:rPr>
              <a:t>DB15</a:t>
            </a:r>
            <a:r>
              <a:rPr lang="zh-CN" altLang="en-US" sz="1800" dirty="0">
                <a:latin typeface="+mn-ea"/>
                <a:ea typeface="+mn-ea"/>
              </a:rPr>
              <a:t>＋</a:t>
            </a:r>
            <a:r>
              <a:rPr lang="en-US" altLang="zh-CN" sz="1800" dirty="0">
                <a:latin typeface="+mn-lt"/>
                <a:ea typeface="+mn-ea"/>
              </a:rPr>
              <a:t>RJ45</a:t>
            </a:r>
            <a:r>
              <a:rPr lang="zh-CN" altLang="en-US" sz="1800" dirty="0">
                <a:latin typeface="+mn-ea"/>
                <a:ea typeface="+mn-ea"/>
              </a:rPr>
              <a:t>）</a:t>
            </a:r>
            <a:endParaRPr lang="en-US" altLang="zh-CN" sz="18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1800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</a:rPr>
              <a:t>确定线缆阻抗和接口阻抗一致</a:t>
            </a:r>
            <a:endParaRPr lang="en-US" altLang="zh-CN" sz="1800" dirty="0">
              <a:latin typeface="+mn-ea"/>
            </a:endParaRPr>
          </a:p>
          <a:p>
            <a:pPr>
              <a:defRPr/>
            </a:pPr>
            <a:r>
              <a:rPr lang="zh-CN" altLang="en-US" sz="1800" dirty="0">
                <a:latin typeface="+mn-ea"/>
              </a:rPr>
              <a:t>   </a:t>
            </a:r>
            <a:r>
              <a:rPr lang="zh-CN" altLang="en-US" sz="1800" dirty="0">
                <a:latin typeface="+mn-lt"/>
                <a:ea typeface="+mn-ea"/>
              </a:rPr>
              <a:t>通过</a:t>
            </a:r>
            <a:r>
              <a:rPr lang="en-US" altLang="zh-CN" sz="1800" dirty="0">
                <a:latin typeface="+mn-lt"/>
                <a:ea typeface="+mn-ea"/>
              </a:rPr>
              <a:t>display fe1 serial x/x</a:t>
            </a:r>
            <a:r>
              <a:rPr lang="zh-CN" altLang="en-US" sz="1800" dirty="0">
                <a:latin typeface="+mn-lt"/>
                <a:ea typeface="+mn-ea"/>
              </a:rPr>
              <a:t>查看接口的阻抗</a:t>
            </a:r>
            <a:endParaRPr lang="en-US" altLang="zh-CN" sz="1800" dirty="0">
              <a:latin typeface="+mn-lt"/>
              <a:ea typeface="+mn-ea"/>
            </a:endParaRPr>
          </a:p>
          <a:p>
            <a:pPr>
              <a:defRPr/>
            </a:pPr>
            <a:r>
              <a:rPr lang="en-US" altLang="zh-CN" sz="1800" dirty="0">
                <a:latin typeface="+mn-lt"/>
                <a:ea typeface="+mn-ea"/>
              </a:rPr>
              <a:t>   </a:t>
            </a:r>
            <a:r>
              <a:rPr lang="zh-CN" altLang="en-US" sz="1800" dirty="0">
                <a:latin typeface="+mn-lt"/>
                <a:ea typeface="+mn-ea"/>
              </a:rPr>
              <a:t>通过</a:t>
            </a:r>
            <a:r>
              <a:rPr lang="en-US" altLang="zh-CN" sz="1800" dirty="0">
                <a:latin typeface="+mn-lt"/>
                <a:ea typeface="+mn-ea"/>
              </a:rPr>
              <a:t>display controller e1 x/x</a:t>
            </a:r>
          </a:p>
          <a:p>
            <a:pPr>
              <a:defRPr/>
            </a:pPr>
            <a:endParaRPr lang="en-US" altLang="zh-CN" sz="1800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外接</a:t>
            </a:r>
            <a:r>
              <a:rPr lang="en-US" altLang="zh-CN" sz="1800" dirty="0">
                <a:latin typeface="+mn-lt"/>
                <a:ea typeface="+mn-ea"/>
              </a:rPr>
              <a:t>75</a:t>
            </a:r>
            <a:r>
              <a:rPr lang="zh-CN" altLang="en-US" sz="1800" dirty="0">
                <a:latin typeface="+mn-ea"/>
                <a:ea typeface="+mn-ea"/>
              </a:rPr>
              <a:t>欧姆电缆时，</a:t>
            </a:r>
            <a:r>
              <a:rPr lang="en-US" altLang="zh-CN" sz="1800" dirty="0">
                <a:latin typeface="+mn-lt"/>
                <a:ea typeface="+mn-ea"/>
              </a:rPr>
              <a:t>8</a:t>
            </a:r>
            <a:r>
              <a:rPr lang="zh-CN" altLang="en-US" sz="1800" dirty="0">
                <a:latin typeface="+mn-lt"/>
                <a:ea typeface="+mn-ea"/>
              </a:rPr>
              <a:t>个</a:t>
            </a:r>
            <a:r>
              <a:rPr lang="zh-CN" altLang="en-US" sz="1800" dirty="0">
                <a:latin typeface="+mn-ea"/>
                <a:ea typeface="+mn-ea"/>
              </a:rPr>
              <a:t>全部拨到</a:t>
            </a:r>
            <a:r>
              <a:rPr lang="en-US" altLang="zh-CN" sz="1800" dirty="0">
                <a:latin typeface="+mn-lt"/>
                <a:ea typeface="+mn-ea"/>
              </a:rPr>
              <a:t>ON</a:t>
            </a:r>
            <a:r>
              <a:rPr lang="zh-CN" altLang="en-US" sz="1800" dirty="0">
                <a:latin typeface="+mn-ea"/>
                <a:ea typeface="+mn-ea"/>
              </a:rPr>
              <a:t>；</a:t>
            </a:r>
            <a:endParaRPr lang="en-US" altLang="zh-CN" sz="1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800" dirty="0">
                <a:latin typeface="+mn-ea"/>
                <a:ea typeface="+mn-ea"/>
              </a:rPr>
              <a:t>   </a:t>
            </a:r>
            <a:r>
              <a:rPr lang="zh-CN" altLang="en-US" sz="1800" dirty="0">
                <a:latin typeface="+mn-ea"/>
                <a:ea typeface="+mn-ea"/>
              </a:rPr>
              <a:t>外接</a:t>
            </a:r>
            <a:r>
              <a:rPr lang="en-US" altLang="zh-CN" sz="1800" dirty="0">
                <a:latin typeface="+mn-lt"/>
                <a:ea typeface="+mn-ea"/>
              </a:rPr>
              <a:t>120</a:t>
            </a:r>
            <a:r>
              <a:rPr lang="zh-CN" altLang="en-US" sz="1800" dirty="0">
                <a:latin typeface="+mn-ea"/>
                <a:ea typeface="+mn-ea"/>
              </a:rPr>
              <a:t>欧姆电缆时，</a:t>
            </a:r>
            <a:r>
              <a:rPr lang="en-US" altLang="zh-CN" sz="1800" dirty="0">
                <a:latin typeface="+mn-lt"/>
                <a:ea typeface="+mn-ea"/>
              </a:rPr>
              <a:t>8</a:t>
            </a:r>
            <a:r>
              <a:rPr lang="zh-CN" altLang="en-US" sz="1800" dirty="0">
                <a:latin typeface="+mn-ea"/>
                <a:ea typeface="+mn-ea"/>
              </a:rPr>
              <a:t>个全 部拨到</a:t>
            </a:r>
            <a:r>
              <a:rPr lang="en-US" altLang="zh-CN" sz="1800" dirty="0">
                <a:latin typeface="+mn-lt"/>
                <a:ea typeface="+mn-ea"/>
              </a:rPr>
              <a:t>OFF</a:t>
            </a:r>
            <a:r>
              <a:rPr lang="zh-CN" altLang="en-US" sz="1800" dirty="0">
                <a:latin typeface="+mn-ea"/>
                <a:ea typeface="+mn-ea"/>
              </a:rPr>
              <a:t>。</a:t>
            </a:r>
            <a:endParaRPr lang="en-US" altLang="zh-CN" sz="1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800" dirty="0">
                <a:latin typeface="+mn-lt"/>
                <a:ea typeface="+mn-ea"/>
              </a:rPr>
              <a:t>   DIP</a:t>
            </a:r>
            <a:r>
              <a:rPr lang="zh-CN" altLang="en-US" sz="1800" dirty="0">
                <a:latin typeface="+mn-ea"/>
                <a:ea typeface="+mn-ea"/>
              </a:rPr>
              <a:t>开关出厂时缺省设置为全</a:t>
            </a:r>
            <a:r>
              <a:rPr lang="en-US" altLang="zh-CN" sz="1800" dirty="0">
                <a:latin typeface="+mn-lt"/>
                <a:ea typeface="+mn-ea"/>
              </a:rPr>
              <a:t>ON</a:t>
            </a:r>
            <a:r>
              <a:rPr lang="zh-CN" altLang="en-US" sz="1800" dirty="0">
                <a:latin typeface="+mn-ea"/>
                <a:ea typeface="+mn-ea"/>
              </a:rPr>
              <a:t>，即</a:t>
            </a:r>
            <a:r>
              <a:rPr lang="en-US" altLang="zh-CN" sz="1800" dirty="0">
                <a:latin typeface="+mn-lt"/>
                <a:ea typeface="+mn-ea"/>
              </a:rPr>
              <a:t>E1</a:t>
            </a:r>
            <a:r>
              <a:rPr lang="zh-CN" altLang="en-US" sz="1800" dirty="0">
                <a:latin typeface="+mn-lt"/>
                <a:ea typeface="+mn-ea"/>
              </a:rPr>
              <a:t>接口</a:t>
            </a:r>
            <a:r>
              <a:rPr lang="zh-CN" altLang="en-US" sz="1800" dirty="0">
                <a:latin typeface="+mn-ea"/>
                <a:ea typeface="+mn-ea"/>
              </a:rPr>
              <a:t>阻抗为</a:t>
            </a:r>
            <a:r>
              <a:rPr lang="en-US" altLang="zh-CN" sz="1800" dirty="0">
                <a:latin typeface="+mn-lt"/>
                <a:ea typeface="+mn-ea"/>
              </a:rPr>
              <a:t>75</a:t>
            </a:r>
            <a:r>
              <a:rPr lang="zh-CN" altLang="en-US" sz="1800" dirty="0">
                <a:latin typeface="+mn-lt"/>
                <a:ea typeface="+mn-ea"/>
              </a:rPr>
              <a:t>欧姆</a:t>
            </a:r>
            <a:r>
              <a:rPr lang="zh-CN" altLang="en-US" sz="1800" dirty="0">
                <a:latin typeface="+mn-ea"/>
                <a:ea typeface="+mn-ea"/>
              </a:rPr>
              <a:t>。</a:t>
            </a:r>
            <a:endParaRPr lang="en-US" altLang="zh-CN" sz="18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1800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  </a:t>
            </a:r>
            <a:r>
              <a:rPr lang="en-US" altLang="zh-CN" sz="1800" dirty="0">
                <a:latin typeface="+mn-lt"/>
                <a:ea typeface="+mn-ea"/>
              </a:rPr>
              <a:t>8E1/8E1-F</a:t>
            </a:r>
            <a:r>
              <a:rPr lang="zh-CN" altLang="en-US" sz="1800" dirty="0">
                <a:latin typeface="+mn-ea"/>
                <a:ea typeface="+mn-ea"/>
              </a:rPr>
              <a:t>模块：因</a:t>
            </a:r>
            <a:r>
              <a:rPr lang="en-US" altLang="zh-CN" sz="1800" dirty="0">
                <a:latin typeface="+mn-lt"/>
                <a:ea typeface="+mn-ea"/>
              </a:rPr>
              <a:t>DIP</a:t>
            </a:r>
            <a:r>
              <a:rPr lang="zh-CN" altLang="en-US" sz="1800" dirty="0">
                <a:latin typeface="+mn-ea"/>
                <a:ea typeface="+mn-ea"/>
              </a:rPr>
              <a:t>开关占用空间大，而模块接口又多，故没有采用</a:t>
            </a:r>
            <a:r>
              <a:rPr lang="en-US" altLang="zh-CN" sz="1800" dirty="0">
                <a:latin typeface="+mn-lt"/>
                <a:ea typeface="+mn-ea"/>
              </a:rPr>
              <a:t>DIP</a:t>
            </a:r>
            <a:r>
              <a:rPr lang="zh-CN" altLang="en-US" sz="1800" dirty="0">
                <a:latin typeface="+mn-ea"/>
                <a:ea typeface="+mn-ea"/>
              </a:rPr>
              <a:t>开关，而是规格上分为</a:t>
            </a:r>
            <a:r>
              <a:rPr lang="en-US" altLang="zh-CN" sz="1800" dirty="0">
                <a:latin typeface="+mn-lt"/>
                <a:ea typeface="+mn-ea"/>
              </a:rPr>
              <a:t>8E1(120</a:t>
            </a:r>
            <a:r>
              <a:rPr lang="en-US" altLang="zh-CN" sz="1800" dirty="0">
                <a:latin typeface="+mn-ea"/>
                <a:ea typeface="+mn-ea"/>
              </a:rPr>
              <a:t>)</a:t>
            </a:r>
            <a:r>
              <a:rPr lang="zh-CN" altLang="en-US" sz="1800" dirty="0">
                <a:latin typeface="+mn-ea"/>
                <a:ea typeface="+mn-ea"/>
              </a:rPr>
              <a:t>、</a:t>
            </a:r>
            <a:r>
              <a:rPr lang="en-US" altLang="zh-CN" sz="1800" dirty="0">
                <a:latin typeface="+mn-lt"/>
                <a:ea typeface="+mn-ea"/>
              </a:rPr>
              <a:t>8E1(75</a:t>
            </a:r>
            <a:r>
              <a:rPr lang="en-US" altLang="zh-CN" sz="1800" dirty="0">
                <a:latin typeface="+mn-ea"/>
                <a:ea typeface="+mn-ea"/>
              </a:rPr>
              <a:t>)</a:t>
            </a:r>
            <a:r>
              <a:rPr lang="zh-CN" altLang="en-US" sz="1800" dirty="0">
                <a:latin typeface="+mn-ea"/>
                <a:ea typeface="+mn-ea"/>
              </a:rPr>
              <a:t>、</a:t>
            </a:r>
            <a:r>
              <a:rPr lang="en-US" altLang="zh-CN" sz="1800" dirty="0">
                <a:latin typeface="+mn-lt"/>
                <a:ea typeface="+mn-ea"/>
              </a:rPr>
              <a:t>8E1-F(120</a:t>
            </a:r>
            <a:r>
              <a:rPr lang="en-US" altLang="zh-CN" sz="1800" dirty="0">
                <a:latin typeface="+mn-ea"/>
                <a:ea typeface="+mn-ea"/>
              </a:rPr>
              <a:t>)</a:t>
            </a:r>
            <a:r>
              <a:rPr lang="zh-CN" altLang="en-US" sz="1800" dirty="0">
                <a:latin typeface="+mn-ea"/>
                <a:ea typeface="+mn-ea"/>
              </a:rPr>
              <a:t>和</a:t>
            </a:r>
            <a:r>
              <a:rPr lang="en-US" altLang="zh-CN" sz="1800" dirty="0">
                <a:latin typeface="+mn-lt"/>
                <a:ea typeface="+mn-ea"/>
              </a:rPr>
              <a:t>8E1-F(75</a:t>
            </a:r>
            <a:r>
              <a:rPr lang="en-US" altLang="zh-CN" sz="1800" dirty="0">
                <a:latin typeface="+mn-ea"/>
                <a:ea typeface="+mn-ea"/>
              </a:rPr>
              <a:t>)</a:t>
            </a:r>
            <a:r>
              <a:rPr lang="zh-CN" altLang="en-US" sz="1800" dirty="0">
                <a:latin typeface="+mn-ea"/>
                <a:ea typeface="+mn-ea"/>
              </a:rPr>
              <a:t>四种模块，即模块内阻抗是固定的。</a:t>
            </a:r>
            <a:endParaRPr lang="en-US" altLang="zh-CN" sz="1800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altLang="zh-CN" sz="1800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若本端使用阻抗</a:t>
            </a:r>
            <a:r>
              <a:rPr lang="en-US" altLang="zh-CN" sz="1800" dirty="0">
                <a:latin typeface="+mn-lt"/>
                <a:ea typeface="+mn-ea"/>
              </a:rPr>
              <a:t>120</a:t>
            </a:r>
            <a:r>
              <a:rPr lang="zh-CN" altLang="en-US" sz="1800" dirty="0">
                <a:latin typeface="+mn-ea"/>
                <a:ea typeface="+mn-ea"/>
              </a:rPr>
              <a:t>欧姆电缆，而对端使用阻抗为</a:t>
            </a:r>
            <a:r>
              <a:rPr lang="en-US" altLang="zh-CN" sz="1800" dirty="0">
                <a:latin typeface="+mn-lt"/>
                <a:ea typeface="+mn-ea"/>
              </a:rPr>
              <a:t>75</a:t>
            </a:r>
            <a:r>
              <a:rPr lang="zh-CN" altLang="en-US" sz="1800" dirty="0">
                <a:latin typeface="+mn-ea"/>
                <a:ea typeface="+mn-ea"/>
              </a:rPr>
              <a:t>欧姆的电缆，可以通过</a:t>
            </a:r>
            <a:r>
              <a:rPr lang="en-US" altLang="zh-CN" sz="1800" dirty="0">
                <a:latin typeface="+mn-lt"/>
                <a:ea typeface="+mn-ea"/>
              </a:rPr>
              <a:t>75</a:t>
            </a:r>
            <a:r>
              <a:rPr lang="zh-CN" altLang="en-US" sz="1800" dirty="0">
                <a:latin typeface="+mn-ea"/>
                <a:ea typeface="+mn-ea"/>
              </a:rPr>
              <a:t>欧姆</a:t>
            </a:r>
            <a:r>
              <a:rPr lang="en-US" altLang="zh-CN" sz="1800" dirty="0">
                <a:latin typeface="+mn-ea"/>
                <a:ea typeface="+mn-ea"/>
              </a:rPr>
              <a:t>-</a:t>
            </a:r>
            <a:r>
              <a:rPr lang="en-US" altLang="zh-CN" sz="1800" dirty="0">
                <a:latin typeface="+mn-lt"/>
                <a:ea typeface="+mn-ea"/>
              </a:rPr>
              <a:t>120</a:t>
            </a:r>
            <a:r>
              <a:rPr lang="zh-CN" altLang="en-US" sz="1800" dirty="0">
                <a:latin typeface="+mn-ea"/>
                <a:ea typeface="+mn-ea"/>
              </a:rPr>
              <a:t>欧姆转换器实现（一端为</a:t>
            </a:r>
            <a:r>
              <a:rPr lang="en-US" altLang="zh-CN" sz="1800" dirty="0">
                <a:latin typeface="+mn-lt"/>
                <a:ea typeface="+mn-ea"/>
              </a:rPr>
              <a:t>BNC</a:t>
            </a:r>
            <a:r>
              <a:rPr lang="zh-CN" altLang="en-US" sz="1800" dirty="0">
                <a:latin typeface="+mn-ea"/>
                <a:ea typeface="+mn-ea"/>
              </a:rPr>
              <a:t>头，另一端为</a:t>
            </a:r>
            <a:r>
              <a:rPr lang="en-US" altLang="zh-CN" sz="1800" dirty="0">
                <a:latin typeface="+mn-lt"/>
                <a:ea typeface="+mn-ea"/>
              </a:rPr>
              <a:t>RJ45</a:t>
            </a:r>
            <a:r>
              <a:rPr lang="zh-CN" altLang="en-US" sz="1800" dirty="0">
                <a:latin typeface="+mn-ea"/>
                <a:ea typeface="+mn-ea"/>
              </a:rPr>
              <a:t>接头）</a:t>
            </a:r>
            <a:endParaRPr lang="en-US" altLang="zh-CN" sz="18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dirty="0">
              <a:latin typeface="Arial" charset="0"/>
            </a:endParaRPr>
          </a:p>
          <a:p>
            <a:pPr>
              <a:defRPr/>
            </a:pPr>
            <a:endParaRPr lang="zh-CN" altLang="en-US" dirty="0">
              <a:latin typeface="Arial" charset="0"/>
            </a:endParaRPr>
          </a:p>
        </p:txBody>
      </p:sp>
      <p:pic>
        <p:nvPicPr>
          <p:cNvPr id="51204" name="Picture 2" descr="303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23445" r="21672" b="22021"/>
          <a:stretch>
            <a:fillRect/>
          </a:stretch>
        </p:blipFill>
        <p:spPr bwMode="auto">
          <a:xfrm>
            <a:off x="6000750" y="1000125"/>
            <a:ext cx="26527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接地排查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088" y="1052513"/>
            <a:ext cx="813752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dirty="0">
                <a:latin typeface="+mn-ea"/>
                <a:ea typeface="+mn-ea"/>
              </a:rPr>
              <a:t>由于共地不良，则对接双方基准电压不同，数据的收发和各种信号的检测不在一个电压平台上，于是，会出现本端发送的数据与对端接收的数据不一致，导致收发出现错包，严重时导致协议</a:t>
            </a:r>
            <a:r>
              <a:rPr lang="en-US" sz="1800" dirty="0">
                <a:latin typeface="+mn-lt"/>
                <a:ea typeface="+mn-ea"/>
              </a:rPr>
              <a:t>up/down</a:t>
            </a:r>
            <a:r>
              <a:rPr lang="zh-CN" altLang="en-US" sz="1800" dirty="0">
                <a:latin typeface="+mn-ea"/>
                <a:ea typeface="+mn-ea"/>
              </a:rPr>
              <a:t>，或者本端正常的发送信号，对方无法检测或错误检测，导致物理上出现告警，</a:t>
            </a:r>
            <a:r>
              <a:rPr lang="en-US" sz="1800" dirty="0">
                <a:latin typeface="+mn-lt"/>
                <a:ea typeface="+mn-ea"/>
              </a:rPr>
              <a:t>E1</a:t>
            </a:r>
            <a:r>
              <a:rPr lang="zh-CN" altLang="en-US" sz="1800" dirty="0">
                <a:latin typeface="+mn-ea"/>
                <a:ea typeface="+mn-ea"/>
              </a:rPr>
              <a:t>物理接口</a:t>
            </a:r>
            <a:r>
              <a:rPr lang="en-US" sz="1800" dirty="0">
                <a:latin typeface="+mn-lt"/>
                <a:ea typeface="+mn-ea"/>
              </a:rPr>
              <a:t>up/down</a:t>
            </a:r>
          </a:p>
          <a:p>
            <a:pPr>
              <a:defRPr/>
            </a:pPr>
            <a:endParaRPr lang="en-US" altLang="zh-CN" sz="1800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1800" dirty="0">
                <a:latin typeface="+mn-ea"/>
                <a:ea typeface="+mn-ea"/>
              </a:rPr>
              <a:t>接地要求：</a:t>
            </a:r>
            <a:endParaRPr lang="en-US" altLang="zh-CN" sz="18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1800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1800" dirty="0">
                <a:latin typeface="+mn-ea"/>
                <a:ea typeface="+mn-ea"/>
              </a:rPr>
              <a:t> </a:t>
            </a:r>
            <a:r>
              <a:rPr lang="zh-CN" altLang="en-US" sz="1800" dirty="0">
                <a:latin typeface="+mn-ea"/>
                <a:ea typeface="+mn-ea"/>
              </a:rPr>
              <a:t>设备必须可靠接地。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如果设备与对接设备在同一机房，设备不但要接地，而且还与对接设备要共地。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接地导线必须采用铜导线以降低高频阻抗，接地线尽量粗和短，接地线不得使用铝材。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接地线两端的连接点应确保电气接触良好，并应做防腐、防锈处理。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不得利用其他设备作为接地线电气连通的组成部分。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接地引线不能与信号线平行走线或相互缠绕。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保护地线应选用黄绿双色相间的塑料绝缘铜芯导线。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保护地线的长度不应超过</a:t>
            </a:r>
            <a:r>
              <a:rPr lang="en-US" sz="1800" dirty="0">
                <a:latin typeface="+mn-lt"/>
                <a:ea typeface="+mn-ea"/>
              </a:rPr>
              <a:t>30</a:t>
            </a:r>
            <a:r>
              <a:rPr lang="zh-CN" altLang="en-US" sz="1800" dirty="0">
                <a:latin typeface="+mn-ea"/>
                <a:ea typeface="+mn-ea"/>
              </a:rPr>
              <a:t>米，且尽量短。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sz="1800" dirty="0">
                <a:latin typeface="+mn-ea"/>
                <a:ea typeface="+mn-ea"/>
              </a:rPr>
              <a:t>设备如果用</a:t>
            </a:r>
            <a:r>
              <a:rPr lang="en-US" sz="1800" dirty="0">
                <a:latin typeface="+mn-lt"/>
                <a:ea typeface="+mn-ea"/>
              </a:rPr>
              <a:t>UPS</a:t>
            </a:r>
            <a:r>
              <a:rPr lang="zh-CN" altLang="en-US" sz="1800" dirty="0">
                <a:latin typeface="+mn-ea"/>
                <a:ea typeface="+mn-ea"/>
              </a:rPr>
              <a:t>供电，那么</a:t>
            </a:r>
            <a:r>
              <a:rPr lang="en-US" sz="1800" dirty="0">
                <a:latin typeface="+mn-lt"/>
                <a:ea typeface="+mn-ea"/>
              </a:rPr>
              <a:t>UPS</a:t>
            </a:r>
            <a:r>
              <a:rPr lang="zh-CN" altLang="en-US" sz="1800" dirty="0">
                <a:latin typeface="+mn-ea"/>
                <a:ea typeface="+mn-ea"/>
              </a:rPr>
              <a:t>也必须接地。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接地排查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857250"/>
            <a:ext cx="8137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案例解析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285875"/>
            <a:ext cx="8929687" cy="298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/>
              <a:t>路由器界面不断的弹出以下信息：</a:t>
            </a:r>
            <a:endParaRPr lang="en-US" altLang="zh-CN" dirty="0"/>
          </a:p>
          <a:p>
            <a:pPr>
              <a:defRPr/>
            </a:pPr>
            <a:endParaRPr lang="en-US" altLang="zh-CN" sz="1600" dirty="0"/>
          </a:p>
          <a:p>
            <a:pPr>
              <a:defRPr/>
            </a:pPr>
            <a:r>
              <a:rPr lang="en-US" altLang="zh-CN" dirty="0">
                <a:latin typeface="+mn-lt"/>
              </a:rPr>
              <a:t>%Aug  5 09:27:13:394 2010 H3C DRVMSG/1/DRVMSG: Serial6/0:0: Channel activated.</a:t>
            </a:r>
          </a:p>
          <a:p>
            <a:pPr>
              <a:defRPr/>
            </a:pPr>
            <a:r>
              <a:rPr lang="en-US" altLang="zh-CN" dirty="0">
                <a:latin typeface="+mn-lt"/>
              </a:rPr>
              <a:t>%Aug  5 09:27:13:644 2010 H3C DRVMSG/1/DRVMSG: Serial6/0:0: Channel  deactivated because of too many continuous input errors. This may be caused by poor signals or improper channel configuration.</a:t>
            </a:r>
          </a:p>
          <a:p>
            <a:pPr>
              <a:defRPr/>
            </a:pPr>
            <a:endParaRPr lang="en-US" altLang="zh-CN" sz="1600" dirty="0"/>
          </a:p>
          <a:p>
            <a:pPr>
              <a:defRPr/>
            </a:pPr>
            <a:r>
              <a:rPr lang="zh-CN" altLang="en-US" dirty="0"/>
              <a:t>解决办法：将路由器与传输设备共地</a:t>
            </a:r>
            <a:endParaRPr lang="en-US" altLang="zh-CN" dirty="0"/>
          </a:p>
          <a:p>
            <a:pPr>
              <a:defRPr/>
            </a:pP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打环测试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1214438"/>
            <a:ext cx="86407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/>
              <a:t>类别：本地、远端、远端净荷。环回点视芯片不同而不同，有的芯片能提供多处环回。</a:t>
            </a:r>
          </a:p>
          <a:p>
            <a:pPr>
              <a:defRPr/>
            </a:pPr>
            <a:endParaRPr lang="zh-CN" altLang="en-US" sz="1600" dirty="0"/>
          </a:p>
          <a:p>
            <a:pPr>
              <a:defRPr/>
            </a:pPr>
            <a:endParaRPr lang="zh-CN" altLang="en-US" sz="1600" dirty="0"/>
          </a:p>
          <a:p>
            <a:pPr>
              <a:defRPr/>
            </a:pPr>
            <a:endParaRPr lang="zh-CN" altLang="en-US" sz="1600" dirty="0"/>
          </a:p>
          <a:p>
            <a:pPr>
              <a:defRPr/>
            </a:pPr>
            <a:endParaRPr lang="zh-CN" altLang="en-US" sz="1600" dirty="0"/>
          </a:p>
          <a:p>
            <a:pPr>
              <a:defRPr/>
            </a:pPr>
            <a:endParaRPr lang="en-US" altLang="zh-CN" sz="1600" dirty="0"/>
          </a:p>
          <a:p>
            <a:pPr>
              <a:defRPr/>
            </a:pPr>
            <a:endParaRPr lang="en-US" altLang="zh-CN" sz="1600" dirty="0"/>
          </a:p>
          <a:p>
            <a:pPr>
              <a:defRPr/>
            </a:pPr>
            <a:endParaRPr lang="en-US" altLang="zh-CN" sz="1600" dirty="0"/>
          </a:p>
          <a:p>
            <a:pPr>
              <a:defRPr/>
            </a:pPr>
            <a:endParaRPr lang="en-US" altLang="zh-CN" sz="1600" dirty="0"/>
          </a:p>
          <a:p>
            <a:pPr>
              <a:defRPr/>
            </a:pPr>
            <a:endParaRPr lang="en-US" altLang="zh-CN" sz="1600" dirty="0"/>
          </a:p>
          <a:p>
            <a:pPr>
              <a:defRPr/>
            </a:pPr>
            <a:r>
              <a:rPr lang="en-US" altLang="zh-CN" sz="1600" dirty="0"/>
              <a:t>  </a:t>
            </a:r>
          </a:p>
          <a:p>
            <a:pPr>
              <a:defRPr/>
            </a:pPr>
            <a:endParaRPr lang="en-US" altLang="zh-CN" sz="1600" dirty="0"/>
          </a:p>
          <a:p>
            <a:pPr>
              <a:defRPr/>
            </a:pPr>
            <a:endParaRPr lang="en-US" altLang="zh-CN" sz="1600" dirty="0"/>
          </a:p>
          <a:p>
            <a:pPr>
              <a:defRPr/>
            </a:pPr>
            <a:r>
              <a:rPr lang="en-US" altLang="zh-CN" sz="1600" b="0" dirty="0">
                <a:latin typeface="+mn-lt"/>
              </a:rPr>
              <a:t>  LIU:</a:t>
            </a:r>
            <a:r>
              <a:rPr lang="zh-CN" altLang="en-US" sz="1600" b="0" dirty="0">
                <a:latin typeface="+mn-lt"/>
              </a:rPr>
              <a:t>集成线路接口单元 ，接收方向完成数据、时钟恢复、</a:t>
            </a:r>
            <a:r>
              <a:rPr lang="en-US" altLang="zh-CN" sz="1600" b="0" dirty="0">
                <a:latin typeface="+mn-lt"/>
              </a:rPr>
              <a:t>HDB3</a:t>
            </a:r>
            <a:r>
              <a:rPr lang="zh-CN" altLang="en-US" sz="1600" b="0" dirty="0">
                <a:latin typeface="+mn-lt"/>
              </a:rPr>
              <a:t>解码</a:t>
            </a:r>
            <a:endParaRPr lang="en-US" altLang="zh-CN" sz="1600" b="0" dirty="0">
              <a:latin typeface="+mn-lt"/>
            </a:endParaRPr>
          </a:p>
          <a:p>
            <a:pPr>
              <a:defRPr/>
            </a:pPr>
            <a:r>
              <a:rPr lang="en-US" altLang="zh-CN" sz="1600" b="0" dirty="0">
                <a:latin typeface="+mn-lt"/>
              </a:rPr>
              <a:t>   Framer</a:t>
            </a:r>
            <a:r>
              <a:rPr lang="zh-CN" altLang="en-US" sz="1600" b="0" dirty="0">
                <a:latin typeface="+mn-lt"/>
              </a:rPr>
              <a:t>：</a:t>
            </a:r>
            <a:r>
              <a:rPr lang="en-US" altLang="zh-CN" sz="1600" b="0" dirty="0">
                <a:latin typeface="+mn-lt"/>
              </a:rPr>
              <a:t>E1</a:t>
            </a:r>
            <a:r>
              <a:rPr lang="zh-CN" altLang="en-US" sz="1600" b="0" dirty="0">
                <a:latin typeface="+mn-lt"/>
              </a:rPr>
              <a:t>帧处理器，完全独立的</a:t>
            </a:r>
            <a:r>
              <a:rPr lang="en-US" altLang="zh-CN" sz="1600" b="0" dirty="0">
                <a:latin typeface="+mn-lt"/>
              </a:rPr>
              <a:t>E1</a:t>
            </a:r>
            <a:r>
              <a:rPr lang="zh-CN" altLang="en-US" sz="1600" b="0" dirty="0">
                <a:latin typeface="+mn-lt"/>
              </a:rPr>
              <a:t>发送和接收功能</a:t>
            </a:r>
          </a:p>
          <a:p>
            <a:pPr>
              <a:defRPr/>
            </a:pPr>
            <a:endParaRPr lang="en-US" altLang="zh-CN" sz="1600" b="0" dirty="0">
              <a:latin typeface="+mn-lt"/>
            </a:endParaRPr>
          </a:p>
          <a:p>
            <a:pPr>
              <a:defRPr/>
            </a:pPr>
            <a:r>
              <a:rPr lang="zh-CN" altLang="en-US" sz="1600" b="0" dirty="0">
                <a:latin typeface="+mn-lt"/>
              </a:rPr>
              <a:t>环回设置方式</a:t>
            </a:r>
          </a:p>
          <a:p>
            <a:pPr lvl="1">
              <a:defRPr/>
            </a:pPr>
            <a:r>
              <a:rPr lang="zh-CN" altLang="en-US" sz="1600" b="0" dirty="0">
                <a:latin typeface="+mn-lt"/>
              </a:rPr>
              <a:t>本地命令行配置</a:t>
            </a:r>
          </a:p>
          <a:p>
            <a:pPr lvl="1">
              <a:defRPr/>
            </a:pPr>
            <a:r>
              <a:rPr lang="en-US" altLang="zh-CN" sz="1600" b="0" dirty="0">
                <a:latin typeface="+mn-lt"/>
              </a:rPr>
              <a:t>E1-F</a:t>
            </a:r>
            <a:r>
              <a:rPr lang="zh-CN" altLang="en-US" sz="1600" b="0" dirty="0">
                <a:latin typeface="+mn-lt"/>
              </a:rPr>
              <a:t>接口：</a:t>
            </a:r>
            <a:r>
              <a:rPr lang="en-US" altLang="zh-CN" sz="1600" b="0" dirty="0">
                <a:latin typeface="+mn-lt"/>
              </a:rPr>
              <a:t>fe1 loopback  local/remote/payload</a:t>
            </a:r>
          </a:p>
          <a:p>
            <a:pPr lvl="1">
              <a:defRPr/>
            </a:pPr>
            <a:r>
              <a:rPr lang="en-US" altLang="zh-CN" sz="1600" b="0" dirty="0">
                <a:latin typeface="+mn-lt"/>
              </a:rPr>
              <a:t>CE1</a:t>
            </a:r>
            <a:r>
              <a:rPr lang="zh-CN" altLang="en-US" sz="1600" b="0" dirty="0">
                <a:latin typeface="+mn-lt"/>
              </a:rPr>
              <a:t>接口：</a:t>
            </a:r>
            <a:r>
              <a:rPr lang="en-US" altLang="zh-CN" sz="1600" b="0" dirty="0">
                <a:latin typeface="+mn-lt"/>
              </a:rPr>
              <a:t>loopback  local/remote/payload</a:t>
            </a:r>
            <a:endParaRPr lang="zh-CN" altLang="en-US" sz="1600" b="0" dirty="0">
              <a:latin typeface="+mn-lt"/>
            </a:endParaRPr>
          </a:p>
        </p:txBody>
      </p:sp>
      <p:pic>
        <p:nvPicPr>
          <p:cNvPr id="66564" name="图片 4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582738"/>
            <a:ext cx="611981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打环测试</a:t>
            </a:r>
          </a:p>
        </p:txBody>
      </p:sp>
      <p:pic>
        <p:nvPicPr>
          <p:cNvPr id="67587" name="Picture 2" descr="࡞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5612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850" y="1700213"/>
            <a:ext cx="8640763" cy="480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1</a:t>
            </a:r>
            <a:r>
              <a:rPr lang="zh-CN" altLang="en-US" sz="1800" dirty="0">
                <a:latin typeface="+mn-lt"/>
              </a:rPr>
              <a:t>打环点：</a:t>
            </a:r>
          </a:p>
          <a:p>
            <a:pPr>
              <a:defRPr/>
            </a:pPr>
            <a:r>
              <a:rPr lang="zh-CN" altLang="en-US" sz="1800" dirty="0">
                <a:latin typeface="+mn-lt"/>
              </a:rPr>
              <a:t>打环方法：在路由器上</a:t>
            </a:r>
            <a:r>
              <a:rPr lang="en-US" sz="1800" dirty="0">
                <a:latin typeface="+mn-lt"/>
              </a:rPr>
              <a:t>E1</a:t>
            </a:r>
            <a:r>
              <a:rPr lang="zh-CN" altLang="en-US" sz="1800" dirty="0">
                <a:latin typeface="+mn-lt"/>
              </a:rPr>
              <a:t>接口上配置</a:t>
            </a:r>
            <a:r>
              <a:rPr lang="en-US" sz="1800" dirty="0">
                <a:latin typeface="+mn-lt"/>
              </a:rPr>
              <a:t>loopbac</a:t>
            </a:r>
            <a:r>
              <a:rPr lang="en-US" altLang="zh-CN" sz="1800" dirty="0">
                <a:latin typeface="+mn-lt"/>
              </a:rPr>
              <a:t>k</a:t>
            </a:r>
            <a:r>
              <a:rPr lang="en-US" sz="1800" dirty="0">
                <a:latin typeface="+mn-lt"/>
              </a:rPr>
              <a:t> local</a:t>
            </a:r>
            <a:r>
              <a:rPr lang="zh-CN" altLang="en-US" sz="1800" dirty="0">
                <a:latin typeface="+mn-lt"/>
              </a:rPr>
              <a:t>，在</a:t>
            </a:r>
            <a:r>
              <a:rPr lang="en-US" sz="1800" dirty="0">
                <a:latin typeface="+mn-lt"/>
              </a:rPr>
              <a:t>FE1</a:t>
            </a:r>
            <a:r>
              <a:rPr lang="zh-CN" altLang="en-US" sz="1800" dirty="0">
                <a:latin typeface="+mn-lt"/>
              </a:rPr>
              <a:t>接口下配置</a:t>
            </a:r>
            <a:r>
              <a:rPr lang="en-US" altLang="zh-CN" sz="1800" dirty="0">
                <a:latin typeface="+mn-lt"/>
              </a:rPr>
              <a:t>fe1</a:t>
            </a:r>
            <a:r>
              <a:rPr lang="en-US" sz="1800" dirty="0">
                <a:latin typeface="+mn-lt"/>
              </a:rPr>
              <a:t> loopback local</a:t>
            </a:r>
            <a:r>
              <a:rPr lang="zh-CN" altLang="en-US" sz="1800" dirty="0">
                <a:latin typeface="+mn-lt"/>
              </a:rPr>
              <a:t>（如果</a:t>
            </a:r>
            <a:r>
              <a:rPr lang="en-US" altLang="zh-CN" sz="1800" dirty="0">
                <a:latin typeface="+mn-lt"/>
              </a:rPr>
              <a:t>CE1</a:t>
            </a:r>
            <a:r>
              <a:rPr lang="zh-CN" altLang="en-US" sz="1800" dirty="0">
                <a:latin typeface="+mn-lt"/>
              </a:rPr>
              <a:t>接口，在</a:t>
            </a:r>
            <a:r>
              <a:rPr lang="en-US" altLang="zh-CN" sz="1800" dirty="0">
                <a:latin typeface="+mn-lt"/>
              </a:rPr>
              <a:t>controller e1 </a:t>
            </a:r>
            <a:r>
              <a:rPr lang="zh-CN" altLang="en-US" sz="1800" dirty="0">
                <a:latin typeface="+mn-lt"/>
              </a:rPr>
              <a:t>接口视图下 </a:t>
            </a:r>
            <a:r>
              <a:rPr lang="en-US" altLang="zh-CN" sz="1800" dirty="0">
                <a:latin typeface="+mn-lt"/>
              </a:rPr>
              <a:t>loopback local</a:t>
            </a:r>
            <a:r>
              <a:rPr lang="zh-CN" altLang="en-US" sz="1800" dirty="0">
                <a:latin typeface="+mn-lt"/>
              </a:rPr>
              <a:t>）</a:t>
            </a:r>
          </a:p>
          <a:p>
            <a:pPr>
              <a:defRPr/>
            </a:pPr>
            <a:r>
              <a:rPr lang="zh-CN" altLang="en-US" sz="1800" dirty="0">
                <a:latin typeface="+mn-lt"/>
              </a:rPr>
              <a:t>测试目的：排查路由器接口本身收发是否正常。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2</a:t>
            </a:r>
            <a:r>
              <a:rPr lang="zh-CN" altLang="en-US" sz="1800" dirty="0">
                <a:latin typeface="+mn-lt"/>
              </a:rPr>
              <a:t>、</a:t>
            </a:r>
            <a:r>
              <a:rPr lang="en-US" sz="1800" dirty="0">
                <a:latin typeface="+mn-lt"/>
              </a:rPr>
              <a:t>3</a:t>
            </a:r>
            <a:r>
              <a:rPr lang="zh-CN" altLang="en-US" sz="1800" dirty="0">
                <a:latin typeface="+mn-lt"/>
              </a:rPr>
              <a:t>打环点：</a:t>
            </a:r>
          </a:p>
          <a:p>
            <a:pPr>
              <a:defRPr/>
            </a:pPr>
            <a:r>
              <a:rPr lang="zh-CN" altLang="en-US" sz="1800" dirty="0">
                <a:latin typeface="+mn-lt"/>
              </a:rPr>
              <a:t>打环方法：将</a:t>
            </a:r>
            <a:r>
              <a:rPr lang="en-US" sz="1800" dirty="0">
                <a:latin typeface="+mn-lt"/>
              </a:rPr>
              <a:t>Router1</a:t>
            </a:r>
            <a:r>
              <a:rPr lang="zh-CN" altLang="en-US" sz="1800" dirty="0">
                <a:latin typeface="+mn-lt"/>
              </a:rPr>
              <a:t>与传输</a:t>
            </a:r>
            <a:r>
              <a:rPr lang="en-US" sz="1800" dirty="0">
                <a:latin typeface="+mn-lt"/>
              </a:rPr>
              <a:t>1</a:t>
            </a:r>
            <a:r>
              <a:rPr lang="zh-CN" altLang="en-US" sz="1800" dirty="0">
                <a:latin typeface="+mn-lt"/>
              </a:rPr>
              <a:t>之间的</a:t>
            </a:r>
            <a:r>
              <a:rPr lang="en-US" sz="1800" dirty="0">
                <a:latin typeface="+mn-lt"/>
              </a:rPr>
              <a:t>E1</a:t>
            </a:r>
            <a:r>
              <a:rPr lang="zh-CN" altLang="en-US" sz="1800" dirty="0">
                <a:latin typeface="+mn-lt"/>
              </a:rPr>
              <a:t>收发线缆短接或在传输上向左侧打环。</a:t>
            </a:r>
          </a:p>
          <a:p>
            <a:pPr>
              <a:defRPr/>
            </a:pPr>
            <a:r>
              <a:rPr lang="zh-CN" altLang="en-US" sz="1800" dirty="0">
                <a:latin typeface="+mn-lt"/>
              </a:rPr>
              <a:t>测试目的：排查</a:t>
            </a:r>
            <a:r>
              <a:rPr lang="en-US" sz="1800" dirty="0">
                <a:latin typeface="+mn-lt"/>
              </a:rPr>
              <a:t>Router1</a:t>
            </a:r>
            <a:r>
              <a:rPr lang="zh-CN" altLang="en-US" sz="1800" dirty="0">
                <a:latin typeface="+mn-lt"/>
              </a:rPr>
              <a:t>和传输</a:t>
            </a:r>
            <a:r>
              <a:rPr lang="en-US" sz="1800" dirty="0">
                <a:latin typeface="+mn-lt"/>
              </a:rPr>
              <a:t>1</a:t>
            </a:r>
            <a:r>
              <a:rPr lang="zh-CN" altLang="en-US" sz="1800" dirty="0">
                <a:latin typeface="+mn-lt"/>
              </a:rPr>
              <a:t>之间线路是否正常。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4</a:t>
            </a:r>
            <a:r>
              <a:rPr lang="zh-CN" altLang="en-US" sz="1800" dirty="0">
                <a:latin typeface="+mn-lt"/>
              </a:rPr>
              <a:t>打环点：</a:t>
            </a:r>
          </a:p>
          <a:p>
            <a:pPr>
              <a:defRPr/>
            </a:pPr>
            <a:r>
              <a:rPr lang="zh-CN" altLang="en-US" sz="1800" dirty="0">
                <a:latin typeface="+mn-lt"/>
              </a:rPr>
              <a:t>打环方法：在传输</a:t>
            </a:r>
            <a:r>
              <a:rPr lang="en-US" sz="1800" dirty="0">
                <a:latin typeface="+mn-lt"/>
              </a:rPr>
              <a:t>2</a:t>
            </a:r>
            <a:r>
              <a:rPr lang="zh-CN" altLang="en-US" sz="1800" dirty="0">
                <a:latin typeface="+mn-lt"/>
              </a:rPr>
              <a:t>上向左侧打环。</a:t>
            </a:r>
          </a:p>
          <a:p>
            <a:pPr>
              <a:defRPr/>
            </a:pPr>
            <a:r>
              <a:rPr lang="zh-CN" altLang="en-US" sz="1800" dirty="0">
                <a:latin typeface="+mn-lt"/>
              </a:rPr>
              <a:t>测试目的：排查传输网络是否正常。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5</a:t>
            </a:r>
            <a:r>
              <a:rPr lang="zh-CN" altLang="en-US" sz="1800" dirty="0">
                <a:latin typeface="+mn-lt"/>
              </a:rPr>
              <a:t>打环点：</a:t>
            </a:r>
          </a:p>
          <a:p>
            <a:pPr>
              <a:defRPr/>
            </a:pPr>
            <a:r>
              <a:rPr lang="zh-CN" altLang="en-US" sz="1800" dirty="0">
                <a:latin typeface="+mn-lt"/>
              </a:rPr>
              <a:t>打环方法：将</a:t>
            </a:r>
            <a:r>
              <a:rPr lang="en-US" sz="1800" dirty="0">
                <a:latin typeface="+mn-lt"/>
              </a:rPr>
              <a:t>Router1</a:t>
            </a:r>
            <a:r>
              <a:rPr lang="zh-CN" altLang="en-US" sz="1800" dirty="0">
                <a:latin typeface="+mn-lt"/>
              </a:rPr>
              <a:t>与传输</a:t>
            </a:r>
            <a:r>
              <a:rPr lang="en-US" sz="1800" dirty="0">
                <a:latin typeface="+mn-lt"/>
              </a:rPr>
              <a:t>1</a:t>
            </a:r>
            <a:r>
              <a:rPr lang="zh-CN" altLang="en-US" sz="1800" dirty="0">
                <a:latin typeface="+mn-lt"/>
              </a:rPr>
              <a:t>之间的</a:t>
            </a:r>
            <a:r>
              <a:rPr lang="en-US" sz="1800" dirty="0">
                <a:latin typeface="+mn-lt"/>
              </a:rPr>
              <a:t>E1</a:t>
            </a:r>
            <a:r>
              <a:rPr lang="zh-CN" altLang="en-US" sz="1800" dirty="0">
                <a:latin typeface="+mn-lt"/>
              </a:rPr>
              <a:t>收发线缆短接。</a:t>
            </a:r>
          </a:p>
          <a:p>
            <a:pPr>
              <a:defRPr/>
            </a:pPr>
            <a:r>
              <a:rPr lang="zh-CN" altLang="en-US" sz="1800" dirty="0">
                <a:latin typeface="+mn-lt"/>
              </a:rPr>
              <a:t>测试目的：排查</a:t>
            </a:r>
            <a:r>
              <a:rPr lang="en-US" sz="1800" dirty="0">
                <a:latin typeface="+mn-lt"/>
              </a:rPr>
              <a:t>Router1</a:t>
            </a:r>
            <a:r>
              <a:rPr lang="zh-CN" altLang="en-US" sz="1800" dirty="0">
                <a:latin typeface="+mn-lt"/>
              </a:rPr>
              <a:t>到</a:t>
            </a:r>
            <a:r>
              <a:rPr lang="en-US" sz="1800" dirty="0">
                <a:latin typeface="+mn-lt"/>
              </a:rPr>
              <a:t>Router2</a:t>
            </a:r>
            <a:r>
              <a:rPr lang="zh-CN" altLang="en-US" sz="1800" dirty="0">
                <a:latin typeface="+mn-lt"/>
              </a:rPr>
              <a:t>直接整个物理链接是否正常。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6</a:t>
            </a:r>
            <a:r>
              <a:rPr lang="zh-CN" altLang="en-US" sz="1800" dirty="0">
                <a:latin typeface="+mn-lt"/>
              </a:rPr>
              <a:t>打环点：</a:t>
            </a:r>
          </a:p>
          <a:p>
            <a:pPr>
              <a:defRPr/>
            </a:pPr>
            <a:r>
              <a:rPr lang="zh-CN" altLang="en-US" sz="1800" dirty="0">
                <a:latin typeface="+mn-lt"/>
              </a:rPr>
              <a:t>打环方法：在</a:t>
            </a:r>
            <a:r>
              <a:rPr lang="en-US" sz="1800" dirty="0">
                <a:latin typeface="+mn-lt"/>
              </a:rPr>
              <a:t>Router2</a:t>
            </a:r>
            <a:r>
              <a:rPr lang="zh-CN" altLang="en-US" sz="1800" dirty="0">
                <a:latin typeface="+mn-lt"/>
              </a:rPr>
              <a:t>上</a:t>
            </a:r>
            <a:r>
              <a:rPr lang="en-US" sz="1800" dirty="0">
                <a:latin typeface="+mn-lt"/>
              </a:rPr>
              <a:t>E1</a:t>
            </a:r>
            <a:r>
              <a:rPr lang="zh-CN" altLang="en-US" sz="1800" dirty="0">
                <a:latin typeface="+mn-lt"/>
              </a:rPr>
              <a:t>接口上配置</a:t>
            </a:r>
            <a:r>
              <a:rPr lang="en-US" sz="1800" dirty="0">
                <a:latin typeface="+mn-lt"/>
              </a:rPr>
              <a:t>loopback remote/payload</a:t>
            </a:r>
            <a:r>
              <a:rPr lang="zh-CN" altLang="en-US" sz="1800" dirty="0">
                <a:latin typeface="+mn-lt"/>
              </a:rPr>
              <a:t>，在</a:t>
            </a:r>
            <a:r>
              <a:rPr lang="en-US" sz="1800" dirty="0">
                <a:latin typeface="+mn-lt"/>
              </a:rPr>
              <a:t>FE1</a:t>
            </a:r>
            <a:r>
              <a:rPr lang="zh-CN" altLang="en-US" sz="1800" dirty="0">
                <a:latin typeface="+mn-lt"/>
              </a:rPr>
              <a:t>接口下配置</a:t>
            </a:r>
            <a:r>
              <a:rPr lang="en-US" altLang="zh-CN" sz="1800" dirty="0">
                <a:latin typeface="+mn-lt"/>
              </a:rPr>
              <a:t>fe1</a:t>
            </a:r>
            <a:r>
              <a:rPr lang="en-US" sz="1800" dirty="0">
                <a:latin typeface="+mn-lt"/>
              </a:rPr>
              <a:t> loopback remote/payload</a:t>
            </a:r>
            <a:r>
              <a:rPr lang="zh-CN" altLang="en-US" sz="1800" dirty="0">
                <a:latin typeface="+mn-lt"/>
              </a:rPr>
              <a:t>。</a:t>
            </a:r>
          </a:p>
          <a:p>
            <a:pPr>
              <a:defRPr/>
            </a:pPr>
            <a:r>
              <a:rPr lang="zh-CN" altLang="en-US" sz="1800" dirty="0">
                <a:latin typeface="+mn-lt"/>
              </a:rPr>
              <a:t>测试目的：排查整个链路，包括</a:t>
            </a:r>
            <a:r>
              <a:rPr lang="en-US" sz="1800" dirty="0">
                <a:latin typeface="+mn-lt"/>
              </a:rPr>
              <a:t>Router2</a:t>
            </a:r>
            <a:r>
              <a:rPr lang="zh-CN" altLang="en-US" sz="1800" dirty="0">
                <a:latin typeface="+mn-lt"/>
              </a:rPr>
              <a:t>是否正常。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打环测试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113" y="765175"/>
            <a:ext cx="7920037" cy="535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dirty="0">
                <a:latin typeface="+mn-lt"/>
                <a:ea typeface="+mn-ea"/>
              </a:rPr>
              <a:t>本端打环：在路由器上</a:t>
            </a:r>
            <a:r>
              <a:rPr lang="en-US" sz="1800" dirty="0">
                <a:latin typeface="+mn-lt"/>
                <a:ea typeface="+mn-ea"/>
              </a:rPr>
              <a:t>E1</a:t>
            </a:r>
            <a:r>
              <a:rPr lang="zh-CN" altLang="en-US" sz="1800" dirty="0">
                <a:latin typeface="+mn-lt"/>
                <a:ea typeface="+mn-ea"/>
              </a:rPr>
              <a:t>接口上配置</a:t>
            </a:r>
            <a:r>
              <a:rPr lang="en-US" sz="1800" dirty="0">
                <a:latin typeface="+mn-lt"/>
                <a:ea typeface="+mn-ea"/>
              </a:rPr>
              <a:t>loopback local</a:t>
            </a:r>
            <a:r>
              <a:rPr lang="zh-CN" altLang="en-US" sz="1800" dirty="0">
                <a:latin typeface="+mn-lt"/>
                <a:ea typeface="+mn-ea"/>
              </a:rPr>
              <a:t>，在</a:t>
            </a:r>
            <a:r>
              <a:rPr lang="en-US" sz="1800" dirty="0">
                <a:latin typeface="+mn-lt"/>
                <a:ea typeface="+mn-ea"/>
              </a:rPr>
              <a:t>FE1</a:t>
            </a:r>
            <a:r>
              <a:rPr lang="zh-CN" altLang="en-US" sz="1800" dirty="0">
                <a:latin typeface="+mn-lt"/>
                <a:ea typeface="+mn-ea"/>
              </a:rPr>
              <a:t>接口下配置</a:t>
            </a:r>
            <a:r>
              <a:rPr lang="en-US" altLang="zh-CN" sz="1800" dirty="0">
                <a:latin typeface="+mn-lt"/>
                <a:ea typeface="+mn-ea"/>
              </a:rPr>
              <a:t>fe</a:t>
            </a:r>
            <a:r>
              <a:rPr lang="en-US" sz="1800" dirty="0">
                <a:latin typeface="+mn-lt"/>
                <a:ea typeface="+mn-ea"/>
              </a:rPr>
              <a:t>1 loopback local</a:t>
            </a:r>
            <a:r>
              <a:rPr lang="zh-CN" altLang="en-US" sz="1800" dirty="0">
                <a:latin typeface="+mn-lt"/>
                <a:ea typeface="+mn-ea"/>
              </a:rPr>
              <a:t>（</a:t>
            </a:r>
            <a:r>
              <a:rPr lang="en-US" altLang="zh-CN" sz="1800" dirty="0">
                <a:latin typeface="+mn-lt"/>
                <a:ea typeface="+mn-ea"/>
              </a:rPr>
              <a:t>controller e1 x/x</a:t>
            </a:r>
            <a:r>
              <a:rPr lang="zh-CN" altLang="en-US" sz="1800" dirty="0">
                <a:latin typeface="+mn-lt"/>
                <a:ea typeface="+mn-ea"/>
              </a:rPr>
              <a:t>下配置</a:t>
            </a:r>
            <a:r>
              <a:rPr lang="en-US" altLang="zh-CN" sz="1800" dirty="0">
                <a:latin typeface="+mn-lt"/>
                <a:ea typeface="+mn-ea"/>
              </a:rPr>
              <a:t>loopback local</a:t>
            </a:r>
            <a:r>
              <a:rPr lang="zh-CN" altLang="en-US" sz="1800" dirty="0">
                <a:latin typeface="+mn-lt"/>
                <a:ea typeface="+mn-ea"/>
              </a:rPr>
              <a:t>），或将</a:t>
            </a:r>
            <a:r>
              <a:rPr lang="en-US" altLang="zh-CN" sz="1800" dirty="0">
                <a:latin typeface="+mn-lt"/>
                <a:ea typeface="+mn-ea"/>
              </a:rPr>
              <a:t>TX RX</a:t>
            </a:r>
            <a:r>
              <a:rPr lang="zh-CN" altLang="en-US" sz="1800" dirty="0">
                <a:latin typeface="+mn-lt"/>
                <a:ea typeface="+mn-ea"/>
              </a:rPr>
              <a:t>直接连起来。</a:t>
            </a:r>
            <a:endParaRPr lang="en-US" altLang="zh-CN" sz="1800" dirty="0">
              <a:latin typeface="+mn-lt"/>
              <a:ea typeface="+mn-ea"/>
            </a:endParaRPr>
          </a:p>
          <a:p>
            <a:pPr>
              <a:defRPr/>
            </a:pPr>
            <a:endParaRPr lang="en-US" altLang="zh-CN" sz="1800" dirty="0">
              <a:latin typeface="+mn-lt"/>
              <a:ea typeface="+mn-ea"/>
            </a:endParaRPr>
          </a:p>
          <a:p>
            <a:pPr>
              <a:defRPr/>
            </a:pPr>
            <a:r>
              <a:rPr lang="zh-CN" altLang="en-US" sz="1800" dirty="0">
                <a:latin typeface="+mn-lt"/>
                <a:ea typeface="+mn-ea"/>
              </a:rPr>
              <a:t>测试目的：排查路由器接口本身收发是否正常。</a:t>
            </a:r>
            <a:endParaRPr lang="en-US" altLang="zh-CN" sz="1800" dirty="0">
              <a:latin typeface="+mn-lt"/>
              <a:ea typeface="+mn-ea"/>
            </a:endParaRPr>
          </a:p>
          <a:p>
            <a:pPr>
              <a:defRPr/>
            </a:pPr>
            <a:endParaRPr lang="en-US" altLang="zh-CN" sz="1800" dirty="0">
              <a:latin typeface="+mn-lt"/>
              <a:ea typeface="+mn-ea"/>
            </a:endParaRPr>
          </a:p>
          <a:p>
            <a:pPr>
              <a:defRPr/>
            </a:pPr>
            <a:r>
              <a:rPr lang="zh-CN" altLang="en-US" sz="1800" dirty="0">
                <a:latin typeface="+mn-lt"/>
                <a:ea typeface="+mn-ea"/>
              </a:rPr>
              <a:t>注意：首先要</a:t>
            </a:r>
            <a:r>
              <a:rPr lang="en-US" altLang="zh-CN" sz="1800" dirty="0">
                <a:latin typeface="+mn-lt"/>
                <a:ea typeface="+mn-ea"/>
              </a:rPr>
              <a:t>reset counters interface serial x/x</a:t>
            </a:r>
          </a:p>
          <a:p>
            <a:pPr>
              <a:defRPr/>
            </a:pPr>
            <a:r>
              <a:rPr lang="en-US" sz="1800" dirty="0">
                <a:latin typeface="+mn-lt"/>
                <a:ea typeface="+mn-ea"/>
              </a:rPr>
              <a:t>&lt;H3C&gt;</a:t>
            </a:r>
            <a:r>
              <a:rPr lang="en-US" sz="1800" dirty="0" err="1">
                <a:latin typeface="+mn-lt"/>
                <a:ea typeface="+mn-ea"/>
              </a:rPr>
              <a:t>dis</a:t>
            </a:r>
            <a:r>
              <a:rPr lang="en-US" sz="1800" dirty="0">
                <a:latin typeface="+mn-lt"/>
                <a:ea typeface="+mn-ea"/>
              </a:rPr>
              <a:t> </a:t>
            </a:r>
            <a:r>
              <a:rPr lang="en-US" sz="1800" dirty="0" err="1">
                <a:latin typeface="+mn-lt"/>
                <a:ea typeface="+mn-ea"/>
              </a:rPr>
              <a:t>int</a:t>
            </a:r>
            <a:r>
              <a:rPr lang="en-US" sz="1800" dirty="0">
                <a:latin typeface="+mn-lt"/>
                <a:ea typeface="+mn-ea"/>
              </a:rPr>
              <a:t> ser6/0:0</a:t>
            </a:r>
            <a:endParaRPr lang="zh-CN" altLang="en-US" sz="180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1800" dirty="0">
                <a:latin typeface="+mn-lt"/>
                <a:ea typeface="+mn-ea"/>
              </a:rPr>
              <a:t>Link layer protocol is PPP, 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+mn-ea"/>
              </a:rPr>
              <a:t>loopback is detected</a:t>
            </a:r>
            <a:endParaRPr lang="zh-CN" altLang="en-US" sz="1800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800" dirty="0">
                <a:latin typeface="+mn-lt"/>
                <a:ea typeface="+mn-ea"/>
              </a:rPr>
              <a:t>LCP closed</a:t>
            </a:r>
            <a:endParaRPr lang="zh-CN" altLang="en-US" sz="180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1800" dirty="0">
                <a:latin typeface="+mn-lt"/>
                <a:ea typeface="+mn-ea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+mn-ea"/>
              </a:rPr>
              <a:t>Input: 22 packets, 336 bytes</a:t>
            </a:r>
            <a:endParaRPr lang="zh-CN" altLang="en-US" sz="1800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800" dirty="0">
                <a:latin typeface="+mn-lt"/>
                <a:ea typeface="+mn-ea"/>
              </a:rPr>
              <a:t>           0 broadcasts, 0 multicasts</a:t>
            </a:r>
            <a:endParaRPr lang="zh-CN" altLang="en-US" sz="180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1800" dirty="0">
                <a:latin typeface="+mn-lt"/>
                <a:ea typeface="+mn-ea"/>
              </a:rPr>
              <a:t>           0 errors, 0 runts, 0 giants</a:t>
            </a:r>
            <a:endParaRPr lang="zh-CN" altLang="en-US" sz="180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1800" dirty="0">
                <a:latin typeface="+mn-lt"/>
                <a:ea typeface="+mn-ea"/>
              </a:rPr>
              <a:t>           0 CRC, 0 align errors, 0 overruns</a:t>
            </a:r>
            <a:endParaRPr lang="zh-CN" altLang="en-US" sz="180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1800" dirty="0">
                <a:latin typeface="+mn-lt"/>
                <a:ea typeface="+mn-ea"/>
              </a:rPr>
              <a:t>           0 dribbles, 0 aborts, 0 no buffers</a:t>
            </a:r>
            <a:endParaRPr lang="zh-CN" altLang="en-US" sz="180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1800" dirty="0">
                <a:latin typeface="+mn-lt"/>
                <a:ea typeface="+mn-ea"/>
              </a:rPr>
              <a:t>           0 frame errors</a:t>
            </a:r>
            <a:endParaRPr lang="zh-CN" altLang="en-US" sz="180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  <a:ea typeface="+mn-ea"/>
              </a:rPr>
              <a:t>    Output:22 packets, 336 bytes</a:t>
            </a:r>
            <a:endParaRPr lang="zh-CN" altLang="en-US" sz="1800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800" dirty="0">
                <a:latin typeface="+mn-lt"/>
                <a:ea typeface="+mn-ea"/>
              </a:rPr>
              <a:t>           0 errors, 0 </a:t>
            </a:r>
            <a:r>
              <a:rPr lang="en-US" sz="1800" dirty="0" err="1">
                <a:latin typeface="+mn-lt"/>
                <a:ea typeface="+mn-ea"/>
              </a:rPr>
              <a:t>underruns</a:t>
            </a:r>
            <a:r>
              <a:rPr lang="en-US" sz="1800" dirty="0">
                <a:latin typeface="+mn-lt"/>
                <a:ea typeface="+mn-ea"/>
              </a:rPr>
              <a:t>, 0 collisions</a:t>
            </a:r>
            <a:endParaRPr lang="zh-CN" altLang="en-US" sz="180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1800" dirty="0">
                <a:latin typeface="+mn-lt"/>
                <a:ea typeface="+mn-ea"/>
              </a:rPr>
              <a:t>           0 deferred</a:t>
            </a:r>
            <a:endParaRPr lang="zh-CN" altLang="en-US" sz="18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配置排查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052513"/>
            <a:ext cx="78486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latin typeface="+mn-lt"/>
                <a:ea typeface="+mn-ea"/>
              </a:rPr>
              <a:t>通信两端配置要保持一致</a:t>
            </a:r>
            <a:r>
              <a:rPr lang="zh-CN" altLang="en-US" dirty="0">
                <a:latin typeface="+mn-lt"/>
                <a:ea typeface="+mn-ea"/>
                <a:sym typeface="Wingdings" pitchFamily="2" charset="2"/>
              </a:rPr>
              <a:t>（</a:t>
            </a:r>
            <a:r>
              <a:rPr lang="en-US" altLang="zh-CN" sz="1800" dirty="0">
                <a:latin typeface="+mn-lt"/>
                <a:ea typeface="+mn-ea"/>
                <a:sym typeface="Wingdings" pitchFamily="2" charset="2"/>
              </a:rPr>
              <a:t>display</a:t>
            </a:r>
            <a:r>
              <a:rPr lang="en-US" altLang="zh-CN" dirty="0">
                <a:latin typeface="+mn-lt"/>
                <a:ea typeface="+mn-ea"/>
                <a:sym typeface="Wingdings" pitchFamily="2" charset="2"/>
              </a:rPr>
              <a:t>  </a:t>
            </a:r>
            <a:r>
              <a:rPr lang="en-US" altLang="zh-CN" sz="1800" dirty="0">
                <a:latin typeface="+mn-lt"/>
                <a:ea typeface="+mn-ea"/>
                <a:sym typeface="Wingdings" pitchFamily="2" charset="2"/>
              </a:rPr>
              <a:t>fe1</a:t>
            </a:r>
            <a:r>
              <a:rPr lang="en-US" altLang="zh-CN" dirty="0">
                <a:latin typeface="+mn-lt"/>
                <a:ea typeface="+mn-ea"/>
                <a:sym typeface="Wingdings" pitchFamily="2" charset="2"/>
              </a:rPr>
              <a:t> </a:t>
            </a:r>
            <a:r>
              <a:rPr lang="en-US" altLang="zh-CN" sz="1800" dirty="0">
                <a:latin typeface="+mn-lt"/>
                <a:ea typeface="+mn-ea"/>
                <a:sym typeface="Wingdings" pitchFamily="2" charset="2"/>
              </a:rPr>
              <a:t>serial</a:t>
            </a:r>
            <a:r>
              <a:rPr lang="en-US" altLang="zh-CN" dirty="0">
                <a:latin typeface="+mn-lt"/>
                <a:ea typeface="+mn-ea"/>
                <a:sym typeface="Wingdings" pitchFamily="2" charset="2"/>
              </a:rPr>
              <a:t> x/x </a:t>
            </a:r>
            <a:r>
              <a:rPr lang="zh-CN" altLang="en-US" dirty="0">
                <a:latin typeface="+mn-lt"/>
                <a:ea typeface="+mn-ea"/>
                <a:sym typeface="Wingdings" pitchFamily="2" charset="2"/>
              </a:rPr>
              <a:t>或</a:t>
            </a:r>
            <a:r>
              <a:rPr lang="en-US" altLang="zh-CN" dirty="0">
                <a:latin typeface="+mn-lt"/>
                <a:ea typeface="+mn-ea"/>
                <a:sym typeface="Wingdings" pitchFamily="2" charset="2"/>
              </a:rPr>
              <a:t>display controller e1 x/x</a:t>
            </a:r>
            <a:r>
              <a:rPr lang="zh-CN" altLang="en-US" dirty="0">
                <a:latin typeface="+mn-lt"/>
                <a:ea typeface="+mn-ea"/>
                <a:sym typeface="Wingdings" pitchFamily="2" charset="2"/>
              </a:rPr>
              <a:t>查看）</a:t>
            </a:r>
            <a:endParaRPr lang="zh-CN" altLang="en-US" dirty="0">
              <a:latin typeface="+mn-lt"/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zh-CN" altLang="en-US" dirty="0">
                <a:latin typeface="+mn-lt"/>
                <a:ea typeface="+mn-ea"/>
              </a:rPr>
              <a:t>工作模式（成帧或非成帧）、帧格式、</a:t>
            </a:r>
            <a:r>
              <a:rPr lang="en-US" sz="1800" dirty="0">
                <a:latin typeface="+mn-lt"/>
                <a:ea typeface="+mn-ea"/>
              </a:rPr>
              <a:t>CRC</a:t>
            </a:r>
            <a:r>
              <a:rPr lang="zh-CN" altLang="en-US" dirty="0">
                <a:latin typeface="+mn-lt"/>
                <a:ea typeface="+mn-ea"/>
              </a:rPr>
              <a:t>校验方式、编码格式、线路空闲码、帧间填充符。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1800" dirty="0">
                <a:latin typeface="+mn-lt"/>
                <a:ea typeface="+mn-ea"/>
              </a:rPr>
              <a:t>CISCO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sz="1800" dirty="0">
                <a:latin typeface="+mn-lt"/>
                <a:ea typeface="+mn-ea"/>
              </a:rPr>
              <a:t>E1</a:t>
            </a:r>
            <a:r>
              <a:rPr lang="zh-CN" altLang="en-US" dirty="0">
                <a:latin typeface="+mn-lt"/>
                <a:ea typeface="+mn-ea"/>
              </a:rPr>
              <a:t>接口默认帧格式为</a:t>
            </a:r>
            <a:r>
              <a:rPr lang="en-US" sz="1800" dirty="0">
                <a:latin typeface="+mn-lt"/>
                <a:ea typeface="+mn-ea"/>
              </a:rPr>
              <a:t>CRC4</a:t>
            </a:r>
            <a:r>
              <a:rPr lang="zh-CN" altLang="en-US" dirty="0">
                <a:latin typeface="+mn-lt"/>
                <a:ea typeface="+mn-ea"/>
              </a:rPr>
              <a:t>，我司</a:t>
            </a:r>
            <a:r>
              <a:rPr lang="en-US" sz="1800" dirty="0">
                <a:latin typeface="+mn-lt"/>
                <a:ea typeface="+mn-ea"/>
              </a:rPr>
              <a:t>E1</a:t>
            </a:r>
            <a:r>
              <a:rPr lang="zh-CN" altLang="en-US" dirty="0">
                <a:latin typeface="+mn-lt"/>
                <a:ea typeface="+mn-ea"/>
              </a:rPr>
              <a:t>接口默认帧格式为</a:t>
            </a:r>
            <a:r>
              <a:rPr lang="en-US" sz="1800" dirty="0">
                <a:latin typeface="+mn-lt"/>
                <a:ea typeface="+mn-ea"/>
              </a:rPr>
              <a:t>NO-CRC4</a:t>
            </a:r>
            <a:r>
              <a:rPr lang="zh-CN" altLang="en-US" dirty="0">
                <a:latin typeface="+mn-lt"/>
                <a:ea typeface="+mn-ea"/>
              </a:rPr>
              <a:t>，两者互联时请使之保持一致。</a:t>
            </a:r>
            <a:endParaRPr lang="en-US" altLang="zh-CN" dirty="0">
              <a:latin typeface="+mn-lt"/>
              <a:ea typeface="+mn-ea"/>
            </a:endParaRPr>
          </a:p>
          <a:p>
            <a:pPr>
              <a:defRPr/>
            </a:pPr>
            <a:endParaRPr lang="en-US" altLang="zh-CN" dirty="0">
              <a:latin typeface="+mn-lt"/>
              <a:ea typeface="+mn-ea"/>
            </a:endParaRPr>
          </a:p>
          <a:p>
            <a:pPr>
              <a:defRPr/>
            </a:pPr>
            <a:r>
              <a:rPr lang="zh-CN" altLang="en-US" dirty="0">
                <a:latin typeface="+mn-lt"/>
                <a:ea typeface="+mn-ea"/>
              </a:rPr>
              <a:t>案例解析：</a:t>
            </a:r>
            <a:r>
              <a:rPr lang="en-US" altLang="en-US" sz="1800" dirty="0">
                <a:latin typeface="+mn-lt"/>
                <a:ea typeface="+mn-ea"/>
              </a:rPr>
              <a:t>AIS</a:t>
            </a:r>
            <a:r>
              <a:rPr lang="zh-CN" altLang="en-US" dirty="0">
                <a:latin typeface="+mn-lt"/>
                <a:ea typeface="+mn-ea"/>
              </a:rPr>
              <a:t>告警误检问题</a:t>
            </a:r>
            <a:endParaRPr lang="en-US" altLang="zh-CN" dirty="0">
              <a:latin typeface="+mn-lt"/>
              <a:ea typeface="+mn-ea"/>
            </a:endParaRPr>
          </a:p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  <a:p>
            <a:pPr>
              <a:defRPr/>
            </a:pPr>
            <a:r>
              <a:rPr lang="zh-CN" altLang="en-US" dirty="0">
                <a:latin typeface="+mn-lt"/>
                <a:ea typeface="+mn-ea"/>
              </a:rPr>
              <a:t>如果线路上正常传输的数据为全</a:t>
            </a:r>
            <a:r>
              <a:rPr lang="en-US" altLang="en-US" sz="1800" dirty="0">
                <a:latin typeface="+mn-lt"/>
                <a:ea typeface="+mn-ea"/>
              </a:rPr>
              <a:t>1</a:t>
            </a:r>
            <a:r>
              <a:rPr lang="zh-CN" altLang="en-US" sz="1800" dirty="0">
                <a:latin typeface="+mn-lt"/>
                <a:ea typeface="+mn-ea"/>
              </a:rPr>
              <a:t>码</a:t>
            </a:r>
            <a:r>
              <a:rPr lang="zh-CN" altLang="en-US" dirty="0">
                <a:latin typeface="+mn-lt"/>
                <a:ea typeface="+mn-ea"/>
              </a:rPr>
              <a:t>流，这种情况通常出现在</a:t>
            </a:r>
            <a:r>
              <a:rPr lang="en-US" altLang="en-US" sz="1800" dirty="0">
                <a:latin typeface="+mn-lt"/>
                <a:ea typeface="+mn-ea"/>
              </a:rPr>
              <a:t>E1</a:t>
            </a:r>
            <a:r>
              <a:rPr lang="zh-CN" altLang="en-US" dirty="0">
                <a:latin typeface="+mn-lt"/>
                <a:ea typeface="+mn-ea"/>
              </a:rPr>
              <a:t>工作在非通道化模式下，而且空闲码为</a:t>
            </a:r>
            <a:r>
              <a:rPr lang="en-US" altLang="en-US" sz="1800" dirty="0">
                <a:latin typeface="+mn-lt"/>
                <a:ea typeface="+mn-ea"/>
              </a:rPr>
              <a:t>FF</a:t>
            </a:r>
            <a:r>
              <a:rPr lang="zh-CN" altLang="en-US" dirty="0">
                <a:latin typeface="+mn-lt"/>
                <a:ea typeface="+mn-ea"/>
              </a:rPr>
              <a:t>，这时当没有业务数据传输时，则线路上传输的是全</a:t>
            </a:r>
            <a:r>
              <a:rPr lang="en-US" altLang="en-US" sz="1800" dirty="0">
                <a:latin typeface="+mn-lt"/>
                <a:ea typeface="+mn-ea"/>
              </a:rPr>
              <a:t>1</a:t>
            </a:r>
            <a:r>
              <a:rPr lang="zh-CN" altLang="en-US" sz="1800" dirty="0">
                <a:latin typeface="+mn-lt"/>
                <a:ea typeface="+mn-ea"/>
              </a:rPr>
              <a:t>的</a:t>
            </a:r>
            <a:r>
              <a:rPr lang="zh-CN" altLang="en-US" dirty="0">
                <a:latin typeface="+mn-lt"/>
                <a:ea typeface="+mn-ea"/>
              </a:rPr>
              <a:t>空闲码，表现为</a:t>
            </a:r>
            <a:r>
              <a:rPr lang="en-US" altLang="en-US" dirty="0">
                <a:latin typeface="+mn-lt"/>
                <a:ea typeface="+mn-ea"/>
              </a:rPr>
              <a:t>AIS</a:t>
            </a:r>
            <a:r>
              <a:rPr lang="zh-CN" altLang="en-US" dirty="0">
                <a:latin typeface="+mn-lt"/>
                <a:ea typeface="+mn-ea"/>
              </a:rPr>
              <a:t>告警。</a:t>
            </a:r>
            <a:endParaRPr lang="en-US" altLang="zh-CN" dirty="0">
              <a:latin typeface="+mn-lt"/>
              <a:ea typeface="+mn-ea"/>
            </a:endParaRPr>
          </a:p>
          <a:p>
            <a:pPr>
              <a:defRPr/>
            </a:pPr>
            <a:endParaRPr lang="en-US" altLang="zh-CN" dirty="0">
              <a:latin typeface="+mn-lt"/>
              <a:ea typeface="+mn-ea"/>
            </a:endParaRPr>
          </a:p>
          <a:p>
            <a:pPr>
              <a:defRPr/>
            </a:pPr>
            <a:r>
              <a:rPr lang="zh-CN" altLang="en-US" dirty="0">
                <a:latin typeface="+mn-lt"/>
                <a:ea typeface="+mn-ea"/>
              </a:rPr>
              <a:t>解决该问题的办法是：在路由器上配置</a:t>
            </a:r>
            <a:r>
              <a:rPr lang="en-US" altLang="en-US" sz="1800" dirty="0">
                <a:latin typeface="+mn-lt"/>
                <a:ea typeface="+mn-ea"/>
              </a:rPr>
              <a:t>undo</a:t>
            </a:r>
            <a:r>
              <a:rPr lang="en-US" altLang="en-US" dirty="0">
                <a:latin typeface="+mn-lt"/>
                <a:ea typeface="+mn-ea"/>
              </a:rPr>
              <a:t> </a:t>
            </a:r>
            <a:r>
              <a:rPr lang="en-US" altLang="en-US" sz="1800" dirty="0">
                <a:latin typeface="+mn-lt"/>
                <a:ea typeface="+mn-ea"/>
              </a:rPr>
              <a:t>detect-</a:t>
            </a:r>
            <a:r>
              <a:rPr lang="en-US" altLang="en-US" sz="1800" dirty="0" err="1">
                <a:latin typeface="+mn-lt"/>
                <a:ea typeface="+mn-ea"/>
              </a:rPr>
              <a:t>ais</a:t>
            </a:r>
            <a:r>
              <a:rPr lang="en-US" altLang="en-US" dirty="0">
                <a:latin typeface="+mn-lt"/>
                <a:ea typeface="+mn-ea"/>
              </a:rPr>
              <a:t> </a:t>
            </a:r>
            <a:r>
              <a:rPr lang="zh-CN" altLang="en-US" dirty="0">
                <a:latin typeface="+mn-lt"/>
                <a:ea typeface="+mn-ea"/>
              </a:rPr>
              <a:t>命令，即不检测</a:t>
            </a:r>
            <a:r>
              <a:rPr lang="en-US" altLang="en-US" sz="1800" dirty="0">
                <a:latin typeface="+mn-lt"/>
                <a:ea typeface="+mn-ea"/>
              </a:rPr>
              <a:t>AIS</a:t>
            </a:r>
            <a:r>
              <a:rPr lang="zh-CN" altLang="en-US" dirty="0">
                <a:latin typeface="+mn-lt"/>
                <a:ea typeface="+mn-ea"/>
              </a:rPr>
              <a:t>命令，或把帧间填充改为</a:t>
            </a:r>
            <a:r>
              <a:rPr lang="en-US" altLang="en-US" sz="1800" dirty="0">
                <a:latin typeface="+mn-lt"/>
                <a:ea typeface="+mn-ea"/>
              </a:rPr>
              <a:t>7E</a:t>
            </a:r>
            <a:r>
              <a:rPr lang="zh-CN" altLang="en-US" sz="1800" dirty="0">
                <a:latin typeface="+mn-lt"/>
                <a:ea typeface="+mn-ea"/>
              </a:rPr>
              <a:t>。</a:t>
            </a:r>
          </a:p>
          <a:p>
            <a:pPr>
              <a:defRPr/>
            </a:pPr>
            <a:endParaRPr lang="zh-CN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/>
          </p:cNvSpPr>
          <p:nvPr>
            <p:ph type="title"/>
          </p:nvPr>
        </p:nvSpPr>
        <p:spPr>
          <a:xfrm>
            <a:off x="457200" y="71438"/>
            <a:ext cx="7239000" cy="609600"/>
          </a:xfrm>
        </p:spPr>
        <p:txBody>
          <a:bodyPr/>
          <a:lstStyle/>
          <a:p>
            <a:r>
              <a:rPr lang="zh-CN" altLang="en-US" smtClean="0">
                <a:solidFill>
                  <a:srgbClr val="C00000"/>
                </a:solidFill>
              </a:rPr>
              <a:t>异步串口简介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2714625"/>
          </a:xfrm>
        </p:spPr>
        <p:txBody>
          <a:bodyPr/>
          <a:lstStyle/>
          <a:p>
            <a:pPr>
              <a:buFontTx/>
              <a:buNone/>
            </a:pPr>
            <a:endParaRPr lang="en-US" altLang="zh-CN" sz="2400" smtClean="0"/>
          </a:p>
          <a:p>
            <a:pPr>
              <a:buFontTx/>
              <a:buNone/>
            </a:pP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异步串口两种类型，一种是专用异步串口，接口名称为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Async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；另一种是将同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异步串口配置为异步方式，接口名称为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serial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00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Tx/>
              <a:buNone/>
            </a:pP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工作模式：协议模式和流模式（协议模式线路上传输的是报文，流模式传输的是字符流）</a:t>
            </a:r>
            <a:endParaRPr lang="en-US" altLang="zh-CN" sz="200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Tx/>
              <a:buNone/>
            </a:pP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接口种类：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AUX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接口，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AS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接口，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ASE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接口等</a:t>
            </a:r>
            <a:endParaRPr lang="en-US" altLang="zh-CN" sz="200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zh-CN" altLang="en-US" sz="1600" smtClean="0"/>
          </a:p>
        </p:txBody>
      </p:sp>
      <p:pic>
        <p:nvPicPr>
          <p:cNvPr id="15364" name="图片 3" descr="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286125"/>
            <a:ext cx="2346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4" descr="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35450"/>
            <a:ext cx="43576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5" descr="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313363"/>
            <a:ext cx="43576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6" descr="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214813"/>
            <a:ext cx="40306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7" descr="1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143500"/>
            <a:ext cx="392906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14875" y="3357563"/>
            <a:ext cx="214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</a:rPr>
              <a:t>专用的异步串口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配置排查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75" y="785813"/>
            <a:ext cx="7848600" cy="547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&lt;H3C&gt;</a:t>
            </a:r>
            <a:r>
              <a:rPr lang="en-US" altLang="zh-CN" sz="1400" dirty="0" err="1">
                <a:latin typeface="+mn-ea"/>
                <a:ea typeface="+mn-ea"/>
              </a:rPr>
              <a:t>dis</a:t>
            </a:r>
            <a:r>
              <a:rPr lang="en-US" altLang="zh-CN" sz="1400" dirty="0">
                <a:latin typeface="+mn-ea"/>
                <a:ea typeface="+mn-ea"/>
              </a:rPr>
              <a:t> controller E1  3/0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E1 3/0 current state: UP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Description : E1 3/0 Interface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Basic Configuration: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  Work mode is E1 unframed, Cable type is 75 Ohm unbalanced.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  Line code is hdb3, Source clock is slave.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  Idle code is 7e, </a:t>
            </a:r>
            <a:r>
              <a:rPr lang="en-US" altLang="zh-CN" sz="1400" dirty="0" err="1">
                <a:latin typeface="+mn-ea"/>
                <a:ea typeface="+mn-ea"/>
              </a:rPr>
              <a:t>Itf</a:t>
            </a:r>
            <a:r>
              <a:rPr lang="en-US" altLang="zh-CN" sz="1400" dirty="0">
                <a:latin typeface="+mn-ea"/>
                <a:ea typeface="+mn-ea"/>
              </a:rPr>
              <a:t> type is 7e, </a:t>
            </a:r>
            <a:r>
              <a:rPr lang="en-US" altLang="zh-CN" sz="1400" dirty="0" err="1">
                <a:latin typeface="+mn-ea"/>
                <a:ea typeface="+mn-ea"/>
              </a:rPr>
              <a:t>Itf</a:t>
            </a:r>
            <a:r>
              <a:rPr lang="en-US" altLang="zh-CN" sz="1400" dirty="0">
                <a:latin typeface="+mn-ea"/>
                <a:ea typeface="+mn-ea"/>
              </a:rPr>
              <a:t> number is 4.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  Loop back is not set.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Alarm State: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  Receiver alarm state is None.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Historical Statistics: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Last clearing of counters: Never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    Data in current interval (442920 seconds elapsed):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    6 Loss Frame Alignment </a:t>
            </a:r>
            <a:r>
              <a:rPr lang="en-US" altLang="zh-CN" sz="1400" dirty="0" err="1">
                <a:latin typeface="+mn-ea"/>
                <a:ea typeface="+mn-ea"/>
              </a:rPr>
              <a:t>Secs</a:t>
            </a:r>
            <a:r>
              <a:rPr lang="en-US" altLang="zh-CN" sz="1400" dirty="0">
                <a:latin typeface="+mn-ea"/>
                <a:ea typeface="+mn-ea"/>
              </a:rPr>
              <a:t>, 3 Framing Error </a:t>
            </a:r>
            <a:r>
              <a:rPr lang="en-US" altLang="zh-CN" sz="1400" dirty="0" err="1">
                <a:latin typeface="+mn-ea"/>
                <a:ea typeface="+mn-ea"/>
              </a:rPr>
              <a:t>Secs</a:t>
            </a:r>
            <a:r>
              <a:rPr lang="en-US" altLang="zh-CN" sz="1400" dirty="0">
                <a:latin typeface="+mn-ea"/>
                <a:ea typeface="+mn-ea"/>
              </a:rPr>
              <a:t>,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    0 CRC Error </a:t>
            </a:r>
            <a:r>
              <a:rPr lang="en-US" altLang="zh-CN" sz="1400" dirty="0" err="1">
                <a:latin typeface="+mn-ea"/>
                <a:ea typeface="+mn-ea"/>
              </a:rPr>
              <a:t>Secs</a:t>
            </a:r>
            <a:r>
              <a:rPr lang="en-US" altLang="zh-CN" sz="1400" dirty="0">
                <a:latin typeface="+mn-ea"/>
                <a:ea typeface="+mn-ea"/>
              </a:rPr>
              <a:t>, 0 Alarm Indication </a:t>
            </a:r>
            <a:r>
              <a:rPr lang="en-US" altLang="zh-CN" sz="1400" dirty="0" err="1">
                <a:latin typeface="+mn-ea"/>
                <a:ea typeface="+mn-ea"/>
              </a:rPr>
              <a:t>Secs</a:t>
            </a:r>
            <a:r>
              <a:rPr lang="en-US" altLang="zh-CN" sz="1400" dirty="0">
                <a:latin typeface="+mn-ea"/>
                <a:ea typeface="+mn-ea"/>
              </a:rPr>
              <a:t>, 6 Loss-of-signals </a:t>
            </a:r>
            <a:r>
              <a:rPr lang="en-US" altLang="zh-CN" sz="1400" dirty="0" err="1">
                <a:latin typeface="+mn-ea"/>
                <a:ea typeface="+mn-ea"/>
              </a:rPr>
              <a:t>Secs</a:t>
            </a:r>
            <a:r>
              <a:rPr lang="en-US" altLang="zh-CN" sz="1400" dirty="0">
                <a:latin typeface="+mn-ea"/>
                <a:ea typeface="+mn-ea"/>
              </a:rPr>
              <a:t>,</a:t>
            </a:r>
          </a:p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    0 Code Violations </a:t>
            </a:r>
            <a:r>
              <a:rPr lang="en-US" altLang="zh-CN" sz="1400" dirty="0" err="1">
                <a:latin typeface="+mn-ea"/>
                <a:ea typeface="+mn-ea"/>
              </a:rPr>
              <a:t>Secs</a:t>
            </a:r>
            <a:r>
              <a:rPr lang="en-US" altLang="zh-CN" sz="1400" dirty="0">
                <a:latin typeface="+mn-ea"/>
                <a:ea typeface="+mn-ea"/>
              </a:rPr>
              <a:t>, 2 Slip </a:t>
            </a:r>
            <a:r>
              <a:rPr lang="en-US" altLang="zh-CN" sz="1400" dirty="0" err="1">
                <a:latin typeface="+mn-ea"/>
                <a:ea typeface="+mn-ea"/>
              </a:rPr>
              <a:t>Secs</a:t>
            </a:r>
            <a:r>
              <a:rPr lang="en-US" altLang="zh-CN" sz="1400" dirty="0">
                <a:latin typeface="+mn-ea"/>
                <a:ea typeface="+mn-ea"/>
              </a:rPr>
              <a:t>, 0 E-Bit error </a:t>
            </a:r>
            <a:r>
              <a:rPr lang="en-US" altLang="zh-CN" sz="1400" dirty="0" err="1">
                <a:latin typeface="+mn-ea"/>
                <a:ea typeface="+mn-ea"/>
              </a:rPr>
              <a:t>Secs</a:t>
            </a:r>
            <a:r>
              <a:rPr lang="en-US" altLang="zh-CN" sz="1400" dirty="0">
                <a:latin typeface="+mn-ea"/>
                <a:ea typeface="+mn-ea"/>
              </a:rPr>
              <a:t>.</a:t>
            </a:r>
          </a:p>
          <a:p>
            <a:pPr>
              <a:defRPr/>
            </a:pPr>
            <a:endParaRPr lang="en-US" altLang="zh-CN" sz="14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14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14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14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14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14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14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1400" dirty="0">
              <a:latin typeface="+mn-ea"/>
              <a:ea typeface="+mn-ea"/>
            </a:endParaRPr>
          </a:p>
          <a:p>
            <a:pPr>
              <a:defRPr/>
            </a:pPr>
            <a:endParaRPr lang="zh-CN" altLang="en-US" sz="1400" dirty="0">
              <a:latin typeface="Arial" charset="0"/>
            </a:endParaRPr>
          </a:p>
        </p:txBody>
      </p:sp>
      <p:pic>
        <p:nvPicPr>
          <p:cNvPr id="70660" name="图片 4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86250"/>
            <a:ext cx="66944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时钟排查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213" y="1052513"/>
            <a:ext cx="8280400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根据传输网络是否提供时钟，</a:t>
            </a:r>
            <a:r>
              <a:rPr lang="en-US" sz="1800" dirty="0">
                <a:latin typeface="+mn-lt"/>
                <a:ea typeface="+mn-ea"/>
              </a:rPr>
              <a:t>E1</a:t>
            </a:r>
            <a:r>
              <a:rPr lang="zh-CN" altLang="en-US" dirty="0">
                <a:latin typeface="+mn-ea"/>
                <a:ea typeface="+mn-ea"/>
              </a:rPr>
              <a:t>有两类时钟方案：</a:t>
            </a:r>
          </a:p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当传输网络提供时钟时，即传输为主时钟，</a:t>
            </a:r>
            <a:r>
              <a:rPr lang="en-US" sz="1800" dirty="0">
                <a:latin typeface="+mn-lt"/>
                <a:ea typeface="+mn-ea"/>
              </a:rPr>
              <a:t>E1</a:t>
            </a:r>
            <a:r>
              <a:rPr lang="zh-CN" altLang="en-US" dirty="0">
                <a:latin typeface="+mn-ea"/>
                <a:ea typeface="+mn-ea"/>
              </a:rPr>
              <a:t>对接双方都为从时钟。</a:t>
            </a:r>
            <a:endParaRPr lang="en-US" altLang="zh-CN" dirty="0">
              <a:latin typeface="+mn-ea"/>
              <a:ea typeface="+mn-ea"/>
            </a:endParaRPr>
          </a:p>
          <a:p>
            <a:pPr>
              <a:defRPr/>
            </a:pPr>
            <a:endParaRPr lang="en-US" altLang="zh-CN" dirty="0">
              <a:latin typeface="Arial" charset="0"/>
            </a:endParaRPr>
          </a:p>
          <a:p>
            <a:pPr>
              <a:defRPr/>
            </a:pPr>
            <a:endParaRPr lang="en-US" altLang="zh-CN" dirty="0">
              <a:latin typeface="Arial" charset="0"/>
            </a:endParaRPr>
          </a:p>
          <a:p>
            <a:pPr>
              <a:defRPr/>
            </a:pPr>
            <a:endParaRPr lang="en-US" altLang="zh-CN" dirty="0">
              <a:latin typeface="Arial" charset="0"/>
            </a:endParaRPr>
          </a:p>
          <a:p>
            <a:pPr>
              <a:defRPr/>
            </a:pPr>
            <a:endParaRPr lang="en-US" altLang="zh-CN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dirty="0">
                <a:latin typeface="+mn-ea"/>
                <a:ea typeface="+mn-ea"/>
              </a:rPr>
              <a:t>当传输网络不提供时钟时，即传输只进行透传，此时</a:t>
            </a:r>
            <a:r>
              <a:rPr lang="en-US" dirty="0">
                <a:latin typeface="+mn-ea"/>
                <a:ea typeface="+mn-ea"/>
              </a:rPr>
              <a:t>E1</a:t>
            </a:r>
            <a:r>
              <a:rPr lang="zh-CN" altLang="en-US" dirty="0">
                <a:latin typeface="+mn-ea"/>
                <a:ea typeface="+mn-ea"/>
              </a:rPr>
              <a:t>对接双方应一端配置主时钟，另一端配置从时钟。</a:t>
            </a:r>
            <a:endParaRPr lang="en-US" altLang="zh-CN" dirty="0">
              <a:latin typeface="+mn-ea"/>
              <a:ea typeface="+mn-ea"/>
            </a:endParaRPr>
          </a:p>
          <a:p>
            <a:pPr>
              <a:defRPr/>
            </a:pPr>
            <a:endParaRPr lang="en-US" altLang="zh-CN" dirty="0">
              <a:latin typeface="Arial" charset="0"/>
            </a:endParaRPr>
          </a:p>
          <a:p>
            <a:pPr>
              <a:defRPr/>
            </a:pPr>
            <a:endParaRPr lang="en-US" altLang="zh-CN" dirty="0">
              <a:latin typeface="Arial" charset="0"/>
            </a:endParaRPr>
          </a:p>
          <a:p>
            <a:pPr>
              <a:defRPr/>
            </a:pPr>
            <a:endParaRPr lang="zh-CN" altLang="en-US" dirty="0">
              <a:latin typeface="Arial" charset="0"/>
            </a:endParaRPr>
          </a:p>
          <a:p>
            <a:pPr>
              <a:defRPr/>
            </a:pPr>
            <a:endParaRPr lang="zh-CN" altLang="en-US" dirty="0">
              <a:latin typeface="Arial" charset="0"/>
            </a:endParaRPr>
          </a:p>
          <a:p>
            <a:pPr>
              <a:defRPr/>
            </a:pPr>
            <a:endParaRPr lang="zh-CN" altLang="en-US" dirty="0">
              <a:latin typeface="Arial" charset="0"/>
            </a:endParaRPr>
          </a:p>
        </p:txBody>
      </p:sp>
      <p:pic>
        <p:nvPicPr>
          <p:cNvPr id="71684" name="Picture 2" descr="࿂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778000"/>
            <a:ext cx="6864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3" descr="࿂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549650"/>
            <a:ext cx="67738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C00000"/>
                </a:solidFill>
              </a:rPr>
              <a:t>同步</a:t>
            </a:r>
            <a:r>
              <a:rPr lang="en-US" altLang="zh-CN" smtClean="0">
                <a:solidFill>
                  <a:srgbClr val="C00000"/>
                </a:solidFill>
              </a:rPr>
              <a:t>/</a:t>
            </a:r>
            <a:r>
              <a:rPr lang="zh-CN" altLang="en-US" smtClean="0">
                <a:solidFill>
                  <a:srgbClr val="C00000"/>
                </a:solidFill>
              </a:rPr>
              <a:t>异步串口简介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357188" y="714375"/>
            <a:ext cx="8229600" cy="64293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smtClean="0"/>
              <a:t>  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线缆类型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zh-CN" altLang="en-US" sz="1600" smtClean="0"/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1214438" y="5072063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kumimoji="0" lang="zh-CN" altLang="en-US" b="0">
                <a:latin typeface="华文中宋" panose="02010600040101010101" pitchFamily="2" charset="-122"/>
              </a:rPr>
              <a:t>同异步串口</a:t>
            </a:r>
            <a:r>
              <a:rPr kumimoji="0" lang="en-US" altLang="zh-CN" b="0">
                <a:latin typeface="华文中宋" panose="02010600040101010101" pitchFamily="2" charset="-122"/>
              </a:rPr>
              <a:t> V.24 </a:t>
            </a:r>
            <a:endParaRPr lang="zh-CN" altLang="en-US"/>
          </a:p>
        </p:txBody>
      </p:sp>
      <p:sp>
        <p:nvSpPr>
          <p:cNvPr id="16389" name="TextBox 12"/>
          <p:cNvSpPr txBox="1">
            <a:spLocks noChangeArrowheads="1"/>
          </p:cNvSpPr>
          <p:nvPr/>
        </p:nvSpPr>
        <p:spPr bwMode="auto">
          <a:xfrm>
            <a:off x="6000750" y="5072063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kumimoji="0" lang="zh-CN" altLang="en-US" b="0">
                <a:latin typeface="华文中宋" panose="02010600040101010101" pitchFamily="2" charset="-122"/>
              </a:rPr>
              <a:t>同异步串口</a:t>
            </a:r>
            <a:r>
              <a:rPr kumimoji="0" lang="en-US" altLang="zh-CN" b="0">
                <a:latin typeface="华文中宋" panose="02010600040101010101" pitchFamily="2" charset="-122"/>
              </a:rPr>
              <a:t> V.35 </a:t>
            </a:r>
            <a:endParaRPr lang="zh-CN" altLang="en-US"/>
          </a:p>
        </p:txBody>
      </p:sp>
      <p:pic>
        <p:nvPicPr>
          <p:cNvPr id="16390" name="图片 8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00188"/>
            <a:ext cx="37147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9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643313"/>
            <a:ext cx="37417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10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43313"/>
            <a:ext cx="37861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11" descr="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643063"/>
            <a:ext cx="37893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C00000"/>
                </a:solidFill>
              </a:rPr>
              <a:t>同步</a:t>
            </a:r>
            <a:r>
              <a:rPr lang="en-US" altLang="zh-CN" smtClean="0">
                <a:solidFill>
                  <a:srgbClr val="C00000"/>
                </a:solidFill>
              </a:rPr>
              <a:t>/</a:t>
            </a:r>
            <a:r>
              <a:rPr lang="zh-CN" altLang="en-US" smtClean="0">
                <a:solidFill>
                  <a:srgbClr val="C00000"/>
                </a:solidFill>
              </a:rPr>
              <a:t>异步串口简介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357188" y="714375"/>
            <a:ext cx="8229600" cy="64293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smtClean="0"/>
              <a:t>  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线缆类型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zh-CN" altLang="en-US" sz="1600" smtClean="0"/>
          </a:p>
        </p:txBody>
      </p:sp>
      <p:pic>
        <p:nvPicPr>
          <p:cNvPr id="17412" name="图片 12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271588"/>
            <a:ext cx="41814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3757613" y="5786438"/>
            <a:ext cx="1671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/>
              <a:t>4SA</a:t>
            </a:r>
            <a:r>
              <a:rPr lang="zh-CN" altLang="en-US"/>
              <a:t>转接电缆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C00000"/>
                </a:solidFill>
              </a:rPr>
              <a:t>同步</a:t>
            </a:r>
            <a:r>
              <a:rPr lang="en-US" altLang="zh-CN" smtClean="0">
                <a:solidFill>
                  <a:srgbClr val="C00000"/>
                </a:solidFill>
              </a:rPr>
              <a:t>/</a:t>
            </a:r>
            <a:r>
              <a:rPr lang="zh-CN" altLang="en-US" smtClean="0">
                <a:solidFill>
                  <a:srgbClr val="C00000"/>
                </a:solidFill>
              </a:rPr>
              <a:t>异步串口简介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357188" y="714375"/>
            <a:ext cx="8229600" cy="64293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smtClean="0"/>
              <a:t>  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线缆类型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en-US" altLang="zh-CN" sz="1600" smtClean="0"/>
          </a:p>
          <a:p>
            <a:pPr>
              <a:buFontTx/>
              <a:buNone/>
            </a:pPr>
            <a:endParaRPr lang="zh-CN" altLang="en-US" sz="1600" smtClean="0"/>
          </a:p>
        </p:txBody>
      </p:sp>
      <p:sp>
        <p:nvSpPr>
          <p:cNvPr id="18436" name="TextBox 13"/>
          <p:cNvSpPr txBox="1">
            <a:spLocks noChangeArrowheads="1"/>
          </p:cNvSpPr>
          <p:nvPr/>
        </p:nvSpPr>
        <p:spPr bwMode="auto">
          <a:xfrm>
            <a:off x="5715000" y="5221288"/>
            <a:ext cx="357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kumimoji="0" lang="en-US" altLang="zh-CN" b="0">
                <a:latin typeface="华文中宋" panose="02010600040101010101" pitchFamily="2" charset="-122"/>
              </a:rPr>
              <a:t>8AS</a:t>
            </a:r>
            <a:r>
              <a:rPr kumimoji="0" lang="zh-CN" altLang="en-US" b="0">
                <a:latin typeface="华文中宋" panose="02010600040101010101" pitchFamily="2" charset="-122"/>
              </a:rPr>
              <a:t>电缆 </a:t>
            </a:r>
            <a:r>
              <a:rPr kumimoji="0" lang="en-US" altLang="zh-CN" b="0">
                <a:latin typeface="华文中宋" panose="02010600040101010101" pitchFamily="2" charset="-122"/>
              </a:rPr>
              <a:t>68pin-RJ45</a:t>
            </a:r>
            <a:endParaRPr kumimoji="0" lang="zh-CN" altLang="en-US" b="0">
              <a:latin typeface="华文中宋" panose="02010600040101010101" pitchFamily="2" charset="-122"/>
            </a:endParaRPr>
          </a:p>
          <a:p>
            <a:pPr eaLnBrk="1" hangingPunct="1"/>
            <a:endParaRPr lang="zh-CN" altLang="en-US"/>
          </a:p>
        </p:txBody>
      </p:sp>
      <p:sp>
        <p:nvSpPr>
          <p:cNvPr id="18437" name="TextBox 14"/>
          <p:cNvSpPr txBox="1">
            <a:spLocks noChangeArrowheads="1"/>
          </p:cNvSpPr>
          <p:nvPr/>
        </p:nvSpPr>
        <p:spPr bwMode="auto">
          <a:xfrm>
            <a:off x="571500" y="5214938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kumimoji="0" lang="zh-CN" altLang="zh-CN" b="0">
                <a:latin typeface="华文中宋" panose="02010600040101010101" pitchFamily="2" charset="-122"/>
              </a:rPr>
              <a:t>8AS</a:t>
            </a:r>
            <a:r>
              <a:rPr kumimoji="0" lang="en-US" altLang="zh-CN" b="0">
                <a:latin typeface="华文中宋" panose="02010600040101010101" pitchFamily="2" charset="-122"/>
              </a:rPr>
              <a:t> </a:t>
            </a:r>
            <a:r>
              <a:rPr kumimoji="0" lang="zh-CN" altLang="zh-CN" b="0">
                <a:latin typeface="华文中宋" panose="02010600040101010101" pitchFamily="2" charset="-122"/>
              </a:rPr>
              <a:t>电缆</a:t>
            </a:r>
            <a:r>
              <a:rPr kumimoji="0" lang="en-US" altLang="zh-CN" b="0">
                <a:latin typeface="华文中宋" panose="02010600040101010101" pitchFamily="2" charset="-122"/>
              </a:rPr>
              <a:t> 68pin-DB25/DB9</a:t>
            </a:r>
            <a:endParaRPr kumimoji="0" lang="zh-CN" altLang="en-US" b="0">
              <a:latin typeface="华文中宋" panose="02010600040101010101" pitchFamily="2" charset="-122"/>
            </a:endParaRPr>
          </a:p>
          <a:p>
            <a:pPr eaLnBrk="1" hangingPunct="1"/>
            <a:endParaRPr lang="zh-CN" altLang="en-US"/>
          </a:p>
        </p:txBody>
      </p:sp>
      <p:sp>
        <p:nvSpPr>
          <p:cNvPr id="18438" name="TextBox 16"/>
          <p:cNvSpPr txBox="1">
            <a:spLocks noChangeArrowheads="1"/>
          </p:cNvSpPr>
          <p:nvPr/>
        </p:nvSpPr>
        <p:spPr bwMode="auto">
          <a:xfrm>
            <a:off x="188913" y="5857875"/>
            <a:ext cx="9169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1600" b="0"/>
              <a:t>电信</a:t>
            </a:r>
            <a:r>
              <a:rPr lang="en-US" altLang="zh-CN" sz="1600" b="0"/>
              <a:t>8AS</a:t>
            </a:r>
            <a:r>
              <a:rPr lang="zh-CN" altLang="en-US" sz="1600" b="0"/>
              <a:t>电缆颜色为蓝色，银行</a:t>
            </a:r>
            <a:r>
              <a:rPr lang="en-US" altLang="zh-CN" sz="1600" b="0"/>
              <a:t>8AS</a:t>
            </a:r>
            <a:r>
              <a:rPr lang="zh-CN" altLang="en-US" sz="1600" b="0"/>
              <a:t>电缆的连接器是白色的，且主标签中有“</a:t>
            </a:r>
            <a:r>
              <a:rPr lang="en-US" altLang="zh-CN" sz="1600" b="0"/>
              <a:t>Dumb Terminal</a:t>
            </a:r>
            <a:r>
              <a:rPr lang="zh-CN" altLang="en-US" sz="1600" b="0"/>
              <a:t>”</a:t>
            </a:r>
          </a:p>
        </p:txBody>
      </p:sp>
      <p:pic>
        <p:nvPicPr>
          <p:cNvPr id="18439" name="图片 9" descr="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417512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10" descr="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071688"/>
            <a:ext cx="37671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3CSE_PPT_模板_（安全优化专用）v1.0">
  <a:themeElements>
    <a:clrScheme name="H3CSE_PPT_模板_（安全优化专用）v1.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SE_PPT_模板_（安全优化专用）v1.0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hlink"/>
            </a:gs>
            <a:gs pos="100000">
              <a:schemeClr val="hlink">
                <a:gamma/>
                <a:shade val="46275"/>
                <a:invGamma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10000"/>
          </a:spcBef>
          <a:spcAft>
            <a:spcPct val="2500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细黑" pitchFamily="2" charset="-122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hlink"/>
            </a:gs>
            <a:gs pos="100000">
              <a:schemeClr val="hlink">
                <a:gamma/>
                <a:shade val="46275"/>
                <a:invGamma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10000"/>
          </a:spcBef>
          <a:spcAft>
            <a:spcPct val="2500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细黑" pitchFamily="2" charset="-122"/>
            <a:ea typeface="华文细黑" pitchFamily="2" charset="-122"/>
          </a:defRPr>
        </a:defPPr>
      </a:lstStyle>
    </a:lnDef>
  </a:objectDefaults>
  <a:extraClrSchemeLst>
    <a:extraClrScheme>
      <a:clrScheme name="H3CSE_PPT_模板_（安全优化专用）v1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SE_PPT_模板_（安全优化专用）v1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SE_PPT_模板_（安全优化专用）v1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SE_PPT_模板_（安全优化专用）v1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SE_PPT_模板_（安全优化专用）v1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SE_PPT_模板_（安全优化专用）v1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SE_PPT_模板_（安全优化专用）v1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SE_PPT_模板_（安全优化专用）v1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SE_PPT_模板_（安全优化专用）v1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SE_PPT_模板_（安全优化专用）v1.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SE_PPT_模板_（安全优化专用）v1.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SE_PPT_模板_（安全优化专用）v1.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hlink"/>
            </a:gs>
            <a:gs pos="100000">
              <a:schemeClr val="hlink">
                <a:gamma/>
                <a:shade val="46275"/>
                <a:invGamma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10000"/>
          </a:spcBef>
          <a:spcAft>
            <a:spcPct val="2500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细黑" pitchFamily="2" charset="-122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hlink"/>
            </a:gs>
            <a:gs pos="100000">
              <a:schemeClr val="hlink">
                <a:gamma/>
                <a:shade val="46275"/>
                <a:invGamma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10000"/>
          </a:spcBef>
          <a:spcAft>
            <a:spcPct val="2500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细黑" pitchFamily="2" charset="-122"/>
            <a:ea typeface="华文细黑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hlink"/>
            </a:gs>
            <a:gs pos="100000">
              <a:schemeClr val="hlink">
                <a:gamma/>
                <a:shade val="46275"/>
                <a:invGamma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10000"/>
          </a:spcBef>
          <a:spcAft>
            <a:spcPct val="2500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细黑" pitchFamily="2" charset="-122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hlink"/>
            </a:gs>
            <a:gs pos="100000">
              <a:schemeClr val="hlink">
                <a:gamma/>
                <a:shade val="46275"/>
                <a:invGamma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10000"/>
          </a:spcBef>
          <a:spcAft>
            <a:spcPct val="2500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细黑" pitchFamily="2" charset="-122"/>
            <a:ea typeface="华文细黑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H3CSE_PPT_模板_（安全优化专用）v1.0">
  <a:themeElements>
    <a:clrScheme name="1_H3CSE_PPT_模板_（安全优化专用）v1.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H3CSE_PPT_模板_（安全优化专用）v1.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hlink"/>
            </a:gs>
            <a:gs pos="100000">
              <a:schemeClr val="hlink">
                <a:gamma/>
                <a:shade val="46275"/>
                <a:invGamma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10000"/>
          </a:spcBef>
          <a:spcAft>
            <a:spcPct val="2500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细黑" pitchFamily="2" charset="-122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hlink"/>
            </a:gs>
            <a:gs pos="100000">
              <a:schemeClr val="hlink">
                <a:gamma/>
                <a:shade val="46275"/>
                <a:invGamma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10000"/>
          </a:spcBef>
          <a:spcAft>
            <a:spcPct val="2500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细黑" pitchFamily="2" charset="-122"/>
            <a:ea typeface="华文细黑" pitchFamily="2" charset="-122"/>
          </a:defRPr>
        </a:defPPr>
      </a:lstStyle>
    </a:lnDef>
  </a:objectDefaults>
  <a:extraClrSchemeLst>
    <a:extraClrScheme>
      <a:clrScheme name="1_H3CSE_PPT_模板_（安全优化专用）v1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3CSE_PPT_模板_（安全优化专用）v1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3CSE_PPT_模板_（安全优化专用）v1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3CSE_PPT_模板_（安全优化专用）v1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3CSE_PPT_模板_（安全优化专用）v1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3CSE_PPT_模板_（安全优化专用）v1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3CSE_PPT_模板_（安全优化专用）v1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3CSE_PPT_模板_（安全优化专用）v1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3CSE_PPT_模板_（安全优化专用）v1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3CSE_PPT_模板_（安全优化专用）v1.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3CSE_PPT_模板_（安全优化专用）v1.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3CSE_PPT_模板_（安全优化专用）v1.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3C_PPT_模板Training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5E0C628A2FEFA34192DFF954C0C54F3E" ma:contentTypeVersion="10" ma:contentTypeDescription="新建文档。" ma:contentTypeScope="" ma:versionID="57185a896370db72db2a576d363b40f6">
  <xsd:schema xmlns:xsd="http://www.w3.org/2001/XMLSchema" xmlns:xs="http://www.w3.org/2001/XMLSchema" xmlns:p="http://schemas.microsoft.com/office/2006/metadata/properties" xmlns:ns1="http://schemas.microsoft.com/sharepoint/v3" xmlns:ns2="ee8f07ca-e086-4550-8aee-a36bfb615190" xmlns:ns3="bc87c209-5eac-4221-827f-86efcee758f3" targetNamespace="http://schemas.microsoft.com/office/2006/metadata/properties" ma:root="true" ma:fieldsID="ca4f6e880b908a31a73c74f6b3e12510" ns1:_="" ns2:_="" ns3:_="">
    <xsd:import namespace="http://schemas.microsoft.com/sharepoint/v3"/>
    <xsd:import namespace="ee8f07ca-e086-4550-8aee-a36bfb615190"/>
    <xsd:import namespace="bc87c209-5eac-4221-827f-86efcee758f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_dlc_Exempt" minOccurs="0"/>
                <xsd:element ref="ns1:_dlc_ExpireDateSaved" minOccurs="0"/>
                <xsd:element ref="ns1:_dlc_ExpireDate" minOccurs="0"/>
                <xsd:element ref="ns3:_x4e0b__x8f7d__x6570_" minOccurs="0"/>
                <xsd:element ref="ns3:Feedba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9" nillable="true" ma:displayName="策略例外" ma:hidden="true" ma:internalName="_dlc_Exempt" ma:readOnly="true">
      <xsd:simpleType>
        <xsd:restriction base="dms:Unknown"/>
      </xsd:simpleType>
    </xsd:element>
    <xsd:element name="_dlc_ExpireDateSaved" ma:index="10" nillable="true" ma:displayName="原始过期日期" ma:hidden="true" ma:internalName="_dlc_ExpireDateSaved" ma:readOnly="true">
      <xsd:simpleType>
        <xsd:restriction base="dms:DateTime"/>
      </xsd:simpleType>
    </xsd:element>
    <xsd:element name="_dlc_ExpireDate" ma:index="11" nillable="true" ma:displayName="到期日期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f07ca-e086-4550-8aee-a36bfb615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7c209-5eac-4221-827f-86efcee758f3" elementFormDefault="qualified">
    <xsd:import namespace="http://schemas.microsoft.com/office/2006/documentManagement/types"/>
    <xsd:import namespace="http://schemas.microsoft.com/office/infopath/2007/PartnerControls"/>
    <xsd:element name="_x4e0b__x8f7d__x6570_" ma:index="12" nillable="true" ma:displayName="下载数" ma:default="0" ma:internalName="_x4e0b__x8f7d__x6570_">
      <xsd:simpleType>
        <xsd:restriction base="dms:Number"/>
      </xsd:simpleType>
    </xsd:element>
    <xsd:element name="Feedback" ma:index="13" nillable="true" ma:displayName="反馈信息" ma:internalName="Feedback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p:Policy xmlns:p="office.server.policy" id="" local="true">
  <p:Name>文档</p:Name>
  <p:Description/>
  <p:Statement/>
  <p:PolicyItems>
    <p:PolicyItem featureId="Microsoft.Office.RecordsManagement.PolicyFeatures.Expiration" staticId="0x0101005E0C628A2FEFA34192DFF954C0C54F3E" UniqueId="caeea3ac-a79f-4e4c-aa6a-9b71e863062e">
      <p:Name>保留</p:Name>
      <p:Description>自动安排内容处理并对终止的到期内容执行保留操作。</p:Description>
      <p:CustomData/>
    </p:PolicyItem>
    <p:PolicyItem featureId="Microsoft.Office.RecordsManagement.PolicyFeatures.PolicyAudit" staticId="0x0101005E0C628A2FEFA34192DFF954C0C54F3E|8138272" UniqueId="05a15a6b-7dc4-4bff-8357-6f61ccb3eb32">
      <p:Name>审核</p:Name>
      <p:Description>审核用户对文档和列表项所做的操作，并将审核结果写入审核日志。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e0b__x8f7d__x6570_ xmlns="bc87c209-5eac-4221-827f-86efcee758f3">1</_x4e0b__x8f7d__x6570_>
    <Feedback xmlns="bc87c209-5eac-4221-827f-86efcee758f3" xsi:nil="true"/>
  </documentManagement>
</p:properties>
</file>

<file path=customXml/itemProps1.xml><?xml version="1.0" encoding="utf-8"?>
<ds:datastoreItem xmlns:ds="http://schemas.openxmlformats.org/officeDocument/2006/customXml" ds:itemID="{C3A13700-AF04-4F09-B3DD-0AE9DEF161C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C35351A-0891-4FAD-86A1-7FCDD19CBE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e8f07ca-e086-4550-8aee-a36bfb615190"/>
    <ds:schemaRef ds:uri="bc87c209-5eac-4221-827f-86efcee758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78D3A-6BA2-4C1D-ABBD-E5F3296C0305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82360347-1412-451E-9195-067E6E1DDCF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AECBCED-CC31-4B51-BA23-DE80178F7A62}">
  <ds:schemaRefs>
    <ds:schemaRef ds:uri="http://schemas.microsoft.com/sharepoint/v3"/>
    <ds:schemaRef ds:uri="http://purl.org/dc/dcmitype/"/>
    <ds:schemaRef ds:uri="bc87c209-5eac-4221-827f-86efcee758f3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ee8f07ca-e086-4550-8aee-a36bfb61519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H3CSE_PPT_模板_（安全优化专用）v1.0</Template>
  <TotalTime>25158</TotalTime>
  <Words>5349</Words>
  <Application>Microsoft Office PowerPoint</Application>
  <PresentationFormat>全屏显示(4:3)</PresentationFormat>
  <Paragraphs>775</Paragraphs>
  <Slides>62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62</vt:i4>
      </vt:variant>
    </vt:vector>
  </HeadingPairs>
  <TitlesOfParts>
    <vt:vector size="74" baseType="lpstr">
      <vt:lpstr>华文细黑</vt:lpstr>
      <vt:lpstr>Arial</vt:lpstr>
      <vt:lpstr>Wingdings</vt:lpstr>
      <vt:lpstr>Times New Roman</vt:lpstr>
      <vt:lpstr>宋体</vt:lpstr>
      <vt:lpstr>华文中宋</vt:lpstr>
      <vt:lpstr>H3CSE_PPT_模板_（安全优化专用）v1.0</vt:lpstr>
      <vt:lpstr>1_自定义设计方案</vt:lpstr>
      <vt:lpstr>2_自定义设计方案</vt:lpstr>
      <vt:lpstr>1_H3CSE_PPT_模板_（安全优化专用）v1.0</vt:lpstr>
      <vt:lpstr>H3C_PPT_模板Training</vt:lpstr>
      <vt:lpstr>3_自定义设计方案</vt:lpstr>
      <vt:lpstr>PowerPoint 演示文稿</vt:lpstr>
      <vt:lpstr>PowerPoint 演示文稿</vt:lpstr>
      <vt:lpstr>PowerPoint 演示文稿</vt:lpstr>
      <vt:lpstr>广域网接口模块简介</vt:lpstr>
      <vt:lpstr>同步串口简介</vt:lpstr>
      <vt:lpstr>异步串口简介</vt:lpstr>
      <vt:lpstr>同步/异步串口简介</vt:lpstr>
      <vt:lpstr>同步/异步串口简介</vt:lpstr>
      <vt:lpstr>同步/异步串口简介</vt:lpstr>
      <vt:lpstr>同步/异步串口简介</vt:lpstr>
      <vt:lpstr>同步/异步串口简介</vt:lpstr>
      <vt:lpstr>同步/异步串口简介</vt:lpstr>
      <vt:lpstr>PowerPoint 演示文稿</vt:lpstr>
      <vt:lpstr>接口简介</vt:lpstr>
      <vt:lpstr>线缆简介</vt:lpstr>
      <vt:lpstr>线缆简介</vt:lpstr>
      <vt:lpstr>线缆简介</vt:lpstr>
      <vt:lpstr>线缆简介</vt:lpstr>
      <vt:lpstr>连接举例</vt:lpstr>
      <vt:lpstr>连接举例</vt:lpstr>
      <vt:lpstr>PowerPoint 演示文稿</vt:lpstr>
      <vt:lpstr>接口的工作方式</vt:lpstr>
      <vt:lpstr>CE1/PRI接口配置</vt:lpstr>
      <vt:lpstr>CE1/PRI接口配置</vt:lpstr>
      <vt:lpstr>CE1/PRI接口配置</vt:lpstr>
      <vt:lpstr>E1-F接口配置</vt:lpstr>
      <vt:lpstr>E1-F接口配置</vt:lpstr>
      <vt:lpstr>PowerPoint 演示文稿</vt:lpstr>
      <vt:lpstr>pos模块简介</vt:lpstr>
      <vt:lpstr>pos模块简介</vt:lpstr>
      <vt:lpstr>Cpos模块简介</vt:lpstr>
      <vt:lpstr>Cpos模块简介</vt:lpstr>
      <vt:lpstr>E-Cpos模块简介</vt:lpstr>
      <vt:lpstr>POS/CPOS/E-CPOS的区别</vt:lpstr>
      <vt:lpstr>POS&amp;CPOS线缆连接</vt:lpstr>
      <vt:lpstr>POS/CPOS/E-CPOS接口配置</vt:lpstr>
      <vt:lpstr>POS/CPOS/E-CPOS接口配置</vt:lpstr>
      <vt:lpstr>POS/CPOS/E-CPOS接口配置</vt:lpstr>
      <vt:lpstr>POS/CPOS/E-CPOS接口配置</vt:lpstr>
      <vt:lpstr>POS/CPOS/E-CPOS接口配置</vt:lpstr>
      <vt:lpstr>CPOS接口应用举例</vt:lpstr>
      <vt:lpstr>PowerPoint 演示文稿</vt:lpstr>
      <vt:lpstr>AM接口</vt:lpstr>
      <vt:lpstr>AM接口</vt:lpstr>
      <vt:lpstr>AM接口</vt:lpstr>
      <vt:lpstr>AM接口</vt:lpstr>
      <vt:lpstr>AM接口配置</vt:lpstr>
      <vt:lpstr>AM接口配置</vt:lpstr>
      <vt:lpstr>AM接口配置</vt:lpstr>
      <vt:lpstr>PowerPoint 演示文稿</vt:lpstr>
      <vt:lpstr>故障排查方法</vt:lpstr>
      <vt:lpstr>硬件排查</vt:lpstr>
      <vt:lpstr>线缆排查</vt:lpstr>
      <vt:lpstr>接地排查</vt:lpstr>
      <vt:lpstr>接地排查</vt:lpstr>
      <vt:lpstr>打环测试</vt:lpstr>
      <vt:lpstr>打环测试</vt:lpstr>
      <vt:lpstr>打环测试</vt:lpstr>
      <vt:lpstr>配置排查</vt:lpstr>
      <vt:lpstr>配置排查</vt:lpstr>
      <vt:lpstr>时钟排查</vt:lpstr>
      <vt:lpstr>PowerPoint 演示文稿</vt:lpstr>
    </vt:vector>
  </TitlesOfParts>
  <Company>Lenovo (Beijing)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Lenovo User</dc:creator>
  <cp:lastModifiedBy>guoyao (TS)</cp:lastModifiedBy>
  <cp:revision>531</cp:revision>
  <cp:lastPrinted>1601-01-01T00:00:00Z</cp:lastPrinted>
  <dcterms:created xsi:type="dcterms:W3CDTF">2009-12-01T06:13:00Z</dcterms:created>
  <dcterms:modified xsi:type="dcterms:W3CDTF">2021-03-21T09:50:32Z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display_urn:schemas-microsoft-com:office:office#Editor">
    <vt:lpwstr>zhangxi (浙江,集团代表处)</vt:lpwstr>
  </property>
  <property fmtid="{D5CDD505-2E9C-101B-9397-08002B2CF9AE}" pid="4" name="display_urn:schemas-microsoft-com:office:office#Author">
    <vt:lpwstr>zhangxi (浙江,集团代表处)</vt:lpwstr>
  </property>
  <property fmtid="{D5CDD505-2E9C-101B-9397-08002B2CF9AE}" pid="5" name="ItemRetentionFormula">
    <vt:lpwstr/>
  </property>
  <property fmtid="{D5CDD505-2E9C-101B-9397-08002B2CF9AE}" pid="6" name="_dlc_policyId">
    <vt:lpwstr>0x0101005E0C628A2FEFA34192DFF954C0C54F3E</vt:lpwstr>
  </property>
</Properties>
</file>