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4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7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57" r:id="rId1"/>
    <p:sldMasterId id="2147483659" r:id="rId2"/>
    <p:sldMasterId id="2147483652" r:id="rId3"/>
  </p:sldMasterIdLst>
  <p:notesMasterIdLst>
    <p:notesMasterId r:id="rId52"/>
  </p:notesMasterIdLst>
  <p:sldIdLst>
    <p:sldId id="256" r:id="rId4"/>
    <p:sldId id="280" r:id="rId5"/>
    <p:sldId id="269" r:id="rId6"/>
    <p:sldId id="268" r:id="rId7"/>
    <p:sldId id="270" r:id="rId8"/>
    <p:sldId id="389" r:id="rId9"/>
    <p:sldId id="271" r:id="rId10"/>
    <p:sldId id="365" r:id="rId11"/>
    <p:sldId id="282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366" r:id="rId20"/>
    <p:sldId id="287" r:id="rId21"/>
    <p:sldId id="413" r:id="rId22"/>
    <p:sldId id="275" r:id="rId23"/>
    <p:sldId id="414" r:id="rId24"/>
    <p:sldId id="433" r:id="rId25"/>
    <p:sldId id="423" r:id="rId26"/>
    <p:sldId id="415" r:id="rId27"/>
    <p:sldId id="416" r:id="rId28"/>
    <p:sldId id="440" r:id="rId29"/>
    <p:sldId id="417" r:id="rId30"/>
    <p:sldId id="289" r:id="rId31"/>
    <p:sldId id="418" r:id="rId32"/>
    <p:sldId id="419" r:id="rId33"/>
    <p:sldId id="420" r:id="rId34"/>
    <p:sldId id="421" r:id="rId35"/>
    <p:sldId id="422" r:id="rId36"/>
    <p:sldId id="424" r:id="rId37"/>
    <p:sldId id="425" r:id="rId38"/>
    <p:sldId id="427" r:id="rId39"/>
    <p:sldId id="429" r:id="rId40"/>
    <p:sldId id="428" r:id="rId41"/>
    <p:sldId id="441" r:id="rId42"/>
    <p:sldId id="434" r:id="rId43"/>
    <p:sldId id="430" r:id="rId44"/>
    <p:sldId id="435" r:id="rId45"/>
    <p:sldId id="436" r:id="rId46"/>
    <p:sldId id="437" r:id="rId47"/>
    <p:sldId id="438" r:id="rId48"/>
    <p:sldId id="439" r:id="rId49"/>
    <p:sldId id="281" r:id="rId50"/>
    <p:sldId id="260" r:id="rId5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i 10221" initials="h1" lastIdx="15" clrIdx="0">
    <p:extLst>
      <p:ext uri="{19B8F6BF-5375-455C-9EA6-DF929625EA0E}">
        <p15:presenceInfo xmlns:p15="http://schemas.microsoft.com/office/powerpoint/2012/main" userId="S-1-5-21-1289378795-177878523-2039838879-748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B8B8B8"/>
    <a:srgbClr val="B2B2B2"/>
    <a:srgbClr val="C0C0C0"/>
    <a:srgbClr val="DDDDDD"/>
    <a:srgbClr val="333333"/>
    <a:srgbClr val="5F5F5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424" autoAdjust="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>
        <p:guide orient="horz" pos="347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8" Type="http://schemas.openxmlformats.org/officeDocument/2006/relationships/customXml" Target="../customXml/item1.xml"/><Relationship Id="rId5" Type="http://schemas.openxmlformats.org/officeDocument/2006/relationships/slide" Target="slides/slide2.xml"/><Relationship Id="rId61" Type="http://schemas.openxmlformats.org/officeDocument/2006/relationships/customXml" Target="../customXml/item4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ustomXml" Target="../customXml/item2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0FC2FC-D4D6-445B-A0C5-EABF2E8AEE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1297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8BBDD-18E8-4235-B8B8-F4035FC9404E}" type="slidenum">
              <a:rPr lang="en-US" altLang="zh-CN"/>
              <a:pPr/>
              <a:t>0</a:t>
            </a:fld>
            <a:endParaRPr lang="en-US" altLang="zh-CN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84492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33677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79203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87234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2807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968226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67396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BBFF7-080E-4360-ABE8-922454B4E111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984801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8B11B-C8F5-47C1-B9E2-1BAE7FB4279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875449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8B11B-C8F5-47C1-B9E2-1BAE7FB42797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555129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15135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2DC9C-0E0E-4E25-8A88-71B53E47FBD0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820878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88460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在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PW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里限速，此时以太报文是作为数据部分封装在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MPLS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报文里，而从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AC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出去后，仪器统计报文是没有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MPLS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标签的，加上帧间隙等影响</a:t>
            </a:r>
            <a:r>
              <a:rPr lang="zh-CN" altLang="en-US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，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所以在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AC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侧统计业务数据的速率比在两台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PE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侧统计的速率偏低；当报文越小时，这种开销会越大</a:t>
            </a:r>
            <a:r>
              <a:rPr lang="zh-CN" altLang="en-US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，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因为以太网帧间隙和填充会越多</a:t>
            </a:r>
            <a:r>
              <a:rPr lang="zh-CN" altLang="en-US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。</a:t>
            </a:r>
            <a:endParaRPr lang="zh-CN" altLang="en-US" sz="1200" kern="120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35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539712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693168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60224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在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PW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里限速，此时以太报文是作为数据部分封装在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MPLS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报文里，而从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AC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出去后，仪器统计报文是没有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MPLS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标签的，加上帧间隙等影响</a:t>
            </a:r>
            <a:r>
              <a:rPr lang="zh-CN" altLang="en-US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，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所以在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AC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侧统计业务数据的速率比在两台</a:t>
            </a:r>
            <a:r>
              <a:rPr lang="en-US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PE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侧统计的速率偏低；当报文越小时，这种开销会越大</a:t>
            </a:r>
            <a:r>
              <a:rPr lang="zh-CN" altLang="en-US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，</a:t>
            </a:r>
            <a:r>
              <a:rPr lang="zh-CN" altLang="zh-CN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因为以太网帧间隙和填充会越多</a:t>
            </a:r>
            <a:r>
              <a:rPr lang="zh-CN" altLang="en-US" sz="1200" kern="0" smtClean="0">
                <a:solidFill>
                  <a:srgbClr val="1F497D"/>
                </a:solidFill>
                <a:latin typeface="Arial" charset="0"/>
                <a:ea typeface="宋体" charset="-122"/>
                <a:cs typeface="宋体" panose="02010600030101010101" pitchFamily="2" charset="-122"/>
              </a:rPr>
              <a:t>。</a:t>
            </a:r>
            <a:endParaRPr lang="zh-CN" altLang="en-US" sz="1200" kern="120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509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以太网最初为局域网而设计，由于局域网本身已具备较高的可靠性和稳定性，因此在设计以太网之初并未建立管理维护的机制。而相对于局域网，城域网和广域网在链路长度和网络规模上都迅速扩大，于是有效管理维护机制的缺乏，已成为以太网技术在城域网和广域网应用的严重障碍。为此，在以太网上实现</a:t>
            </a:r>
            <a:r>
              <a:rPr lang="en-US" altLang="zh-CN" smtClean="0"/>
              <a:t>OAM</a:t>
            </a:r>
            <a:r>
              <a:rPr lang="zh-CN" altLang="en-US" smtClean="0"/>
              <a:t>（</a:t>
            </a:r>
            <a:r>
              <a:rPr lang="en-US" altLang="zh-CN" smtClean="0"/>
              <a:t>Operation, Administration and Maintenance</a:t>
            </a:r>
            <a:r>
              <a:rPr lang="zh-CN" altLang="en-US" smtClean="0"/>
              <a:t>，操作、管理和维护）机制成为必然的发展趋势。以太网</a:t>
            </a:r>
            <a:r>
              <a:rPr lang="en-US" altLang="zh-CN" smtClean="0"/>
              <a:t>OAM </a:t>
            </a:r>
            <a:r>
              <a:rPr lang="zh-CN" altLang="en-US" smtClean="0"/>
              <a:t>技术可以有效提高对以太网的管理和维护能力，保障网络的稳定运行。</a:t>
            </a: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092006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64988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环回测试（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Loopback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，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LB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）功能类似于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IP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层的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ping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功能，用于验证源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MEP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与目标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MP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之间的连接状态。</a:t>
            </a:r>
            <a:endParaRPr lang="en-US" altLang="zh-CN" sz="1200" b="0" i="0" u="none" strike="noStrike" kern="1200" baseline="0" smtClean="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  <a:p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链路跟踪（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Linktrace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，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LT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）功能类似于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IP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层的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tracert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功能，用于确定源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MEP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到目标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MEP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的路径。</a:t>
            </a:r>
            <a:endParaRPr lang="en-US" altLang="zh-CN" sz="1200" b="0" i="0" u="none" strike="noStrike" kern="1200" baseline="0" smtClean="0">
              <a:solidFill>
                <a:schemeClr val="tx1"/>
              </a:solidFill>
              <a:latin typeface="Arial" charset="0"/>
              <a:ea typeface="宋体" charset="-122"/>
              <a:cs typeface="+mn-cs"/>
            </a:endParaRPr>
          </a:p>
          <a:p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单向丢包测试（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Loss Measurement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，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LM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）功能用来检测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MEP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之间的单向丢包情况。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/>
            </a:r>
            <a:b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</a:b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帧时延测试（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Delay Measurement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，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DM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）功能用来检测</a:t>
            </a:r>
            <a:r>
              <a:rPr lang="en-US" altLang="zh-CN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MEP </a:t>
            </a:r>
            <a:r>
              <a:rPr lang="zh-CN" altLang="en-US" sz="1200" b="0" i="0" u="none" strike="noStrike" kern="1200" baseline="0" smtClean="0">
                <a:solidFill>
                  <a:schemeClr val="tx1"/>
                </a:solidFill>
                <a:latin typeface="Arial" charset="0"/>
                <a:ea typeface="宋体" charset="-122"/>
                <a:cs typeface="+mn-cs"/>
              </a:rPr>
              <a:t>之间报文传输的时延情况，分为单向时延测试和双向时延测试两种：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37706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BBFF7-080E-4360-ABE8-922454B4E111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2857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CDCA7-2DCA-4A1C-A5F4-7A095A533B4C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230007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3537429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411387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5396063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758753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3066381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26125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616662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1927679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001369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7491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BBFF7-080E-4360-ABE8-922454B4E111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5330262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395289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127330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6196511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463078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8342923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18733-8799-4879-9D17-6225666D8A30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399504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645BCC-6312-47DF-9FF1-55BBB8D6E89E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303297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841D2-56D6-4BC4-AE04-057D7DE84831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7634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68759-E2D0-4F91-9AE9-1CB51BEFB939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RAN (Radio Access Network)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0084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53431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BBFF7-080E-4360-ABE8-922454B4E111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8434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78564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3A57C8-AC39-4907-9E9A-A67A31DE4C2A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43525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90" name="Picture 38" descr="中文封"/>
          <p:cNvPicPr>
            <a:picLocks noChangeAspect="1" noChangeArrowheads="1"/>
          </p:cNvPicPr>
          <p:nvPr/>
        </p:nvPicPr>
        <p:blipFill>
          <a:blip r:embed="rId2"/>
          <a:srcRect l="4077"/>
          <a:stretch>
            <a:fillRect/>
          </a:stretch>
        </p:blipFill>
        <p:spPr bwMode="auto">
          <a:xfrm>
            <a:off x="0" y="2667000"/>
            <a:ext cx="7172325" cy="2428875"/>
          </a:xfrm>
          <a:prstGeom prst="rect">
            <a:avLst/>
          </a:prstGeom>
          <a:noFill/>
        </p:spPr>
      </p:pic>
      <p:pic>
        <p:nvPicPr>
          <p:cNvPr id="49159" name="Picture 7" descr="H3C_彩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15938"/>
            <a:ext cx="1371600" cy="341312"/>
          </a:xfrm>
          <a:prstGeom prst="rect">
            <a:avLst/>
          </a:prstGeom>
          <a:noFill/>
        </p:spPr>
      </p:pic>
      <p:sp>
        <p:nvSpPr>
          <p:cNvPr id="49181" name="AutoShape 29"/>
          <p:cNvSpPr>
            <a:spLocks noChangeArrowheads="1"/>
          </p:cNvSpPr>
          <p:nvPr/>
        </p:nvSpPr>
        <p:spPr bwMode="auto">
          <a:xfrm>
            <a:off x="1447800" y="2686050"/>
            <a:ext cx="5638800" cy="2095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9182" name="AutoShape 30"/>
          <p:cNvSpPr>
            <a:spLocks noChangeArrowheads="1"/>
          </p:cNvSpPr>
          <p:nvPr/>
        </p:nvSpPr>
        <p:spPr bwMode="auto">
          <a:xfrm>
            <a:off x="0" y="2686050"/>
            <a:ext cx="1004888" cy="20955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297613" y="44450"/>
            <a:ext cx="1946275" cy="5907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5688013" cy="5907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00113" y="1196975"/>
            <a:ext cx="35956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3595688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8" name="Picture 20" descr="n1内"/>
          <p:cNvPicPr>
            <a:picLocks noChangeAspect="1" noChangeArrowheads="1"/>
          </p:cNvPicPr>
          <p:nvPr/>
        </p:nvPicPr>
        <p:blipFill>
          <a:blip r:embed="rId13"/>
          <a:srcRect l="6418" t="83084" r="34" b="2017"/>
          <a:stretch>
            <a:fillRect/>
          </a:stretch>
        </p:blipFill>
        <p:spPr bwMode="auto">
          <a:xfrm>
            <a:off x="304800" y="6410325"/>
            <a:ext cx="8839200" cy="457200"/>
          </a:xfrm>
          <a:prstGeom prst="rect">
            <a:avLst/>
          </a:prstGeom>
          <a:noFill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33400" y="6583363"/>
            <a:ext cx="220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">
                <a:solidFill>
                  <a:schemeClr val="bg1"/>
                </a:solidFill>
              </a:rPr>
              <a:t>www.h3c.com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85200" y="6596063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EECF3EBF-BE7D-47AD-A77C-EE34DFDD1FE6}" type="slidenum">
              <a:rPr lang="en-US" altLang="zh-CN" sz="1400">
                <a:solidFill>
                  <a:schemeClr val="bg1"/>
                </a:solidFill>
                <a:ea typeface="华文细黑" pitchFamily="2" charset="-122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zh-CN" sz="1400">
              <a:solidFill>
                <a:schemeClr val="bg1"/>
              </a:solidFill>
              <a:ea typeface="华文细黑" pitchFamily="2" charset="-122"/>
            </a:endParaRPr>
          </a:p>
        </p:txBody>
      </p:sp>
      <p:sp>
        <p:nvSpPr>
          <p:cNvPr id="48149" name="AutoShape 21"/>
          <p:cNvSpPr>
            <a:spLocks noChangeArrowheads="1"/>
          </p:cNvSpPr>
          <p:nvPr/>
        </p:nvSpPr>
        <p:spPr bwMode="auto">
          <a:xfrm>
            <a:off x="609600" y="6550025"/>
            <a:ext cx="6997700" cy="79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50" name="AutoShape 22"/>
          <p:cNvSpPr>
            <a:spLocks noChangeArrowheads="1"/>
          </p:cNvSpPr>
          <p:nvPr/>
        </p:nvSpPr>
        <p:spPr bwMode="auto">
          <a:xfrm>
            <a:off x="8229600" y="6553200"/>
            <a:ext cx="882650" cy="76200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8151" name="Picture 23" descr="H3C_彩色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204788"/>
            <a:ext cx="1017588" cy="252412"/>
          </a:xfrm>
          <a:prstGeom prst="rect">
            <a:avLst/>
          </a:prstGeom>
          <a:noFill/>
        </p:spPr>
      </p:pic>
      <p:sp>
        <p:nvSpPr>
          <p:cNvPr id="4815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815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196975"/>
            <a:ext cx="7343775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323850" y="692150"/>
            <a:ext cx="8820150" cy="0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Arial" charset="0"/>
          <a:ea typeface="华文细黑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l"/>
        <a:defRPr sz="3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SzPct val="80000"/>
        <a:buFont typeface="Wingdings" pitchFamily="2" charset="2"/>
        <a:buChar char="à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Times New Roman" pitchFamily="18" charset="0"/>
        <a:buChar char="-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Arial" charset="0"/>
        <a:buChar char="—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10000"/>
        </a:spcBef>
        <a:spcAft>
          <a:spcPct val="25000"/>
        </a:spcAft>
        <a:buClr>
          <a:schemeClr val="tx1"/>
        </a:buClr>
        <a:buFont typeface="Wingdings" pitchFamily="2" charset="2"/>
        <a:buChar char="Ü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582613" y="935038"/>
            <a:ext cx="1524000" cy="131762"/>
          </a:xfrm>
          <a:prstGeom prst="roundRect">
            <a:avLst>
              <a:gd name="adj" fmla="val 4013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0197" name="AutoShape 21"/>
          <p:cNvSpPr>
            <a:spLocks noChangeArrowheads="1"/>
          </p:cNvSpPr>
          <p:nvPr/>
        </p:nvSpPr>
        <p:spPr bwMode="auto">
          <a:xfrm rot="10800000">
            <a:off x="1181100" y="247650"/>
            <a:ext cx="6781800" cy="152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0203" name="Group 27"/>
          <p:cNvGrpSpPr>
            <a:grpSpLocks/>
          </p:cNvGrpSpPr>
          <p:nvPr/>
        </p:nvGrpSpPr>
        <p:grpSpPr bwMode="auto">
          <a:xfrm>
            <a:off x="671513" y="6464300"/>
            <a:ext cx="7800975" cy="393700"/>
            <a:chOff x="423" y="4072"/>
            <a:chExt cx="4914" cy="248"/>
          </a:xfrm>
        </p:grpSpPr>
        <p:pic>
          <p:nvPicPr>
            <p:cNvPr id="50199" name="Picture 23" descr="n1目"/>
            <p:cNvPicPr>
              <a:picLocks noChangeAspect="1" noChangeArrowheads="1"/>
            </p:cNvPicPr>
            <p:nvPr userDrawn="1"/>
          </p:nvPicPr>
          <p:blipFill>
            <a:blip r:embed="rId13"/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</p:spPr>
        </p:pic>
        <p:sp>
          <p:nvSpPr>
            <p:cNvPr id="50200" name="AutoShape 24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 rot="10800000">
            <a:off x="671513" y="0"/>
            <a:ext cx="7800975" cy="393700"/>
            <a:chOff x="423" y="4072"/>
            <a:chExt cx="4914" cy="248"/>
          </a:xfrm>
        </p:grpSpPr>
        <p:pic>
          <p:nvPicPr>
            <p:cNvPr id="50205" name="Picture 29" descr="n1目"/>
            <p:cNvPicPr>
              <a:picLocks noChangeAspect="1" noChangeArrowheads="1"/>
            </p:cNvPicPr>
            <p:nvPr userDrawn="1"/>
          </p:nvPicPr>
          <p:blipFill>
            <a:blip r:embed="rId13"/>
            <a:srcRect r="102" b="87794"/>
            <a:stretch>
              <a:fillRect/>
            </a:stretch>
          </p:blipFill>
          <p:spPr bwMode="auto">
            <a:xfrm>
              <a:off x="423" y="4072"/>
              <a:ext cx="4914" cy="248"/>
            </a:xfrm>
            <a:prstGeom prst="rect">
              <a:avLst/>
            </a:prstGeom>
            <a:noFill/>
          </p:spPr>
        </p:pic>
        <p:sp>
          <p:nvSpPr>
            <p:cNvPr id="50206" name="AutoShape 30"/>
            <p:cNvSpPr>
              <a:spLocks noChangeArrowheads="1"/>
            </p:cNvSpPr>
            <p:nvPr userDrawn="1"/>
          </p:nvSpPr>
          <p:spPr bwMode="auto">
            <a:xfrm>
              <a:off x="576" y="4082"/>
              <a:ext cx="4656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0" name="Picture 18" descr="H3C+中文口号_红灰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667000" y="1752600"/>
            <a:ext cx="4114800" cy="1781175"/>
          </a:xfrm>
          <a:prstGeom prst="rect">
            <a:avLst/>
          </a:prstGeom>
          <a:noFill/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971800" y="4038600"/>
            <a:ext cx="33528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ea typeface="华文细黑" pitchFamily="2" charset="-122"/>
              </a:rPr>
              <a:t>杭州华三通信技术有限公司</a:t>
            </a:r>
          </a:p>
          <a:p>
            <a:pPr algn="ctr">
              <a:lnSpc>
                <a:spcPct val="130000"/>
              </a:lnSpc>
            </a:pPr>
            <a:r>
              <a:rPr lang="en-US" altLang="zh-CN" sz="2000">
                <a:ea typeface="华文细黑" pitchFamily="2" charset="-122"/>
              </a:rPr>
              <a:t>www.h3c.com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Visio_2003-2010___11.vsd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wmf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95300" y="1401763"/>
            <a:ext cx="83439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altLang="zh-CN" sz="3600" b="1" smtClean="0">
                <a:solidFill>
                  <a:srgbClr val="CC0000"/>
                </a:solidFill>
                <a:ea typeface="华文细黑" pitchFamily="2" charset="-122"/>
              </a:rPr>
              <a:t> IPRAN</a:t>
            </a:r>
            <a:r>
              <a:rPr lang="zh-CN" altLang="en-US" sz="3600" b="1" smtClean="0">
                <a:solidFill>
                  <a:srgbClr val="CC0000"/>
                </a:solidFill>
                <a:ea typeface="华文细黑" pitchFamily="2" charset="-122"/>
              </a:rPr>
              <a:t>政企业务及</a:t>
            </a:r>
            <a:r>
              <a:rPr lang="zh-CN" altLang="en-US" sz="3600" b="1" dirty="0" smtClean="0">
                <a:solidFill>
                  <a:srgbClr val="CC0000"/>
                </a:solidFill>
                <a:ea typeface="华文细黑" pitchFamily="2" charset="-122"/>
              </a:rPr>
              <a:t>配置介绍</a:t>
            </a:r>
            <a:endParaRPr lang="zh-CN" altLang="en-US" sz="3600" b="1" dirty="0">
              <a:solidFill>
                <a:srgbClr val="CC0000"/>
              </a:solidFill>
              <a:ea typeface="华文细黑" pitchFamily="2" charset="-122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533400" y="2055813"/>
            <a:ext cx="13700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6E6E6E"/>
                </a:solidFill>
                <a:ea typeface="华文细黑" pitchFamily="2" charset="-122"/>
              </a:rPr>
              <a:t>ISSUE 1.0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33400" y="5875338"/>
            <a:ext cx="1114377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2" rIns="91425" bIns="45712">
            <a:spAutoFit/>
          </a:bodyPr>
          <a:lstStyle/>
          <a:p>
            <a:pPr eaLnBrk="0" hangingPunct="0"/>
            <a:r>
              <a:rPr lang="zh-CN" altLang="en-US" sz="1200" dirty="0">
                <a:solidFill>
                  <a:srgbClr val="5F5F5F"/>
                </a:solidFill>
                <a:ea typeface="华文细黑" pitchFamily="2" charset="-122"/>
              </a:rPr>
              <a:t>日期</a:t>
            </a:r>
            <a:r>
              <a:rPr lang="zh-CN" altLang="en-US" sz="1200" smtClean="0">
                <a:solidFill>
                  <a:srgbClr val="5F5F5F"/>
                </a:solidFill>
                <a:ea typeface="华文细黑" pitchFamily="2" charset="-122"/>
              </a:rPr>
              <a:t>：</a:t>
            </a:r>
            <a:r>
              <a:rPr lang="en-US" altLang="zh-CN" sz="1200" smtClean="0">
                <a:solidFill>
                  <a:srgbClr val="5F5F5F"/>
                </a:solidFill>
                <a:ea typeface="华文细黑" pitchFamily="2" charset="-122"/>
              </a:rPr>
              <a:t>2015.4</a:t>
            </a:r>
            <a:endParaRPr lang="zh-CN" altLang="en-US" sz="1200" dirty="0">
              <a:solidFill>
                <a:srgbClr val="5F5F5F"/>
              </a:solidFill>
              <a:ea typeface="华文细黑" pitchFamily="2" charset="-122"/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33400" y="6429375"/>
            <a:ext cx="449421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25" tIns="45712" rIns="91425" bIns="45712">
            <a:spAutoFit/>
          </a:bodyPr>
          <a:lstStyle/>
          <a:p>
            <a:pPr eaLnBrk="0" hangingPunct="0"/>
            <a:r>
              <a:rPr lang="zh-CN" altLang="en-US" sz="1200">
                <a:solidFill>
                  <a:srgbClr val="5F5F5F"/>
                </a:solidFill>
                <a:ea typeface="华文细黑" pitchFamily="2" charset="-122"/>
              </a:rPr>
              <a:t>杭州华三通信技术有限公司 版权所有，未经授权不得使用与传播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109186"/>
            <a:ext cx="3191899" cy="95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18409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000" b="1" dirty="0">
                <a:solidFill>
                  <a:srgbClr val="000000"/>
                </a:solidFill>
                <a:latin typeface="+mn-lt"/>
                <a:ea typeface="+mn-ea"/>
              </a:rPr>
              <a:t>双侧业务均从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</a:rPr>
              <a:t>设备</a:t>
            </a:r>
            <a:r>
              <a:rPr lang="zh-CN" altLang="en-US" sz="2000" b="1" dirty="0" smtClean="0">
                <a:solidFill>
                  <a:srgbClr val="000000"/>
                </a:solidFill>
                <a:latin typeface="+mn-lt"/>
                <a:ea typeface="+mn-ea"/>
              </a:rPr>
              <a:t>接入：</a:t>
            </a:r>
            <a:endParaRPr lang="zh-CN" altLang="en-US" sz="2000" b="1" dirty="0">
              <a:solidFill>
                <a:srgbClr val="000000"/>
              </a:solidFill>
              <a:latin typeface="+mn-lt"/>
              <a:ea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2334036"/>
            <a:ext cx="7546600" cy="159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0839" y="4683281"/>
            <a:ext cx="82125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>
                <a:solidFill>
                  <a:srgbClr val="000000"/>
                </a:solidFill>
                <a:latin typeface="+mn-lt"/>
                <a:ea typeface="+mn-ea"/>
              </a:rPr>
              <a:t>双侧业务采用单归接入方式，通过单段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承载，使用隧道保护实快速倒换。</a:t>
            </a:r>
          </a:p>
        </p:txBody>
      </p:sp>
    </p:spTree>
    <p:extLst>
      <p:ext uri="{BB962C8B-B14F-4D97-AF65-F5344CB8AC3E}">
        <p14:creationId xmlns:p14="http://schemas.microsoft.com/office/powerpoint/2010/main" val="26347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109186"/>
            <a:ext cx="4403770" cy="95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18409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</a:rPr>
              <a:t>双侧业务分别从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</a:rPr>
              <a:t>设备与</a:t>
            </a:r>
            <a:r>
              <a:rPr lang="en-US" altLang="zh-CN" sz="2000" b="1" dirty="0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</a:rPr>
              <a:t>设备接入：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0633" y="4460464"/>
            <a:ext cx="834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 eaLnBrk="0" hangingPunct="0"/>
            <a:r>
              <a:rPr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       业务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</a:rPr>
              <a:t>单侧采用单归接入方式，通过多段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</a:rPr>
              <a:t>承载</a:t>
            </a:r>
            <a:r>
              <a:rPr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，配置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</a:rPr>
              <a:t>端到端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</a:rPr>
              <a:t>BFD for </a:t>
            </a:r>
            <a:r>
              <a:rPr lang="en-US" altLang="zh-CN" dirty="0" smtClean="0">
                <a:solidFill>
                  <a:srgbClr val="000000"/>
                </a:solidFill>
                <a:latin typeface="+mn-lt"/>
                <a:ea typeface="+mn-ea"/>
              </a:rPr>
              <a:t>PW</a:t>
            </a:r>
          </a:p>
          <a:p>
            <a:pPr lvl="0" indent="266700" eaLnBrk="0" hangingPunct="0"/>
            <a:r>
              <a:rPr lang="zh-CN" altLang="en-US" dirty="0" smtClean="0">
                <a:solidFill>
                  <a:srgbClr val="000000"/>
                </a:solidFill>
                <a:latin typeface="+mn-lt"/>
                <a:ea typeface="+mn-ea"/>
              </a:rPr>
              <a:t>进行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</a:rPr>
              <a:t>故障检测，保护包括</a:t>
            </a:r>
            <a:r>
              <a:rPr lang="en-US" altLang="zh-CN" dirty="0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 dirty="0">
                <a:solidFill>
                  <a:srgbClr val="000000"/>
                </a:solidFill>
                <a:latin typeface="+mn-lt"/>
                <a:ea typeface="+mn-ea"/>
              </a:rPr>
              <a:t>转接点在内的节点及链路故障。</a:t>
            </a:r>
          </a:p>
        </p:txBody>
      </p:sp>
      <p:pic>
        <p:nvPicPr>
          <p:cNvPr id="2050" name="对象 9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3" r="-46" b="-690"/>
          <a:stretch>
            <a:fillRect/>
          </a:stretch>
        </p:blipFill>
        <p:spPr bwMode="auto">
          <a:xfrm>
            <a:off x="811370" y="2424314"/>
            <a:ext cx="6709892" cy="16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180730"/>
            <a:ext cx="3191899" cy="67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18409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</a:rPr>
              <a:t>双侧业务均从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</a:rPr>
              <a:t>设备</a:t>
            </a:r>
            <a:r>
              <a:rPr lang="zh-CN" altLang="en-US" sz="2000" b="1" smtClean="0">
                <a:solidFill>
                  <a:srgbClr val="000000"/>
                </a:solidFill>
                <a:latin typeface="+mn-lt"/>
                <a:ea typeface="+mn-ea"/>
              </a:rPr>
              <a:t>接入：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4704948"/>
            <a:ext cx="834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 eaLnBrk="0" hangingPunct="0"/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        业务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单侧采用单归接入方式，通过多段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承载，配置端到端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BFD for 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PW</a:t>
            </a:r>
          </a:p>
          <a:p>
            <a:pPr lvl="0" indent="266700" eaLnBrk="0" hangingPunct="0"/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进行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故障检测，可保护包括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转接点在内的节点及链路故障。</a:t>
            </a:r>
          </a:p>
        </p:txBody>
      </p:sp>
      <p:pic>
        <p:nvPicPr>
          <p:cNvPr id="3074" name="图片 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9" y="2514466"/>
            <a:ext cx="7258880" cy="159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41231" y="2445433"/>
            <a:ext cx="6613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CN2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三层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VPN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在城域内二层通道落地方案采用二种方案：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业务从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设备接入，双侧单归带保护方案。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业务从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设备接入，采用单段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，直接从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设备到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ER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123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247685"/>
            <a:ext cx="4987263" cy="67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18409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</a:rPr>
              <a:t>业务从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</a:rPr>
              <a:t>设备接入，双侧单归带保护</a:t>
            </a:r>
            <a:r>
              <a:rPr lang="zh-CN" altLang="en-US" sz="2000" b="1" smtClean="0">
                <a:solidFill>
                  <a:srgbClr val="000000"/>
                </a:solidFill>
                <a:latin typeface="+mn-lt"/>
                <a:ea typeface="+mn-ea"/>
              </a:rPr>
              <a:t>方案：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4280161"/>
            <a:ext cx="78919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 eaLnBrk="0" hangingPunct="0"/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       业务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从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设备接入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/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落地，双侧采用单归接入方式，通过多段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承载；</a:t>
            </a:r>
          </a:p>
          <a:p>
            <a:pPr lvl="0" indent="266700" eaLnBrk="0" hangingPunct="0"/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       配置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端到端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BFD for PW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进行故障检测，可保护包括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转接点在内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的</a:t>
            </a:r>
            <a:endParaRPr lang="en-US" altLang="zh-CN">
              <a:solidFill>
                <a:srgbClr val="000000"/>
              </a:solidFill>
              <a:latin typeface="+mn-lt"/>
              <a:ea typeface="+mn-ea"/>
            </a:endParaRPr>
          </a:p>
          <a:p>
            <a:pPr lvl="0" indent="266700" eaLnBrk="0" hangingPunct="0"/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节点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及链路故障。</a:t>
            </a:r>
          </a:p>
        </p:txBody>
      </p:sp>
      <p:pic>
        <p:nvPicPr>
          <p:cNvPr id="4098" name="对象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02" r="-24" b="-1489"/>
          <a:stretch>
            <a:fillRect/>
          </a:stretch>
        </p:blipFill>
        <p:spPr bwMode="auto">
          <a:xfrm>
            <a:off x="1352282" y="2514466"/>
            <a:ext cx="5783888" cy="12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247685"/>
            <a:ext cx="2422458" cy="67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77744" rIns="91440" bIns="18409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</a:rPr>
              <a:t>业务从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en-US" sz="2000" b="1">
                <a:solidFill>
                  <a:srgbClr val="000000"/>
                </a:solidFill>
                <a:latin typeface="+mn-lt"/>
                <a:ea typeface="+mn-ea"/>
              </a:rPr>
              <a:t>设备接入：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92686" y="4582918"/>
            <a:ext cx="4968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6700" eaLnBrk="0" hangingPunct="0"/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业务从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设备接入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/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落地，通过单段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承载。</a:t>
            </a:r>
          </a:p>
        </p:txBody>
      </p:sp>
      <p:pic>
        <p:nvPicPr>
          <p:cNvPr id="51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2" y="2443553"/>
            <a:ext cx="7020269" cy="113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645016" y="1144667"/>
            <a:ext cx="7893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MSTP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网络由于带宽不足，已经无法满足政企客户的需求。推荐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IPRAN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作为新建政企专线的承载网络，并与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MSTP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网络实现互联。互联点建议尽量集中，可采用几台汇聚的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设备，与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MSTP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的核心设备实现互联。采用的技术为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MS-PW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。</a:t>
            </a:r>
            <a:endParaRPr lang="zh-CN" altLang="zh-CN" sz="200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28875" y="35742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592859"/>
              </p:ext>
            </p:extLst>
          </p:nvPr>
        </p:nvGraphicFramePr>
        <p:xfrm>
          <a:off x="256942" y="3445487"/>
          <a:ext cx="8669824" cy="2053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Visio" r:id="rId4" imgW="6569790" imgH="1558138" progId="Visio.Drawing.11">
                  <p:embed/>
                </p:oleObj>
              </mc:Choice>
              <mc:Fallback>
                <p:oleObj name="Visio" r:id="rId4" imgW="6569790" imgH="1558138" progId="Visio.Drawing.11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942" y="3445487"/>
                        <a:ext cx="8669824" cy="2053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  <p:sp>
        <p:nvSpPr>
          <p:cNvPr id="2" name="矩形 1"/>
          <p:cNvSpPr/>
          <p:nvPr/>
        </p:nvSpPr>
        <p:spPr>
          <a:xfrm>
            <a:off x="676140" y="1663195"/>
            <a:ext cx="63686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ea typeface="华文细黑" pitchFamily="2" charset="-122"/>
              </a:rPr>
              <a:t>H3C IPRAN</a:t>
            </a:r>
            <a:r>
              <a:rPr lang="zh-CN" altLang="en-US" sz="2800" b="1">
                <a:ea typeface="华文细黑" pitchFamily="2" charset="-122"/>
              </a:rPr>
              <a:t>的基础知识</a:t>
            </a: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ea typeface="华文细黑" pitchFamily="2" charset="-122"/>
              </a:rPr>
              <a:t>H3C IPRAN</a:t>
            </a:r>
            <a:r>
              <a:rPr lang="zh-CN" altLang="en-US" sz="2800" b="1">
                <a:ea typeface="华文细黑" pitchFamily="2" charset="-122"/>
              </a:rPr>
              <a:t>政企承载方案</a:t>
            </a:r>
            <a:endParaRPr lang="en-US" altLang="zh-CN" sz="2800" b="1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FF0000"/>
                </a:solidFill>
                <a:ea typeface="华文细黑" pitchFamily="2" charset="-122"/>
              </a:rPr>
              <a:t>H3C IPRAN</a:t>
            </a:r>
            <a:r>
              <a:rPr lang="zh-CN" altLang="en-US" sz="2800" b="1" smtClean="0">
                <a:solidFill>
                  <a:srgbClr val="FF0000"/>
                </a:solidFill>
                <a:ea typeface="华文细黑" pitchFamily="2" charset="-122"/>
              </a:rPr>
              <a:t>政企相关技术</a:t>
            </a:r>
            <a:endParaRPr lang="en-US" altLang="zh-CN" sz="2800" b="1">
              <a:solidFill>
                <a:srgbClr val="FF0000"/>
              </a:solidFill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ea typeface="华文细黑" pitchFamily="2" charset="-122"/>
              </a:rPr>
              <a:t>H3C IPRAN</a:t>
            </a:r>
            <a:r>
              <a:rPr lang="zh-CN" altLang="en-US" sz="2800" b="1">
                <a:ea typeface="华文细黑" pitchFamily="2" charset="-122"/>
              </a:rPr>
              <a:t>政企典型配置</a:t>
            </a:r>
            <a:endParaRPr lang="en-US" altLang="zh-CN" sz="2800" b="1" dirty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63986" y="1248630"/>
            <a:ext cx="75561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DCN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是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Data Communication Network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的简称，又被称为数据通信网，是指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NMS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Network Management System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）和网元间传送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OAM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 sz="2000">
                <a:solidFill>
                  <a:srgbClr val="000000"/>
                </a:solidFill>
                <a:latin typeface="+mn-lt"/>
                <a:ea typeface="+mn-ea"/>
              </a:rPr>
              <a:t>Operation, Administration and Maintenance</a:t>
            </a:r>
            <a:r>
              <a:rPr lang="zh-CN" altLang="en-US" sz="2000">
                <a:solidFill>
                  <a:srgbClr val="000000"/>
                </a:solidFill>
                <a:latin typeface="+mn-lt"/>
                <a:ea typeface="+mn-ea"/>
              </a:rPr>
              <a:t>）信息的网络，是运营商为了管理设备而建设的通信网络。</a:t>
            </a:r>
            <a:endParaRPr lang="en-US" altLang="zh-CN" sz="20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3986" y="3166649"/>
            <a:ext cx="7800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000">
                <a:solidFill>
                  <a:srgbClr val="000000"/>
                </a:solidFill>
                <a:latin typeface="+mn-lt"/>
                <a:ea typeface="+mn-ea"/>
              </a:rPr>
              <a:t>在构建大型网络时，不仅需要硬件工程师到现场进行设备的安装，同时需要软调工程师到现场进行设备配置，这样会造成大量的人力、物力成本以及运维成本。或者当网络中有新的网元上线时，如果网管不能感知新上线的网元，管理人员就无法对新上线的网元进行管理和控制。因此，为了自动发现网元并实现通过远程管理进行设备调测，降低运维成本，需要实现设备的即插即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pic>
        <p:nvPicPr>
          <p:cNvPr id="5" name="图片 4" descr="http://localhost:7890/pages/30002135/03/30002135/03/resources/vrp/images/dc_vrp_feature_new_0013660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906" y="1594296"/>
            <a:ext cx="4787587" cy="371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75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27088" y="1844675"/>
            <a:ext cx="75612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smtClean="0">
                <a:latin typeface="+mn-lt"/>
                <a:ea typeface="华文细黑" panose="02010600040101010101" pitchFamily="2" charset="-122"/>
              </a:rPr>
              <a:t>基于</a:t>
            </a:r>
            <a:r>
              <a:rPr lang="en-US" altLang="zh-CN" sz="2400" b="1" smtClean="0">
                <a:latin typeface="+mn-lt"/>
                <a:ea typeface="华文细黑" panose="02010600040101010101" pitchFamily="2" charset="-122"/>
              </a:rPr>
              <a:t>IP/MPLS</a:t>
            </a:r>
            <a:r>
              <a:rPr lang="zh-CN" altLang="en-US" sz="2400" b="1" smtClean="0">
                <a:latin typeface="+mn-lt"/>
                <a:ea typeface="华文细黑" panose="02010600040101010101" pitchFamily="2" charset="-122"/>
              </a:rPr>
              <a:t>组网的</a:t>
            </a:r>
            <a:r>
              <a:rPr lang="en-US" altLang="zh-CN" sz="2400" b="1" smtClean="0">
                <a:latin typeface="+mn-lt"/>
                <a:ea typeface="华文细黑" panose="02010600040101010101" pitchFamily="2" charset="-122"/>
              </a:rPr>
              <a:t>IP RAN</a:t>
            </a:r>
            <a:r>
              <a:rPr lang="zh-CN" altLang="en-US" sz="2400" b="1" smtClean="0">
                <a:latin typeface="+mn-lt"/>
                <a:ea typeface="华文细黑" panose="02010600040101010101" pitchFamily="2" charset="-122"/>
              </a:rPr>
              <a:t>因为其高带宽，高精度，高可靠性成为了实现</a:t>
            </a:r>
            <a:r>
              <a:rPr lang="en-US" altLang="zh-CN" sz="2400" b="1" smtClean="0">
                <a:latin typeface="+mn-lt"/>
                <a:ea typeface="华文细黑" panose="02010600040101010101" pitchFamily="2" charset="-122"/>
              </a:rPr>
              <a:t>4G</a:t>
            </a:r>
            <a:r>
              <a:rPr lang="zh-CN" altLang="en-US" sz="2400" b="1" smtClean="0">
                <a:latin typeface="+mn-lt"/>
                <a:ea typeface="华文细黑" panose="02010600040101010101" pitchFamily="2" charset="-122"/>
              </a:rPr>
              <a:t>与政企专线业务统一承载重要的技术选择</a:t>
            </a:r>
            <a:endParaRPr lang="en-US" altLang="zh-CN" sz="2400" b="1" smtClean="0">
              <a:latin typeface="+mn-lt"/>
              <a:ea typeface="华文细黑" panose="02010600040101010101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400" b="1" smtClean="0">
                <a:latin typeface="+mn-lt"/>
                <a:ea typeface="华文细黑" panose="02010600040101010101" pitchFamily="2" charset="-122"/>
              </a:rPr>
              <a:t>IPRAN</a:t>
            </a:r>
            <a:r>
              <a:rPr lang="zh-CN" altLang="en-US" sz="2400" b="1" smtClean="0">
                <a:latin typeface="+mn-lt"/>
                <a:ea typeface="华文细黑" panose="02010600040101010101" pitchFamily="2" charset="-122"/>
              </a:rPr>
              <a:t>网络可以满足政企业务高带宽、点到点和多点到多点、不同业务不同等级的</a:t>
            </a:r>
            <a:r>
              <a:rPr lang="en-US" altLang="zh-CN" sz="2400" b="1" smtClean="0">
                <a:latin typeface="+mn-lt"/>
                <a:ea typeface="华文细黑" panose="02010600040101010101" pitchFamily="2" charset="-122"/>
              </a:rPr>
              <a:t>QOS</a:t>
            </a:r>
            <a:r>
              <a:rPr lang="zh-CN" altLang="en-US" sz="2400" b="1" smtClean="0">
                <a:latin typeface="+mn-lt"/>
                <a:ea typeface="华文细黑" panose="02010600040101010101" pitchFamily="2" charset="-122"/>
              </a:rPr>
              <a:t>等需求，所以会逐渐替代传统的政企专线承载方式</a:t>
            </a:r>
            <a:endParaRPr lang="en-US" altLang="zh-CN" sz="2400" b="1" smtClean="0">
              <a:latin typeface="+mn-lt"/>
              <a:ea typeface="华文细黑" panose="02010600040101010101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endParaRPr lang="en-US" altLang="zh-CN" sz="2400" b="1" dirty="0">
              <a:latin typeface="+mn-lt"/>
              <a:ea typeface="华文细黑" panose="02010600040101010101" pitchFamily="2" charset="-122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引入</a:t>
            </a:r>
          </a:p>
        </p:txBody>
      </p:sp>
      <p:grpSp>
        <p:nvGrpSpPr>
          <p:cNvPr id="71688" name="Group 8"/>
          <p:cNvGrpSpPr>
            <a:grpSpLocks/>
          </p:cNvGrpSpPr>
          <p:nvPr/>
        </p:nvGrpSpPr>
        <p:grpSpPr bwMode="auto">
          <a:xfrm>
            <a:off x="611188" y="1773238"/>
            <a:ext cx="8064500" cy="3733800"/>
            <a:chOff x="480" y="1008"/>
            <a:chExt cx="4368" cy="2544"/>
          </a:xfrm>
        </p:grpSpPr>
        <p:sp>
          <p:nvSpPr>
            <p:cNvPr id="71689" name="AutoShape 9"/>
            <p:cNvSpPr>
              <a:spLocks noChangeArrowheads="1"/>
            </p:cNvSpPr>
            <p:nvPr/>
          </p:nvSpPr>
          <p:spPr bwMode="auto">
            <a:xfrm>
              <a:off x="485" y="1008"/>
              <a:ext cx="4363" cy="2544"/>
            </a:xfrm>
            <a:prstGeom prst="foldedCorner">
              <a:avLst>
                <a:gd name="adj" fmla="val 0"/>
              </a:avLst>
            </a:prstGeom>
            <a:noFill/>
            <a:ln w="28575">
              <a:solidFill>
                <a:srgbClr val="4C61A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480" y="1008"/>
              <a:ext cx="104" cy="2544"/>
            </a:xfrm>
            <a:prstGeom prst="rect">
              <a:avLst/>
            </a:prstGeom>
            <a:solidFill>
              <a:srgbClr val="4C61A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4744" y="1008"/>
              <a:ext cx="104" cy="2544"/>
            </a:xfrm>
            <a:prstGeom prst="rect">
              <a:avLst/>
            </a:prstGeom>
            <a:solidFill>
              <a:srgbClr val="4C61A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pic>
        <p:nvPicPr>
          <p:cNvPr id="3" name="对象 9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3" r="-46" b="-690"/>
          <a:stretch>
            <a:fillRect/>
          </a:stretch>
        </p:blipFill>
        <p:spPr bwMode="auto">
          <a:xfrm>
            <a:off x="1123147" y="2334161"/>
            <a:ext cx="6709892" cy="16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" y="1263273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主备</a:t>
            </a:r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0021" y="4828574"/>
            <a:ext cx="755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主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备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通过建立端到端的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BFD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会话检测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的连通性，如果主用链路发生故障，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30ms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之内便会切换到备用链路上。</a:t>
            </a:r>
            <a:endParaRPr lang="en-US" altLang="zh-CN" dirty="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pic>
        <p:nvPicPr>
          <p:cNvPr id="3" name="对象 9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3" r="-46" b="-690"/>
          <a:stretch>
            <a:fillRect/>
          </a:stretch>
        </p:blipFill>
        <p:spPr bwMode="auto">
          <a:xfrm>
            <a:off x="1123147" y="2334161"/>
            <a:ext cx="6709892" cy="16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" y="1263273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单发双收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0021" y="4828574"/>
            <a:ext cx="755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       可以通过配置单发双收功能，避免因双方主备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PW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状态不一致，导致业务中断。</a:t>
            </a:r>
            <a:endParaRPr lang="en-US" altLang="zh-CN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任意多边形 1"/>
          <p:cNvSpPr/>
          <p:nvPr/>
        </p:nvSpPr>
        <p:spPr>
          <a:xfrm>
            <a:off x="1403797" y="2555330"/>
            <a:ext cx="6233375" cy="431109"/>
          </a:xfrm>
          <a:custGeom>
            <a:avLst/>
            <a:gdLst>
              <a:gd name="connsiteX0" fmla="*/ 0 w 6233375"/>
              <a:gd name="connsiteY0" fmla="*/ 393932 h 431109"/>
              <a:gd name="connsiteX1" fmla="*/ 695459 w 6233375"/>
              <a:gd name="connsiteY1" fmla="*/ 393932 h 431109"/>
              <a:gd name="connsiteX2" fmla="*/ 2627290 w 6233375"/>
              <a:gd name="connsiteY2" fmla="*/ 7566 h 431109"/>
              <a:gd name="connsiteX3" fmla="*/ 6233375 w 6233375"/>
              <a:gd name="connsiteY3" fmla="*/ 174991 h 43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33375" h="431109">
                <a:moveTo>
                  <a:pt x="0" y="393932"/>
                </a:moveTo>
                <a:cubicBezTo>
                  <a:pt x="128788" y="426129"/>
                  <a:pt x="257577" y="458326"/>
                  <a:pt x="695459" y="393932"/>
                </a:cubicBezTo>
                <a:cubicBezTo>
                  <a:pt x="1133341" y="329538"/>
                  <a:pt x="1704304" y="44056"/>
                  <a:pt x="2627290" y="7566"/>
                </a:cubicBezTo>
                <a:cubicBezTo>
                  <a:pt x="3550276" y="-28924"/>
                  <a:pt x="4891825" y="73033"/>
                  <a:pt x="6233375" y="174991"/>
                </a:cubicBezTo>
              </a:path>
            </a:pathLst>
          </a:custGeom>
          <a:noFill/>
          <a:ln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1506828" y="2808987"/>
            <a:ext cx="6027312" cy="797241"/>
          </a:xfrm>
          <a:custGeom>
            <a:avLst/>
            <a:gdLst>
              <a:gd name="connsiteX0" fmla="*/ 6027312 w 6027312"/>
              <a:gd name="connsiteY0" fmla="*/ 0 h 797241"/>
              <a:gd name="connsiteX1" fmla="*/ 2588653 w 6027312"/>
              <a:gd name="connsiteY1" fmla="*/ 785611 h 797241"/>
              <a:gd name="connsiteX2" fmla="*/ 0 w 6027312"/>
              <a:gd name="connsiteY2" fmla="*/ 476518 h 79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7312" h="797241">
                <a:moveTo>
                  <a:pt x="6027312" y="0"/>
                </a:moveTo>
                <a:cubicBezTo>
                  <a:pt x="4810258" y="353095"/>
                  <a:pt x="3593205" y="706191"/>
                  <a:pt x="2588653" y="785611"/>
                </a:cubicBezTo>
                <a:cubicBezTo>
                  <a:pt x="1584101" y="865031"/>
                  <a:pt x="369194" y="513008"/>
                  <a:pt x="0" y="476518"/>
                </a:cubicBez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pic>
        <p:nvPicPr>
          <p:cNvPr id="3" name="对象 9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43" r="-46" b="-690"/>
          <a:stretch>
            <a:fillRect/>
          </a:stretch>
        </p:blipFill>
        <p:spPr bwMode="auto">
          <a:xfrm>
            <a:off x="1099701" y="2134868"/>
            <a:ext cx="6709892" cy="167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" y="1263273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QOS 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8" name="直接连接符 7"/>
          <p:cNvCxnSpPr>
            <a:endCxn id="10" idx="0"/>
          </p:cNvCxnSpPr>
          <p:nvPr/>
        </p:nvCxnSpPr>
        <p:spPr>
          <a:xfrm flipH="1">
            <a:off x="2067224" y="3071446"/>
            <a:ext cx="322386" cy="1671167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07154" y="4742613"/>
            <a:ext cx="332014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mtClean="0">
                <a:latin typeface="+mn-lt"/>
                <a:ea typeface="+mn-ea"/>
              </a:rPr>
              <a:t>支持</a:t>
            </a:r>
            <a:r>
              <a:rPr lang="en-US" altLang="zh-CN" sz="1600" smtClean="0">
                <a:latin typeface="+mn-lt"/>
                <a:ea typeface="+mn-ea"/>
              </a:rPr>
              <a:t>AC</a:t>
            </a:r>
            <a:r>
              <a:rPr lang="zh-CN" altLang="en-US" sz="1600" smtClean="0">
                <a:latin typeface="+mn-lt"/>
                <a:ea typeface="+mn-ea"/>
              </a:rPr>
              <a:t>接口的</a:t>
            </a:r>
            <a:r>
              <a:rPr lang="en-US" altLang="zh-CN" sz="1600" smtClean="0">
                <a:latin typeface="+mn-lt"/>
                <a:ea typeface="+mn-ea"/>
              </a:rPr>
              <a:t>qos lr</a:t>
            </a:r>
            <a:r>
              <a:rPr lang="zh-CN" altLang="en-US" sz="1600" smtClean="0">
                <a:latin typeface="+mn-lt"/>
                <a:ea typeface="+mn-ea"/>
              </a:rPr>
              <a:t>限速</a:t>
            </a:r>
            <a:endParaRPr lang="en-US" altLang="zh-CN" sz="1600" smtClean="0">
              <a:latin typeface="+mn-lt"/>
              <a:ea typeface="+mn-ea"/>
            </a:endParaRPr>
          </a:p>
          <a:p>
            <a:pPr algn="ctr"/>
            <a:r>
              <a:rPr lang="zh-CN" altLang="en-US" sz="1600" smtClean="0">
                <a:latin typeface="+mn-lt"/>
                <a:ea typeface="+mn-ea"/>
              </a:rPr>
              <a:t>以及</a:t>
            </a:r>
            <a:r>
              <a:rPr lang="en-US" altLang="zh-CN" sz="1600" smtClean="0">
                <a:latin typeface="+mn-lt"/>
                <a:ea typeface="+mn-ea"/>
              </a:rPr>
              <a:t>qos car</a:t>
            </a:r>
            <a:r>
              <a:rPr lang="zh-CN" altLang="en-US" sz="1600" smtClean="0">
                <a:latin typeface="+mn-lt"/>
                <a:ea typeface="+mn-ea"/>
              </a:rPr>
              <a:t>限速，出入方向均支持</a:t>
            </a:r>
            <a:endParaRPr lang="zh-CN" altLang="en-US" sz="1600" dirty="0" smtClean="0">
              <a:latin typeface="+mn-lt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41546" y="4742613"/>
            <a:ext cx="4641015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mtClean="0">
                <a:latin typeface="+mn-lt"/>
                <a:ea typeface="+mn-ea"/>
              </a:rPr>
              <a:t>支持</a:t>
            </a:r>
            <a:r>
              <a:rPr lang="en-US" altLang="zh-CN" sz="1600" smtClean="0">
                <a:latin typeface="+mn-lt"/>
                <a:ea typeface="+mn-ea"/>
              </a:rPr>
              <a:t>PW</a:t>
            </a:r>
            <a:r>
              <a:rPr lang="zh-CN" altLang="en-US" sz="1600" smtClean="0">
                <a:latin typeface="+mn-lt"/>
                <a:ea typeface="+mn-ea"/>
              </a:rPr>
              <a:t>的</a:t>
            </a:r>
            <a:r>
              <a:rPr lang="en-US" altLang="zh-CN" sz="1600" smtClean="0">
                <a:latin typeface="+mn-lt"/>
                <a:ea typeface="+mn-ea"/>
              </a:rPr>
              <a:t>qos lr</a:t>
            </a:r>
            <a:r>
              <a:rPr lang="zh-CN" altLang="en-US" sz="1600" smtClean="0">
                <a:latin typeface="+mn-lt"/>
                <a:ea typeface="+mn-ea"/>
              </a:rPr>
              <a:t>限速，出入方向均支持</a:t>
            </a:r>
            <a:endParaRPr lang="en-US" altLang="zh-CN" sz="1600" smtClean="0">
              <a:latin typeface="+mn-lt"/>
              <a:ea typeface="+mn-ea"/>
            </a:endParaRPr>
          </a:p>
          <a:p>
            <a:pPr algn="ctr"/>
            <a:r>
              <a:rPr lang="zh-CN" altLang="en-US" sz="1600" smtClean="0">
                <a:latin typeface="+mn-lt"/>
                <a:ea typeface="+mn-ea"/>
              </a:rPr>
              <a:t>注：因为</a:t>
            </a:r>
            <a:r>
              <a:rPr lang="en-US" altLang="zh-CN" sz="1600" smtClean="0">
                <a:latin typeface="+mn-lt"/>
                <a:ea typeface="+mn-ea"/>
              </a:rPr>
              <a:t>MPLS</a:t>
            </a:r>
            <a:r>
              <a:rPr lang="zh-CN" altLang="en-US" sz="1600" smtClean="0">
                <a:latin typeface="+mn-lt"/>
                <a:ea typeface="+mn-ea"/>
              </a:rPr>
              <a:t>的原因，实测速率会比配置速率低</a:t>
            </a:r>
            <a:endParaRPr lang="zh-CN" altLang="en-US" sz="1600" dirty="0" smtClean="0">
              <a:latin typeface="+mn-lt"/>
              <a:ea typeface="+mn-ea"/>
            </a:endParaRPr>
          </a:p>
        </p:txBody>
      </p:sp>
      <p:cxnSp>
        <p:nvCxnSpPr>
          <p:cNvPr id="13" name="直接连接符 12"/>
          <p:cNvCxnSpPr>
            <a:endCxn id="12" idx="0"/>
          </p:cNvCxnSpPr>
          <p:nvPr/>
        </p:nvCxnSpPr>
        <p:spPr>
          <a:xfrm>
            <a:off x="3034747" y="3071446"/>
            <a:ext cx="3327307" cy="1671167"/>
          </a:xfrm>
          <a:prstGeom prst="line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8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355" y="1084819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临终遗言功能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1894" y="5073378"/>
            <a:ext cx="755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       当用户侧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A0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设备异常掉电时，会向网管服务器发送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10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条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Trap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，紧急求救。</a:t>
            </a:r>
            <a:endParaRPr lang="en-US" altLang="zh-CN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8" name="Picture 23" descr="Router_Stor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33" y="3090055"/>
            <a:ext cx="634726" cy="3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202236" y="3658025"/>
            <a:ext cx="106631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smtClean="0">
                <a:latin typeface="+mn-ea"/>
                <a:ea typeface="+mn-ea"/>
              </a:rPr>
              <a:t>用户侧</a:t>
            </a:r>
            <a:r>
              <a:rPr lang="en-US" altLang="zh-CN" sz="1600" smtClean="0">
                <a:latin typeface="+mn-ea"/>
                <a:ea typeface="+mn-ea"/>
              </a:rPr>
              <a:t>A0</a:t>
            </a:r>
            <a:endParaRPr lang="zh-CN" altLang="en-US" sz="1600" dirty="0" smtClean="0">
              <a:latin typeface="+mn-ea"/>
              <a:ea typeface="+mn-ea"/>
            </a:endParaRPr>
          </a:p>
        </p:txBody>
      </p:sp>
      <p:sp>
        <p:nvSpPr>
          <p:cNvPr id="10" name="Freeform 1148"/>
          <p:cNvSpPr>
            <a:spLocks/>
          </p:cNvSpPr>
          <p:nvPr/>
        </p:nvSpPr>
        <p:spPr bwMode="auto">
          <a:xfrm>
            <a:off x="3119683" y="2875832"/>
            <a:ext cx="1621576" cy="898321"/>
          </a:xfrm>
          <a:custGeom>
            <a:avLst/>
            <a:gdLst>
              <a:gd name="T0" fmla="*/ 169 w 854"/>
              <a:gd name="T1" fmla="*/ 19 h 463"/>
              <a:gd name="T2" fmla="*/ 170 w 854"/>
              <a:gd name="T3" fmla="*/ 57 h 463"/>
              <a:gd name="T4" fmla="*/ 180 w 854"/>
              <a:gd name="T5" fmla="*/ 60 h 463"/>
              <a:gd name="T6" fmla="*/ 178 w 854"/>
              <a:gd name="T7" fmla="*/ 92 h 463"/>
              <a:gd name="T8" fmla="*/ 121 w 854"/>
              <a:gd name="T9" fmla="*/ 94 h 463"/>
              <a:gd name="T10" fmla="*/ 111 w 854"/>
              <a:gd name="T11" fmla="*/ 87 h 463"/>
              <a:gd name="T12" fmla="*/ 65 w 854"/>
              <a:gd name="T13" fmla="*/ 87 h 463"/>
              <a:gd name="T14" fmla="*/ 59 w 854"/>
              <a:gd name="T15" fmla="*/ 69 h 463"/>
              <a:gd name="T16" fmla="*/ 22 w 854"/>
              <a:gd name="T17" fmla="*/ 60 h 463"/>
              <a:gd name="T18" fmla="*/ 20 w 854"/>
              <a:gd name="T19" fmla="*/ 23 h 463"/>
              <a:gd name="T20" fmla="*/ 61 w 854"/>
              <a:gd name="T21" fmla="*/ 17 h 463"/>
              <a:gd name="T22" fmla="*/ 70 w 854"/>
              <a:gd name="T23" fmla="*/ 8 h 463"/>
              <a:gd name="T24" fmla="*/ 122 w 854"/>
              <a:gd name="T25" fmla="*/ 8 h 463"/>
              <a:gd name="T26" fmla="*/ 126 w 854"/>
              <a:gd name="T27" fmla="*/ 11 h 463"/>
              <a:gd name="T28" fmla="*/ 169 w 854"/>
              <a:gd name="T29" fmla="*/ 19 h 463"/>
              <a:gd name="T30" fmla="*/ 169 w 854"/>
              <a:gd name="T31" fmla="*/ 19 h 4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4"/>
              <a:gd name="T49" fmla="*/ 0 h 463"/>
              <a:gd name="T50" fmla="*/ 854 w 854"/>
              <a:gd name="T51" fmla="*/ 463 h 4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4" h="463">
                <a:moveTo>
                  <a:pt x="735" y="82"/>
                </a:moveTo>
                <a:cubicBezTo>
                  <a:pt x="807" y="124"/>
                  <a:pt x="809" y="194"/>
                  <a:pt x="748" y="254"/>
                </a:cubicBezTo>
                <a:cubicBezTo>
                  <a:pt x="763" y="258"/>
                  <a:pt x="776" y="264"/>
                  <a:pt x="789" y="271"/>
                </a:cubicBezTo>
                <a:cubicBezTo>
                  <a:pt x="854" y="308"/>
                  <a:pt x="848" y="374"/>
                  <a:pt x="774" y="417"/>
                </a:cubicBezTo>
                <a:cubicBezTo>
                  <a:pt x="700" y="459"/>
                  <a:pt x="588" y="463"/>
                  <a:pt x="522" y="425"/>
                </a:cubicBezTo>
                <a:cubicBezTo>
                  <a:pt x="504" y="415"/>
                  <a:pt x="491" y="402"/>
                  <a:pt x="484" y="388"/>
                </a:cubicBezTo>
                <a:cubicBezTo>
                  <a:pt x="416" y="418"/>
                  <a:pt x="330" y="421"/>
                  <a:pt x="281" y="393"/>
                </a:cubicBezTo>
                <a:cubicBezTo>
                  <a:pt x="245" y="372"/>
                  <a:pt x="238" y="340"/>
                  <a:pt x="256" y="308"/>
                </a:cubicBezTo>
                <a:cubicBezTo>
                  <a:pt x="197" y="310"/>
                  <a:pt x="136" y="298"/>
                  <a:pt x="89" y="271"/>
                </a:cubicBezTo>
                <a:cubicBezTo>
                  <a:pt x="4" y="222"/>
                  <a:pt x="0" y="145"/>
                  <a:pt x="79" y="99"/>
                </a:cubicBezTo>
                <a:cubicBezTo>
                  <a:pt x="129" y="70"/>
                  <a:pt x="200" y="61"/>
                  <a:pt x="267" y="70"/>
                </a:cubicBezTo>
                <a:cubicBezTo>
                  <a:pt x="275" y="57"/>
                  <a:pt x="287" y="46"/>
                  <a:pt x="304" y="36"/>
                </a:cubicBezTo>
                <a:cubicBezTo>
                  <a:pt x="366" y="0"/>
                  <a:pt x="465" y="0"/>
                  <a:pt x="526" y="35"/>
                </a:cubicBezTo>
                <a:cubicBezTo>
                  <a:pt x="535" y="40"/>
                  <a:pt x="543" y="46"/>
                  <a:pt x="549" y="52"/>
                </a:cubicBezTo>
                <a:cubicBezTo>
                  <a:pt x="619" y="45"/>
                  <a:pt x="687" y="55"/>
                  <a:pt x="735" y="82"/>
                </a:cubicBezTo>
                <a:cubicBezTo>
                  <a:pt x="735" y="82"/>
                  <a:pt x="735" y="82"/>
                  <a:pt x="735" y="82"/>
                </a:cubicBezTo>
                <a:close/>
              </a:path>
            </a:pathLst>
          </a:custGeom>
          <a:solidFill>
            <a:srgbClr val="4E6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  <a:p>
            <a:r>
              <a:rPr lang="en-US" altLang="zh-CN"/>
              <a:t> </a:t>
            </a:r>
            <a:r>
              <a:rPr lang="en-US" altLang="zh-CN" smtClean="0"/>
              <a:t> </a:t>
            </a:r>
            <a:r>
              <a:rPr lang="en-US" altLang="zh-CN" smtClean="0">
                <a:solidFill>
                  <a:schemeClr val="bg1"/>
                </a:solidFill>
              </a:rPr>
              <a:t>IPRAN</a:t>
            </a:r>
            <a:r>
              <a:rPr lang="zh-CN" altLang="en-US" smtClean="0">
                <a:solidFill>
                  <a:schemeClr val="bg1"/>
                </a:solidFill>
              </a:rPr>
              <a:t>网络</a:t>
            </a:r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11" name="直接连接符 10"/>
          <p:cNvCxnSpPr>
            <a:stCxn id="8" idx="3"/>
          </p:cNvCxnSpPr>
          <p:nvPr/>
        </p:nvCxnSpPr>
        <p:spPr>
          <a:xfrm>
            <a:off x="2052759" y="3276756"/>
            <a:ext cx="10669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622470" y="2566736"/>
            <a:ext cx="1457487" cy="7100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727"/>
          <p:cNvGrpSpPr>
            <a:grpSpLocks noChangeAspect="1"/>
          </p:cNvGrpSpPr>
          <p:nvPr/>
        </p:nvGrpSpPr>
        <p:grpSpPr bwMode="auto">
          <a:xfrm>
            <a:off x="6152458" y="1993182"/>
            <a:ext cx="835025" cy="882650"/>
            <a:chOff x="483" y="245"/>
            <a:chExt cx="526" cy="556"/>
          </a:xfrm>
        </p:grpSpPr>
        <p:sp>
          <p:nvSpPr>
            <p:cNvPr id="18" name="AutoShape 1726"/>
            <p:cNvSpPr>
              <a:spLocks noChangeAspect="1" noChangeArrowheads="1" noTextEdit="1"/>
            </p:cNvSpPr>
            <p:nvPr/>
          </p:nvSpPr>
          <p:spPr bwMode="auto">
            <a:xfrm>
              <a:off x="483" y="245"/>
              <a:ext cx="526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728"/>
            <p:cNvSpPr>
              <a:spLocks noEditPoints="1"/>
            </p:cNvSpPr>
            <p:nvPr/>
          </p:nvSpPr>
          <p:spPr bwMode="auto">
            <a:xfrm>
              <a:off x="678" y="620"/>
              <a:ext cx="339" cy="123"/>
            </a:xfrm>
            <a:custGeom>
              <a:avLst/>
              <a:gdLst>
                <a:gd name="T0" fmla="*/ 0 w 687"/>
                <a:gd name="T1" fmla="*/ 0 h 251"/>
                <a:gd name="T2" fmla="*/ 0 w 687"/>
                <a:gd name="T3" fmla="*/ 0 h 251"/>
                <a:gd name="T4" fmla="*/ 0 w 687"/>
                <a:gd name="T5" fmla="*/ 0 h 251"/>
                <a:gd name="T6" fmla="*/ 0 w 687"/>
                <a:gd name="T7" fmla="*/ 0 h 251"/>
                <a:gd name="T8" fmla="*/ 0 w 687"/>
                <a:gd name="T9" fmla="*/ 0 h 251"/>
                <a:gd name="T10" fmla="*/ 0 w 687"/>
                <a:gd name="T11" fmla="*/ 0 h 251"/>
                <a:gd name="T12" fmla="*/ 0 w 687"/>
                <a:gd name="T13" fmla="*/ 0 h 251"/>
                <a:gd name="T14" fmla="*/ 0 w 687"/>
                <a:gd name="T15" fmla="*/ 0 h 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7"/>
                <a:gd name="T25" fmla="*/ 0 h 251"/>
                <a:gd name="T26" fmla="*/ 687 w 687"/>
                <a:gd name="T27" fmla="*/ 251 h 2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7" h="251">
                  <a:moveTo>
                    <a:pt x="474" y="251"/>
                  </a:moveTo>
                  <a:cubicBezTo>
                    <a:pt x="474" y="251"/>
                    <a:pt x="568" y="209"/>
                    <a:pt x="617" y="182"/>
                  </a:cubicBezTo>
                  <a:cubicBezTo>
                    <a:pt x="676" y="149"/>
                    <a:pt x="687" y="100"/>
                    <a:pt x="644" y="61"/>
                  </a:cubicBezTo>
                  <a:cubicBezTo>
                    <a:pt x="602" y="22"/>
                    <a:pt x="393" y="0"/>
                    <a:pt x="393" y="0"/>
                  </a:cubicBezTo>
                  <a:moveTo>
                    <a:pt x="0" y="102"/>
                  </a:moveTo>
                  <a:cubicBezTo>
                    <a:pt x="0" y="102"/>
                    <a:pt x="70" y="82"/>
                    <a:pt x="85" y="86"/>
                  </a:cubicBezTo>
                  <a:cubicBezTo>
                    <a:pt x="109" y="93"/>
                    <a:pt x="163" y="137"/>
                    <a:pt x="208" y="139"/>
                  </a:cubicBezTo>
                  <a:cubicBezTo>
                    <a:pt x="252" y="141"/>
                    <a:pt x="310" y="57"/>
                    <a:pt x="321" y="46"/>
                  </a:cubicBezTo>
                </a:path>
              </a:pathLst>
            </a:custGeom>
            <a:noFill/>
            <a:ln w="1588">
              <a:solidFill>
                <a:srgbClr val="13175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729"/>
            <p:cNvSpPr>
              <a:spLocks/>
            </p:cNvSpPr>
            <p:nvPr/>
          </p:nvSpPr>
          <p:spPr bwMode="auto">
            <a:xfrm>
              <a:off x="781" y="629"/>
              <a:ext cx="68" cy="56"/>
            </a:xfrm>
            <a:custGeom>
              <a:avLst/>
              <a:gdLst>
                <a:gd name="T0" fmla="*/ 68 w 68"/>
                <a:gd name="T1" fmla="*/ 0 h 56"/>
                <a:gd name="T2" fmla="*/ 68 w 68"/>
                <a:gd name="T3" fmla="*/ 16 h 56"/>
                <a:gd name="T4" fmla="*/ 0 w 68"/>
                <a:gd name="T5" fmla="*/ 56 h 56"/>
                <a:gd name="T6" fmla="*/ 0 w 68"/>
                <a:gd name="T7" fmla="*/ 40 h 56"/>
                <a:gd name="T8" fmla="*/ 68 w 68"/>
                <a:gd name="T9" fmla="*/ 0 h 56"/>
                <a:gd name="T10" fmla="*/ 68 w 68"/>
                <a:gd name="T11" fmla="*/ 0 h 56"/>
                <a:gd name="T12" fmla="*/ 68 w 68"/>
                <a:gd name="T13" fmla="*/ 0 h 56"/>
                <a:gd name="T14" fmla="*/ 68 w 68"/>
                <a:gd name="T15" fmla="*/ 0 h 56"/>
                <a:gd name="T16" fmla="*/ 68 w 68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56"/>
                <a:gd name="T29" fmla="*/ 68 w 68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56">
                  <a:moveTo>
                    <a:pt x="68" y="0"/>
                  </a:moveTo>
                  <a:lnTo>
                    <a:pt x="68" y="16"/>
                  </a:lnTo>
                  <a:lnTo>
                    <a:pt x="0" y="56"/>
                  </a:lnTo>
                  <a:lnTo>
                    <a:pt x="0" y="4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730"/>
            <p:cNvSpPr>
              <a:spLocks/>
            </p:cNvSpPr>
            <p:nvPr/>
          </p:nvSpPr>
          <p:spPr bwMode="auto">
            <a:xfrm>
              <a:off x="645" y="591"/>
              <a:ext cx="136" cy="94"/>
            </a:xfrm>
            <a:custGeom>
              <a:avLst/>
              <a:gdLst>
                <a:gd name="T0" fmla="*/ 136 w 136"/>
                <a:gd name="T1" fmla="*/ 78 h 94"/>
                <a:gd name="T2" fmla="*/ 136 w 136"/>
                <a:gd name="T3" fmla="*/ 94 h 94"/>
                <a:gd name="T4" fmla="*/ 0 w 136"/>
                <a:gd name="T5" fmla="*/ 16 h 94"/>
                <a:gd name="T6" fmla="*/ 0 w 136"/>
                <a:gd name="T7" fmla="*/ 0 h 94"/>
                <a:gd name="T8" fmla="*/ 136 w 136"/>
                <a:gd name="T9" fmla="*/ 78 h 94"/>
                <a:gd name="T10" fmla="*/ 136 w 136"/>
                <a:gd name="T11" fmla="*/ 78 h 94"/>
                <a:gd name="T12" fmla="*/ 136 w 136"/>
                <a:gd name="T13" fmla="*/ 78 h 94"/>
                <a:gd name="T14" fmla="*/ 136 w 136"/>
                <a:gd name="T15" fmla="*/ 78 h 94"/>
                <a:gd name="T16" fmla="*/ 136 w 136"/>
                <a:gd name="T17" fmla="*/ 78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"/>
                <a:gd name="T28" fmla="*/ 0 h 94"/>
                <a:gd name="T29" fmla="*/ 136 w 13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" h="94">
                  <a:moveTo>
                    <a:pt x="136" y="78"/>
                  </a:moveTo>
                  <a:lnTo>
                    <a:pt x="136" y="94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36" y="78"/>
                  </a:lnTo>
                  <a:close/>
                </a:path>
              </a:pathLst>
            </a:custGeom>
            <a:solidFill>
              <a:srgbClr val="364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731"/>
            <p:cNvSpPr>
              <a:spLocks/>
            </p:cNvSpPr>
            <p:nvPr/>
          </p:nvSpPr>
          <p:spPr bwMode="auto">
            <a:xfrm>
              <a:off x="645" y="551"/>
              <a:ext cx="204" cy="118"/>
            </a:xfrm>
            <a:custGeom>
              <a:avLst/>
              <a:gdLst>
                <a:gd name="T0" fmla="*/ 204 w 204"/>
                <a:gd name="T1" fmla="*/ 78 h 118"/>
                <a:gd name="T2" fmla="*/ 136 w 204"/>
                <a:gd name="T3" fmla="*/ 118 h 118"/>
                <a:gd name="T4" fmla="*/ 0 w 204"/>
                <a:gd name="T5" fmla="*/ 40 h 118"/>
                <a:gd name="T6" fmla="*/ 69 w 204"/>
                <a:gd name="T7" fmla="*/ 0 h 118"/>
                <a:gd name="T8" fmla="*/ 204 w 204"/>
                <a:gd name="T9" fmla="*/ 78 h 118"/>
                <a:gd name="T10" fmla="*/ 204 w 204"/>
                <a:gd name="T11" fmla="*/ 78 h 118"/>
                <a:gd name="T12" fmla="*/ 204 w 204"/>
                <a:gd name="T13" fmla="*/ 78 h 118"/>
                <a:gd name="T14" fmla="*/ 204 w 204"/>
                <a:gd name="T15" fmla="*/ 78 h 118"/>
                <a:gd name="T16" fmla="*/ 204 w 204"/>
                <a:gd name="T17" fmla="*/ 78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4"/>
                <a:gd name="T28" fmla="*/ 0 h 118"/>
                <a:gd name="T29" fmla="*/ 204 w 204"/>
                <a:gd name="T30" fmla="*/ 118 h 11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4" h="118">
                  <a:moveTo>
                    <a:pt x="204" y="78"/>
                  </a:moveTo>
                  <a:lnTo>
                    <a:pt x="136" y="118"/>
                  </a:lnTo>
                  <a:lnTo>
                    <a:pt x="0" y="40"/>
                  </a:lnTo>
                  <a:lnTo>
                    <a:pt x="69" y="0"/>
                  </a:lnTo>
                  <a:lnTo>
                    <a:pt x="204" y="78"/>
                  </a:lnTo>
                  <a:close/>
                </a:path>
              </a:pathLst>
            </a:custGeom>
            <a:solidFill>
              <a:srgbClr val="4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732"/>
            <p:cNvSpPr>
              <a:spLocks/>
            </p:cNvSpPr>
            <p:nvPr/>
          </p:nvSpPr>
          <p:spPr bwMode="auto">
            <a:xfrm>
              <a:off x="714" y="432"/>
              <a:ext cx="66" cy="30"/>
            </a:xfrm>
            <a:custGeom>
              <a:avLst/>
              <a:gdLst>
                <a:gd name="T0" fmla="*/ 43 w 66"/>
                <a:gd name="T1" fmla="*/ 25 h 30"/>
                <a:gd name="T2" fmla="*/ 0 w 66"/>
                <a:gd name="T3" fmla="*/ 0 h 30"/>
                <a:gd name="T4" fmla="*/ 23 w 66"/>
                <a:gd name="T5" fmla="*/ 6 h 30"/>
                <a:gd name="T6" fmla="*/ 66 w 66"/>
                <a:gd name="T7" fmla="*/ 30 h 30"/>
                <a:gd name="T8" fmla="*/ 43 w 66"/>
                <a:gd name="T9" fmla="*/ 25 h 30"/>
                <a:gd name="T10" fmla="*/ 43 w 66"/>
                <a:gd name="T11" fmla="*/ 25 h 30"/>
                <a:gd name="T12" fmla="*/ 43 w 66"/>
                <a:gd name="T13" fmla="*/ 25 h 30"/>
                <a:gd name="T14" fmla="*/ 43 w 66"/>
                <a:gd name="T15" fmla="*/ 25 h 30"/>
                <a:gd name="T16" fmla="*/ 43 w 66"/>
                <a:gd name="T17" fmla="*/ 2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"/>
                <a:gd name="T28" fmla="*/ 0 h 30"/>
                <a:gd name="T29" fmla="*/ 66 w 6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" h="30">
                  <a:moveTo>
                    <a:pt x="43" y="25"/>
                  </a:moveTo>
                  <a:lnTo>
                    <a:pt x="0" y="0"/>
                  </a:lnTo>
                  <a:lnTo>
                    <a:pt x="23" y="6"/>
                  </a:lnTo>
                  <a:lnTo>
                    <a:pt x="66" y="30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4C5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733"/>
            <p:cNvSpPr>
              <a:spLocks/>
            </p:cNvSpPr>
            <p:nvPr/>
          </p:nvSpPr>
          <p:spPr bwMode="auto">
            <a:xfrm>
              <a:off x="714" y="432"/>
              <a:ext cx="43" cy="201"/>
            </a:xfrm>
            <a:custGeom>
              <a:avLst/>
              <a:gdLst>
                <a:gd name="T0" fmla="*/ 43 w 43"/>
                <a:gd name="T1" fmla="*/ 201 h 201"/>
                <a:gd name="T2" fmla="*/ 0 w 43"/>
                <a:gd name="T3" fmla="*/ 176 h 201"/>
                <a:gd name="T4" fmla="*/ 0 w 43"/>
                <a:gd name="T5" fmla="*/ 0 h 201"/>
                <a:gd name="T6" fmla="*/ 43 w 43"/>
                <a:gd name="T7" fmla="*/ 25 h 201"/>
                <a:gd name="T8" fmla="*/ 43 w 43"/>
                <a:gd name="T9" fmla="*/ 201 h 201"/>
                <a:gd name="T10" fmla="*/ 43 w 43"/>
                <a:gd name="T11" fmla="*/ 201 h 201"/>
                <a:gd name="T12" fmla="*/ 43 w 43"/>
                <a:gd name="T13" fmla="*/ 201 h 201"/>
                <a:gd name="T14" fmla="*/ 43 w 43"/>
                <a:gd name="T15" fmla="*/ 201 h 201"/>
                <a:gd name="T16" fmla="*/ 43 w 43"/>
                <a:gd name="T17" fmla="*/ 201 h 2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01"/>
                <a:gd name="T29" fmla="*/ 43 w 43"/>
                <a:gd name="T30" fmla="*/ 201 h 2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01">
                  <a:moveTo>
                    <a:pt x="43" y="201"/>
                  </a:moveTo>
                  <a:lnTo>
                    <a:pt x="0" y="176"/>
                  </a:lnTo>
                  <a:lnTo>
                    <a:pt x="0" y="0"/>
                  </a:lnTo>
                  <a:lnTo>
                    <a:pt x="43" y="25"/>
                  </a:lnTo>
                  <a:lnTo>
                    <a:pt x="43" y="201"/>
                  </a:lnTo>
                  <a:close/>
                </a:path>
              </a:pathLst>
            </a:custGeom>
            <a:solidFill>
              <a:srgbClr val="243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34"/>
            <p:cNvSpPr>
              <a:spLocks/>
            </p:cNvSpPr>
            <p:nvPr/>
          </p:nvSpPr>
          <p:spPr bwMode="auto">
            <a:xfrm>
              <a:off x="757" y="457"/>
              <a:ext cx="23" cy="176"/>
            </a:xfrm>
            <a:custGeom>
              <a:avLst/>
              <a:gdLst>
                <a:gd name="T0" fmla="*/ 0 w 23"/>
                <a:gd name="T1" fmla="*/ 0 h 176"/>
                <a:gd name="T2" fmla="*/ 23 w 23"/>
                <a:gd name="T3" fmla="*/ 5 h 176"/>
                <a:gd name="T4" fmla="*/ 23 w 23"/>
                <a:gd name="T5" fmla="*/ 148 h 176"/>
                <a:gd name="T6" fmla="*/ 0 w 23"/>
                <a:gd name="T7" fmla="*/ 176 h 176"/>
                <a:gd name="T8" fmla="*/ 0 w 23"/>
                <a:gd name="T9" fmla="*/ 0 h 176"/>
                <a:gd name="T10" fmla="*/ 0 w 23"/>
                <a:gd name="T11" fmla="*/ 0 h 176"/>
                <a:gd name="T12" fmla="*/ 0 w 23"/>
                <a:gd name="T13" fmla="*/ 0 h 176"/>
                <a:gd name="T14" fmla="*/ 0 w 23"/>
                <a:gd name="T15" fmla="*/ 0 h 176"/>
                <a:gd name="T16" fmla="*/ 0 w 23"/>
                <a:gd name="T17" fmla="*/ 0 h 1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76"/>
                <a:gd name="T29" fmla="*/ 23 w 23"/>
                <a:gd name="T30" fmla="*/ 176 h 1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76">
                  <a:moveTo>
                    <a:pt x="0" y="0"/>
                  </a:moveTo>
                  <a:lnTo>
                    <a:pt x="23" y="5"/>
                  </a:lnTo>
                  <a:lnTo>
                    <a:pt x="23" y="148"/>
                  </a:lnTo>
                  <a:lnTo>
                    <a:pt x="0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735"/>
            <p:cNvSpPr>
              <a:spLocks/>
            </p:cNvSpPr>
            <p:nvPr/>
          </p:nvSpPr>
          <p:spPr bwMode="auto">
            <a:xfrm>
              <a:off x="898" y="398"/>
              <a:ext cx="15" cy="251"/>
            </a:xfrm>
            <a:custGeom>
              <a:avLst/>
              <a:gdLst>
                <a:gd name="T0" fmla="*/ 0 w 15"/>
                <a:gd name="T1" fmla="*/ 8 h 251"/>
                <a:gd name="T2" fmla="*/ 15 w 15"/>
                <a:gd name="T3" fmla="*/ 0 h 251"/>
                <a:gd name="T4" fmla="*/ 14 w 15"/>
                <a:gd name="T5" fmla="*/ 242 h 251"/>
                <a:gd name="T6" fmla="*/ 0 w 15"/>
                <a:gd name="T7" fmla="*/ 251 h 251"/>
                <a:gd name="T8" fmla="*/ 0 w 15"/>
                <a:gd name="T9" fmla="*/ 8 h 251"/>
                <a:gd name="T10" fmla="*/ 0 w 15"/>
                <a:gd name="T11" fmla="*/ 8 h 251"/>
                <a:gd name="T12" fmla="*/ 0 w 15"/>
                <a:gd name="T13" fmla="*/ 8 h 251"/>
                <a:gd name="T14" fmla="*/ 0 w 15"/>
                <a:gd name="T15" fmla="*/ 8 h 251"/>
                <a:gd name="T16" fmla="*/ 0 w 15"/>
                <a:gd name="T17" fmla="*/ 8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51"/>
                <a:gd name="T29" fmla="*/ 15 w 15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51">
                  <a:moveTo>
                    <a:pt x="0" y="8"/>
                  </a:moveTo>
                  <a:lnTo>
                    <a:pt x="15" y="0"/>
                  </a:lnTo>
                  <a:lnTo>
                    <a:pt x="14" y="242"/>
                  </a:lnTo>
                  <a:lnTo>
                    <a:pt x="0" y="25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736"/>
            <p:cNvSpPr>
              <a:spLocks/>
            </p:cNvSpPr>
            <p:nvPr/>
          </p:nvSpPr>
          <p:spPr bwMode="auto">
            <a:xfrm>
              <a:off x="634" y="246"/>
              <a:ext cx="279" cy="160"/>
            </a:xfrm>
            <a:custGeom>
              <a:avLst/>
              <a:gdLst>
                <a:gd name="T0" fmla="*/ 0 w 279"/>
                <a:gd name="T1" fmla="*/ 8 h 160"/>
                <a:gd name="T2" fmla="*/ 14 w 279"/>
                <a:gd name="T3" fmla="*/ 0 h 160"/>
                <a:gd name="T4" fmla="*/ 279 w 279"/>
                <a:gd name="T5" fmla="*/ 152 h 160"/>
                <a:gd name="T6" fmla="*/ 264 w 279"/>
                <a:gd name="T7" fmla="*/ 160 h 160"/>
                <a:gd name="T8" fmla="*/ 0 w 279"/>
                <a:gd name="T9" fmla="*/ 8 h 160"/>
                <a:gd name="T10" fmla="*/ 0 w 279"/>
                <a:gd name="T11" fmla="*/ 8 h 160"/>
                <a:gd name="T12" fmla="*/ 0 w 279"/>
                <a:gd name="T13" fmla="*/ 8 h 160"/>
                <a:gd name="T14" fmla="*/ 0 w 279"/>
                <a:gd name="T15" fmla="*/ 8 h 160"/>
                <a:gd name="T16" fmla="*/ 0 w 279"/>
                <a:gd name="T17" fmla="*/ 8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9"/>
                <a:gd name="T28" fmla="*/ 0 h 160"/>
                <a:gd name="T29" fmla="*/ 279 w 279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9" h="160">
                  <a:moveTo>
                    <a:pt x="0" y="8"/>
                  </a:moveTo>
                  <a:lnTo>
                    <a:pt x="14" y="0"/>
                  </a:lnTo>
                  <a:lnTo>
                    <a:pt x="279" y="152"/>
                  </a:lnTo>
                  <a:lnTo>
                    <a:pt x="264" y="16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1737"/>
            <p:cNvSpPr>
              <a:spLocks/>
            </p:cNvSpPr>
            <p:nvPr/>
          </p:nvSpPr>
          <p:spPr bwMode="auto">
            <a:xfrm>
              <a:off x="634" y="254"/>
              <a:ext cx="264" cy="395"/>
            </a:xfrm>
            <a:custGeom>
              <a:avLst/>
              <a:gdLst>
                <a:gd name="T0" fmla="*/ 264 w 264"/>
                <a:gd name="T1" fmla="*/ 152 h 395"/>
                <a:gd name="T2" fmla="*/ 264 w 264"/>
                <a:gd name="T3" fmla="*/ 395 h 395"/>
                <a:gd name="T4" fmla="*/ 0 w 264"/>
                <a:gd name="T5" fmla="*/ 242 h 395"/>
                <a:gd name="T6" fmla="*/ 0 w 264"/>
                <a:gd name="T7" fmla="*/ 0 h 395"/>
                <a:gd name="T8" fmla="*/ 264 w 264"/>
                <a:gd name="T9" fmla="*/ 152 h 395"/>
                <a:gd name="T10" fmla="*/ 264 w 264"/>
                <a:gd name="T11" fmla="*/ 152 h 395"/>
                <a:gd name="T12" fmla="*/ 264 w 264"/>
                <a:gd name="T13" fmla="*/ 152 h 395"/>
                <a:gd name="T14" fmla="*/ 264 w 264"/>
                <a:gd name="T15" fmla="*/ 152 h 395"/>
                <a:gd name="T16" fmla="*/ 264 w 264"/>
                <a:gd name="T17" fmla="*/ 152 h 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4"/>
                <a:gd name="T28" fmla="*/ 0 h 395"/>
                <a:gd name="T29" fmla="*/ 264 w 264"/>
                <a:gd name="T30" fmla="*/ 395 h 3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4" h="395">
                  <a:moveTo>
                    <a:pt x="264" y="152"/>
                  </a:moveTo>
                  <a:lnTo>
                    <a:pt x="264" y="395"/>
                  </a:lnTo>
                  <a:lnTo>
                    <a:pt x="0" y="242"/>
                  </a:lnTo>
                  <a:lnTo>
                    <a:pt x="0" y="0"/>
                  </a:lnTo>
                  <a:lnTo>
                    <a:pt x="264" y="152"/>
                  </a:lnTo>
                  <a:close/>
                </a:path>
              </a:pathLst>
            </a:custGeom>
            <a:solidFill>
              <a:srgbClr val="364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1738"/>
            <p:cNvSpPr>
              <a:spLocks/>
            </p:cNvSpPr>
            <p:nvPr/>
          </p:nvSpPr>
          <p:spPr bwMode="auto">
            <a:xfrm>
              <a:off x="885" y="409"/>
              <a:ext cx="6" cy="245"/>
            </a:xfrm>
            <a:custGeom>
              <a:avLst/>
              <a:gdLst>
                <a:gd name="T0" fmla="*/ 1 w 6"/>
                <a:gd name="T1" fmla="*/ 3 h 245"/>
                <a:gd name="T2" fmla="*/ 6 w 6"/>
                <a:gd name="T3" fmla="*/ 0 h 245"/>
                <a:gd name="T4" fmla="*/ 5 w 6"/>
                <a:gd name="T5" fmla="*/ 242 h 245"/>
                <a:gd name="T6" fmla="*/ 0 w 6"/>
                <a:gd name="T7" fmla="*/ 245 h 245"/>
                <a:gd name="T8" fmla="*/ 1 w 6"/>
                <a:gd name="T9" fmla="*/ 3 h 245"/>
                <a:gd name="T10" fmla="*/ 1 w 6"/>
                <a:gd name="T11" fmla="*/ 3 h 245"/>
                <a:gd name="T12" fmla="*/ 1 w 6"/>
                <a:gd name="T13" fmla="*/ 3 h 245"/>
                <a:gd name="T14" fmla="*/ 1 w 6"/>
                <a:gd name="T15" fmla="*/ 3 h 245"/>
                <a:gd name="T16" fmla="*/ 1 w 6"/>
                <a:gd name="T17" fmla="*/ 3 h 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5"/>
                <a:gd name="T29" fmla="*/ 6 w 6"/>
                <a:gd name="T30" fmla="*/ 245 h 2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5">
                  <a:moveTo>
                    <a:pt x="1" y="3"/>
                  </a:moveTo>
                  <a:lnTo>
                    <a:pt x="6" y="0"/>
                  </a:lnTo>
                  <a:lnTo>
                    <a:pt x="5" y="242"/>
                  </a:lnTo>
                  <a:lnTo>
                    <a:pt x="0" y="245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717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739"/>
            <p:cNvSpPr>
              <a:spLocks/>
            </p:cNvSpPr>
            <p:nvPr/>
          </p:nvSpPr>
          <p:spPr bwMode="auto">
            <a:xfrm>
              <a:off x="621" y="256"/>
              <a:ext cx="270" cy="156"/>
            </a:xfrm>
            <a:custGeom>
              <a:avLst/>
              <a:gdLst>
                <a:gd name="T0" fmla="*/ 0 w 270"/>
                <a:gd name="T1" fmla="*/ 4 h 156"/>
                <a:gd name="T2" fmla="*/ 6 w 270"/>
                <a:gd name="T3" fmla="*/ 0 h 156"/>
                <a:gd name="T4" fmla="*/ 270 w 270"/>
                <a:gd name="T5" fmla="*/ 153 h 156"/>
                <a:gd name="T6" fmla="*/ 265 w 270"/>
                <a:gd name="T7" fmla="*/ 156 h 156"/>
                <a:gd name="T8" fmla="*/ 0 w 270"/>
                <a:gd name="T9" fmla="*/ 4 h 156"/>
                <a:gd name="T10" fmla="*/ 0 w 270"/>
                <a:gd name="T11" fmla="*/ 4 h 156"/>
                <a:gd name="T12" fmla="*/ 0 w 270"/>
                <a:gd name="T13" fmla="*/ 4 h 156"/>
                <a:gd name="T14" fmla="*/ 0 w 270"/>
                <a:gd name="T15" fmla="*/ 4 h 156"/>
                <a:gd name="T16" fmla="*/ 0 w 270"/>
                <a:gd name="T17" fmla="*/ 4 h 1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0"/>
                <a:gd name="T28" fmla="*/ 0 h 156"/>
                <a:gd name="T29" fmla="*/ 270 w 270"/>
                <a:gd name="T30" fmla="*/ 156 h 1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0" h="156">
                  <a:moveTo>
                    <a:pt x="0" y="4"/>
                  </a:moveTo>
                  <a:lnTo>
                    <a:pt x="6" y="0"/>
                  </a:lnTo>
                  <a:lnTo>
                    <a:pt x="270" y="153"/>
                  </a:lnTo>
                  <a:lnTo>
                    <a:pt x="265" y="15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740"/>
            <p:cNvSpPr>
              <a:spLocks/>
            </p:cNvSpPr>
            <p:nvPr/>
          </p:nvSpPr>
          <p:spPr bwMode="auto">
            <a:xfrm>
              <a:off x="620" y="260"/>
              <a:ext cx="266" cy="394"/>
            </a:xfrm>
            <a:custGeom>
              <a:avLst/>
              <a:gdLst>
                <a:gd name="T0" fmla="*/ 266 w 266"/>
                <a:gd name="T1" fmla="*/ 152 h 394"/>
                <a:gd name="T2" fmla="*/ 265 w 266"/>
                <a:gd name="T3" fmla="*/ 394 h 394"/>
                <a:gd name="T4" fmla="*/ 0 w 266"/>
                <a:gd name="T5" fmla="*/ 242 h 394"/>
                <a:gd name="T6" fmla="*/ 1 w 266"/>
                <a:gd name="T7" fmla="*/ 0 h 394"/>
                <a:gd name="T8" fmla="*/ 266 w 266"/>
                <a:gd name="T9" fmla="*/ 152 h 394"/>
                <a:gd name="T10" fmla="*/ 266 w 266"/>
                <a:gd name="T11" fmla="*/ 152 h 394"/>
                <a:gd name="T12" fmla="*/ 266 w 266"/>
                <a:gd name="T13" fmla="*/ 152 h 394"/>
                <a:gd name="T14" fmla="*/ 266 w 266"/>
                <a:gd name="T15" fmla="*/ 152 h 394"/>
                <a:gd name="T16" fmla="*/ 266 w 266"/>
                <a:gd name="T17" fmla="*/ 152 h 3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394"/>
                <a:gd name="T29" fmla="*/ 266 w 266"/>
                <a:gd name="T30" fmla="*/ 394 h 3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394">
                  <a:moveTo>
                    <a:pt x="266" y="152"/>
                  </a:moveTo>
                  <a:lnTo>
                    <a:pt x="265" y="394"/>
                  </a:lnTo>
                  <a:lnTo>
                    <a:pt x="0" y="242"/>
                  </a:lnTo>
                  <a:lnTo>
                    <a:pt x="1" y="0"/>
                  </a:lnTo>
                  <a:lnTo>
                    <a:pt x="266" y="152"/>
                  </a:lnTo>
                  <a:close/>
                </a:path>
              </a:pathLst>
            </a:custGeom>
            <a:solidFill>
              <a:srgbClr val="7F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741"/>
            <p:cNvSpPr>
              <a:spLocks/>
            </p:cNvSpPr>
            <p:nvPr/>
          </p:nvSpPr>
          <p:spPr bwMode="auto">
            <a:xfrm>
              <a:off x="632" y="280"/>
              <a:ext cx="15" cy="216"/>
            </a:xfrm>
            <a:custGeom>
              <a:avLst/>
              <a:gdLst>
                <a:gd name="T0" fmla="*/ 1 w 15"/>
                <a:gd name="T1" fmla="*/ 9 h 216"/>
                <a:gd name="T2" fmla="*/ 15 w 15"/>
                <a:gd name="T3" fmla="*/ 0 h 216"/>
                <a:gd name="T4" fmla="*/ 14 w 15"/>
                <a:gd name="T5" fmla="*/ 208 h 216"/>
                <a:gd name="T6" fmla="*/ 0 w 15"/>
                <a:gd name="T7" fmla="*/ 216 h 216"/>
                <a:gd name="T8" fmla="*/ 1 w 15"/>
                <a:gd name="T9" fmla="*/ 9 h 216"/>
                <a:gd name="T10" fmla="*/ 1 w 15"/>
                <a:gd name="T11" fmla="*/ 9 h 216"/>
                <a:gd name="T12" fmla="*/ 1 w 15"/>
                <a:gd name="T13" fmla="*/ 9 h 216"/>
                <a:gd name="T14" fmla="*/ 1 w 15"/>
                <a:gd name="T15" fmla="*/ 9 h 216"/>
                <a:gd name="T16" fmla="*/ 1 w 15"/>
                <a:gd name="T17" fmla="*/ 9 h 2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16"/>
                <a:gd name="T29" fmla="*/ 15 w 15"/>
                <a:gd name="T30" fmla="*/ 216 h 2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16">
                  <a:moveTo>
                    <a:pt x="1" y="9"/>
                  </a:moveTo>
                  <a:lnTo>
                    <a:pt x="15" y="0"/>
                  </a:lnTo>
                  <a:lnTo>
                    <a:pt x="14" y="208"/>
                  </a:lnTo>
                  <a:lnTo>
                    <a:pt x="0" y="216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742"/>
            <p:cNvSpPr>
              <a:spLocks/>
            </p:cNvSpPr>
            <p:nvPr/>
          </p:nvSpPr>
          <p:spPr bwMode="auto">
            <a:xfrm>
              <a:off x="632" y="488"/>
              <a:ext cx="247" cy="142"/>
            </a:xfrm>
            <a:custGeom>
              <a:avLst/>
              <a:gdLst>
                <a:gd name="T0" fmla="*/ 0 w 247"/>
                <a:gd name="T1" fmla="*/ 8 h 142"/>
                <a:gd name="T2" fmla="*/ 14 w 247"/>
                <a:gd name="T3" fmla="*/ 0 h 142"/>
                <a:gd name="T4" fmla="*/ 247 w 247"/>
                <a:gd name="T5" fmla="*/ 134 h 142"/>
                <a:gd name="T6" fmla="*/ 233 w 247"/>
                <a:gd name="T7" fmla="*/ 142 h 142"/>
                <a:gd name="T8" fmla="*/ 0 w 247"/>
                <a:gd name="T9" fmla="*/ 8 h 142"/>
                <a:gd name="T10" fmla="*/ 0 w 247"/>
                <a:gd name="T11" fmla="*/ 8 h 142"/>
                <a:gd name="T12" fmla="*/ 0 w 247"/>
                <a:gd name="T13" fmla="*/ 8 h 142"/>
                <a:gd name="T14" fmla="*/ 0 w 247"/>
                <a:gd name="T15" fmla="*/ 8 h 142"/>
                <a:gd name="T16" fmla="*/ 0 w 247"/>
                <a:gd name="T17" fmla="*/ 8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7"/>
                <a:gd name="T28" fmla="*/ 0 h 142"/>
                <a:gd name="T29" fmla="*/ 247 w 247"/>
                <a:gd name="T30" fmla="*/ 142 h 1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7" h="142">
                  <a:moveTo>
                    <a:pt x="0" y="8"/>
                  </a:moveTo>
                  <a:lnTo>
                    <a:pt x="14" y="0"/>
                  </a:lnTo>
                  <a:lnTo>
                    <a:pt x="247" y="134"/>
                  </a:lnTo>
                  <a:lnTo>
                    <a:pt x="233" y="14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743"/>
            <p:cNvSpPr>
              <a:spLocks/>
            </p:cNvSpPr>
            <p:nvPr/>
          </p:nvSpPr>
          <p:spPr bwMode="auto">
            <a:xfrm>
              <a:off x="881" y="406"/>
              <a:ext cx="14" cy="251"/>
            </a:xfrm>
            <a:custGeom>
              <a:avLst/>
              <a:gdLst>
                <a:gd name="T0" fmla="*/ 0 w 14"/>
                <a:gd name="T1" fmla="*/ 9 h 251"/>
                <a:gd name="T2" fmla="*/ 14 w 14"/>
                <a:gd name="T3" fmla="*/ 0 h 251"/>
                <a:gd name="T4" fmla="*/ 14 w 14"/>
                <a:gd name="T5" fmla="*/ 243 h 251"/>
                <a:gd name="T6" fmla="*/ 0 w 14"/>
                <a:gd name="T7" fmla="*/ 251 h 251"/>
                <a:gd name="T8" fmla="*/ 0 w 14"/>
                <a:gd name="T9" fmla="*/ 9 h 251"/>
                <a:gd name="T10" fmla="*/ 0 w 14"/>
                <a:gd name="T11" fmla="*/ 9 h 251"/>
                <a:gd name="T12" fmla="*/ 0 w 14"/>
                <a:gd name="T13" fmla="*/ 9 h 251"/>
                <a:gd name="T14" fmla="*/ 0 w 14"/>
                <a:gd name="T15" fmla="*/ 9 h 251"/>
                <a:gd name="T16" fmla="*/ 0 w 14"/>
                <a:gd name="T17" fmla="*/ 9 h 2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251"/>
                <a:gd name="T29" fmla="*/ 14 w 14"/>
                <a:gd name="T30" fmla="*/ 251 h 2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251">
                  <a:moveTo>
                    <a:pt x="0" y="9"/>
                  </a:moveTo>
                  <a:lnTo>
                    <a:pt x="14" y="0"/>
                  </a:lnTo>
                  <a:lnTo>
                    <a:pt x="14" y="243"/>
                  </a:lnTo>
                  <a:lnTo>
                    <a:pt x="0" y="25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744"/>
            <p:cNvSpPr>
              <a:spLocks/>
            </p:cNvSpPr>
            <p:nvPr/>
          </p:nvSpPr>
          <p:spPr bwMode="auto">
            <a:xfrm>
              <a:off x="617" y="254"/>
              <a:ext cx="278" cy="161"/>
            </a:xfrm>
            <a:custGeom>
              <a:avLst/>
              <a:gdLst>
                <a:gd name="T0" fmla="*/ 0 w 278"/>
                <a:gd name="T1" fmla="*/ 8 h 161"/>
                <a:gd name="T2" fmla="*/ 14 w 278"/>
                <a:gd name="T3" fmla="*/ 0 h 161"/>
                <a:gd name="T4" fmla="*/ 278 w 278"/>
                <a:gd name="T5" fmla="*/ 152 h 161"/>
                <a:gd name="T6" fmla="*/ 264 w 278"/>
                <a:gd name="T7" fmla="*/ 161 h 161"/>
                <a:gd name="T8" fmla="*/ 0 w 278"/>
                <a:gd name="T9" fmla="*/ 8 h 161"/>
                <a:gd name="T10" fmla="*/ 0 w 278"/>
                <a:gd name="T11" fmla="*/ 8 h 161"/>
                <a:gd name="T12" fmla="*/ 0 w 278"/>
                <a:gd name="T13" fmla="*/ 8 h 161"/>
                <a:gd name="T14" fmla="*/ 0 w 278"/>
                <a:gd name="T15" fmla="*/ 8 h 161"/>
                <a:gd name="T16" fmla="*/ 0 w 278"/>
                <a:gd name="T17" fmla="*/ 8 h 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"/>
                <a:gd name="T28" fmla="*/ 0 h 161"/>
                <a:gd name="T29" fmla="*/ 278 w 278"/>
                <a:gd name="T30" fmla="*/ 161 h 1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" h="161">
                  <a:moveTo>
                    <a:pt x="0" y="8"/>
                  </a:moveTo>
                  <a:lnTo>
                    <a:pt x="14" y="0"/>
                  </a:lnTo>
                  <a:lnTo>
                    <a:pt x="278" y="152"/>
                  </a:lnTo>
                  <a:lnTo>
                    <a:pt x="264" y="16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4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745"/>
            <p:cNvSpPr>
              <a:spLocks noEditPoints="1"/>
            </p:cNvSpPr>
            <p:nvPr/>
          </p:nvSpPr>
          <p:spPr bwMode="auto">
            <a:xfrm>
              <a:off x="616" y="262"/>
              <a:ext cx="265" cy="395"/>
            </a:xfrm>
            <a:custGeom>
              <a:avLst/>
              <a:gdLst>
                <a:gd name="T0" fmla="*/ 1 w 265"/>
                <a:gd name="T1" fmla="*/ 0 h 395"/>
                <a:gd name="T2" fmla="*/ 265 w 265"/>
                <a:gd name="T3" fmla="*/ 153 h 395"/>
                <a:gd name="T4" fmla="*/ 265 w 265"/>
                <a:gd name="T5" fmla="*/ 395 h 395"/>
                <a:gd name="T6" fmla="*/ 0 w 265"/>
                <a:gd name="T7" fmla="*/ 243 h 395"/>
                <a:gd name="T8" fmla="*/ 1 w 265"/>
                <a:gd name="T9" fmla="*/ 0 h 395"/>
                <a:gd name="T10" fmla="*/ 1 w 265"/>
                <a:gd name="T11" fmla="*/ 0 h 395"/>
                <a:gd name="T12" fmla="*/ 1 w 265"/>
                <a:gd name="T13" fmla="*/ 0 h 395"/>
                <a:gd name="T14" fmla="*/ 1 w 265"/>
                <a:gd name="T15" fmla="*/ 0 h 395"/>
                <a:gd name="T16" fmla="*/ 1 w 265"/>
                <a:gd name="T17" fmla="*/ 0 h 395"/>
                <a:gd name="T18" fmla="*/ 249 w 265"/>
                <a:gd name="T19" fmla="*/ 368 h 395"/>
                <a:gd name="T20" fmla="*/ 249 w 265"/>
                <a:gd name="T21" fmla="*/ 161 h 395"/>
                <a:gd name="T22" fmla="*/ 17 w 265"/>
                <a:gd name="T23" fmla="*/ 27 h 395"/>
                <a:gd name="T24" fmla="*/ 16 w 265"/>
                <a:gd name="T25" fmla="*/ 234 h 395"/>
                <a:gd name="T26" fmla="*/ 249 w 265"/>
                <a:gd name="T27" fmla="*/ 368 h 3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395"/>
                <a:gd name="T44" fmla="*/ 265 w 265"/>
                <a:gd name="T45" fmla="*/ 395 h 3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395">
                  <a:moveTo>
                    <a:pt x="1" y="0"/>
                  </a:moveTo>
                  <a:lnTo>
                    <a:pt x="265" y="153"/>
                  </a:lnTo>
                  <a:lnTo>
                    <a:pt x="265" y="395"/>
                  </a:lnTo>
                  <a:lnTo>
                    <a:pt x="0" y="243"/>
                  </a:lnTo>
                  <a:lnTo>
                    <a:pt x="1" y="0"/>
                  </a:lnTo>
                  <a:close/>
                  <a:moveTo>
                    <a:pt x="249" y="368"/>
                  </a:moveTo>
                  <a:lnTo>
                    <a:pt x="249" y="161"/>
                  </a:lnTo>
                  <a:lnTo>
                    <a:pt x="17" y="27"/>
                  </a:lnTo>
                  <a:lnTo>
                    <a:pt x="16" y="234"/>
                  </a:lnTo>
                  <a:lnTo>
                    <a:pt x="249" y="368"/>
                  </a:lnTo>
                  <a:close/>
                </a:path>
              </a:pathLst>
            </a:custGeom>
            <a:solidFill>
              <a:srgbClr val="364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746"/>
            <p:cNvSpPr>
              <a:spLocks noEditPoints="1"/>
            </p:cNvSpPr>
            <p:nvPr/>
          </p:nvSpPr>
          <p:spPr bwMode="auto">
            <a:xfrm>
              <a:off x="616" y="262"/>
              <a:ext cx="265" cy="395"/>
            </a:xfrm>
            <a:custGeom>
              <a:avLst/>
              <a:gdLst>
                <a:gd name="T0" fmla="*/ 1 w 265"/>
                <a:gd name="T1" fmla="*/ 0 h 395"/>
                <a:gd name="T2" fmla="*/ 265 w 265"/>
                <a:gd name="T3" fmla="*/ 153 h 395"/>
                <a:gd name="T4" fmla="*/ 265 w 265"/>
                <a:gd name="T5" fmla="*/ 395 h 395"/>
                <a:gd name="T6" fmla="*/ 0 w 265"/>
                <a:gd name="T7" fmla="*/ 243 h 395"/>
                <a:gd name="T8" fmla="*/ 1 w 265"/>
                <a:gd name="T9" fmla="*/ 0 h 395"/>
                <a:gd name="T10" fmla="*/ 1 w 265"/>
                <a:gd name="T11" fmla="*/ 0 h 395"/>
                <a:gd name="T12" fmla="*/ 1 w 265"/>
                <a:gd name="T13" fmla="*/ 0 h 395"/>
                <a:gd name="T14" fmla="*/ 1 w 265"/>
                <a:gd name="T15" fmla="*/ 0 h 395"/>
                <a:gd name="T16" fmla="*/ 1 w 265"/>
                <a:gd name="T17" fmla="*/ 0 h 395"/>
                <a:gd name="T18" fmla="*/ 249 w 265"/>
                <a:gd name="T19" fmla="*/ 368 h 395"/>
                <a:gd name="T20" fmla="*/ 249 w 265"/>
                <a:gd name="T21" fmla="*/ 161 h 395"/>
                <a:gd name="T22" fmla="*/ 17 w 265"/>
                <a:gd name="T23" fmla="*/ 27 h 395"/>
                <a:gd name="T24" fmla="*/ 16 w 265"/>
                <a:gd name="T25" fmla="*/ 234 h 395"/>
                <a:gd name="T26" fmla="*/ 249 w 265"/>
                <a:gd name="T27" fmla="*/ 368 h 3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395"/>
                <a:gd name="T44" fmla="*/ 265 w 265"/>
                <a:gd name="T45" fmla="*/ 395 h 3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395">
                  <a:moveTo>
                    <a:pt x="1" y="0"/>
                  </a:moveTo>
                  <a:lnTo>
                    <a:pt x="265" y="153"/>
                  </a:lnTo>
                  <a:lnTo>
                    <a:pt x="265" y="395"/>
                  </a:lnTo>
                  <a:lnTo>
                    <a:pt x="0" y="243"/>
                  </a:lnTo>
                  <a:lnTo>
                    <a:pt x="1" y="0"/>
                  </a:lnTo>
                  <a:moveTo>
                    <a:pt x="249" y="368"/>
                  </a:moveTo>
                  <a:lnTo>
                    <a:pt x="249" y="161"/>
                  </a:lnTo>
                  <a:lnTo>
                    <a:pt x="17" y="27"/>
                  </a:lnTo>
                  <a:lnTo>
                    <a:pt x="16" y="234"/>
                  </a:lnTo>
                  <a:lnTo>
                    <a:pt x="249" y="3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747"/>
            <p:cNvSpPr>
              <a:spLocks/>
            </p:cNvSpPr>
            <p:nvPr/>
          </p:nvSpPr>
          <p:spPr bwMode="auto">
            <a:xfrm>
              <a:off x="484" y="647"/>
              <a:ext cx="240" cy="155"/>
            </a:xfrm>
            <a:custGeom>
              <a:avLst/>
              <a:gdLst>
                <a:gd name="T0" fmla="*/ 240 w 240"/>
                <a:gd name="T1" fmla="*/ 155 h 155"/>
                <a:gd name="T2" fmla="*/ 0 w 240"/>
                <a:gd name="T3" fmla="*/ 15 h 155"/>
                <a:gd name="T4" fmla="*/ 0 w 240"/>
                <a:gd name="T5" fmla="*/ 0 h 155"/>
                <a:gd name="T6" fmla="*/ 240 w 240"/>
                <a:gd name="T7" fmla="*/ 139 h 155"/>
                <a:gd name="T8" fmla="*/ 240 w 240"/>
                <a:gd name="T9" fmla="*/ 155 h 155"/>
                <a:gd name="T10" fmla="*/ 240 w 240"/>
                <a:gd name="T11" fmla="*/ 155 h 155"/>
                <a:gd name="T12" fmla="*/ 240 w 240"/>
                <a:gd name="T13" fmla="*/ 155 h 155"/>
                <a:gd name="T14" fmla="*/ 240 w 240"/>
                <a:gd name="T15" fmla="*/ 155 h 155"/>
                <a:gd name="T16" fmla="*/ 240 w 240"/>
                <a:gd name="T17" fmla="*/ 155 h 1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0"/>
                <a:gd name="T28" fmla="*/ 0 h 155"/>
                <a:gd name="T29" fmla="*/ 240 w 240"/>
                <a:gd name="T30" fmla="*/ 155 h 1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0" h="155">
                  <a:moveTo>
                    <a:pt x="240" y="15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240" y="139"/>
                  </a:lnTo>
                  <a:lnTo>
                    <a:pt x="240" y="155"/>
                  </a:lnTo>
                  <a:close/>
                </a:path>
              </a:pathLst>
            </a:custGeom>
            <a:solidFill>
              <a:srgbClr val="364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748"/>
            <p:cNvSpPr>
              <a:spLocks/>
            </p:cNvSpPr>
            <p:nvPr/>
          </p:nvSpPr>
          <p:spPr bwMode="auto">
            <a:xfrm>
              <a:off x="484" y="592"/>
              <a:ext cx="320" cy="194"/>
            </a:xfrm>
            <a:custGeom>
              <a:avLst/>
              <a:gdLst>
                <a:gd name="T0" fmla="*/ 240 w 320"/>
                <a:gd name="T1" fmla="*/ 194 h 194"/>
                <a:gd name="T2" fmla="*/ 0 w 320"/>
                <a:gd name="T3" fmla="*/ 55 h 194"/>
                <a:gd name="T4" fmla="*/ 79 w 320"/>
                <a:gd name="T5" fmla="*/ 0 h 194"/>
                <a:gd name="T6" fmla="*/ 320 w 320"/>
                <a:gd name="T7" fmla="*/ 140 h 194"/>
                <a:gd name="T8" fmla="*/ 240 w 320"/>
                <a:gd name="T9" fmla="*/ 194 h 194"/>
                <a:gd name="T10" fmla="*/ 240 w 320"/>
                <a:gd name="T11" fmla="*/ 194 h 194"/>
                <a:gd name="T12" fmla="*/ 240 w 320"/>
                <a:gd name="T13" fmla="*/ 194 h 194"/>
                <a:gd name="T14" fmla="*/ 240 w 320"/>
                <a:gd name="T15" fmla="*/ 194 h 194"/>
                <a:gd name="T16" fmla="*/ 240 w 320"/>
                <a:gd name="T17" fmla="*/ 194 h 1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0"/>
                <a:gd name="T28" fmla="*/ 0 h 194"/>
                <a:gd name="T29" fmla="*/ 320 w 320"/>
                <a:gd name="T30" fmla="*/ 194 h 1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0" h="194">
                  <a:moveTo>
                    <a:pt x="240" y="194"/>
                  </a:moveTo>
                  <a:lnTo>
                    <a:pt x="0" y="55"/>
                  </a:lnTo>
                  <a:lnTo>
                    <a:pt x="79" y="0"/>
                  </a:lnTo>
                  <a:lnTo>
                    <a:pt x="320" y="140"/>
                  </a:lnTo>
                  <a:lnTo>
                    <a:pt x="240" y="194"/>
                  </a:lnTo>
                  <a:close/>
                </a:path>
              </a:pathLst>
            </a:custGeom>
            <a:solidFill>
              <a:srgbClr val="4D61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1749"/>
            <p:cNvSpPr>
              <a:spLocks/>
            </p:cNvSpPr>
            <p:nvPr/>
          </p:nvSpPr>
          <p:spPr bwMode="auto">
            <a:xfrm>
              <a:off x="724" y="732"/>
              <a:ext cx="80" cy="70"/>
            </a:xfrm>
            <a:custGeom>
              <a:avLst/>
              <a:gdLst>
                <a:gd name="T0" fmla="*/ 80 w 80"/>
                <a:gd name="T1" fmla="*/ 0 h 70"/>
                <a:gd name="T2" fmla="*/ 80 w 80"/>
                <a:gd name="T3" fmla="*/ 23 h 70"/>
                <a:gd name="T4" fmla="*/ 0 w 80"/>
                <a:gd name="T5" fmla="*/ 70 h 70"/>
                <a:gd name="T6" fmla="*/ 0 w 80"/>
                <a:gd name="T7" fmla="*/ 54 h 70"/>
                <a:gd name="T8" fmla="*/ 80 w 80"/>
                <a:gd name="T9" fmla="*/ 0 h 70"/>
                <a:gd name="T10" fmla="*/ 80 w 80"/>
                <a:gd name="T11" fmla="*/ 0 h 70"/>
                <a:gd name="T12" fmla="*/ 80 w 80"/>
                <a:gd name="T13" fmla="*/ 0 h 70"/>
                <a:gd name="T14" fmla="*/ 80 w 80"/>
                <a:gd name="T15" fmla="*/ 0 h 70"/>
                <a:gd name="T16" fmla="*/ 80 w 80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"/>
                <a:gd name="T28" fmla="*/ 0 h 70"/>
                <a:gd name="T29" fmla="*/ 80 w 8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" h="70">
                  <a:moveTo>
                    <a:pt x="80" y="0"/>
                  </a:moveTo>
                  <a:lnTo>
                    <a:pt x="80" y="23"/>
                  </a:lnTo>
                  <a:lnTo>
                    <a:pt x="0" y="70"/>
                  </a:lnTo>
                  <a:lnTo>
                    <a:pt x="0" y="5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1750"/>
            <p:cNvSpPr>
              <a:spLocks/>
            </p:cNvSpPr>
            <p:nvPr/>
          </p:nvSpPr>
          <p:spPr bwMode="auto">
            <a:xfrm>
              <a:off x="840" y="773"/>
              <a:ext cx="29" cy="23"/>
            </a:xfrm>
            <a:custGeom>
              <a:avLst/>
              <a:gdLst>
                <a:gd name="T0" fmla="*/ 0 w 59"/>
                <a:gd name="T1" fmla="*/ 1 h 45"/>
                <a:gd name="T2" fmla="*/ 0 w 59"/>
                <a:gd name="T3" fmla="*/ 1 h 45"/>
                <a:gd name="T4" fmla="*/ 0 w 59"/>
                <a:gd name="T5" fmla="*/ 1 h 45"/>
                <a:gd name="T6" fmla="*/ 0 w 59"/>
                <a:gd name="T7" fmla="*/ 0 h 45"/>
                <a:gd name="T8" fmla="*/ 0 w 59"/>
                <a:gd name="T9" fmla="*/ 1 h 45"/>
                <a:gd name="T10" fmla="*/ 0 w 59"/>
                <a:gd name="T11" fmla="*/ 1 h 45"/>
                <a:gd name="T12" fmla="*/ 0 w 59"/>
                <a:gd name="T13" fmla="*/ 1 h 45"/>
                <a:gd name="T14" fmla="*/ 0 w 59"/>
                <a:gd name="T15" fmla="*/ 1 h 45"/>
                <a:gd name="T16" fmla="*/ 0 w 59"/>
                <a:gd name="T17" fmla="*/ 1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45"/>
                <a:gd name="T29" fmla="*/ 59 w 59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45">
                  <a:moveTo>
                    <a:pt x="59" y="45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4"/>
                    <a:pt x="56" y="36"/>
                    <a:pt x="56" y="38"/>
                  </a:cubicBezTo>
                  <a:cubicBezTo>
                    <a:pt x="56" y="42"/>
                    <a:pt x="57" y="44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5"/>
                    <a:pt x="59" y="45"/>
                    <a:pt x="59" y="45"/>
                  </a:cubicBezTo>
                  <a:close/>
                </a:path>
              </a:pathLst>
            </a:custGeom>
            <a:solidFill>
              <a:srgbClr val="293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1751"/>
            <p:cNvSpPr>
              <a:spLocks/>
            </p:cNvSpPr>
            <p:nvPr/>
          </p:nvSpPr>
          <p:spPr bwMode="auto">
            <a:xfrm>
              <a:off x="843" y="736"/>
              <a:ext cx="63" cy="50"/>
            </a:xfrm>
            <a:custGeom>
              <a:avLst/>
              <a:gdLst>
                <a:gd name="T0" fmla="*/ 0 w 128"/>
                <a:gd name="T1" fmla="*/ 1 h 100"/>
                <a:gd name="T2" fmla="*/ 0 w 128"/>
                <a:gd name="T3" fmla="*/ 1 h 100"/>
                <a:gd name="T4" fmla="*/ 0 w 128"/>
                <a:gd name="T5" fmla="*/ 1 h 100"/>
                <a:gd name="T6" fmla="*/ 0 w 128"/>
                <a:gd name="T7" fmla="*/ 0 h 100"/>
                <a:gd name="T8" fmla="*/ 0 w 128"/>
                <a:gd name="T9" fmla="*/ 1 h 100"/>
                <a:gd name="T10" fmla="*/ 0 w 128"/>
                <a:gd name="T11" fmla="*/ 1 h 100"/>
                <a:gd name="T12" fmla="*/ 0 w 128"/>
                <a:gd name="T13" fmla="*/ 1 h 100"/>
                <a:gd name="T14" fmla="*/ 0 w 128"/>
                <a:gd name="T15" fmla="*/ 1 h 100"/>
                <a:gd name="T16" fmla="*/ 0 w 128"/>
                <a:gd name="T17" fmla="*/ 1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100"/>
                <a:gd name="T29" fmla="*/ 128 w 128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100">
                  <a:moveTo>
                    <a:pt x="55" y="10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12" y="49"/>
                    <a:pt x="31" y="28"/>
                    <a:pt x="54" y="11"/>
                  </a:cubicBezTo>
                  <a:cubicBezTo>
                    <a:pt x="60" y="7"/>
                    <a:pt x="66" y="3"/>
                    <a:pt x="72" y="0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2" y="35"/>
                    <a:pt x="116" y="39"/>
                    <a:pt x="110" y="44"/>
                  </a:cubicBezTo>
                  <a:cubicBezTo>
                    <a:pt x="87" y="60"/>
                    <a:pt x="67" y="81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5" y="100"/>
                    <a:pt x="55" y="100"/>
                    <a:pt x="55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1752"/>
            <p:cNvSpPr>
              <a:spLocks/>
            </p:cNvSpPr>
            <p:nvPr/>
          </p:nvSpPr>
          <p:spPr bwMode="auto">
            <a:xfrm>
              <a:off x="841" y="729"/>
              <a:ext cx="91" cy="60"/>
            </a:xfrm>
            <a:custGeom>
              <a:avLst/>
              <a:gdLst>
                <a:gd name="T0" fmla="*/ 0 w 185"/>
                <a:gd name="T1" fmla="*/ 0 h 122"/>
                <a:gd name="T2" fmla="*/ 0 w 185"/>
                <a:gd name="T3" fmla="*/ 0 h 122"/>
                <a:gd name="T4" fmla="*/ 0 w 185"/>
                <a:gd name="T5" fmla="*/ 0 h 122"/>
                <a:gd name="T6" fmla="*/ 0 w 185"/>
                <a:gd name="T7" fmla="*/ 0 h 122"/>
                <a:gd name="T8" fmla="*/ 0 w 185"/>
                <a:gd name="T9" fmla="*/ 0 h 122"/>
                <a:gd name="T10" fmla="*/ 0 w 185"/>
                <a:gd name="T11" fmla="*/ 0 h 122"/>
                <a:gd name="T12" fmla="*/ 0 w 185"/>
                <a:gd name="T13" fmla="*/ 0 h 122"/>
                <a:gd name="T14" fmla="*/ 0 w 185"/>
                <a:gd name="T15" fmla="*/ 0 h 122"/>
                <a:gd name="T16" fmla="*/ 0 w 185"/>
                <a:gd name="T17" fmla="*/ 0 h 122"/>
                <a:gd name="T18" fmla="*/ 0 w 185"/>
                <a:gd name="T19" fmla="*/ 0 h 122"/>
                <a:gd name="T20" fmla="*/ 0 w 185"/>
                <a:gd name="T21" fmla="*/ 0 h 122"/>
                <a:gd name="T22" fmla="*/ 0 w 185"/>
                <a:gd name="T23" fmla="*/ 0 h 122"/>
                <a:gd name="T24" fmla="*/ 0 w 185"/>
                <a:gd name="T25" fmla="*/ 0 h 122"/>
                <a:gd name="T26" fmla="*/ 0 w 185"/>
                <a:gd name="T27" fmla="*/ 0 h 122"/>
                <a:gd name="T28" fmla="*/ 0 w 185"/>
                <a:gd name="T29" fmla="*/ 0 h 122"/>
                <a:gd name="T30" fmla="*/ 0 w 185"/>
                <a:gd name="T31" fmla="*/ 0 h 122"/>
                <a:gd name="T32" fmla="*/ 0 w 185"/>
                <a:gd name="T33" fmla="*/ 0 h 122"/>
                <a:gd name="T34" fmla="*/ 0 w 185"/>
                <a:gd name="T35" fmla="*/ 0 h 122"/>
                <a:gd name="T36" fmla="*/ 0 w 185"/>
                <a:gd name="T37" fmla="*/ 0 h 122"/>
                <a:gd name="T38" fmla="*/ 0 w 185"/>
                <a:gd name="T39" fmla="*/ 0 h 122"/>
                <a:gd name="T40" fmla="*/ 0 w 185"/>
                <a:gd name="T41" fmla="*/ 0 h 122"/>
                <a:gd name="T42" fmla="*/ 0 w 185"/>
                <a:gd name="T43" fmla="*/ 0 h 122"/>
                <a:gd name="T44" fmla="*/ 0 w 185"/>
                <a:gd name="T45" fmla="*/ 0 h 122"/>
                <a:gd name="T46" fmla="*/ 0 w 185"/>
                <a:gd name="T47" fmla="*/ 0 h 122"/>
                <a:gd name="T48" fmla="*/ 0 w 185"/>
                <a:gd name="T49" fmla="*/ 0 h 122"/>
                <a:gd name="T50" fmla="*/ 0 w 185"/>
                <a:gd name="T51" fmla="*/ 0 h 122"/>
                <a:gd name="T52" fmla="*/ 0 w 185"/>
                <a:gd name="T53" fmla="*/ 0 h 122"/>
                <a:gd name="T54" fmla="*/ 0 w 185"/>
                <a:gd name="T55" fmla="*/ 0 h 122"/>
                <a:gd name="T56" fmla="*/ 0 w 185"/>
                <a:gd name="T57" fmla="*/ 0 h 122"/>
                <a:gd name="T58" fmla="*/ 0 w 185"/>
                <a:gd name="T59" fmla="*/ 0 h 122"/>
                <a:gd name="T60" fmla="*/ 0 w 185"/>
                <a:gd name="T61" fmla="*/ 0 h 122"/>
                <a:gd name="T62" fmla="*/ 0 w 185"/>
                <a:gd name="T63" fmla="*/ 0 h 122"/>
                <a:gd name="T64" fmla="*/ 0 w 185"/>
                <a:gd name="T65" fmla="*/ 0 h 122"/>
                <a:gd name="T66" fmla="*/ 0 w 185"/>
                <a:gd name="T67" fmla="*/ 0 h 122"/>
                <a:gd name="T68" fmla="*/ 0 w 185"/>
                <a:gd name="T69" fmla="*/ 0 h 122"/>
                <a:gd name="T70" fmla="*/ 0 w 185"/>
                <a:gd name="T71" fmla="*/ 0 h 122"/>
                <a:gd name="T72" fmla="*/ 0 w 185"/>
                <a:gd name="T73" fmla="*/ 0 h 122"/>
                <a:gd name="T74" fmla="*/ 0 w 185"/>
                <a:gd name="T75" fmla="*/ 0 h 122"/>
                <a:gd name="T76" fmla="*/ 0 w 185"/>
                <a:gd name="T77" fmla="*/ 0 h 122"/>
                <a:gd name="T78" fmla="*/ 0 w 185"/>
                <a:gd name="T79" fmla="*/ 0 h 122"/>
                <a:gd name="T80" fmla="*/ 0 w 185"/>
                <a:gd name="T81" fmla="*/ 0 h 122"/>
                <a:gd name="T82" fmla="*/ 0 w 185"/>
                <a:gd name="T83" fmla="*/ 0 h 122"/>
                <a:gd name="T84" fmla="*/ 0 w 185"/>
                <a:gd name="T85" fmla="*/ 0 h 122"/>
                <a:gd name="T86" fmla="*/ 0 w 185"/>
                <a:gd name="T87" fmla="*/ 0 h 122"/>
                <a:gd name="T88" fmla="*/ 0 w 185"/>
                <a:gd name="T89" fmla="*/ 0 h 122"/>
                <a:gd name="T90" fmla="*/ 0 w 185"/>
                <a:gd name="T91" fmla="*/ 0 h 122"/>
                <a:gd name="T92" fmla="*/ 0 w 185"/>
                <a:gd name="T93" fmla="*/ 0 h 122"/>
                <a:gd name="T94" fmla="*/ 0 w 185"/>
                <a:gd name="T95" fmla="*/ 0 h 122"/>
                <a:gd name="T96" fmla="*/ 0 w 185"/>
                <a:gd name="T97" fmla="*/ 0 h 122"/>
                <a:gd name="T98" fmla="*/ 0 w 185"/>
                <a:gd name="T99" fmla="*/ 0 h 122"/>
                <a:gd name="T100" fmla="*/ 0 w 185"/>
                <a:gd name="T101" fmla="*/ 0 h 122"/>
                <a:gd name="T102" fmla="*/ 0 w 185"/>
                <a:gd name="T103" fmla="*/ 0 h 122"/>
                <a:gd name="T104" fmla="*/ 0 w 185"/>
                <a:gd name="T105" fmla="*/ 0 h 122"/>
                <a:gd name="T106" fmla="*/ 0 w 185"/>
                <a:gd name="T107" fmla="*/ 0 h 122"/>
                <a:gd name="T108" fmla="*/ 0 w 185"/>
                <a:gd name="T109" fmla="*/ 0 h 122"/>
                <a:gd name="T110" fmla="*/ 0 w 185"/>
                <a:gd name="T111" fmla="*/ 0 h 122"/>
                <a:gd name="T112" fmla="*/ 0 w 185"/>
                <a:gd name="T113" fmla="*/ 0 h 122"/>
                <a:gd name="T114" fmla="*/ 0 w 185"/>
                <a:gd name="T115" fmla="*/ 0 h 122"/>
                <a:gd name="T116" fmla="*/ 0 w 185"/>
                <a:gd name="T117" fmla="*/ 0 h 122"/>
                <a:gd name="T118" fmla="*/ 0 w 185"/>
                <a:gd name="T119" fmla="*/ 0 h 122"/>
                <a:gd name="T120" fmla="*/ 0 w 185"/>
                <a:gd name="T121" fmla="*/ 0 h 122"/>
                <a:gd name="T122" fmla="*/ 0 w 185"/>
                <a:gd name="T123" fmla="*/ 0 h 122"/>
                <a:gd name="T124" fmla="*/ 0 w 185"/>
                <a:gd name="T125" fmla="*/ 0 h 1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5"/>
                <a:gd name="T190" fmla="*/ 0 h 122"/>
                <a:gd name="T191" fmla="*/ 185 w 185"/>
                <a:gd name="T192" fmla="*/ 122 h 12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5" h="122">
                  <a:moveTo>
                    <a:pt x="130" y="3"/>
                  </a:moveTo>
                  <a:cubicBezTo>
                    <a:pt x="129" y="3"/>
                    <a:pt x="129" y="3"/>
                    <a:pt x="129" y="2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7" y="2"/>
                    <a:pt x="127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4" y="1"/>
                    <a:pt x="124" y="1"/>
                  </a:cubicBezTo>
                  <a:cubicBezTo>
                    <a:pt x="123" y="1"/>
                    <a:pt x="123" y="1"/>
                    <a:pt x="122" y="1"/>
                  </a:cubicBezTo>
                  <a:cubicBezTo>
                    <a:pt x="122" y="1"/>
                    <a:pt x="121" y="1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6" y="1"/>
                    <a:pt x="115" y="1"/>
                    <a:pt x="115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3" y="1"/>
                    <a:pt x="112" y="1"/>
                    <a:pt x="111" y="1"/>
                  </a:cubicBezTo>
                  <a:cubicBezTo>
                    <a:pt x="110" y="1"/>
                    <a:pt x="109" y="2"/>
                    <a:pt x="109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7" y="2"/>
                    <a:pt x="105" y="2"/>
                    <a:pt x="104" y="3"/>
                  </a:cubicBezTo>
                  <a:cubicBezTo>
                    <a:pt x="103" y="3"/>
                    <a:pt x="103" y="3"/>
                    <a:pt x="102" y="4"/>
                  </a:cubicBezTo>
                  <a:cubicBezTo>
                    <a:pt x="102" y="4"/>
                    <a:pt x="101" y="4"/>
                    <a:pt x="101" y="4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8" y="5"/>
                    <a:pt x="96" y="5"/>
                    <a:pt x="95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3" y="7"/>
                    <a:pt x="93" y="7"/>
                    <a:pt x="92" y="7"/>
                  </a:cubicBezTo>
                  <a:cubicBezTo>
                    <a:pt x="91" y="8"/>
                    <a:pt x="90" y="8"/>
                    <a:pt x="88" y="9"/>
                  </a:cubicBezTo>
                  <a:cubicBezTo>
                    <a:pt x="88" y="9"/>
                    <a:pt x="87" y="9"/>
                    <a:pt x="87" y="10"/>
                  </a:cubicBezTo>
                  <a:cubicBezTo>
                    <a:pt x="86" y="10"/>
                    <a:pt x="85" y="11"/>
                    <a:pt x="83" y="12"/>
                  </a:cubicBezTo>
                  <a:cubicBezTo>
                    <a:pt x="82" y="12"/>
                    <a:pt x="82" y="12"/>
                    <a:pt x="81" y="13"/>
                  </a:cubicBezTo>
                  <a:cubicBezTo>
                    <a:pt x="79" y="14"/>
                    <a:pt x="78" y="14"/>
                    <a:pt x="77" y="15"/>
                  </a:cubicBezTo>
                  <a:cubicBezTo>
                    <a:pt x="75" y="16"/>
                    <a:pt x="74" y="17"/>
                    <a:pt x="72" y="18"/>
                  </a:cubicBezTo>
                  <a:cubicBezTo>
                    <a:pt x="71" y="18"/>
                    <a:pt x="71" y="19"/>
                    <a:pt x="70" y="19"/>
                  </a:cubicBezTo>
                  <a:cubicBezTo>
                    <a:pt x="68" y="20"/>
                    <a:pt x="67" y="21"/>
                    <a:pt x="65" y="23"/>
                  </a:cubicBezTo>
                  <a:cubicBezTo>
                    <a:pt x="64" y="23"/>
                    <a:pt x="63" y="24"/>
                    <a:pt x="62" y="25"/>
                  </a:cubicBezTo>
                  <a:cubicBezTo>
                    <a:pt x="61" y="25"/>
                    <a:pt x="60" y="26"/>
                    <a:pt x="59" y="26"/>
                  </a:cubicBezTo>
                  <a:cubicBezTo>
                    <a:pt x="57" y="28"/>
                    <a:pt x="55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1" y="33"/>
                    <a:pt x="49" y="34"/>
                    <a:pt x="48" y="36"/>
                  </a:cubicBezTo>
                  <a:cubicBezTo>
                    <a:pt x="47" y="36"/>
                    <a:pt x="46" y="37"/>
                    <a:pt x="45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2" y="40"/>
                    <a:pt x="41" y="41"/>
                    <a:pt x="40" y="42"/>
                  </a:cubicBezTo>
                  <a:cubicBezTo>
                    <a:pt x="39" y="43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4" y="47"/>
                    <a:pt x="33" y="49"/>
                    <a:pt x="31" y="51"/>
                  </a:cubicBezTo>
                  <a:cubicBezTo>
                    <a:pt x="30" y="52"/>
                    <a:pt x="29" y="52"/>
                    <a:pt x="29" y="53"/>
                  </a:cubicBezTo>
                  <a:cubicBezTo>
                    <a:pt x="29" y="53"/>
                    <a:pt x="28" y="53"/>
                    <a:pt x="28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4" y="58"/>
                    <a:pt x="23" y="59"/>
                    <a:pt x="22" y="61"/>
                  </a:cubicBezTo>
                  <a:cubicBezTo>
                    <a:pt x="21" y="62"/>
                    <a:pt x="20" y="63"/>
                    <a:pt x="19" y="64"/>
                  </a:cubicBezTo>
                  <a:cubicBezTo>
                    <a:pt x="18" y="65"/>
                    <a:pt x="17" y="66"/>
                    <a:pt x="16" y="67"/>
                  </a:cubicBezTo>
                  <a:cubicBezTo>
                    <a:pt x="16" y="68"/>
                    <a:pt x="15" y="68"/>
                    <a:pt x="15" y="68"/>
                  </a:cubicBezTo>
                  <a:cubicBezTo>
                    <a:pt x="15" y="68"/>
                    <a:pt x="15" y="69"/>
                    <a:pt x="14" y="69"/>
                  </a:cubicBezTo>
                  <a:cubicBezTo>
                    <a:pt x="14" y="70"/>
                    <a:pt x="13" y="71"/>
                    <a:pt x="12" y="72"/>
                  </a:cubicBezTo>
                  <a:cubicBezTo>
                    <a:pt x="11" y="73"/>
                    <a:pt x="10" y="74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8" y="77"/>
                    <a:pt x="8" y="78"/>
                  </a:cubicBezTo>
                  <a:cubicBezTo>
                    <a:pt x="7" y="79"/>
                    <a:pt x="7" y="79"/>
                    <a:pt x="6" y="80"/>
                  </a:cubicBezTo>
                  <a:cubicBezTo>
                    <a:pt x="6" y="81"/>
                    <a:pt x="5" y="82"/>
                    <a:pt x="5" y="82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5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3" y="84"/>
                    <a:pt x="3" y="84"/>
                  </a:cubicBezTo>
                  <a:cubicBezTo>
                    <a:pt x="3" y="84"/>
                    <a:pt x="3" y="84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6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2" y="87"/>
                    <a:pt x="2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7" y="121"/>
                    <a:pt x="57" y="121"/>
                    <a:pt x="57" y="120"/>
                  </a:cubicBezTo>
                  <a:cubicBezTo>
                    <a:pt x="57" y="120"/>
                    <a:pt x="57" y="119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9"/>
                    <a:pt x="58" y="118"/>
                    <a:pt x="58" y="118"/>
                  </a:cubicBezTo>
                  <a:cubicBezTo>
                    <a:pt x="58" y="118"/>
                    <a:pt x="58" y="118"/>
                    <a:pt x="58" y="117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59" y="116"/>
                    <a:pt x="60" y="115"/>
                    <a:pt x="60" y="115"/>
                  </a:cubicBezTo>
                  <a:cubicBezTo>
                    <a:pt x="62" y="112"/>
                    <a:pt x="63" y="110"/>
                    <a:pt x="65" y="10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7" y="106"/>
                    <a:pt x="68" y="104"/>
                    <a:pt x="70" y="102"/>
                  </a:cubicBezTo>
                  <a:cubicBezTo>
                    <a:pt x="70" y="101"/>
                    <a:pt x="71" y="101"/>
                    <a:pt x="71" y="100"/>
                  </a:cubicBezTo>
                  <a:cubicBezTo>
                    <a:pt x="72" y="99"/>
                    <a:pt x="73" y="98"/>
                    <a:pt x="73" y="97"/>
                  </a:cubicBezTo>
                  <a:cubicBezTo>
                    <a:pt x="75" y="96"/>
                    <a:pt x="76" y="94"/>
                    <a:pt x="77" y="93"/>
                  </a:cubicBezTo>
                  <a:cubicBezTo>
                    <a:pt x="78" y="92"/>
                    <a:pt x="79" y="90"/>
                    <a:pt x="80" y="89"/>
                  </a:cubicBezTo>
                  <a:cubicBezTo>
                    <a:pt x="82" y="88"/>
                    <a:pt x="83" y="87"/>
                    <a:pt x="84" y="86"/>
                  </a:cubicBezTo>
                  <a:cubicBezTo>
                    <a:pt x="85" y="85"/>
                    <a:pt x="85" y="84"/>
                    <a:pt x="86" y="83"/>
                  </a:cubicBezTo>
                  <a:cubicBezTo>
                    <a:pt x="88" y="82"/>
                    <a:pt x="90" y="80"/>
                    <a:pt x="92" y="78"/>
                  </a:cubicBezTo>
                  <a:cubicBezTo>
                    <a:pt x="93" y="77"/>
                    <a:pt x="94" y="76"/>
                    <a:pt x="96" y="74"/>
                  </a:cubicBezTo>
                  <a:cubicBezTo>
                    <a:pt x="97" y="73"/>
                    <a:pt x="98" y="72"/>
                    <a:pt x="99" y="71"/>
                  </a:cubicBezTo>
                  <a:cubicBezTo>
                    <a:pt x="101" y="70"/>
                    <a:pt x="102" y="69"/>
                    <a:pt x="103" y="68"/>
                  </a:cubicBezTo>
                  <a:cubicBezTo>
                    <a:pt x="105" y="67"/>
                    <a:pt x="106" y="66"/>
                    <a:pt x="108" y="64"/>
                  </a:cubicBezTo>
                  <a:cubicBezTo>
                    <a:pt x="110" y="62"/>
                    <a:pt x="113" y="61"/>
                    <a:pt x="115" y="59"/>
                  </a:cubicBezTo>
                  <a:cubicBezTo>
                    <a:pt x="117" y="57"/>
                    <a:pt x="119" y="56"/>
                    <a:pt x="120" y="55"/>
                  </a:cubicBezTo>
                  <a:cubicBezTo>
                    <a:pt x="122" y="54"/>
                    <a:pt x="124" y="53"/>
                    <a:pt x="126" y="51"/>
                  </a:cubicBezTo>
                  <a:cubicBezTo>
                    <a:pt x="128" y="50"/>
                    <a:pt x="130" y="49"/>
                    <a:pt x="133" y="47"/>
                  </a:cubicBezTo>
                  <a:cubicBezTo>
                    <a:pt x="135" y="46"/>
                    <a:pt x="137" y="45"/>
                    <a:pt x="139" y="44"/>
                  </a:cubicBezTo>
                  <a:cubicBezTo>
                    <a:pt x="140" y="43"/>
                    <a:pt x="141" y="43"/>
                    <a:pt x="143" y="42"/>
                  </a:cubicBezTo>
                  <a:cubicBezTo>
                    <a:pt x="144" y="41"/>
                    <a:pt x="146" y="40"/>
                    <a:pt x="148" y="40"/>
                  </a:cubicBezTo>
                  <a:cubicBezTo>
                    <a:pt x="148" y="39"/>
                    <a:pt x="149" y="39"/>
                    <a:pt x="150" y="39"/>
                  </a:cubicBezTo>
                  <a:cubicBezTo>
                    <a:pt x="152" y="38"/>
                    <a:pt x="154" y="37"/>
                    <a:pt x="156" y="36"/>
                  </a:cubicBezTo>
                  <a:cubicBezTo>
                    <a:pt x="157" y="36"/>
                    <a:pt x="157" y="36"/>
                    <a:pt x="158" y="36"/>
                  </a:cubicBezTo>
                  <a:cubicBezTo>
                    <a:pt x="160" y="35"/>
                    <a:pt x="162" y="35"/>
                    <a:pt x="164" y="34"/>
                  </a:cubicBezTo>
                  <a:cubicBezTo>
                    <a:pt x="164" y="34"/>
                    <a:pt x="164" y="34"/>
                    <a:pt x="164" y="34"/>
                  </a:cubicBezTo>
                  <a:cubicBezTo>
                    <a:pt x="166" y="34"/>
                    <a:pt x="168" y="33"/>
                    <a:pt x="170" y="33"/>
                  </a:cubicBezTo>
                  <a:cubicBezTo>
                    <a:pt x="170" y="33"/>
                    <a:pt x="170" y="33"/>
                    <a:pt x="171" y="33"/>
                  </a:cubicBezTo>
                  <a:cubicBezTo>
                    <a:pt x="172" y="33"/>
                    <a:pt x="174" y="33"/>
                    <a:pt x="176" y="33"/>
                  </a:cubicBezTo>
                  <a:cubicBezTo>
                    <a:pt x="176" y="33"/>
                    <a:pt x="176" y="33"/>
                    <a:pt x="176" y="33"/>
                  </a:cubicBezTo>
                  <a:cubicBezTo>
                    <a:pt x="178" y="33"/>
                    <a:pt x="179" y="33"/>
                    <a:pt x="181" y="34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183" y="34"/>
                    <a:pt x="184" y="35"/>
                    <a:pt x="185" y="35"/>
                  </a:cubicBezTo>
                  <a:cubicBezTo>
                    <a:pt x="130" y="3"/>
                    <a:pt x="130" y="3"/>
                    <a:pt x="130" y="3"/>
                  </a:cubicBezTo>
                  <a:close/>
                </a:path>
              </a:pathLst>
            </a:custGeom>
            <a:solidFill>
              <a:srgbClr val="7F8F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1753"/>
            <p:cNvSpPr>
              <a:spLocks/>
            </p:cNvSpPr>
            <p:nvPr/>
          </p:nvSpPr>
          <p:spPr bwMode="auto">
            <a:xfrm>
              <a:off x="868" y="743"/>
              <a:ext cx="68" cy="54"/>
            </a:xfrm>
            <a:custGeom>
              <a:avLst/>
              <a:gdLst>
                <a:gd name="T0" fmla="*/ 0 w 138"/>
                <a:gd name="T1" fmla="*/ 0 h 110"/>
                <a:gd name="T2" fmla="*/ 0 w 138"/>
                <a:gd name="T3" fmla="*/ 0 h 110"/>
                <a:gd name="T4" fmla="*/ 0 w 138"/>
                <a:gd name="T5" fmla="*/ 0 h 110"/>
                <a:gd name="T6" fmla="*/ 0 w 138"/>
                <a:gd name="T7" fmla="*/ 0 h 110"/>
                <a:gd name="T8" fmla="*/ 0 w 138"/>
                <a:gd name="T9" fmla="*/ 0 h 110"/>
                <a:gd name="T10" fmla="*/ 0 w 138"/>
                <a:gd name="T11" fmla="*/ 0 h 110"/>
                <a:gd name="T12" fmla="*/ 0 w 138"/>
                <a:gd name="T13" fmla="*/ 0 h 110"/>
                <a:gd name="T14" fmla="*/ 0 w 138"/>
                <a:gd name="T15" fmla="*/ 0 h 110"/>
                <a:gd name="T16" fmla="*/ 0 w 138"/>
                <a:gd name="T17" fmla="*/ 0 h 110"/>
                <a:gd name="T18" fmla="*/ 0 w 138"/>
                <a:gd name="T19" fmla="*/ 0 h 110"/>
                <a:gd name="T20" fmla="*/ 0 w 138"/>
                <a:gd name="T21" fmla="*/ 0 h 110"/>
                <a:gd name="T22" fmla="*/ 0 w 138"/>
                <a:gd name="T23" fmla="*/ 0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8"/>
                <a:gd name="T37" fmla="*/ 0 h 110"/>
                <a:gd name="T38" fmla="*/ 138 w 138"/>
                <a:gd name="T39" fmla="*/ 110 h 11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8" h="110">
                  <a:moveTo>
                    <a:pt x="78" y="19"/>
                  </a:moveTo>
                  <a:cubicBezTo>
                    <a:pt x="108" y="2"/>
                    <a:pt x="132" y="0"/>
                    <a:pt x="136" y="15"/>
                  </a:cubicBezTo>
                  <a:cubicBezTo>
                    <a:pt x="137" y="16"/>
                    <a:pt x="138" y="18"/>
                    <a:pt x="138" y="21"/>
                  </a:cubicBezTo>
                  <a:cubicBezTo>
                    <a:pt x="138" y="27"/>
                    <a:pt x="133" y="35"/>
                    <a:pt x="127" y="39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4" y="110"/>
                    <a:pt x="0" y="107"/>
                    <a:pt x="0" y="100"/>
                  </a:cubicBezTo>
                  <a:cubicBezTo>
                    <a:pt x="0" y="98"/>
                    <a:pt x="0" y="96"/>
                    <a:pt x="1" y="94"/>
                  </a:cubicBezTo>
                  <a:cubicBezTo>
                    <a:pt x="1" y="94"/>
                    <a:pt x="4" y="89"/>
                    <a:pt x="5" y="87"/>
                  </a:cubicBezTo>
                  <a:cubicBezTo>
                    <a:pt x="17" y="68"/>
                    <a:pt x="37" y="47"/>
                    <a:pt x="60" y="31"/>
                  </a:cubicBezTo>
                  <a:cubicBezTo>
                    <a:pt x="66" y="26"/>
                    <a:pt x="72" y="22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lose/>
                </a:path>
              </a:pathLst>
            </a:custGeom>
            <a:solidFill>
              <a:srgbClr val="1D29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6174127" y="3080765"/>
            <a:ext cx="6832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mtClean="0">
                <a:latin typeface="+mn-ea"/>
                <a:ea typeface="+mn-ea"/>
              </a:rPr>
              <a:t>NMS</a:t>
            </a:r>
            <a:endParaRPr lang="zh-CN" altLang="en-US" dirty="0" smtClean="0">
              <a:latin typeface="+mn-ea"/>
              <a:ea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09654" y="2432913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16005" y="2425417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022356" y="2432913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1013049" y="2425417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22356" y="2432913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29237" y="2407589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38544" y="2415085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15212" y="2407589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06698" y="2415085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999401" y="2407009"/>
            <a:ext cx="14514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cap="none" spc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Help</a:t>
            </a:r>
            <a:endParaRPr lang="zh-CN" alt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420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53333 -0.171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7407E-6 L 0.53333 -0.1712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53333 -0.1713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53334 -0.17129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53333 -0.1713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53333 -0.1713 " pathEditMode="relative" rAng="0" ptsTypes="AA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53334 -0.1712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0.53333 -0.1713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53333 -0.17129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6 L 0.53333 -0.1713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5" grpId="2"/>
      <p:bldP spid="71" grpId="0"/>
      <p:bldP spid="71" grpId="1"/>
      <p:bldP spid="71" grpId="2"/>
      <p:bldP spid="72" grpId="0"/>
      <p:bldP spid="72" grpId="1"/>
      <p:bldP spid="72" grpId="2"/>
      <p:bldP spid="73" grpId="0"/>
      <p:bldP spid="73" grpId="1"/>
      <p:bldP spid="73" grpId="2"/>
      <p:bldP spid="74" grpId="0"/>
      <p:bldP spid="74" grpId="1"/>
      <p:bldP spid="74" grpId="2"/>
      <p:bldP spid="75" grpId="0"/>
      <p:bldP spid="75" grpId="1"/>
      <p:bldP spid="75" grpId="2"/>
      <p:bldP spid="76" grpId="0"/>
      <p:bldP spid="76" grpId="1"/>
      <p:bldP spid="76" grpId="2"/>
      <p:bldP spid="77" grpId="0"/>
      <p:bldP spid="77" grpId="1"/>
      <p:bldP spid="77" grpId="2"/>
      <p:bldP spid="78" grpId="0"/>
      <p:bldP spid="78" grpId="1"/>
      <p:bldP spid="78" grpId="2"/>
      <p:bldP spid="79" grpId="0"/>
      <p:bldP spid="79" grpId="1"/>
      <p:bldP spid="79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1263273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远程测量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" y="4647721"/>
            <a:ext cx="7556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>
                <a:latin typeface="+mn-lt"/>
                <a:ea typeface="+mn-ea"/>
              </a:rPr>
              <a:t>      </a:t>
            </a:r>
            <a:r>
              <a:rPr lang="zh-CN" altLang="en-US" smtClean="0">
                <a:latin typeface="+mn-lt"/>
                <a:ea typeface="+mn-ea"/>
              </a:rPr>
              <a:t>网络建设完成后，</a:t>
            </a:r>
            <a:r>
              <a:rPr lang="zh-CN" altLang="en-US">
                <a:latin typeface="+mn-lt"/>
                <a:ea typeface="+mn-ea"/>
              </a:rPr>
              <a:t>需要</a:t>
            </a:r>
            <a:r>
              <a:rPr lang="zh-CN" altLang="zh-CN" smtClean="0">
                <a:latin typeface="+mn-lt"/>
                <a:ea typeface="+mn-ea"/>
              </a:rPr>
              <a:t>检验</a:t>
            </a:r>
            <a:r>
              <a:rPr lang="en-US" altLang="zh-CN">
                <a:latin typeface="+mn-lt"/>
                <a:ea typeface="+mn-ea"/>
              </a:rPr>
              <a:t>IP RAN</a:t>
            </a:r>
            <a:r>
              <a:rPr lang="zh-CN" altLang="zh-CN">
                <a:latin typeface="+mn-lt"/>
                <a:ea typeface="+mn-ea"/>
              </a:rPr>
              <a:t>网络是否满足相关业务</a:t>
            </a:r>
            <a:r>
              <a:rPr lang="zh-CN" altLang="zh-CN" smtClean="0">
                <a:latin typeface="+mn-lt"/>
                <a:ea typeface="+mn-ea"/>
              </a:rPr>
              <a:t>承载</a:t>
            </a:r>
            <a:r>
              <a:rPr lang="zh-CN" altLang="en-US" smtClean="0">
                <a:latin typeface="+mn-lt"/>
                <a:ea typeface="+mn-ea"/>
              </a:rPr>
              <a:t>的</a:t>
            </a:r>
            <a:r>
              <a:rPr lang="zh-CN" altLang="zh-CN" smtClean="0">
                <a:latin typeface="+mn-lt"/>
                <a:ea typeface="+mn-ea"/>
              </a:rPr>
              <a:t>要求，</a:t>
            </a:r>
            <a:r>
              <a:rPr lang="zh-CN" altLang="zh-CN">
                <a:latin typeface="+mn-lt"/>
                <a:ea typeface="+mn-ea"/>
              </a:rPr>
              <a:t>测试指标通常包括时延、抖动、丢包、</a:t>
            </a:r>
            <a:r>
              <a:rPr lang="zh-CN" altLang="zh-CN" smtClean="0">
                <a:latin typeface="+mn-lt"/>
                <a:ea typeface="+mn-ea"/>
              </a:rPr>
              <a:t>吞吐率</a:t>
            </a:r>
            <a:r>
              <a:rPr lang="zh-CN" altLang="en-US" smtClean="0">
                <a:latin typeface="+mn-lt"/>
                <a:ea typeface="+mn-ea"/>
              </a:rPr>
              <a:t>（</a:t>
            </a:r>
            <a:r>
              <a:rPr lang="en-US" altLang="zh-CN" smtClean="0">
                <a:latin typeface="+mn-lt"/>
                <a:ea typeface="+mn-ea"/>
              </a:rPr>
              <a:t>RFC2544</a:t>
            </a:r>
            <a:r>
              <a:rPr lang="zh-CN" altLang="en-US" smtClean="0">
                <a:latin typeface="+mn-lt"/>
                <a:ea typeface="+mn-ea"/>
              </a:rPr>
              <a:t>），</a:t>
            </a:r>
            <a:r>
              <a:rPr lang="zh-CN" altLang="en-US">
                <a:latin typeface="+mn-lt"/>
                <a:ea typeface="+mn-ea"/>
              </a:rPr>
              <a:t>由于</a:t>
            </a:r>
            <a:r>
              <a:rPr lang="en-US" altLang="zh-CN">
                <a:latin typeface="+mn-lt"/>
                <a:ea typeface="+mn-ea"/>
              </a:rPr>
              <a:t>A</a:t>
            </a:r>
            <a:r>
              <a:rPr lang="zh-CN" altLang="en-US">
                <a:latin typeface="+mn-lt"/>
                <a:ea typeface="+mn-ea"/>
              </a:rPr>
              <a:t>设备比较多</a:t>
            </a:r>
            <a:r>
              <a:rPr lang="zh-CN" altLang="en-US" smtClean="0">
                <a:latin typeface="+mn-lt"/>
                <a:ea typeface="+mn-ea"/>
              </a:rPr>
              <a:t>，不可能</a:t>
            </a:r>
            <a:r>
              <a:rPr lang="zh-CN" altLang="en-US">
                <a:latin typeface="+mn-lt"/>
                <a:ea typeface="+mn-ea"/>
              </a:rPr>
              <a:t>完全靠部署真实的网络去测试</a:t>
            </a:r>
            <a:r>
              <a:rPr lang="zh-CN" altLang="en-US" smtClean="0">
                <a:latin typeface="+mn-lt"/>
                <a:ea typeface="+mn-ea"/>
              </a:rPr>
              <a:t>，所以需要在</a:t>
            </a:r>
            <a:r>
              <a:rPr lang="en-US" altLang="zh-CN" smtClean="0">
                <a:latin typeface="+mn-lt"/>
                <a:ea typeface="+mn-ea"/>
              </a:rPr>
              <a:t>A</a:t>
            </a:r>
            <a:r>
              <a:rPr lang="zh-CN" altLang="en-US" smtClean="0">
                <a:latin typeface="+mn-lt"/>
                <a:ea typeface="+mn-ea"/>
              </a:rPr>
              <a:t>设备上开启远程测量功能。</a:t>
            </a:r>
            <a:endParaRPr lang="en-US" altLang="zh-CN" dirty="0">
              <a:latin typeface="+mn-lt"/>
              <a:ea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271" y="2058236"/>
            <a:ext cx="5400000" cy="1844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3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972011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远程测量实现原理：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pic>
        <p:nvPicPr>
          <p:cNvPr id="6" name="Picture 23" descr="Router_Stor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3" y="2945205"/>
            <a:ext cx="634726" cy="3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" descr="Router_Stor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45" y="2945205"/>
            <a:ext cx="634726" cy="37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98435" y="3541691"/>
            <a:ext cx="606256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smtClean="0">
                <a:latin typeface="+mn-ea"/>
                <a:ea typeface="+mn-ea"/>
              </a:rPr>
              <a:t>A</a:t>
            </a:r>
            <a:r>
              <a:rPr lang="zh-CN" altLang="en-US" sz="1200" smtClean="0">
                <a:latin typeface="+mn-ea"/>
                <a:ea typeface="+mn-ea"/>
              </a:rPr>
              <a:t>设备</a:t>
            </a:r>
            <a:endParaRPr lang="zh-CN" altLang="en-US" sz="1200" dirty="0" smtClean="0">
              <a:latin typeface="+mn-ea"/>
              <a:ea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31588" y="3541690"/>
            <a:ext cx="1415773" cy="27699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smtClean="0">
                <a:latin typeface="+mn-ea"/>
                <a:ea typeface="+mn-ea"/>
              </a:rPr>
              <a:t>远端测试发包设备</a:t>
            </a:r>
            <a:endParaRPr lang="zh-CN" altLang="en-US" sz="1200" dirty="0" smtClean="0">
              <a:latin typeface="+mn-ea"/>
              <a:ea typeface="+mn-ea"/>
            </a:endParaRPr>
          </a:p>
        </p:txBody>
      </p:sp>
      <p:sp>
        <p:nvSpPr>
          <p:cNvPr id="10" name="Freeform 1148"/>
          <p:cNvSpPr>
            <a:spLocks/>
          </p:cNvSpPr>
          <p:nvPr/>
        </p:nvSpPr>
        <p:spPr bwMode="auto">
          <a:xfrm>
            <a:off x="3424483" y="2781868"/>
            <a:ext cx="1621576" cy="898321"/>
          </a:xfrm>
          <a:custGeom>
            <a:avLst/>
            <a:gdLst>
              <a:gd name="T0" fmla="*/ 169 w 854"/>
              <a:gd name="T1" fmla="*/ 19 h 463"/>
              <a:gd name="T2" fmla="*/ 170 w 854"/>
              <a:gd name="T3" fmla="*/ 57 h 463"/>
              <a:gd name="T4" fmla="*/ 180 w 854"/>
              <a:gd name="T5" fmla="*/ 60 h 463"/>
              <a:gd name="T6" fmla="*/ 178 w 854"/>
              <a:gd name="T7" fmla="*/ 92 h 463"/>
              <a:gd name="T8" fmla="*/ 121 w 854"/>
              <a:gd name="T9" fmla="*/ 94 h 463"/>
              <a:gd name="T10" fmla="*/ 111 w 854"/>
              <a:gd name="T11" fmla="*/ 87 h 463"/>
              <a:gd name="T12" fmla="*/ 65 w 854"/>
              <a:gd name="T13" fmla="*/ 87 h 463"/>
              <a:gd name="T14" fmla="*/ 59 w 854"/>
              <a:gd name="T15" fmla="*/ 69 h 463"/>
              <a:gd name="T16" fmla="*/ 22 w 854"/>
              <a:gd name="T17" fmla="*/ 60 h 463"/>
              <a:gd name="T18" fmla="*/ 20 w 854"/>
              <a:gd name="T19" fmla="*/ 23 h 463"/>
              <a:gd name="T20" fmla="*/ 61 w 854"/>
              <a:gd name="T21" fmla="*/ 17 h 463"/>
              <a:gd name="T22" fmla="*/ 70 w 854"/>
              <a:gd name="T23" fmla="*/ 8 h 463"/>
              <a:gd name="T24" fmla="*/ 122 w 854"/>
              <a:gd name="T25" fmla="*/ 8 h 463"/>
              <a:gd name="T26" fmla="*/ 126 w 854"/>
              <a:gd name="T27" fmla="*/ 11 h 463"/>
              <a:gd name="T28" fmla="*/ 169 w 854"/>
              <a:gd name="T29" fmla="*/ 19 h 463"/>
              <a:gd name="T30" fmla="*/ 169 w 854"/>
              <a:gd name="T31" fmla="*/ 19 h 4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54"/>
              <a:gd name="T49" fmla="*/ 0 h 463"/>
              <a:gd name="T50" fmla="*/ 854 w 854"/>
              <a:gd name="T51" fmla="*/ 463 h 4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54" h="463">
                <a:moveTo>
                  <a:pt x="735" y="82"/>
                </a:moveTo>
                <a:cubicBezTo>
                  <a:pt x="807" y="124"/>
                  <a:pt x="809" y="194"/>
                  <a:pt x="748" y="254"/>
                </a:cubicBezTo>
                <a:cubicBezTo>
                  <a:pt x="763" y="258"/>
                  <a:pt x="776" y="264"/>
                  <a:pt x="789" y="271"/>
                </a:cubicBezTo>
                <a:cubicBezTo>
                  <a:pt x="854" y="308"/>
                  <a:pt x="848" y="374"/>
                  <a:pt x="774" y="417"/>
                </a:cubicBezTo>
                <a:cubicBezTo>
                  <a:pt x="700" y="459"/>
                  <a:pt x="588" y="463"/>
                  <a:pt x="522" y="425"/>
                </a:cubicBezTo>
                <a:cubicBezTo>
                  <a:pt x="504" y="415"/>
                  <a:pt x="491" y="402"/>
                  <a:pt x="484" y="388"/>
                </a:cubicBezTo>
                <a:cubicBezTo>
                  <a:pt x="416" y="418"/>
                  <a:pt x="330" y="421"/>
                  <a:pt x="281" y="393"/>
                </a:cubicBezTo>
                <a:cubicBezTo>
                  <a:pt x="245" y="372"/>
                  <a:pt x="238" y="340"/>
                  <a:pt x="256" y="308"/>
                </a:cubicBezTo>
                <a:cubicBezTo>
                  <a:pt x="197" y="310"/>
                  <a:pt x="136" y="298"/>
                  <a:pt x="89" y="271"/>
                </a:cubicBezTo>
                <a:cubicBezTo>
                  <a:pt x="4" y="222"/>
                  <a:pt x="0" y="145"/>
                  <a:pt x="79" y="99"/>
                </a:cubicBezTo>
                <a:cubicBezTo>
                  <a:pt x="129" y="70"/>
                  <a:pt x="200" y="61"/>
                  <a:pt x="267" y="70"/>
                </a:cubicBezTo>
                <a:cubicBezTo>
                  <a:pt x="275" y="57"/>
                  <a:pt x="287" y="46"/>
                  <a:pt x="304" y="36"/>
                </a:cubicBezTo>
                <a:cubicBezTo>
                  <a:pt x="366" y="0"/>
                  <a:pt x="465" y="0"/>
                  <a:pt x="526" y="35"/>
                </a:cubicBezTo>
                <a:cubicBezTo>
                  <a:pt x="535" y="40"/>
                  <a:pt x="543" y="46"/>
                  <a:pt x="549" y="52"/>
                </a:cubicBezTo>
                <a:cubicBezTo>
                  <a:pt x="619" y="45"/>
                  <a:pt x="687" y="55"/>
                  <a:pt x="735" y="82"/>
                </a:cubicBezTo>
                <a:cubicBezTo>
                  <a:pt x="735" y="82"/>
                  <a:pt x="735" y="82"/>
                  <a:pt x="735" y="82"/>
                </a:cubicBezTo>
                <a:close/>
              </a:path>
            </a:pathLst>
          </a:custGeom>
          <a:solidFill>
            <a:srgbClr val="4E6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mtClean="0"/>
          </a:p>
          <a:p>
            <a:r>
              <a:rPr lang="en-US" altLang="zh-CN"/>
              <a:t> </a:t>
            </a:r>
            <a:r>
              <a:rPr lang="en-US" altLang="zh-CN" smtClean="0"/>
              <a:t> </a:t>
            </a:r>
            <a:r>
              <a:rPr lang="en-US" altLang="zh-CN" smtClean="0">
                <a:solidFill>
                  <a:schemeClr val="bg1"/>
                </a:solidFill>
              </a:rPr>
              <a:t>IPRAN</a:t>
            </a:r>
            <a:r>
              <a:rPr lang="zh-CN" altLang="en-US" smtClean="0">
                <a:solidFill>
                  <a:schemeClr val="bg1"/>
                </a:solidFill>
              </a:rPr>
              <a:t>网络</a:t>
            </a: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979950"/>
              </p:ext>
            </p:extLst>
          </p:nvPr>
        </p:nvGraphicFramePr>
        <p:xfrm>
          <a:off x="2101563" y="1805975"/>
          <a:ext cx="51637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48"/>
                <a:gridCol w="1290948"/>
                <a:gridCol w="1290948"/>
                <a:gridCol w="1290948"/>
              </a:tblGrid>
              <a:tr h="283703">
                <a:tc>
                  <a:txBody>
                    <a:bodyPr/>
                    <a:lstStyle/>
                    <a:p>
                      <a:r>
                        <a:rPr lang="zh-CN" altLang="en-US" smtClean="0"/>
                        <a:t>目的</a:t>
                      </a:r>
                      <a:r>
                        <a:rPr lang="en-US" altLang="zh-CN" smtClean="0"/>
                        <a:t>MAC</a:t>
                      </a:r>
                      <a:r>
                        <a:rPr lang="en-US" altLang="zh-CN" baseline="0" smtClean="0"/>
                        <a:t>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源</a:t>
                      </a:r>
                      <a:r>
                        <a:rPr lang="en-US" altLang="zh-CN" smtClean="0"/>
                        <a:t>MAC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目的</a:t>
                      </a:r>
                      <a:r>
                        <a:rPr lang="en-US" altLang="zh-CN" smtClean="0"/>
                        <a:t>IP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源</a:t>
                      </a:r>
                      <a:r>
                        <a:rPr lang="en-US" altLang="zh-CN" smtClean="0"/>
                        <a:t>IP</a:t>
                      </a:r>
                      <a:endParaRPr lang="zh-CN" altLang="en-US"/>
                    </a:p>
                  </a:txBody>
                  <a:tcPr/>
                </a:tc>
              </a:tr>
              <a:tr h="283703">
                <a:tc>
                  <a:txBody>
                    <a:bodyPr/>
                    <a:lstStyle/>
                    <a:p>
                      <a:r>
                        <a:rPr lang="en-US" altLang="zh-CN" smtClean="0"/>
                        <a:t>A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B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C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D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直接箭头连接符 12"/>
          <p:cNvCxnSpPr/>
          <p:nvPr/>
        </p:nvCxnSpPr>
        <p:spPr>
          <a:xfrm>
            <a:off x="2404691" y="2722121"/>
            <a:ext cx="3878054" cy="0"/>
          </a:xfrm>
          <a:prstGeom prst="straightConnector1">
            <a:avLst/>
          </a:prstGeom>
          <a:ln w="28575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906051"/>
              </p:ext>
            </p:extLst>
          </p:nvPr>
        </p:nvGraphicFramePr>
        <p:xfrm>
          <a:off x="2101563" y="4272497"/>
          <a:ext cx="516379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0948"/>
                <a:gridCol w="1290948"/>
                <a:gridCol w="1290948"/>
                <a:gridCol w="1290948"/>
              </a:tblGrid>
              <a:tr h="283703">
                <a:tc>
                  <a:txBody>
                    <a:bodyPr/>
                    <a:lstStyle/>
                    <a:p>
                      <a:r>
                        <a:rPr lang="zh-CN" altLang="en-US" smtClean="0"/>
                        <a:t>目的</a:t>
                      </a:r>
                      <a:r>
                        <a:rPr lang="en-US" altLang="zh-CN" smtClean="0"/>
                        <a:t>MAC</a:t>
                      </a:r>
                      <a:r>
                        <a:rPr lang="en-US" altLang="zh-CN" baseline="0" smtClean="0"/>
                        <a:t> 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源</a:t>
                      </a:r>
                      <a:r>
                        <a:rPr lang="en-US" altLang="zh-CN" smtClean="0"/>
                        <a:t>MAC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目的</a:t>
                      </a:r>
                      <a:r>
                        <a:rPr lang="en-US" altLang="zh-CN" smtClean="0"/>
                        <a:t>IP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mtClean="0"/>
                        <a:t>源</a:t>
                      </a:r>
                      <a:r>
                        <a:rPr lang="en-US" altLang="zh-CN" smtClean="0"/>
                        <a:t>IP</a:t>
                      </a:r>
                      <a:endParaRPr lang="zh-CN" altLang="en-US"/>
                    </a:p>
                  </a:txBody>
                  <a:tcPr/>
                </a:tc>
              </a:tr>
              <a:tr h="283703">
                <a:tc>
                  <a:txBody>
                    <a:bodyPr/>
                    <a:lstStyle/>
                    <a:p>
                      <a:r>
                        <a:rPr lang="en-US" altLang="zh-CN" smtClean="0"/>
                        <a:t>B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A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D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C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直接箭头连接符 15"/>
          <p:cNvCxnSpPr/>
          <p:nvPr/>
        </p:nvCxnSpPr>
        <p:spPr>
          <a:xfrm>
            <a:off x="2437769" y="4136650"/>
            <a:ext cx="3878054" cy="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7200" y="1263273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MPLS OAM 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200" y="1948770"/>
            <a:ext cx="8217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+mn-lt"/>
                <a:ea typeface="+mn-ea"/>
              </a:rPr>
              <a:t>MPLS </a:t>
            </a:r>
            <a:r>
              <a:rPr lang="en-US" altLang="zh-CN" smtClean="0">
                <a:latin typeface="+mn-lt"/>
                <a:ea typeface="+mn-ea"/>
              </a:rPr>
              <a:t>OAM</a:t>
            </a:r>
            <a:r>
              <a:rPr lang="zh-CN" altLang="en-US" smtClean="0">
                <a:latin typeface="+mn-lt"/>
                <a:ea typeface="+mn-ea"/>
              </a:rPr>
              <a:t>功能</a:t>
            </a:r>
            <a:r>
              <a:rPr lang="zh-CN" altLang="en-US">
                <a:latin typeface="+mn-lt"/>
                <a:ea typeface="+mn-ea"/>
              </a:rPr>
              <a:t>为</a:t>
            </a:r>
            <a:r>
              <a:rPr lang="en-US" altLang="zh-CN">
                <a:latin typeface="+mn-lt"/>
                <a:ea typeface="+mn-ea"/>
              </a:rPr>
              <a:t>MPLS</a:t>
            </a:r>
            <a:r>
              <a:rPr lang="zh-CN" altLang="en-US">
                <a:latin typeface="+mn-lt"/>
                <a:ea typeface="+mn-ea"/>
              </a:rPr>
              <a:t>网络提供了数据平面连通性检测、数据平面与控制平面一致性校验、故障点定位等多种错误</a:t>
            </a:r>
            <a:r>
              <a:rPr lang="zh-CN" altLang="en-US" smtClean="0">
                <a:latin typeface="+mn-lt"/>
                <a:ea typeface="+mn-ea"/>
              </a:rPr>
              <a:t>管理工具</a:t>
            </a:r>
            <a:r>
              <a:rPr lang="zh-CN" altLang="en-US">
                <a:latin typeface="+mn-lt"/>
                <a:ea typeface="+mn-ea"/>
              </a:rPr>
              <a:t>。</a:t>
            </a:r>
            <a:r>
              <a:rPr lang="en-US" altLang="zh-CN">
                <a:latin typeface="+mn-lt"/>
                <a:ea typeface="+mn-ea"/>
              </a:rPr>
              <a:t>MPLS OAM</a:t>
            </a:r>
            <a:r>
              <a:rPr lang="zh-CN" altLang="en-US">
                <a:latin typeface="+mn-lt"/>
                <a:ea typeface="+mn-ea"/>
              </a:rPr>
              <a:t>利用这些错误管理工具对</a:t>
            </a:r>
            <a:r>
              <a:rPr lang="en-US" altLang="zh-CN">
                <a:latin typeface="+mn-lt"/>
                <a:ea typeface="+mn-ea"/>
              </a:rPr>
              <a:t>LSP</a:t>
            </a:r>
            <a:r>
              <a:rPr lang="zh-CN" altLang="en-US">
                <a:latin typeface="+mn-lt"/>
                <a:ea typeface="+mn-ea"/>
              </a:rPr>
              <a:t>、</a:t>
            </a:r>
            <a:r>
              <a:rPr lang="en-US" altLang="zh-CN">
                <a:latin typeface="+mn-lt"/>
                <a:ea typeface="+mn-ea"/>
              </a:rPr>
              <a:t>MPLS TE</a:t>
            </a:r>
            <a:r>
              <a:rPr lang="zh-CN" altLang="en-US">
                <a:latin typeface="+mn-lt"/>
                <a:ea typeface="+mn-ea"/>
              </a:rPr>
              <a:t>隧道和</a:t>
            </a:r>
            <a:r>
              <a:rPr lang="en-US" altLang="zh-CN">
                <a:latin typeface="+mn-lt"/>
                <a:ea typeface="+mn-ea"/>
              </a:rPr>
              <a:t>MPLS PW</a:t>
            </a:r>
            <a:r>
              <a:rPr lang="zh-CN" altLang="en-US">
                <a:latin typeface="+mn-lt"/>
                <a:ea typeface="+mn-ea"/>
              </a:rPr>
              <a:t>进行检测和故障定位，降低了</a:t>
            </a:r>
            <a:r>
              <a:rPr lang="en-US" altLang="zh-CN">
                <a:latin typeface="+mn-lt"/>
                <a:ea typeface="+mn-ea"/>
              </a:rPr>
              <a:t>MPLS</a:t>
            </a:r>
            <a:r>
              <a:rPr lang="zh-CN" altLang="en-US">
                <a:latin typeface="+mn-lt"/>
                <a:ea typeface="+mn-ea"/>
              </a:rPr>
              <a:t>网络的管理和维护的复杂度，提高了</a:t>
            </a:r>
            <a:r>
              <a:rPr lang="en-US" altLang="zh-CN">
                <a:latin typeface="+mn-lt"/>
                <a:ea typeface="+mn-ea"/>
              </a:rPr>
              <a:t>MPLS</a:t>
            </a:r>
            <a:r>
              <a:rPr lang="zh-CN" altLang="en-US">
                <a:latin typeface="+mn-lt"/>
                <a:ea typeface="+mn-ea"/>
              </a:rPr>
              <a:t>网络的可用性。</a:t>
            </a:r>
          </a:p>
        </p:txBody>
      </p:sp>
      <p:sp>
        <p:nvSpPr>
          <p:cNvPr id="11" name="矩形 10"/>
          <p:cNvSpPr/>
          <p:nvPr/>
        </p:nvSpPr>
        <p:spPr>
          <a:xfrm>
            <a:off x="457200" y="3372931"/>
            <a:ext cx="8217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mtClean="0">
                <a:latin typeface="+mn-lt"/>
                <a:ea typeface="+mn-ea"/>
              </a:rPr>
              <a:t>一般主要使用的工具有两个：</a:t>
            </a:r>
            <a:r>
              <a:rPr lang="en-US" altLang="zh-CN" smtClean="0">
                <a:latin typeface="+mn-lt"/>
                <a:ea typeface="+mn-ea"/>
              </a:rPr>
              <a:t>PW Ping</a:t>
            </a:r>
            <a:r>
              <a:rPr lang="zh-CN" altLang="en-US" smtClean="0">
                <a:latin typeface="+mn-lt"/>
                <a:ea typeface="+mn-ea"/>
              </a:rPr>
              <a:t>和 </a:t>
            </a:r>
            <a:r>
              <a:rPr lang="en-US" altLang="zh-CN"/>
              <a:t>MPLS Trace </a:t>
            </a:r>
            <a:r>
              <a:rPr lang="en-US" altLang="zh-CN" smtClean="0"/>
              <a:t>route</a:t>
            </a:r>
            <a:endParaRPr lang="en-US" altLang="zh-CN"/>
          </a:p>
          <a:p>
            <a:endParaRPr lang="en-US" altLang="zh-CN" smtClean="0">
              <a:latin typeface="+mn-lt"/>
              <a:ea typeface="+mn-ea"/>
            </a:endParaRPr>
          </a:p>
          <a:p>
            <a:pPr marL="363538" indent="-363538">
              <a:buAutoNum type="arabicParenR"/>
            </a:pPr>
            <a:r>
              <a:rPr lang="en-US" altLang="zh-CN" smtClean="0">
                <a:latin typeface="+mn-lt"/>
                <a:ea typeface="+mn-ea"/>
              </a:rPr>
              <a:t>PW </a:t>
            </a:r>
            <a:r>
              <a:rPr lang="en-US" altLang="zh-CN">
                <a:latin typeface="+mn-lt"/>
                <a:ea typeface="+mn-ea"/>
              </a:rPr>
              <a:t>Ping</a:t>
            </a:r>
            <a:r>
              <a:rPr lang="zh-CN" altLang="en-US">
                <a:latin typeface="+mn-lt"/>
                <a:ea typeface="+mn-ea"/>
              </a:rPr>
              <a:t>类似</a:t>
            </a:r>
            <a:r>
              <a:rPr lang="en-US" altLang="zh-CN">
                <a:latin typeface="+mn-lt"/>
                <a:ea typeface="+mn-ea"/>
              </a:rPr>
              <a:t>IP</a:t>
            </a:r>
            <a:r>
              <a:rPr lang="zh-CN" altLang="en-US">
                <a:latin typeface="+mn-lt"/>
                <a:ea typeface="+mn-ea"/>
              </a:rPr>
              <a:t>网络协议中的</a:t>
            </a:r>
            <a:r>
              <a:rPr lang="en-US" altLang="zh-CN">
                <a:latin typeface="+mn-lt"/>
                <a:ea typeface="+mn-ea"/>
              </a:rPr>
              <a:t>Ping</a:t>
            </a:r>
            <a:r>
              <a:rPr lang="zh-CN" altLang="en-US">
                <a:latin typeface="+mn-lt"/>
                <a:ea typeface="+mn-ea"/>
              </a:rPr>
              <a:t>功能一样，一种</a:t>
            </a:r>
            <a:r>
              <a:rPr lang="en-US" altLang="zh-CN">
                <a:latin typeface="+mn-lt"/>
                <a:ea typeface="+mn-ea"/>
              </a:rPr>
              <a:t>L2VPN PW OAM</a:t>
            </a:r>
            <a:r>
              <a:rPr lang="zh-CN" altLang="en-US">
                <a:latin typeface="+mn-lt"/>
                <a:ea typeface="+mn-ea"/>
              </a:rPr>
              <a:t>功能</a:t>
            </a:r>
            <a:r>
              <a:rPr lang="zh-CN" altLang="en-US" smtClean="0">
                <a:latin typeface="+mn-lt"/>
                <a:ea typeface="+mn-ea"/>
              </a:rPr>
              <a:t>，用于</a:t>
            </a:r>
            <a:r>
              <a:rPr lang="zh-CN" altLang="en-US">
                <a:latin typeface="+mn-lt"/>
                <a:ea typeface="+mn-ea"/>
              </a:rPr>
              <a:t>确认</a:t>
            </a:r>
            <a:r>
              <a:rPr lang="en-US" altLang="zh-CN">
                <a:latin typeface="+mn-lt"/>
                <a:ea typeface="+mn-ea"/>
              </a:rPr>
              <a:t>PW</a:t>
            </a:r>
            <a:r>
              <a:rPr lang="zh-CN" altLang="en-US">
                <a:latin typeface="+mn-lt"/>
                <a:ea typeface="+mn-ea"/>
              </a:rPr>
              <a:t>数据平面的</a:t>
            </a:r>
            <a:r>
              <a:rPr lang="zh-CN" altLang="en-US" smtClean="0">
                <a:latin typeface="+mn-lt"/>
                <a:ea typeface="+mn-ea"/>
              </a:rPr>
              <a:t>连通性；</a:t>
            </a:r>
            <a:endParaRPr lang="en-US" altLang="zh-CN" smtClean="0">
              <a:latin typeface="+mn-lt"/>
              <a:ea typeface="+mn-ea"/>
            </a:endParaRPr>
          </a:p>
          <a:p>
            <a:pPr marL="363538" indent="-363538"/>
            <a:endParaRPr lang="en-US" altLang="zh-CN">
              <a:latin typeface="+mn-lt"/>
              <a:ea typeface="+mn-ea"/>
            </a:endParaRPr>
          </a:p>
          <a:p>
            <a:pPr marL="363538" indent="-363538"/>
            <a:r>
              <a:rPr lang="en-US" altLang="zh-CN" smtClean="0">
                <a:latin typeface="+mn-lt"/>
                <a:ea typeface="+mn-ea"/>
              </a:rPr>
              <a:t>2</a:t>
            </a:r>
            <a:r>
              <a:rPr lang="zh-CN" altLang="en-US" smtClean="0">
                <a:latin typeface="+mn-lt"/>
                <a:ea typeface="+mn-ea"/>
              </a:rPr>
              <a:t>）</a:t>
            </a:r>
            <a:r>
              <a:rPr lang="en-US" altLang="zh-CN" smtClean="0">
                <a:latin typeface="+mn-lt"/>
                <a:ea typeface="+mn-ea"/>
              </a:rPr>
              <a:t>MPLS </a:t>
            </a:r>
            <a:r>
              <a:rPr lang="en-US" altLang="zh-CN">
                <a:latin typeface="+mn-lt"/>
                <a:ea typeface="+mn-ea"/>
              </a:rPr>
              <a:t>Traceroute</a:t>
            </a:r>
            <a:r>
              <a:rPr lang="zh-CN" altLang="en-US">
                <a:latin typeface="+mn-lt"/>
                <a:ea typeface="+mn-ea"/>
              </a:rPr>
              <a:t>也是一种诊断工具，因为</a:t>
            </a:r>
            <a:r>
              <a:rPr lang="en-US" altLang="zh-CN">
                <a:latin typeface="+mn-lt"/>
                <a:ea typeface="+mn-ea"/>
              </a:rPr>
              <a:t>Ping</a:t>
            </a:r>
            <a:r>
              <a:rPr lang="zh-CN" altLang="en-US">
                <a:latin typeface="+mn-lt"/>
                <a:ea typeface="+mn-ea"/>
              </a:rPr>
              <a:t>只能检测是否能到达对端</a:t>
            </a:r>
            <a:r>
              <a:rPr lang="zh-CN" altLang="en-US" smtClean="0">
                <a:latin typeface="+mn-lt"/>
                <a:ea typeface="+mn-ea"/>
              </a:rPr>
              <a:t>，     而</a:t>
            </a:r>
            <a:r>
              <a:rPr lang="zh-CN" altLang="en-US">
                <a:latin typeface="+mn-lt"/>
                <a:ea typeface="+mn-ea"/>
              </a:rPr>
              <a:t>不能检测在哪一段出现了问题，需要通过</a:t>
            </a:r>
            <a:r>
              <a:rPr lang="en-US" altLang="zh-CN">
                <a:latin typeface="+mn-lt"/>
                <a:ea typeface="+mn-ea"/>
              </a:rPr>
              <a:t>Traceroute</a:t>
            </a:r>
            <a:r>
              <a:rPr lang="zh-CN" altLang="en-US">
                <a:latin typeface="+mn-lt"/>
                <a:ea typeface="+mn-ea"/>
              </a:rPr>
              <a:t>来诊断连通性、路由、速率、延时等等</a:t>
            </a:r>
            <a:r>
              <a:rPr lang="zh-CN" altLang="en-US" smtClean="0">
                <a:latin typeface="+mn-lt"/>
                <a:ea typeface="+mn-ea"/>
              </a:rPr>
              <a:t>。</a:t>
            </a:r>
            <a:endParaRPr lang="en-US" altLang="zh-CN" smtClean="0">
              <a:latin typeface="+mn-lt"/>
              <a:ea typeface="+mn-ea"/>
            </a:endParaRPr>
          </a:p>
          <a:p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6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8628" y="911767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Y.1731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0914" y="1968128"/>
            <a:ext cx="87230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以太网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OAM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技术是分级实现的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。以太网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OAM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技术分为以下两个级别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：</a:t>
            </a:r>
            <a:endParaRPr lang="en-US" altLang="zh-CN" smtClean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en-US" altLang="zh-CN" smtClean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• 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链路级以太网 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OAM 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技术：多应用于网络的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PE 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设备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—CE 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设备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—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用户设备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之间</a:t>
            </a:r>
            <a:endParaRPr lang="en-US" altLang="zh-CN" smtClean="0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也叫最后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一公里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）的以太网物理链路，用于监测用户网络与运营商网络之间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的</a:t>
            </a:r>
            <a:endParaRPr lang="en-US" altLang="zh-CN" smtClean="0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链路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状态，典型协议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为</a:t>
            </a:r>
            <a:r>
              <a:rPr lang="en-US" altLang="zh-CN" smtClean="0">
                <a:solidFill>
                  <a:srgbClr val="000000"/>
                </a:solidFill>
                <a:latin typeface="+mn-lt"/>
                <a:ea typeface="+mn-ea"/>
              </a:rPr>
              <a:t>EFM 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OAM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Ethernet in the First Mile OAM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，最后一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公里</a:t>
            </a:r>
            <a:endParaRPr lang="en-US" altLang="zh-CN" smtClean="0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以太网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OAM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）协议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。</a:t>
            </a:r>
            <a:endParaRPr lang="en-US" altLang="zh-CN" smtClean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en-US" altLang="zh-CN" smtClean="0">
              <a:solidFill>
                <a:srgbClr val="000000"/>
              </a:solidFill>
              <a:latin typeface="+mn-lt"/>
              <a:ea typeface="+mn-ea"/>
            </a:endParaRPr>
          </a:p>
          <a:p>
            <a:endParaRPr lang="zh-CN" altLang="en-US">
              <a:solidFill>
                <a:srgbClr val="000000"/>
              </a:solidFill>
              <a:latin typeface="+mn-lt"/>
              <a:ea typeface="+mn-ea"/>
            </a:endParaRPr>
          </a:p>
          <a:p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• 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网络级以太网 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OAM 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技术：多应用于网络的接入汇聚层，用于监测整个网络的连通性、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定位网络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的连通性故障，典型协议为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CFD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（</a:t>
            </a:r>
            <a:r>
              <a:rPr lang="en-US" altLang="zh-CN">
                <a:solidFill>
                  <a:srgbClr val="000000"/>
                </a:solidFill>
                <a:latin typeface="+mn-lt"/>
                <a:ea typeface="+mn-ea"/>
              </a:rPr>
              <a:t>Connectivity Fault Detection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，连通错误检测）</a:t>
            </a:r>
            <a:r>
              <a:rPr lang="zh-CN" altLang="en-US" smtClean="0">
                <a:solidFill>
                  <a:srgbClr val="000000"/>
                </a:solidFill>
                <a:latin typeface="+mn-lt"/>
                <a:ea typeface="+mn-ea"/>
              </a:rPr>
              <a:t>协议</a:t>
            </a:r>
            <a:r>
              <a:rPr lang="zh-CN" altLang="en-US">
                <a:solidFill>
                  <a:srgbClr val="000000"/>
                </a:solidFill>
                <a:latin typeface="+mn-lt"/>
                <a:ea typeface="+mn-ea"/>
              </a:rPr>
              <a:t>。</a:t>
            </a:r>
            <a:endParaRPr lang="zh-CN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14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</a:p>
        </p:txBody>
      </p:sp>
      <p:sp>
        <p:nvSpPr>
          <p:cNvPr id="82" name="矩形 81"/>
          <p:cNvSpPr/>
          <p:nvPr/>
        </p:nvSpPr>
        <p:spPr>
          <a:xfrm>
            <a:off x="298628" y="911767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CFD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98628" y="4160989"/>
            <a:ext cx="86639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latin typeface="+mn-lt"/>
                <a:ea typeface="+mn-ea"/>
              </a:rPr>
              <a:t>CFD</a:t>
            </a:r>
            <a:r>
              <a:rPr lang="zh-CN" altLang="en-US" sz="2000">
                <a:latin typeface="+mn-lt"/>
                <a:ea typeface="+mn-ea"/>
              </a:rPr>
              <a:t>（</a:t>
            </a:r>
            <a:r>
              <a:rPr lang="en-US" altLang="zh-CN" sz="2000">
                <a:latin typeface="+mn-lt"/>
                <a:ea typeface="+mn-ea"/>
              </a:rPr>
              <a:t>Connectivity Fault Detection</a:t>
            </a:r>
            <a:r>
              <a:rPr lang="zh-CN" altLang="en-US" sz="2000">
                <a:latin typeface="+mn-lt"/>
                <a:ea typeface="+mn-ea"/>
              </a:rPr>
              <a:t>，连通错误检测）遵循</a:t>
            </a:r>
            <a:r>
              <a:rPr lang="en-US" altLang="zh-CN" sz="2000">
                <a:latin typeface="+mn-lt"/>
                <a:ea typeface="+mn-ea"/>
              </a:rPr>
              <a:t>IEEE 802.1ag</a:t>
            </a:r>
            <a:r>
              <a:rPr lang="zh-CN" altLang="en-US" sz="2000">
                <a:latin typeface="+mn-lt"/>
                <a:ea typeface="+mn-ea"/>
              </a:rPr>
              <a:t>的</a:t>
            </a:r>
            <a:r>
              <a:rPr lang="en-US" altLang="zh-CN" sz="2000">
                <a:latin typeface="+mn-lt"/>
                <a:ea typeface="+mn-ea"/>
              </a:rPr>
              <a:t>CFM</a:t>
            </a:r>
            <a:r>
              <a:rPr lang="zh-CN" altLang="en-US" sz="2000">
                <a:latin typeface="+mn-lt"/>
                <a:ea typeface="+mn-ea"/>
              </a:rPr>
              <a:t>（</a:t>
            </a:r>
            <a:r>
              <a:rPr lang="en-US" altLang="zh-CN" sz="2000">
                <a:latin typeface="+mn-lt"/>
                <a:ea typeface="+mn-ea"/>
              </a:rPr>
              <a:t>Connectivity Fault Management</a:t>
            </a:r>
            <a:r>
              <a:rPr lang="zh-CN" altLang="en-US" sz="2000">
                <a:latin typeface="+mn-lt"/>
                <a:ea typeface="+mn-ea"/>
              </a:rPr>
              <a:t>，连通错误管理）协议和</a:t>
            </a:r>
            <a:r>
              <a:rPr lang="en-US" altLang="zh-CN" sz="2000">
                <a:latin typeface="+mn-lt"/>
                <a:ea typeface="+mn-ea"/>
              </a:rPr>
              <a:t>ITU-T</a:t>
            </a:r>
            <a:r>
              <a:rPr lang="zh-CN" altLang="en-US" sz="2000">
                <a:latin typeface="+mn-lt"/>
                <a:ea typeface="+mn-ea"/>
              </a:rPr>
              <a:t>的</a:t>
            </a:r>
            <a:r>
              <a:rPr lang="en-US" altLang="zh-CN" sz="2000">
                <a:latin typeface="+mn-lt"/>
                <a:ea typeface="+mn-ea"/>
              </a:rPr>
              <a:t>Y.1731</a:t>
            </a:r>
            <a:r>
              <a:rPr lang="zh-CN" altLang="en-US" sz="2000">
                <a:latin typeface="+mn-lt"/>
                <a:ea typeface="+mn-ea"/>
              </a:rPr>
              <a:t>协议，是一种二层网络中基于</a:t>
            </a:r>
            <a:r>
              <a:rPr lang="en-US" altLang="zh-CN" sz="2000">
                <a:latin typeface="+mn-lt"/>
                <a:ea typeface="+mn-ea"/>
              </a:rPr>
              <a:t>VLAN</a:t>
            </a:r>
            <a:r>
              <a:rPr lang="zh-CN" altLang="en-US" sz="2000">
                <a:latin typeface="+mn-lt"/>
                <a:ea typeface="+mn-ea"/>
              </a:rPr>
              <a:t>的端到端</a:t>
            </a:r>
            <a:r>
              <a:rPr lang="en-US" altLang="zh-CN" sz="2000">
                <a:latin typeface="+mn-lt"/>
                <a:ea typeface="+mn-ea"/>
              </a:rPr>
              <a:t>OAM</a:t>
            </a:r>
            <a:r>
              <a:rPr lang="zh-CN" altLang="en-US" sz="2000">
                <a:latin typeface="+mn-lt"/>
                <a:ea typeface="+mn-ea"/>
              </a:rPr>
              <a:t>（</a:t>
            </a:r>
            <a:r>
              <a:rPr lang="en-US" altLang="zh-CN" sz="2000">
                <a:latin typeface="+mn-lt"/>
                <a:ea typeface="+mn-ea"/>
              </a:rPr>
              <a:t>Operations, Administration and Maintenance</a:t>
            </a:r>
            <a:r>
              <a:rPr lang="zh-CN" altLang="en-US" sz="2000">
                <a:latin typeface="+mn-lt"/>
                <a:ea typeface="+mn-ea"/>
              </a:rPr>
              <a:t>，操作、管理和维护）机制，主要用于在二层网络中检测链路连通性，以及在故障发生时确认故障并定位。</a:t>
            </a: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50932"/>
            <a:ext cx="7810500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政企相关技术</a:t>
            </a:r>
          </a:p>
        </p:txBody>
      </p:sp>
      <p:sp>
        <p:nvSpPr>
          <p:cNvPr id="5" name="矩形 4"/>
          <p:cNvSpPr/>
          <p:nvPr/>
        </p:nvSpPr>
        <p:spPr>
          <a:xfrm>
            <a:off x="298628" y="1631149"/>
            <a:ext cx="8442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+mn-lt"/>
                <a:ea typeface="+mn-ea"/>
              </a:rPr>
              <a:t>CFD </a:t>
            </a:r>
            <a:r>
              <a:rPr lang="zh-CN" altLang="en-US">
                <a:latin typeface="+mn-lt"/>
                <a:ea typeface="+mn-ea"/>
              </a:rPr>
              <a:t>的有效应用建立在合理的网络部署和配置之上。它的功能是在所配置的</a:t>
            </a:r>
            <a:r>
              <a:rPr lang="en-US" altLang="zh-CN">
                <a:latin typeface="+mn-lt"/>
                <a:ea typeface="+mn-ea"/>
              </a:rPr>
              <a:t>MP </a:t>
            </a:r>
            <a:r>
              <a:rPr lang="zh-CN" altLang="en-US">
                <a:latin typeface="+mn-lt"/>
                <a:ea typeface="+mn-ea"/>
              </a:rPr>
              <a:t>之间实现的</a:t>
            </a:r>
            <a:r>
              <a:rPr lang="zh-CN" altLang="en-US" smtClean="0">
                <a:latin typeface="+mn-lt"/>
                <a:ea typeface="+mn-ea"/>
              </a:rPr>
              <a:t>，</a:t>
            </a:r>
            <a:r>
              <a:rPr lang="zh-CN" altLang="en-US">
                <a:latin typeface="+mn-lt"/>
                <a:ea typeface="+mn-ea"/>
              </a:rPr>
              <a:t>常用</a:t>
            </a:r>
            <a:r>
              <a:rPr lang="zh-CN" altLang="en-US" smtClean="0">
                <a:latin typeface="+mn-lt"/>
                <a:ea typeface="+mn-ea"/>
              </a:rPr>
              <a:t>的主要有以下</a:t>
            </a:r>
            <a:r>
              <a:rPr lang="zh-CN" altLang="en-US">
                <a:latin typeface="+mn-lt"/>
                <a:ea typeface="+mn-ea"/>
              </a:rPr>
              <a:t>几种：</a:t>
            </a:r>
          </a:p>
        </p:txBody>
      </p:sp>
      <p:sp>
        <p:nvSpPr>
          <p:cNvPr id="82" name="矩形 81"/>
          <p:cNvSpPr/>
          <p:nvPr/>
        </p:nvSpPr>
        <p:spPr>
          <a:xfrm>
            <a:off x="298628" y="911767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运行机制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628" y="2695694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+mn-lt"/>
                <a:ea typeface="+mn-ea"/>
              </a:rPr>
              <a:t>环回测试（</a:t>
            </a:r>
            <a:r>
              <a:rPr lang="en-US" altLang="zh-CN">
                <a:latin typeface="+mn-lt"/>
                <a:ea typeface="+mn-ea"/>
              </a:rPr>
              <a:t>Loopback</a:t>
            </a:r>
            <a:r>
              <a:rPr lang="zh-CN" altLang="en-US">
                <a:latin typeface="+mn-lt"/>
                <a:ea typeface="+mn-ea"/>
              </a:rPr>
              <a:t>，</a:t>
            </a:r>
            <a:r>
              <a:rPr lang="en-US" altLang="zh-CN">
                <a:latin typeface="+mn-lt"/>
                <a:ea typeface="+mn-ea"/>
              </a:rPr>
              <a:t>LB</a:t>
            </a:r>
            <a:r>
              <a:rPr lang="zh-CN" altLang="en-US">
                <a:latin typeface="+mn-lt"/>
                <a:ea typeface="+mn-ea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298628" y="3483240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+mn-lt"/>
                <a:ea typeface="+mn-ea"/>
              </a:rPr>
              <a:t>链路跟踪（</a:t>
            </a:r>
            <a:r>
              <a:rPr lang="en-US" altLang="zh-CN">
                <a:latin typeface="+mn-lt"/>
                <a:ea typeface="+mn-ea"/>
              </a:rPr>
              <a:t>Linktrace</a:t>
            </a:r>
            <a:r>
              <a:rPr lang="zh-CN" altLang="en-US">
                <a:latin typeface="+mn-lt"/>
                <a:ea typeface="+mn-ea"/>
              </a:rPr>
              <a:t>，</a:t>
            </a:r>
            <a:r>
              <a:rPr lang="en-US" altLang="zh-CN">
                <a:latin typeface="+mn-lt"/>
                <a:ea typeface="+mn-ea"/>
              </a:rPr>
              <a:t>LT</a:t>
            </a:r>
            <a:r>
              <a:rPr lang="zh-CN" altLang="en-US">
                <a:latin typeface="+mn-lt"/>
                <a:ea typeface="+mn-ea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298628" y="42707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>
                <a:latin typeface="+mn-ea"/>
                <a:ea typeface="+mn-ea"/>
              </a:rPr>
              <a:t>单向丢包测试（</a:t>
            </a:r>
            <a:r>
              <a:rPr lang="en-US" altLang="zh-CN">
                <a:latin typeface="+mn-ea"/>
                <a:ea typeface="+mn-ea"/>
              </a:rPr>
              <a:t>Loss Measurement</a:t>
            </a:r>
            <a:r>
              <a:rPr lang="zh-CN" altLang="en-US">
                <a:latin typeface="+mn-ea"/>
                <a:ea typeface="+mn-ea"/>
              </a:rPr>
              <a:t>，</a:t>
            </a:r>
            <a:r>
              <a:rPr lang="en-US" altLang="zh-CN">
                <a:latin typeface="+mn-ea"/>
                <a:ea typeface="+mn-ea"/>
              </a:rPr>
              <a:t>LM</a:t>
            </a:r>
            <a:r>
              <a:rPr lang="zh-CN" altLang="en-US" smtClean="0">
                <a:latin typeface="+mn-ea"/>
                <a:ea typeface="+mn-ea"/>
              </a:rPr>
              <a:t>）</a:t>
            </a:r>
            <a:endParaRPr lang="zh-CN" altLang="en-US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8628" y="5058332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+mn-lt"/>
                <a:ea typeface="+mn-ea"/>
              </a:rPr>
              <a:t>帧时延测试（</a:t>
            </a:r>
            <a:r>
              <a:rPr lang="en-US" altLang="zh-CN">
                <a:latin typeface="+mn-lt"/>
                <a:ea typeface="+mn-ea"/>
              </a:rPr>
              <a:t>Delay Measurement</a:t>
            </a:r>
            <a:r>
              <a:rPr lang="zh-CN" altLang="en-US">
                <a:latin typeface="+mn-lt"/>
                <a:ea typeface="+mn-ea"/>
              </a:rPr>
              <a:t>，</a:t>
            </a:r>
            <a:r>
              <a:rPr lang="en-US" altLang="zh-CN">
                <a:latin typeface="+mn-lt"/>
                <a:ea typeface="+mn-ea"/>
              </a:rPr>
              <a:t>DM</a:t>
            </a:r>
            <a:r>
              <a:rPr lang="zh-CN" altLang="en-US">
                <a:latin typeface="+mn-lt"/>
                <a:ea typeface="+mn-ea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298628" y="5845878"/>
            <a:ext cx="6964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>
                <a:latin typeface="+mn-lt"/>
                <a:ea typeface="+mn-ea"/>
              </a:rPr>
              <a:t>Y.1731</a:t>
            </a:r>
            <a:r>
              <a:rPr lang="zh-CN" altLang="en-US" smtClean="0">
                <a:latin typeface="+mn-lt"/>
                <a:ea typeface="+mn-ea"/>
              </a:rPr>
              <a:t>即</a:t>
            </a:r>
            <a:r>
              <a:rPr lang="en-US" altLang="zh-CN" smtClean="0">
                <a:latin typeface="+mn-lt"/>
                <a:ea typeface="+mn-ea"/>
              </a:rPr>
              <a:t>CFD</a:t>
            </a:r>
            <a:r>
              <a:rPr lang="zh-CN" altLang="en-US" smtClean="0">
                <a:latin typeface="+mn-lt"/>
                <a:ea typeface="+mn-ea"/>
              </a:rPr>
              <a:t>详解及其他测试内容，请参考以太网</a:t>
            </a:r>
            <a:r>
              <a:rPr lang="en-US" altLang="zh-CN" smtClean="0">
                <a:latin typeface="+mn-lt"/>
                <a:ea typeface="+mn-ea"/>
              </a:rPr>
              <a:t>OAM</a:t>
            </a:r>
            <a:r>
              <a:rPr lang="zh-CN" altLang="en-US" smtClean="0">
                <a:latin typeface="+mn-lt"/>
                <a:ea typeface="+mn-ea"/>
              </a:rPr>
              <a:t>技术白皮书</a:t>
            </a:r>
            <a:endParaRPr lang="zh-CN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707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AutoShape 7"/>
          <p:cNvSpPr>
            <a:spLocks noChangeArrowheads="1"/>
          </p:cNvSpPr>
          <p:nvPr/>
        </p:nvSpPr>
        <p:spPr bwMode="auto">
          <a:xfrm>
            <a:off x="381000" y="1549400"/>
            <a:ext cx="8439150" cy="639763"/>
          </a:xfrm>
          <a:prstGeom prst="roundRect">
            <a:avLst>
              <a:gd name="adj" fmla="val 18046"/>
            </a:avLst>
          </a:prstGeom>
          <a:solidFill>
            <a:srgbClr val="4DA5E1">
              <a:alpha val="75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641350" y="1693863"/>
            <a:ext cx="349250" cy="342900"/>
          </a:xfrm>
          <a:prstGeom prst="ellipse">
            <a:avLst/>
          </a:prstGeom>
          <a:noFill/>
          <a:ln w="127000" algn="ctr">
            <a:solidFill>
              <a:srgbClr val="4DA5E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fontAlgn="t"/>
            <a:endParaRPr lang="zh-CN" altLang="zh-CN" sz="1000">
              <a:ea typeface="华文细黑" pitchFamily="2" charset="-122"/>
            </a:endParaRP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584815" y="2249488"/>
            <a:ext cx="55467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smtClean="0">
                <a:ea typeface="华文细黑" pitchFamily="2" charset="-122"/>
              </a:rPr>
              <a:t>了解 </a:t>
            </a:r>
            <a:r>
              <a:rPr lang="en-US" altLang="zh-CN" sz="2400" b="1" smtClean="0">
                <a:ea typeface="华文细黑" pitchFamily="2" charset="-122"/>
              </a:rPr>
              <a:t>IPRAN</a:t>
            </a:r>
            <a:r>
              <a:rPr lang="zh-CN" altLang="en-US" sz="2400" b="1" smtClean="0">
                <a:ea typeface="华文细黑" pitchFamily="2" charset="-122"/>
              </a:rPr>
              <a:t>政企承载方案</a:t>
            </a:r>
            <a:endParaRPr lang="en-US" altLang="zh-CN" sz="2400" b="1" smtClean="0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smtClean="0">
                <a:ea typeface="华文细黑" pitchFamily="2" charset="-122"/>
              </a:rPr>
              <a:t>了解</a:t>
            </a:r>
            <a:r>
              <a:rPr lang="en-US" altLang="zh-CN" sz="2400" b="1" smtClean="0">
                <a:ea typeface="华文细黑" pitchFamily="2" charset="-122"/>
              </a:rPr>
              <a:t> IPRAN</a:t>
            </a:r>
            <a:r>
              <a:rPr lang="zh-CN" altLang="en-US" sz="2400" b="1" smtClean="0">
                <a:ea typeface="华文细黑" pitchFamily="2" charset="-122"/>
              </a:rPr>
              <a:t>政企相关技术</a:t>
            </a:r>
            <a:endParaRPr lang="en-US" altLang="zh-CN" sz="2400" b="1" dirty="0" smtClean="0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smtClean="0">
                <a:ea typeface="华文细黑" pitchFamily="2" charset="-122"/>
              </a:rPr>
              <a:t>了解 </a:t>
            </a:r>
            <a:r>
              <a:rPr lang="en-US" altLang="zh-CN" sz="2400" b="1" smtClean="0">
                <a:ea typeface="华文细黑" pitchFamily="2" charset="-122"/>
              </a:rPr>
              <a:t>IPRAN</a:t>
            </a:r>
            <a:r>
              <a:rPr lang="zh-CN" altLang="en-US" sz="2400" b="1" dirty="0">
                <a:ea typeface="华文细黑" pitchFamily="2" charset="-122"/>
              </a:rPr>
              <a:t>政企</a:t>
            </a:r>
            <a:r>
              <a:rPr lang="zh-CN" altLang="en-US" sz="2400" b="1" smtClean="0">
                <a:ea typeface="华文细黑" pitchFamily="2" charset="-122"/>
              </a:rPr>
              <a:t>典型</a:t>
            </a:r>
            <a:r>
              <a:rPr lang="zh-CN" altLang="en-US" sz="2400" b="1" dirty="0" smtClean="0">
                <a:ea typeface="华文细黑" pitchFamily="2" charset="-122"/>
              </a:rPr>
              <a:t>配置</a:t>
            </a:r>
            <a:endParaRPr lang="en-US" altLang="zh-CN" sz="2400" b="1" dirty="0">
              <a:ea typeface="华文细黑" pitchFamily="2" charset="-122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3400" y="969963"/>
            <a:ext cx="205740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课程目标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990600" y="1612900"/>
            <a:ext cx="7329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zh-CN" altLang="en-US" sz="2800" b="1">
                <a:solidFill>
                  <a:schemeClr val="bg1"/>
                </a:solidFill>
                <a:ea typeface="华文细黑" pitchFamily="2" charset="-122"/>
              </a:rPr>
              <a:t>学习完本课程，您应该能够：</a:t>
            </a:r>
          </a:p>
        </p:txBody>
      </p: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286000"/>
            <a:ext cx="2147888" cy="2798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  <p:sp>
        <p:nvSpPr>
          <p:cNvPr id="2" name="矩形 1"/>
          <p:cNvSpPr/>
          <p:nvPr/>
        </p:nvSpPr>
        <p:spPr>
          <a:xfrm>
            <a:off x="676140" y="1663195"/>
            <a:ext cx="63686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ea typeface="华文细黑" pitchFamily="2" charset="-122"/>
              </a:rPr>
              <a:t>H3C IPRAN</a:t>
            </a:r>
            <a:r>
              <a:rPr lang="zh-CN" altLang="en-US" sz="2800" b="1">
                <a:ea typeface="华文细黑" pitchFamily="2" charset="-122"/>
              </a:rPr>
              <a:t>的基础知识</a:t>
            </a: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ea typeface="华文细黑" pitchFamily="2" charset="-122"/>
              </a:rPr>
              <a:t>H3C IPRAN</a:t>
            </a:r>
            <a:r>
              <a:rPr lang="zh-CN" altLang="en-US" sz="2800" b="1">
                <a:ea typeface="华文细黑" pitchFamily="2" charset="-122"/>
              </a:rPr>
              <a:t>政企承载方案</a:t>
            </a:r>
            <a:endParaRPr lang="en-US" altLang="zh-CN" sz="2800" b="1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ea typeface="华文细黑" pitchFamily="2" charset="-122"/>
              </a:rPr>
              <a:t>H3C IPRAN</a:t>
            </a:r>
            <a:r>
              <a:rPr lang="zh-CN" altLang="en-US" sz="2800" b="1" smtClean="0">
                <a:ea typeface="华文细黑" pitchFamily="2" charset="-122"/>
              </a:rPr>
              <a:t>政企相关技术</a:t>
            </a:r>
            <a:endParaRPr lang="en-US" altLang="zh-CN" sz="2800" b="1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>
                <a:solidFill>
                  <a:srgbClr val="FF0000"/>
                </a:solidFill>
                <a:ea typeface="华文细黑" pitchFamily="2" charset="-122"/>
              </a:rPr>
              <a:t>H3C IPRAN</a:t>
            </a:r>
            <a:r>
              <a:rPr lang="zh-CN" altLang="en-US" sz="2800" b="1">
                <a:solidFill>
                  <a:srgbClr val="FF0000"/>
                </a:solidFill>
                <a:ea typeface="华文细黑" pitchFamily="2" charset="-122"/>
              </a:rPr>
              <a:t>政企典型配置</a:t>
            </a:r>
            <a:endParaRPr lang="en-US" altLang="zh-CN" sz="2800" b="1" dirty="0">
              <a:solidFill>
                <a:srgbClr val="FF0000"/>
              </a:solidFill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50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98628" y="911767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+mn-lt"/>
                <a:ea typeface="+mn-ea"/>
              </a:rPr>
              <a:t>环境</a:t>
            </a:r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拓扑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23" y="1934585"/>
            <a:ext cx="7429862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98628" y="1025741"/>
            <a:ext cx="7556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业务部署需求：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780570"/>
            <a:ext cx="88453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latin typeface="+mn-lt"/>
                <a:ea typeface="+mn-ea"/>
              </a:rPr>
              <a:t>接入场景</a:t>
            </a:r>
            <a:r>
              <a:rPr lang="en-US" altLang="zh-CN" sz="2000" smtClean="0">
                <a:latin typeface="+mn-lt"/>
                <a:ea typeface="+mn-ea"/>
              </a:rPr>
              <a:t>1</a:t>
            </a:r>
            <a:r>
              <a:rPr lang="zh-CN" altLang="en-US" sz="2000" smtClean="0">
                <a:latin typeface="+mn-lt"/>
                <a:ea typeface="+mn-ea"/>
              </a:rPr>
              <a:t>（拓扑左侧），</a:t>
            </a:r>
            <a:r>
              <a:rPr lang="zh-CN" altLang="en-US" sz="2000">
                <a:latin typeface="+mn-lt"/>
                <a:ea typeface="+mn-ea"/>
              </a:rPr>
              <a:t>业务从</a:t>
            </a:r>
            <a:r>
              <a:rPr lang="en-US" altLang="zh-CN" sz="2000">
                <a:latin typeface="+mn-lt"/>
                <a:ea typeface="+mn-ea"/>
              </a:rPr>
              <a:t>A0</a:t>
            </a:r>
            <a:r>
              <a:rPr lang="zh-CN" altLang="en-US" sz="2000">
                <a:latin typeface="+mn-lt"/>
                <a:ea typeface="+mn-ea"/>
              </a:rPr>
              <a:t>设备接入</a:t>
            </a:r>
            <a:r>
              <a:rPr lang="zh-CN" altLang="en-US" sz="2000" smtClean="0">
                <a:latin typeface="+mn-lt"/>
                <a:ea typeface="+mn-ea"/>
              </a:rPr>
              <a:t>：</a:t>
            </a:r>
            <a:endParaRPr lang="en-US" altLang="zh-CN" sz="2000" smtClean="0">
              <a:latin typeface="+mn-lt"/>
              <a:ea typeface="+mn-ea"/>
            </a:endParaRPr>
          </a:p>
          <a:p>
            <a:endParaRPr lang="zh-CN" altLang="en-US" sz="2000">
              <a:latin typeface="+mn-lt"/>
              <a:ea typeface="+mn-ea"/>
            </a:endParaRPr>
          </a:p>
          <a:p>
            <a:r>
              <a:rPr lang="en-US" altLang="zh-CN" sz="2000" smtClean="0">
                <a:latin typeface="+mn-lt"/>
                <a:ea typeface="+mn-ea"/>
              </a:rPr>
              <a:t>1. A0</a:t>
            </a:r>
            <a:r>
              <a:rPr lang="zh-CN" altLang="en-US" sz="2000">
                <a:latin typeface="+mn-lt"/>
                <a:ea typeface="+mn-ea"/>
              </a:rPr>
              <a:t>与</a:t>
            </a:r>
            <a:r>
              <a:rPr lang="en-US" altLang="zh-CN" sz="2000">
                <a:latin typeface="+mn-lt"/>
                <a:ea typeface="+mn-ea"/>
              </a:rPr>
              <a:t>A2</a:t>
            </a:r>
            <a:r>
              <a:rPr lang="zh-CN" altLang="en-US" sz="2000">
                <a:latin typeface="+mn-lt"/>
                <a:ea typeface="+mn-ea"/>
              </a:rPr>
              <a:t>之间运行静态相关协议（路由、</a:t>
            </a:r>
            <a:r>
              <a:rPr lang="en-US" altLang="zh-CN" sz="2000">
                <a:latin typeface="+mn-lt"/>
                <a:ea typeface="+mn-ea"/>
              </a:rPr>
              <a:t>LSP</a:t>
            </a:r>
            <a:r>
              <a:rPr lang="zh-CN" altLang="en-US" sz="2000">
                <a:latin typeface="+mn-lt"/>
                <a:ea typeface="+mn-ea"/>
              </a:rPr>
              <a:t>、</a:t>
            </a:r>
            <a:r>
              <a:rPr lang="en-US" altLang="zh-CN" sz="2000">
                <a:latin typeface="+mn-lt"/>
                <a:ea typeface="+mn-ea"/>
              </a:rPr>
              <a:t>PW</a:t>
            </a:r>
            <a:r>
              <a:rPr lang="zh-CN" altLang="en-US" sz="2000">
                <a:latin typeface="+mn-lt"/>
                <a:ea typeface="+mn-ea"/>
              </a:rPr>
              <a:t>）；</a:t>
            </a:r>
          </a:p>
          <a:p>
            <a:r>
              <a:rPr lang="en-US" altLang="zh-CN" sz="2000" smtClean="0">
                <a:latin typeface="+mn-lt"/>
                <a:ea typeface="+mn-ea"/>
              </a:rPr>
              <a:t>2. A0</a:t>
            </a:r>
            <a:r>
              <a:rPr lang="zh-CN" altLang="en-US" sz="2000">
                <a:latin typeface="+mn-lt"/>
                <a:ea typeface="+mn-ea"/>
              </a:rPr>
              <a:t>与</a:t>
            </a:r>
            <a:r>
              <a:rPr lang="en-US" altLang="zh-CN" sz="2000">
                <a:latin typeface="+mn-lt"/>
                <a:ea typeface="+mn-ea"/>
              </a:rPr>
              <a:t>A2</a:t>
            </a:r>
            <a:r>
              <a:rPr lang="zh-CN" altLang="en-US" sz="2000">
                <a:latin typeface="+mn-lt"/>
                <a:ea typeface="+mn-ea"/>
              </a:rPr>
              <a:t>建立主备</a:t>
            </a:r>
            <a:r>
              <a:rPr lang="en-US" altLang="zh-CN" sz="2000">
                <a:latin typeface="+mn-lt"/>
                <a:ea typeface="+mn-ea"/>
              </a:rPr>
              <a:t>PW</a:t>
            </a:r>
            <a:r>
              <a:rPr lang="zh-CN" altLang="en-US" sz="2000">
                <a:latin typeface="+mn-lt"/>
                <a:ea typeface="+mn-ea"/>
              </a:rPr>
              <a:t>；</a:t>
            </a:r>
          </a:p>
          <a:p>
            <a:r>
              <a:rPr lang="en-US" altLang="zh-CN" sz="2000" smtClean="0">
                <a:latin typeface="+mn-lt"/>
                <a:ea typeface="+mn-ea"/>
              </a:rPr>
              <a:t>3. </a:t>
            </a:r>
            <a:r>
              <a:rPr lang="zh-CN" altLang="en-US" sz="2000" smtClean="0">
                <a:latin typeface="+mn-lt"/>
                <a:ea typeface="+mn-ea"/>
              </a:rPr>
              <a:t>在</a:t>
            </a:r>
            <a:r>
              <a:rPr lang="en-US" altLang="zh-CN" sz="2000">
                <a:latin typeface="+mn-lt"/>
                <a:ea typeface="+mn-ea"/>
              </a:rPr>
              <a:t>A2</a:t>
            </a:r>
            <a:r>
              <a:rPr lang="zh-CN" altLang="en-US" sz="2000">
                <a:latin typeface="+mn-lt"/>
                <a:ea typeface="+mn-ea"/>
              </a:rPr>
              <a:t>上配置分段</a:t>
            </a:r>
            <a:r>
              <a:rPr lang="en-US" altLang="zh-CN" sz="2000">
                <a:latin typeface="+mn-lt"/>
                <a:ea typeface="+mn-ea"/>
              </a:rPr>
              <a:t>PW</a:t>
            </a:r>
            <a:r>
              <a:rPr lang="zh-CN" altLang="en-US" sz="2000">
                <a:latin typeface="+mn-lt"/>
                <a:ea typeface="+mn-ea"/>
              </a:rPr>
              <a:t>到</a:t>
            </a:r>
            <a:r>
              <a:rPr lang="en-US" altLang="zh-CN" sz="2000">
                <a:latin typeface="+mn-lt"/>
                <a:ea typeface="+mn-ea"/>
              </a:rPr>
              <a:t>B1/B2</a:t>
            </a:r>
            <a:r>
              <a:rPr lang="zh-CN" altLang="en-US" sz="2000">
                <a:latin typeface="+mn-lt"/>
                <a:ea typeface="+mn-ea"/>
              </a:rPr>
              <a:t>，分别关联</a:t>
            </a:r>
            <a:r>
              <a:rPr lang="en-US" altLang="zh-CN" sz="2000">
                <a:latin typeface="+mn-lt"/>
                <a:ea typeface="+mn-ea"/>
              </a:rPr>
              <a:t>A0</a:t>
            </a:r>
            <a:r>
              <a:rPr lang="zh-CN" altLang="en-US" sz="2000">
                <a:latin typeface="+mn-lt"/>
                <a:ea typeface="+mn-ea"/>
              </a:rPr>
              <a:t>的主备</a:t>
            </a:r>
            <a:r>
              <a:rPr lang="en-US" altLang="zh-CN" sz="2000">
                <a:latin typeface="+mn-lt"/>
                <a:ea typeface="+mn-ea"/>
              </a:rPr>
              <a:t>PW</a:t>
            </a:r>
            <a:r>
              <a:rPr lang="zh-CN" altLang="en-US" sz="2000" smtClean="0">
                <a:latin typeface="+mn-lt"/>
                <a:ea typeface="+mn-ea"/>
              </a:rPr>
              <a:t>；</a:t>
            </a:r>
            <a:endParaRPr lang="en-US" altLang="zh-CN" sz="2000" smtClean="0">
              <a:latin typeface="+mn-lt"/>
              <a:ea typeface="+mn-ea"/>
            </a:endParaRPr>
          </a:p>
          <a:p>
            <a:pPr marL="457200" indent="-457200">
              <a:buAutoNum type="arabicPeriod" startAt="3"/>
            </a:pPr>
            <a:endParaRPr lang="zh-CN" altLang="en-US" sz="2000">
              <a:latin typeface="+mn-lt"/>
              <a:ea typeface="+mn-ea"/>
            </a:endParaRPr>
          </a:p>
          <a:p>
            <a:r>
              <a:rPr lang="zh-CN" altLang="en-US" sz="2000">
                <a:latin typeface="+mn-lt"/>
                <a:ea typeface="+mn-ea"/>
              </a:rPr>
              <a:t>接入场景</a:t>
            </a:r>
            <a:r>
              <a:rPr lang="en-US" altLang="zh-CN" sz="2000" smtClean="0">
                <a:latin typeface="+mn-lt"/>
                <a:ea typeface="+mn-ea"/>
              </a:rPr>
              <a:t>2</a:t>
            </a:r>
            <a:r>
              <a:rPr lang="zh-CN" altLang="en-US" sz="2000" smtClean="0">
                <a:latin typeface="+mn-lt"/>
                <a:ea typeface="+mn-ea"/>
              </a:rPr>
              <a:t>（拓扑右侧），</a:t>
            </a:r>
            <a:r>
              <a:rPr lang="zh-CN" altLang="en-US" sz="2000">
                <a:latin typeface="+mn-lt"/>
                <a:ea typeface="+mn-ea"/>
              </a:rPr>
              <a:t>业务直接从</a:t>
            </a:r>
            <a:r>
              <a:rPr lang="en-US" altLang="zh-CN" sz="2000">
                <a:latin typeface="+mn-lt"/>
                <a:ea typeface="+mn-ea"/>
              </a:rPr>
              <a:t>A2</a:t>
            </a:r>
            <a:r>
              <a:rPr lang="zh-CN" altLang="en-US" sz="2000">
                <a:latin typeface="+mn-lt"/>
                <a:ea typeface="+mn-ea"/>
              </a:rPr>
              <a:t>设备接入</a:t>
            </a:r>
            <a:r>
              <a:rPr lang="zh-CN" altLang="en-US" sz="2000" smtClean="0">
                <a:latin typeface="+mn-lt"/>
                <a:ea typeface="+mn-ea"/>
              </a:rPr>
              <a:t>：</a:t>
            </a:r>
            <a:endParaRPr lang="en-US" altLang="zh-CN" sz="2000" smtClean="0">
              <a:latin typeface="+mn-lt"/>
              <a:ea typeface="+mn-ea"/>
            </a:endParaRPr>
          </a:p>
          <a:p>
            <a:endParaRPr lang="zh-CN" altLang="en-US" sz="2000">
              <a:latin typeface="+mn-lt"/>
              <a:ea typeface="+mn-ea"/>
            </a:endParaRPr>
          </a:p>
          <a:p>
            <a:pPr marL="457200" indent="-457200">
              <a:buAutoNum type="arabicPeriod"/>
            </a:pPr>
            <a:r>
              <a:rPr lang="en-US" altLang="zh-CN" sz="2000" smtClean="0">
                <a:latin typeface="+mn-lt"/>
                <a:ea typeface="+mn-ea"/>
              </a:rPr>
              <a:t>A2</a:t>
            </a:r>
            <a:r>
              <a:rPr lang="zh-CN" altLang="en-US" sz="2000">
                <a:latin typeface="+mn-lt"/>
                <a:ea typeface="+mn-ea"/>
              </a:rPr>
              <a:t>直接与</a:t>
            </a:r>
            <a:r>
              <a:rPr lang="en-US" altLang="zh-CN" sz="2000">
                <a:latin typeface="+mn-lt"/>
                <a:ea typeface="+mn-ea"/>
              </a:rPr>
              <a:t>B1/B2</a:t>
            </a:r>
            <a:r>
              <a:rPr lang="zh-CN" altLang="en-US" sz="2000">
                <a:latin typeface="+mn-lt"/>
                <a:ea typeface="+mn-ea"/>
              </a:rPr>
              <a:t>建立主备</a:t>
            </a:r>
            <a:r>
              <a:rPr lang="en-US" altLang="zh-CN" sz="2000">
                <a:latin typeface="+mn-lt"/>
                <a:ea typeface="+mn-ea"/>
              </a:rPr>
              <a:t>PW</a:t>
            </a:r>
            <a:r>
              <a:rPr lang="zh-CN" altLang="en-US" sz="2000" smtClean="0">
                <a:latin typeface="+mn-lt"/>
                <a:ea typeface="+mn-ea"/>
              </a:rPr>
              <a:t>；</a:t>
            </a:r>
            <a:endParaRPr lang="en-US" altLang="zh-CN" sz="2000" smtClean="0">
              <a:latin typeface="+mn-lt"/>
              <a:ea typeface="+mn-ea"/>
            </a:endParaRPr>
          </a:p>
          <a:p>
            <a:endParaRPr lang="zh-CN" altLang="en-US" sz="2000">
              <a:latin typeface="+mn-lt"/>
              <a:ea typeface="+mn-ea"/>
            </a:endParaRPr>
          </a:p>
          <a:p>
            <a:r>
              <a:rPr lang="zh-CN" altLang="en-US" sz="2000" smtClean="0">
                <a:latin typeface="+mn-lt"/>
                <a:ea typeface="+mn-ea"/>
              </a:rPr>
              <a:t>后面将</a:t>
            </a:r>
            <a:r>
              <a:rPr lang="zh-CN" altLang="en-US" sz="2000">
                <a:latin typeface="+mn-lt"/>
                <a:ea typeface="+mn-ea"/>
              </a:rPr>
              <a:t>只</a:t>
            </a:r>
            <a:r>
              <a:rPr lang="zh-CN" altLang="en-US" sz="2000" smtClean="0">
                <a:latin typeface="+mn-lt"/>
                <a:ea typeface="+mn-ea"/>
              </a:rPr>
              <a:t>介绍关键</a:t>
            </a:r>
            <a:r>
              <a:rPr lang="zh-CN" altLang="en-US" sz="2000">
                <a:latin typeface="+mn-lt"/>
                <a:ea typeface="+mn-ea"/>
              </a:rPr>
              <a:t>配置，基础配置省略。</a:t>
            </a:r>
          </a:p>
        </p:txBody>
      </p:sp>
    </p:spTree>
    <p:extLst>
      <p:ext uri="{BB962C8B-B14F-4D97-AF65-F5344CB8AC3E}">
        <p14:creationId xmlns:p14="http://schemas.microsoft.com/office/powerpoint/2010/main" val="16956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——</a:t>
            </a:r>
            <a:r>
              <a:rPr lang="zh-CN" altLang="en-US"/>
              <a:t>场景</a:t>
            </a: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051" y="867146"/>
            <a:ext cx="910294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 b="1" smtClean="0">
                <a:latin typeface="+mn-lt"/>
                <a:ea typeface="+mn-ea"/>
              </a:rPr>
              <a:t>A0</a:t>
            </a:r>
            <a:r>
              <a:rPr lang="zh-CN" altLang="en-US" b="1" smtClean="0">
                <a:latin typeface="+mn-lt"/>
                <a:ea typeface="+mn-ea"/>
              </a:rPr>
              <a:t>配置：</a:t>
            </a:r>
            <a:endParaRPr lang="en-US" altLang="zh-CN" b="1" smtClean="0">
              <a:latin typeface="+mn-lt"/>
              <a:ea typeface="+mn-ea"/>
            </a:endParaRP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zh-CN" altLang="en-US" smtClean="0">
                <a:solidFill>
                  <a:srgbClr val="0070C0"/>
                </a:solidFill>
                <a:latin typeface="+mn-lt"/>
                <a:ea typeface="+mn-ea"/>
              </a:rPr>
              <a:t>修改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DCN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管理</a:t>
            </a:r>
            <a:r>
              <a:rPr lang="zh-CN" altLang="en-US" smtClean="0">
                <a:solidFill>
                  <a:srgbClr val="0070C0"/>
                </a:solidFill>
                <a:latin typeface="+mn-lt"/>
                <a:ea typeface="+mn-ea"/>
              </a:rPr>
              <a:t>地址</a:t>
            </a:r>
            <a:endParaRPr lang="en-US" altLang="zh-CN" smtClean="0">
              <a:solidFill>
                <a:srgbClr val="0070C0"/>
              </a:solidFill>
              <a:latin typeface="+mn-lt"/>
              <a:ea typeface="+mn-ea"/>
            </a:endParaRP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 smtClean="0">
                <a:latin typeface="+mn-lt"/>
                <a:ea typeface="+mn-ea"/>
              </a:rPr>
              <a:t>dcn</a:t>
            </a:r>
            <a:endParaRPr lang="zh-CN" altLang="zh-CN">
              <a:latin typeface="+mn-lt"/>
              <a:ea typeface="+mn-ea"/>
            </a:endParaRP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ne-ip 4.92.124.201 </a:t>
            </a:r>
            <a:r>
              <a:rPr lang="en-US" altLang="zh-CN" smtClean="0">
                <a:latin typeface="+mn-lt"/>
                <a:ea typeface="+mn-ea"/>
              </a:rPr>
              <a:t>32</a:t>
            </a:r>
            <a:endParaRPr lang="zh-CN" altLang="zh-CN">
              <a:latin typeface="+mn-lt"/>
              <a:ea typeface="+mn-ea"/>
            </a:endParaRPr>
          </a:p>
          <a:p>
            <a:pPr lvl="0" indent="269240">
              <a:lnSpc>
                <a:spcPct val="150000"/>
              </a:lnSpc>
              <a:spcAft>
                <a:spcPts val="0"/>
              </a:spcAft>
            </a:pP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配置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业务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loopback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地址及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LSR ID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interface </a:t>
            </a:r>
            <a:r>
              <a:rPr lang="en-US" altLang="zh-CN" smtClean="0">
                <a:latin typeface="+mn-lt"/>
                <a:ea typeface="+mn-ea"/>
              </a:rPr>
              <a:t>LoopBack0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mtClean="0">
                <a:latin typeface="+mn-lt"/>
                <a:ea typeface="+mn-ea"/>
              </a:rPr>
              <a:t>ip address 3.92.124.201 32                                         </a:t>
            </a:r>
            <a:endParaRPr lang="zh-CN" altLang="zh-CN" smtClean="0">
              <a:latin typeface="+mn-lt"/>
              <a:ea typeface="+mn-ea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mtClean="0">
                <a:latin typeface="+mn-lt"/>
                <a:ea typeface="+mn-ea"/>
              </a:rPr>
              <a:t>mpls </a:t>
            </a:r>
            <a:r>
              <a:rPr lang="en-US" altLang="zh-CN">
                <a:latin typeface="+mn-lt"/>
                <a:ea typeface="+mn-ea"/>
              </a:rPr>
              <a:t>lsr-id 3.92.124.201                     </a:t>
            </a:r>
            <a:endParaRPr lang="en-US" altLang="zh-CN" smtClean="0">
              <a:latin typeface="+mn-lt"/>
              <a:ea typeface="+mn-ea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使能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L2VPN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功能</a:t>
            </a:r>
            <a:endParaRPr lang="en-US" altLang="zh-CN">
              <a:solidFill>
                <a:srgbClr val="0070C0"/>
              </a:solidFill>
              <a:latin typeface="+mn-lt"/>
              <a:ea typeface="+mn-ea"/>
            </a:endParaRP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en-US" altLang="zh-CN" smtClean="0">
                <a:latin typeface="+mn-lt"/>
                <a:ea typeface="+mn-ea"/>
              </a:rPr>
              <a:t>l2vpn </a:t>
            </a:r>
            <a:r>
              <a:rPr lang="en-US" altLang="zh-CN">
                <a:latin typeface="+mn-lt"/>
                <a:ea typeface="+mn-ea"/>
              </a:rPr>
              <a:t>enable  </a:t>
            </a:r>
            <a:r>
              <a:rPr lang="en-US" altLang="zh-CN" smtClean="0">
                <a:latin typeface="+mn-lt"/>
                <a:ea typeface="+mn-ea"/>
              </a:rPr>
              <a:t>                                   </a:t>
            </a:r>
          </a:p>
          <a:p>
            <a:pPr indent="266700">
              <a:lnSpc>
                <a:spcPct val="150000"/>
              </a:lnSpc>
              <a:spcAft>
                <a:spcPts val="0"/>
              </a:spcAft>
            </a:pP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配置静态路由及静态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LSP   </a:t>
            </a:r>
          </a:p>
          <a:p>
            <a:pPr lvl="0"/>
            <a:r>
              <a:rPr lang="en-US" altLang="zh-CN" smtClean="0">
                <a:latin typeface="+mn-lt"/>
                <a:ea typeface="+mn-ea"/>
              </a:rPr>
              <a:t>     ip route-static 3.92.124.200 32 3.92.13.137  </a:t>
            </a:r>
            <a:endParaRPr lang="zh-CN" altLang="zh-CN" smtClean="0"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     static-lsp </a:t>
            </a:r>
            <a:r>
              <a:rPr lang="en-US" altLang="zh-CN">
                <a:latin typeface="+mn-lt"/>
                <a:ea typeface="+mn-ea"/>
              </a:rPr>
              <a:t>egress A2toA0 in-label  16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  static-lsp </a:t>
            </a:r>
            <a:r>
              <a:rPr lang="en-US" altLang="zh-CN">
                <a:latin typeface="+mn-lt"/>
                <a:ea typeface="+mn-ea"/>
              </a:rPr>
              <a:t>ingress A0toA2 destination 3.92.124.200 32 nexthop 3.92.13.137 out-label </a:t>
            </a:r>
            <a:r>
              <a:rPr lang="en-US" altLang="zh-CN" smtClean="0">
                <a:latin typeface="+mn-lt"/>
                <a:ea typeface="+mn-ea"/>
              </a:rPr>
              <a:t>16</a:t>
            </a:r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88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/>
              <a:t>——</a:t>
            </a:r>
            <a:r>
              <a:rPr lang="zh-CN" altLang="en-US"/>
              <a:t>场景</a:t>
            </a: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036" y="857231"/>
            <a:ext cx="90385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配置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BFD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参数，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PW-CLASS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类、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AC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接口。</a:t>
            </a:r>
          </a:p>
          <a:p>
            <a:r>
              <a:rPr lang="en-US" altLang="zh-CN">
                <a:latin typeface="+mn-lt"/>
                <a:ea typeface="+mn-ea"/>
              </a:rPr>
              <a:t>#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bfd multi-hop min-transmit-interval 10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发送多跳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BFD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控制报文的最小时间间隔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10s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bfd multi-hop min-receive-interval 10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接收多跳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BFD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控制报文的最小时间间隔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10s                                  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         </a:t>
            </a:r>
            <a:r>
              <a:rPr lang="en-US" altLang="zh-CN" smtClean="0">
                <a:latin typeface="+mn-lt"/>
                <a:ea typeface="+mn-ea"/>
              </a:rPr>
              <a:t>bfd </a:t>
            </a:r>
            <a:r>
              <a:rPr lang="en-US" altLang="zh-CN">
                <a:latin typeface="+mn-lt"/>
                <a:ea typeface="+mn-ea"/>
              </a:rPr>
              <a:t>multi-hop detect-multiplier 3          </a:t>
            </a:r>
            <a:r>
              <a:rPr lang="en-US" altLang="zh-CN" smtClean="0">
                <a:latin typeface="+mn-lt"/>
                <a:ea typeface="+mn-ea"/>
              </a:rPr>
              <a:t>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多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跳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BFD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检测时间倍数为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3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次</a:t>
            </a:r>
          </a:p>
          <a:p>
            <a:r>
              <a:rPr lang="en-US" altLang="zh-CN" smtClean="0">
                <a:latin typeface="+mn-lt"/>
                <a:ea typeface="+mn-ea"/>
              </a:rPr>
              <a:t>#                                                                               </a:t>
            </a:r>
            <a:endParaRPr lang="zh-CN" altLang="zh-CN" smtClean="0"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pw-class </a:t>
            </a:r>
            <a:r>
              <a:rPr lang="en-US" altLang="zh-CN">
                <a:latin typeface="+mn-lt"/>
                <a:ea typeface="+mn-ea"/>
              </a:rPr>
              <a:t>vpn                         </a:t>
            </a:r>
            <a:r>
              <a:rPr lang="en-US" altLang="zh-CN" smtClean="0">
                <a:latin typeface="+mn-lt"/>
                <a:ea typeface="+mn-ea"/>
              </a:rPr>
              <a:t>            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配置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模板名称为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vpn   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control-word enable                    </a:t>
            </a:r>
            <a:r>
              <a:rPr lang="en-US" altLang="zh-CN" smtClean="0">
                <a:latin typeface="+mn-lt"/>
                <a:ea typeface="+mn-ea"/>
              </a:rPr>
              <a:t>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使能控制字功能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pw-type ethernet                       </a:t>
            </a:r>
            <a:r>
              <a:rPr lang="en-US" altLang="zh-CN" smtClean="0">
                <a:latin typeface="+mn-lt"/>
                <a:ea typeface="+mn-ea"/>
              </a:rPr>
              <a:t>                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接入类型为以太方式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vccv cc control-word                    </a:t>
            </a:r>
            <a:r>
              <a:rPr lang="en-US" altLang="zh-CN" smtClean="0">
                <a:latin typeface="+mn-lt"/>
                <a:ea typeface="+mn-ea"/>
              </a:rPr>
              <a:t>             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VCCV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控制通道类型为控制字类型 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vccv bfd                               </a:t>
            </a:r>
            <a:r>
              <a:rPr lang="en-US" altLang="zh-CN" smtClean="0">
                <a:latin typeface="+mn-lt"/>
                <a:ea typeface="+mn-ea"/>
              </a:rPr>
              <a:t>       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使能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 bfd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功能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#</a:t>
            </a:r>
          </a:p>
          <a:p>
            <a:r>
              <a:rPr lang="en-US" altLang="zh-CN" smtClean="0">
                <a:latin typeface="+mn-lt"/>
                <a:ea typeface="+mn-ea"/>
              </a:rPr>
              <a:t>mpls </a:t>
            </a:r>
            <a:r>
              <a:rPr lang="en-US" altLang="zh-CN">
                <a:latin typeface="+mn-lt"/>
                <a:ea typeface="+mn-ea"/>
              </a:rPr>
              <a:t>bfd enable                         </a:t>
            </a:r>
            <a:r>
              <a:rPr lang="en-US" altLang="zh-CN" smtClean="0">
                <a:latin typeface="+mn-lt"/>
                <a:ea typeface="+mn-ea"/>
              </a:rPr>
              <a:t>       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使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能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MPLS BFD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功能</a:t>
            </a:r>
          </a:p>
          <a:p>
            <a:r>
              <a:rPr lang="en-US" altLang="zh-CN">
                <a:latin typeface="+mn-lt"/>
                <a:ea typeface="+mn-ea"/>
              </a:rPr>
              <a:t>#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interface GigabitEthernet1/0/8              </a:t>
            </a:r>
            <a:endParaRPr lang="zh-CN" altLang="zh-CN">
              <a:latin typeface="+mn-lt"/>
              <a:ea typeface="+mn-ea"/>
            </a:endParaRP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port link-mode bridge                    </a:t>
            </a:r>
            <a:r>
              <a:rPr lang="en-US" altLang="zh-CN" smtClean="0">
                <a:latin typeface="+mn-lt"/>
                <a:ea typeface="+mn-ea"/>
              </a:rPr>
              <a:t>        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AC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接口需要改为二层模式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service-instance 1                       </a:t>
            </a:r>
            <a:r>
              <a:rPr lang="en-US" altLang="zh-CN" smtClean="0">
                <a:latin typeface="+mn-lt"/>
                <a:ea typeface="+mn-ea"/>
              </a:rPr>
              <a:t>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创建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 encapsulation default                   </a:t>
            </a:r>
            <a:r>
              <a:rPr lang="en-US" altLang="zh-CN" smtClean="0">
                <a:latin typeface="+mn-lt"/>
                <a:ea typeface="+mn-ea"/>
              </a:rPr>
              <a:t>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封装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类型为默认即允许所有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VLAN</a:t>
            </a:r>
            <a:r>
              <a:rPr lang="en-US" altLang="zh-CN" smtClean="0">
                <a:latin typeface="+mn-lt"/>
                <a:ea typeface="+mn-ea"/>
              </a:rPr>
              <a:t> </a:t>
            </a:r>
            <a:endParaRPr lang="en-US" altLang="zh-CN">
              <a:solidFill>
                <a:srgbClr val="00B0F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99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/>
              <a:t>——</a:t>
            </a:r>
            <a:r>
              <a:rPr lang="zh-CN" altLang="en-US"/>
              <a:t>场景</a:t>
            </a: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2036" y="857231"/>
            <a:ext cx="9038555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zh-CN" altLang="en-US" smtClean="0">
                <a:solidFill>
                  <a:srgbClr val="0070C0"/>
                </a:solidFill>
                <a:latin typeface="+mn-ea"/>
                <a:ea typeface="+mn-ea"/>
              </a:rPr>
              <a:t>配置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交叉组，与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A2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建主备静态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，使能双收功能，配置回切等待时间为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5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分钟。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#                                                                               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xconnect-group 100                         </a:t>
            </a:r>
            <a:r>
              <a:rPr lang="en-US" altLang="zh-CN" smtClean="0">
                <a:latin typeface="+mn-lt"/>
                <a:ea typeface="+mn-ea"/>
              </a:rPr>
              <a:t>           </a:t>
            </a:r>
            <a:r>
              <a:rPr lang="zh-CN" altLang="en-US" smtClean="0">
                <a:solidFill>
                  <a:srgbClr val="0070C0"/>
                </a:solidFill>
                <a:latin typeface="+mn-ea"/>
                <a:ea typeface="+mn-ea"/>
              </a:rPr>
              <a:t>创建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交叉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L2VPN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交叉连接组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100                            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 connection 1                              </a:t>
            </a:r>
            <a:r>
              <a:rPr lang="en-US" altLang="zh-CN" smtClean="0">
                <a:latin typeface="+mn-lt"/>
                <a:ea typeface="+mn-ea"/>
              </a:rPr>
              <a:t>                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创建一个交叉连接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1                                     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  revertive wtr 300                         </a:t>
            </a:r>
            <a:r>
              <a:rPr lang="en-US" altLang="zh-CN" smtClean="0">
                <a:latin typeface="+mn-lt"/>
                <a:ea typeface="+mn-ea"/>
              </a:rPr>
              <a:t>              </a:t>
            </a:r>
            <a:r>
              <a:rPr lang="zh-CN" altLang="en-US" smtClean="0">
                <a:solidFill>
                  <a:srgbClr val="0070C0"/>
                </a:solidFill>
                <a:latin typeface="+mn-ea"/>
                <a:ea typeface="+mn-ea"/>
              </a:rPr>
              <a:t>配置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主备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回切时间为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300s                                   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  protection dual-receive                 </a:t>
            </a:r>
            <a:r>
              <a:rPr lang="en-US" altLang="zh-CN" smtClean="0">
                <a:latin typeface="+mn-lt"/>
                <a:ea typeface="+mn-ea"/>
              </a:rPr>
              <a:t>            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配置双收功能                                  </a:t>
            </a:r>
          </a:p>
          <a:p>
            <a:pPr lvl="0"/>
            <a:r>
              <a:rPr lang="zh-CN" altLang="en-US">
                <a:latin typeface="+mn-lt"/>
                <a:ea typeface="+mn-ea"/>
              </a:rPr>
              <a:t>  </a:t>
            </a:r>
            <a:r>
              <a:rPr lang="en-US" altLang="zh-CN">
                <a:latin typeface="+mn-lt"/>
                <a:ea typeface="+mn-ea"/>
              </a:rPr>
              <a:t>ac interface GigabitEthernet1/0/8 service-instance 1 access-mode ethernet  </a:t>
            </a:r>
          </a:p>
          <a:p>
            <a:pPr lvl="0"/>
            <a:r>
              <a:rPr lang="zh-CN" altLang="en-US" smtClean="0">
                <a:latin typeface="+mn-lt"/>
                <a:ea typeface="+mn-ea"/>
              </a:rPr>
              <a:t>  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绑定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AC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接口并指定服务实例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1 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接入模式配置为以太方式                      </a:t>
            </a:r>
          </a:p>
          <a:p>
            <a:pPr lvl="0"/>
            <a:r>
              <a:rPr lang="zh-CN" altLang="en-US">
                <a:latin typeface="+mn-lt"/>
                <a:ea typeface="+mn-ea"/>
              </a:rPr>
              <a:t>  </a:t>
            </a:r>
            <a:r>
              <a:rPr lang="en-US" altLang="zh-CN">
                <a:latin typeface="+mn-lt"/>
                <a:ea typeface="+mn-ea"/>
              </a:rPr>
              <a:t>peer 3.92.124.200 pw-id 51620001 in-label 17 out-label 17 pw-class </a:t>
            </a:r>
            <a:r>
              <a:rPr lang="en-US" altLang="zh-CN" smtClean="0">
                <a:latin typeface="+mn-lt"/>
                <a:ea typeface="+mn-ea"/>
              </a:rPr>
              <a:t>vpn</a:t>
            </a:r>
          </a:p>
          <a:p>
            <a:pPr lvl="0"/>
            <a:r>
              <a:rPr lang="en-US" altLang="zh-CN" smtClean="0">
                <a:latin typeface="+mn-lt"/>
                <a:ea typeface="+mn-ea"/>
              </a:rPr>
              <a:t> 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与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A2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建立静态主用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，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pw-id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为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51620001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，出入标签均为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17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，并调用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模板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vpn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   backup-peer 3.92.124.200 pw-id 51620002 in-label 18 out-label 18 pw-class </a:t>
            </a:r>
            <a:r>
              <a:rPr lang="en-US" altLang="zh-CN" smtClean="0">
                <a:latin typeface="+mn-lt"/>
                <a:ea typeface="+mn-ea"/>
              </a:rPr>
              <a:t>vpn</a:t>
            </a:r>
          </a:p>
          <a:p>
            <a:pPr lvl="0"/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</a:t>
            </a:r>
            <a:r>
              <a:rPr lang="zh-CN" altLang="en-US" smtClean="0">
                <a:solidFill>
                  <a:srgbClr val="0070C0"/>
                </a:solidFill>
                <a:latin typeface="+mn-ea"/>
                <a:ea typeface="+mn-ea"/>
              </a:rPr>
              <a:t>与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A2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建立静态备用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，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pw-id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为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51620002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，出入标签均为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18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，并调用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模板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vpn</a:t>
            </a:r>
          </a:p>
          <a:p>
            <a:pPr lvl="0"/>
            <a:r>
              <a:rPr lang="en-US" altLang="zh-CN" smtClean="0"/>
              <a:t>#</a:t>
            </a:r>
            <a:endParaRPr lang="en-US" altLang="zh-CN">
              <a:solidFill>
                <a:srgbClr val="0070C0"/>
              </a:solidFill>
              <a:latin typeface="+mn-lt"/>
              <a:ea typeface="+mn-ea"/>
            </a:endParaRPr>
          </a:p>
          <a:p>
            <a:pPr lvl="0"/>
            <a:endParaRPr lang="en-US" altLang="zh-CN" smtClean="0">
              <a:latin typeface="+mn-lt"/>
              <a:ea typeface="+mn-ea"/>
            </a:endParaRPr>
          </a:p>
          <a:p>
            <a:pPr lvl="0"/>
            <a:r>
              <a:rPr lang="zh-CN" altLang="en-US" smtClean="0">
                <a:solidFill>
                  <a:srgbClr val="0070C0"/>
                </a:solidFill>
                <a:latin typeface="+mn-ea"/>
                <a:ea typeface="+mn-ea"/>
              </a:rPr>
              <a:t>配置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临终遗言功能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dying-gasp host 192.168.1.2 vpn-instance __mgnt_vpn__ snmp-trap version v2c securityname </a:t>
            </a:r>
            <a:r>
              <a:rPr lang="en-US" altLang="zh-CN" smtClean="0">
                <a:latin typeface="+mn-lt"/>
                <a:ea typeface="+mn-ea"/>
              </a:rPr>
              <a:t>public</a:t>
            </a:r>
          </a:p>
          <a:p>
            <a:pPr lvl="0"/>
            <a:r>
              <a:rPr lang="zh-CN" altLang="en-US" smtClean="0">
                <a:solidFill>
                  <a:srgbClr val="0070C0"/>
                </a:solidFill>
                <a:latin typeface="+mn-ea"/>
                <a:ea typeface="+mn-ea"/>
              </a:rPr>
              <a:t>指定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网管服务器的地址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192.168.1.2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以及管理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VPN __mgnt_vpn__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并使用 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v2c</a:t>
            </a:r>
            <a:r>
              <a:rPr lang="zh-CN" altLang="en-US" smtClean="0">
                <a:solidFill>
                  <a:srgbClr val="0070C0"/>
                </a:solidFill>
                <a:latin typeface="+mn-ea"/>
                <a:ea typeface="+mn-ea"/>
              </a:rPr>
              <a:t>方式认证</a:t>
            </a:r>
            <a:r>
              <a:rPr lang="zh-CN" altLang="en-US">
                <a:solidFill>
                  <a:srgbClr val="0070C0"/>
                </a:solidFill>
                <a:latin typeface="+mn-ea"/>
                <a:ea typeface="+mn-ea"/>
              </a:rPr>
              <a:t>参数为</a:t>
            </a:r>
            <a:r>
              <a:rPr lang="en-US" altLang="zh-CN">
                <a:solidFill>
                  <a:srgbClr val="0070C0"/>
                </a:solidFill>
                <a:latin typeface="+mn-ea"/>
                <a:ea typeface="+mn-ea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0473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——</a:t>
            </a:r>
            <a:r>
              <a:rPr lang="zh-CN" altLang="en-US"/>
              <a:t>场景</a:t>
            </a:r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867146"/>
            <a:ext cx="93256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 b="1" smtClean="0">
                <a:latin typeface="+mn-lt"/>
                <a:ea typeface="+mn-ea"/>
              </a:rPr>
              <a:t>A2</a:t>
            </a:r>
            <a:r>
              <a:rPr lang="zh-CN" altLang="en-US" b="1" smtClean="0">
                <a:latin typeface="+mn-lt"/>
                <a:ea typeface="+mn-ea"/>
              </a:rPr>
              <a:t>配置：</a:t>
            </a:r>
            <a:endParaRPr lang="en-US" altLang="zh-CN" b="1">
              <a:latin typeface="+mn-lt"/>
              <a:ea typeface="+mn-ea"/>
            </a:endParaRP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配置静态路由及静态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LSP   </a:t>
            </a:r>
          </a:p>
          <a:p>
            <a:pPr lvl="0"/>
            <a:r>
              <a:rPr lang="en-US" altLang="zh-CN">
                <a:latin typeface="+mn-lt"/>
                <a:ea typeface="+mn-ea"/>
              </a:rPr>
              <a:t>  </a:t>
            </a:r>
            <a:r>
              <a:rPr lang="en-US" altLang="zh-CN" smtClean="0">
                <a:latin typeface="+mn-lt"/>
                <a:ea typeface="+mn-ea"/>
              </a:rPr>
              <a:t>ip </a:t>
            </a:r>
            <a:r>
              <a:rPr lang="en-US" altLang="zh-CN">
                <a:latin typeface="+mn-lt"/>
                <a:ea typeface="+mn-ea"/>
              </a:rPr>
              <a:t>route-static  3.92.124.201  </a:t>
            </a:r>
            <a:r>
              <a:rPr lang="en-US" altLang="zh-CN" smtClean="0">
                <a:latin typeface="+mn-lt"/>
                <a:ea typeface="+mn-ea"/>
              </a:rPr>
              <a:t>32  3.92.13.138</a:t>
            </a:r>
            <a:endParaRPr lang="en-US" altLang="zh-CN">
              <a:latin typeface="+mn-lt"/>
              <a:ea typeface="+mn-ea"/>
            </a:endParaRPr>
          </a:p>
          <a:p>
            <a:pPr lvl="0"/>
            <a:r>
              <a:rPr lang="en-US" altLang="zh-CN" smtClean="0">
                <a:latin typeface="+mn-lt"/>
                <a:ea typeface="+mn-ea"/>
              </a:rPr>
              <a:t>  static-lsp </a:t>
            </a:r>
            <a:r>
              <a:rPr lang="en-US" altLang="zh-CN">
                <a:latin typeface="+mn-lt"/>
                <a:ea typeface="+mn-ea"/>
              </a:rPr>
              <a:t>ingress A0toA2 destination 3.92.124.201 32 nexthop 3.92.13.138 out-label 16</a:t>
            </a:r>
          </a:p>
          <a:p>
            <a:pPr lvl="0"/>
            <a:r>
              <a:rPr lang="en-US" altLang="zh-CN" smtClean="0">
                <a:latin typeface="+mn-lt"/>
                <a:ea typeface="+mn-ea"/>
              </a:rPr>
              <a:t>  static-lsp </a:t>
            </a:r>
            <a:r>
              <a:rPr lang="en-US" altLang="zh-CN">
                <a:latin typeface="+mn-lt"/>
                <a:ea typeface="+mn-ea"/>
              </a:rPr>
              <a:t>egress A2toA0  </a:t>
            </a:r>
            <a:r>
              <a:rPr lang="en-US" altLang="zh-CN" smtClean="0">
                <a:latin typeface="+mn-lt"/>
                <a:ea typeface="+mn-ea"/>
              </a:rPr>
              <a:t>in-label   16</a:t>
            </a:r>
          </a:p>
          <a:p>
            <a:r>
              <a:rPr lang="en-US" altLang="zh-CN" smtClean="0">
                <a:latin typeface="+mn-lt"/>
                <a:ea typeface="+mn-ea"/>
              </a:rPr>
              <a:t>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pPr lvl="0"/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配置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多段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，与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A0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建静态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，与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建动态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</a:p>
          <a:p>
            <a:r>
              <a:rPr lang="zh-CN" altLang="en-US" smtClean="0">
                <a:solidFill>
                  <a:srgbClr val="0070C0"/>
                </a:solidFill>
                <a:latin typeface="+mn-lt"/>
                <a:ea typeface="+mn-ea"/>
              </a:rPr>
              <a:t>   主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配置：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#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xconnect-group main               </a:t>
            </a:r>
            <a:r>
              <a:rPr lang="en-US" altLang="zh-CN" smtClean="0">
                <a:latin typeface="+mn-lt"/>
                <a:ea typeface="+mn-ea"/>
              </a:rPr>
              <a:t>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建立主用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的分段交叉连接组名称：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main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connection 1                           </a:t>
            </a:r>
            <a:r>
              <a:rPr lang="en-US" altLang="zh-CN" smtClean="0">
                <a:latin typeface="+mn-lt"/>
                <a:ea typeface="+mn-ea"/>
              </a:rPr>
              <a:t>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创建交叉连接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peer 27.30.255.208 pw-id 51620001 pw-class vpn               </a:t>
            </a:r>
            <a:r>
              <a:rPr lang="en-US" altLang="zh-CN" smtClean="0">
                <a:latin typeface="+mn-lt"/>
                <a:ea typeface="+mn-ea"/>
              </a:rPr>
              <a:t>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与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建立动态主用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 peer </a:t>
            </a:r>
            <a:r>
              <a:rPr lang="en-US" altLang="zh-CN">
                <a:latin typeface="+mn-lt"/>
                <a:ea typeface="+mn-ea"/>
              </a:rPr>
              <a:t>3.92.124.201 pw-id 51620001 in-label 17 out-label 17 pw-class </a:t>
            </a:r>
            <a:r>
              <a:rPr lang="en-US" altLang="zh-CN" smtClean="0">
                <a:latin typeface="+mn-lt"/>
                <a:ea typeface="+mn-ea"/>
              </a:rPr>
              <a:t>vpn   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A0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静态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 </a:t>
            </a:r>
            <a:endParaRPr lang="en-US" altLang="zh-CN" smtClean="0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xconnect-group backup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建立备用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的分段交叉连接组名称：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backup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connection 1                          </a:t>
            </a:r>
            <a:r>
              <a:rPr lang="en-US" altLang="zh-CN" smtClean="0">
                <a:latin typeface="+mn-lt"/>
                <a:ea typeface="+mn-ea"/>
              </a:rPr>
              <a:t>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创建交叉连接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peer 27.30.255.207 pw-id 51620002 pw-class vpn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与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B2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建立动态备用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 smtClean="0">
                <a:latin typeface="+mn-lt"/>
                <a:ea typeface="+mn-ea"/>
              </a:rPr>
              <a:t>  peer </a:t>
            </a:r>
            <a:r>
              <a:rPr lang="en-US" altLang="zh-CN">
                <a:latin typeface="+mn-lt"/>
                <a:ea typeface="+mn-ea"/>
              </a:rPr>
              <a:t>3.92.124.201 pw-id 51620002 in-label 18 out-label 18 pw-class vpn   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A0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静态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07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——</a:t>
            </a:r>
            <a:r>
              <a:rPr lang="zh-CN" altLang="en-US" smtClean="0"/>
              <a:t>场景</a:t>
            </a:r>
            <a:r>
              <a:rPr lang="en-US" altLang="zh-CN" smtClean="0"/>
              <a:t>2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867146"/>
            <a:ext cx="932568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 b="1" smtClean="0">
                <a:latin typeface="+mn-lt"/>
                <a:ea typeface="+mn-ea"/>
              </a:rPr>
              <a:t>A2</a:t>
            </a:r>
            <a:r>
              <a:rPr lang="zh-CN" altLang="en-US" b="1" smtClean="0">
                <a:latin typeface="+mn-lt"/>
                <a:ea typeface="+mn-ea"/>
              </a:rPr>
              <a:t>配置：</a:t>
            </a:r>
            <a:endParaRPr lang="en-US" altLang="zh-CN" b="1">
              <a:latin typeface="+mn-lt"/>
              <a:ea typeface="+mn-ea"/>
            </a:endParaRP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interface GigabitEthernet2/0/8              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port link-mode bridge                   </a:t>
            </a:r>
            <a:r>
              <a:rPr lang="en-US" altLang="zh-CN" smtClean="0">
                <a:latin typeface="+mn-lt"/>
                <a:ea typeface="+mn-ea"/>
              </a:rPr>
              <a:t>    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AC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接口需要改为二层模式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zh-CN" altLang="en-US">
                <a:latin typeface="+mn-lt"/>
                <a:ea typeface="+mn-ea"/>
              </a:rPr>
              <a:t> </a:t>
            </a:r>
            <a:r>
              <a:rPr lang="en-US" altLang="zh-CN">
                <a:latin typeface="+mn-lt"/>
                <a:ea typeface="+mn-ea"/>
              </a:rPr>
              <a:t>service-instance 1                     </a:t>
            </a:r>
            <a:r>
              <a:rPr lang="en-US" altLang="zh-CN" smtClean="0">
                <a:latin typeface="+mn-lt"/>
                <a:ea typeface="+mn-ea"/>
              </a:rPr>
              <a:t>    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创建服务实例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 encapsulation default                </a:t>
            </a:r>
            <a:r>
              <a:rPr lang="en-US" altLang="zh-CN" smtClean="0">
                <a:latin typeface="+mn-lt"/>
                <a:ea typeface="+mn-ea"/>
              </a:rPr>
              <a:t>   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封装类型为默认即允许所有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VLAN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配置交叉组，配置主备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，使能双收功能，配置回切等待时间为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5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分钟。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                                                                         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xconnect-group 200                        </a:t>
            </a:r>
            <a:r>
              <a:rPr lang="en-US" altLang="zh-CN" smtClean="0">
                <a:latin typeface="+mn-lt"/>
                <a:ea typeface="+mn-ea"/>
              </a:rPr>
              <a:t>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创建交叉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L2VPN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交叉连接组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200                            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connection 1                             </a:t>
            </a:r>
            <a:r>
              <a:rPr lang="en-US" altLang="zh-CN" smtClean="0">
                <a:latin typeface="+mn-lt"/>
                <a:ea typeface="+mn-ea"/>
              </a:rPr>
              <a:t>      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创建一个交叉连接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                                     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 revertive wtr 300                         </a:t>
            </a:r>
            <a:r>
              <a:rPr lang="en-US" altLang="zh-CN" smtClean="0">
                <a:latin typeface="+mn-lt"/>
                <a:ea typeface="+mn-ea"/>
              </a:rPr>
              <a:t>   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配置主备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回切时间为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300s                                   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>
                <a:latin typeface="+mn-lt"/>
                <a:ea typeface="+mn-ea"/>
              </a:rPr>
              <a:t>  protection dual-receive                   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配置双收功能                                  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zh-CN" altLang="en-US">
                <a:latin typeface="+mn-lt"/>
                <a:ea typeface="+mn-ea"/>
              </a:rPr>
              <a:t>  </a:t>
            </a:r>
            <a:r>
              <a:rPr lang="en-US" altLang="zh-CN">
                <a:latin typeface="+mn-lt"/>
                <a:ea typeface="+mn-ea"/>
              </a:rPr>
              <a:t>ac interface GigabitEthernet2/0/8 service-instance 1 access-mode ethernet  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 smtClean="0">
                <a:latin typeface="+mn-lt"/>
                <a:ea typeface="+mn-ea"/>
              </a:rPr>
              <a:t>peer </a:t>
            </a:r>
            <a:r>
              <a:rPr lang="en-US" altLang="zh-CN">
                <a:latin typeface="+mn-lt"/>
                <a:ea typeface="+mn-ea"/>
              </a:rPr>
              <a:t>27.30.255.208 pw-id 51620001 pw-class vpn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与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B1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建立主用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</a:p>
          <a:p>
            <a:pPr indent="269240">
              <a:lnSpc>
                <a:spcPct val="150000"/>
              </a:lnSpc>
              <a:spcAft>
                <a:spcPts val="0"/>
              </a:spcAft>
            </a:pPr>
            <a:r>
              <a:rPr lang="en-US" altLang="zh-CN" smtClean="0">
                <a:latin typeface="+mn-lt"/>
                <a:ea typeface="+mn-ea"/>
              </a:rPr>
              <a:t>backup-peer </a:t>
            </a:r>
            <a:r>
              <a:rPr lang="en-US" altLang="zh-CN">
                <a:latin typeface="+mn-lt"/>
                <a:ea typeface="+mn-ea"/>
              </a:rPr>
              <a:t>27.30.255.207 pw-id 51620002 pw-class vpn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与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B2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建立备用</a:t>
            </a:r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endParaRPr lang="en-US" altLang="zh-CN" b="1" smtClean="0">
              <a:solidFill>
                <a:srgbClr val="0070C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321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——QOS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28" y="854267"/>
            <a:ext cx="910294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000" b="1" smtClean="0">
                <a:latin typeface="+mn-lt"/>
                <a:ea typeface="+mn-ea"/>
              </a:rPr>
              <a:t>接口限速配置：</a:t>
            </a:r>
            <a:endParaRPr lang="en-US" altLang="zh-CN" sz="2000" b="1" smtClean="0">
              <a:latin typeface="+mn-lt"/>
              <a:ea typeface="+mn-ea"/>
            </a:endParaRPr>
          </a:p>
          <a:p>
            <a:pPr lvl="0"/>
            <a:endParaRPr lang="en-US" altLang="zh-CN" smtClean="0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traffic classifier 4M operator and              </a:t>
            </a:r>
            <a:r>
              <a:rPr lang="en-US" altLang="zh-CN" smtClean="0">
                <a:latin typeface="+mn-lt"/>
                <a:ea typeface="+mn-ea"/>
              </a:rPr>
              <a:t>  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定义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类名称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if-match any                              </a:t>
            </a:r>
            <a:r>
              <a:rPr lang="en-US" altLang="zh-CN" smtClean="0">
                <a:latin typeface="+mn-lt"/>
                <a:ea typeface="+mn-ea"/>
              </a:rPr>
              <a:t>            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匹配所有</a:t>
            </a:r>
          </a:p>
          <a:p>
            <a:r>
              <a:rPr lang="en-US" altLang="zh-CN">
                <a:latin typeface="+mn-lt"/>
                <a:ea typeface="+mn-ea"/>
              </a:rPr>
              <a:t>#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traffic behavior 4M                         </a:t>
            </a:r>
            <a:r>
              <a:rPr lang="en-US" altLang="zh-CN" smtClean="0">
                <a:latin typeface="+mn-lt"/>
                <a:ea typeface="+mn-ea"/>
              </a:rPr>
              <a:t>        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定义流行为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car cir 4096 </a:t>
            </a:r>
            <a:r>
              <a:rPr lang="en-US" altLang="zh-CN" i="1">
                <a:latin typeface="+mn-lt"/>
                <a:ea typeface="+mn-ea"/>
              </a:rPr>
              <a:t>cbs 256000 ebs 0 green pass red discard yellow pass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 i="1">
                <a:latin typeface="+mn-lt"/>
                <a:ea typeface="+mn-ea"/>
              </a:rPr>
              <a:t>  </a:t>
            </a:r>
            <a:r>
              <a:rPr lang="en-US" altLang="zh-CN" i="1" smtClean="0">
                <a:latin typeface="+mn-lt"/>
                <a:ea typeface="+mn-ea"/>
              </a:rPr>
              <a:t>                                                            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配置限速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4096kbps</a:t>
            </a:r>
          </a:p>
          <a:p>
            <a:r>
              <a:rPr lang="en-US" altLang="zh-CN" smtClean="0">
                <a:latin typeface="+mn-lt"/>
                <a:ea typeface="+mn-ea"/>
              </a:rPr>
              <a:t>#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qos policy 4M                            </a:t>
            </a:r>
            <a:r>
              <a:rPr lang="en-US" altLang="zh-CN" smtClean="0">
                <a:latin typeface="+mn-lt"/>
                <a:ea typeface="+mn-ea"/>
              </a:rPr>
              <a:t>            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定义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QOS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策略名称为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classifier 4M behavior 4M                 </a:t>
            </a:r>
            <a:r>
              <a:rPr lang="en-US" altLang="zh-CN" smtClean="0">
                <a:latin typeface="+mn-lt"/>
                <a:ea typeface="+mn-ea"/>
              </a:rPr>
              <a:t>   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将已经定义好的类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与流行为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关联</a:t>
            </a:r>
          </a:p>
          <a:p>
            <a:r>
              <a:rPr lang="en-US" altLang="zh-CN">
                <a:latin typeface="+mn-lt"/>
                <a:ea typeface="+mn-ea"/>
              </a:rPr>
              <a:t>#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interface GigabitEthernet1/0/8               </a:t>
            </a:r>
            <a:r>
              <a:rPr lang="en-US" altLang="zh-CN" smtClean="0">
                <a:latin typeface="+mn-lt"/>
                <a:ea typeface="+mn-ea"/>
              </a:rPr>
              <a:t>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AC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接口下调用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qos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策略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port link-mode bridge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qos apply policy 4M inbound               </a:t>
            </a:r>
            <a:r>
              <a:rPr lang="en-US" altLang="zh-CN" smtClean="0">
                <a:latin typeface="+mn-lt"/>
                <a:ea typeface="+mn-ea"/>
              </a:rPr>
              <a:t>  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将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QOS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策略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应用在接口的入方向</a:t>
            </a:r>
          </a:p>
          <a:p>
            <a:r>
              <a:rPr lang="en-US" altLang="zh-CN">
                <a:latin typeface="+mn-lt"/>
                <a:ea typeface="+mn-ea"/>
              </a:rPr>
              <a:t> qos apply policy 4M outbound 	            </a:t>
            </a:r>
            <a:r>
              <a:rPr lang="en-US" altLang="zh-CN" smtClean="0">
                <a:latin typeface="+mn-lt"/>
                <a:ea typeface="+mn-ea"/>
              </a:rPr>
              <a:t>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将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QOS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策略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4M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应用在接口的出方向</a:t>
            </a:r>
          </a:p>
          <a:p>
            <a:r>
              <a:rPr lang="en-US" altLang="zh-CN">
                <a:latin typeface="+mn-lt"/>
                <a:ea typeface="+mn-ea"/>
              </a:rPr>
              <a:t> service-instance 1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encapsulation default</a:t>
            </a:r>
            <a:endParaRPr lang="zh-CN" altLang="zh-CN">
              <a:latin typeface="+mn-lt"/>
              <a:ea typeface="+mn-ea"/>
            </a:endParaRPr>
          </a:p>
          <a:p>
            <a:pPr lvl="0"/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7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——QOS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28" y="867146"/>
            <a:ext cx="910294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smtClean="0">
                <a:latin typeface="+mn-lt"/>
                <a:ea typeface="+mn-ea"/>
              </a:rPr>
              <a:t>PW</a:t>
            </a:r>
            <a:r>
              <a:rPr lang="zh-CN" altLang="en-US" sz="2000" b="1" smtClean="0">
                <a:latin typeface="+mn-lt"/>
                <a:ea typeface="+mn-ea"/>
              </a:rPr>
              <a:t>限速配置：</a:t>
            </a:r>
            <a:endParaRPr lang="en-US" altLang="zh-CN" sz="2000" b="1" smtClean="0">
              <a:latin typeface="+mn-lt"/>
              <a:ea typeface="+mn-ea"/>
            </a:endParaRPr>
          </a:p>
          <a:p>
            <a:pPr lvl="0"/>
            <a:endParaRPr lang="en-US" altLang="zh-CN" smtClean="0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PW</a:t>
            </a:r>
            <a:r>
              <a:rPr lang="zh-CN" altLang="en-US">
                <a:latin typeface="+mn-lt"/>
                <a:ea typeface="+mn-ea"/>
              </a:rPr>
              <a:t>限速直接在交叉连接视图下配置</a:t>
            </a:r>
            <a:r>
              <a:rPr lang="zh-CN" altLang="en-US" smtClean="0">
                <a:latin typeface="+mn-lt"/>
                <a:ea typeface="+mn-ea"/>
              </a:rPr>
              <a:t>：</a:t>
            </a:r>
            <a:endParaRPr lang="en-US" altLang="zh-CN" smtClean="0">
              <a:latin typeface="+mn-lt"/>
              <a:ea typeface="+mn-ea"/>
            </a:endParaRPr>
          </a:p>
          <a:p>
            <a:endParaRPr lang="zh-CN" altLang="en-US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xconnect-group test</a:t>
            </a:r>
          </a:p>
          <a:p>
            <a:r>
              <a:rPr lang="en-US" altLang="zh-CN">
                <a:latin typeface="+mn-lt"/>
                <a:ea typeface="+mn-ea"/>
              </a:rPr>
              <a:t> connection 1</a:t>
            </a:r>
          </a:p>
          <a:p>
            <a:r>
              <a:rPr lang="en-US" altLang="zh-CN">
                <a:latin typeface="+mn-lt"/>
                <a:ea typeface="+mn-ea"/>
              </a:rPr>
              <a:t>  revertive wtr 300</a:t>
            </a:r>
          </a:p>
          <a:p>
            <a:r>
              <a:rPr lang="en-US" altLang="zh-CN">
                <a:latin typeface="+mn-lt"/>
                <a:ea typeface="+mn-ea"/>
              </a:rPr>
              <a:t>  protection dual-receive </a:t>
            </a:r>
          </a:p>
          <a:p>
            <a:r>
              <a:rPr lang="en-US" altLang="zh-CN">
                <a:latin typeface="+mn-lt"/>
                <a:ea typeface="+mn-ea"/>
              </a:rPr>
              <a:t>  ac interface GigabitEthernet1/0/8 service-instance 1 </a:t>
            </a:r>
          </a:p>
          <a:p>
            <a:r>
              <a:rPr lang="en-US" altLang="zh-CN">
                <a:latin typeface="+mn-lt"/>
                <a:ea typeface="+mn-ea"/>
              </a:rPr>
              <a:t>  peer 3.92.124.200 pw-id 51620001 in-label 17 out-label 17 pw-class vpn</a:t>
            </a:r>
          </a:p>
          <a:p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在主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PW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视图下配置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qos lr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限速：</a:t>
            </a:r>
          </a:p>
          <a:p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   </a:t>
            </a:r>
            <a:r>
              <a:rPr lang="en-US" altLang="zh-CN">
                <a:latin typeface="+mn-lt"/>
                <a:ea typeface="+mn-ea"/>
              </a:rPr>
              <a:t>qos lr inbound cir 4096 cbs 256000 ebs 0 </a:t>
            </a:r>
          </a:p>
          <a:p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PW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入方向限速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4096kbps</a:t>
            </a:r>
          </a:p>
          <a:p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</a:t>
            </a:r>
            <a:r>
              <a:rPr lang="en-US" altLang="zh-CN">
                <a:latin typeface="+mn-lt"/>
                <a:ea typeface="+mn-ea"/>
              </a:rPr>
              <a:t>qos lr outbound cir 4096 cbs 256000 ebs 0 </a:t>
            </a:r>
          </a:p>
          <a:p>
            <a:r>
              <a:rPr lang="en-US" altLang="zh-CN" smtClean="0">
                <a:solidFill>
                  <a:srgbClr val="0070C0"/>
                </a:solidFill>
                <a:latin typeface="+mn-lt"/>
                <a:ea typeface="+mn-ea"/>
              </a:rPr>
              <a:t>   PW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出方向限速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4096kbps</a:t>
            </a:r>
          </a:p>
          <a:p>
            <a:r>
              <a:rPr lang="en-US" altLang="zh-CN">
                <a:latin typeface="+mn-lt"/>
                <a:ea typeface="+mn-ea"/>
              </a:rPr>
              <a:t>   backup-peer 3.92.124.200 pw-id 51620002 in-label 18 out-label 18 pw-class vpn</a:t>
            </a:r>
          </a:p>
          <a:p>
            <a:pPr lvl="0"/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43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33400" y="1433513"/>
            <a:ext cx="64548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FF0000"/>
                </a:solidFill>
                <a:ea typeface="华文细黑" pitchFamily="2" charset="-122"/>
              </a:rPr>
              <a:t>H3C IPRAN</a:t>
            </a:r>
            <a:r>
              <a:rPr lang="zh-CN" altLang="en-US" sz="2800" b="1" smtClean="0">
                <a:solidFill>
                  <a:srgbClr val="FF0000"/>
                </a:solidFill>
                <a:ea typeface="华文细黑" pitchFamily="2" charset="-122"/>
              </a:rPr>
              <a:t>的基础知识</a:t>
            </a: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H3C IPRAN</a:t>
            </a:r>
            <a:r>
              <a:rPr lang="zh-CN" altLang="en-US" sz="2800" b="1" smtClean="0">
                <a:ea typeface="华文细黑" pitchFamily="2" charset="-122"/>
              </a:rPr>
              <a:t>政企承载方案</a:t>
            </a:r>
            <a:endParaRPr lang="en-US" altLang="zh-CN" sz="2800" b="1" smtClean="0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H3C IPRAN</a:t>
            </a:r>
            <a:r>
              <a:rPr lang="zh-CN" altLang="en-US" sz="2800" b="1" smtClean="0">
                <a:ea typeface="华文细黑" pitchFamily="2" charset="-122"/>
              </a:rPr>
              <a:t>政企相关技术</a:t>
            </a:r>
            <a:endParaRPr lang="en-US" altLang="zh-CN" sz="2800" b="1" smtClean="0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H3C IPRAN</a:t>
            </a:r>
            <a:r>
              <a:rPr lang="zh-CN" altLang="en-US" sz="2800" b="1" dirty="0">
                <a:ea typeface="华文细黑" pitchFamily="2" charset="-122"/>
              </a:rPr>
              <a:t>政企</a:t>
            </a:r>
            <a:r>
              <a:rPr lang="zh-CN" altLang="en-US" sz="2800" b="1" smtClean="0">
                <a:ea typeface="华文细黑" pitchFamily="2" charset="-122"/>
              </a:rPr>
              <a:t>典型</a:t>
            </a:r>
            <a:r>
              <a:rPr lang="zh-CN" altLang="en-US" sz="2800" b="1" dirty="0" smtClean="0">
                <a:ea typeface="华文细黑" pitchFamily="2" charset="-122"/>
              </a:rPr>
              <a:t>配置</a:t>
            </a:r>
            <a:endParaRPr lang="en-US" altLang="zh-CN" sz="2800" b="1" dirty="0">
              <a:ea typeface="华文细黑" pitchFamily="2" charset="-122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</a:t>
            </a:r>
            <a:r>
              <a:rPr lang="zh-CN" altLang="en-US" smtClean="0"/>
              <a:t>远程测量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28" y="782839"/>
            <a:ext cx="92446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>
                <a:latin typeface="+mn-lt"/>
                <a:ea typeface="+mn-ea"/>
              </a:rPr>
              <a:t>远端</a:t>
            </a:r>
            <a:r>
              <a:rPr lang="zh-CN" altLang="en-US" b="1" dirty="0" smtClean="0">
                <a:latin typeface="+mn-lt"/>
                <a:ea typeface="+mn-ea"/>
              </a:rPr>
              <a:t>配置：</a:t>
            </a:r>
            <a:endParaRPr lang="en-US" altLang="zh-CN" b="1" dirty="0" smtClean="0">
              <a:latin typeface="+mn-lt"/>
              <a:ea typeface="+mn-ea"/>
            </a:endParaRPr>
          </a:p>
          <a:p>
            <a:pPr lvl="0"/>
            <a:endParaRPr lang="en-US" altLang="zh-CN" dirty="0" smtClean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 l2vpn reflector interface GigabitEthernet4/0/0 service-instance 1 </a:t>
            </a:r>
            <a:r>
              <a:rPr lang="en-US" altLang="zh-CN" dirty="0" err="1">
                <a:latin typeface="+mn-lt"/>
                <a:ea typeface="+mn-ea"/>
              </a:rPr>
              <a:t>ip</a:t>
            </a:r>
            <a:r>
              <a:rPr lang="en-US" altLang="zh-CN" dirty="0">
                <a:latin typeface="+mn-lt"/>
                <a:ea typeface="+mn-ea"/>
              </a:rPr>
              <a:t> 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  <a:ea typeface="+mn-ea"/>
              </a:rPr>
              <a:t>100.1.1.1</a:t>
            </a:r>
          </a:p>
          <a:p>
            <a:r>
              <a:rPr lang="en-US" altLang="zh-CN" dirty="0" smtClean="0">
                <a:latin typeface="+mn-lt"/>
                <a:ea typeface="+mn-ea"/>
              </a:rPr>
              <a:t> </a:t>
            </a:r>
            <a:r>
              <a:rPr lang="en-US" altLang="zh-CN" dirty="0">
                <a:latin typeface="+mn-lt"/>
                <a:ea typeface="+mn-ea"/>
              </a:rPr>
              <a:t>source-port 65535 </a:t>
            </a:r>
            <a:r>
              <a:rPr lang="en-US" altLang="zh-CN" dirty="0" smtClean="0">
                <a:latin typeface="+mn-lt"/>
                <a:ea typeface="+mn-ea"/>
              </a:rPr>
              <a:t>destination-port  65535</a:t>
            </a:r>
            <a:r>
              <a:rPr lang="en-US" altLang="zh-CN" dirty="0">
                <a:latin typeface="+mn-lt"/>
                <a:ea typeface="+mn-ea"/>
              </a:rPr>
              <a:t> </a:t>
            </a:r>
            <a:endParaRPr lang="en-US" altLang="zh-CN" dirty="0" smtClean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                                                                             </a:t>
            </a:r>
          </a:p>
          <a:p>
            <a:r>
              <a:rPr lang="zh-CN" altLang="en-US" b="1" dirty="0">
                <a:latin typeface="+mn-lt"/>
                <a:ea typeface="+mn-ea"/>
              </a:rPr>
              <a:t>发包侧配置，</a:t>
            </a:r>
            <a:r>
              <a:rPr lang="zh-CN" altLang="zh-CN" b="1" dirty="0">
                <a:latin typeface="+mn-lt"/>
                <a:ea typeface="+mn-ea"/>
              </a:rPr>
              <a:t>完整的</a:t>
            </a:r>
            <a:r>
              <a:rPr lang="en-US" altLang="zh-CN" b="1" dirty="0">
                <a:latin typeface="+mn-lt"/>
                <a:ea typeface="+mn-ea"/>
              </a:rPr>
              <a:t>NQA</a:t>
            </a:r>
            <a:r>
              <a:rPr lang="zh-CN" altLang="zh-CN" b="1" dirty="0">
                <a:latin typeface="+mn-lt"/>
                <a:ea typeface="+mn-ea"/>
              </a:rPr>
              <a:t>测试模板如下</a:t>
            </a:r>
            <a:r>
              <a:rPr lang="zh-CN" altLang="en-US" b="1" dirty="0" smtClean="0">
                <a:latin typeface="+mn-lt"/>
                <a:ea typeface="+mn-ea"/>
              </a:rPr>
              <a:t>：  </a:t>
            </a:r>
            <a:r>
              <a:rPr lang="zh-CN" altLang="en-US" sz="1600" dirty="0" smtClean="0">
                <a:solidFill>
                  <a:srgbClr val="0070C0"/>
                </a:solidFill>
                <a:latin typeface="+mn-lt"/>
                <a:ea typeface="+mn-ea"/>
              </a:rPr>
              <a:t>配置完成后在</a:t>
            </a:r>
            <a:r>
              <a:rPr lang="en-US" altLang="zh-CN" sz="1600" dirty="0" err="1" smtClean="0">
                <a:solidFill>
                  <a:srgbClr val="0070C0"/>
                </a:solidFill>
                <a:latin typeface="+mn-lt"/>
                <a:ea typeface="+mn-ea"/>
              </a:rPr>
              <a:t>nqa</a:t>
            </a:r>
            <a:r>
              <a:rPr lang="zh-CN" altLang="en-US" sz="1600" dirty="0" smtClean="0">
                <a:solidFill>
                  <a:srgbClr val="0070C0"/>
                </a:solidFill>
                <a:latin typeface="+mn-lt"/>
                <a:ea typeface="+mn-ea"/>
              </a:rPr>
              <a:t>视图下配置</a:t>
            </a:r>
            <a:r>
              <a:rPr lang="en-US" altLang="zh-CN" sz="1600" dirty="0" smtClean="0">
                <a:solidFill>
                  <a:srgbClr val="0070C0"/>
                </a:solidFill>
                <a:latin typeface="+mn-lt"/>
                <a:ea typeface="+mn-ea"/>
              </a:rPr>
              <a:t>start</a:t>
            </a:r>
            <a:r>
              <a:rPr lang="zh-CN" altLang="en-US" sz="1600" dirty="0" smtClean="0">
                <a:solidFill>
                  <a:srgbClr val="0070C0"/>
                </a:solidFill>
                <a:latin typeface="+mn-lt"/>
                <a:ea typeface="+mn-ea"/>
              </a:rPr>
              <a:t>启动发包</a:t>
            </a:r>
            <a:endParaRPr lang="en-US" altLang="zh-CN" sz="1600" dirty="0" smtClean="0">
              <a:solidFill>
                <a:srgbClr val="0070C0"/>
              </a:solidFill>
              <a:latin typeface="+mn-lt"/>
              <a:ea typeface="+mn-ea"/>
            </a:endParaRPr>
          </a:p>
          <a:p>
            <a:endParaRPr lang="en-US" altLang="zh-CN" sz="2000" b="1" dirty="0">
              <a:latin typeface="+mn-ea"/>
              <a:ea typeface="+mn-ea"/>
            </a:endParaRPr>
          </a:p>
          <a:p>
            <a:r>
              <a:rPr lang="en-US" altLang="zh-CN" sz="1400" dirty="0" err="1" smtClean="0">
                <a:latin typeface="+mn-lt"/>
                <a:ea typeface="+mn-ea"/>
              </a:rPr>
              <a:t>Nqa</a:t>
            </a:r>
            <a:r>
              <a:rPr lang="en-US" altLang="zh-CN" sz="1400" dirty="0" smtClean="0">
                <a:latin typeface="+mn-lt"/>
                <a:ea typeface="+mn-ea"/>
              </a:rPr>
              <a:t> </a:t>
            </a:r>
            <a:r>
              <a:rPr lang="en-US" altLang="zh-CN" sz="1400" dirty="0">
                <a:latin typeface="+mn-lt"/>
                <a:ea typeface="+mn-ea"/>
              </a:rPr>
              <a:t>entry 1 1                                                  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type latency(</a:t>
            </a:r>
            <a:r>
              <a:rPr lang="zh-CN" altLang="zh-CN" sz="1400" dirty="0">
                <a:latin typeface="+mn-lt"/>
                <a:ea typeface="+mn-ea"/>
              </a:rPr>
              <a:t>必选</a:t>
            </a:r>
            <a:r>
              <a:rPr lang="en-US" altLang="zh-CN" sz="1400" dirty="0">
                <a:latin typeface="+mn-lt"/>
                <a:ea typeface="+mn-ea"/>
              </a:rPr>
              <a:t>)            </a:t>
            </a:r>
            <a:r>
              <a:rPr lang="en-US" altLang="zh-CN" sz="1400" dirty="0" smtClean="0">
                <a:latin typeface="+mn-lt"/>
                <a:ea typeface="+mn-ea"/>
              </a:rPr>
              <a:t>  </a:t>
            </a:r>
            <a:r>
              <a:rPr lang="en-US" altLang="zh-CN" sz="1400" dirty="0">
                <a:latin typeface="+mn-lt"/>
                <a:ea typeface="+mn-ea"/>
              </a:rPr>
              <a:t>                                                   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destination </a:t>
            </a:r>
            <a:r>
              <a:rPr lang="en-US" altLang="zh-CN" sz="1400" dirty="0" err="1">
                <a:latin typeface="+mn-lt"/>
                <a:ea typeface="+mn-ea"/>
              </a:rPr>
              <a:t>ip</a:t>
            </a:r>
            <a:r>
              <a:rPr lang="en-US" altLang="zh-CN" sz="1400" dirty="0">
                <a:latin typeface="+mn-lt"/>
                <a:ea typeface="+mn-ea"/>
              </a:rPr>
              <a:t> </a:t>
            </a:r>
            <a:r>
              <a:rPr lang="en-US" altLang="zh-CN" sz="1400" b="1" dirty="0" smtClean="0">
                <a:solidFill>
                  <a:srgbClr val="FF0000"/>
                </a:solidFill>
                <a:latin typeface="+mn-lt"/>
                <a:ea typeface="+mn-ea"/>
              </a:rPr>
              <a:t>100.1.1.1</a:t>
            </a:r>
            <a:r>
              <a:rPr lang="en-US" altLang="zh-CN" sz="1400" dirty="0">
                <a:latin typeface="+mn-lt"/>
                <a:ea typeface="+mn-ea"/>
              </a:rPr>
              <a:t>(</a:t>
            </a:r>
            <a:r>
              <a:rPr lang="zh-CN" altLang="zh-CN" sz="1400" dirty="0">
                <a:latin typeface="+mn-lt"/>
                <a:ea typeface="+mn-ea"/>
              </a:rPr>
              <a:t>必选</a:t>
            </a:r>
            <a:r>
              <a:rPr lang="en-US" altLang="zh-CN" sz="1400" dirty="0">
                <a:latin typeface="+mn-lt"/>
                <a:ea typeface="+mn-ea"/>
              </a:rPr>
              <a:t>)           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destination mac 000f-e200-1101(</a:t>
            </a:r>
            <a:r>
              <a:rPr lang="zh-CN" altLang="zh-CN" sz="1400" dirty="0">
                <a:latin typeface="+mn-lt"/>
                <a:ea typeface="+mn-ea"/>
              </a:rPr>
              <a:t>可选，默认为</a:t>
            </a:r>
            <a:r>
              <a:rPr lang="en-US" altLang="zh-CN" sz="1400" dirty="0">
                <a:latin typeface="+mn-lt"/>
                <a:ea typeface="+mn-ea"/>
              </a:rPr>
              <a:t>0023:8900:0001)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destination port 1(</a:t>
            </a:r>
            <a:r>
              <a:rPr lang="zh-CN" altLang="zh-CN" sz="1400" dirty="0">
                <a:latin typeface="+mn-lt"/>
                <a:ea typeface="+mn-ea"/>
              </a:rPr>
              <a:t>可选，默认为</a:t>
            </a:r>
            <a:r>
              <a:rPr lang="en-US" altLang="zh-CN" sz="1400" dirty="0">
                <a:latin typeface="+mn-lt"/>
                <a:ea typeface="+mn-ea"/>
              </a:rPr>
              <a:t>7</a:t>
            </a:r>
            <a:r>
              <a:rPr lang="zh-CN" altLang="zh-CN" sz="1400" dirty="0">
                <a:latin typeface="+mn-lt"/>
                <a:ea typeface="+mn-ea"/>
              </a:rPr>
              <a:t>，可选范围</a:t>
            </a:r>
            <a:r>
              <a:rPr lang="en-US" altLang="zh-CN" sz="1400" dirty="0">
                <a:latin typeface="+mn-lt"/>
                <a:ea typeface="+mn-ea"/>
              </a:rPr>
              <a:t>1-65535)                                                            </a:t>
            </a:r>
          </a:p>
          <a:p>
            <a:r>
              <a:rPr lang="en-US" altLang="zh-CN" sz="1400" dirty="0">
                <a:latin typeface="+mn-lt"/>
                <a:ea typeface="+mn-ea"/>
              </a:rPr>
              <a:t> </a:t>
            </a:r>
            <a:r>
              <a:rPr lang="en-US" altLang="zh-CN" sz="1400" dirty="0" smtClean="0">
                <a:latin typeface="+mn-lt"/>
                <a:ea typeface="+mn-ea"/>
              </a:rPr>
              <a:t> frame-size </a:t>
            </a:r>
            <a:r>
              <a:rPr lang="en-US" altLang="zh-CN" sz="1400" dirty="0">
                <a:latin typeface="+mn-lt"/>
                <a:ea typeface="+mn-ea"/>
              </a:rPr>
              <a:t>64 128 256 512 1024 1280 </a:t>
            </a:r>
            <a:r>
              <a:rPr lang="en-US" altLang="zh-CN" sz="1400" dirty="0" smtClean="0">
                <a:latin typeface="+mn-lt"/>
                <a:ea typeface="+mn-ea"/>
              </a:rPr>
              <a:t>1518  (</a:t>
            </a:r>
            <a:r>
              <a:rPr lang="zh-CN" altLang="zh-CN" sz="1400" dirty="0">
                <a:latin typeface="+mn-lt"/>
                <a:ea typeface="+mn-ea"/>
              </a:rPr>
              <a:t>可选，默认值为</a:t>
            </a:r>
            <a:r>
              <a:rPr lang="en-US" altLang="zh-CN" sz="1400" dirty="0">
                <a:latin typeface="+mn-lt"/>
                <a:ea typeface="+mn-ea"/>
              </a:rPr>
              <a:t>1518</a:t>
            </a:r>
            <a:r>
              <a:rPr lang="zh-CN" altLang="zh-CN" sz="1400" dirty="0">
                <a:latin typeface="+mn-lt"/>
                <a:ea typeface="+mn-ea"/>
              </a:rPr>
              <a:t>，可选范围为所</a:t>
            </a:r>
            <a:r>
              <a:rPr lang="zh-CN" altLang="zh-CN" sz="1400" dirty="0" smtClean="0">
                <a:latin typeface="+mn-lt"/>
                <a:ea typeface="+mn-ea"/>
              </a:rPr>
              <a:t>列</a:t>
            </a:r>
            <a:r>
              <a:rPr lang="zh-CN" altLang="en-US" sz="1400" dirty="0" smtClean="0">
                <a:latin typeface="+mn-lt"/>
                <a:ea typeface="+mn-ea"/>
              </a:rPr>
              <a:t>离</a:t>
            </a:r>
            <a:r>
              <a:rPr lang="zh-CN" altLang="zh-CN" sz="1400" dirty="0" smtClean="0">
                <a:latin typeface="+mn-lt"/>
                <a:ea typeface="+mn-ea"/>
              </a:rPr>
              <a:t>值</a:t>
            </a:r>
            <a:r>
              <a:rPr lang="en-US" altLang="zh-CN" sz="1400" dirty="0">
                <a:latin typeface="+mn-lt"/>
                <a:ea typeface="+mn-ea"/>
              </a:rPr>
              <a:t>)         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probe duration 30(</a:t>
            </a:r>
            <a:r>
              <a:rPr lang="zh-CN" altLang="zh-CN" sz="1400" dirty="0">
                <a:latin typeface="+mn-lt"/>
                <a:ea typeface="+mn-ea"/>
              </a:rPr>
              <a:t>可选，默认值为</a:t>
            </a:r>
            <a:r>
              <a:rPr lang="en-US" altLang="zh-CN" sz="1400" dirty="0">
                <a:latin typeface="+mn-lt"/>
                <a:ea typeface="+mn-ea"/>
              </a:rPr>
              <a:t>60</a:t>
            </a:r>
            <a:r>
              <a:rPr lang="zh-CN" altLang="zh-CN" sz="1400" dirty="0">
                <a:latin typeface="+mn-lt"/>
                <a:ea typeface="+mn-ea"/>
              </a:rPr>
              <a:t>，可选范围</a:t>
            </a:r>
            <a:r>
              <a:rPr lang="en-US" altLang="zh-CN" sz="1400" dirty="0">
                <a:latin typeface="+mn-lt"/>
                <a:ea typeface="+mn-ea"/>
              </a:rPr>
              <a:t>10-172800)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probe interval 20(</a:t>
            </a:r>
            <a:r>
              <a:rPr lang="zh-CN" altLang="zh-CN" sz="1400" dirty="0">
                <a:latin typeface="+mn-lt"/>
                <a:ea typeface="+mn-ea"/>
              </a:rPr>
              <a:t>可选，默认值为</a:t>
            </a:r>
            <a:r>
              <a:rPr lang="en-US" altLang="zh-CN" sz="1400" dirty="0">
                <a:latin typeface="+mn-lt"/>
                <a:ea typeface="+mn-ea"/>
              </a:rPr>
              <a:t>4</a:t>
            </a:r>
            <a:r>
              <a:rPr lang="zh-CN" altLang="zh-CN" sz="1400" dirty="0">
                <a:latin typeface="+mn-lt"/>
                <a:ea typeface="+mn-ea"/>
              </a:rPr>
              <a:t>，可选范围</a:t>
            </a:r>
            <a:r>
              <a:rPr lang="en-US" altLang="zh-CN" sz="1400" dirty="0">
                <a:latin typeface="+mn-lt"/>
                <a:ea typeface="+mn-ea"/>
              </a:rPr>
              <a:t>1-60)                                   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source interface GigabitEthernet1/0/8 service-instance 2(</a:t>
            </a:r>
            <a:r>
              <a:rPr lang="zh-CN" altLang="zh-CN" sz="1400" dirty="0">
                <a:latin typeface="+mn-lt"/>
                <a:ea typeface="+mn-ea"/>
              </a:rPr>
              <a:t>必选</a:t>
            </a:r>
            <a:r>
              <a:rPr lang="en-US" altLang="zh-CN" sz="1400" dirty="0">
                <a:latin typeface="+mn-lt"/>
                <a:ea typeface="+mn-ea"/>
              </a:rPr>
              <a:t>)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source </a:t>
            </a:r>
            <a:r>
              <a:rPr lang="en-US" altLang="zh-CN" sz="1400" dirty="0" err="1">
                <a:latin typeface="+mn-lt"/>
                <a:ea typeface="+mn-ea"/>
              </a:rPr>
              <a:t>ip</a:t>
            </a:r>
            <a:r>
              <a:rPr lang="en-US" altLang="zh-CN" sz="1400" dirty="0">
                <a:latin typeface="+mn-lt"/>
                <a:ea typeface="+mn-ea"/>
              </a:rPr>
              <a:t> 20.1.1.1(</a:t>
            </a:r>
            <a:r>
              <a:rPr lang="zh-CN" altLang="zh-CN" sz="1400" dirty="0">
                <a:latin typeface="+mn-lt"/>
                <a:ea typeface="+mn-ea"/>
              </a:rPr>
              <a:t>必选</a:t>
            </a:r>
            <a:r>
              <a:rPr lang="en-US" altLang="zh-CN" sz="1400" dirty="0">
                <a:latin typeface="+mn-lt"/>
                <a:ea typeface="+mn-ea"/>
              </a:rPr>
              <a:t>)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source port 2(</a:t>
            </a:r>
            <a:r>
              <a:rPr lang="zh-CN" altLang="zh-CN" sz="1400" dirty="0">
                <a:latin typeface="+mn-lt"/>
                <a:ea typeface="+mn-ea"/>
              </a:rPr>
              <a:t>可选，默认为</a:t>
            </a:r>
            <a:r>
              <a:rPr lang="en-US" altLang="zh-CN" sz="1400" dirty="0">
                <a:latin typeface="+mn-lt"/>
                <a:ea typeface="+mn-ea"/>
              </a:rPr>
              <a:t>49184</a:t>
            </a:r>
            <a:r>
              <a:rPr lang="zh-CN" altLang="zh-CN" sz="1400" dirty="0">
                <a:latin typeface="+mn-lt"/>
                <a:ea typeface="+mn-ea"/>
              </a:rPr>
              <a:t>，可选范围</a:t>
            </a:r>
            <a:r>
              <a:rPr lang="en-US" altLang="zh-CN" sz="1400" dirty="0">
                <a:latin typeface="+mn-lt"/>
                <a:ea typeface="+mn-ea"/>
              </a:rPr>
              <a:t>1-65535)                                                                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speed </a:t>
            </a:r>
            <a:r>
              <a:rPr lang="en-US" altLang="zh-CN" sz="1400" dirty="0" err="1">
                <a:latin typeface="+mn-lt"/>
                <a:ea typeface="+mn-ea"/>
              </a:rPr>
              <a:t>init</a:t>
            </a:r>
            <a:r>
              <a:rPr lang="en-US" altLang="zh-CN" sz="1400" dirty="0">
                <a:latin typeface="+mn-lt"/>
                <a:ea typeface="+mn-ea"/>
              </a:rPr>
              <a:t> 500000(</a:t>
            </a:r>
            <a:r>
              <a:rPr lang="zh-CN" altLang="zh-CN" sz="1400" dirty="0">
                <a:latin typeface="+mn-lt"/>
                <a:ea typeface="+mn-ea"/>
              </a:rPr>
              <a:t>可选，默认为</a:t>
            </a:r>
            <a:r>
              <a:rPr lang="en-US" altLang="zh-CN" sz="1400" dirty="0">
                <a:latin typeface="+mn-lt"/>
                <a:ea typeface="+mn-ea"/>
              </a:rPr>
              <a:t>100000</a:t>
            </a:r>
            <a:r>
              <a:rPr lang="zh-CN" altLang="zh-CN" sz="1400" dirty="0">
                <a:latin typeface="+mn-lt"/>
                <a:ea typeface="+mn-ea"/>
              </a:rPr>
              <a:t>，可选范围</a:t>
            </a:r>
            <a:r>
              <a:rPr lang="en-US" altLang="zh-CN" sz="1400" dirty="0">
                <a:latin typeface="+mn-lt"/>
                <a:ea typeface="+mn-ea"/>
              </a:rPr>
              <a:t>1000-1000000)                                 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</a:t>
            </a:r>
            <a:r>
              <a:rPr lang="en-US" altLang="zh-CN" sz="1400" dirty="0" err="1">
                <a:latin typeface="+mn-lt"/>
                <a:ea typeface="+mn-ea"/>
              </a:rPr>
              <a:t>tos</a:t>
            </a:r>
            <a:r>
              <a:rPr lang="en-US" altLang="zh-CN" sz="1400" dirty="0">
                <a:latin typeface="+mn-lt"/>
                <a:ea typeface="+mn-ea"/>
              </a:rPr>
              <a:t> 1(</a:t>
            </a:r>
            <a:r>
              <a:rPr lang="zh-CN" altLang="zh-CN" sz="1400" dirty="0">
                <a:latin typeface="+mn-lt"/>
                <a:ea typeface="+mn-ea"/>
              </a:rPr>
              <a:t>可选，默认为</a:t>
            </a:r>
            <a:r>
              <a:rPr lang="en-US" altLang="zh-CN" sz="1400" dirty="0">
                <a:latin typeface="+mn-lt"/>
                <a:ea typeface="+mn-ea"/>
              </a:rPr>
              <a:t>0</a:t>
            </a:r>
            <a:r>
              <a:rPr lang="zh-CN" altLang="zh-CN" sz="1400" dirty="0">
                <a:latin typeface="+mn-lt"/>
                <a:ea typeface="+mn-ea"/>
              </a:rPr>
              <a:t>，可选范围</a:t>
            </a:r>
            <a:r>
              <a:rPr lang="en-US" altLang="zh-CN" sz="1400" dirty="0">
                <a:latin typeface="+mn-lt"/>
                <a:ea typeface="+mn-ea"/>
              </a:rPr>
              <a:t>0-255)                                            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  </a:t>
            </a:r>
            <a:r>
              <a:rPr lang="en-US" altLang="zh-CN" sz="1400" dirty="0" err="1">
                <a:latin typeface="+mn-lt"/>
                <a:ea typeface="+mn-ea"/>
              </a:rPr>
              <a:t>vlan</a:t>
            </a:r>
            <a:r>
              <a:rPr lang="en-US" altLang="zh-CN" sz="1400" dirty="0">
                <a:latin typeface="+mn-lt"/>
                <a:ea typeface="+mn-ea"/>
              </a:rPr>
              <a:t> 1(</a:t>
            </a:r>
            <a:r>
              <a:rPr lang="zh-CN" altLang="zh-CN" sz="1400" dirty="0">
                <a:latin typeface="+mn-lt"/>
                <a:ea typeface="+mn-ea"/>
              </a:rPr>
              <a:t>可选，默认没有</a:t>
            </a:r>
            <a:r>
              <a:rPr lang="en-US" altLang="zh-CN" sz="1400" dirty="0">
                <a:latin typeface="+mn-lt"/>
                <a:ea typeface="+mn-ea"/>
              </a:rPr>
              <a:t>VLAN</a:t>
            </a:r>
            <a:r>
              <a:rPr lang="zh-CN" altLang="zh-CN" sz="1400" dirty="0">
                <a:latin typeface="+mn-lt"/>
                <a:ea typeface="+mn-ea"/>
              </a:rPr>
              <a:t>，可选范围</a:t>
            </a:r>
            <a:r>
              <a:rPr lang="en-US" altLang="zh-CN" sz="1400" dirty="0">
                <a:latin typeface="+mn-lt"/>
                <a:ea typeface="+mn-ea"/>
              </a:rPr>
              <a:t>1-4094)                                                                       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en-US" altLang="zh-CN" sz="1400" dirty="0">
                <a:latin typeface="+mn-lt"/>
                <a:ea typeface="+mn-ea"/>
              </a:rPr>
              <a:t># </a:t>
            </a:r>
            <a:endParaRPr lang="zh-CN" altLang="zh-CN" sz="1400" dirty="0">
              <a:latin typeface="+mn-lt"/>
              <a:ea typeface="+mn-ea"/>
            </a:endParaRPr>
          </a:p>
          <a:p>
            <a:r>
              <a:rPr lang="zh-CN" altLang="zh-CN" sz="1400" dirty="0">
                <a:latin typeface="+mn-lt"/>
                <a:ea typeface="+mn-ea"/>
              </a:rPr>
              <a:t>测试模板中配置</a:t>
            </a:r>
            <a:r>
              <a:rPr lang="en-US" altLang="zh-CN" sz="1400" dirty="0">
                <a:latin typeface="+mn-lt"/>
                <a:ea typeface="+mn-ea"/>
              </a:rPr>
              <a:t>VLAN</a:t>
            </a:r>
            <a:r>
              <a:rPr lang="zh-CN" altLang="zh-CN" sz="1400" dirty="0">
                <a:latin typeface="+mn-lt"/>
                <a:ea typeface="+mn-ea"/>
              </a:rPr>
              <a:t>时，</a:t>
            </a:r>
            <a:r>
              <a:rPr lang="en-US" altLang="zh-CN" sz="1400" dirty="0">
                <a:latin typeface="+mn-lt"/>
                <a:ea typeface="+mn-ea"/>
              </a:rPr>
              <a:t>AC</a:t>
            </a:r>
            <a:r>
              <a:rPr lang="zh-CN" altLang="zh-CN" sz="1400" dirty="0">
                <a:latin typeface="+mn-lt"/>
                <a:ea typeface="+mn-ea"/>
              </a:rPr>
              <a:t>接入方式必须是</a:t>
            </a:r>
            <a:r>
              <a:rPr lang="en-US" altLang="zh-CN" sz="1400" dirty="0">
                <a:latin typeface="+mn-lt"/>
                <a:ea typeface="+mn-ea"/>
              </a:rPr>
              <a:t>VLAN</a:t>
            </a:r>
            <a:r>
              <a:rPr lang="zh-CN" altLang="zh-CN" sz="1400" dirty="0">
                <a:latin typeface="+mn-lt"/>
                <a:ea typeface="+mn-ea"/>
              </a:rPr>
              <a:t>。</a:t>
            </a:r>
            <a:r>
              <a:rPr lang="en-US" altLang="zh-CN" sz="1400" dirty="0">
                <a:latin typeface="+mn-lt"/>
                <a:ea typeface="+mn-ea"/>
              </a:rPr>
              <a:t>  </a:t>
            </a:r>
            <a:endParaRPr lang="zh-CN" altLang="zh-CN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27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——OAM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28" y="1453301"/>
            <a:ext cx="8364726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b="1" smtClean="0">
                <a:latin typeface="+mn-lt"/>
                <a:ea typeface="+mn-ea"/>
              </a:rPr>
              <a:t>PW Ping</a:t>
            </a:r>
            <a:r>
              <a:rPr lang="zh-CN" altLang="en-US" sz="2000" b="1" smtClean="0">
                <a:latin typeface="+mn-lt"/>
                <a:ea typeface="+mn-ea"/>
              </a:rPr>
              <a:t>：</a:t>
            </a:r>
            <a:endParaRPr lang="en-US" altLang="zh-CN" sz="2000" b="1" smtClean="0">
              <a:latin typeface="+mn-lt"/>
              <a:ea typeface="+mn-ea"/>
            </a:endParaRPr>
          </a:p>
          <a:p>
            <a:pPr lvl="0"/>
            <a:endParaRPr lang="en-US" altLang="zh-CN" sz="2000" b="1" smtClean="0">
              <a:latin typeface="+mn-lt"/>
              <a:ea typeface="+mn-ea"/>
            </a:endParaRPr>
          </a:p>
          <a:p>
            <a:pPr lvl="0"/>
            <a:r>
              <a:rPr lang="en-US" altLang="zh-CN">
                <a:latin typeface="+mn-lt"/>
                <a:ea typeface="+mn-ea"/>
              </a:rPr>
              <a:t># </a:t>
            </a:r>
            <a:r>
              <a:rPr lang="zh-CN" altLang="en-US">
                <a:latin typeface="+mn-lt"/>
                <a:ea typeface="+mn-ea"/>
              </a:rPr>
              <a:t>检测到达对端</a:t>
            </a:r>
            <a:r>
              <a:rPr lang="en-US" altLang="zh-CN">
                <a:latin typeface="+mn-lt"/>
                <a:ea typeface="+mn-ea"/>
              </a:rPr>
              <a:t>PE</a:t>
            </a:r>
            <a:r>
              <a:rPr lang="zh-CN" altLang="en-US">
                <a:latin typeface="+mn-lt"/>
                <a:ea typeface="+mn-ea"/>
              </a:rPr>
              <a:t>（</a:t>
            </a:r>
            <a:r>
              <a:rPr lang="en-US" altLang="zh-CN">
                <a:latin typeface="+mn-lt"/>
                <a:ea typeface="+mn-ea"/>
              </a:rPr>
              <a:t>IP</a:t>
            </a:r>
            <a:r>
              <a:rPr lang="zh-CN" altLang="en-US">
                <a:latin typeface="+mn-lt"/>
                <a:ea typeface="+mn-ea"/>
              </a:rPr>
              <a:t>地址为</a:t>
            </a:r>
            <a:r>
              <a:rPr lang="en-US" altLang="zh-CN">
                <a:latin typeface="+mn-lt"/>
                <a:ea typeface="+mn-ea"/>
              </a:rPr>
              <a:t>3.3.3.9</a:t>
            </a:r>
            <a:r>
              <a:rPr lang="zh-CN" altLang="en-US">
                <a:latin typeface="+mn-lt"/>
                <a:ea typeface="+mn-ea"/>
              </a:rPr>
              <a:t>）、</a:t>
            </a:r>
            <a:r>
              <a:rPr lang="en-US" altLang="zh-CN">
                <a:latin typeface="+mn-lt"/>
                <a:ea typeface="+mn-ea"/>
              </a:rPr>
              <a:t>PW ID</a:t>
            </a:r>
            <a:r>
              <a:rPr lang="zh-CN" altLang="en-US">
                <a:latin typeface="+mn-lt"/>
                <a:ea typeface="+mn-ea"/>
              </a:rPr>
              <a:t>为</a:t>
            </a:r>
            <a:r>
              <a:rPr lang="en-US" altLang="zh-CN">
                <a:latin typeface="+mn-lt"/>
                <a:ea typeface="+mn-ea"/>
              </a:rPr>
              <a:t>301</a:t>
            </a:r>
            <a:r>
              <a:rPr lang="zh-CN" altLang="en-US">
                <a:latin typeface="+mn-lt"/>
                <a:ea typeface="+mn-ea"/>
              </a:rPr>
              <a:t>的</a:t>
            </a:r>
            <a:r>
              <a:rPr lang="en-US" altLang="zh-CN">
                <a:latin typeface="+mn-lt"/>
                <a:ea typeface="+mn-ea"/>
              </a:rPr>
              <a:t>PW</a:t>
            </a:r>
            <a:r>
              <a:rPr lang="zh-CN" altLang="en-US">
                <a:latin typeface="+mn-lt"/>
                <a:ea typeface="+mn-ea"/>
              </a:rPr>
              <a:t>的连通性。</a:t>
            </a:r>
          </a:p>
          <a:p>
            <a:pPr lvl="0"/>
            <a:endParaRPr lang="zh-CN" altLang="en-US">
              <a:latin typeface="+mn-lt"/>
              <a:ea typeface="+mn-ea"/>
            </a:endParaRPr>
          </a:p>
          <a:p>
            <a:pPr lvl="0"/>
            <a:r>
              <a:rPr lang="en-US" altLang="zh-CN">
                <a:latin typeface="+mn-lt"/>
                <a:ea typeface="+mn-ea"/>
              </a:rPr>
              <a:t>&lt;Sysname&gt; ping mpls pw 3.3.3.9 pw-id 301</a:t>
            </a:r>
          </a:p>
          <a:p>
            <a:pPr lvl="0">
              <a:lnSpc>
                <a:spcPts val="1000"/>
              </a:lnSpc>
            </a:pPr>
            <a:endParaRPr lang="en-US" altLang="zh-CN" sz="1200">
              <a:latin typeface="+mn-lt"/>
              <a:ea typeface="+mn-ea"/>
            </a:endParaRPr>
          </a:p>
          <a:p>
            <a:pPr lvl="0"/>
            <a:endParaRPr lang="en-US" altLang="zh-CN" smtClean="0">
              <a:latin typeface="+mn-lt"/>
              <a:ea typeface="+mn-ea"/>
            </a:endParaRPr>
          </a:p>
          <a:p>
            <a:pPr lvl="0"/>
            <a:endParaRPr lang="en-US" altLang="zh-CN">
              <a:latin typeface="+mn-lt"/>
              <a:ea typeface="+mn-ea"/>
            </a:endParaRPr>
          </a:p>
          <a:p>
            <a:pPr lvl="0"/>
            <a:r>
              <a:rPr lang="en-US" altLang="zh-CN" sz="2000" b="1">
                <a:latin typeface="+mn-lt"/>
                <a:ea typeface="+mn-ea"/>
              </a:rPr>
              <a:t>MPLS Tracert:</a:t>
            </a:r>
          </a:p>
          <a:p>
            <a:pPr lvl="0"/>
            <a:endParaRPr lang="en-US" altLang="zh-CN" smtClean="0">
              <a:latin typeface="+mn-lt"/>
              <a:ea typeface="+mn-ea"/>
            </a:endParaRPr>
          </a:p>
          <a:p>
            <a:pPr lvl="0"/>
            <a:r>
              <a:rPr lang="en-US" altLang="zh-CN">
                <a:latin typeface="+mn-lt"/>
                <a:ea typeface="+mn-ea"/>
              </a:rPr>
              <a:t># </a:t>
            </a:r>
            <a:r>
              <a:rPr lang="zh-CN" altLang="en-US">
                <a:latin typeface="+mn-lt"/>
                <a:ea typeface="+mn-ea"/>
              </a:rPr>
              <a:t>查看到达目的地址</a:t>
            </a:r>
            <a:r>
              <a:rPr lang="en-US" altLang="zh-CN">
                <a:latin typeface="+mn-lt"/>
                <a:ea typeface="+mn-ea"/>
              </a:rPr>
              <a:t>5.5.5.9/32</a:t>
            </a:r>
            <a:r>
              <a:rPr lang="zh-CN" altLang="en-US">
                <a:latin typeface="+mn-lt"/>
                <a:ea typeface="+mn-ea"/>
              </a:rPr>
              <a:t>的</a:t>
            </a:r>
            <a:r>
              <a:rPr lang="en-US" altLang="zh-CN">
                <a:latin typeface="+mn-lt"/>
                <a:ea typeface="+mn-ea"/>
              </a:rPr>
              <a:t>LSP</a:t>
            </a:r>
            <a:r>
              <a:rPr lang="zh-CN" altLang="en-US">
                <a:latin typeface="+mn-lt"/>
                <a:ea typeface="+mn-ea"/>
              </a:rPr>
              <a:t>从</a:t>
            </a:r>
            <a:r>
              <a:rPr lang="en-US" altLang="zh-CN">
                <a:latin typeface="+mn-lt"/>
                <a:ea typeface="+mn-ea"/>
              </a:rPr>
              <a:t>Ingress</a:t>
            </a:r>
            <a:r>
              <a:rPr lang="zh-CN" altLang="en-US">
                <a:latin typeface="+mn-lt"/>
                <a:ea typeface="+mn-ea"/>
              </a:rPr>
              <a:t>节点到</a:t>
            </a:r>
            <a:r>
              <a:rPr lang="en-US" altLang="zh-CN">
                <a:latin typeface="+mn-lt"/>
                <a:ea typeface="+mn-ea"/>
              </a:rPr>
              <a:t>Egress</a:t>
            </a:r>
            <a:r>
              <a:rPr lang="zh-CN" altLang="en-US">
                <a:latin typeface="+mn-lt"/>
                <a:ea typeface="+mn-ea"/>
              </a:rPr>
              <a:t>节点所经过的</a:t>
            </a:r>
            <a:r>
              <a:rPr lang="zh-CN" altLang="en-US" smtClean="0">
                <a:latin typeface="+mn-lt"/>
                <a:ea typeface="+mn-ea"/>
              </a:rPr>
              <a:t>路径</a:t>
            </a:r>
            <a:endParaRPr lang="en-US" altLang="zh-CN">
              <a:latin typeface="+mn-lt"/>
              <a:ea typeface="+mn-ea"/>
            </a:endParaRPr>
          </a:p>
          <a:p>
            <a:pPr lvl="0"/>
            <a:endParaRPr lang="zh-CN" altLang="en-US">
              <a:latin typeface="+mn-lt"/>
              <a:ea typeface="+mn-ea"/>
            </a:endParaRPr>
          </a:p>
          <a:p>
            <a:pPr lvl="0"/>
            <a:r>
              <a:rPr lang="en-US" altLang="zh-CN">
                <a:latin typeface="+mn-lt"/>
                <a:ea typeface="+mn-ea"/>
              </a:rPr>
              <a:t>&lt;Sysname&gt; tracert mpls ipv4 5.5.5.9 </a:t>
            </a:r>
            <a:r>
              <a:rPr lang="en-US" altLang="zh-CN" smtClean="0">
                <a:latin typeface="+mn-lt"/>
                <a:ea typeface="+mn-ea"/>
              </a:rPr>
              <a:t>32</a:t>
            </a:r>
          </a:p>
          <a:p>
            <a:pPr lvl="0"/>
            <a:endParaRPr lang="en-US" altLang="zh-CN">
              <a:latin typeface="+mn-lt"/>
              <a:ea typeface="+mn-ea"/>
            </a:endParaRPr>
          </a:p>
          <a:p>
            <a:endParaRPr lang="zh-CN" altLang="en-US">
              <a:latin typeface="+mn-lt"/>
              <a:ea typeface="+mn-ea"/>
            </a:endParaRPr>
          </a:p>
          <a:p>
            <a:pPr lvl="0"/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35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—Y.1731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28" y="1128993"/>
            <a:ext cx="90127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>
                <a:latin typeface="+mn-lt"/>
                <a:ea typeface="+mn-ea"/>
              </a:rPr>
              <a:t>本</a:t>
            </a:r>
            <a:r>
              <a:rPr lang="zh-CN" altLang="en-US" b="1" smtClean="0">
                <a:latin typeface="+mn-lt"/>
                <a:ea typeface="+mn-ea"/>
              </a:rPr>
              <a:t>端基础配置：</a:t>
            </a:r>
            <a:r>
              <a:rPr lang="en-US" altLang="zh-CN">
                <a:latin typeface="+mn-lt"/>
                <a:ea typeface="+mn-ea"/>
              </a:rPr>
              <a:t>                                                                            </a:t>
            </a:r>
          </a:p>
          <a:p>
            <a:r>
              <a:rPr lang="en-US" altLang="zh-CN" smtClean="0">
                <a:latin typeface="+mn-lt"/>
                <a:ea typeface="+mn-ea"/>
              </a:rPr>
              <a:t>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cfd enable          </a:t>
            </a:r>
            <a:r>
              <a:rPr lang="en-US" altLang="zh-CN" smtClean="0">
                <a:latin typeface="+mn-lt"/>
                <a:ea typeface="+mn-ea"/>
              </a:rPr>
              <a:t>              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使能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CFD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功能 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               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cfd md md5 index 1 level 5       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名称为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md5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，级别为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5       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cfd service-instance 1 ma-id </a:t>
            </a:r>
            <a:r>
              <a:rPr lang="en-US" altLang="zh-CN">
                <a:solidFill>
                  <a:srgbClr val="FF0000"/>
                </a:solidFill>
                <a:latin typeface="+mn-lt"/>
                <a:ea typeface="+mn-ea"/>
              </a:rPr>
              <a:t>string</a:t>
            </a:r>
            <a:r>
              <a:rPr lang="en-US" altLang="zh-CN">
                <a:latin typeface="+mn-lt"/>
                <a:ea typeface="+mn-ea"/>
              </a:rPr>
              <a:t> ma5 ma-index 1 md md5 xconnect-group 1 connection 1  </a:t>
            </a:r>
            <a:r>
              <a:rPr lang="en-US" altLang="zh-CN" smtClean="0">
                <a:latin typeface="+mn-lt"/>
                <a:ea typeface="+mn-ea"/>
              </a:rPr>
              <a:t>      </a:t>
            </a:r>
          </a:p>
          <a:p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创建服务实例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，创建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ma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ma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类型为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string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，名称为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ma5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md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名称为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md5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并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绑定叉链接</a:t>
            </a:r>
            <a:r>
              <a:rPr lang="en-US" altLang="zh-CN">
                <a:latin typeface="+mn-lt"/>
                <a:ea typeface="+mn-ea"/>
              </a:rPr>
              <a:t>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cfd meplist 1 to 100 service-instance 1    </a:t>
            </a:r>
            <a:r>
              <a:rPr lang="en-US" altLang="zh-CN" smtClean="0">
                <a:latin typeface="+mn-lt"/>
                <a:ea typeface="+mn-ea"/>
              </a:rPr>
              <a:t>            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配置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列表 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使用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到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100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#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interface GigabitEthernet1/0/4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port link-mode bridge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service-instance 1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cfd hardware-cc service-instance 1 remote-mep 2 </a:t>
            </a:r>
            <a:r>
              <a:rPr lang="en-US" altLang="zh-CN" smtClean="0">
                <a:latin typeface="+mn-lt"/>
                <a:ea typeface="+mn-ea"/>
              </a:rPr>
              <a:t>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本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端服务实例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en-US">
                <a:solidFill>
                  <a:srgbClr val="0070C0"/>
                </a:solidFill>
                <a:latin typeface="+mn-lt"/>
                <a:ea typeface="+mn-ea"/>
              </a:rPr>
              <a:t>，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远端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编号为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2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cfd mep 1 service-instance 1 </a:t>
            </a:r>
            <a:r>
              <a:rPr lang="en-US" altLang="zh-CN" smtClean="0">
                <a:latin typeface="+mn-lt"/>
                <a:ea typeface="+mn-ea"/>
              </a:rPr>
              <a:t>inbound</a:t>
            </a:r>
            <a:r>
              <a:rPr lang="en-US" altLang="zh-CN">
                <a:latin typeface="+mn-lt"/>
                <a:ea typeface="+mn-ea"/>
              </a:rPr>
              <a:t> </a:t>
            </a:r>
            <a:r>
              <a:rPr lang="en-US" altLang="zh-CN" smtClean="0">
                <a:latin typeface="+mn-lt"/>
                <a:ea typeface="+mn-ea"/>
              </a:rPr>
              <a:t>            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本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编号为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cfd cc service-instance 1 mep 1 enable  </a:t>
            </a:r>
            <a:r>
              <a:rPr lang="en-US" altLang="zh-CN" smtClean="0">
                <a:latin typeface="+mn-lt"/>
                <a:ea typeface="+mn-ea"/>
              </a:rPr>
              <a:t>        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使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能本端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 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发送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ccm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报文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cfd frame-count mode </a:t>
            </a:r>
            <a:r>
              <a:rPr lang="en-US" altLang="zh-CN" smtClean="0">
                <a:latin typeface="+mn-lt"/>
                <a:ea typeface="+mn-ea"/>
              </a:rPr>
              <a:t>port-based</a:t>
            </a:r>
            <a:r>
              <a:rPr lang="en-US" altLang="zh-CN">
                <a:latin typeface="+mn-lt"/>
                <a:ea typeface="+mn-ea"/>
              </a:rPr>
              <a:t> </a:t>
            </a:r>
            <a:r>
              <a:rPr lang="en-US" altLang="zh-CN" smtClean="0">
                <a:latin typeface="+mn-lt"/>
                <a:ea typeface="+mn-ea"/>
              </a:rPr>
              <a:t>                           </a:t>
            </a:r>
            <a:r>
              <a:rPr lang="zh-CN" altLang="zh-CN" smtClean="0">
                <a:solidFill>
                  <a:srgbClr val="0070C0"/>
                </a:solidFill>
                <a:latin typeface="+mn-lt"/>
                <a:ea typeface="+mn-ea"/>
              </a:rPr>
              <a:t>指定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帧模式为基于端口</a:t>
            </a:r>
          </a:p>
          <a:p>
            <a:pPr lvl="0"/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05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—Y.1731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1631149"/>
            <a:ext cx="75792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 smtClean="0">
                <a:latin typeface="+mn-lt"/>
                <a:ea typeface="+mn-ea"/>
              </a:rPr>
              <a:t>LB</a:t>
            </a:r>
            <a:r>
              <a:rPr lang="zh-CN" altLang="en-US" b="1" dirty="0" smtClean="0">
                <a:latin typeface="+mn-lt"/>
                <a:ea typeface="+mn-ea"/>
              </a:rPr>
              <a:t>测试：</a:t>
            </a:r>
            <a:r>
              <a:rPr lang="en-US" altLang="zh-CN" dirty="0">
                <a:latin typeface="+mn-lt"/>
                <a:ea typeface="+mn-ea"/>
              </a:rPr>
              <a:t>        </a:t>
            </a:r>
            <a:endParaRPr lang="en-US" altLang="zh-CN" dirty="0" smtClean="0">
              <a:latin typeface="+mn-lt"/>
              <a:ea typeface="+mn-ea"/>
            </a:endParaRPr>
          </a:p>
          <a:p>
            <a:pPr lvl="0"/>
            <a:r>
              <a:rPr lang="en-US" altLang="zh-CN" dirty="0">
                <a:latin typeface="+mn-lt"/>
                <a:ea typeface="+mn-ea"/>
              </a:rPr>
              <a:t>                                                                    </a:t>
            </a:r>
          </a:p>
          <a:p>
            <a:r>
              <a:rPr lang="en-US" altLang="zh-CN" dirty="0" smtClean="0">
                <a:latin typeface="+mn-lt"/>
                <a:ea typeface="+mn-ea"/>
              </a:rPr>
              <a:t>                                                                            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 &lt;RA100&gt;</a:t>
            </a:r>
            <a:r>
              <a:rPr lang="en-US" altLang="zh-CN" dirty="0" err="1">
                <a:latin typeface="+mn-lt"/>
                <a:ea typeface="+mn-ea"/>
              </a:rPr>
              <a:t>cfd</a:t>
            </a:r>
            <a:r>
              <a:rPr lang="en-US" altLang="zh-CN" dirty="0">
                <a:latin typeface="+mn-lt"/>
                <a:ea typeface="+mn-ea"/>
              </a:rPr>
              <a:t> loopback service-instance 1 </a:t>
            </a:r>
            <a:r>
              <a:rPr lang="en-US" altLang="zh-CN" dirty="0" err="1">
                <a:latin typeface="+mn-lt"/>
                <a:ea typeface="+mn-ea"/>
              </a:rPr>
              <a:t>mep</a:t>
            </a:r>
            <a:r>
              <a:rPr lang="en-US" altLang="zh-CN" dirty="0">
                <a:latin typeface="+mn-lt"/>
                <a:ea typeface="+mn-ea"/>
              </a:rPr>
              <a:t> 1 target-</a:t>
            </a:r>
            <a:r>
              <a:rPr lang="en-US" altLang="zh-CN" dirty="0" err="1">
                <a:latin typeface="+mn-lt"/>
                <a:ea typeface="+mn-ea"/>
              </a:rPr>
              <a:t>mep</a:t>
            </a:r>
            <a:r>
              <a:rPr lang="en-US" altLang="zh-CN" dirty="0">
                <a:latin typeface="+mn-lt"/>
                <a:ea typeface="+mn-ea"/>
              </a:rPr>
              <a:t> 2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zh-CN" altLang="zh-CN" dirty="0">
                <a:solidFill>
                  <a:srgbClr val="0070C0"/>
                </a:solidFill>
                <a:latin typeface="+mn-lt"/>
                <a:ea typeface="+mn-ea"/>
              </a:rPr>
              <a:t>指定服务实例</a:t>
            </a:r>
            <a:r>
              <a:rPr lang="en-US" altLang="zh-CN" dirty="0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 dirty="0">
                <a:solidFill>
                  <a:srgbClr val="0070C0"/>
                </a:solidFill>
                <a:latin typeface="+mn-lt"/>
                <a:ea typeface="+mn-ea"/>
              </a:rPr>
              <a:t>，本端</a:t>
            </a:r>
            <a:r>
              <a:rPr lang="en-US" altLang="zh-CN" dirty="0" err="1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 dirty="0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，远端</a:t>
            </a:r>
            <a:r>
              <a:rPr lang="en-US" altLang="zh-CN" dirty="0" err="1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 dirty="0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 dirty="0">
                <a:solidFill>
                  <a:srgbClr val="0070C0"/>
                </a:solidFill>
                <a:latin typeface="+mn-lt"/>
                <a:ea typeface="+mn-ea"/>
              </a:rPr>
              <a:t>2                  </a:t>
            </a:r>
            <a:endParaRPr lang="zh-CN" altLang="zh-CN" dirty="0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Loopback to 70f9-6dae-1aaf with the sequence number start from 1-6:          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Reply from 70f9-6dae-1aaf: sequence number=1-6 Time=1ms                      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Reply from 70f9-6dae-1aaf: sequence number=1-7 Time=2ms                      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Reply from 70f9-6dae-1aaf: sequence number=1-8 Time=2ms                      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Reply from 70f9-6dae-1aaf: sequence number=1-9 Time=1ms                      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Reply from 70f9-6dae-1aaf: sequence number=1-10 Time=1ms                      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Sent: 5        Received: 5        Lost: 0</a:t>
            </a:r>
            <a:endParaRPr lang="zh-CN" altLang="zh-CN" dirty="0">
              <a:latin typeface="+mn-lt"/>
              <a:ea typeface="+mn-ea"/>
            </a:endParaRPr>
          </a:p>
          <a:p>
            <a:pPr lvl="0"/>
            <a:endParaRPr lang="en-US" altLang="zh-CN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—Y.1731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1631149"/>
            <a:ext cx="75792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smtClean="0">
                <a:latin typeface="+mn-lt"/>
                <a:ea typeface="+mn-ea"/>
              </a:rPr>
              <a:t>LT</a:t>
            </a:r>
            <a:r>
              <a:rPr lang="zh-CN" altLang="en-US" b="1" smtClean="0">
                <a:latin typeface="+mn-lt"/>
                <a:ea typeface="+mn-ea"/>
              </a:rPr>
              <a:t>测试：</a:t>
            </a:r>
            <a:r>
              <a:rPr lang="en-US" altLang="zh-CN">
                <a:latin typeface="+mn-lt"/>
                <a:ea typeface="+mn-ea"/>
              </a:rPr>
              <a:t>        </a:t>
            </a:r>
            <a:endParaRPr lang="en-US" altLang="zh-CN" smtClean="0">
              <a:latin typeface="+mn-lt"/>
              <a:ea typeface="+mn-ea"/>
            </a:endParaRPr>
          </a:p>
          <a:p>
            <a:pPr lvl="0"/>
            <a:r>
              <a:rPr lang="en-US" altLang="zh-CN">
                <a:latin typeface="+mn-lt"/>
                <a:ea typeface="+mn-ea"/>
              </a:rPr>
              <a:t>                                                                    </a:t>
            </a:r>
          </a:p>
          <a:p>
            <a:r>
              <a:rPr lang="en-US" altLang="zh-CN" smtClean="0">
                <a:latin typeface="+mn-lt"/>
                <a:ea typeface="+mn-ea"/>
              </a:rPr>
              <a:t>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&lt;RA100-4&gt;cfd linktrace service-instance 1 mep 1 target-mep 2  </a:t>
            </a:r>
            <a:endParaRPr lang="zh-CN" altLang="zh-CN">
              <a:latin typeface="+mn-lt"/>
              <a:ea typeface="+mn-ea"/>
            </a:endParaRPr>
          </a:p>
          <a:p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指定服务实例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，本端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，远端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2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Linktrace to MEP 2 with the sequence number 1-5: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MAC address               TTL     Last MAC         Relay action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70f9-6dae-1aaf            63      0001-2345-5443   Hit</a:t>
            </a:r>
            <a:endParaRPr lang="zh-CN" altLang="zh-CN">
              <a:latin typeface="+mn-lt"/>
              <a:ea typeface="+mn-ea"/>
            </a:endParaRPr>
          </a:p>
          <a:p>
            <a:pPr lvl="0"/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725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—Y.1731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1051600"/>
            <a:ext cx="75792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smtClean="0">
                <a:latin typeface="+mn-lt"/>
                <a:ea typeface="+mn-ea"/>
              </a:rPr>
              <a:t>SLM</a:t>
            </a:r>
            <a:r>
              <a:rPr lang="zh-CN" altLang="en-US" b="1" smtClean="0">
                <a:latin typeface="+mn-lt"/>
                <a:ea typeface="+mn-ea"/>
              </a:rPr>
              <a:t>测试：</a:t>
            </a:r>
            <a:r>
              <a:rPr lang="en-US" altLang="zh-CN">
                <a:latin typeface="+mn-lt"/>
                <a:ea typeface="+mn-ea"/>
              </a:rPr>
              <a:t>        </a:t>
            </a:r>
            <a:endParaRPr lang="en-US" altLang="zh-CN" smtClean="0">
              <a:latin typeface="+mn-lt"/>
              <a:ea typeface="+mn-ea"/>
            </a:endParaRPr>
          </a:p>
          <a:p>
            <a:pPr lvl="0"/>
            <a:r>
              <a:rPr lang="en-US" altLang="zh-CN">
                <a:latin typeface="+mn-lt"/>
                <a:ea typeface="+mn-ea"/>
              </a:rPr>
              <a:t>                                                                    </a:t>
            </a:r>
          </a:p>
          <a:p>
            <a:r>
              <a:rPr lang="en-US" altLang="zh-CN" smtClean="0">
                <a:latin typeface="+mn-lt"/>
                <a:ea typeface="+mn-ea"/>
              </a:rPr>
              <a:t>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&lt;RA100&gt;cfd slm service-instance 1 mep 1 target-mep 2    </a:t>
            </a:r>
            <a:endParaRPr lang="zh-CN" altLang="zh-CN">
              <a:latin typeface="+mn-lt"/>
              <a:ea typeface="+mn-ea"/>
            </a:endParaRPr>
          </a:p>
          <a:p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指定服务实例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，本端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，远端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2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Reply from 70f9-6dae-1aaf: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Far-end frame loss: 35706      Near-end frame loss: 35713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Reply from 70f9-6dae-1aaf: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Far-end frame loss: 12623      Near-end frame loss: 12621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Reply from 70f9-6dae-1aaf: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Far-end frame loss: 12625      Near-end frame loss: 12621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Average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Far-end frame loss: 20318      Near-end frame loss: 20318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Far-end frame loss rate: 14.94%      Near-end frame loss rate: 14.94%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Sent LMMs: 5    Received: 4    Lost: 1</a:t>
            </a:r>
            <a:endParaRPr lang="zh-CN" altLang="zh-CN">
              <a:latin typeface="+mn-lt"/>
              <a:ea typeface="+mn-ea"/>
            </a:endParaRPr>
          </a:p>
          <a:p>
            <a:pPr lvl="0"/>
            <a:endParaRPr lang="en-US" altLang="zh-CN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6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 smtClean="0"/>
              <a:t>政企典型配置</a:t>
            </a:r>
            <a:r>
              <a:rPr lang="en-US" altLang="zh-CN" smtClean="0"/>
              <a:t>—Y.1731</a:t>
            </a:r>
            <a:endParaRPr lang="zh-CN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631149"/>
            <a:ext cx="111872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628" y="1964353"/>
            <a:ext cx="884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400"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7200" y="1051600"/>
            <a:ext cx="75792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>
                <a:latin typeface="+mn-lt"/>
                <a:ea typeface="+mn-ea"/>
              </a:rPr>
              <a:t>D</a:t>
            </a:r>
            <a:r>
              <a:rPr lang="en-US" altLang="zh-CN" b="1" smtClean="0">
                <a:latin typeface="+mn-lt"/>
                <a:ea typeface="+mn-ea"/>
              </a:rPr>
              <a:t>M</a:t>
            </a:r>
            <a:r>
              <a:rPr lang="zh-CN" altLang="en-US" b="1" smtClean="0">
                <a:latin typeface="+mn-lt"/>
                <a:ea typeface="+mn-ea"/>
              </a:rPr>
              <a:t>测试：</a:t>
            </a:r>
            <a:r>
              <a:rPr lang="en-US" altLang="zh-CN">
                <a:latin typeface="+mn-lt"/>
                <a:ea typeface="+mn-ea"/>
              </a:rPr>
              <a:t>        </a:t>
            </a:r>
            <a:endParaRPr lang="en-US" altLang="zh-CN" smtClean="0">
              <a:latin typeface="+mn-lt"/>
              <a:ea typeface="+mn-ea"/>
            </a:endParaRPr>
          </a:p>
          <a:p>
            <a:pPr lvl="0"/>
            <a:r>
              <a:rPr lang="en-US" altLang="zh-CN">
                <a:latin typeface="+mn-lt"/>
                <a:ea typeface="+mn-ea"/>
              </a:rPr>
              <a:t>                                                                    </a:t>
            </a:r>
          </a:p>
          <a:p>
            <a:r>
              <a:rPr lang="en-US" altLang="zh-CN" smtClean="0">
                <a:latin typeface="+mn-lt"/>
                <a:ea typeface="+mn-ea"/>
              </a:rPr>
              <a:t>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&lt; RA100&gt;cfd dm two-way service-instance 1 mep 1 target-mep 2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指定服务实例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，本端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1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，远端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mep</a:t>
            </a:r>
            <a:r>
              <a:rPr lang="zh-CN" altLang="zh-CN">
                <a:solidFill>
                  <a:srgbClr val="0070C0"/>
                </a:solidFill>
                <a:latin typeface="+mn-lt"/>
                <a:ea typeface="+mn-ea"/>
              </a:rPr>
              <a:t>号为</a:t>
            </a:r>
            <a:r>
              <a:rPr lang="en-US" altLang="zh-CN">
                <a:solidFill>
                  <a:srgbClr val="0070C0"/>
                </a:solidFill>
                <a:latin typeface="+mn-lt"/>
                <a:ea typeface="+mn-ea"/>
              </a:rPr>
              <a:t>2                                                                                 </a:t>
            </a:r>
            <a:endParaRPr lang="zh-CN" altLang="zh-CN">
              <a:solidFill>
                <a:srgbClr val="0070C0"/>
              </a:solidFill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Reply from 000f-0301-0102: 74us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Reply from 000f-0301-0102: 77us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Reply from 000f-0301-0102: 75us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Average: 75us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Sent DMMs: 5        Received: 3        Lost: 2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                              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Frame delay variation: 3us 2us                                                  </a:t>
            </a:r>
            <a:endParaRPr lang="zh-CN" altLang="zh-CN">
              <a:latin typeface="+mn-lt"/>
              <a:ea typeface="+mn-ea"/>
            </a:endParaRPr>
          </a:p>
          <a:p>
            <a:r>
              <a:rPr lang="en-US" altLang="zh-CN">
                <a:latin typeface="+mn-lt"/>
                <a:ea typeface="+mn-ea"/>
              </a:rPr>
              <a:t>Average: 2us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7200" y="5383464"/>
            <a:ext cx="6097311" cy="338554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smtClean="0">
                <a:latin typeface="+mn-lt"/>
                <a:ea typeface="+mn-ea"/>
              </a:rPr>
              <a:t>Y.1731</a:t>
            </a:r>
            <a:r>
              <a:rPr lang="zh-CN" altLang="en-US" sz="1600" smtClean="0">
                <a:latin typeface="+mn-lt"/>
                <a:ea typeface="+mn-ea"/>
              </a:rPr>
              <a:t>详细配置及命令，请暂时参考</a:t>
            </a:r>
            <a:r>
              <a:rPr lang="en-US" altLang="zh-CN" sz="1600" smtClean="0">
                <a:latin typeface="+mn-lt"/>
                <a:ea typeface="+mn-ea"/>
              </a:rPr>
              <a:t>S10500  V7 </a:t>
            </a:r>
            <a:r>
              <a:rPr lang="zh-CN" altLang="en-US" sz="1600" smtClean="0">
                <a:latin typeface="+mn-lt"/>
                <a:ea typeface="+mn-ea"/>
              </a:rPr>
              <a:t>以太网</a:t>
            </a:r>
            <a:r>
              <a:rPr lang="en-US" altLang="zh-CN" sz="1600" smtClean="0">
                <a:latin typeface="+mn-lt"/>
                <a:ea typeface="+mn-ea"/>
              </a:rPr>
              <a:t>OAM</a:t>
            </a:r>
            <a:r>
              <a:rPr lang="zh-CN" altLang="en-US" sz="1600" smtClean="0">
                <a:latin typeface="+mn-lt"/>
                <a:ea typeface="+mn-ea"/>
              </a:rPr>
              <a:t>手册</a:t>
            </a:r>
            <a:endParaRPr lang="zh-CN" altLang="en-US" sz="16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98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042988" y="1628775"/>
            <a:ext cx="7058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介绍了 </a:t>
            </a:r>
            <a:r>
              <a:rPr lang="en-US" altLang="zh-CN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IPRAN</a:t>
            </a: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的基础知识</a:t>
            </a:r>
            <a:endParaRPr lang="en-US" altLang="zh-CN" sz="24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介绍了</a:t>
            </a:r>
            <a:r>
              <a:rPr lang="en-US" altLang="zh-CN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 </a:t>
            </a:r>
            <a:r>
              <a:rPr lang="en-US" altLang="zh-CN" sz="2400" b="1" dirty="0" err="1">
                <a:latin typeface="Arial" panose="020B0604020202020204" pitchFamily="34" charset="0"/>
                <a:ea typeface="华文细黑" panose="02010600040101010101" pitchFamily="2" charset="-122"/>
              </a:rPr>
              <a:t>IPRAN</a:t>
            </a: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的关键技术</a:t>
            </a: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介绍了</a:t>
            </a:r>
            <a:r>
              <a:rPr lang="en-US" altLang="zh-CN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 IPRAN</a:t>
            </a: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的典型组网及业务部署</a:t>
            </a:r>
            <a:endParaRPr lang="en-US" altLang="zh-CN" sz="2400" b="1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介绍了</a:t>
            </a:r>
            <a:r>
              <a:rPr lang="en-US" altLang="zh-CN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 IPRAN</a:t>
            </a:r>
            <a:r>
              <a:rPr lang="zh-CN" altLang="en-US" sz="2400" b="1" dirty="0">
                <a:latin typeface="Arial" panose="020B0604020202020204" pitchFamily="34" charset="0"/>
                <a:ea typeface="华文细黑" panose="02010600040101010101" pitchFamily="2" charset="-122"/>
              </a:rPr>
              <a:t>的典型配置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3563938" y="692150"/>
            <a:ext cx="205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5" tIns="45712" rIns="91425" bIns="45712" anchor="ctr"/>
          <a:lstStyle/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本章总结</a:t>
            </a:r>
          </a:p>
        </p:txBody>
      </p:sp>
      <p:grpSp>
        <p:nvGrpSpPr>
          <p:cNvPr id="74760" name="Group 8"/>
          <p:cNvGrpSpPr>
            <a:grpSpLocks/>
          </p:cNvGrpSpPr>
          <p:nvPr/>
        </p:nvGrpSpPr>
        <p:grpSpPr bwMode="auto">
          <a:xfrm>
            <a:off x="2889250" y="1381125"/>
            <a:ext cx="5715000" cy="3276600"/>
            <a:chOff x="1632" y="1056"/>
            <a:chExt cx="3600" cy="2064"/>
          </a:xfrm>
        </p:grpSpPr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1632" y="1056"/>
              <a:ext cx="3600" cy="48"/>
            </a:xfrm>
            <a:prstGeom prst="rect">
              <a:avLst/>
            </a:prstGeom>
            <a:gradFill rotWithShape="0">
              <a:gsLst>
                <a:gs pos="0">
                  <a:srgbClr val="4C61A4">
                    <a:gamma/>
                    <a:tint val="0"/>
                    <a:invGamma/>
                  </a:srgbClr>
                </a:gs>
                <a:gs pos="100000">
                  <a:srgbClr val="4C61A4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5088" y="1056"/>
              <a:ext cx="48" cy="2064"/>
            </a:xfrm>
            <a:prstGeom prst="rect">
              <a:avLst/>
            </a:prstGeom>
            <a:gradFill rotWithShape="0">
              <a:gsLst>
                <a:gs pos="0">
                  <a:srgbClr val="4C61A4"/>
                </a:gs>
                <a:gs pos="100000">
                  <a:srgbClr val="4C61A4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4763" name="Group 11"/>
          <p:cNvGrpSpPr>
            <a:grpSpLocks/>
          </p:cNvGrpSpPr>
          <p:nvPr/>
        </p:nvGrpSpPr>
        <p:grpSpPr bwMode="auto">
          <a:xfrm>
            <a:off x="838200" y="2905125"/>
            <a:ext cx="5562600" cy="2971800"/>
            <a:chOff x="432" y="2064"/>
            <a:chExt cx="3504" cy="1872"/>
          </a:xfrm>
        </p:grpSpPr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432" y="3792"/>
              <a:ext cx="3504" cy="48"/>
            </a:xfrm>
            <a:prstGeom prst="rect">
              <a:avLst/>
            </a:prstGeom>
            <a:gradFill rotWithShape="0">
              <a:gsLst>
                <a:gs pos="0">
                  <a:srgbClr val="808000"/>
                </a:gs>
                <a:gs pos="100000">
                  <a:srgbClr val="808000">
                    <a:gamma/>
                    <a:tint val="0"/>
                    <a:invGamma/>
                  </a:srgbClr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432" y="2064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808000">
                    <a:gamma/>
                    <a:tint val="0"/>
                    <a:invGamma/>
                  </a:srgbClr>
                </a:gs>
                <a:gs pos="100000">
                  <a:srgbClr val="808000"/>
                </a:gs>
              </a:gsLst>
              <a:lin ang="540000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dirty="0"/>
              <a:t>H3C IPRAN</a:t>
            </a:r>
            <a:r>
              <a:rPr lang="zh-CN" altLang="en-US" dirty="0"/>
              <a:t>的基础知识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83335" y="1045987"/>
            <a:ext cx="8628845" cy="5419207"/>
          </a:xfrm>
        </p:spPr>
        <p:txBody>
          <a:bodyPr/>
          <a:lstStyle/>
          <a:p>
            <a:pPr lvl="0"/>
            <a:r>
              <a:rPr lang="en-US" altLang="zh-CN" sz="2400" smtClean="0"/>
              <a:t>IP RAN : </a:t>
            </a:r>
            <a:r>
              <a:rPr lang="zh-CN" altLang="en-US" sz="2400" smtClean="0"/>
              <a:t>基于</a:t>
            </a:r>
            <a:r>
              <a:rPr lang="en-US" altLang="zh-CN" sz="2400" smtClean="0"/>
              <a:t>IP</a:t>
            </a:r>
            <a:r>
              <a:rPr lang="zh-CN" altLang="en-US" sz="2400" smtClean="0"/>
              <a:t>的</a:t>
            </a:r>
            <a:r>
              <a:rPr lang="en-US" altLang="zh-CN" sz="2400"/>
              <a:t>Radio Access </a:t>
            </a:r>
            <a:r>
              <a:rPr lang="en-US" altLang="zh-CN" sz="2400" smtClean="0"/>
              <a:t>Network</a:t>
            </a:r>
          </a:p>
          <a:p>
            <a:pPr marL="0" lvl="0" indent="0">
              <a:buNone/>
            </a:pPr>
            <a:endParaRPr lang="en-US" altLang="zh-CN" sz="2400"/>
          </a:p>
          <a:p>
            <a:pPr lvl="0"/>
            <a:r>
              <a:rPr lang="zh-CN" altLang="zh-CN" sz="2400" smtClean="0"/>
              <a:t>综合</a:t>
            </a:r>
            <a:r>
              <a:rPr lang="zh-CN" altLang="zh-CN" sz="2400" dirty="0"/>
              <a:t>业务接入网：指用分组设备或者</a:t>
            </a:r>
            <a:r>
              <a:rPr lang="en-US" altLang="zh-CN" sz="2400"/>
              <a:t>IP</a:t>
            </a:r>
            <a:r>
              <a:rPr lang="zh-CN" altLang="zh-CN" sz="2400" smtClean="0"/>
              <a:t>路由器</a:t>
            </a:r>
            <a:r>
              <a:rPr lang="zh-CN" altLang="en-US" sz="2400" smtClean="0"/>
              <a:t>，</a:t>
            </a:r>
            <a:r>
              <a:rPr lang="zh-CN" altLang="zh-CN" sz="2400" smtClean="0"/>
              <a:t>在城域</a:t>
            </a:r>
            <a:r>
              <a:rPr lang="zh-CN" altLang="en-US" sz="2400" smtClean="0"/>
              <a:t>网</a:t>
            </a:r>
            <a:r>
              <a:rPr lang="zh-CN" altLang="zh-CN" sz="2400" smtClean="0"/>
              <a:t>内主要</a:t>
            </a:r>
            <a:r>
              <a:rPr lang="zh-CN" altLang="zh-CN" sz="2400" dirty="0"/>
              <a:t>实现基站业务回传和政企业务综合接入</a:t>
            </a:r>
            <a:r>
              <a:rPr lang="zh-CN" altLang="zh-CN" sz="2400"/>
              <a:t>的</a:t>
            </a:r>
            <a:r>
              <a:rPr lang="zh-CN" altLang="zh-CN" sz="2400" smtClean="0"/>
              <a:t>网络</a:t>
            </a:r>
            <a:endParaRPr lang="en-US" altLang="zh-CN" sz="2400" smtClean="0"/>
          </a:p>
          <a:p>
            <a:pPr marL="0" lvl="0" indent="0">
              <a:buNone/>
            </a:pPr>
            <a:endParaRPr lang="zh-CN" altLang="zh-CN" sz="2400" dirty="0"/>
          </a:p>
          <a:p>
            <a:pPr lvl="0"/>
            <a:r>
              <a:rPr lang="zh-CN" altLang="zh-CN" sz="2400" dirty="0"/>
              <a:t>基于</a:t>
            </a:r>
            <a:r>
              <a:rPr lang="en-US" altLang="zh-CN" sz="2400" dirty="0"/>
              <a:t>IP RAN</a:t>
            </a:r>
            <a:r>
              <a:rPr lang="zh-CN" altLang="zh-CN" sz="2400" dirty="0"/>
              <a:t>技术的综合业务接入网：指用</a:t>
            </a:r>
            <a:r>
              <a:rPr lang="en-US" altLang="zh-CN" sz="2400" dirty="0"/>
              <a:t>IP</a:t>
            </a:r>
            <a:r>
              <a:rPr lang="zh-CN" altLang="zh-CN" sz="2400" dirty="0"/>
              <a:t>路由器依托城域骨干</a:t>
            </a:r>
            <a:r>
              <a:rPr lang="zh-CN" altLang="zh-CN" sz="2400"/>
              <a:t>网</a:t>
            </a:r>
            <a:r>
              <a:rPr lang="zh-CN" altLang="zh-CN" sz="2400" smtClean="0"/>
              <a:t>搭建</a:t>
            </a:r>
            <a:r>
              <a:rPr lang="zh-CN" altLang="en-US" sz="2400"/>
              <a:t>，</a:t>
            </a:r>
            <a:r>
              <a:rPr lang="zh-CN" altLang="zh-CN" sz="2400" smtClean="0"/>
              <a:t>主要</a:t>
            </a:r>
            <a:r>
              <a:rPr lang="zh-CN" altLang="zh-CN" sz="2400" dirty="0"/>
              <a:t>实现基站业务回传和政企业务二、三层接入的综合业务接入网，简称</a:t>
            </a:r>
            <a:r>
              <a:rPr lang="zh-CN" altLang="zh-CN" sz="2400" dirty="0">
                <a:solidFill>
                  <a:srgbClr val="FF0000"/>
                </a:solidFill>
              </a:rPr>
              <a:t>综合业务接入网</a:t>
            </a:r>
            <a:r>
              <a:rPr lang="zh-CN" altLang="zh-CN" sz="2400" dirty="0"/>
              <a:t>（</a:t>
            </a:r>
            <a:r>
              <a:rPr lang="en-US" altLang="zh-CN" sz="2400" dirty="0"/>
              <a:t>IP </a:t>
            </a:r>
            <a:r>
              <a:rPr lang="en-US" altLang="zh-CN" sz="2400"/>
              <a:t>RAN</a:t>
            </a:r>
            <a:r>
              <a:rPr lang="zh-CN" altLang="zh-CN" sz="2400" smtClean="0"/>
              <a:t>）</a:t>
            </a:r>
            <a:endParaRPr lang="en-US" altLang="zh-CN" sz="2400" smtClean="0"/>
          </a:p>
          <a:p>
            <a:pPr lvl="0"/>
            <a:endParaRPr lang="zh-CN" altLang="zh-CN" sz="2400" dirty="0"/>
          </a:p>
          <a:p>
            <a:pPr lvl="0"/>
            <a:r>
              <a:rPr lang="zh-CN" altLang="zh-CN" sz="2400" dirty="0"/>
              <a:t>综合业务接入网接入层设备：指用于业务接入并且是网络边缘的综合业务接入网（</a:t>
            </a:r>
            <a:r>
              <a:rPr lang="en-US" altLang="zh-CN" sz="2400" dirty="0"/>
              <a:t>IP RAN</a:t>
            </a:r>
            <a:r>
              <a:rPr lang="zh-CN" altLang="zh-CN" sz="2400" dirty="0"/>
              <a:t>）设备，简称</a:t>
            </a:r>
            <a:r>
              <a:rPr lang="en-US" altLang="zh-CN" sz="2400" dirty="0">
                <a:solidFill>
                  <a:srgbClr val="FF0000"/>
                </a:solidFill>
              </a:rPr>
              <a:t>A</a:t>
            </a:r>
            <a:r>
              <a:rPr lang="zh-CN" altLang="zh-CN" sz="2400">
                <a:solidFill>
                  <a:srgbClr val="FF0000"/>
                </a:solidFill>
              </a:rPr>
              <a:t>类</a:t>
            </a:r>
            <a:r>
              <a:rPr lang="zh-CN" altLang="zh-CN" sz="2400" smtClean="0">
                <a:solidFill>
                  <a:srgbClr val="FF0000"/>
                </a:solidFill>
              </a:rPr>
              <a:t>设备</a:t>
            </a:r>
            <a:endParaRPr lang="zh-CN" altLang="zh-CN" sz="2400" dirty="0"/>
          </a:p>
          <a:p>
            <a:endParaRPr lang="zh-CN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H3C IPRAN</a:t>
            </a:r>
            <a:r>
              <a:rPr lang="zh-CN" altLang="en-US"/>
              <a:t>的基础知识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840" y="1132581"/>
            <a:ext cx="7343775" cy="5242461"/>
          </a:xfrm>
        </p:spPr>
        <p:txBody>
          <a:bodyPr/>
          <a:lstStyle/>
          <a:p>
            <a:pPr lvl="0"/>
            <a:r>
              <a:rPr lang="zh-CN" altLang="zh-CN" sz="2400"/>
              <a:t>综合业务接入网汇聚层设备：指用于</a:t>
            </a:r>
            <a:r>
              <a:rPr lang="en-US" altLang="zh-CN" sz="2400"/>
              <a:t>A</a:t>
            </a:r>
            <a:r>
              <a:rPr lang="zh-CN" altLang="zh-CN" sz="2400"/>
              <a:t>类接入设备流量汇聚的综合业务接入网（</a:t>
            </a:r>
            <a:r>
              <a:rPr lang="en-US" altLang="zh-CN" sz="2400"/>
              <a:t>IP RAN</a:t>
            </a:r>
            <a:r>
              <a:rPr lang="zh-CN" altLang="zh-CN" sz="2400"/>
              <a:t>）设备，简称</a:t>
            </a:r>
            <a:r>
              <a:rPr lang="en-US" altLang="zh-CN" sz="2400">
                <a:solidFill>
                  <a:srgbClr val="FF0000"/>
                </a:solidFill>
              </a:rPr>
              <a:t>B</a:t>
            </a:r>
            <a:r>
              <a:rPr lang="zh-CN" altLang="zh-CN" sz="2400">
                <a:solidFill>
                  <a:srgbClr val="FF0000"/>
                </a:solidFill>
              </a:rPr>
              <a:t>类</a:t>
            </a:r>
            <a:r>
              <a:rPr lang="zh-CN" altLang="zh-CN" sz="2400" smtClean="0">
                <a:solidFill>
                  <a:srgbClr val="FF0000"/>
                </a:solidFill>
              </a:rPr>
              <a:t>设备</a:t>
            </a:r>
            <a:endParaRPr lang="en-US" altLang="zh-CN" sz="2400" smtClean="0">
              <a:solidFill>
                <a:srgbClr val="FF0000"/>
              </a:solidFill>
            </a:endParaRPr>
          </a:p>
          <a:p>
            <a:pPr lvl="0"/>
            <a:endParaRPr lang="zh-CN" altLang="zh-CN" sz="2400"/>
          </a:p>
          <a:p>
            <a:pPr lvl="0"/>
            <a:r>
              <a:rPr lang="zh-CN" altLang="zh-CN" sz="2400"/>
              <a:t>接入环：在综合业务接入子网环形组网的情况下，通过串接与一对</a:t>
            </a:r>
            <a:r>
              <a:rPr lang="en-US" altLang="zh-CN" sz="2400"/>
              <a:t>B</a:t>
            </a:r>
            <a:r>
              <a:rPr lang="zh-CN" altLang="zh-CN" sz="2400"/>
              <a:t>类设备互连的多个</a:t>
            </a:r>
            <a:r>
              <a:rPr lang="en-US" altLang="zh-CN" sz="2400"/>
              <a:t>A</a:t>
            </a:r>
            <a:r>
              <a:rPr lang="zh-CN" altLang="zh-CN" sz="2400"/>
              <a:t>类设备构成接入环，一个综合业务接入子网由多个接入环</a:t>
            </a:r>
            <a:r>
              <a:rPr lang="zh-CN" altLang="zh-CN" sz="2400" smtClean="0"/>
              <a:t>组成</a:t>
            </a:r>
            <a:endParaRPr lang="en-US" altLang="zh-CN" sz="2400" smtClean="0"/>
          </a:p>
          <a:p>
            <a:pPr lvl="0"/>
            <a:endParaRPr lang="zh-CN" altLang="zh-CN" sz="2400"/>
          </a:p>
          <a:p>
            <a:pPr lvl="0"/>
            <a:r>
              <a:rPr lang="en-US" altLang="zh-CN" sz="2400"/>
              <a:t>RAN ER</a:t>
            </a:r>
            <a:r>
              <a:rPr lang="zh-CN" altLang="zh-CN" sz="2400"/>
              <a:t>：用于</a:t>
            </a:r>
            <a:r>
              <a:rPr lang="zh-CN" altLang="en-US" sz="2400"/>
              <a:t>业务</a:t>
            </a:r>
            <a:r>
              <a:rPr lang="zh-CN" altLang="zh-CN" sz="2400"/>
              <a:t>流量汇聚的</a:t>
            </a:r>
            <a:r>
              <a:rPr lang="en-US" altLang="zh-CN" sz="2400">
                <a:solidFill>
                  <a:srgbClr val="FF0000"/>
                </a:solidFill>
              </a:rPr>
              <a:t>ER</a:t>
            </a:r>
            <a:r>
              <a:rPr lang="zh-CN" altLang="zh-CN" sz="2400" smtClean="0">
                <a:solidFill>
                  <a:srgbClr val="FF0000"/>
                </a:solidFill>
              </a:rPr>
              <a:t>设备</a:t>
            </a:r>
            <a:endParaRPr lang="en-US" altLang="zh-CN" sz="2400" smtClean="0">
              <a:solidFill>
                <a:srgbClr val="FF0000"/>
              </a:solidFill>
            </a:endParaRPr>
          </a:p>
          <a:p>
            <a:pPr lvl="0"/>
            <a:endParaRPr lang="en-US" altLang="zh-CN" sz="2400"/>
          </a:p>
          <a:p>
            <a:pPr lvl="0"/>
            <a:r>
              <a:rPr lang="en-US" altLang="zh-CN" sz="2400" smtClean="0"/>
              <a:t>RAN CE</a:t>
            </a:r>
            <a:r>
              <a:rPr lang="zh-CN" altLang="en-US" sz="2400" smtClean="0"/>
              <a:t>：核心网接</a:t>
            </a:r>
            <a:r>
              <a:rPr lang="en-US" altLang="zh-CN" sz="2400" smtClean="0"/>
              <a:t>RAN</a:t>
            </a:r>
            <a:r>
              <a:rPr lang="zh-CN" altLang="en-US" sz="2400" smtClean="0"/>
              <a:t>业务的</a:t>
            </a:r>
            <a:r>
              <a:rPr lang="en-US" altLang="zh-CN" sz="2400" smtClean="0"/>
              <a:t>PE</a:t>
            </a:r>
            <a:r>
              <a:rPr lang="zh-CN" altLang="en-US" sz="2400" smtClean="0"/>
              <a:t>设备</a:t>
            </a:r>
            <a:endParaRPr lang="zh-CN" altLang="zh-CN" sz="2400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35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</a:rPr>
              <a:t>H3C IPRAN</a:t>
            </a:r>
            <a:r>
              <a:rPr lang="zh-CN" altLang="en-US" dirty="0">
                <a:latin typeface="+mn-lt"/>
                <a:ea typeface="+mn-ea"/>
              </a:rPr>
              <a:t>的基础知识</a:t>
            </a:r>
          </a:p>
        </p:txBody>
      </p:sp>
      <p:sp>
        <p:nvSpPr>
          <p:cNvPr id="52" name="AutoShape 6"/>
          <p:cNvSpPr>
            <a:spLocks noChangeArrowheads="1"/>
          </p:cNvSpPr>
          <p:nvPr/>
        </p:nvSpPr>
        <p:spPr bwMode="auto">
          <a:xfrm>
            <a:off x="7244129" y="1042623"/>
            <a:ext cx="1214437" cy="3587353"/>
          </a:xfrm>
          <a:prstGeom prst="roundRect">
            <a:avLst>
              <a:gd name="adj" fmla="val 13009"/>
            </a:avLst>
          </a:prstGeom>
          <a:solidFill>
            <a:srgbClr val="FFFFFF">
              <a:lumMod val="85000"/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91368" tIns="45683" rIns="91368" bIns="45683">
            <a:noAutofit/>
          </a:bodyPr>
          <a:lstStyle/>
          <a:p>
            <a:pPr algn="ctr" defTabSz="801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100" kern="0" dirty="0">
              <a:solidFill>
                <a:srgbClr val="777777"/>
              </a:solidFill>
              <a:latin typeface="+mn-lt"/>
              <a:ea typeface="+mn-ea"/>
            </a:endParaRPr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4651740" y="1046194"/>
            <a:ext cx="2520950" cy="1812131"/>
          </a:xfrm>
          <a:prstGeom prst="roundRect">
            <a:avLst>
              <a:gd name="adj" fmla="val 13009"/>
            </a:avLst>
          </a:prstGeom>
          <a:solidFill>
            <a:srgbClr val="FFFFFF">
              <a:lumMod val="85000"/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91368" tIns="45683" rIns="91368" bIns="45683">
            <a:noAutofit/>
          </a:bodyPr>
          <a:lstStyle/>
          <a:p>
            <a:pPr algn="ctr" defTabSz="801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100" kern="0" dirty="0">
              <a:solidFill>
                <a:srgbClr val="777777"/>
              </a:solidFill>
              <a:latin typeface="+mn-lt"/>
              <a:ea typeface="+mn-ea"/>
            </a:endParaRPr>
          </a:p>
        </p:txBody>
      </p:sp>
      <p:sp>
        <p:nvSpPr>
          <p:cNvPr id="54" name="AutoShape 6"/>
          <p:cNvSpPr>
            <a:spLocks noChangeArrowheads="1"/>
          </p:cNvSpPr>
          <p:nvPr/>
        </p:nvSpPr>
        <p:spPr bwMode="auto">
          <a:xfrm>
            <a:off x="3372215" y="1046194"/>
            <a:ext cx="1208088" cy="1812131"/>
          </a:xfrm>
          <a:prstGeom prst="roundRect">
            <a:avLst>
              <a:gd name="adj" fmla="val 13009"/>
            </a:avLst>
          </a:prstGeom>
          <a:solidFill>
            <a:srgbClr val="FFFFFF">
              <a:lumMod val="85000"/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91368" tIns="45683" rIns="91368" bIns="45683">
            <a:noAutofit/>
          </a:bodyPr>
          <a:lstStyle/>
          <a:p>
            <a:pPr algn="ctr" defTabSz="801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100" kern="0" dirty="0">
              <a:solidFill>
                <a:srgbClr val="777777"/>
              </a:solidFill>
              <a:latin typeface="+mn-lt"/>
              <a:ea typeface="+mn-ea"/>
            </a:endParaRPr>
          </a:p>
        </p:txBody>
      </p:sp>
      <p:sp>
        <p:nvSpPr>
          <p:cNvPr id="55" name="任意多边形 100"/>
          <p:cNvSpPr>
            <a:spLocks/>
          </p:cNvSpPr>
          <p:nvPr/>
        </p:nvSpPr>
        <p:spPr bwMode="auto">
          <a:xfrm>
            <a:off x="3654790" y="1679607"/>
            <a:ext cx="1111250" cy="101203"/>
          </a:xfrm>
          <a:custGeom>
            <a:avLst/>
            <a:gdLst>
              <a:gd name="T0" fmla="*/ 1111250 w 1111250"/>
              <a:gd name="T1" fmla="*/ 74136 h 135467"/>
              <a:gd name="T2" fmla="*/ 825500 w 1111250"/>
              <a:gd name="T3" fmla="*/ 8015 h 135467"/>
              <a:gd name="T4" fmla="*/ 381000 w 1111250"/>
              <a:gd name="T5" fmla="*/ 26047 h 135467"/>
              <a:gd name="T6" fmla="*/ 0 w 1111250"/>
              <a:gd name="T7" fmla="*/ 128229 h 135467"/>
              <a:gd name="T8" fmla="*/ 0 60000 65536"/>
              <a:gd name="T9" fmla="*/ 0 60000 65536"/>
              <a:gd name="T10" fmla="*/ 0 60000 65536"/>
              <a:gd name="T11" fmla="*/ 0 60000 65536"/>
              <a:gd name="T12" fmla="*/ 0 w 1111250"/>
              <a:gd name="T13" fmla="*/ 0 h 135467"/>
              <a:gd name="T14" fmla="*/ 1111250 w 1111250"/>
              <a:gd name="T15" fmla="*/ 135467 h 1354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1250" h="135467">
                <a:moveTo>
                  <a:pt x="1111250" y="78317"/>
                </a:moveTo>
                <a:cubicBezTo>
                  <a:pt x="1029229" y="47625"/>
                  <a:pt x="947208" y="16934"/>
                  <a:pt x="825500" y="8467"/>
                </a:cubicBezTo>
                <a:cubicBezTo>
                  <a:pt x="703792" y="0"/>
                  <a:pt x="518583" y="6350"/>
                  <a:pt x="381000" y="27517"/>
                </a:cubicBezTo>
                <a:cubicBezTo>
                  <a:pt x="243417" y="48684"/>
                  <a:pt x="121708" y="92075"/>
                  <a:pt x="0" y="13546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200" tIns="39600" rIns="79200" bIns="39600">
            <a:noAutofit/>
          </a:bodyPr>
          <a:lstStyle/>
          <a:p>
            <a:endParaRPr lang="zh-CN" altLang="en-US">
              <a:latin typeface="+mn-lt"/>
              <a:ea typeface="+mn-ea"/>
            </a:endParaRPr>
          </a:p>
        </p:txBody>
      </p:sp>
      <p:sp>
        <p:nvSpPr>
          <p:cNvPr id="56" name="任意多边形 101"/>
          <p:cNvSpPr>
            <a:spLocks/>
          </p:cNvSpPr>
          <p:nvPr/>
        </p:nvSpPr>
        <p:spPr bwMode="auto">
          <a:xfrm>
            <a:off x="3654790" y="2204671"/>
            <a:ext cx="1104900" cy="100013"/>
          </a:xfrm>
          <a:custGeom>
            <a:avLst/>
            <a:gdLst>
              <a:gd name="T0" fmla="*/ 1104900 w 1104900"/>
              <a:gd name="T1" fmla="*/ 50800 h 133350"/>
              <a:gd name="T2" fmla="*/ 838200 w 1104900"/>
              <a:gd name="T3" fmla="*/ 114300 h 133350"/>
              <a:gd name="T4" fmla="*/ 381000 w 1104900"/>
              <a:gd name="T5" fmla="*/ 114300 h 133350"/>
              <a:gd name="T6" fmla="*/ 0 w 1104900"/>
              <a:gd name="T7" fmla="*/ 0 h 133350"/>
              <a:gd name="T8" fmla="*/ 0 60000 65536"/>
              <a:gd name="T9" fmla="*/ 0 60000 65536"/>
              <a:gd name="T10" fmla="*/ 0 60000 65536"/>
              <a:gd name="T11" fmla="*/ 0 60000 65536"/>
              <a:gd name="T12" fmla="*/ 0 w 1104900"/>
              <a:gd name="T13" fmla="*/ 0 h 133350"/>
              <a:gd name="T14" fmla="*/ 1104900 w 1104900"/>
              <a:gd name="T15" fmla="*/ 133350 h 1333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900" h="133350">
                <a:moveTo>
                  <a:pt x="1104900" y="50800"/>
                </a:moveTo>
                <a:cubicBezTo>
                  <a:pt x="1031875" y="77258"/>
                  <a:pt x="958850" y="103717"/>
                  <a:pt x="838200" y="114300"/>
                </a:cubicBezTo>
                <a:cubicBezTo>
                  <a:pt x="717550" y="124883"/>
                  <a:pt x="520700" y="133350"/>
                  <a:pt x="381000" y="114300"/>
                </a:cubicBezTo>
                <a:cubicBezTo>
                  <a:pt x="241300" y="95250"/>
                  <a:pt x="120650" y="47625"/>
                  <a:pt x="0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200" tIns="39600" rIns="79200" bIns="39600">
            <a:noAutofit/>
          </a:bodyPr>
          <a:lstStyle/>
          <a:p>
            <a:endParaRPr lang="zh-CN" altLang="en-US">
              <a:latin typeface="+mn-lt"/>
              <a:ea typeface="+mn-ea"/>
            </a:endParaRPr>
          </a:p>
        </p:txBody>
      </p:sp>
      <p:cxnSp>
        <p:nvCxnSpPr>
          <p:cNvPr id="57" name="AutoShape 159"/>
          <p:cNvCxnSpPr>
            <a:cxnSpLocks noChangeShapeType="1"/>
            <a:stCxn id="151" idx="2"/>
            <a:endCxn id="152" idx="0"/>
          </p:cNvCxnSpPr>
          <p:nvPr/>
        </p:nvCxnSpPr>
        <p:spPr bwMode="auto">
          <a:xfrm>
            <a:off x="4951213" y="1921740"/>
            <a:ext cx="0" cy="13648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8" name="直接连接符 124"/>
          <p:cNvCxnSpPr>
            <a:cxnSpLocks noChangeShapeType="1"/>
            <a:stCxn id="148" idx="0"/>
            <a:endCxn id="147" idx="2"/>
          </p:cNvCxnSpPr>
          <p:nvPr/>
        </p:nvCxnSpPr>
        <p:spPr bwMode="auto">
          <a:xfrm flipV="1">
            <a:off x="3561725" y="1886775"/>
            <a:ext cx="0" cy="20717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59" name="AutoShape 6"/>
          <p:cNvSpPr>
            <a:spLocks noChangeArrowheads="1"/>
          </p:cNvSpPr>
          <p:nvPr/>
        </p:nvSpPr>
        <p:spPr bwMode="auto">
          <a:xfrm>
            <a:off x="1483090" y="1029526"/>
            <a:ext cx="1804988" cy="1825785"/>
          </a:xfrm>
          <a:prstGeom prst="roundRect">
            <a:avLst>
              <a:gd name="adj" fmla="val 13009"/>
            </a:avLst>
          </a:prstGeom>
          <a:solidFill>
            <a:srgbClr val="FFFFFF">
              <a:lumMod val="85000"/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91368" tIns="45683" rIns="91368" bIns="45683">
            <a:noAutofit/>
          </a:bodyPr>
          <a:lstStyle/>
          <a:p>
            <a:pPr algn="ctr" defTabSz="801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100" kern="0" dirty="0">
              <a:solidFill>
                <a:srgbClr val="777777"/>
              </a:solidFill>
              <a:latin typeface="+mn-lt"/>
              <a:ea typeface="+mn-ea"/>
            </a:endParaRPr>
          </a:p>
        </p:txBody>
      </p:sp>
      <p:sp>
        <p:nvSpPr>
          <p:cNvPr id="61" name="任意多边形 99"/>
          <p:cNvSpPr>
            <a:spLocks/>
          </p:cNvSpPr>
          <p:nvPr/>
        </p:nvSpPr>
        <p:spPr bwMode="auto">
          <a:xfrm>
            <a:off x="1851390" y="1689132"/>
            <a:ext cx="1619250" cy="615553"/>
          </a:xfrm>
          <a:custGeom>
            <a:avLst/>
            <a:gdLst>
              <a:gd name="T0" fmla="*/ 1568450 w 1619250"/>
              <a:gd name="T1" fmla="*/ 77615 h 821267"/>
              <a:gd name="T2" fmla="*/ 1060450 w 1619250"/>
              <a:gd name="T3" fmla="*/ 2103 h 821267"/>
              <a:gd name="T4" fmla="*/ 488950 w 1619250"/>
              <a:gd name="T5" fmla="*/ 65029 h 821267"/>
              <a:gd name="T6" fmla="*/ 6350 w 1619250"/>
              <a:gd name="T7" fmla="*/ 379671 h 821267"/>
              <a:gd name="T8" fmla="*/ 450850 w 1619250"/>
              <a:gd name="T9" fmla="*/ 744657 h 821267"/>
              <a:gd name="T10" fmla="*/ 1047750 w 1619250"/>
              <a:gd name="T11" fmla="*/ 795000 h 821267"/>
              <a:gd name="T12" fmla="*/ 1619250 w 1619250"/>
              <a:gd name="T13" fmla="*/ 681729 h 8212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9250"/>
              <a:gd name="T22" fmla="*/ 0 h 821267"/>
              <a:gd name="T23" fmla="*/ 1619250 w 1619250"/>
              <a:gd name="T24" fmla="*/ 821267 h 8212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9250" h="821267">
                <a:moveTo>
                  <a:pt x="1568450" y="78317"/>
                </a:moveTo>
                <a:cubicBezTo>
                  <a:pt x="1404408" y="41275"/>
                  <a:pt x="1240367" y="4234"/>
                  <a:pt x="1060450" y="2117"/>
                </a:cubicBezTo>
                <a:cubicBezTo>
                  <a:pt x="880533" y="0"/>
                  <a:pt x="664633" y="2117"/>
                  <a:pt x="488950" y="65617"/>
                </a:cubicBezTo>
                <a:cubicBezTo>
                  <a:pt x="313267" y="129117"/>
                  <a:pt x="12700" y="268817"/>
                  <a:pt x="6350" y="383117"/>
                </a:cubicBezTo>
                <a:cubicBezTo>
                  <a:pt x="0" y="497417"/>
                  <a:pt x="277283" y="681567"/>
                  <a:pt x="450850" y="751417"/>
                </a:cubicBezTo>
                <a:cubicBezTo>
                  <a:pt x="624417" y="821267"/>
                  <a:pt x="853017" y="812800"/>
                  <a:pt x="1047750" y="802217"/>
                </a:cubicBezTo>
                <a:cubicBezTo>
                  <a:pt x="1242483" y="791634"/>
                  <a:pt x="1430866" y="739775"/>
                  <a:pt x="1619250" y="68791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9200" tIns="39600" rIns="79200" bIns="39600">
            <a:noAutofit/>
          </a:bodyPr>
          <a:lstStyle/>
          <a:p>
            <a:endParaRPr lang="zh-CN" altLang="en-US">
              <a:latin typeface="+mn-lt"/>
              <a:ea typeface="+mn-ea"/>
            </a:endParaRPr>
          </a:p>
        </p:txBody>
      </p:sp>
      <p:pic>
        <p:nvPicPr>
          <p:cNvPr id="64" name="Picture 55" descr="云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428" y="1467675"/>
            <a:ext cx="24384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6" name="直接连接符 139"/>
          <p:cNvCxnSpPr>
            <a:cxnSpLocks noChangeShapeType="1"/>
            <a:stCxn id="153" idx="2"/>
            <a:endCxn id="154" idx="0"/>
          </p:cNvCxnSpPr>
          <p:nvPr/>
        </p:nvCxnSpPr>
        <p:spPr bwMode="auto">
          <a:xfrm>
            <a:off x="6856213" y="1943925"/>
            <a:ext cx="0" cy="10076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07" name="TextBox 77"/>
          <p:cNvSpPr txBox="1">
            <a:spLocks noChangeArrowheads="1"/>
          </p:cNvSpPr>
          <p:nvPr/>
        </p:nvSpPr>
        <p:spPr bwMode="auto">
          <a:xfrm>
            <a:off x="6490066" y="1522444"/>
            <a:ext cx="765175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RAN</a:t>
            </a:r>
            <a:r>
              <a:rPr lang="zh-CN" altLang="en-US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en-US" altLang="zh-CN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CE</a:t>
            </a:r>
          </a:p>
        </p:txBody>
      </p:sp>
      <p:sp>
        <p:nvSpPr>
          <p:cNvPr id="108" name="TextBox 82"/>
          <p:cNvSpPr txBox="1">
            <a:spLocks noChangeArrowheads="1"/>
          </p:cNvSpPr>
          <p:nvPr/>
        </p:nvSpPr>
        <p:spPr bwMode="auto">
          <a:xfrm>
            <a:off x="3530965" y="1031907"/>
            <a:ext cx="877888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800" kern="0">
                <a:solidFill>
                  <a:sysClr val="windowText" lastClr="000000"/>
                </a:solidFill>
                <a:latin typeface="+mn-lt"/>
                <a:ea typeface="+mn-ea"/>
              </a:rPr>
              <a:t>汇聚层</a:t>
            </a:r>
          </a:p>
        </p:txBody>
      </p:sp>
      <p:sp>
        <p:nvSpPr>
          <p:cNvPr id="109" name="TextBox 83"/>
          <p:cNvSpPr txBox="1">
            <a:spLocks noChangeArrowheads="1"/>
          </p:cNvSpPr>
          <p:nvPr/>
        </p:nvSpPr>
        <p:spPr bwMode="auto">
          <a:xfrm>
            <a:off x="1973629" y="1031907"/>
            <a:ext cx="877887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800" kern="0" dirty="0">
                <a:solidFill>
                  <a:sysClr val="windowText" lastClr="000000"/>
                </a:solidFill>
                <a:latin typeface="+mn-lt"/>
                <a:ea typeface="+mn-ea"/>
              </a:rPr>
              <a:t>接入层</a:t>
            </a:r>
          </a:p>
        </p:txBody>
      </p:sp>
      <p:sp>
        <p:nvSpPr>
          <p:cNvPr id="110" name="TextBox 84"/>
          <p:cNvSpPr txBox="1">
            <a:spLocks noChangeArrowheads="1"/>
          </p:cNvSpPr>
          <p:nvPr/>
        </p:nvSpPr>
        <p:spPr bwMode="auto">
          <a:xfrm>
            <a:off x="5502640" y="1048575"/>
            <a:ext cx="877888" cy="25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800" kern="0" dirty="0">
                <a:solidFill>
                  <a:sysClr val="windowText" lastClr="000000"/>
                </a:solidFill>
                <a:latin typeface="+mn-lt"/>
                <a:ea typeface="+mn-ea"/>
              </a:rPr>
              <a:t>核心层</a:t>
            </a:r>
          </a:p>
        </p:txBody>
      </p:sp>
      <p:sp>
        <p:nvSpPr>
          <p:cNvPr id="112" name="TextBox 85"/>
          <p:cNvSpPr txBox="1">
            <a:spLocks noChangeArrowheads="1"/>
          </p:cNvSpPr>
          <p:nvPr/>
        </p:nvSpPr>
        <p:spPr bwMode="auto">
          <a:xfrm>
            <a:off x="7407640" y="1061672"/>
            <a:ext cx="876300" cy="25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800" kern="0" dirty="0">
                <a:solidFill>
                  <a:sysClr val="windowText" lastClr="000000"/>
                </a:solidFill>
                <a:latin typeface="+mn-lt"/>
                <a:ea typeface="+mn-ea"/>
              </a:rPr>
              <a:t>业务层</a:t>
            </a:r>
            <a:endParaRPr lang="en-US" altLang="zh-CN" sz="18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3" name="TextBox 89"/>
          <p:cNvSpPr txBox="1">
            <a:spLocks noChangeArrowheads="1"/>
          </p:cNvSpPr>
          <p:nvPr/>
        </p:nvSpPr>
        <p:spPr bwMode="auto">
          <a:xfrm>
            <a:off x="4769216" y="1522444"/>
            <a:ext cx="352425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>
                <a:solidFill>
                  <a:sysClr val="windowText" lastClr="000000"/>
                </a:solidFill>
                <a:latin typeface="+mn-lt"/>
                <a:ea typeface="+mn-ea"/>
              </a:rPr>
              <a:t>SR</a:t>
            </a:r>
          </a:p>
        </p:txBody>
      </p:sp>
      <p:sp>
        <p:nvSpPr>
          <p:cNvPr id="115" name="TextBox 90"/>
          <p:cNvSpPr txBox="1">
            <a:spLocks noChangeArrowheads="1"/>
          </p:cNvSpPr>
          <p:nvPr/>
        </p:nvSpPr>
        <p:spPr bwMode="auto">
          <a:xfrm>
            <a:off x="4769216" y="2322544"/>
            <a:ext cx="352425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SR</a:t>
            </a:r>
          </a:p>
        </p:txBody>
      </p:sp>
      <p:sp>
        <p:nvSpPr>
          <p:cNvPr id="116" name="TextBox 105"/>
          <p:cNvSpPr txBox="1">
            <a:spLocks noChangeArrowheads="1"/>
          </p:cNvSpPr>
          <p:nvPr/>
        </p:nvSpPr>
        <p:spPr bwMode="auto">
          <a:xfrm>
            <a:off x="3265329" y="2246344"/>
            <a:ext cx="56778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AGG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7" name="TextBox 106"/>
          <p:cNvSpPr txBox="1">
            <a:spLocks noChangeArrowheads="1"/>
          </p:cNvSpPr>
          <p:nvPr/>
        </p:nvSpPr>
        <p:spPr bwMode="auto">
          <a:xfrm>
            <a:off x="3264536" y="1537922"/>
            <a:ext cx="56778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AGG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8" name="TextBox 109"/>
          <p:cNvSpPr txBox="1">
            <a:spLocks noChangeArrowheads="1"/>
          </p:cNvSpPr>
          <p:nvPr/>
        </p:nvSpPr>
        <p:spPr bwMode="auto">
          <a:xfrm>
            <a:off x="2149841" y="1515300"/>
            <a:ext cx="521297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CSG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19" name="TextBox 109"/>
          <p:cNvSpPr txBox="1">
            <a:spLocks noChangeArrowheads="1"/>
          </p:cNvSpPr>
          <p:nvPr/>
        </p:nvSpPr>
        <p:spPr bwMode="auto">
          <a:xfrm>
            <a:off x="1356586" y="1907015"/>
            <a:ext cx="521297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CSG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0" name="TextBox 109"/>
          <p:cNvSpPr txBox="1">
            <a:spLocks noChangeArrowheads="1"/>
          </p:cNvSpPr>
          <p:nvPr/>
        </p:nvSpPr>
        <p:spPr bwMode="auto">
          <a:xfrm>
            <a:off x="2149841" y="2321526"/>
            <a:ext cx="521297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CSG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1" name="TextBox 109"/>
          <p:cNvSpPr txBox="1">
            <a:spLocks noChangeArrowheads="1"/>
          </p:cNvSpPr>
          <p:nvPr/>
        </p:nvSpPr>
        <p:spPr bwMode="auto">
          <a:xfrm>
            <a:off x="5197840" y="1901062"/>
            <a:ext cx="1346200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本地</a:t>
            </a: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IP</a:t>
            </a:r>
            <a:r>
              <a:rPr lang="zh-CN" altLang="en-US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承载网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2" name="TextBox 109"/>
          <p:cNvSpPr txBox="1">
            <a:spLocks noChangeArrowheads="1"/>
          </p:cNvSpPr>
          <p:nvPr/>
        </p:nvSpPr>
        <p:spPr bwMode="auto">
          <a:xfrm>
            <a:off x="2613887" y="1467675"/>
            <a:ext cx="521297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CSG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3" name="TextBox 109"/>
          <p:cNvSpPr txBox="1">
            <a:spLocks noChangeArrowheads="1"/>
          </p:cNvSpPr>
          <p:nvPr/>
        </p:nvSpPr>
        <p:spPr bwMode="auto">
          <a:xfrm>
            <a:off x="2613887" y="2332069"/>
            <a:ext cx="521297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CSG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4" name="AutoShape 6"/>
          <p:cNvSpPr>
            <a:spLocks noChangeArrowheads="1"/>
          </p:cNvSpPr>
          <p:nvPr/>
        </p:nvSpPr>
        <p:spPr bwMode="auto">
          <a:xfrm>
            <a:off x="360729" y="1031907"/>
            <a:ext cx="1050925" cy="3598069"/>
          </a:xfrm>
          <a:prstGeom prst="roundRect">
            <a:avLst>
              <a:gd name="adj" fmla="val 13009"/>
            </a:avLst>
          </a:prstGeom>
          <a:solidFill>
            <a:srgbClr val="FFFFFF">
              <a:lumMod val="85000"/>
              <a:alpha val="40000"/>
            </a:srgbClr>
          </a:solidFill>
          <a:ln w="9525" algn="ctr">
            <a:noFill/>
            <a:round/>
            <a:headEnd/>
            <a:tailEnd/>
          </a:ln>
        </p:spPr>
        <p:txBody>
          <a:bodyPr wrap="none" lIns="91368" tIns="45683" rIns="91368" bIns="45683">
            <a:noAutofit/>
          </a:bodyPr>
          <a:lstStyle/>
          <a:p>
            <a:pPr algn="ctr" defTabSz="8015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100" kern="0" dirty="0">
              <a:solidFill>
                <a:srgbClr val="777777"/>
              </a:solidFill>
              <a:latin typeface="+mn-lt"/>
              <a:ea typeface="+mn-ea"/>
            </a:endParaRPr>
          </a:p>
        </p:txBody>
      </p:sp>
      <p:sp>
        <p:nvSpPr>
          <p:cNvPr id="125" name="TextBox 103"/>
          <p:cNvSpPr txBox="1">
            <a:spLocks noChangeArrowheads="1"/>
          </p:cNvSpPr>
          <p:nvPr/>
        </p:nvSpPr>
        <p:spPr bwMode="auto">
          <a:xfrm>
            <a:off x="541922" y="2095977"/>
            <a:ext cx="693518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err="1" smtClean="0">
                <a:solidFill>
                  <a:sysClr val="windowText" lastClr="000000"/>
                </a:solidFill>
                <a:latin typeface="+mn-lt"/>
                <a:ea typeface="+mn-ea"/>
              </a:rPr>
              <a:t>NodeB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126" name="Picture 12" descr="天线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890" y="1850709"/>
            <a:ext cx="179388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TextBox 106"/>
          <p:cNvSpPr txBox="1">
            <a:spLocks noChangeArrowheads="1"/>
          </p:cNvSpPr>
          <p:nvPr/>
        </p:nvSpPr>
        <p:spPr bwMode="auto">
          <a:xfrm>
            <a:off x="3902440" y="1429575"/>
            <a:ext cx="56778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AGG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8" name="TextBox 106"/>
          <p:cNvSpPr txBox="1">
            <a:spLocks noChangeArrowheads="1"/>
          </p:cNvSpPr>
          <p:nvPr/>
        </p:nvSpPr>
        <p:spPr bwMode="auto">
          <a:xfrm>
            <a:off x="3902440" y="2359453"/>
            <a:ext cx="56778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AGG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29" name="TextBox 77"/>
          <p:cNvSpPr txBox="1">
            <a:spLocks noChangeArrowheads="1"/>
          </p:cNvSpPr>
          <p:nvPr/>
        </p:nvSpPr>
        <p:spPr bwMode="auto">
          <a:xfrm>
            <a:off x="6490066" y="2286826"/>
            <a:ext cx="765175" cy="1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RAN</a:t>
            </a:r>
            <a:r>
              <a:rPr lang="zh-CN" altLang="en-US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 </a:t>
            </a:r>
            <a:r>
              <a:rPr lang="en-US" altLang="zh-CN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CE</a:t>
            </a:r>
          </a:p>
        </p:txBody>
      </p:sp>
      <p:sp>
        <p:nvSpPr>
          <p:cNvPr id="130" name="TextBox 83"/>
          <p:cNvSpPr txBox="1">
            <a:spLocks noChangeArrowheads="1"/>
          </p:cNvSpPr>
          <p:nvPr/>
        </p:nvSpPr>
        <p:spPr bwMode="auto">
          <a:xfrm>
            <a:off x="667542" y="1029525"/>
            <a:ext cx="415499" cy="25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80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端</a:t>
            </a:r>
            <a:endParaRPr lang="zh-CN" altLang="en-US" sz="180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131" name="Picture 336" descr="图片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8509" y="2114193"/>
            <a:ext cx="290522" cy="228600"/>
          </a:xfrm>
          <a:prstGeom prst="rect">
            <a:avLst/>
          </a:prstGeom>
          <a:noFill/>
        </p:spPr>
      </p:pic>
      <p:cxnSp>
        <p:nvCxnSpPr>
          <p:cNvPr id="132" name="直接连接符 135"/>
          <p:cNvCxnSpPr>
            <a:cxnSpLocks noChangeShapeType="1"/>
            <a:stCxn id="153" idx="3"/>
            <a:endCxn id="131" idx="1"/>
          </p:cNvCxnSpPr>
          <p:nvPr/>
        </p:nvCxnSpPr>
        <p:spPr bwMode="auto">
          <a:xfrm>
            <a:off x="7026641" y="1822859"/>
            <a:ext cx="931868" cy="405634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3" name="直接连接符 135"/>
          <p:cNvCxnSpPr>
            <a:cxnSpLocks noChangeShapeType="1"/>
            <a:stCxn id="154" idx="3"/>
            <a:endCxn id="131" idx="1"/>
          </p:cNvCxnSpPr>
          <p:nvPr/>
        </p:nvCxnSpPr>
        <p:spPr bwMode="auto">
          <a:xfrm>
            <a:off x="7026641" y="2165759"/>
            <a:ext cx="931868" cy="62734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34" name="TextBox 87"/>
          <p:cNvSpPr txBox="1">
            <a:spLocks noChangeArrowheads="1"/>
          </p:cNvSpPr>
          <p:nvPr/>
        </p:nvSpPr>
        <p:spPr bwMode="auto">
          <a:xfrm>
            <a:off x="7315567" y="2399945"/>
            <a:ext cx="1328738" cy="1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>
                <a:solidFill>
                  <a:sysClr val="windowText" lastClr="000000"/>
                </a:solidFill>
                <a:latin typeface="+mn-lt"/>
                <a:ea typeface="+mn-ea"/>
              </a:rPr>
              <a:t>BSC/RNC/</a:t>
            </a:r>
            <a:r>
              <a:rPr lang="en-US" altLang="zh-CN" sz="1200" b="0" kern="0" dirty="0" err="1">
                <a:solidFill>
                  <a:sysClr val="windowText" lastClr="000000"/>
                </a:solidFill>
                <a:latin typeface="+mn-lt"/>
                <a:ea typeface="+mn-ea"/>
              </a:rPr>
              <a:t>aGW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cxnSp>
        <p:nvCxnSpPr>
          <p:cNvPr id="135" name="直接连接符 135"/>
          <p:cNvCxnSpPr>
            <a:cxnSpLocks noChangeShapeType="1"/>
            <a:stCxn id="126" idx="3"/>
            <a:endCxn id="142" idx="1"/>
          </p:cNvCxnSpPr>
          <p:nvPr/>
        </p:nvCxnSpPr>
        <p:spPr bwMode="auto">
          <a:xfrm>
            <a:off x="951278" y="1973344"/>
            <a:ext cx="817562" cy="1741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36" name="TextBox 103"/>
          <p:cNvSpPr txBox="1">
            <a:spLocks noChangeArrowheads="1"/>
          </p:cNvSpPr>
          <p:nvPr/>
        </p:nvSpPr>
        <p:spPr bwMode="auto">
          <a:xfrm>
            <a:off x="625840" y="1674843"/>
            <a:ext cx="52705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BTS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137" name="Picture 12" descr="天线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608" y="1429575"/>
            <a:ext cx="179388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TextBox 103"/>
          <p:cNvSpPr txBox="1">
            <a:spLocks noChangeArrowheads="1"/>
          </p:cNvSpPr>
          <p:nvPr/>
        </p:nvSpPr>
        <p:spPr bwMode="auto">
          <a:xfrm>
            <a:off x="473440" y="2571210"/>
            <a:ext cx="838200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err="1" smtClean="0">
                <a:solidFill>
                  <a:sysClr val="windowText" lastClr="000000"/>
                </a:solidFill>
                <a:latin typeface="+mn-lt"/>
                <a:ea typeface="+mn-ea"/>
              </a:rPr>
              <a:t>eNodeB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139" name="Picture 12" descr="天线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958" y="2325942"/>
            <a:ext cx="179388" cy="2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0" name="直接连接符 135"/>
          <p:cNvCxnSpPr>
            <a:cxnSpLocks noChangeShapeType="1"/>
            <a:stCxn id="137" idx="3"/>
            <a:endCxn id="142" idx="1"/>
          </p:cNvCxnSpPr>
          <p:nvPr/>
        </p:nvCxnSpPr>
        <p:spPr bwMode="auto">
          <a:xfrm>
            <a:off x="958996" y="1552210"/>
            <a:ext cx="809844" cy="438551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1" name="直接连接符 135"/>
          <p:cNvCxnSpPr>
            <a:cxnSpLocks noChangeShapeType="1"/>
            <a:stCxn id="139" idx="3"/>
            <a:endCxn id="142" idx="1"/>
          </p:cNvCxnSpPr>
          <p:nvPr/>
        </p:nvCxnSpPr>
        <p:spPr bwMode="auto">
          <a:xfrm flipV="1">
            <a:off x="965346" y="1990761"/>
            <a:ext cx="803494" cy="457816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42" name="Picture 330" descr="图片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8840" y="1923297"/>
            <a:ext cx="228600" cy="134928"/>
          </a:xfrm>
          <a:prstGeom prst="rect">
            <a:avLst/>
          </a:prstGeom>
          <a:noFill/>
        </p:spPr>
      </p:pic>
      <p:pic>
        <p:nvPicPr>
          <p:cNvPr id="143" name="Picture 330" descr="图片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2240" y="1658175"/>
            <a:ext cx="228600" cy="134928"/>
          </a:xfrm>
          <a:prstGeom prst="rect">
            <a:avLst/>
          </a:prstGeom>
          <a:noFill/>
        </p:spPr>
      </p:pic>
      <p:pic>
        <p:nvPicPr>
          <p:cNvPr id="144" name="Picture 330" descr="图片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59440" y="1615313"/>
            <a:ext cx="228600" cy="134928"/>
          </a:xfrm>
          <a:prstGeom prst="rect">
            <a:avLst/>
          </a:prstGeom>
          <a:noFill/>
        </p:spPr>
      </p:pic>
      <p:pic>
        <p:nvPicPr>
          <p:cNvPr id="145" name="Picture 330" descr="图片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8490" y="2215388"/>
            <a:ext cx="228600" cy="134928"/>
          </a:xfrm>
          <a:prstGeom prst="rect">
            <a:avLst/>
          </a:prstGeom>
          <a:noFill/>
        </p:spPr>
      </p:pic>
      <p:pic>
        <p:nvPicPr>
          <p:cNvPr id="146" name="Picture 330" descr="图片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2240" y="2193956"/>
            <a:ext cx="228600" cy="134928"/>
          </a:xfrm>
          <a:prstGeom prst="rect">
            <a:avLst/>
          </a:prstGeom>
          <a:noFill/>
        </p:spPr>
      </p:pic>
      <p:pic>
        <p:nvPicPr>
          <p:cNvPr id="147" name="Picture 345" descr="图片2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5716" y="1715326"/>
            <a:ext cx="252019" cy="171449"/>
          </a:xfrm>
          <a:prstGeom prst="rect">
            <a:avLst/>
          </a:prstGeom>
          <a:noFill/>
        </p:spPr>
      </p:pic>
      <p:pic>
        <p:nvPicPr>
          <p:cNvPr id="148" name="Picture 345" descr="图片2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35716" y="2093945"/>
            <a:ext cx="252019" cy="171449"/>
          </a:xfrm>
          <a:prstGeom prst="rect">
            <a:avLst/>
          </a:prstGeom>
          <a:noFill/>
        </p:spPr>
      </p:pic>
      <p:pic>
        <p:nvPicPr>
          <p:cNvPr id="149" name="Picture 345" descr="图片2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9522" y="1601025"/>
            <a:ext cx="252019" cy="171449"/>
          </a:xfrm>
          <a:prstGeom prst="rect">
            <a:avLst/>
          </a:prstGeom>
          <a:noFill/>
        </p:spPr>
      </p:pic>
      <p:pic>
        <p:nvPicPr>
          <p:cNvPr id="150" name="Picture 345" descr="图片2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8572" y="2201101"/>
            <a:ext cx="252019" cy="171449"/>
          </a:xfrm>
          <a:prstGeom prst="rect">
            <a:avLst/>
          </a:prstGeom>
          <a:noFill/>
        </p:spPr>
      </p:pic>
      <p:pic>
        <p:nvPicPr>
          <p:cNvPr id="151" name="Picture 332" descr="图片2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0786" y="1679607"/>
            <a:ext cx="340855" cy="242133"/>
          </a:xfrm>
          <a:prstGeom prst="rect">
            <a:avLst/>
          </a:prstGeom>
          <a:noFill/>
        </p:spPr>
      </p:pic>
      <p:pic>
        <p:nvPicPr>
          <p:cNvPr id="152" name="Picture 332" descr="图片2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0786" y="2058225"/>
            <a:ext cx="340855" cy="242133"/>
          </a:xfrm>
          <a:prstGeom prst="rect">
            <a:avLst/>
          </a:prstGeom>
          <a:noFill/>
        </p:spPr>
      </p:pic>
      <p:pic>
        <p:nvPicPr>
          <p:cNvPr id="153" name="Picture 332" descr="图片2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5786" y="1701792"/>
            <a:ext cx="340855" cy="242133"/>
          </a:xfrm>
          <a:prstGeom prst="rect">
            <a:avLst/>
          </a:prstGeom>
          <a:noFill/>
        </p:spPr>
      </p:pic>
      <p:pic>
        <p:nvPicPr>
          <p:cNvPr id="154" name="Picture 332" descr="图片2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5786" y="2044692"/>
            <a:ext cx="340855" cy="242133"/>
          </a:xfrm>
          <a:prstGeom prst="rect">
            <a:avLst/>
          </a:prstGeom>
          <a:noFill/>
        </p:spPr>
      </p:pic>
      <p:grpSp>
        <p:nvGrpSpPr>
          <p:cNvPr id="155" name="组合 141"/>
          <p:cNvGrpSpPr/>
          <p:nvPr/>
        </p:nvGrpSpPr>
        <p:grpSpPr>
          <a:xfrm>
            <a:off x="4659679" y="1048575"/>
            <a:ext cx="3503607" cy="4061825"/>
            <a:chOff x="4845050" y="1016000"/>
            <a:chExt cx="3503607" cy="5415767"/>
          </a:xfrm>
        </p:grpSpPr>
        <p:cxnSp>
          <p:nvCxnSpPr>
            <p:cNvPr id="156" name="直接连接符 194"/>
            <p:cNvCxnSpPr>
              <a:cxnSpLocks noChangeShapeType="1"/>
              <a:stCxn id="157" idx="2"/>
              <a:endCxn id="158" idx="0"/>
            </p:cNvCxnSpPr>
            <p:nvPr/>
          </p:nvCxnSpPr>
          <p:spPr bwMode="auto">
            <a:xfrm rot="16200000" flipH="1">
              <a:off x="6090030" y="3447669"/>
              <a:ext cx="1100164" cy="1069174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7" name="AutoShape 6"/>
            <p:cNvSpPr>
              <a:spLocks noChangeArrowheads="1"/>
            </p:cNvSpPr>
            <p:nvPr/>
          </p:nvSpPr>
          <p:spPr bwMode="auto">
            <a:xfrm>
              <a:off x="4845050" y="1016000"/>
              <a:ext cx="2520950" cy="2416175"/>
            </a:xfrm>
            <a:prstGeom prst="roundRect">
              <a:avLst>
                <a:gd name="adj" fmla="val 13009"/>
              </a:avLst>
            </a:prstGeom>
            <a:solidFill>
              <a:srgbClr val="FF6600">
                <a:alpha val="4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91368" tIns="45683" rIns="91368" bIns="45683">
              <a:noAutofit/>
            </a:bodyPr>
            <a:lstStyle/>
            <a:p>
              <a:pPr algn="ctr" defTabSz="8015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100" kern="0" dirty="0">
                <a:solidFill>
                  <a:srgbClr val="777777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TextBox 98"/>
            <p:cNvSpPr txBox="1"/>
            <p:nvPr/>
          </p:nvSpPr>
          <p:spPr>
            <a:xfrm>
              <a:off x="6000740" y="4532339"/>
              <a:ext cx="2347917" cy="189942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38100"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核心层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:</a:t>
              </a: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（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SR/CR/RAN CE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）</a:t>
              </a:r>
              <a:endParaRPr lang="en-US" altLang="zh-CN" sz="1200" dirty="0" smtClean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作用：接入汇聚层流量，担当业务系统网关，全局流量灵活调度</a:t>
              </a:r>
              <a:endParaRPr lang="en-US" altLang="zh-CN" sz="1200" dirty="0" smtClean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特点：网络节点少，带宽压力大</a:t>
              </a: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推荐：双上行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/MESH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组网</a:t>
              </a:r>
            </a:p>
          </p:txBody>
        </p:sp>
      </p:grpSp>
      <p:grpSp>
        <p:nvGrpSpPr>
          <p:cNvPr id="159" name="组合 136"/>
          <p:cNvGrpSpPr/>
          <p:nvPr/>
        </p:nvGrpSpPr>
        <p:grpSpPr>
          <a:xfrm>
            <a:off x="1243337" y="1328375"/>
            <a:ext cx="2033587" cy="3785040"/>
            <a:chOff x="1447801" y="990600"/>
            <a:chExt cx="2033587" cy="5046720"/>
          </a:xfrm>
        </p:grpSpPr>
        <p:sp>
          <p:nvSpPr>
            <p:cNvPr id="160" name="AutoShape 6"/>
            <p:cNvSpPr>
              <a:spLocks noChangeArrowheads="1"/>
            </p:cNvSpPr>
            <p:nvPr/>
          </p:nvSpPr>
          <p:spPr bwMode="auto">
            <a:xfrm>
              <a:off x="1676400" y="990600"/>
              <a:ext cx="1804988" cy="2434380"/>
            </a:xfrm>
            <a:prstGeom prst="roundRect">
              <a:avLst>
                <a:gd name="adj" fmla="val 13009"/>
              </a:avLst>
            </a:prstGeom>
            <a:solidFill>
              <a:srgbClr val="00CCFF">
                <a:alpha val="4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91368" tIns="45683" rIns="91368" bIns="45683">
              <a:noAutofit/>
            </a:bodyPr>
            <a:lstStyle/>
            <a:p>
              <a:pPr algn="ctr" defTabSz="8015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100" kern="0" dirty="0">
                <a:solidFill>
                  <a:srgbClr val="777777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TextBox 101"/>
            <p:cNvSpPr txBox="1"/>
            <p:nvPr/>
          </p:nvSpPr>
          <p:spPr>
            <a:xfrm>
              <a:off x="1447801" y="4133872"/>
              <a:ext cx="1981171" cy="190344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38100"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接入层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sym typeface="Wingdings" pitchFamily="2" charset="2"/>
                </a:rPr>
                <a:t>：</a:t>
              </a:r>
              <a:endParaRPr lang="en-US" altLang="zh-CN" sz="1200" dirty="0" smtClean="0">
                <a:solidFill>
                  <a:schemeClr val="tx1"/>
                </a:solidFill>
                <a:latin typeface="+mn-lt"/>
                <a:ea typeface="+mn-ea"/>
                <a:sym typeface="Wingdings" pitchFamily="2" charset="2"/>
              </a:endParaRP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sym typeface="Wingdings" pitchFamily="2" charset="2"/>
                </a:rPr>
                <a:t>（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  <a:sym typeface="Wingdings" pitchFamily="2" charset="2"/>
                </a:rPr>
                <a:t>Cell Site Gateway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  <a:sym typeface="Wingdings" pitchFamily="2" charset="2"/>
                </a:rPr>
                <a:t>）</a:t>
              </a:r>
              <a:endParaRPr lang="en-US" altLang="zh-CN" sz="1200" dirty="0" smtClean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作用：接入末端业务节点</a:t>
              </a: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特点：网络节点多，带宽压力小</a:t>
              </a: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推荐：环形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/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链形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/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双上行组网</a:t>
              </a:r>
            </a:p>
          </p:txBody>
        </p:sp>
        <p:cxnSp>
          <p:nvCxnSpPr>
            <p:cNvPr id="162" name="直接连接符 194"/>
            <p:cNvCxnSpPr>
              <a:cxnSpLocks noChangeShapeType="1"/>
              <a:stCxn id="160" idx="2"/>
              <a:endCxn id="161" idx="0"/>
            </p:cNvCxnSpPr>
            <p:nvPr/>
          </p:nvCxnSpPr>
          <p:spPr bwMode="auto">
            <a:xfrm rot="5400000">
              <a:off x="2154196" y="3709172"/>
              <a:ext cx="708892" cy="14050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63" name="组合 137"/>
          <p:cNvGrpSpPr/>
          <p:nvPr/>
        </p:nvGrpSpPr>
        <p:grpSpPr>
          <a:xfrm>
            <a:off x="3377210" y="1050958"/>
            <a:ext cx="2209530" cy="4059442"/>
            <a:chOff x="3562581" y="1019178"/>
            <a:chExt cx="2209530" cy="5412589"/>
          </a:xfrm>
        </p:grpSpPr>
        <p:sp>
          <p:nvSpPr>
            <p:cNvPr id="164" name="AutoShape 6"/>
            <p:cNvSpPr>
              <a:spLocks noChangeArrowheads="1"/>
            </p:cNvSpPr>
            <p:nvPr/>
          </p:nvSpPr>
          <p:spPr bwMode="auto">
            <a:xfrm>
              <a:off x="3562581" y="1019178"/>
              <a:ext cx="1208088" cy="2416175"/>
            </a:xfrm>
            <a:prstGeom prst="roundRect">
              <a:avLst>
                <a:gd name="adj" fmla="val 13009"/>
              </a:avLst>
            </a:prstGeom>
            <a:solidFill>
              <a:srgbClr val="FFFF00">
                <a:alpha val="4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91368" tIns="45683" rIns="91368" bIns="45683">
              <a:noAutofit/>
            </a:bodyPr>
            <a:lstStyle/>
            <a:p>
              <a:pPr algn="ctr" defTabSz="80153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100" kern="0" dirty="0">
                <a:solidFill>
                  <a:srgbClr val="777777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TextBox 105"/>
            <p:cNvSpPr txBox="1"/>
            <p:nvPr/>
          </p:nvSpPr>
          <p:spPr>
            <a:xfrm>
              <a:off x="3714724" y="4532339"/>
              <a:ext cx="2057387" cy="1899428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38100">
              <a:solidFill>
                <a:schemeClr val="tx1"/>
              </a:solidFill>
            </a:ln>
          </p:spPr>
          <p:txBody>
            <a:bodyPr/>
            <a:lstStyle/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汇聚层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:</a:t>
              </a:r>
            </a:p>
            <a:p>
              <a:pPr>
                <a:defRPr/>
              </a:pP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（</a:t>
              </a:r>
              <a:r>
                <a:rPr lang="en-US" altLang="zh-CN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Aggregation</a:t>
              </a:r>
              <a:r>
                <a:rPr lang="zh-CN" altLang="en-US" sz="1200" dirty="0" smtClean="0">
                  <a:solidFill>
                    <a:schemeClr val="tx1"/>
                  </a:solidFill>
                  <a:latin typeface="+mn-lt"/>
                  <a:ea typeface="+mn-ea"/>
                </a:rPr>
                <a:t>）</a:t>
              </a:r>
              <a:endParaRPr lang="en-US" altLang="zh-CN" sz="1200" dirty="0" smtClean="0">
                <a:solidFill>
                  <a:schemeClr val="tx1"/>
                </a:solidFill>
                <a:latin typeface="+mn-lt"/>
                <a:ea typeface="+mn-ea"/>
              </a:endParaRPr>
            </a:p>
            <a:p>
              <a:pPr>
                <a:defRPr/>
              </a:pPr>
              <a:r>
                <a:rPr lang="zh-CN" altLang="en-US" sz="1200" smtClean="0">
                  <a:solidFill>
                    <a:schemeClr val="tx1"/>
                  </a:solidFill>
                  <a:latin typeface="+mn-lt"/>
                  <a:ea typeface="+mn-ea"/>
                </a:rPr>
                <a:t>作用：流量和端口收敛，动态调度功能向下延伸</a:t>
              </a:r>
            </a:p>
            <a:p>
              <a:pPr>
                <a:defRPr/>
              </a:pPr>
              <a:r>
                <a:rPr lang="zh-CN" altLang="en-US" sz="1200" smtClean="0">
                  <a:solidFill>
                    <a:schemeClr val="tx1"/>
                  </a:solidFill>
                  <a:latin typeface="+mn-lt"/>
                  <a:ea typeface="+mn-ea"/>
                </a:rPr>
                <a:t>特点：网络节点较多，带宽压力较大</a:t>
              </a:r>
            </a:p>
            <a:p>
              <a:pPr>
                <a:defRPr/>
              </a:pPr>
              <a:r>
                <a:rPr lang="zh-CN" altLang="en-US" sz="1200" smtClean="0">
                  <a:solidFill>
                    <a:schemeClr val="tx1"/>
                  </a:solidFill>
                  <a:latin typeface="+mn-lt"/>
                  <a:ea typeface="+mn-ea"/>
                </a:rPr>
                <a:t>推荐：环形</a:t>
              </a:r>
              <a:r>
                <a:rPr lang="en-US" altLang="zh-CN" sz="1200" smtClean="0">
                  <a:solidFill>
                    <a:schemeClr val="tx1"/>
                  </a:solidFill>
                  <a:latin typeface="+mn-lt"/>
                  <a:ea typeface="+mn-ea"/>
                </a:rPr>
                <a:t>/</a:t>
              </a:r>
              <a:r>
                <a:rPr lang="zh-CN" altLang="en-US" sz="1200" smtClean="0">
                  <a:solidFill>
                    <a:schemeClr val="tx1"/>
                  </a:solidFill>
                  <a:latin typeface="+mn-lt"/>
                  <a:ea typeface="+mn-ea"/>
                </a:rPr>
                <a:t>双上行组网</a:t>
              </a:r>
              <a:endParaRPr lang="zh-CN" altLang="en-US" sz="1200" dirty="0" smtClean="0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cxnSp>
          <p:nvCxnSpPr>
            <p:cNvPr id="166" name="直接连接符 194"/>
            <p:cNvCxnSpPr>
              <a:cxnSpLocks noChangeShapeType="1"/>
              <a:stCxn id="164" idx="2"/>
              <a:endCxn id="165" idx="0"/>
            </p:cNvCxnSpPr>
            <p:nvPr/>
          </p:nvCxnSpPr>
          <p:spPr bwMode="auto">
            <a:xfrm rot="16200000" flipH="1">
              <a:off x="3906529" y="3695449"/>
              <a:ext cx="1096985" cy="57679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67" name="TextBox 118"/>
          <p:cNvSpPr txBox="1"/>
          <p:nvPr/>
        </p:nvSpPr>
        <p:spPr>
          <a:xfrm>
            <a:off x="473440" y="5165140"/>
            <a:ext cx="7976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lt"/>
                <a:ea typeface="+mn-ea"/>
              </a:rPr>
              <a:t>接入层，即俗称的</a:t>
            </a:r>
            <a:r>
              <a:rPr lang="en-US" altLang="zh-CN" sz="2000" dirty="0" smtClean="0">
                <a:latin typeface="+mn-lt"/>
                <a:ea typeface="+mn-ea"/>
              </a:rPr>
              <a:t>A</a:t>
            </a:r>
            <a:r>
              <a:rPr lang="zh-CN" altLang="en-US" sz="2000" dirty="0" smtClean="0">
                <a:latin typeface="+mn-lt"/>
                <a:ea typeface="+mn-ea"/>
              </a:rPr>
              <a:t>设备，我司对应产品</a:t>
            </a:r>
            <a:r>
              <a:rPr lang="zh-CN" altLang="en-US" sz="2000" smtClean="0">
                <a:latin typeface="+mn-lt"/>
                <a:ea typeface="+mn-ea"/>
              </a:rPr>
              <a:t>为</a:t>
            </a:r>
            <a:r>
              <a:rPr lang="en-US" altLang="zh-CN" sz="2000" smtClean="0">
                <a:latin typeface="+mn-lt"/>
                <a:ea typeface="+mn-ea"/>
              </a:rPr>
              <a:t>RA100/200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CN" altLang="en-US" sz="2000" smtClean="0">
                <a:latin typeface="+mn-lt"/>
                <a:ea typeface="+mn-ea"/>
              </a:rPr>
              <a:t>汇聚</a:t>
            </a:r>
            <a:r>
              <a:rPr lang="zh-CN" altLang="en-US" sz="2000" dirty="0" smtClean="0">
                <a:latin typeface="+mn-lt"/>
                <a:ea typeface="+mn-ea"/>
              </a:rPr>
              <a:t>层，即俗称的</a:t>
            </a:r>
            <a:r>
              <a:rPr lang="en-US" altLang="zh-CN" sz="2000" dirty="0" smtClean="0">
                <a:latin typeface="+mn-lt"/>
                <a:ea typeface="+mn-ea"/>
              </a:rPr>
              <a:t>B</a:t>
            </a:r>
            <a:r>
              <a:rPr lang="zh-CN" altLang="en-US" sz="2000" dirty="0" smtClean="0">
                <a:latin typeface="+mn-lt"/>
                <a:ea typeface="+mn-ea"/>
              </a:rPr>
              <a:t>设备，我司对应产品为</a:t>
            </a:r>
            <a:r>
              <a:rPr lang="en-US" altLang="zh-CN" sz="2000" dirty="0" err="1" smtClean="0">
                <a:latin typeface="+mn-lt"/>
                <a:ea typeface="+mn-ea"/>
              </a:rPr>
              <a:t>SR66</a:t>
            </a:r>
            <a:r>
              <a:rPr lang="en-US" altLang="zh-CN" sz="2000" dirty="0" smtClean="0">
                <a:latin typeface="+mn-lt"/>
                <a:ea typeface="+mn-ea"/>
              </a:rPr>
              <a:t>-F</a:t>
            </a:r>
          </a:p>
          <a:p>
            <a:pPr marL="342900" indent="-342900" algn="l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lt"/>
                <a:ea typeface="+mn-ea"/>
              </a:rPr>
              <a:t>核心层，即俗称的</a:t>
            </a:r>
            <a:r>
              <a:rPr lang="en-US" altLang="zh-CN" sz="2000" dirty="0" smtClean="0">
                <a:latin typeface="+mn-lt"/>
                <a:ea typeface="+mn-ea"/>
              </a:rPr>
              <a:t>ER</a:t>
            </a:r>
            <a:r>
              <a:rPr lang="zh-CN" altLang="en-US" sz="2000" dirty="0" smtClean="0">
                <a:latin typeface="+mn-lt"/>
                <a:ea typeface="+mn-ea"/>
              </a:rPr>
              <a:t>，</a:t>
            </a:r>
            <a:r>
              <a:rPr lang="en-US" altLang="zh-CN" sz="2000" dirty="0" smtClean="0">
                <a:latin typeface="+mn-lt"/>
                <a:ea typeface="+mn-ea"/>
              </a:rPr>
              <a:t>CE</a:t>
            </a:r>
            <a:r>
              <a:rPr lang="zh-CN" altLang="en-US" sz="2000" dirty="0" smtClean="0">
                <a:latin typeface="+mn-lt"/>
                <a:ea typeface="+mn-ea"/>
              </a:rPr>
              <a:t>设备，我司对应产品为</a:t>
            </a:r>
            <a:r>
              <a:rPr lang="en-US" altLang="zh-CN" sz="2000" dirty="0" smtClean="0">
                <a:latin typeface="+mn-lt"/>
                <a:ea typeface="+mn-ea"/>
              </a:rPr>
              <a:t>SR88-X</a:t>
            </a:r>
            <a:endParaRPr lang="zh-CN" altLang="en-US" sz="2000" dirty="0">
              <a:latin typeface="+mn-lt"/>
              <a:ea typeface="+mn-ea"/>
            </a:endParaRPr>
          </a:p>
        </p:txBody>
      </p:sp>
      <p:pic>
        <p:nvPicPr>
          <p:cNvPr id="168" name="Picture 402" descr="图片17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0925" y="3278128"/>
            <a:ext cx="178644" cy="354974"/>
          </a:xfrm>
          <a:prstGeom prst="rect">
            <a:avLst/>
          </a:prstGeom>
          <a:noFill/>
        </p:spPr>
      </p:pic>
      <p:cxnSp>
        <p:nvCxnSpPr>
          <p:cNvPr id="169" name="直接连接符 135"/>
          <p:cNvCxnSpPr>
            <a:cxnSpLocks noChangeShapeType="1"/>
            <a:endCxn id="168" idx="3"/>
          </p:cNvCxnSpPr>
          <p:nvPr/>
        </p:nvCxnSpPr>
        <p:spPr bwMode="auto">
          <a:xfrm rot="5400000">
            <a:off x="2610189" y="2536451"/>
            <a:ext cx="1198544" cy="639784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70" name="TextBox 109"/>
          <p:cNvSpPr txBox="1">
            <a:spLocks noChangeArrowheads="1"/>
          </p:cNvSpPr>
          <p:nvPr/>
        </p:nvSpPr>
        <p:spPr bwMode="auto">
          <a:xfrm>
            <a:off x="2946123" y="3293959"/>
            <a:ext cx="635597" cy="36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OLT/LSW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171" name="Picture 405" descr="图片17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41005" y="3300902"/>
            <a:ext cx="216714" cy="320530"/>
          </a:xfrm>
          <a:prstGeom prst="rect">
            <a:avLst/>
          </a:prstGeom>
          <a:noFill/>
        </p:spPr>
      </p:pic>
      <p:cxnSp>
        <p:nvCxnSpPr>
          <p:cNvPr id="172" name="直接连接符 135"/>
          <p:cNvCxnSpPr>
            <a:cxnSpLocks noChangeShapeType="1"/>
            <a:stCxn id="168" idx="1"/>
            <a:endCxn id="171" idx="3"/>
          </p:cNvCxnSpPr>
          <p:nvPr/>
        </p:nvCxnSpPr>
        <p:spPr bwMode="auto">
          <a:xfrm rot="10800000" flipV="1">
            <a:off x="2057719" y="3455615"/>
            <a:ext cx="653206" cy="555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73" name="Picture 3" descr="图形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795" y="3179656"/>
            <a:ext cx="238125" cy="496307"/>
          </a:xfrm>
          <a:prstGeom prst="rect">
            <a:avLst/>
          </a:prstGeom>
          <a:noFill/>
        </p:spPr>
      </p:pic>
      <p:cxnSp>
        <p:nvCxnSpPr>
          <p:cNvPr id="174" name="直接连接符 135"/>
          <p:cNvCxnSpPr>
            <a:cxnSpLocks noChangeShapeType="1"/>
            <a:stCxn id="171" idx="1"/>
            <a:endCxn id="173" idx="3"/>
          </p:cNvCxnSpPr>
          <p:nvPr/>
        </p:nvCxnSpPr>
        <p:spPr bwMode="auto">
          <a:xfrm rot="10800000">
            <a:off x="990921" y="3427811"/>
            <a:ext cx="850085" cy="33357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75" name="TextBox 103"/>
          <p:cNvSpPr txBox="1">
            <a:spLocks noChangeArrowheads="1"/>
          </p:cNvSpPr>
          <p:nvPr/>
        </p:nvSpPr>
        <p:spPr bwMode="auto">
          <a:xfrm>
            <a:off x="457519" y="3614391"/>
            <a:ext cx="838200" cy="3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家庭用户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76" name="TextBox 109"/>
          <p:cNvSpPr txBox="1">
            <a:spLocks noChangeArrowheads="1"/>
          </p:cNvSpPr>
          <p:nvPr/>
        </p:nvSpPr>
        <p:spPr bwMode="auto">
          <a:xfrm>
            <a:off x="2791145" y="2875862"/>
            <a:ext cx="521297" cy="3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en-US" altLang="zh-CN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CE</a:t>
            </a:r>
          </a:p>
        </p:txBody>
      </p:sp>
      <p:cxnSp>
        <p:nvCxnSpPr>
          <p:cNvPr id="177" name="直接连接符 135"/>
          <p:cNvCxnSpPr>
            <a:cxnSpLocks noChangeShapeType="1"/>
            <a:stCxn id="178" idx="1"/>
            <a:endCxn id="180" idx="3"/>
          </p:cNvCxnSpPr>
          <p:nvPr/>
        </p:nvCxnSpPr>
        <p:spPr bwMode="auto">
          <a:xfrm rot="10800000">
            <a:off x="1222695" y="3027817"/>
            <a:ext cx="1482724" cy="26699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78" name="Picture 330" descr="图片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5419" y="2937339"/>
            <a:ext cx="228600" cy="234351"/>
          </a:xfrm>
          <a:prstGeom prst="rect">
            <a:avLst/>
          </a:prstGeom>
          <a:noFill/>
        </p:spPr>
      </p:pic>
      <p:cxnSp>
        <p:nvCxnSpPr>
          <p:cNvPr id="179" name="直接连接符 135"/>
          <p:cNvCxnSpPr>
            <a:cxnSpLocks noChangeShapeType="1"/>
            <a:endCxn id="178" idx="3"/>
          </p:cNvCxnSpPr>
          <p:nvPr/>
        </p:nvCxnSpPr>
        <p:spPr bwMode="auto">
          <a:xfrm rot="5400000">
            <a:off x="2832963" y="2358125"/>
            <a:ext cx="797446" cy="595334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  <p:pic>
        <p:nvPicPr>
          <p:cNvPr id="180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3720" y="2848938"/>
            <a:ext cx="688975" cy="35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TextBox 103"/>
          <p:cNvSpPr txBox="1">
            <a:spLocks noChangeArrowheads="1"/>
          </p:cNvSpPr>
          <p:nvPr/>
        </p:nvSpPr>
        <p:spPr bwMode="auto">
          <a:xfrm>
            <a:off x="457519" y="3042887"/>
            <a:ext cx="838200" cy="3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auto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SzPct val="65000"/>
              <a:defRPr/>
            </a:pPr>
            <a:r>
              <a:rPr lang="zh-CN" altLang="en-US" sz="1200" b="0" kern="0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政企客户</a:t>
            </a:r>
            <a:endParaRPr lang="en-US" altLang="zh-CN" sz="1200" b="0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533400" y="914400"/>
            <a:ext cx="205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zh-CN" altLang="en-US" sz="3200" b="1">
                <a:solidFill>
                  <a:srgbClr val="CC0000"/>
                </a:solidFill>
                <a:ea typeface="华文细黑" pitchFamily="2" charset="-122"/>
              </a:rPr>
              <a:t>目录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1562302"/>
            <a:ext cx="64548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H3C IPRAN</a:t>
            </a:r>
            <a:r>
              <a:rPr lang="zh-CN" altLang="en-US" sz="2800" b="1" smtClean="0">
                <a:ea typeface="华文细黑" pitchFamily="2" charset="-122"/>
              </a:rPr>
              <a:t>的基础知识</a:t>
            </a: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solidFill>
                  <a:srgbClr val="FF0000"/>
                </a:solidFill>
                <a:ea typeface="华文细黑" pitchFamily="2" charset="-122"/>
              </a:rPr>
              <a:t>H3C IPRAN</a:t>
            </a:r>
            <a:r>
              <a:rPr lang="zh-CN" altLang="en-US" sz="2800" b="1" smtClean="0">
                <a:solidFill>
                  <a:srgbClr val="FF0000"/>
                </a:solidFill>
                <a:ea typeface="华文细黑" pitchFamily="2" charset="-122"/>
              </a:rPr>
              <a:t>政企承载方案</a:t>
            </a:r>
            <a:endParaRPr lang="en-US" altLang="zh-CN" sz="2800" b="1" smtClean="0">
              <a:solidFill>
                <a:srgbClr val="FF0000"/>
              </a:solidFill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H3C IPRAN</a:t>
            </a:r>
            <a:r>
              <a:rPr lang="zh-CN" altLang="en-US" sz="2800" b="1" smtClean="0">
                <a:ea typeface="华文细黑" pitchFamily="2" charset="-122"/>
              </a:rPr>
              <a:t>政企相关技术</a:t>
            </a:r>
            <a:endParaRPr lang="en-US" altLang="zh-CN" sz="2800" b="1" smtClean="0">
              <a:ea typeface="华文细黑" pitchFamily="2" charset="-122"/>
            </a:endParaRPr>
          </a:p>
          <a:p>
            <a:pPr marL="363538" indent="-363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zh-CN" sz="2800" b="1" smtClean="0">
                <a:ea typeface="华文细黑" pitchFamily="2" charset="-122"/>
              </a:rPr>
              <a:t>H3C IPRAN</a:t>
            </a:r>
            <a:r>
              <a:rPr lang="zh-CN" altLang="en-US" sz="2800" b="1" dirty="0">
                <a:ea typeface="华文细黑" pitchFamily="2" charset="-122"/>
              </a:rPr>
              <a:t>政企</a:t>
            </a:r>
            <a:r>
              <a:rPr lang="zh-CN" altLang="en-US" sz="2800" b="1" smtClean="0">
                <a:ea typeface="华文细黑" pitchFamily="2" charset="-122"/>
              </a:rPr>
              <a:t>典型</a:t>
            </a:r>
            <a:r>
              <a:rPr lang="zh-CN" altLang="en-US" sz="2800" b="1" dirty="0" smtClean="0">
                <a:ea typeface="华文细黑" pitchFamily="2" charset="-122"/>
              </a:rPr>
              <a:t>配置</a:t>
            </a:r>
            <a:endParaRPr lang="en-US" altLang="zh-CN" sz="2800" b="1" dirty="0"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97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H3C </a:t>
            </a:r>
            <a:r>
              <a:rPr lang="en-US" altLang="zh-CN" smtClean="0"/>
              <a:t>IPRAN</a:t>
            </a:r>
            <a:r>
              <a:rPr lang="zh-CN" altLang="en-US" smtClean="0"/>
              <a:t>政企业务承载方案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4248" y="1138535"/>
            <a:ext cx="71295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       </a:t>
            </a:r>
            <a:r>
              <a:rPr lang="zh-CN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目前</a:t>
            </a:r>
            <a:r>
              <a:rPr lang="zh-CN" altLang="zh-CN" sz="2400" b="1">
                <a:solidFill>
                  <a:srgbClr val="000000"/>
                </a:solidFill>
                <a:latin typeface="+mn-lt"/>
                <a:ea typeface="+mn-ea"/>
              </a:rPr>
              <a:t>通道类业务的主要有三种业务场景，分别为本地政企</a:t>
            </a:r>
            <a:r>
              <a:rPr lang="en-US" altLang="zh-CN" sz="2400" b="1">
                <a:solidFill>
                  <a:srgbClr val="000000"/>
                </a:solidFill>
                <a:latin typeface="+mn-lt"/>
                <a:ea typeface="+mn-ea"/>
              </a:rPr>
              <a:t>/</a:t>
            </a:r>
            <a:r>
              <a:rPr lang="zh-CN" altLang="zh-CN" sz="2400" b="1">
                <a:solidFill>
                  <a:srgbClr val="000000"/>
                </a:solidFill>
                <a:latin typeface="+mn-lt"/>
                <a:ea typeface="+mn-ea"/>
              </a:rPr>
              <a:t>自营业务、</a:t>
            </a:r>
            <a:r>
              <a:rPr lang="en-US" altLang="zh-CN" sz="2400" b="1">
                <a:solidFill>
                  <a:srgbClr val="000000"/>
                </a:solidFill>
                <a:latin typeface="+mn-lt"/>
                <a:ea typeface="+mn-ea"/>
              </a:rPr>
              <a:t>CN2</a:t>
            </a:r>
            <a:r>
              <a:rPr lang="zh-CN" altLang="zh-CN" sz="2400" b="1">
                <a:solidFill>
                  <a:srgbClr val="000000"/>
                </a:solidFill>
                <a:latin typeface="+mn-lt"/>
                <a:ea typeface="+mn-ea"/>
              </a:rPr>
              <a:t>三层</a:t>
            </a:r>
            <a:r>
              <a:rPr lang="en-US" altLang="zh-CN" sz="2400" b="1">
                <a:solidFill>
                  <a:srgbClr val="000000"/>
                </a:solidFill>
                <a:latin typeface="+mn-lt"/>
                <a:ea typeface="+mn-ea"/>
              </a:rPr>
              <a:t>VPN</a:t>
            </a:r>
            <a:r>
              <a:rPr lang="zh-CN" altLang="zh-CN" sz="2400" b="1">
                <a:solidFill>
                  <a:srgbClr val="000000"/>
                </a:solidFill>
                <a:latin typeface="+mn-lt"/>
                <a:ea typeface="+mn-ea"/>
              </a:rPr>
              <a:t>城域落地和</a:t>
            </a:r>
            <a:r>
              <a:rPr lang="en-US" altLang="zh-CN" sz="2400" b="1">
                <a:solidFill>
                  <a:srgbClr val="000000"/>
                </a:solidFill>
                <a:latin typeface="+mn-lt"/>
                <a:ea typeface="+mn-ea"/>
              </a:rPr>
              <a:t>MSTP</a:t>
            </a:r>
            <a:r>
              <a:rPr lang="zh-CN" altLang="zh-CN" sz="2400" b="1">
                <a:solidFill>
                  <a:srgbClr val="000000"/>
                </a:solidFill>
                <a:latin typeface="+mn-lt"/>
                <a:ea typeface="+mn-ea"/>
              </a:rPr>
              <a:t>延伸。另外的几种业务场景，如城域网</a:t>
            </a:r>
            <a:r>
              <a:rPr lang="en-US" altLang="zh-CN" sz="2400" b="1">
                <a:solidFill>
                  <a:srgbClr val="000000"/>
                </a:solidFill>
                <a:latin typeface="+mn-lt"/>
                <a:ea typeface="+mn-ea"/>
              </a:rPr>
              <a:t>BAS</a:t>
            </a:r>
            <a:r>
              <a:rPr lang="zh-CN" altLang="zh-CN" sz="2400" b="1">
                <a:solidFill>
                  <a:srgbClr val="000000"/>
                </a:solidFill>
                <a:latin typeface="+mn-lt"/>
                <a:ea typeface="+mn-ea"/>
              </a:rPr>
              <a:t>接入，</a:t>
            </a:r>
            <a:r>
              <a:rPr lang="en-US" altLang="zh-CN" sz="2400" b="1">
                <a:solidFill>
                  <a:srgbClr val="000000"/>
                </a:solidFill>
                <a:latin typeface="+mn-lt"/>
                <a:ea typeface="+mn-ea"/>
              </a:rPr>
              <a:t>E1</a:t>
            </a:r>
            <a:r>
              <a:rPr lang="zh-CN" altLang="zh-CN" sz="2400" b="1" smtClean="0">
                <a:solidFill>
                  <a:srgbClr val="000000"/>
                </a:solidFill>
                <a:latin typeface="+mn-lt"/>
                <a:ea typeface="+mn-ea"/>
              </a:rPr>
              <a:t>延伸</a:t>
            </a:r>
            <a:r>
              <a:rPr lang="zh-CN" altLang="en-US" sz="2400" b="1" smtClean="0">
                <a:solidFill>
                  <a:srgbClr val="000000"/>
                </a:solidFill>
                <a:latin typeface="+mn-lt"/>
                <a:ea typeface="+mn-ea"/>
              </a:rPr>
              <a:t>暂时不会接入。</a:t>
            </a:r>
            <a:endParaRPr lang="zh-CN" altLang="zh-CN" sz="2400" b="1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3959" y="3363736"/>
            <a:ext cx="68322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本地政企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/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自营业务二层点到点通道方案分成三种接入方式：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双侧业务均从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设备接入；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双侧业务分别从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设备与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B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设备接入；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arenR"/>
            </a:pP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双侧业务均从</a:t>
            </a:r>
            <a:r>
              <a:rPr lang="en-US" altLang="zh-CN" sz="2000" b="1">
                <a:solidFill>
                  <a:srgbClr val="000000"/>
                </a:solidFill>
                <a:latin typeface="+mn-lt"/>
                <a:ea typeface="+mn-ea"/>
              </a:rPr>
              <a:t>A</a:t>
            </a:r>
            <a:r>
              <a:rPr lang="zh-CN" altLang="zh-CN" sz="2000" b="1">
                <a:solidFill>
                  <a:srgbClr val="000000"/>
                </a:solidFill>
                <a:latin typeface="+mn-lt"/>
                <a:ea typeface="+mn-ea"/>
              </a:rPr>
              <a:t>设备接入。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3C_培训_PPT_模板_V1.3">
  <a:themeElements>
    <a:clrScheme name="H3C_PPT_模板Trai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3C_PPT_模板Training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  <a:effectLst/>
      </a:spPr>
      <a:bodyPr wrap="square" rtlCol="0">
        <a:spAutoFit/>
      </a:bodyPr>
      <a:lstStyle>
        <a:defPPr algn="ctr">
          <a:defRPr sz="1200" dirty="0" smtClean="0">
            <a:latin typeface="+mn-ea"/>
            <a:ea typeface="+mn-ea"/>
          </a:defRPr>
        </a:defPPr>
      </a:lstStyle>
    </a:txDef>
  </a:objectDefaults>
  <a:extraClrSchemeLst>
    <a:extraClrScheme>
      <a:clrScheme name="H3C_PPT_模板Trai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3C_PPT_模板Trai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3C_PPT_模板Trai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9F69F5151970774792749F237A8CDA6D" ma:contentTypeVersion="10" ma:contentTypeDescription="新建文档。" ma:contentTypeScope="" ma:versionID="c7e1a569ee4943866f52ad7faa6b9113">
  <xsd:schema xmlns:xsd="http://www.w3.org/2001/XMLSchema" xmlns:xs="http://www.w3.org/2001/XMLSchema" xmlns:p="http://schemas.microsoft.com/office/2006/metadata/properties" xmlns:ns1="http://schemas.microsoft.com/sharepoint/v3" xmlns:ns2="ee8f07ca-e086-4550-8aee-a36bfb615190" xmlns:ns3="8e10849c-1667-4f28-b036-7b90e9808d31" targetNamespace="http://schemas.microsoft.com/office/2006/metadata/properties" ma:root="true" ma:fieldsID="c39479dbf012d1b32aeb74cd30982d19" ns1:_="" ns2:_="" ns3:_="">
    <xsd:import namespace="http://schemas.microsoft.com/sharepoint/v3"/>
    <xsd:import namespace="ee8f07ca-e086-4550-8aee-a36bfb615190"/>
    <xsd:import namespace="8e10849c-1667-4f28-b036-7b90e9808d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_dlc_Exempt" minOccurs="0"/>
                <xsd:element ref="ns1:_dlc_ExpireDateSaved" minOccurs="0"/>
                <xsd:element ref="ns1:_dlc_ExpireDate" minOccurs="0"/>
                <xsd:element ref="ns3:_x4e0b__x8f7d__x6570_" minOccurs="0"/>
                <xsd:element ref="ns3: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策略例外" ma:hidden="true" ma:internalName="_dlc_Exempt" ma:readOnly="true">
      <xsd:simpleType>
        <xsd:restriction base="dms:Unknown"/>
      </xsd:simpleType>
    </xsd:element>
    <xsd:element name="_dlc_ExpireDateSaved" ma:index="10" nillable="true" ma:displayName="原始过期日期" ma:hidden="true" ma:internalName="_dlc_ExpireDateSaved" ma:readOnly="true">
      <xsd:simpleType>
        <xsd:restriction base="dms:DateTime"/>
      </xsd:simpleType>
    </xsd:element>
    <xsd:element name="_dlc_ExpireDate" ma:index="11" nillable="true" ma:displayName="到期日期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8f07ca-e086-4550-8aee-a36bfb615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0849c-1667-4f28-b036-7b90e9808d31" elementFormDefault="qualified">
    <xsd:import namespace="http://schemas.microsoft.com/office/2006/documentManagement/types"/>
    <xsd:import namespace="http://schemas.microsoft.com/office/infopath/2007/PartnerControls"/>
    <xsd:element name="_x4e0b__x8f7d__x6570_" ma:index="12" nillable="true" ma:displayName="下载数" ma:default="0" ma:internalName="_x4e0b__x8f7d__x6570_">
      <xsd:simpleType>
        <xsd:restriction base="dms:Number"/>
      </xsd:simpleType>
    </xsd:element>
    <xsd:element name="Feedback" ma:index="13" nillable="true" ma:displayName="反馈信息" ma:internalName="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文档</p:Name>
  <p:Description/>
  <p:Statement/>
  <p:PolicyItems>
    <p:PolicyItem featureId="Microsoft.Office.RecordsManagement.PolicyFeatures.Expiration" staticId="0x0101009F69F5151970774792749F237A8CDA6D" UniqueId="a56ccb85-0776-4b38-8e02-be7b29dc8450">
      <p:Name>保留</p:Name>
      <p:Description>自动安排内容处理并对终止的到期内容执行保留操作。</p:Description>
      <p:CustomData/>
    </p:PolicyItem>
    <p:PolicyItem featureId="Microsoft.Office.RecordsManagement.PolicyFeatures.PolicyAudit" staticId="0x0101009F69F5151970774792749F237A8CDA6D|8138272" UniqueId="c1fd27aa-e818-4012-8fa9-f1da80dd5c5e">
      <p:Name>审核</p:Name>
      <p:Description>审核用户对文档和列表项所做的操作，并将审核结果写入审核日志。</p:Description>
      <p:CustomData>
        <Audit>
          <Update/>
          <View/>
          <CheckInOut/>
          <MoveCopy/>
          <DeleteRestore/>
        </Audit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edback xmlns="8e10849c-1667-4f28-b036-7b90e9808d31" xsi:nil="true"/>
    <_x4e0b__x8f7d__x6570_ xmlns="8e10849c-1667-4f28-b036-7b90e9808d31">11</_x4e0b__x8f7d__x6570_>
  </documentManagement>
</p:properties>
</file>

<file path=customXml/itemProps1.xml><?xml version="1.0" encoding="utf-8"?>
<ds:datastoreItem xmlns:ds="http://schemas.openxmlformats.org/officeDocument/2006/customXml" ds:itemID="{17F78F79-884F-479D-9AAE-D6866FBFFAAE}"/>
</file>

<file path=customXml/itemProps2.xml><?xml version="1.0" encoding="utf-8"?>
<ds:datastoreItem xmlns:ds="http://schemas.openxmlformats.org/officeDocument/2006/customXml" ds:itemID="{BFE195CF-57DD-41F0-9E5E-79FC8B896AC8}"/>
</file>

<file path=customXml/itemProps3.xml><?xml version="1.0" encoding="utf-8"?>
<ds:datastoreItem xmlns:ds="http://schemas.openxmlformats.org/officeDocument/2006/customXml" ds:itemID="{457E05B5-B070-4A03-9A8E-167AA7C76F21}"/>
</file>

<file path=customXml/itemProps4.xml><?xml version="1.0" encoding="utf-8"?>
<ds:datastoreItem xmlns:ds="http://schemas.openxmlformats.org/officeDocument/2006/customXml" ds:itemID="{1D231BEB-D8DA-4C26-AEAA-3078D8C28611}"/>
</file>

<file path=docProps/app.xml><?xml version="1.0" encoding="utf-8"?>
<Properties xmlns="http://schemas.openxmlformats.org/officeDocument/2006/extended-properties" xmlns:vt="http://schemas.openxmlformats.org/officeDocument/2006/docPropsVTypes">
  <Template>H3C_培训_PPT_模板_V1.3</Template>
  <TotalTime>15307</TotalTime>
  <Words>3587</Words>
  <Application>Microsoft Office PowerPoint</Application>
  <PresentationFormat>全屏显示(4:3)</PresentationFormat>
  <Paragraphs>517</Paragraphs>
  <Slides>48</Slides>
  <Notes>47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7" baseType="lpstr">
      <vt:lpstr>华文细黑</vt:lpstr>
      <vt:lpstr>宋体</vt:lpstr>
      <vt:lpstr>Arial</vt:lpstr>
      <vt:lpstr>Times New Roman</vt:lpstr>
      <vt:lpstr>Wingdings</vt:lpstr>
      <vt:lpstr>H3C_培训_PPT_模板_V1.3</vt:lpstr>
      <vt:lpstr>1_自定义设计方案</vt:lpstr>
      <vt:lpstr>2_自定义设计方案</vt:lpstr>
      <vt:lpstr>Visio</vt:lpstr>
      <vt:lpstr>PowerPoint 演示文稿</vt:lpstr>
      <vt:lpstr>PowerPoint 演示文稿</vt:lpstr>
      <vt:lpstr>PowerPoint 演示文稿</vt:lpstr>
      <vt:lpstr>PowerPoint 演示文稿</vt:lpstr>
      <vt:lpstr>H3C IPRAN的基础知识</vt:lpstr>
      <vt:lpstr>H3C IPRAN的基础知识</vt:lpstr>
      <vt:lpstr>H3C IPRAN的基础知识</vt:lpstr>
      <vt:lpstr>PowerPoint 演示文稿</vt:lpstr>
      <vt:lpstr>H3C IPRAN政企业务承载方案</vt:lpstr>
      <vt:lpstr>H3C IPRAN政企业务承载方案</vt:lpstr>
      <vt:lpstr>H3C IPRAN政企业务承载方案</vt:lpstr>
      <vt:lpstr>H3C IPRAN政企业务承载方案</vt:lpstr>
      <vt:lpstr>H3C IPRAN政企业务承载方案</vt:lpstr>
      <vt:lpstr>H3C IPRAN政企业务承载方案</vt:lpstr>
      <vt:lpstr>H3C IPRAN政企业务承载方案</vt:lpstr>
      <vt:lpstr>H3C IPRAN政企业务承载方案</vt:lpstr>
      <vt:lpstr>PowerPoint 演示文稿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H3C IPRAN政企相关技术</vt:lpstr>
      <vt:lpstr>PowerPoint 演示文稿</vt:lpstr>
      <vt:lpstr>H3C IPRAN政企典型配置</vt:lpstr>
      <vt:lpstr>H3C IPRAN政企典型配置</vt:lpstr>
      <vt:lpstr>H3C IPRAN政企典型配置——场景1</vt:lpstr>
      <vt:lpstr>H3C IPRAN政企典型配置——场景1</vt:lpstr>
      <vt:lpstr>H3C IPRAN政企典型配置——场景1</vt:lpstr>
      <vt:lpstr>H3C IPRAN政企典型配置——场景1</vt:lpstr>
      <vt:lpstr>H3C IPRAN政企典型配置——场景2</vt:lpstr>
      <vt:lpstr>H3C IPRAN政企典型配置——QOS</vt:lpstr>
      <vt:lpstr>H3C IPRAN政企典型配置——QOS</vt:lpstr>
      <vt:lpstr>H3C IPRAN政企典型配置—远程测量</vt:lpstr>
      <vt:lpstr>H3C IPRAN政企典型配置——OAM</vt:lpstr>
      <vt:lpstr>H3C IPRAN政企典型配置—Y.1731</vt:lpstr>
      <vt:lpstr>H3C IPRAN政企典型配置—Y.1731</vt:lpstr>
      <vt:lpstr>H3C IPRAN政企典型配置—Y.1731</vt:lpstr>
      <vt:lpstr>H3C IPRAN政企典型配置—Y.1731</vt:lpstr>
      <vt:lpstr>H3C IPRAN政企典型配置—Y.1731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he.li@h3c.com</dc:creator>
  <cp:lastModifiedBy>heli 10221 (TS)</cp:lastModifiedBy>
  <cp:revision>568</cp:revision>
  <cp:lastPrinted>1601-01-01T00:00:00Z</cp:lastPrinted>
  <dcterms:created xsi:type="dcterms:W3CDTF">2014-05-12T08:05:36Z</dcterms:created>
  <dcterms:modified xsi:type="dcterms:W3CDTF">2015-09-11T07:37:00Z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0x0101009F69F5151970774792749F237A8CDA6D</vt:lpwstr>
  </property>
  <property fmtid="{D5CDD505-2E9C-101B-9397-08002B2CF9AE}" pid="4" name="_dlc_policyId">
    <vt:lpwstr/>
  </property>
  <property fmtid="{D5CDD505-2E9C-101B-9397-08002B2CF9AE}" pid="5" name="ItemRetentionFormula">
    <vt:lpwstr/>
  </property>
</Properties>
</file>