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5"/>
    <p:sldMasterId id="2147483657" r:id="rId6"/>
    <p:sldMasterId id="2147483979" r:id="rId7"/>
    <p:sldMasterId id="2147483992" r:id="rId8"/>
    <p:sldMasterId id="2147484011" r:id="rId9"/>
  </p:sldMasterIdLst>
  <p:notesMasterIdLst>
    <p:notesMasterId r:id="rId38"/>
  </p:notesMasterIdLst>
  <p:handoutMasterIdLst>
    <p:handoutMasterId r:id="rId39"/>
  </p:handoutMasterIdLst>
  <p:sldIdLst>
    <p:sldId id="802" r:id="rId10"/>
    <p:sldId id="791" r:id="rId11"/>
    <p:sldId id="948" r:id="rId12"/>
    <p:sldId id="949" r:id="rId13"/>
    <p:sldId id="951" r:id="rId14"/>
    <p:sldId id="952" r:id="rId15"/>
    <p:sldId id="953" r:id="rId16"/>
    <p:sldId id="954" r:id="rId17"/>
    <p:sldId id="974" r:id="rId18"/>
    <p:sldId id="956" r:id="rId19"/>
    <p:sldId id="957" r:id="rId20"/>
    <p:sldId id="975" r:id="rId21"/>
    <p:sldId id="959" r:id="rId22"/>
    <p:sldId id="960" r:id="rId23"/>
    <p:sldId id="976" r:id="rId24"/>
    <p:sldId id="962" r:id="rId25"/>
    <p:sldId id="963" r:id="rId26"/>
    <p:sldId id="964" r:id="rId27"/>
    <p:sldId id="965" r:id="rId28"/>
    <p:sldId id="966" r:id="rId29"/>
    <p:sldId id="967" r:id="rId30"/>
    <p:sldId id="968" r:id="rId31"/>
    <p:sldId id="977" r:id="rId32"/>
    <p:sldId id="970" r:id="rId33"/>
    <p:sldId id="971" r:id="rId34"/>
    <p:sldId id="972" r:id="rId35"/>
    <p:sldId id="973" r:id="rId36"/>
    <p:sldId id="799" r:id="rId37"/>
  </p:sldIdLst>
  <p:sldSz cx="9144000" cy="5143500" type="screen16x9"/>
  <p:notesSz cx="7099300" cy="10234613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802"/>
            <p14:sldId id="791"/>
            <p14:sldId id="948"/>
            <p14:sldId id="949"/>
            <p14:sldId id="951"/>
            <p14:sldId id="952"/>
            <p14:sldId id="953"/>
            <p14:sldId id="954"/>
            <p14:sldId id="974"/>
            <p14:sldId id="956"/>
            <p14:sldId id="957"/>
            <p14:sldId id="975"/>
            <p14:sldId id="959"/>
            <p14:sldId id="960"/>
            <p14:sldId id="976"/>
            <p14:sldId id="962"/>
            <p14:sldId id="963"/>
            <p14:sldId id="964"/>
            <p14:sldId id="965"/>
            <p14:sldId id="966"/>
            <p14:sldId id="967"/>
            <p14:sldId id="968"/>
            <p14:sldId id="977"/>
            <p14:sldId id="970"/>
            <p14:sldId id="971"/>
            <p14:sldId id="972"/>
            <p14:sldId id="973"/>
            <p14:sldId id="7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722"/>
    <a:srgbClr val="9C1224"/>
    <a:srgbClr val="7F7F7F"/>
    <a:srgbClr val="E60012"/>
    <a:srgbClr val="E60014"/>
    <a:srgbClr val="CF7B0F"/>
    <a:srgbClr val="E7BD85"/>
    <a:srgbClr val="B6985F"/>
    <a:srgbClr val="0097BE"/>
    <a:srgbClr val="C9D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7" autoAdjust="0"/>
    <p:restoredTop sz="96118" autoAdjust="0"/>
  </p:normalViewPr>
  <p:slideViewPr>
    <p:cSldViewPr>
      <p:cViewPr varScale="1">
        <p:scale>
          <a:sx n="118" d="100"/>
          <a:sy n="118" d="100"/>
        </p:scale>
        <p:origin x="197" y="53"/>
      </p:cViewPr>
      <p:guideLst>
        <p:guide orient="horz" pos="1620"/>
        <p:guide pos="2880"/>
        <p:guide pos="5511"/>
        <p:guide pos="249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5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CB32DD2-8D80-4CDA-8ED9-9FBFDB6C608F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用</a:t>
            </a:r>
            <a:r>
              <a:rPr lang="en-US" altLang="zh-CN" smtClean="0">
                <a:latin typeface="Arial" panose="020B0604020202020204" pitchFamily="34" charset="0"/>
              </a:rPr>
              <a:t>1.5</a:t>
            </a:r>
            <a:r>
              <a:rPr lang="zh-CN" altLang="en-US" smtClean="0">
                <a:latin typeface="Arial" panose="020B0604020202020204" pitchFamily="34" charset="0"/>
              </a:rPr>
              <a:t>的线连接</a:t>
            </a:r>
            <a:r>
              <a:rPr lang="en-US" altLang="zh-CN" smtClean="0">
                <a:latin typeface="Arial" panose="020B0604020202020204" pitchFamily="34" charset="0"/>
              </a:rPr>
              <a:t>AS</a:t>
            </a:r>
          </a:p>
          <a:p>
            <a:pPr eaLnBrk="1" hangingPunct="1"/>
            <a:r>
              <a:rPr lang="en-US" altLang="zh-CN" smtClean="0">
                <a:latin typeface="Arial" panose="020B0604020202020204" pitchFamily="34" charset="0"/>
              </a:rPr>
              <a:t>Id</a:t>
            </a:r>
            <a:r>
              <a:rPr lang="zh-CN" altLang="en-US" smtClean="0">
                <a:latin typeface="Arial" panose="020B0604020202020204" pitchFamily="34" charset="0"/>
              </a:rPr>
              <a:t>修改为</a:t>
            </a:r>
            <a:r>
              <a:rPr lang="en-US" altLang="zh-CN" smtClean="0">
                <a:latin typeface="Arial" panose="020B0604020202020204" pitchFamily="34" charset="0"/>
              </a:rPr>
              <a:t>ID</a:t>
            </a:r>
          </a:p>
          <a:p>
            <a:pPr eaLnBrk="1" hangingPunct="1"/>
            <a:r>
              <a:rPr lang="en-US" altLang="zh-CN" smtClean="0">
                <a:latin typeface="Arial" panose="020B0604020202020204" pitchFamily="34" charset="0"/>
              </a:rPr>
              <a:t>Peer or peers 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指示线粗细</a:t>
            </a:r>
            <a:r>
              <a:rPr lang="en-US" altLang="zh-CN" smtClean="0">
                <a:latin typeface="Arial" panose="020B0604020202020204" pitchFamily="34" charset="0"/>
              </a:rPr>
              <a:t>2PT</a:t>
            </a:r>
          </a:p>
        </p:txBody>
      </p:sp>
    </p:spTree>
    <p:extLst>
      <p:ext uri="{BB962C8B-B14F-4D97-AF65-F5344CB8AC3E}">
        <p14:creationId xmlns:p14="http://schemas.microsoft.com/office/powerpoint/2010/main" val="366343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AC4EA0-EF6B-4D4D-9403-AB62AEC96A40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79BFDE-5CFC-4AAF-BD7F-E8F7D86C8A98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要修改第二点的措辞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再加一条</a:t>
            </a:r>
            <a:r>
              <a:rPr lang="en-US" altLang="zh-CN" smtClean="0">
                <a:latin typeface="Arial" panose="020B0604020202020204" pitchFamily="34" charset="0"/>
              </a:rPr>
              <a:t>IBGP</a:t>
            </a:r>
            <a:r>
              <a:rPr lang="zh-CN" altLang="en-US" smtClean="0">
                <a:latin typeface="Arial" panose="020B0604020202020204" pitchFamily="34" charset="0"/>
              </a:rPr>
              <a:t>路由发布原则</a:t>
            </a:r>
          </a:p>
        </p:txBody>
      </p:sp>
    </p:spTree>
    <p:extLst>
      <p:ext uri="{BB962C8B-B14F-4D97-AF65-F5344CB8AC3E}">
        <p14:creationId xmlns:p14="http://schemas.microsoft.com/office/powerpoint/2010/main" val="59753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037C85-6BCF-4DF5-B398-2ECCEFF0BFDC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在文字描述的时候重点描述</a:t>
            </a:r>
            <a:r>
              <a:rPr lang="en-US" altLang="zh-CN" smtClean="0">
                <a:latin typeface="Arial" panose="020B0604020202020204" pitchFamily="34" charset="0"/>
              </a:rPr>
              <a:t>RTB</a:t>
            </a:r>
            <a:r>
              <a:rPr lang="zh-CN" altLang="en-US" smtClean="0">
                <a:latin typeface="Arial" panose="020B0604020202020204" pitchFamily="34" charset="0"/>
              </a:rPr>
              <a:t>、</a:t>
            </a:r>
            <a:r>
              <a:rPr lang="en-US" altLang="zh-CN" smtClean="0">
                <a:latin typeface="Arial" panose="020B0604020202020204" pitchFamily="34" charset="0"/>
              </a:rPr>
              <a:t>RTD</a:t>
            </a:r>
            <a:r>
              <a:rPr lang="zh-CN" altLang="en-US" smtClean="0">
                <a:latin typeface="Arial" panose="020B0604020202020204" pitchFamily="34" charset="0"/>
              </a:rPr>
              <a:t>、</a:t>
            </a:r>
            <a:r>
              <a:rPr lang="en-US" altLang="zh-CN" smtClean="0">
                <a:latin typeface="Arial" panose="020B0604020202020204" pitchFamily="34" charset="0"/>
              </a:rPr>
              <a:t>RTE</a:t>
            </a:r>
            <a:r>
              <a:rPr lang="zh-CN" altLang="en-US" smtClean="0">
                <a:latin typeface="Arial" panose="020B0604020202020204" pitchFamily="34" charset="0"/>
              </a:rPr>
              <a:t>之间的</a:t>
            </a:r>
            <a:r>
              <a:rPr lang="en-US" altLang="zh-CN" smtClean="0">
                <a:latin typeface="Arial" panose="020B0604020202020204" pitchFamily="34" charset="0"/>
              </a:rPr>
              <a:t>IBGP</a:t>
            </a:r>
            <a:r>
              <a:rPr lang="zh-CN" altLang="en-US" smtClean="0">
                <a:latin typeface="Arial" panose="020B0604020202020204" pitchFamily="34" charset="0"/>
              </a:rPr>
              <a:t>路由发布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第三点是否保留</a:t>
            </a:r>
          </a:p>
        </p:txBody>
      </p:sp>
    </p:spTree>
    <p:extLst>
      <p:ext uri="{BB962C8B-B14F-4D97-AF65-F5344CB8AC3E}">
        <p14:creationId xmlns:p14="http://schemas.microsoft.com/office/powerpoint/2010/main" val="154755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5C15C3-A5CB-437C-A7F1-5F4AFD75DE8F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46482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此页标题禁止有多级标题，更不要出现所在章节的名称。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此页标题要简练，能直接表达出本页的内容。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内容页可以除标题外的任何版式，如图、表等。</a:t>
            </a:r>
          </a:p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148212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1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12" y="267494"/>
            <a:ext cx="774189" cy="336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pic>
        <p:nvPicPr>
          <p:cNvPr id="20" name="Picture 2" descr="新华三集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3" y="1779662"/>
            <a:ext cx="1481027" cy="6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4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9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8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436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43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139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402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89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799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921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240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2" y="267494"/>
            <a:ext cx="790512" cy="3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7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新华三集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3" y="1779662"/>
            <a:ext cx="1481027" cy="6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33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7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61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34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0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3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80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278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2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rgbClr val="E6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8" y="267494"/>
            <a:ext cx="82795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新华三集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3" y="1779662"/>
            <a:ext cx="1481027" cy="6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5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04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338"/>
            <a:ext cx="72390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00114" y="897732"/>
            <a:ext cx="7343775" cy="356592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1017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977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328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69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72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9092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7439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213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8348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062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43" y="267494"/>
            <a:ext cx="852599" cy="3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5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18" name="Picture 2" descr="新华三集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3" y="1779662"/>
            <a:ext cx="1481027" cy="6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67" y="195486"/>
            <a:ext cx="690938" cy="300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827" r:id="rId2"/>
    <p:sldLayoutId id="2147483797" r:id="rId3"/>
    <p:sldLayoutId id="2147483798" r:id="rId4"/>
    <p:sldLayoutId id="2147483799" r:id="rId5"/>
    <p:sldLayoutId id="2147483801" r:id="rId6"/>
    <p:sldLayoutId id="2147483802" r:id="rId7"/>
    <p:sldLayoutId id="2147483803" r:id="rId8"/>
    <p:sldLayoutId id="2147483804" r:id="rId9"/>
    <p:sldLayoutId id="2147483976" r:id="rId10"/>
    <p:sldLayoutId id="214748401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67" y="195486"/>
            <a:ext cx="690938" cy="3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40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67" y="195486"/>
            <a:ext cx="690938" cy="3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8" r:id="rId11"/>
    <p:sldLayoutId id="2147484027" r:id="rId12"/>
    <p:sldLayoutId id="214748403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67" y="195486"/>
            <a:ext cx="690938" cy="3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4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88" y="3075806"/>
            <a:ext cx="9148763" cy="900113"/>
            <a:chOff x="-4763" y="3689350"/>
            <a:chExt cx="9148763" cy="90011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90512" y="3989388"/>
              <a:ext cx="295275" cy="295275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4763" y="3989388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85787" y="3989388"/>
              <a:ext cx="298450" cy="295275"/>
            </a:xfrm>
            <a:prstGeom prst="rect">
              <a:avLst/>
            </a:prstGeom>
            <a:solidFill>
              <a:srgbClr val="B5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90512" y="3689350"/>
              <a:ext cx="295275" cy="300038"/>
            </a:xfrm>
            <a:prstGeom prst="rect">
              <a:avLst/>
            </a:prstGeom>
            <a:solidFill>
              <a:srgbClr val="CCCCCC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-4763" y="3689350"/>
              <a:ext cx="295275" cy="300038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85787" y="3689350"/>
              <a:ext cx="298450" cy="3000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90512" y="4284663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-4763" y="4284663"/>
              <a:ext cx="295275" cy="295275"/>
            </a:xfrm>
            <a:prstGeom prst="rect">
              <a:avLst/>
            </a:prstGeom>
            <a:solidFill>
              <a:srgbClr val="333333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85787" y="4284663"/>
              <a:ext cx="298450" cy="295275"/>
            </a:xfrm>
            <a:prstGeom prst="rect">
              <a:avLst/>
            </a:prstGeom>
            <a:solidFill>
              <a:srgbClr val="E6E6E6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884237" y="3689350"/>
              <a:ext cx="8259763" cy="9001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080772"/>
            <a:ext cx="7317432" cy="885622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基本原理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75919"/>
            <a:ext cx="9150351" cy="1167581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50" name="Picture 2" descr="新华三集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51" y="339502"/>
            <a:ext cx="976072" cy="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29" y="280371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中转发“黑洞”的产生</a:t>
            </a:r>
            <a:endParaRPr lang="en-US" altLang="zh-CN" dirty="0" smtClean="0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400300" y="850106"/>
            <a:ext cx="4082654" cy="1243013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36" name="AutoShape 59"/>
          <p:cNvSpPr>
            <a:spLocks noChangeArrowheads="1"/>
          </p:cNvSpPr>
          <p:nvPr/>
        </p:nvSpPr>
        <p:spPr bwMode="auto">
          <a:xfrm rot="5400000">
            <a:off x="2693194" y="2307432"/>
            <a:ext cx="756047" cy="1406128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37" name="AutoShape 60"/>
          <p:cNvSpPr>
            <a:spLocks noChangeArrowheads="1"/>
          </p:cNvSpPr>
          <p:nvPr/>
        </p:nvSpPr>
        <p:spPr bwMode="auto">
          <a:xfrm rot="5400000">
            <a:off x="5420916" y="2334816"/>
            <a:ext cx="756047" cy="135135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38" name="Line 115"/>
          <p:cNvSpPr>
            <a:spLocks noChangeShapeType="1"/>
          </p:cNvSpPr>
          <p:nvPr/>
        </p:nvSpPr>
        <p:spPr bwMode="auto">
          <a:xfrm>
            <a:off x="4538663" y="1175148"/>
            <a:ext cx="1133475" cy="5393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116"/>
          <p:cNvSpPr>
            <a:spLocks noChangeShapeType="1"/>
          </p:cNvSpPr>
          <p:nvPr/>
        </p:nvSpPr>
        <p:spPr bwMode="auto">
          <a:xfrm flipH="1">
            <a:off x="3038476" y="1079898"/>
            <a:ext cx="1232297" cy="6965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0" name="Group 5"/>
          <p:cNvGrpSpPr>
            <a:grpSpLocks noChangeAspect="1"/>
          </p:cNvGrpSpPr>
          <p:nvPr/>
        </p:nvGrpSpPr>
        <p:grpSpPr bwMode="auto">
          <a:xfrm>
            <a:off x="4051698" y="904875"/>
            <a:ext cx="539353" cy="357188"/>
            <a:chOff x="3541" y="1317"/>
            <a:chExt cx="747" cy="546"/>
          </a:xfrm>
        </p:grpSpPr>
        <p:sp>
          <p:nvSpPr>
            <p:cNvPr id="1853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9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0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1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2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3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4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5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7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9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0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1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2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3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4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1" name="Text Box 121"/>
          <p:cNvSpPr txBox="1">
            <a:spLocks noChangeAspect="1" noChangeArrowheads="1"/>
          </p:cNvSpPr>
          <p:nvPr/>
        </p:nvSpPr>
        <p:spPr bwMode="auto">
          <a:xfrm>
            <a:off x="2330054" y="3330179"/>
            <a:ext cx="14585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 b="1">
                <a:ea typeface="黑体" panose="02010609060101010101" pitchFamily="49" charset="-122"/>
              </a:rPr>
              <a:t>100.10.1.1/24</a:t>
            </a:r>
          </a:p>
        </p:txBody>
      </p:sp>
      <p:sp>
        <p:nvSpPr>
          <p:cNvPr id="18442" name="Line 122"/>
          <p:cNvSpPr>
            <a:spLocks noChangeShapeType="1"/>
          </p:cNvSpPr>
          <p:nvPr/>
        </p:nvSpPr>
        <p:spPr bwMode="auto">
          <a:xfrm flipH="1">
            <a:off x="2931319" y="1829991"/>
            <a:ext cx="0" cy="150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3" name="Group 23"/>
          <p:cNvGrpSpPr>
            <a:grpSpLocks noChangeAspect="1"/>
          </p:cNvGrpSpPr>
          <p:nvPr/>
        </p:nvGrpSpPr>
        <p:grpSpPr bwMode="auto">
          <a:xfrm>
            <a:off x="2701529" y="1606153"/>
            <a:ext cx="539353" cy="357188"/>
            <a:chOff x="3541" y="1317"/>
            <a:chExt cx="747" cy="546"/>
          </a:xfrm>
        </p:grpSpPr>
        <p:sp>
          <p:nvSpPr>
            <p:cNvPr id="18521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4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4" name="Group 61"/>
          <p:cNvGrpSpPr>
            <a:grpSpLocks noChangeAspect="1"/>
          </p:cNvGrpSpPr>
          <p:nvPr/>
        </p:nvGrpSpPr>
        <p:grpSpPr bwMode="auto">
          <a:xfrm>
            <a:off x="2649141" y="2815828"/>
            <a:ext cx="539353" cy="357188"/>
            <a:chOff x="3541" y="1317"/>
            <a:chExt cx="747" cy="546"/>
          </a:xfrm>
        </p:grpSpPr>
        <p:sp>
          <p:nvSpPr>
            <p:cNvPr id="1850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5" name="Freeform 6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6" name="Freeform 6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Freeform 6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8" name="Freeform 6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9" name="Freeform 6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0" name="Freeform 6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1" name="Freeform 6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2" name="Freeform 7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3" name="Freeform 7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7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Freeform 7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6" name="Freeform 7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7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8" name="Freeform 7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Freeform 7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Freeform 7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Line 124"/>
          <p:cNvSpPr>
            <a:spLocks noChangeShapeType="1"/>
          </p:cNvSpPr>
          <p:nvPr/>
        </p:nvSpPr>
        <p:spPr bwMode="auto">
          <a:xfrm flipH="1">
            <a:off x="5878116" y="1776413"/>
            <a:ext cx="0" cy="11251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79"/>
          <p:cNvGrpSpPr>
            <a:grpSpLocks noChangeAspect="1"/>
          </p:cNvGrpSpPr>
          <p:nvPr/>
        </p:nvGrpSpPr>
        <p:grpSpPr bwMode="auto">
          <a:xfrm>
            <a:off x="5618560" y="2794397"/>
            <a:ext cx="539353" cy="357188"/>
            <a:chOff x="3541" y="1317"/>
            <a:chExt cx="747" cy="546"/>
          </a:xfrm>
        </p:grpSpPr>
        <p:sp>
          <p:nvSpPr>
            <p:cNvPr id="1848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8" name="Freeform 8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Freeform 8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Freeform 8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Freeform 8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2" name="Freeform 8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Freeform 8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Freeform 8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Freeform 8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6" name="Freeform 8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9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9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Freeform 9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0" name="Freeform 9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Freeform 9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2" name="Freeform 9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Freeform 9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7" name="Text Box 125"/>
          <p:cNvSpPr txBox="1">
            <a:spLocks noChangeAspect="1" noChangeArrowheads="1"/>
          </p:cNvSpPr>
          <p:nvPr/>
        </p:nvSpPr>
        <p:spPr bwMode="auto">
          <a:xfrm>
            <a:off x="2288382" y="881063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200</a:t>
            </a:r>
          </a:p>
        </p:txBody>
      </p:sp>
      <p:sp>
        <p:nvSpPr>
          <p:cNvPr id="18448" name="Text Box 126"/>
          <p:cNvSpPr txBox="1">
            <a:spLocks noChangeAspect="1" noChangeArrowheads="1"/>
          </p:cNvSpPr>
          <p:nvPr/>
        </p:nvSpPr>
        <p:spPr bwMode="auto">
          <a:xfrm>
            <a:off x="3026569" y="290274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100</a:t>
            </a:r>
          </a:p>
        </p:txBody>
      </p:sp>
      <p:sp>
        <p:nvSpPr>
          <p:cNvPr id="18449" name="Text Box 127"/>
          <p:cNvSpPr txBox="1">
            <a:spLocks noChangeAspect="1" noChangeArrowheads="1"/>
          </p:cNvSpPr>
          <p:nvPr/>
        </p:nvSpPr>
        <p:spPr bwMode="auto">
          <a:xfrm>
            <a:off x="5020866" y="311586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300</a:t>
            </a:r>
          </a:p>
        </p:txBody>
      </p:sp>
      <p:sp>
        <p:nvSpPr>
          <p:cNvPr id="18450" name="Text Box 128"/>
          <p:cNvSpPr txBox="1">
            <a:spLocks noChangeAspect="1" noChangeArrowheads="1"/>
          </p:cNvSpPr>
          <p:nvPr/>
        </p:nvSpPr>
        <p:spPr bwMode="auto">
          <a:xfrm>
            <a:off x="2107407" y="160615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8451" name="Text Box 129"/>
          <p:cNvSpPr txBox="1">
            <a:spLocks noChangeAspect="1" noChangeArrowheads="1"/>
          </p:cNvSpPr>
          <p:nvPr/>
        </p:nvSpPr>
        <p:spPr bwMode="auto">
          <a:xfrm>
            <a:off x="4370785" y="923926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8452" name="Text Box 130"/>
          <p:cNvSpPr txBox="1">
            <a:spLocks noChangeAspect="1" noChangeArrowheads="1"/>
          </p:cNvSpPr>
          <p:nvPr/>
        </p:nvSpPr>
        <p:spPr bwMode="auto">
          <a:xfrm>
            <a:off x="5850732" y="1634729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18453" name="Text Box 131"/>
          <p:cNvSpPr txBox="1">
            <a:spLocks noChangeAspect="1" noChangeArrowheads="1"/>
          </p:cNvSpPr>
          <p:nvPr/>
        </p:nvSpPr>
        <p:spPr bwMode="auto">
          <a:xfrm>
            <a:off x="2063353" y="284916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8454" name="Text Box 132"/>
          <p:cNvSpPr txBox="1">
            <a:spLocks noChangeAspect="1" noChangeArrowheads="1"/>
          </p:cNvSpPr>
          <p:nvPr/>
        </p:nvSpPr>
        <p:spPr bwMode="auto">
          <a:xfrm>
            <a:off x="5834063" y="2828926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RTE</a:t>
            </a:r>
          </a:p>
        </p:txBody>
      </p:sp>
      <p:sp>
        <p:nvSpPr>
          <p:cNvPr id="18455" name="Text Box 136"/>
          <p:cNvSpPr txBox="1">
            <a:spLocks noChangeAspect="1" noChangeArrowheads="1"/>
          </p:cNvSpPr>
          <p:nvPr/>
        </p:nvSpPr>
        <p:spPr bwMode="auto">
          <a:xfrm>
            <a:off x="3949303" y="1822847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IBGP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8456" name="Rectangle 139"/>
          <p:cNvSpPr>
            <a:spLocks noGrp="1" noChangeArrowheads="1"/>
          </p:cNvSpPr>
          <p:nvPr>
            <p:ph type="body" idx="1"/>
          </p:nvPr>
        </p:nvSpPr>
        <p:spPr>
          <a:xfrm>
            <a:off x="1577579" y="3643313"/>
            <a:ext cx="7386909" cy="96440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如果位于</a:t>
            </a:r>
            <a:r>
              <a:rPr lang="en-US" altLang="zh-CN" dirty="0"/>
              <a:t>AS 200</a:t>
            </a:r>
            <a:r>
              <a:rPr lang="zh-CN" altLang="en-US" dirty="0"/>
              <a:t>的</a:t>
            </a:r>
            <a:r>
              <a:rPr lang="en-US" altLang="zh-CN" dirty="0"/>
              <a:t>RTD</a:t>
            </a:r>
            <a:r>
              <a:rPr lang="zh-CN" altLang="en-US" dirty="0"/>
              <a:t>上没有到达</a:t>
            </a:r>
            <a:r>
              <a:rPr lang="en-US" altLang="zh-CN" dirty="0"/>
              <a:t>8.0.0.0/24</a:t>
            </a:r>
            <a:r>
              <a:rPr lang="zh-CN" altLang="en-US" dirty="0"/>
              <a:t>网段的</a:t>
            </a:r>
            <a:r>
              <a:rPr lang="en-US" altLang="zh-CN" dirty="0"/>
              <a:t>IGP</a:t>
            </a:r>
            <a:r>
              <a:rPr lang="zh-CN" altLang="en-US" dirty="0"/>
              <a:t>路由信息，那么在</a:t>
            </a:r>
            <a:r>
              <a:rPr lang="en-US" altLang="zh-CN" dirty="0"/>
              <a:t>RTD</a:t>
            </a:r>
            <a:r>
              <a:rPr lang="zh-CN" altLang="en-US" dirty="0"/>
              <a:t>上去往</a:t>
            </a:r>
            <a:r>
              <a:rPr lang="en-US" altLang="zh-CN" dirty="0"/>
              <a:t>8.0.0.0/24</a:t>
            </a:r>
            <a:r>
              <a:rPr lang="zh-CN" altLang="en-US" dirty="0"/>
              <a:t>网段的数据包就会被丢弃</a:t>
            </a:r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>
            <a:off x="3359944" y="1829991"/>
            <a:ext cx="21431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58" name="Group 41"/>
          <p:cNvGrpSpPr>
            <a:grpSpLocks noChangeAspect="1"/>
          </p:cNvGrpSpPr>
          <p:nvPr/>
        </p:nvGrpSpPr>
        <p:grpSpPr bwMode="auto">
          <a:xfrm>
            <a:off x="5618560" y="1606153"/>
            <a:ext cx="539353" cy="357188"/>
            <a:chOff x="3541" y="1317"/>
            <a:chExt cx="747" cy="546"/>
          </a:xfrm>
        </p:grpSpPr>
        <p:sp>
          <p:nvSpPr>
            <p:cNvPr id="18470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Freeform 4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4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4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Freeform 4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4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4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Freeform 4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5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5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5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Freeform 5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Freeform 5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5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5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Freeform 5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6" name="Freeform 5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9" name="Line 15"/>
          <p:cNvSpPr>
            <a:spLocks noChangeShapeType="1"/>
          </p:cNvSpPr>
          <p:nvPr/>
        </p:nvSpPr>
        <p:spPr bwMode="auto">
          <a:xfrm>
            <a:off x="3038475" y="1990725"/>
            <a:ext cx="0" cy="750094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0" name="Text Box 136"/>
          <p:cNvSpPr txBox="1">
            <a:spLocks noChangeAspect="1" noChangeArrowheads="1"/>
          </p:cNvSpPr>
          <p:nvPr/>
        </p:nvSpPr>
        <p:spPr bwMode="auto">
          <a:xfrm>
            <a:off x="2977753" y="2258616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EBGP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8461" name="Line 15"/>
          <p:cNvSpPr>
            <a:spLocks noChangeShapeType="1"/>
          </p:cNvSpPr>
          <p:nvPr/>
        </p:nvSpPr>
        <p:spPr bwMode="auto">
          <a:xfrm>
            <a:off x="5770960" y="1990725"/>
            <a:ext cx="0" cy="69651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2" name="Text Box 136"/>
          <p:cNvSpPr txBox="1">
            <a:spLocks noChangeAspect="1" noChangeArrowheads="1"/>
          </p:cNvSpPr>
          <p:nvPr/>
        </p:nvSpPr>
        <p:spPr bwMode="auto">
          <a:xfrm>
            <a:off x="4960144" y="2258616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EBGP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8463" name="Line 122"/>
          <p:cNvSpPr>
            <a:spLocks noChangeShapeType="1"/>
          </p:cNvSpPr>
          <p:nvPr/>
        </p:nvSpPr>
        <p:spPr bwMode="auto">
          <a:xfrm flipH="1">
            <a:off x="2770585" y="3330179"/>
            <a:ext cx="48220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4" name="Line 71"/>
          <p:cNvSpPr>
            <a:spLocks noChangeShapeType="1"/>
          </p:cNvSpPr>
          <p:nvPr/>
        </p:nvSpPr>
        <p:spPr bwMode="auto">
          <a:xfrm>
            <a:off x="3982641" y="1696641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71"/>
          <p:cNvSpPr>
            <a:spLocks noChangeShapeType="1"/>
          </p:cNvSpPr>
          <p:nvPr/>
        </p:nvSpPr>
        <p:spPr bwMode="auto">
          <a:xfrm flipV="1">
            <a:off x="2750344" y="1982391"/>
            <a:ext cx="0" cy="7500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71"/>
          <p:cNvSpPr>
            <a:spLocks noChangeShapeType="1"/>
          </p:cNvSpPr>
          <p:nvPr/>
        </p:nvSpPr>
        <p:spPr bwMode="auto">
          <a:xfrm>
            <a:off x="6065044" y="1982391"/>
            <a:ext cx="7144" cy="8036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Text Box 120"/>
          <p:cNvSpPr txBox="1">
            <a:spLocks noChangeArrowheads="1"/>
          </p:cNvSpPr>
          <p:nvPr/>
        </p:nvSpPr>
        <p:spPr bwMode="auto">
          <a:xfrm>
            <a:off x="3982642" y="1446610"/>
            <a:ext cx="820340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  <p:sp>
        <p:nvSpPr>
          <p:cNvPr id="18468" name="Text Box 120"/>
          <p:cNvSpPr txBox="1">
            <a:spLocks noChangeArrowheads="1"/>
          </p:cNvSpPr>
          <p:nvPr/>
        </p:nvSpPr>
        <p:spPr bwMode="auto">
          <a:xfrm rot="-5400000">
            <a:off x="2183012" y="2229326"/>
            <a:ext cx="820340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  <p:sp>
        <p:nvSpPr>
          <p:cNvPr id="18469" name="Text Box 120"/>
          <p:cNvSpPr txBox="1">
            <a:spLocks noChangeArrowheads="1"/>
          </p:cNvSpPr>
          <p:nvPr/>
        </p:nvSpPr>
        <p:spPr bwMode="auto">
          <a:xfrm rot="5400000">
            <a:off x="5844183" y="2213848"/>
            <a:ext cx="820341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</p:spTree>
    <p:extLst>
      <p:ext uri="{BB962C8B-B14F-4D97-AF65-F5344CB8AC3E}">
        <p14:creationId xmlns:p14="http://schemas.microsoft.com/office/powerpoint/2010/main" val="26952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8529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同步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212" y="3740383"/>
            <a:ext cx="7956376" cy="10346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1600" dirty="0"/>
              <a:t>BGP</a:t>
            </a:r>
            <a:r>
              <a:rPr lang="zh-CN" altLang="en-US" sz="1600" dirty="0"/>
              <a:t>同步是指</a:t>
            </a:r>
            <a:r>
              <a:rPr lang="en-US" altLang="zh-CN" sz="1600" dirty="0"/>
              <a:t>IBGP</a:t>
            </a:r>
            <a:r>
              <a:rPr lang="zh-CN" altLang="en-US" sz="1600" dirty="0"/>
              <a:t>和</a:t>
            </a:r>
            <a:r>
              <a:rPr lang="en-US" altLang="zh-CN" sz="1600" dirty="0"/>
              <a:t>IGP</a:t>
            </a:r>
            <a:r>
              <a:rPr lang="zh-CN" altLang="en-US" sz="1600" dirty="0"/>
              <a:t>之间的同步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开启同步后，只有在</a:t>
            </a:r>
            <a:r>
              <a:rPr lang="en-US" altLang="zh-CN" sz="1600" dirty="0"/>
              <a:t>IGP</a:t>
            </a:r>
            <a:r>
              <a:rPr lang="zh-CN" altLang="en-US" sz="1600" dirty="0"/>
              <a:t>也知道这条</a:t>
            </a:r>
            <a:r>
              <a:rPr lang="en-US" altLang="zh-CN" sz="1600" dirty="0"/>
              <a:t>IBGP</a:t>
            </a:r>
            <a:r>
              <a:rPr lang="zh-CN" altLang="en-US" sz="1600" dirty="0"/>
              <a:t>路由时，才会被发布给</a:t>
            </a:r>
            <a:r>
              <a:rPr lang="en-US" altLang="zh-CN" sz="1600" dirty="0"/>
              <a:t>EBGP</a:t>
            </a:r>
            <a:r>
              <a:rPr lang="zh-CN" altLang="en-US" sz="1600" dirty="0"/>
              <a:t>对等体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1350" dirty="0"/>
          </a:p>
        </p:txBody>
      </p:sp>
      <p:sp>
        <p:nvSpPr>
          <p:cNvPr id="19460" name="AutoShape 96"/>
          <p:cNvSpPr>
            <a:spLocks noChangeAspect="1" noChangeArrowheads="1"/>
          </p:cNvSpPr>
          <p:nvPr/>
        </p:nvSpPr>
        <p:spPr bwMode="auto">
          <a:xfrm>
            <a:off x="5965031" y="2250281"/>
            <a:ext cx="214313" cy="21550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2400300" y="850106"/>
            <a:ext cx="4082654" cy="1243013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462" name="AutoShape 59"/>
          <p:cNvSpPr>
            <a:spLocks noChangeArrowheads="1"/>
          </p:cNvSpPr>
          <p:nvPr/>
        </p:nvSpPr>
        <p:spPr bwMode="auto">
          <a:xfrm rot="5400000">
            <a:off x="2693194" y="2307432"/>
            <a:ext cx="756047" cy="1406128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463" name="AutoShape 60"/>
          <p:cNvSpPr>
            <a:spLocks noChangeArrowheads="1"/>
          </p:cNvSpPr>
          <p:nvPr/>
        </p:nvSpPr>
        <p:spPr bwMode="auto">
          <a:xfrm rot="5400000">
            <a:off x="5420916" y="2334816"/>
            <a:ext cx="756047" cy="135135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464" name="Line 115"/>
          <p:cNvSpPr>
            <a:spLocks noChangeShapeType="1"/>
          </p:cNvSpPr>
          <p:nvPr/>
        </p:nvSpPr>
        <p:spPr bwMode="auto">
          <a:xfrm>
            <a:off x="4538663" y="1175148"/>
            <a:ext cx="1133475" cy="5393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116"/>
          <p:cNvSpPr>
            <a:spLocks noChangeShapeType="1"/>
          </p:cNvSpPr>
          <p:nvPr/>
        </p:nvSpPr>
        <p:spPr bwMode="auto">
          <a:xfrm flipH="1">
            <a:off x="3038476" y="1079898"/>
            <a:ext cx="1232297" cy="6965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6" name="Group 5"/>
          <p:cNvGrpSpPr>
            <a:grpSpLocks noChangeAspect="1"/>
          </p:cNvGrpSpPr>
          <p:nvPr/>
        </p:nvGrpSpPr>
        <p:grpSpPr bwMode="auto">
          <a:xfrm>
            <a:off x="4051698" y="904875"/>
            <a:ext cx="539353" cy="357188"/>
            <a:chOff x="3541" y="1317"/>
            <a:chExt cx="747" cy="546"/>
          </a:xfrm>
        </p:grpSpPr>
        <p:sp>
          <p:nvSpPr>
            <p:cNvPr id="19563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4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5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6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7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8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0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1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5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6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7" name="Text Box 121"/>
          <p:cNvSpPr txBox="1">
            <a:spLocks noChangeAspect="1" noChangeArrowheads="1"/>
          </p:cNvSpPr>
          <p:nvPr/>
        </p:nvSpPr>
        <p:spPr bwMode="auto">
          <a:xfrm>
            <a:off x="2330054" y="3330179"/>
            <a:ext cx="14585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 b="1">
                <a:ea typeface="黑体" panose="02010609060101010101" pitchFamily="49" charset="-122"/>
              </a:rPr>
              <a:t>100.10.1.1/24</a:t>
            </a:r>
          </a:p>
        </p:txBody>
      </p:sp>
      <p:sp>
        <p:nvSpPr>
          <p:cNvPr id="19468" name="Line 122"/>
          <p:cNvSpPr>
            <a:spLocks noChangeShapeType="1"/>
          </p:cNvSpPr>
          <p:nvPr/>
        </p:nvSpPr>
        <p:spPr bwMode="auto">
          <a:xfrm flipH="1">
            <a:off x="2931319" y="1829991"/>
            <a:ext cx="0" cy="150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9" name="Group 23"/>
          <p:cNvGrpSpPr>
            <a:grpSpLocks noChangeAspect="1"/>
          </p:cNvGrpSpPr>
          <p:nvPr/>
        </p:nvGrpSpPr>
        <p:grpSpPr bwMode="auto">
          <a:xfrm>
            <a:off x="2701529" y="1606153"/>
            <a:ext cx="539353" cy="357188"/>
            <a:chOff x="3541" y="1317"/>
            <a:chExt cx="747" cy="546"/>
          </a:xfrm>
        </p:grpSpPr>
        <p:sp>
          <p:nvSpPr>
            <p:cNvPr id="1954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7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8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9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0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1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2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3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4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5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6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7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8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9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0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1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2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0" name="Group 61"/>
          <p:cNvGrpSpPr>
            <a:grpSpLocks noChangeAspect="1"/>
          </p:cNvGrpSpPr>
          <p:nvPr/>
        </p:nvGrpSpPr>
        <p:grpSpPr bwMode="auto">
          <a:xfrm>
            <a:off x="2649141" y="2815828"/>
            <a:ext cx="539353" cy="357188"/>
            <a:chOff x="3541" y="1317"/>
            <a:chExt cx="747" cy="546"/>
          </a:xfrm>
        </p:grpSpPr>
        <p:sp>
          <p:nvSpPr>
            <p:cNvPr id="19529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Freeform 6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1" name="Freeform 6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2" name="Freeform 6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3" name="Freeform 6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4" name="Freeform 6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Freeform 6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6" name="Freeform 6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Freeform 7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Freeform 7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Freeform 7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0" name="Freeform 7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1" name="Freeform 7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2" name="Freeform 7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3" name="Freeform 7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4" name="Freeform 7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5" name="Freeform 7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1" name="Line 124"/>
          <p:cNvSpPr>
            <a:spLocks noChangeShapeType="1"/>
          </p:cNvSpPr>
          <p:nvPr/>
        </p:nvSpPr>
        <p:spPr bwMode="auto">
          <a:xfrm flipH="1">
            <a:off x="5878116" y="1776413"/>
            <a:ext cx="0" cy="11251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2" name="Group 79"/>
          <p:cNvGrpSpPr>
            <a:grpSpLocks noChangeAspect="1"/>
          </p:cNvGrpSpPr>
          <p:nvPr/>
        </p:nvGrpSpPr>
        <p:grpSpPr bwMode="auto">
          <a:xfrm>
            <a:off x="5618560" y="2794397"/>
            <a:ext cx="539353" cy="357188"/>
            <a:chOff x="3541" y="1317"/>
            <a:chExt cx="747" cy="546"/>
          </a:xfrm>
        </p:grpSpPr>
        <p:sp>
          <p:nvSpPr>
            <p:cNvPr id="1951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Freeform 8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Freeform 8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Freeform 8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6" name="Freeform 8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7" name="Freeform 8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Freeform 8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Freeform 8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0" name="Freeform 8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1" name="Freeform 8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2" name="Freeform 9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3" name="Freeform 9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4" name="Freeform 9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Freeform 9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Freeform 9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Freeform 9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Freeform 9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3" name="Text Box 125"/>
          <p:cNvSpPr txBox="1">
            <a:spLocks noChangeAspect="1" noChangeArrowheads="1"/>
          </p:cNvSpPr>
          <p:nvPr/>
        </p:nvSpPr>
        <p:spPr bwMode="auto">
          <a:xfrm>
            <a:off x="2288382" y="881063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200</a:t>
            </a:r>
          </a:p>
        </p:txBody>
      </p:sp>
      <p:sp>
        <p:nvSpPr>
          <p:cNvPr id="19474" name="Text Box 126"/>
          <p:cNvSpPr txBox="1">
            <a:spLocks noChangeAspect="1" noChangeArrowheads="1"/>
          </p:cNvSpPr>
          <p:nvPr/>
        </p:nvSpPr>
        <p:spPr bwMode="auto">
          <a:xfrm>
            <a:off x="3026569" y="290274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100</a:t>
            </a:r>
          </a:p>
        </p:txBody>
      </p:sp>
      <p:sp>
        <p:nvSpPr>
          <p:cNvPr id="19475" name="Text Box 127"/>
          <p:cNvSpPr txBox="1">
            <a:spLocks noChangeAspect="1" noChangeArrowheads="1"/>
          </p:cNvSpPr>
          <p:nvPr/>
        </p:nvSpPr>
        <p:spPr bwMode="auto">
          <a:xfrm>
            <a:off x="5020866" y="311586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300</a:t>
            </a:r>
          </a:p>
        </p:txBody>
      </p:sp>
      <p:sp>
        <p:nvSpPr>
          <p:cNvPr id="19476" name="Text Box 128"/>
          <p:cNvSpPr txBox="1">
            <a:spLocks noChangeAspect="1" noChangeArrowheads="1"/>
          </p:cNvSpPr>
          <p:nvPr/>
        </p:nvSpPr>
        <p:spPr bwMode="auto">
          <a:xfrm>
            <a:off x="2107407" y="160615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9477" name="Text Box 129"/>
          <p:cNvSpPr txBox="1">
            <a:spLocks noChangeAspect="1" noChangeArrowheads="1"/>
          </p:cNvSpPr>
          <p:nvPr/>
        </p:nvSpPr>
        <p:spPr bwMode="auto">
          <a:xfrm>
            <a:off x="4370785" y="923926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9478" name="Text Box 130"/>
          <p:cNvSpPr txBox="1">
            <a:spLocks noChangeAspect="1" noChangeArrowheads="1"/>
          </p:cNvSpPr>
          <p:nvPr/>
        </p:nvSpPr>
        <p:spPr bwMode="auto">
          <a:xfrm>
            <a:off x="5850732" y="1634729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19479" name="Text Box 131"/>
          <p:cNvSpPr txBox="1">
            <a:spLocks noChangeAspect="1" noChangeArrowheads="1"/>
          </p:cNvSpPr>
          <p:nvPr/>
        </p:nvSpPr>
        <p:spPr bwMode="auto">
          <a:xfrm>
            <a:off x="2063353" y="284916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9480" name="Text Box 132"/>
          <p:cNvSpPr txBox="1">
            <a:spLocks noChangeAspect="1" noChangeArrowheads="1"/>
          </p:cNvSpPr>
          <p:nvPr/>
        </p:nvSpPr>
        <p:spPr bwMode="auto">
          <a:xfrm>
            <a:off x="5834063" y="2828926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RTE</a:t>
            </a:r>
          </a:p>
        </p:txBody>
      </p:sp>
      <p:sp>
        <p:nvSpPr>
          <p:cNvPr id="19481" name="Text Box 136"/>
          <p:cNvSpPr txBox="1">
            <a:spLocks noChangeAspect="1" noChangeArrowheads="1"/>
          </p:cNvSpPr>
          <p:nvPr/>
        </p:nvSpPr>
        <p:spPr bwMode="auto">
          <a:xfrm>
            <a:off x="3949303" y="1822847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IBGP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9482" name="Line 18"/>
          <p:cNvSpPr>
            <a:spLocks noChangeShapeType="1"/>
          </p:cNvSpPr>
          <p:nvPr/>
        </p:nvSpPr>
        <p:spPr bwMode="auto">
          <a:xfrm>
            <a:off x="3359944" y="1829991"/>
            <a:ext cx="21431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83" name="Group 41"/>
          <p:cNvGrpSpPr>
            <a:grpSpLocks noChangeAspect="1"/>
          </p:cNvGrpSpPr>
          <p:nvPr/>
        </p:nvGrpSpPr>
        <p:grpSpPr bwMode="auto">
          <a:xfrm>
            <a:off x="5618560" y="1606153"/>
            <a:ext cx="539353" cy="357188"/>
            <a:chOff x="3541" y="1317"/>
            <a:chExt cx="747" cy="546"/>
          </a:xfrm>
        </p:grpSpPr>
        <p:sp>
          <p:nvSpPr>
            <p:cNvPr id="19495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Freeform 4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4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4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Freeform 4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Freeform 4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Freeform 4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Freeform 4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Freeform 5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Freeform 5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Freeform 5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Freeform 5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Freeform 5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Freeform 5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Freeform 5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Freeform 5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Freeform 5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4" name="Line 15"/>
          <p:cNvSpPr>
            <a:spLocks noChangeShapeType="1"/>
          </p:cNvSpPr>
          <p:nvPr/>
        </p:nvSpPr>
        <p:spPr bwMode="auto">
          <a:xfrm>
            <a:off x="3038475" y="1990725"/>
            <a:ext cx="0" cy="750094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Text Box 136"/>
          <p:cNvSpPr txBox="1">
            <a:spLocks noChangeAspect="1" noChangeArrowheads="1"/>
          </p:cNvSpPr>
          <p:nvPr/>
        </p:nvSpPr>
        <p:spPr bwMode="auto">
          <a:xfrm>
            <a:off x="2977753" y="2258616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EBGP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9486" name="Line 15"/>
          <p:cNvSpPr>
            <a:spLocks noChangeShapeType="1"/>
          </p:cNvSpPr>
          <p:nvPr/>
        </p:nvSpPr>
        <p:spPr bwMode="auto">
          <a:xfrm>
            <a:off x="5770960" y="1990725"/>
            <a:ext cx="0" cy="69651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7" name="Text Box 136"/>
          <p:cNvSpPr txBox="1">
            <a:spLocks noChangeAspect="1" noChangeArrowheads="1"/>
          </p:cNvSpPr>
          <p:nvPr/>
        </p:nvSpPr>
        <p:spPr bwMode="auto">
          <a:xfrm>
            <a:off x="4960144" y="2258616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EBGP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19488" name="Line 122"/>
          <p:cNvSpPr>
            <a:spLocks noChangeShapeType="1"/>
          </p:cNvSpPr>
          <p:nvPr/>
        </p:nvSpPr>
        <p:spPr bwMode="auto">
          <a:xfrm flipH="1">
            <a:off x="2770585" y="3330179"/>
            <a:ext cx="48220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9" name="Line 71"/>
          <p:cNvSpPr>
            <a:spLocks noChangeShapeType="1"/>
          </p:cNvSpPr>
          <p:nvPr/>
        </p:nvSpPr>
        <p:spPr bwMode="auto">
          <a:xfrm>
            <a:off x="3982641" y="1696641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0" name="Line 71"/>
          <p:cNvSpPr>
            <a:spLocks noChangeShapeType="1"/>
          </p:cNvSpPr>
          <p:nvPr/>
        </p:nvSpPr>
        <p:spPr bwMode="auto">
          <a:xfrm flipV="1">
            <a:off x="2750344" y="1982391"/>
            <a:ext cx="0" cy="7500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1" name="Line 71"/>
          <p:cNvSpPr>
            <a:spLocks noChangeShapeType="1"/>
          </p:cNvSpPr>
          <p:nvPr/>
        </p:nvSpPr>
        <p:spPr bwMode="auto">
          <a:xfrm>
            <a:off x="6065044" y="1982391"/>
            <a:ext cx="7144" cy="8036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2" name="Text Box 120"/>
          <p:cNvSpPr txBox="1">
            <a:spLocks noChangeArrowheads="1"/>
          </p:cNvSpPr>
          <p:nvPr/>
        </p:nvSpPr>
        <p:spPr bwMode="auto">
          <a:xfrm>
            <a:off x="3982642" y="1446610"/>
            <a:ext cx="820340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  <p:sp>
        <p:nvSpPr>
          <p:cNvPr id="19493" name="Text Box 120"/>
          <p:cNvSpPr txBox="1">
            <a:spLocks noChangeArrowheads="1"/>
          </p:cNvSpPr>
          <p:nvPr/>
        </p:nvSpPr>
        <p:spPr bwMode="auto">
          <a:xfrm rot="-5400000">
            <a:off x="2183012" y="2229326"/>
            <a:ext cx="820340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  <p:sp>
        <p:nvSpPr>
          <p:cNvPr id="19494" name="Text Box 120"/>
          <p:cNvSpPr txBox="1">
            <a:spLocks noChangeArrowheads="1"/>
          </p:cNvSpPr>
          <p:nvPr/>
        </p:nvSpPr>
        <p:spPr bwMode="auto">
          <a:xfrm rot="5400000">
            <a:off x="5844183" y="2213848"/>
            <a:ext cx="820341" cy="36933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</p:txBody>
      </p:sp>
    </p:spTree>
    <p:extLst>
      <p:ext uri="{BB962C8B-B14F-4D97-AF65-F5344CB8AC3E}">
        <p14:creationId xmlns:p14="http://schemas.microsoft.com/office/powerpoint/2010/main" val="35165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7626" y="2333670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属性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5290" y="86138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35290" y="1347614"/>
            <a:ext cx="387963" cy="370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35290" y="1835505"/>
            <a:ext cx="387963" cy="3691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7626" y="1334016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47626" y="280796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选路规则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40675" y="85972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概述及术语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47626" y="183384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消息和状态机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35290" y="2321734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35289" y="2807963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3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6"/>
          <p:cNvSpPr>
            <a:spLocks noGrp="1" noChangeArrowheads="1"/>
          </p:cNvSpPr>
          <p:nvPr>
            <p:ph type="title"/>
          </p:nvPr>
        </p:nvSpPr>
        <p:spPr>
          <a:xfrm>
            <a:off x="611560" y="123478"/>
            <a:ext cx="7239000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消息种类</a:t>
            </a:r>
          </a:p>
        </p:txBody>
      </p:sp>
      <p:graphicFrame>
        <p:nvGraphicFramePr>
          <p:cNvPr id="207921" name="Group 49"/>
          <p:cNvGraphicFramePr>
            <a:graphicFrameLocks noGrp="1"/>
          </p:cNvGraphicFramePr>
          <p:nvPr>
            <p:ph idx="1"/>
          </p:nvPr>
        </p:nvGraphicFramePr>
        <p:xfrm>
          <a:off x="1709738" y="920354"/>
          <a:ext cx="5669756" cy="3380186"/>
        </p:xfrm>
        <a:graphic>
          <a:graphicData uri="http://schemas.openxmlformats.org/drawingml/2006/table">
            <a:tbl>
              <a:tblPr/>
              <a:tblGrid>
                <a:gridCol w="1610916"/>
                <a:gridCol w="4058840"/>
              </a:tblGrid>
              <a:tr h="539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消息类型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消息作用描述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Open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用于建立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BGP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对等体之间的连接关系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0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Keepalive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周期性地向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BGP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对等体发出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Keepalive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消息，用来保持连接的有效性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Update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携带的是路由更新（删减、增加）信息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Notification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当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BGP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检测到错误状态时，就向对等体发出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Notification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消息，之后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BGP</a:t>
                      </a: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连接会立即被关闭</a:t>
                      </a:r>
                    </a:p>
                  </a:txBody>
                  <a:tcPr marL="67500" marR="67500" marT="35100" marB="351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03620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en-US" dirty="0" err="1" smtClean="0"/>
              <a:t>BGP协议状态机</a:t>
            </a:r>
            <a:endParaRPr lang="zh-CN" altLang="en-US" dirty="0" smtClean="0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 rot="-775560">
            <a:off x="5760244" y="4030266"/>
            <a:ext cx="647700" cy="5941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 rot="-775560">
            <a:off x="2627710" y="3975497"/>
            <a:ext cx="647700" cy="5941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 rot="-775560">
            <a:off x="2574131" y="951310"/>
            <a:ext cx="647700" cy="5941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 rot="-775560">
            <a:off x="5868591" y="897732"/>
            <a:ext cx="647700" cy="5941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DC4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pic>
        <p:nvPicPr>
          <p:cNvPr id="22535" name="Picture 7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3" y="1221582"/>
            <a:ext cx="1025128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10" y="2409825"/>
            <a:ext cx="1025128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3598069"/>
            <a:ext cx="1025129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1221582"/>
            <a:ext cx="1025128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1" y="2409825"/>
            <a:ext cx="1025128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3608785"/>
            <a:ext cx="1025128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168253" y="1437085"/>
            <a:ext cx="5902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 b="1"/>
              <a:t>Active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033588" y="2613422"/>
            <a:ext cx="7761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en-US" sz="1050" b="1">
                <a:latin typeface="Times New Roman" panose="02020603050405020304" pitchFamily="18" charset="0"/>
              </a:rPr>
              <a:t>Open</a:t>
            </a:r>
            <a:r>
              <a:rPr kumimoji="1" lang="en-US" altLang="zh-CN" sz="1050" b="1">
                <a:latin typeface="Times New Roman" panose="02020603050405020304" pitchFamily="18" charset="0"/>
              </a:rPr>
              <a:t>-</a:t>
            </a:r>
            <a:r>
              <a:rPr kumimoji="1" lang="en-US" altLang="en-US" sz="1050" b="1">
                <a:latin typeface="Times New Roman" panose="02020603050405020304" pitchFamily="18" charset="0"/>
              </a:rPr>
              <a:t>sent</a:t>
            </a:r>
            <a:endParaRPr kumimoji="1" lang="en-US" altLang="zh-CN" sz="1050" b="1">
              <a:latin typeface="Times New Roman" panose="02020603050405020304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951560" y="3813572"/>
            <a:ext cx="9989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en-US" sz="1050" b="1">
                <a:latin typeface="Times New Roman" panose="02020603050405020304" pitchFamily="18" charset="0"/>
              </a:rPr>
              <a:t>Open</a:t>
            </a:r>
            <a:r>
              <a:rPr kumimoji="1" lang="en-US" altLang="zh-CN" sz="1050" b="1">
                <a:latin typeface="Times New Roman" panose="02020603050405020304" pitchFamily="18" charset="0"/>
              </a:rPr>
              <a:t>-</a:t>
            </a:r>
            <a:r>
              <a:rPr kumimoji="1" lang="en-US" altLang="en-US" sz="1050" b="1">
                <a:latin typeface="Times New Roman" panose="02020603050405020304" pitchFamily="18" charset="0"/>
              </a:rPr>
              <a:t>confirm</a:t>
            </a:r>
            <a:endParaRPr kumimoji="1" lang="en-US" altLang="zh-CN" sz="1050" b="1">
              <a:latin typeface="Times New Roman" panose="02020603050405020304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166123" y="3813572"/>
            <a:ext cx="8515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en-US" sz="1050" b="1">
                <a:latin typeface="Times New Roman" panose="02020603050405020304" pitchFamily="18" charset="0"/>
              </a:rPr>
              <a:t>Established</a:t>
            </a:r>
            <a:endParaRPr kumimoji="1" lang="en-US" altLang="zh-CN" sz="1050" b="1">
              <a:latin typeface="Times New Roman" panose="02020603050405020304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69869" y="2625329"/>
            <a:ext cx="4090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en-US" sz="1050" b="1">
                <a:latin typeface="Times New Roman" panose="02020603050405020304" pitchFamily="18" charset="0"/>
              </a:rPr>
              <a:t>Idle</a:t>
            </a:r>
            <a:endParaRPr kumimoji="1" lang="en-US" altLang="zh-CN" sz="1050" b="1">
              <a:latin typeface="Times New Roman" panose="02020603050405020304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328047" y="1437085"/>
            <a:ext cx="6639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en-US" sz="1050" b="1">
                <a:latin typeface="Times New Roman" panose="02020603050405020304" pitchFamily="18" charset="0"/>
              </a:rPr>
              <a:t>Connect</a:t>
            </a:r>
            <a:endParaRPr kumimoji="1" lang="en-US" altLang="zh-CN" sz="1050" b="1">
              <a:latin typeface="Times New Roman" panose="02020603050405020304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133851" y="779860"/>
            <a:ext cx="9749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Connect-Retry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timer expiry</a:t>
            </a:r>
          </a:p>
        </p:txBody>
      </p:sp>
      <p:sp>
        <p:nvSpPr>
          <p:cNvPr id="22548" name="Arc 20"/>
          <p:cNvSpPr>
            <a:spLocks/>
          </p:cNvSpPr>
          <p:nvPr/>
        </p:nvSpPr>
        <p:spPr bwMode="auto">
          <a:xfrm rot="-2058333">
            <a:off x="4139804" y="1002507"/>
            <a:ext cx="972740" cy="1026319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DC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9" name="Arc 21"/>
          <p:cNvSpPr>
            <a:spLocks/>
          </p:cNvSpPr>
          <p:nvPr/>
        </p:nvSpPr>
        <p:spPr bwMode="auto">
          <a:xfrm rot="8835368">
            <a:off x="3923110" y="1113235"/>
            <a:ext cx="1081088" cy="972740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924300" y="1545431"/>
            <a:ext cx="13179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TCP connection fails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137673" y="1491854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516292" y="1059656"/>
            <a:ext cx="9749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Connect-Retry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timer expiry</a:t>
            </a:r>
          </a:p>
        </p:txBody>
      </p:sp>
      <p:sp>
        <p:nvSpPr>
          <p:cNvPr id="22553" name="Arc 25"/>
          <p:cNvSpPr>
            <a:spLocks/>
          </p:cNvSpPr>
          <p:nvPr/>
        </p:nvSpPr>
        <p:spPr bwMode="auto">
          <a:xfrm rot="1396737">
            <a:off x="5922169" y="1869281"/>
            <a:ext cx="702469" cy="647700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4" name="Arc 26"/>
          <p:cNvSpPr>
            <a:spLocks/>
          </p:cNvSpPr>
          <p:nvPr/>
        </p:nvSpPr>
        <p:spPr bwMode="auto">
          <a:xfrm rot="-9211910">
            <a:off x="5760244" y="1815704"/>
            <a:ext cx="702469" cy="647700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911454" y="2085975"/>
            <a:ext cx="4379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407944" y="1869281"/>
            <a:ext cx="543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Others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654029" y="1815703"/>
            <a:ext cx="2591990" cy="917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2897981" y="2787254"/>
            <a:ext cx="3348038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V="1">
            <a:off x="5868592" y="2950369"/>
            <a:ext cx="486965" cy="702469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V="1">
            <a:off x="3815954" y="2895600"/>
            <a:ext cx="2484834" cy="864394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2844404" y="1545431"/>
            <a:ext cx="1071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1980010" y="1059656"/>
            <a:ext cx="13179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TCP connection fails</a:t>
            </a:r>
          </a:p>
        </p:txBody>
      </p:sp>
      <p:sp>
        <p:nvSpPr>
          <p:cNvPr id="22563" name="Arc 35"/>
          <p:cNvSpPr>
            <a:spLocks/>
          </p:cNvSpPr>
          <p:nvPr/>
        </p:nvSpPr>
        <p:spPr bwMode="auto">
          <a:xfrm rot="-5096825">
            <a:off x="2438996" y="1680567"/>
            <a:ext cx="756047" cy="702469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2574131" y="3003948"/>
            <a:ext cx="485775" cy="70246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3924300" y="3975497"/>
            <a:ext cx="118824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2897981" y="1815704"/>
            <a:ext cx="2538413" cy="809625"/>
          </a:xfrm>
          <a:prstGeom prst="line">
            <a:avLst/>
          </a:prstGeom>
          <a:noFill/>
          <a:ln w="28575">
            <a:solidFill>
              <a:srgbClr val="00A8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 flipH="1" flipV="1">
            <a:off x="3275410" y="4192191"/>
            <a:ext cx="119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 flipV="1">
            <a:off x="6084094" y="4030266"/>
            <a:ext cx="108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4842272" y="2787254"/>
            <a:ext cx="4683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219700" y="3219450"/>
            <a:ext cx="4683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030516" y="3274219"/>
            <a:ext cx="4683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871663" y="4137422"/>
            <a:ext cx="8435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KeepAlive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timer expiry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4229100" y="4127897"/>
            <a:ext cx="11496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KeepAlive packet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 received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6407944" y="3759994"/>
            <a:ext cx="1388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1. KeepAlive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    timer expiry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2. Update received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3. KeepAlive received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1818085" y="3112294"/>
            <a:ext cx="10214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Correct OPEN</a:t>
            </a:r>
          </a:p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packet received</a:t>
            </a:r>
          </a:p>
        </p:txBody>
      </p:sp>
      <p:sp>
        <p:nvSpPr>
          <p:cNvPr id="22576" name="Arc 48"/>
          <p:cNvSpPr>
            <a:spLocks/>
          </p:cNvSpPr>
          <p:nvPr/>
        </p:nvSpPr>
        <p:spPr bwMode="auto">
          <a:xfrm rot="5146527">
            <a:off x="2546747" y="1843088"/>
            <a:ext cx="702469" cy="647700"/>
          </a:xfrm>
          <a:custGeom>
            <a:avLst/>
            <a:gdLst>
              <a:gd name="T0" fmla="*/ 0 w 20432"/>
              <a:gd name="T1" fmla="*/ 0 h 21600"/>
              <a:gd name="T2" fmla="*/ 2147483647 w 20432"/>
              <a:gd name="T3" fmla="*/ 2147483647 h 21600"/>
              <a:gd name="T4" fmla="*/ 0 w 2043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32"/>
              <a:gd name="T10" fmla="*/ 0 h 21600"/>
              <a:gd name="T11" fmla="*/ 20432 w 204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32" h="21600" fill="none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</a:path>
              <a:path w="20432" h="21600" stroke="0" extrusionOk="0">
                <a:moveTo>
                  <a:pt x="-1" y="0"/>
                </a:moveTo>
                <a:cubicBezTo>
                  <a:pt x="9228" y="0"/>
                  <a:pt x="17438" y="5863"/>
                  <a:pt x="20431" y="1459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A8F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2844404" y="1924050"/>
            <a:ext cx="13708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TCP connection setup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3437335" y="2234804"/>
            <a:ext cx="13708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TCP connection setup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5057776" y="2139554"/>
            <a:ext cx="5437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latin typeface="Times New Roman" panose="02020603050405020304" pitchFamily="18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43149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7626" y="2333670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属性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5290" y="86138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35290" y="1347614"/>
            <a:ext cx="387963" cy="370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35290" y="183550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7626" y="1334016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47626" y="280796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选路规则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40675" y="85972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概述及术语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47626" y="183384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消息和状态机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35290" y="2321734"/>
            <a:ext cx="387963" cy="3691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35289" y="2807963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8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5486"/>
            <a:ext cx="7239000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路由属性分类</a:t>
            </a:r>
          </a:p>
        </p:txBody>
      </p:sp>
      <p:graphicFrame>
        <p:nvGraphicFramePr>
          <p:cNvPr id="209961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897561"/>
              </p:ext>
            </p:extLst>
          </p:nvPr>
        </p:nvGraphicFramePr>
        <p:xfrm>
          <a:off x="1691680" y="1059582"/>
          <a:ext cx="5507832" cy="3284937"/>
        </p:xfrm>
        <a:graphic>
          <a:graphicData uri="http://schemas.openxmlformats.org/drawingml/2006/table">
            <a:tbl>
              <a:tblPr/>
              <a:tblGrid>
                <a:gridCol w="1890713"/>
                <a:gridCol w="3617119"/>
              </a:tblGrid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属性分类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主要包含的属性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1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公认必遵属性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ORIGIN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AS_PATH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NEXT_HOP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公认可选属性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LOCAL_PREF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ATOMIC_AGGREGATE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可选传递属性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COMMUNITY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AGGREGATE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可选非传递属性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MED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CLUSTER_LIST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属性、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ORIGINATOR_ID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属性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65345" y="209208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AS_PATH</a:t>
            </a:r>
            <a:r>
              <a:rPr lang="zh-CN" altLang="en-US" dirty="0" smtClean="0"/>
              <a:t>属性</a:t>
            </a:r>
          </a:p>
        </p:txBody>
      </p:sp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1582341" y="857250"/>
            <a:ext cx="1168003" cy="1990725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 rot="5400000">
            <a:off x="3903465" y="614958"/>
            <a:ext cx="854869" cy="1017985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605" name="AutoShape 119"/>
          <p:cNvSpPr>
            <a:spLocks noChangeArrowheads="1"/>
          </p:cNvSpPr>
          <p:nvPr/>
        </p:nvSpPr>
        <p:spPr bwMode="auto">
          <a:xfrm rot="5400000">
            <a:off x="3871318" y="1825824"/>
            <a:ext cx="919163" cy="1017985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606" name="AutoShape 138"/>
          <p:cNvSpPr>
            <a:spLocks noChangeArrowheads="1"/>
          </p:cNvSpPr>
          <p:nvPr/>
        </p:nvSpPr>
        <p:spPr bwMode="auto">
          <a:xfrm rot="5400000">
            <a:off x="6198394" y="571501"/>
            <a:ext cx="856060" cy="1108472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607" name="AutoShape 176"/>
          <p:cNvSpPr>
            <a:spLocks noChangeArrowheads="1"/>
          </p:cNvSpPr>
          <p:nvPr/>
        </p:nvSpPr>
        <p:spPr bwMode="auto">
          <a:xfrm rot="5400000">
            <a:off x="6346032" y="1943101"/>
            <a:ext cx="594122" cy="1108472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608" name="Line 197"/>
          <p:cNvSpPr>
            <a:spLocks noChangeShapeType="1"/>
          </p:cNvSpPr>
          <p:nvPr/>
        </p:nvSpPr>
        <p:spPr bwMode="auto">
          <a:xfrm flipV="1">
            <a:off x="2375297" y="1232298"/>
            <a:ext cx="1928813" cy="5357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198"/>
          <p:cNvSpPr>
            <a:spLocks noChangeShapeType="1"/>
          </p:cNvSpPr>
          <p:nvPr/>
        </p:nvSpPr>
        <p:spPr bwMode="auto">
          <a:xfrm>
            <a:off x="2428875" y="1821656"/>
            <a:ext cx="1875235" cy="6965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99"/>
          <p:cNvSpPr>
            <a:spLocks noChangeShapeType="1"/>
          </p:cNvSpPr>
          <p:nvPr/>
        </p:nvSpPr>
        <p:spPr bwMode="auto">
          <a:xfrm>
            <a:off x="4196953" y="1232297"/>
            <a:ext cx="208954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200"/>
          <p:cNvSpPr>
            <a:spLocks noChangeShapeType="1"/>
          </p:cNvSpPr>
          <p:nvPr/>
        </p:nvSpPr>
        <p:spPr bwMode="auto">
          <a:xfrm>
            <a:off x="4411267" y="2464594"/>
            <a:ext cx="1678781" cy="59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Line 201"/>
          <p:cNvSpPr>
            <a:spLocks noChangeShapeType="1"/>
          </p:cNvSpPr>
          <p:nvPr/>
        </p:nvSpPr>
        <p:spPr bwMode="auto">
          <a:xfrm flipH="1">
            <a:off x="6286500" y="1285875"/>
            <a:ext cx="0" cy="9108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Text Box 202"/>
          <p:cNvSpPr txBox="1">
            <a:spLocks noChangeAspect="1" noChangeArrowheads="1"/>
          </p:cNvSpPr>
          <p:nvPr/>
        </p:nvSpPr>
        <p:spPr bwMode="auto">
          <a:xfrm>
            <a:off x="1582341" y="85010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65101</a:t>
            </a:r>
          </a:p>
        </p:txBody>
      </p:sp>
      <p:sp>
        <p:nvSpPr>
          <p:cNvPr id="25614" name="Text Box 203"/>
          <p:cNvSpPr txBox="1">
            <a:spLocks noChangeAspect="1" noChangeArrowheads="1"/>
          </p:cNvSpPr>
          <p:nvPr/>
        </p:nvSpPr>
        <p:spPr bwMode="auto">
          <a:xfrm>
            <a:off x="3714751" y="69651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65223</a:t>
            </a:r>
          </a:p>
        </p:txBody>
      </p:sp>
      <p:sp>
        <p:nvSpPr>
          <p:cNvPr id="25615" name="Text Box 204"/>
          <p:cNvSpPr txBox="1">
            <a:spLocks noChangeAspect="1" noChangeArrowheads="1"/>
          </p:cNvSpPr>
          <p:nvPr/>
        </p:nvSpPr>
        <p:spPr bwMode="auto">
          <a:xfrm>
            <a:off x="3768328" y="1875235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65330</a:t>
            </a:r>
          </a:p>
        </p:txBody>
      </p:sp>
      <p:sp>
        <p:nvSpPr>
          <p:cNvPr id="25616" name="Text Box 205"/>
          <p:cNvSpPr txBox="1">
            <a:spLocks noChangeAspect="1" noChangeArrowheads="1"/>
          </p:cNvSpPr>
          <p:nvPr/>
        </p:nvSpPr>
        <p:spPr bwMode="auto">
          <a:xfrm>
            <a:off x="5965032" y="69651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65201</a:t>
            </a:r>
          </a:p>
        </p:txBody>
      </p:sp>
      <p:sp>
        <p:nvSpPr>
          <p:cNvPr id="25617" name="Text Box 206"/>
          <p:cNvSpPr txBox="1">
            <a:spLocks noChangeAspect="1" noChangeArrowheads="1"/>
          </p:cNvSpPr>
          <p:nvPr/>
        </p:nvSpPr>
        <p:spPr bwMode="auto">
          <a:xfrm>
            <a:off x="6173391" y="2325292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100</a:t>
            </a:r>
          </a:p>
        </p:txBody>
      </p:sp>
      <p:sp>
        <p:nvSpPr>
          <p:cNvPr id="25618" name="Line 207"/>
          <p:cNvSpPr>
            <a:spLocks noChangeShapeType="1"/>
          </p:cNvSpPr>
          <p:nvPr/>
        </p:nvSpPr>
        <p:spPr bwMode="auto">
          <a:xfrm>
            <a:off x="7199710" y="2470547"/>
            <a:ext cx="43100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Text Box 208"/>
          <p:cNvSpPr txBox="1">
            <a:spLocks noChangeArrowheads="1"/>
          </p:cNvSpPr>
          <p:nvPr/>
        </p:nvSpPr>
        <p:spPr bwMode="auto">
          <a:xfrm>
            <a:off x="1507331" y="2303860"/>
            <a:ext cx="1296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99. 0.3.0/22</a:t>
            </a:r>
          </a:p>
        </p:txBody>
      </p:sp>
      <p:sp>
        <p:nvSpPr>
          <p:cNvPr id="25620" name="Line 209"/>
          <p:cNvSpPr>
            <a:spLocks noChangeShapeType="1"/>
          </p:cNvSpPr>
          <p:nvPr/>
        </p:nvSpPr>
        <p:spPr bwMode="auto">
          <a:xfrm flipH="1">
            <a:off x="2321719" y="1768079"/>
            <a:ext cx="1191" cy="5357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1" name="Text Box 210"/>
          <p:cNvSpPr txBox="1">
            <a:spLocks noChangeArrowheads="1"/>
          </p:cNvSpPr>
          <p:nvPr/>
        </p:nvSpPr>
        <p:spPr bwMode="auto">
          <a:xfrm>
            <a:off x="2742010" y="844153"/>
            <a:ext cx="803672" cy="43858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99.0.3.0/22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(65101)</a:t>
            </a:r>
          </a:p>
        </p:txBody>
      </p:sp>
      <p:sp>
        <p:nvSpPr>
          <p:cNvPr id="25622" name="Text Box 211"/>
          <p:cNvSpPr txBox="1">
            <a:spLocks noChangeArrowheads="1"/>
          </p:cNvSpPr>
          <p:nvPr/>
        </p:nvSpPr>
        <p:spPr bwMode="auto">
          <a:xfrm>
            <a:off x="2761060" y="2371725"/>
            <a:ext cx="731044" cy="577081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99.0.3.0/22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(65101)</a:t>
            </a:r>
          </a:p>
        </p:txBody>
      </p:sp>
      <p:sp>
        <p:nvSpPr>
          <p:cNvPr id="25623" name="Text Box 214"/>
          <p:cNvSpPr txBox="1">
            <a:spLocks noChangeArrowheads="1"/>
          </p:cNvSpPr>
          <p:nvPr/>
        </p:nvSpPr>
        <p:spPr bwMode="auto">
          <a:xfrm>
            <a:off x="5038725" y="696516"/>
            <a:ext cx="883444" cy="577081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99.0.3.0/22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(65223,65101)</a:t>
            </a:r>
          </a:p>
        </p:txBody>
      </p:sp>
      <p:sp>
        <p:nvSpPr>
          <p:cNvPr id="25624" name="Text Box 216"/>
          <p:cNvSpPr txBox="1">
            <a:spLocks noChangeArrowheads="1"/>
          </p:cNvSpPr>
          <p:nvPr/>
        </p:nvSpPr>
        <p:spPr bwMode="auto">
          <a:xfrm>
            <a:off x="4988719" y="1928812"/>
            <a:ext cx="942975" cy="43858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99. 0.3.0/22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(65330,65101)</a:t>
            </a:r>
          </a:p>
        </p:txBody>
      </p:sp>
      <p:sp>
        <p:nvSpPr>
          <p:cNvPr id="25625" name="Text Box 219"/>
          <p:cNvSpPr txBox="1">
            <a:spLocks noChangeArrowheads="1"/>
          </p:cNvSpPr>
          <p:nvPr/>
        </p:nvSpPr>
        <p:spPr bwMode="auto">
          <a:xfrm>
            <a:off x="6472238" y="1657350"/>
            <a:ext cx="1207294" cy="577081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99.0.3.0/22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(65201,65223,65101)</a:t>
            </a:r>
          </a:p>
        </p:txBody>
      </p:sp>
      <p:sp>
        <p:nvSpPr>
          <p:cNvPr id="25626" name="Rectangle 224"/>
          <p:cNvSpPr>
            <a:spLocks noGrp="1" noChangeArrowheads="1"/>
          </p:cNvSpPr>
          <p:nvPr>
            <p:ph type="body" idx="1"/>
          </p:nvPr>
        </p:nvSpPr>
        <p:spPr>
          <a:xfrm>
            <a:off x="1439466" y="3164681"/>
            <a:ext cx="7255322" cy="17287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是公认必遵属性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是路由到达一个目的地所经过的一系列自治系统号码的有序列表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当</a:t>
            </a:r>
            <a:r>
              <a:rPr lang="en-US" altLang="zh-CN" sz="1600" dirty="0"/>
              <a:t>BGP</a:t>
            </a:r>
            <a:r>
              <a:rPr lang="zh-CN" altLang="en-US" sz="1600" dirty="0"/>
              <a:t>将一条路由通告到其他</a:t>
            </a:r>
            <a:r>
              <a:rPr lang="en-US" altLang="zh-CN" sz="1600" dirty="0"/>
              <a:t>AS</a:t>
            </a:r>
            <a:r>
              <a:rPr lang="zh-CN" altLang="en-US" sz="1600" dirty="0"/>
              <a:t>时，便会把自己的</a:t>
            </a:r>
            <a:r>
              <a:rPr lang="en-US" altLang="zh-CN" sz="1600" dirty="0"/>
              <a:t>AS</a:t>
            </a:r>
            <a:r>
              <a:rPr lang="zh-CN" altLang="en-US" sz="1600" dirty="0"/>
              <a:t>号添加在</a:t>
            </a:r>
            <a:r>
              <a:rPr lang="en-US" altLang="zh-CN" sz="1600" dirty="0"/>
              <a:t>AS_PATH</a:t>
            </a:r>
            <a:r>
              <a:rPr lang="zh-CN" altLang="en-US" sz="1600" dirty="0"/>
              <a:t>列表的最前面</a:t>
            </a:r>
          </a:p>
        </p:txBody>
      </p:sp>
      <p:grpSp>
        <p:nvGrpSpPr>
          <p:cNvPr id="25627" name="Group 46"/>
          <p:cNvGrpSpPr>
            <a:grpSpLocks noChangeAspect="1"/>
          </p:cNvGrpSpPr>
          <p:nvPr/>
        </p:nvGrpSpPr>
        <p:grpSpPr bwMode="auto">
          <a:xfrm>
            <a:off x="4065985" y="1056085"/>
            <a:ext cx="539353" cy="357188"/>
            <a:chOff x="3541" y="1317"/>
            <a:chExt cx="747" cy="546"/>
          </a:xfrm>
        </p:grpSpPr>
        <p:sp>
          <p:nvSpPr>
            <p:cNvPr id="25692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3" name="Freeform 4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4" name="Freeform 4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5" name="Freeform 5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6" name="Freeform 5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7" name="Freeform 5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8" name="Freeform 5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9" name="Freeform 5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0" name="Freeform 5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1" name="Freeform 5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2" name="Freeform 5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" name="Freeform 5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4" name="Freeform 5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5" name="Freeform 6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6" name="Freeform 6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7" name="Freeform 6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8" name="Freeform 6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28" name="Group 120"/>
          <p:cNvGrpSpPr>
            <a:grpSpLocks noChangeAspect="1"/>
          </p:cNvGrpSpPr>
          <p:nvPr/>
        </p:nvGrpSpPr>
        <p:grpSpPr bwMode="auto">
          <a:xfrm>
            <a:off x="4086225" y="2318147"/>
            <a:ext cx="539354" cy="357188"/>
            <a:chOff x="3541" y="1317"/>
            <a:chExt cx="747" cy="546"/>
          </a:xfrm>
        </p:grpSpPr>
        <p:sp>
          <p:nvSpPr>
            <p:cNvPr id="25675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6" name="Freeform 12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7" name="Freeform 12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8" name="Freeform 12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9" name="Freeform 12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0" name="Freeform 12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1" name="Freeform 12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2" name="Freeform 12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3" name="Freeform 12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4" name="Freeform 13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5" name="Freeform 13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6" name="Freeform 13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7" name="Freeform 13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8" name="Freeform 13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9" name="Freeform 13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0" name="Freeform 13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91" name="Freeform 13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29" name="Text Box 225"/>
          <p:cNvSpPr txBox="1">
            <a:spLocks noChangeAspect="1" noChangeArrowheads="1"/>
          </p:cNvSpPr>
          <p:nvPr/>
        </p:nvSpPr>
        <p:spPr bwMode="auto">
          <a:xfrm>
            <a:off x="1448991" y="1643063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25630" name="Text Box 226"/>
          <p:cNvSpPr txBox="1">
            <a:spLocks noChangeAspect="1" noChangeArrowheads="1"/>
          </p:cNvSpPr>
          <p:nvPr/>
        </p:nvSpPr>
        <p:spPr bwMode="auto">
          <a:xfrm>
            <a:off x="3875485" y="1408510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25631" name="Text Box 227"/>
          <p:cNvSpPr txBox="1">
            <a:spLocks noChangeAspect="1" noChangeArrowheads="1"/>
          </p:cNvSpPr>
          <p:nvPr/>
        </p:nvSpPr>
        <p:spPr bwMode="auto">
          <a:xfrm>
            <a:off x="3921919" y="2694385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25632" name="Text Box 228"/>
          <p:cNvSpPr txBox="1">
            <a:spLocks noChangeAspect="1" noChangeArrowheads="1"/>
          </p:cNvSpPr>
          <p:nvPr/>
        </p:nvSpPr>
        <p:spPr bwMode="auto">
          <a:xfrm>
            <a:off x="6319838" y="1113235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25633" name="Line 209"/>
          <p:cNvSpPr>
            <a:spLocks noChangeShapeType="1"/>
          </p:cNvSpPr>
          <p:nvPr/>
        </p:nvSpPr>
        <p:spPr bwMode="auto">
          <a:xfrm flipH="1">
            <a:off x="2000250" y="2303860"/>
            <a:ext cx="4369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34" name="Group 10"/>
          <p:cNvGrpSpPr>
            <a:grpSpLocks noChangeAspect="1"/>
          </p:cNvGrpSpPr>
          <p:nvPr/>
        </p:nvGrpSpPr>
        <p:grpSpPr bwMode="auto">
          <a:xfrm>
            <a:off x="2068116" y="1606153"/>
            <a:ext cx="539353" cy="357188"/>
            <a:chOff x="3541" y="1317"/>
            <a:chExt cx="747" cy="546"/>
          </a:xfrm>
        </p:grpSpPr>
        <p:sp>
          <p:nvSpPr>
            <p:cNvPr id="2565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9" name="Freeform 1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0" name="Freeform 1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1" name="Freeform 1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2" name="Freeform 1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3" name="Freeform 1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4" name="Freeform 1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5" name="Freeform 1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6" name="Freeform 1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7" name="Freeform 2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8" name="Freeform 2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9" name="Freeform 2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0" name="Freeform 2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1" name="Freeform 2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2" name="Freeform 2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3" name="Freeform 2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4" name="Freeform 2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35" name="Group 139"/>
          <p:cNvGrpSpPr>
            <a:grpSpLocks noChangeAspect="1"/>
          </p:cNvGrpSpPr>
          <p:nvPr/>
        </p:nvGrpSpPr>
        <p:grpSpPr bwMode="auto">
          <a:xfrm>
            <a:off x="6065044" y="1035844"/>
            <a:ext cx="539354" cy="357188"/>
            <a:chOff x="3541" y="1317"/>
            <a:chExt cx="747" cy="546"/>
          </a:xfrm>
        </p:grpSpPr>
        <p:sp>
          <p:nvSpPr>
            <p:cNvPr id="25641" name="AutoShape 14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Freeform 14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Freeform 14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Freeform 14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Freeform 14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Freeform 14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Freeform 14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8" name="Freeform 14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Freeform 14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14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Freeform 15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Freeform 15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Freeform 15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4" name="Freeform 15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5" name="Freeform 15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6" name="Freeform 15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7" name="Freeform 15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6" name="Line 71"/>
          <p:cNvSpPr>
            <a:spLocks noChangeShapeType="1"/>
          </p:cNvSpPr>
          <p:nvPr/>
        </p:nvSpPr>
        <p:spPr bwMode="auto">
          <a:xfrm>
            <a:off x="2750344" y="1339454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Line 71"/>
          <p:cNvSpPr>
            <a:spLocks noChangeShapeType="1"/>
          </p:cNvSpPr>
          <p:nvPr/>
        </p:nvSpPr>
        <p:spPr bwMode="auto">
          <a:xfrm>
            <a:off x="5100638" y="1178719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8" name="Line 71"/>
          <p:cNvSpPr>
            <a:spLocks noChangeShapeType="1"/>
          </p:cNvSpPr>
          <p:nvPr/>
        </p:nvSpPr>
        <p:spPr bwMode="auto">
          <a:xfrm>
            <a:off x="2750344" y="2839641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Line 71"/>
          <p:cNvSpPr>
            <a:spLocks noChangeShapeType="1"/>
          </p:cNvSpPr>
          <p:nvPr/>
        </p:nvSpPr>
        <p:spPr bwMode="auto">
          <a:xfrm>
            <a:off x="5054203" y="2411016"/>
            <a:ext cx="9179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0" name="Line 71"/>
          <p:cNvSpPr>
            <a:spLocks noChangeShapeType="1"/>
          </p:cNvSpPr>
          <p:nvPr/>
        </p:nvSpPr>
        <p:spPr bwMode="auto">
          <a:xfrm>
            <a:off x="6393656" y="1607344"/>
            <a:ext cx="0" cy="5357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5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2"/>
          <p:cNvSpPr>
            <a:spLocks noChangeArrowheads="1"/>
          </p:cNvSpPr>
          <p:nvPr/>
        </p:nvSpPr>
        <p:spPr bwMode="auto">
          <a:xfrm>
            <a:off x="5741194" y="995363"/>
            <a:ext cx="1826419" cy="2160985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3952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NEXT_HOP</a:t>
            </a:r>
            <a:r>
              <a:rPr lang="zh-CN" altLang="en-US" dirty="0" smtClean="0"/>
              <a:t>属性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472804" y="887016"/>
            <a:ext cx="971550" cy="2160984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6629" name="AutoShape 41"/>
          <p:cNvSpPr>
            <a:spLocks noChangeArrowheads="1"/>
          </p:cNvSpPr>
          <p:nvPr/>
        </p:nvSpPr>
        <p:spPr bwMode="auto">
          <a:xfrm rot="5400000">
            <a:off x="3863579" y="1359694"/>
            <a:ext cx="863203" cy="1108472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6630" name="Line 115"/>
          <p:cNvSpPr>
            <a:spLocks noChangeShapeType="1"/>
          </p:cNvSpPr>
          <p:nvPr/>
        </p:nvSpPr>
        <p:spPr bwMode="auto">
          <a:xfrm flipH="1">
            <a:off x="2964656" y="1285876"/>
            <a:ext cx="0" cy="1232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Line 116"/>
          <p:cNvSpPr>
            <a:spLocks noChangeShapeType="1"/>
          </p:cNvSpPr>
          <p:nvPr/>
        </p:nvSpPr>
        <p:spPr bwMode="auto">
          <a:xfrm>
            <a:off x="2160985" y="1427560"/>
            <a:ext cx="809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Line 117"/>
          <p:cNvSpPr>
            <a:spLocks noChangeShapeType="1"/>
          </p:cNvSpPr>
          <p:nvPr/>
        </p:nvSpPr>
        <p:spPr bwMode="auto">
          <a:xfrm>
            <a:off x="2160985" y="2291954"/>
            <a:ext cx="809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Line 119"/>
          <p:cNvSpPr>
            <a:spLocks noChangeShapeType="1"/>
          </p:cNvSpPr>
          <p:nvPr/>
        </p:nvSpPr>
        <p:spPr bwMode="auto">
          <a:xfrm flipV="1">
            <a:off x="2964657" y="1928813"/>
            <a:ext cx="123229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4" name="Text Box 120"/>
          <p:cNvSpPr txBox="1">
            <a:spLocks noChangeArrowheads="1"/>
          </p:cNvSpPr>
          <p:nvPr/>
        </p:nvSpPr>
        <p:spPr bwMode="auto">
          <a:xfrm>
            <a:off x="2572941" y="696516"/>
            <a:ext cx="1448991" cy="43858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D=8.0.0.0/24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NEXT_HOP=10.2.1.3</a:t>
            </a:r>
          </a:p>
        </p:txBody>
      </p:sp>
      <p:sp>
        <p:nvSpPr>
          <p:cNvPr id="26635" name="Text Box 122"/>
          <p:cNvSpPr txBox="1">
            <a:spLocks noChangeAspect="1" noChangeArrowheads="1"/>
          </p:cNvSpPr>
          <p:nvPr/>
        </p:nvSpPr>
        <p:spPr bwMode="auto">
          <a:xfrm>
            <a:off x="1494235" y="84415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65330</a:t>
            </a:r>
          </a:p>
        </p:txBody>
      </p:sp>
      <p:sp>
        <p:nvSpPr>
          <p:cNvPr id="26636" name="Text Box 123"/>
          <p:cNvSpPr txBox="1">
            <a:spLocks noChangeAspect="1" noChangeArrowheads="1"/>
          </p:cNvSpPr>
          <p:nvPr/>
        </p:nvSpPr>
        <p:spPr bwMode="auto">
          <a:xfrm>
            <a:off x="3849291" y="1481138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65022</a:t>
            </a:r>
          </a:p>
        </p:txBody>
      </p:sp>
      <p:grpSp>
        <p:nvGrpSpPr>
          <p:cNvPr id="26637" name="Group 79"/>
          <p:cNvGrpSpPr>
            <a:grpSpLocks noChangeAspect="1"/>
          </p:cNvGrpSpPr>
          <p:nvPr/>
        </p:nvGrpSpPr>
        <p:grpSpPr bwMode="auto">
          <a:xfrm>
            <a:off x="1689498" y="1232297"/>
            <a:ext cx="539353" cy="357188"/>
            <a:chOff x="3541" y="1317"/>
            <a:chExt cx="747" cy="546"/>
          </a:xfrm>
        </p:grpSpPr>
        <p:sp>
          <p:nvSpPr>
            <p:cNvPr id="26754" name="AutoShape 8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5" name="Freeform 8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6" name="Freeform 8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7" name="Freeform 8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8" name="Freeform 8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9" name="Freeform 8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0" name="Freeform 8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1" name="Freeform 8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2" name="Freeform 8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3" name="Freeform 8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4" name="Freeform 9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5" name="Freeform 9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6" name="Freeform 9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7" name="Freeform 9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8" name="Freeform 9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9" name="Freeform 9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0" name="Freeform 9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8" name="Line 124"/>
          <p:cNvSpPr>
            <a:spLocks noChangeShapeType="1"/>
          </p:cNvSpPr>
          <p:nvPr/>
        </p:nvSpPr>
        <p:spPr bwMode="auto">
          <a:xfrm flipV="1">
            <a:off x="4411266" y="1446610"/>
            <a:ext cx="1875234" cy="4822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9" name="Text Box 125"/>
          <p:cNvSpPr txBox="1">
            <a:spLocks noChangeArrowheads="1"/>
          </p:cNvSpPr>
          <p:nvPr/>
        </p:nvSpPr>
        <p:spPr bwMode="auto">
          <a:xfrm>
            <a:off x="4411266" y="910828"/>
            <a:ext cx="1429620" cy="43858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D=8.0.0.0/24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NEXT_HOP=10.3.1.1</a:t>
            </a:r>
          </a:p>
        </p:txBody>
      </p:sp>
      <p:sp>
        <p:nvSpPr>
          <p:cNvPr id="26640" name="Text Box 127"/>
          <p:cNvSpPr txBox="1">
            <a:spLocks noChangeArrowheads="1"/>
          </p:cNvSpPr>
          <p:nvPr/>
        </p:nvSpPr>
        <p:spPr bwMode="auto">
          <a:xfrm>
            <a:off x="5643562" y="2356247"/>
            <a:ext cx="1285057" cy="43858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D=8.0.0.0/24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NEXT_HOP=10.3.1.1</a:t>
            </a:r>
          </a:p>
        </p:txBody>
      </p:sp>
      <p:sp>
        <p:nvSpPr>
          <p:cNvPr id="26641" name="Line 128"/>
          <p:cNvSpPr>
            <a:spLocks noChangeShapeType="1"/>
          </p:cNvSpPr>
          <p:nvPr/>
        </p:nvSpPr>
        <p:spPr bwMode="auto">
          <a:xfrm>
            <a:off x="6232922" y="1446610"/>
            <a:ext cx="10179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Text Box 131"/>
          <p:cNvSpPr txBox="1">
            <a:spLocks noChangeArrowheads="1"/>
          </p:cNvSpPr>
          <p:nvPr/>
        </p:nvSpPr>
        <p:spPr bwMode="auto">
          <a:xfrm>
            <a:off x="2000250" y="1232297"/>
            <a:ext cx="998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10.2.1.1/24</a:t>
            </a:r>
          </a:p>
        </p:txBody>
      </p:sp>
      <p:sp>
        <p:nvSpPr>
          <p:cNvPr id="26643" name="Text Box 132"/>
          <p:cNvSpPr txBox="1">
            <a:spLocks noChangeArrowheads="1"/>
          </p:cNvSpPr>
          <p:nvPr/>
        </p:nvSpPr>
        <p:spPr bwMode="auto">
          <a:xfrm>
            <a:off x="1946672" y="2089547"/>
            <a:ext cx="9989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10.2.1.3/24</a:t>
            </a:r>
          </a:p>
        </p:txBody>
      </p:sp>
      <p:sp>
        <p:nvSpPr>
          <p:cNvPr id="26644" name="Text Box 133"/>
          <p:cNvSpPr txBox="1">
            <a:spLocks noChangeArrowheads="1"/>
          </p:cNvSpPr>
          <p:nvPr/>
        </p:nvSpPr>
        <p:spPr bwMode="auto">
          <a:xfrm>
            <a:off x="3198019" y="1776413"/>
            <a:ext cx="998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10.2.1.2/24</a:t>
            </a:r>
          </a:p>
        </p:txBody>
      </p:sp>
      <p:sp>
        <p:nvSpPr>
          <p:cNvPr id="26645" name="Text Box 138"/>
          <p:cNvSpPr txBox="1">
            <a:spLocks noChangeArrowheads="1"/>
          </p:cNvSpPr>
          <p:nvPr/>
        </p:nvSpPr>
        <p:spPr bwMode="auto">
          <a:xfrm>
            <a:off x="4301729" y="1891904"/>
            <a:ext cx="9989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10.3.1.1/24</a:t>
            </a:r>
          </a:p>
        </p:txBody>
      </p:sp>
      <p:sp>
        <p:nvSpPr>
          <p:cNvPr id="26646" name="Text Box 139"/>
          <p:cNvSpPr txBox="1">
            <a:spLocks noChangeArrowheads="1"/>
          </p:cNvSpPr>
          <p:nvPr/>
        </p:nvSpPr>
        <p:spPr bwMode="auto">
          <a:xfrm>
            <a:off x="6179344" y="1232297"/>
            <a:ext cx="998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10.1.2.1/24</a:t>
            </a:r>
          </a:p>
        </p:txBody>
      </p:sp>
      <p:sp>
        <p:nvSpPr>
          <p:cNvPr id="26647" name="Line 140"/>
          <p:cNvSpPr>
            <a:spLocks noChangeShapeType="1"/>
          </p:cNvSpPr>
          <p:nvPr/>
        </p:nvSpPr>
        <p:spPr bwMode="auto">
          <a:xfrm>
            <a:off x="7297341" y="1610916"/>
            <a:ext cx="0" cy="9179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Text Box 141"/>
          <p:cNvSpPr txBox="1">
            <a:spLocks noChangeArrowheads="1"/>
          </p:cNvSpPr>
          <p:nvPr/>
        </p:nvSpPr>
        <p:spPr bwMode="auto">
          <a:xfrm>
            <a:off x="6500813" y="1607344"/>
            <a:ext cx="998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10.1.1.1/24</a:t>
            </a:r>
          </a:p>
        </p:txBody>
      </p:sp>
      <p:sp>
        <p:nvSpPr>
          <p:cNvPr id="26649" name="Text Box 142"/>
          <p:cNvSpPr txBox="1">
            <a:spLocks noChangeAspect="1" noChangeArrowheads="1"/>
          </p:cNvSpPr>
          <p:nvPr/>
        </p:nvSpPr>
        <p:spPr bwMode="auto">
          <a:xfrm rot="2911481">
            <a:off x="6379369" y="1847694"/>
            <a:ext cx="9179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IBGP</a:t>
            </a:r>
            <a:r>
              <a:rPr lang="zh-CN" altLang="en-US" sz="1050">
                <a:ea typeface="黑体" panose="02010609060101010101" pitchFamily="49" charset="-122"/>
              </a:rPr>
              <a:t>连接</a:t>
            </a:r>
            <a:endParaRPr lang="en-US" altLang="zh-CN" sz="1050">
              <a:ea typeface="黑体" panose="02010609060101010101" pitchFamily="49" charset="-122"/>
            </a:endParaRPr>
          </a:p>
        </p:txBody>
      </p:sp>
      <p:sp>
        <p:nvSpPr>
          <p:cNvPr id="26650" name="Text Box 144"/>
          <p:cNvSpPr txBox="1">
            <a:spLocks noChangeArrowheads="1"/>
          </p:cNvSpPr>
          <p:nvPr/>
        </p:nvSpPr>
        <p:spPr bwMode="auto">
          <a:xfrm>
            <a:off x="3956448" y="2075260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26651" name="Text Box 145"/>
          <p:cNvSpPr txBox="1">
            <a:spLocks noChangeArrowheads="1"/>
          </p:cNvSpPr>
          <p:nvPr/>
        </p:nvSpPr>
        <p:spPr bwMode="auto">
          <a:xfrm>
            <a:off x="1625204" y="156924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26652" name="Text Box 146"/>
          <p:cNvSpPr txBox="1">
            <a:spLocks noChangeArrowheads="1"/>
          </p:cNvSpPr>
          <p:nvPr/>
        </p:nvSpPr>
        <p:spPr bwMode="auto">
          <a:xfrm>
            <a:off x="1137046" y="2143126"/>
            <a:ext cx="7024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26653" name="Text Box 147"/>
          <p:cNvSpPr txBox="1">
            <a:spLocks noChangeArrowheads="1"/>
          </p:cNvSpPr>
          <p:nvPr/>
        </p:nvSpPr>
        <p:spPr bwMode="auto">
          <a:xfrm>
            <a:off x="5798344" y="1589485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26654" name="Text Box 148"/>
          <p:cNvSpPr txBox="1">
            <a:spLocks noChangeArrowheads="1"/>
          </p:cNvSpPr>
          <p:nvPr/>
        </p:nvSpPr>
        <p:spPr bwMode="auto">
          <a:xfrm>
            <a:off x="6930629" y="109299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RTE</a:t>
            </a:r>
          </a:p>
        </p:txBody>
      </p:sp>
      <p:sp>
        <p:nvSpPr>
          <p:cNvPr id="26655" name="Text Box 149"/>
          <p:cNvSpPr txBox="1">
            <a:spLocks noChangeArrowheads="1"/>
          </p:cNvSpPr>
          <p:nvPr/>
        </p:nvSpPr>
        <p:spPr bwMode="auto">
          <a:xfrm>
            <a:off x="7042548" y="286345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RTF</a:t>
            </a:r>
          </a:p>
        </p:txBody>
      </p:sp>
      <p:sp>
        <p:nvSpPr>
          <p:cNvPr id="26656" name="Rectangle 150"/>
          <p:cNvSpPr>
            <a:spLocks noGrp="1" noChangeArrowheads="1"/>
          </p:cNvSpPr>
          <p:nvPr>
            <p:ph type="body" idx="1"/>
          </p:nvPr>
        </p:nvSpPr>
        <p:spPr>
          <a:xfrm>
            <a:off x="1494235" y="3469481"/>
            <a:ext cx="6078140" cy="97750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100" dirty="0"/>
              <a:t>是公认必遵属性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100" dirty="0"/>
              <a:t>为</a:t>
            </a:r>
            <a:r>
              <a:rPr lang="en-US" altLang="zh-CN" sz="2100" dirty="0"/>
              <a:t>BGP </a:t>
            </a:r>
            <a:r>
              <a:rPr lang="zh-CN" altLang="en-US" sz="2100" dirty="0"/>
              <a:t>发言者指示去往目的地的下一跳 </a:t>
            </a:r>
          </a:p>
        </p:txBody>
      </p:sp>
      <p:sp>
        <p:nvSpPr>
          <p:cNvPr id="26657" name="Text Box 152"/>
          <p:cNvSpPr txBox="1">
            <a:spLocks noChangeArrowheads="1"/>
          </p:cNvSpPr>
          <p:nvPr/>
        </p:nvSpPr>
        <p:spPr bwMode="auto">
          <a:xfrm>
            <a:off x="1429941" y="2732485"/>
            <a:ext cx="9989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 b="1">
                <a:ea typeface="黑体" panose="02010609060101010101" pitchFamily="49" charset="-122"/>
              </a:rPr>
              <a:t>8.0.0.0/24</a:t>
            </a:r>
          </a:p>
        </p:txBody>
      </p:sp>
      <p:grpSp>
        <p:nvGrpSpPr>
          <p:cNvPr id="26658" name="Group 97"/>
          <p:cNvGrpSpPr>
            <a:grpSpLocks noChangeAspect="1"/>
          </p:cNvGrpSpPr>
          <p:nvPr/>
        </p:nvGrpSpPr>
        <p:grpSpPr bwMode="auto">
          <a:xfrm>
            <a:off x="4000500" y="1752600"/>
            <a:ext cx="539354" cy="357188"/>
            <a:chOff x="3541" y="1317"/>
            <a:chExt cx="747" cy="546"/>
          </a:xfrm>
        </p:grpSpPr>
        <p:sp>
          <p:nvSpPr>
            <p:cNvPr id="26737" name="AutoShape 9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8" name="Freeform 9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9" name="Freeform 10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0" name="Freeform 10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1" name="Freeform 10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2" name="Freeform 10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3" name="Freeform 10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4" name="Freeform 10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5" name="Freeform 10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6" name="Freeform 10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7" name="Freeform 10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8" name="Freeform 10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9" name="Freeform 11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0" name="Freeform 11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1" name="Freeform 11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2" name="Freeform 11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3" name="Freeform 11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59" name="Group 43"/>
          <p:cNvGrpSpPr>
            <a:grpSpLocks noChangeAspect="1"/>
          </p:cNvGrpSpPr>
          <p:nvPr/>
        </p:nvGrpSpPr>
        <p:grpSpPr bwMode="auto">
          <a:xfrm>
            <a:off x="5893594" y="1265635"/>
            <a:ext cx="539354" cy="357188"/>
            <a:chOff x="3541" y="1317"/>
            <a:chExt cx="747" cy="546"/>
          </a:xfrm>
        </p:grpSpPr>
        <p:sp>
          <p:nvSpPr>
            <p:cNvPr id="2672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1" name="Freeform 4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2" name="Freeform 4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3" name="Freeform 4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4" name="Freeform 4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5" name="Freeform 4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6" name="Freeform 5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7" name="Freeform 5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8" name="Freeform 5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9" name="Freeform 5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0" name="Freeform 5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1" name="Freeform 5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2" name="Freeform 5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3" name="Freeform 5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4" name="Freeform 5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5" name="Freeform 5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6" name="Freeform 6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60" name="Group 61"/>
          <p:cNvGrpSpPr>
            <a:grpSpLocks noChangeAspect="1"/>
          </p:cNvGrpSpPr>
          <p:nvPr/>
        </p:nvGrpSpPr>
        <p:grpSpPr bwMode="auto">
          <a:xfrm>
            <a:off x="7028260" y="2507456"/>
            <a:ext cx="539353" cy="357188"/>
            <a:chOff x="3541" y="1317"/>
            <a:chExt cx="747" cy="546"/>
          </a:xfrm>
        </p:grpSpPr>
        <p:sp>
          <p:nvSpPr>
            <p:cNvPr id="26703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6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5" name="Freeform 6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6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7" name="Freeform 6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8" name="Freeform 6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9" name="Freeform 6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0" name="Freeform 6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1" name="Freeform 7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2" name="Freeform 7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3" name="Freeform 7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4" name="Freeform 7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5" name="Freeform 7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6" name="Freeform 7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7" name="Freeform 7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8" name="Freeform 7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9" name="Freeform 7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61" name="Group 5"/>
          <p:cNvGrpSpPr>
            <a:grpSpLocks noChangeAspect="1"/>
          </p:cNvGrpSpPr>
          <p:nvPr/>
        </p:nvGrpSpPr>
        <p:grpSpPr bwMode="auto">
          <a:xfrm>
            <a:off x="7028260" y="1275160"/>
            <a:ext cx="539353" cy="357188"/>
            <a:chOff x="3541" y="1317"/>
            <a:chExt cx="747" cy="546"/>
          </a:xfrm>
        </p:grpSpPr>
        <p:sp>
          <p:nvSpPr>
            <p:cNvPr id="266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1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6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9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1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2" name="Line 209"/>
          <p:cNvSpPr>
            <a:spLocks noChangeShapeType="1"/>
          </p:cNvSpPr>
          <p:nvPr/>
        </p:nvSpPr>
        <p:spPr bwMode="auto">
          <a:xfrm flipH="1">
            <a:off x="2000250" y="2196704"/>
            <a:ext cx="1191" cy="5357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Line 209"/>
          <p:cNvSpPr>
            <a:spLocks noChangeShapeType="1"/>
          </p:cNvSpPr>
          <p:nvPr/>
        </p:nvSpPr>
        <p:spPr bwMode="auto">
          <a:xfrm flipH="1">
            <a:off x="1678782" y="2732485"/>
            <a:ext cx="4369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64" name="Group 23"/>
          <p:cNvGrpSpPr>
            <a:grpSpLocks noChangeAspect="1"/>
          </p:cNvGrpSpPr>
          <p:nvPr/>
        </p:nvGrpSpPr>
        <p:grpSpPr bwMode="auto">
          <a:xfrm>
            <a:off x="1657350" y="2107406"/>
            <a:ext cx="539354" cy="357188"/>
            <a:chOff x="3541" y="1317"/>
            <a:chExt cx="747" cy="546"/>
          </a:xfrm>
        </p:grpSpPr>
        <p:sp>
          <p:nvSpPr>
            <p:cNvPr id="2666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4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5" name="Line 71"/>
          <p:cNvSpPr>
            <a:spLocks noChangeShapeType="1"/>
          </p:cNvSpPr>
          <p:nvPr/>
        </p:nvSpPr>
        <p:spPr bwMode="auto">
          <a:xfrm>
            <a:off x="2589610" y="1178719"/>
            <a:ext cx="139303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6" name="Line 18"/>
          <p:cNvSpPr>
            <a:spLocks noChangeShapeType="1"/>
          </p:cNvSpPr>
          <p:nvPr/>
        </p:nvSpPr>
        <p:spPr bwMode="auto">
          <a:xfrm>
            <a:off x="6330554" y="1660922"/>
            <a:ext cx="750094" cy="857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7" name="Line 71"/>
          <p:cNvSpPr>
            <a:spLocks noChangeShapeType="1"/>
          </p:cNvSpPr>
          <p:nvPr/>
        </p:nvSpPr>
        <p:spPr bwMode="auto">
          <a:xfrm>
            <a:off x="4411267" y="1393031"/>
            <a:ext cx="139303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8" name="Line 71"/>
          <p:cNvSpPr>
            <a:spLocks noChangeShapeType="1"/>
          </p:cNvSpPr>
          <p:nvPr/>
        </p:nvSpPr>
        <p:spPr bwMode="auto">
          <a:xfrm>
            <a:off x="5643563" y="2839641"/>
            <a:ext cx="139303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/>
              <a:t>ORIGIN </a:t>
            </a:r>
            <a:r>
              <a:rPr lang="zh-CN" altLang="en-US" dirty="0" smtClean="0"/>
              <a:t>属性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803673"/>
            <a:ext cx="8136904" cy="388858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dirty="0"/>
              <a:t>ORIGIN</a:t>
            </a:r>
            <a:r>
              <a:rPr lang="zh-CN" altLang="en-US" dirty="0"/>
              <a:t>属性定义路由信息的来源，标记一条路由是怎么成为</a:t>
            </a:r>
            <a:r>
              <a:rPr lang="en-US" altLang="zh-CN" dirty="0"/>
              <a:t>BGP</a:t>
            </a:r>
            <a:r>
              <a:rPr lang="zh-CN" altLang="en-US" dirty="0"/>
              <a:t>路由的 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三种</a:t>
            </a:r>
            <a:r>
              <a:rPr lang="en-US" altLang="zh-CN" dirty="0"/>
              <a:t>ORIGIN</a:t>
            </a:r>
            <a:r>
              <a:rPr lang="zh-CN" altLang="en-US" dirty="0"/>
              <a:t>属性类型：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sz="1500" dirty="0"/>
              <a:t>IGP: </a:t>
            </a:r>
            <a:r>
              <a:rPr lang="zh-CN" altLang="en-US" sz="1500" dirty="0"/>
              <a:t>表明路由信息产生于</a:t>
            </a:r>
            <a:r>
              <a:rPr lang="en-US" altLang="zh-CN" sz="1500" dirty="0"/>
              <a:t>AS</a:t>
            </a:r>
            <a:r>
              <a:rPr lang="zh-CN" altLang="en-US" sz="1500" dirty="0"/>
              <a:t>内部，一般是聚合路由或者通过</a:t>
            </a:r>
            <a:r>
              <a:rPr lang="en-US" altLang="zh-CN" sz="1500" dirty="0"/>
              <a:t>Network</a:t>
            </a:r>
            <a:r>
              <a:rPr lang="zh-CN" altLang="en-US" sz="1500" dirty="0"/>
              <a:t>命令引入的路由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sz="1500" dirty="0"/>
              <a:t>EGP: </a:t>
            </a:r>
            <a:r>
              <a:rPr lang="zh-CN" altLang="en-US" sz="1500" dirty="0"/>
              <a:t>路由信息是通过</a:t>
            </a:r>
            <a:r>
              <a:rPr lang="en-US" altLang="zh-CN" sz="1500" dirty="0"/>
              <a:t>EGP</a:t>
            </a:r>
            <a:r>
              <a:rPr lang="zh-CN" altLang="en-US" sz="1500" dirty="0"/>
              <a:t>协议引入的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sz="1500" dirty="0"/>
              <a:t>Incomplete: </a:t>
            </a:r>
            <a:r>
              <a:rPr lang="zh-CN" altLang="en-US" sz="1500" dirty="0"/>
              <a:t>路由信息是通过其他方式的来的，一般是通过</a:t>
            </a:r>
            <a:r>
              <a:rPr lang="en-US" altLang="zh-CN" sz="1500" dirty="0"/>
              <a:t>Import</a:t>
            </a:r>
            <a:r>
              <a:rPr lang="zh-CN" altLang="en-US" sz="1500" dirty="0"/>
              <a:t>引入的</a:t>
            </a:r>
            <a:r>
              <a:rPr lang="en-US" altLang="zh-CN" sz="1500" dirty="0"/>
              <a:t>IGP</a:t>
            </a:r>
            <a:r>
              <a:rPr lang="zh-CN" altLang="en-US" sz="1500" dirty="0"/>
              <a:t>路由或者静态路由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在其它选路因素相同的情况下，</a:t>
            </a:r>
            <a:r>
              <a:rPr lang="en-US" altLang="zh-CN" dirty="0"/>
              <a:t>BGP</a:t>
            </a:r>
            <a:r>
              <a:rPr lang="zh-CN" altLang="en-US" dirty="0"/>
              <a:t>会比较</a:t>
            </a:r>
            <a:r>
              <a:rPr lang="en-US" altLang="zh-CN" dirty="0"/>
              <a:t>ORIGIN</a:t>
            </a:r>
            <a:r>
              <a:rPr lang="zh-CN" altLang="en-US" dirty="0"/>
              <a:t>属性来确定到达相同目的地的最佳路由</a:t>
            </a:r>
            <a:endParaRPr lang="en-US" altLang="zh-CN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sz="1650" dirty="0"/>
              <a:t>IGP</a:t>
            </a:r>
            <a:r>
              <a:rPr lang="zh-CN" altLang="en-US" sz="1650" dirty="0"/>
              <a:t>优先于</a:t>
            </a:r>
            <a:r>
              <a:rPr lang="en-US" altLang="zh-CN" sz="1650" dirty="0"/>
              <a:t>EGP</a:t>
            </a:r>
            <a:r>
              <a:rPr lang="zh-CN" altLang="en-US" sz="1650" dirty="0"/>
              <a:t>，</a:t>
            </a:r>
            <a:r>
              <a:rPr lang="en-US" altLang="zh-CN" sz="1650" dirty="0"/>
              <a:t>EGP</a:t>
            </a:r>
            <a:r>
              <a:rPr lang="zh-CN" altLang="en-US" sz="1650" dirty="0"/>
              <a:t>优先于</a:t>
            </a:r>
            <a:r>
              <a:rPr lang="en-US" altLang="zh-CN" sz="1650" dirty="0"/>
              <a:t>Incomplete</a:t>
            </a:r>
            <a:endParaRPr lang="zh-CN" altLang="en-US" sz="1650" dirty="0"/>
          </a:p>
        </p:txBody>
      </p:sp>
    </p:spTree>
    <p:extLst>
      <p:ext uri="{BB962C8B-B14F-4D97-AF65-F5344CB8AC3E}">
        <p14:creationId xmlns:p14="http://schemas.microsoft.com/office/powerpoint/2010/main" val="2696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7626" y="2333670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属性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5290" y="861385"/>
            <a:ext cx="387963" cy="3691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35290" y="1347614"/>
            <a:ext cx="387963" cy="370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35290" y="183550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7626" y="1334016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47626" y="280796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选路规则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40675" y="85972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概述及术语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47626" y="183384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消息和状态机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35290" y="2321734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35289" y="2807963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8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00"/>
          <p:cNvSpPr>
            <a:spLocks noChangeArrowheads="1"/>
          </p:cNvSpPr>
          <p:nvPr/>
        </p:nvSpPr>
        <p:spPr bwMode="auto">
          <a:xfrm>
            <a:off x="3955257" y="735807"/>
            <a:ext cx="3617119" cy="2318147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9" y="158813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sz="2250"/>
              <a:t>LOCAL_PREF</a:t>
            </a:r>
            <a:r>
              <a:rPr lang="zh-CN" altLang="en-US" sz="2250"/>
              <a:t>属性</a:t>
            </a:r>
          </a:p>
        </p:txBody>
      </p:sp>
      <p:sp>
        <p:nvSpPr>
          <p:cNvPr id="28676" name="AutoShape 155"/>
          <p:cNvSpPr>
            <a:spLocks noChangeArrowheads="1"/>
          </p:cNvSpPr>
          <p:nvPr/>
        </p:nvSpPr>
        <p:spPr bwMode="auto">
          <a:xfrm>
            <a:off x="1776412" y="1171575"/>
            <a:ext cx="1081088" cy="167401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8677" name="Line 174"/>
          <p:cNvSpPr>
            <a:spLocks noChangeShapeType="1"/>
          </p:cNvSpPr>
          <p:nvPr/>
        </p:nvSpPr>
        <p:spPr bwMode="auto">
          <a:xfrm flipV="1">
            <a:off x="2643188" y="1301353"/>
            <a:ext cx="2089547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175"/>
          <p:cNvSpPr>
            <a:spLocks noChangeShapeType="1"/>
          </p:cNvSpPr>
          <p:nvPr/>
        </p:nvSpPr>
        <p:spPr bwMode="auto">
          <a:xfrm>
            <a:off x="2589610" y="1997869"/>
            <a:ext cx="1982390" cy="588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176"/>
          <p:cNvSpPr>
            <a:spLocks noChangeShapeType="1"/>
          </p:cNvSpPr>
          <p:nvPr/>
        </p:nvSpPr>
        <p:spPr bwMode="auto">
          <a:xfrm>
            <a:off x="4950619" y="1397794"/>
            <a:ext cx="2032397" cy="4774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177"/>
          <p:cNvSpPr>
            <a:spLocks noChangeShapeType="1"/>
          </p:cNvSpPr>
          <p:nvPr/>
        </p:nvSpPr>
        <p:spPr bwMode="auto">
          <a:xfrm flipV="1">
            <a:off x="5004198" y="1928813"/>
            <a:ext cx="1978819" cy="603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1" name="Group 137"/>
          <p:cNvGrpSpPr>
            <a:grpSpLocks noChangeAspect="1"/>
          </p:cNvGrpSpPr>
          <p:nvPr/>
        </p:nvGrpSpPr>
        <p:grpSpPr bwMode="auto">
          <a:xfrm>
            <a:off x="6715125" y="1714500"/>
            <a:ext cx="539354" cy="357188"/>
            <a:chOff x="3541" y="1317"/>
            <a:chExt cx="747" cy="546"/>
          </a:xfrm>
        </p:grpSpPr>
        <p:sp>
          <p:nvSpPr>
            <p:cNvPr id="28756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Freeform 13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Freeform 14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9" name="Freeform 14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0" name="Freeform 14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1" name="Freeform 14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2" name="Freeform 14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3" name="Freeform 14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4" name="Freeform 14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5" name="Freeform 14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6" name="Freeform 14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7" name="Freeform 14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8" name="Freeform 15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9" name="Freeform 15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0" name="Freeform 15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1" name="Freeform 15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2" name="Freeform 15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82" name="Group 101"/>
          <p:cNvGrpSpPr>
            <a:grpSpLocks noChangeAspect="1"/>
          </p:cNvGrpSpPr>
          <p:nvPr/>
        </p:nvGrpSpPr>
        <p:grpSpPr bwMode="auto">
          <a:xfrm>
            <a:off x="4464844" y="1148953"/>
            <a:ext cx="539354" cy="357188"/>
            <a:chOff x="3541" y="1317"/>
            <a:chExt cx="747" cy="546"/>
          </a:xfrm>
        </p:grpSpPr>
        <p:sp>
          <p:nvSpPr>
            <p:cNvPr id="28739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10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Freeform 10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Freeform 10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Freeform 10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Freeform 10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Freeform 10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Freeform 10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Freeform 11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8" name="Freeform 11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Freeform 11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0" name="Freeform 11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1" name="Freeform 11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Freeform 11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3" name="Freeform 11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4" name="Freeform 11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5" name="Freeform 11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83" name="Group 119"/>
          <p:cNvGrpSpPr>
            <a:grpSpLocks noChangeAspect="1"/>
          </p:cNvGrpSpPr>
          <p:nvPr/>
        </p:nvGrpSpPr>
        <p:grpSpPr bwMode="auto">
          <a:xfrm>
            <a:off x="4519612" y="2370535"/>
            <a:ext cx="539354" cy="357188"/>
            <a:chOff x="3541" y="1317"/>
            <a:chExt cx="747" cy="546"/>
          </a:xfrm>
        </p:grpSpPr>
        <p:sp>
          <p:nvSpPr>
            <p:cNvPr id="28722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12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Freeform 12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Freeform 12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Freeform 12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Freeform 12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Freeform 12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Freeform 12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Freeform 12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Freeform 12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Freeform 13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Freeform 13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13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13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Freeform 13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Freeform 13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Freeform 13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4" name="Line 179"/>
          <p:cNvSpPr>
            <a:spLocks noChangeShapeType="1"/>
          </p:cNvSpPr>
          <p:nvPr/>
        </p:nvSpPr>
        <p:spPr bwMode="auto">
          <a:xfrm>
            <a:off x="2536031" y="1576388"/>
            <a:ext cx="0" cy="421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5" name="Text Box 180"/>
          <p:cNvSpPr txBox="1">
            <a:spLocks noChangeArrowheads="1"/>
          </p:cNvSpPr>
          <p:nvPr/>
        </p:nvSpPr>
        <p:spPr bwMode="auto">
          <a:xfrm>
            <a:off x="1893094" y="1301354"/>
            <a:ext cx="998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8.0.0.0/24</a:t>
            </a:r>
          </a:p>
        </p:txBody>
      </p:sp>
      <p:sp>
        <p:nvSpPr>
          <p:cNvPr id="28686" name="Text Box 181"/>
          <p:cNvSpPr txBox="1">
            <a:spLocks noChangeArrowheads="1"/>
          </p:cNvSpPr>
          <p:nvPr/>
        </p:nvSpPr>
        <p:spPr bwMode="auto">
          <a:xfrm>
            <a:off x="1763316" y="190142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28687" name="Text Box 182"/>
          <p:cNvSpPr txBox="1">
            <a:spLocks noChangeAspect="1" noChangeArrowheads="1"/>
          </p:cNvSpPr>
          <p:nvPr/>
        </p:nvSpPr>
        <p:spPr bwMode="auto">
          <a:xfrm>
            <a:off x="1678782" y="260270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65330</a:t>
            </a:r>
          </a:p>
        </p:txBody>
      </p:sp>
      <p:sp>
        <p:nvSpPr>
          <p:cNvPr id="28688" name="Text Box 183"/>
          <p:cNvSpPr txBox="1">
            <a:spLocks noChangeAspect="1" noChangeArrowheads="1"/>
          </p:cNvSpPr>
          <p:nvPr/>
        </p:nvSpPr>
        <p:spPr bwMode="auto">
          <a:xfrm>
            <a:off x="6654403" y="75009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65101</a:t>
            </a:r>
          </a:p>
        </p:txBody>
      </p:sp>
      <p:sp>
        <p:nvSpPr>
          <p:cNvPr id="28689" name="Text Box 184"/>
          <p:cNvSpPr txBox="1">
            <a:spLocks noChangeArrowheads="1"/>
          </p:cNvSpPr>
          <p:nvPr/>
        </p:nvSpPr>
        <p:spPr bwMode="auto">
          <a:xfrm>
            <a:off x="2386013" y="2089548"/>
            <a:ext cx="998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3.1.1.1</a:t>
            </a:r>
          </a:p>
        </p:txBody>
      </p:sp>
      <p:sp>
        <p:nvSpPr>
          <p:cNvPr id="28690" name="Text Box 185"/>
          <p:cNvSpPr txBox="1">
            <a:spLocks noChangeArrowheads="1"/>
          </p:cNvSpPr>
          <p:nvPr/>
        </p:nvSpPr>
        <p:spPr bwMode="auto">
          <a:xfrm>
            <a:off x="2428875" y="1622823"/>
            <a:ext cx="998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2.1.1.1</a:t>
            </a:r>
          </a:p>
        </p:txBody>
      </p:sp>
      <p:sp>
        <p:nvSpPr>
          <p:cNvPr id="28691" name="Text Box 188"/>
          <p:cNvSpPr txBox="1">
            <a:spLocks noChangeArrowheads="1"/>
          </p:cNvSpPr>
          <p:nvPr/>
        </p:nvSpPr>
        <p:spPr bwMode="auto">
          <a:xfrm>
            <a:off x="4405313" y="1477567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28692" name="Text Box 189"/>
          <p:cNvSpPr txBox="1">
            <a:spLocks noChangeArrowheads="1"/>
          </p:cNvSpPr>
          <p:nvPr/>
        </p:nvSpPr>
        <p:spPr bwMode="auto">
          <a:xfrm>
            <a:off x="4411266" y="215860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28693" name="Text Box 190"/>
          <p:cNvSpPr txBox="1">
            <a:spLocks noChangeArrowheads="1"/>
          </p:cNvSpPr>
          <p:nvPr/>
        </p:nvSpPr>
        <p:spPr bwMode="auto">
          <a:xfrm>
            <a:off x="7036594" y="176807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28694" name="Text Box 191"/>
          <p:cNvSpPr txBox="1">
            <a:spLocks noChangeArrowheads="1"/>
          </p:cNvSpPr>
          <p:nvPr/>
        </p:nvSpPr>
        <p:spPr bwMode="auto">
          <a:xfrm>
            <a:off x="3768329" y="926306"/>
            <a:ext cx="16752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LOCAL_PREF=100</a:t>
            </a:r>
          </a:p>
        </p:txBody>
      </p:sp>
      <p:sp>
        <p:nvSpPr>
          <p:cNvPr id="28695" name="Text Box 192"/>
          <p:cNvSpPr txBox="1">
            <a:spLocks noChangeArrowheads="1"/>
          </p:cNvSpPr>
          <p:nvPr/>
        </p:nvSpPr>
        <p:spPr bwMode="auto">
          <a:xfrm>
            <a:off x="3821907" y="2694385"/>
            <a:ext cx="16752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LOCAL_PREF=200</a:t>
            </a:r>
          </a:p>
        </p:txBody>
      </p:sp>
      <p:sp>
        <p:nvSpPr>
          <p:cNvPr id="28696" name="Rectangle 204"/>
          <p:cNvSpPr>
            <a:spLocks noChangeArrowheads="1"/>
          </p:cNvSpPr>
          <p:nvPr/>
        </p:nvSpPr>
        <p:spPr bwMode="auto">
          <a:xfrm>
            <a:off x="5268516" y="857250"/>
            <a:ext cx="1188244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8697" name="Rectangle 203"/>
          <p:cNvSpPr>
            <a:spLocks noGrp="1" noChangeArrowheads="1"/>
          </p:cNvSpPr>
          <p:nvPr>
            <p:ph type="body" idx="1"/>
          </p:nvPr>
        </p:nvSpPr>
        <p:spPr>
          <a:xfrm>
            <a:off x="812798" y="3256672"/>
            <a:ext cx="8064895" cy="17287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是公认可选属性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用于</a:t>
            </a:r>
            <a:r>
              <a:rPr lang="en-US" altLang="zh-CN" sz="1600" dirty="0"/>
              <a:t>AS</a:t>
            </a:r>
            <a:r>
              <a:rPr lang="zh-CN" altLang="en-US" sz="1600" dirty="0"/>
              <a:t>内</a:t>
            </a:r>
            <a:r>
              <a:rPr lang="en-US" altLang="zh-CN" sz="1600" dirty="0"/>
              <a:t>IBGP</a:t>
            </a:r>
            <a:r>
              <a:rPr lang="zh-CN" altLang="en-US" sz="1600" dirty="0"/>
              <a:t>邻居选择离开本</a:t>
            </a:r>
            <a:r>
              <a:rPr lang="en-US" altLang="zh-CN" sz="1600" dirty="0"/>
              <a:t>AS</a:t>
            </a:r>
            <a:r>
              <a:rPr lang="zh-CN" altLang="en-US" sz="1600" dirty="0"/>
              <a:t>时的最佳路由，它表明</a:t>
            </a:r>
            <a:r>
              <a:rPr lang="en-US" altLang="zh-CN" sz="1600" dirty="0"/>
              <a:t>BGP</a:t>
            </a:r>
            <a:r>
              <a:rPr lang="zh-CN" altLang="en-US" sz="1600" dirty="0"/>
              <a:t>路由器的优先级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仅在</a:t>
            </a:r>
            <a:r>
              <a:rPr lang="en-US" altLang="zh-CN" sz="1600" dirty="0"/>
              <a:t>IBGP</a:t>
            </a:r>
            <a:r>
              <a:rPr lang="zh-CN" altLang="en-US" sz="1600" dirty="0"/>
              <a:t>对等体之间交换，不传递或通告给其他</a:t>
            </a:r>
            <a:r>
              <a:rPr lang="en-US" altLang="zh-CN" sz="1600" dirty="0"/>
              <a:t>EBGP</a:t>
            </a:r>
            <a:r>
              <a:rPr lang="zh-CN" altLang="en-US" sz="1600" dirty="0"/>
              <a:t>对等体</a:t>
            </a:r>
          </a:p>
        </p:txBody>
      </p:sp>
      <p:sp>
        <p:nvSpPr>
          <p:cNvPr id="28698" name="Text Box 193"/>
          <p:cNvSpPr txBox="1">
            <a:spLocks noChangeArrowheads="1"/>
          </p:cNvSpPr>
          <p:nvPr/>
        </p:nvSpPr>
        <p:spPr bwMode="auto">
          <a:xfrm>
            <a:off x="5214937" y="910828"/>
            <a:ext cx="1404938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D=8.0.0.0/24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NEXT_HOP=2.1.1.1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LOCAL_PREF=100</a:t>
            </a:r>
          </a:p>
        </p:txBody>
      </p:sp>
      <p:sp>
        <p:nvSpPr>
          <p:cNvPr id="28699" name="Rectangle 206"/>
          <p:cNvSpPr>
            <a:spLocks noChangeArrowheads="1"/>
          </p:cNvSpPr>
          <p:nvPr/>
        </p:nvSpPr>
        <p:spPr bwMode="auto">
          <a:xfrm>
            <a:off x="5322094" y="2478881"/>
            <a:ext cx="1188244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8700" name="Text Box 194"/>
          <p:cNvSpPr txBox="1">
            <a:spLocks noChangeArrowheads="1"/>
          </p:cNvSpPr>
          <p:nvPr/>
        </p:nvSpPr>
        <p:spPr bwMode="auto">
          <a:xfrm>
            <a:off x="5268516" y="2532460"/>
            <a:ext cx="1403747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D=8.0.0.0/24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NEXT_HOP=3.1.1.1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LOCAL_PREF=200</a:t>
            </a:r>
          </a:p>
        </p:txBody>
      </p:sp>
      <p:sp>
        <p:nvSpPr>
          <p:cNvPr id="28701" name="Line 179"/>
          <p:cNvSpPr>
            <a:spLocks noChangeShapeType="1"/>
          </p:cNvSpPr>
          <p:nvPr/>
        </p:nvSpPr>
        <p:spPr bwMode="auto">
          <a:xfrm flipH="1">
            <a:off x="2214563" y="1569244"/>
            <a:ext cx="435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702" name="Group 156"/>
          <p:cNvGrpSpPr>
            <a:grpSpLocks noChangeAspect="1"/>
          </p:cNvGrpSpPr>
          <p:nvPr/>
        </p:nvGrpSpPr>
        <p:grpSpPr bwMode="auto">
          <a:xfrm>
            <a:off x="2250281" y="1829991"/>
            <a:ext cx="539354" cy="357188"/>
            <a:chOff x="3541" y="1317"/>
            <a:chExt cx="747" cy="546"/>
          </a:xfrm>
        </p:grpSpPr>
        <p:sp>
          <p:nvSpPr>
            <p:cNvPr id="28705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15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Freeform 15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Freeform 16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16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16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16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16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16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16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16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16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16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17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Freeform 17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Freeform 17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Freeform 17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3" name="Line 71"/>
          <p:cNvSpPr>
            <a:spLocks noChangeShapeType="1"/>
          </p:cNvSpPr>
          <p:nvPr/>
        </p:nvSpPr>
        <p:spPr bwMode="auto">
          <a:xfrm>
            <a:off x="5322094" y="1393031"/>
            <a:ext cx="12322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4" name="Line 71"/>
          <p:cNvSpPr>
            <a:spLocks noChangeShapeType="1"/>
          </p:cNvSpPr>
          <p:nvPr/>
        </p:nvSpPr>
        <p:spPr bwMode="auto">
          <a:xfrm>
            <a:off x="5375673" y="3000375"/>
            <a:ext cx="1178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9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858" y="210796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MED</a:t>
            </a:r>
            <a:r>
              <a:rPr lang="zh-CN" altLang="zh-CN" dirty="0" smtClean="0"/>
              <a:t>（</a:t>
            </a:r>
            <a:r>
              <a:rPr lang="it-IT" altLang="zh-CN" dirty="0" smtClean="0"/>
              <a:t>MULTI_EXIT_DISC</a:t>
            </a:r>
            <a:r>
              <a:rPr lang="zh-CN" altLang="zh-CN" dirty="0" smtClean="0"/>
              <a:t>）</a:t>
            </a:r>
            <a:r>
              <a:rPr lang="zh-CN" altLang="en-US" dirty="0" smtClean="0"/>
              <a:t>属性</a:t>
            </a:r>
          </a:p>
        </p:txBody>
      </p:sp>
      <p:sp>
        <p:nvSpPr>
          <p:cNvPr id="29699" name="Rectangle 111"/>
          <p:cNvSpPr>
            <a:spLocks noGrp="1" noChangeArrowheads="1"/>
          </p:cNvSpPr>
          <p:nvPr>
            <p:ph type="body" idx="1"/>
          </p:nvPr>
        </p:nvSpPr>
        <p:spPr>
          <a:xfrm>
            <a:off x="755576" y="3146978"/>
            <a:ext cx="8298820" cy="17859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是可选非传递属性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相当于</a:t>
            </a:r>
            <a:r>
              <a:rPr lang="en-US" altLang="zh-CN" sz="1600" dirty="0"/>
              <a:t>IGP</a:t>
            </a:r>
            <a:r>
              <a:rPr lang="zh-CN" altLang="en-US" sz="1600" dirty="0"/>
              <a:t>路由协议使用的度量值</a:t>
            </a:r>
            <a:r>
              <a:rPr lang="en-US" altLang="zh-CN" sz="1600" dirty="0"/>
              <a:t>metric</a:t>
            </a:r>
            <a:r>
              <a:rPr lang="zh-CN" altLang="en-US" sz="1600" dirty="0"/>
              <a:t>，当一个</a:t>
            </a:r>
            <a:r>
              <a:rPr lang="en-US" altLang="zh-CN" sz="1600" dirty="0"/>
              <a:t>AS</a:t>
            </a:r>
            <a:r>
              <a:rPr lang="zh-CN" altLang="en-US" sz="1600" dirty="0"/>
              <a:t>有多个入口点时，用于判断流量进入</a:t>
            </a:r>
            <a:r>
              <a:rPr lang="en-US" altLang="zh-CN" sz="1600" dirty="0"/>
              <a:t>AS</a:t>
            </a:r>
            <a:r>
              <a:rPr lang="zh-CN" altLang="en-US" sz="1600" dirty="0"/>
              <a:t>时的最优路径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600" dirty="0"/>
              <a:t>仅在相邻两个</a:t>
            </a:r>
            <a:r>
              <a:rPr lang="en-US" altLang="zh-CN" sz="1600" dirty="0"/>
              <a:t>AS</a:t>
            </a:r>
            <a:r>
              <a:rPr lang="zh-CN" altLang="en-US" sz="1600" dirty="0"/>
              <a:t>之间传递，收到此属性的</a:t>
            </a:r>
            <a:r>
              <a:rPr lang="en-US" altLang="zh-CN" sz="1600" dirty="0"/>
              <a:t>AS</a:t>
            </a:r>
            <a:r>
              <a:rPr lang="zh-CN" altLang="en-US" sz="1600" dirty="0"/>
              <a:t>一方不会再将其通告给任何其他第三方</a:t>
            </a:r>
            <a:r>
              <a:rPr lang="en-US" altLang="zh-CN" sz="1600" dirty="0"/>
              <a:t>AS</a:t>
            </a:r>
          </a:p>
        </p:txBody>
      </p:sp>
      <p:sp>
        <p:nvSpPr>
          <p:cNvPr id="29700" name="AutoShape 100"/>
          <p:cNvSpPr>
            <a:spLocks noChangeArrowheads="1"/>
          </p:cNvSpPr>
          <p:nvPr/>
        </p:nvSpPr>
        <p:spPr bwMode="auto">
          <a:xfrm>
            <a:off x="4250532" y="735807"/>
            <a:ext cx="3321844" cy="2318147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9701" name="AutoShape 155"/>
          <p:cNvSpPr>
            <a:spLocks noChangeArrowheads="1"/>
          </p:cNvSpPr>
          <p:nvPr/>
        </p:nvSpPr>
        <p:spPr bwMode="auto">
          <a:xfrm>
            <a:off x="1839516" y="1178719"/>
            <a:ext cx="1081088" cy="167401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9702" name="Line 174"/>
          <p:cNvSpPr>
            <a:spLocks noChangeShapeType="1"/>
          </p:cNvSpPr>
          <p:nvPr/>
        </p:nvSpPr>
        <p:spPr bwMode="auto">
          <a:xfrm flipV="1">
            <a:off x="2643188" y="1301353"/>
            <a:ext cx="2089547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175"/>
          <p:cNvSpPr>
            <a:spLocks noChangeShapeType="1"/>
          </p:cNvSpPr>
          <p:nvPr/>
        </p:nvSpPr>
        <p:spPr bwMode="auto">
          <a:xfrm>
            <a:off x="2589610" y="1997869"/>
            <a:ext cx="1982390" cy="588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Line 176"/>
          <p:cNvSpPr>
            <a:spLocks noChangeShapeType="1"/>
          </p:cNvSpPr>
          <p:nvPr/>
        </p:nvSpPr>
        <p:spPr bwMode="auto">
          <a:xfrm>
            <a:off x="4950619" y="1397794"/>
            <a:ext cx="2032397" cy="4774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Line 177"/>
          <p:cNvSpPr>
            <a:spLocks noChangeShapeType="1"/>
          </p:cNvSpPr>
          <p:nvPr/>
        </p:nvSpPr>
        <p:spPr bwMode="auto">
          <a:xfrm flipV="1">
            <a:off x="5004198" y="1928813"/>
            <a:ext cx="1978819" cy="603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6" name="Group 101"/>
          <p:cNvGrpSpPr>
            <a:grpSpLocks noChangeAspect="1"/>
          </p:cNvGrpSpPr>
          <p:nvPr/>
        </p:nvGrpSpPr>
        <p:grpSpPr bwMode="auto">
          <a:xfrm>
            <a:off x="4464844" y="1148953"/>
            <a:ext cx="539354" cy="357188"/>
            <a:chOff x="3541" y="1317"/>
            <a:chExt cx="747" cy="546"/>
          </a:xfrm>
        </p:grpSpPr>
        <p:sp>
          <p:nvSpPr>
            <p:cNvPr id="29778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9" name="Freeform 10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0" name="Freeform 10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1" name="Freeform 10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2" name="Freeform 10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3" name="Freeform 10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4" name="Freeform 10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5" name="Freeform 10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6" name="Freeform 11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7" name="Freeform 11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8" name="Freeform 11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9" name="Freeform 11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0" name="Freeform 11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1" name="Freeform 11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2" name="Freeform 11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3" name="Freeform 11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4" name="Freeform 11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7" name="Group 119"/>
          <p:cNvGrpSpPr>
            <a:grpSpLocks noChangeAspect="1"/>
          </p:cNvGrpSpPr>
          <p:nvPr/>
        </p:nvGrpSpPr>
        <p:grpSpPr bwMode="auto">
          <a:xfrm>
            <a:off x="4519612" y="2370535"/>
            <a:ext cx="539354" cy="357188"/>
            <a:chOff x="3541" y="1317"/>
            <a:chExt cx="747" cy="546"/>
          </a:xfrm>
        </p:grpSpPr>
        <p:sp>
          <p:nvSpPr>
            <p:cNvPr id="29761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2" name="Freeform 12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3" name="Freeform 12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4" name="Freeform 12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5" name="Freeform 12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6" name="Freeform 12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7" name="Freeform 12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8" name="Freeform 12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9" name="Freeform 12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0" name="Freeform 12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1" name="Freeform 13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2" name="Freeform 13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3" name="Freeform 13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4" name="Freeform 13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5" name="Freeform 13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6" name="Freeform 13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7" name="Freeform 13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8" name="Line 179"/>
          <p:cNvSpPr>
            <a:spLocks noChangeShapeType="1"/>
          </p:cNvSpPr>
          <p:nvPr/>
        </p:nvSpPr>
        <p:spPr bwMode="auto">
          <a:xfrm>
            <a:off x="6983016" y="1928813"/>
            <a:ext cx="0" cy="421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Text Box 180"/>
          <p:cNvSpPr txBox="1">
            <a:spLocks noChangeArrowheads="1"/>
          </p:cNvSpPr>
          <p:nvPr/>
        </p:nvSpPr>
        <p:spPr bwMode="auto">
          <a:xfrm>
            <a:off x="6607969" y="2411017"/>
            <a:ext cx="998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9.0.0.0/24</a:t>
            </a:r>
          </a:p>
        </p:txBody>
      </p:sp>
      <p:sp>
        <p:nvSpPr>
          <p:cNvPr id="29710" name="Text Box 181"/>
          <p:cNvSpPr txBox="1">
            <a:spLocks noChangeArrowheads="1"/>
          </p:cNvSpPr>
          <p:nvPr/>
        </p:nvSpPr>
        <p:spPr bwMode="auto">
          <a:xfrm>
            <a:off x="1763316" y="190142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29711" name="Text Box 182"/>
          <p:cNvSpPr txBox="1">
            <a:spLocks noChangeAspect="1" noChangeArrowheads="1"/>
          </p:cNvSpPr>
          <p:nvPr/>
        </p:nvSpPr>
        <p:spPr bwMode="auto">
          <a:xfrm>
            <a:off x="1678782" y="260270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65330</a:t>
            </a:r>
          </a:p>
        </p:txBody>
      </p:sp>
      <p:sp>
        <p:nvSpPr>
          <p:cNvPr id="29712" name="Text Box 183"/>
          <p:cNvSpPr txBox="1">
            <a:spLocks noChangeAspect="1" noChangeArrowheads="1"/>
          </p:cNvSpPr>
          <p:nvPr/>
        </p:nvSpPr>
        <p:spPr bwMode="auto">
          <a:xfrm>
            <a:off x="6654403" y="75009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65101</a:t>
            </a:r>
          </a:p>
        </p:txBody>
      </p:sp>
      <p:sp>
        <p:nvSpPr>
          <p:cNvPr id="29713" name="Text Box 184"/>
          <p:cNvSpPr txBox="1">
            <a:spLocks noChangeArrowheads="1"/>
          </p:cNvSpPr>
          <p:nvPr/>
        </p:nvSpPr>
        <p:spPr bwMode="auto">
          <a:xfrm>
            <a:off x="3875485" y="2287191"/>
            <a:ext cx="9989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3.1.1.2</a:t>
            </a:r>
          </a:p>
        </p:txBody>
      </p:sp>
      <p:sp>
        <p:nvSpPr>
          <p:cNvPr id="29714" name="Text Box 185"/>
          <p:cNvSpPr txBox="1">
            <a:spLocks noChangeArrowheads="1"/>
          </p:cNvSpPr>
          <p:nvPr/>
        </p:nvSpPr>
        <p:spPr bwMode="auto">
          <a:xfrm>
            <a:off x="3875485" y="1429941"/>
            <a:ext cx="9989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2.1.1.2</a:t>
            </a:r>
          </a:p>
        </p:txBody>
      </p:sp>
      <p:sp>
        <p:nvSpPr>
          <p:cNvPr id="29715" name="Text Box 188"/>
          <p:cNvSpPr txBox="1">
            <a:spLocks noChangeArrowheads="1"/>
          </p:cNvSpPr>
          <p:nvPr/>
        </p:nvSpPr>
        <p:spPr bwMode="auto">
          <a:xfrm>
            <a:off x="4405313" y="1477567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29716" name="Text Box 189"/>
          <p:cNvSpPr txBox="1">
            <a:spLocks noChangeArrowheads="1"/>
          </p:cNvSpPr>
          <p:nvPr/>
        </p:nvSpPr>
        <p:spPr bwMode="auto">
          <a:xfrm>
            <a:off x="4411266" y="215860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29717" name="Text Box 190"/>
          <p:cNvSpPr txBox="1">
            <a:spLocks noChangeArrowheads="1"/>
          </p:cNvSpPr>
          <p:nvPr/>
        </p:nvSpPr>
        <p:spPr bwMode="auto">
          <a:xfrm>
            <a:off x="7036594" y="176807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29718" name="Line 179"/>
          <p:cNvSpPr>
            <a:spLocks noChangeShapeType="1"/>
          </p:cNvSpPr>
          <p:nvPr/>
        </p:nvSpPr>
        <p:spPr bwMode="auto">
          <a:xfrm flipH="1">
            <a:off x="6768704" y="2357438"/>
            <a:ext cx="435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19" name="Group 156"/>
          <p:cNvGrpSpPr>
            <a:grpSpLocks noChangeAspect="1"/>
          </p:cNvGrpSpPr>
          <p:nvPr/>
        </p:nvGrpSpPr>
        <p:grpSpPr bwMode="auto">
          <a:xfrm>
            <a:off x="2250281" y="1829991"/>
            <a:ext cx="539354" cy="357188"/>
            <a:chOff x="3541" y="1317"/>
            <a:chExt cx="747" cy="546"/>
          </a:xfrm>
        </p:grpSpPr>
        <p:sp>
          <p:nvSpPr>
            <p:cNvPr id="29744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5" name="Freeform 15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Freeform 15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16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16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16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16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1" name="Freeform 16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2" name="Freeform 16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3" name="Freeform 16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4" name="Freeform 16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5" name="Freeform 16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6" name="Freeform 16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7" name="Freeform 17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Freeform 17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Freeform 17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Freeform 17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20" name="Line 71"/>
          <p:cNvSpPr>
            <a:spLocks noChangeShapeType="1"/>
          </p:cNvSpPr>
          <p:nvPr/>
        </p:nvSpPr>
        <p:spPr bwMode="auto">
          <a:xfrm flipH="1">
            <a:off x="2911078" y="3000375"/>
            <a:ext cx="12322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Text Box 95"/>
          <p:cNvSpPr txBox="1">
            <a:spLocks noChangeArrowheads="1"/>
          </p:cNvSpPr>
          <p:nvPr/>
        </p:nvSpPr>
        <p:spPr bwMode="auto">
          <a:xfrm>
            <a:off x="3929063" y="2732485"/>
            <a:ext cx="16752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MED=100</a:t>
            </a:r>
          </a:p>
        </p:txBody>
      </p:sp>
      <p:sp>
        <p:nvSpPr>
          <p:cNvPr id="29722" name="Text Box 95"/>
          <p:cNvSpPr txBox="1">
            <a:spLocks noChangeArrowheads="1"/>
          </p:cNvSpPr>
          <p:nvPr/>
        </p:nvSpPr>
        <p:spPr bwMode="auto">
          <a:xfrm>
            <a:off x="3861197" y="896541"/>
            <a:ext cx="16752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MED=0</a:t>
            </a:r>
          </a:p>
        </p:txBody>
      </p:sp>
      <p:grpSp>
        <p:nvGrpSpPr>
          <p:cNvPr id="29723" name="Group 137"/>
          <p:cNvGrpSpPr>
            <a:grpSpLocks noChangeAspect="1"/>
          </p:cNvGrpSpPr>
          <p:nvPr/>
        </p:nvGrpSpPr>
        <p:grpSpPr bwMode="auto">
          <a:xfrm>
            <a:off x="6715125" y="1714500"/>
            <a:ext cx="539354" cy="357188"/>
            <a:chOff x="3541" y="1317"/>
            <a:chExt cx="747" cy="546"/>
          </a:xfrm>
        </p:grpSpPr>
        <p:sp>
          <p:nvSpPr>
            <p:cNvPr id="29727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Freeform 13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9" name="Freeform 14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Freeform 14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Freeform 14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2" name="Freeform 14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Freeform 14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Freeform 14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5" name="Freeform 14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14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14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14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Freeform 15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15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15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15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15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24" name="Line 71"/>
          <p:cNvSpPr>
            <a:spLocks noChangeShapeType="1"/>
          </p:cNvSpPr>
          <p:nvPr/>
        </p:nvSpPr>
        <p:spPr bwMode="auto">
          <a:xfrm flipH="1">
            <a:off x="2911078" y="1446610"/>
            <a:ext cx="12322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Text Box 120"/>
          <p:cNvSpPr txBox="1">
            <a:spLocks noChangeArrowheads="1"/>
          </p:cNvSpPr>
          <p:nvPr/>
        </p:nvSpPr>
        <p:spPr bwMode="auto">
          <a:xfrm>
            <a:off x="2900363" y="750094"/>
            <a:ext cx="1257314" cy="646331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D=9.0.0.0/24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NEXT_HOP=2.1.1.2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 dirty="0">
                <a:ea typeface="黑体" panose="02010609060101010101" pitchFamily="49" charset="-122"/>
              </a:rPr>
              <a:t>MED=0</a:t>
            </a:r>
          </a:p>
        </p:txBody>
      </p:sp>
      <p:sp>
        <p:nvSpPr>
          <p:cNvPr id="29726" name="Text Box 120"/>
          <p:cNvSpPr txBox="1">
            <a:spLocks noChangeArrowheads="1"/>
          </p:cNvSpPr>
          <p:nvPr/>
        </p:nvSpPr>
        <p:spPr bwMode="auto">
          <a:xfrm>
            <a:off x="2911079" y="2324101"/>
            <a:ext cx="1306114" cy="646331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D=9.0.0.0/24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NEXT_HOP=3.1.1.2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MED=100</a:t>
            </a:r>
          </a:p>
        </p:txBody>
      </p:sp>
    </p:spTree>
    <p:extLst>
      <p:ext uri="{BB962C8B-B14F-4D97-AF65-F5344CB8AC3E}">
        <p14:creationId xmlns:p14="http://schemas.microsoft.com/office/powerpoint/2010/main" val="30518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0483" y="184377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Preferred-value </a:t>
            </a:r>
            <a:r>
              <a:rPr lang="zh-CN" altLang="en-US" dirty="0" smtClean="0"/>
              <a:t>属性</a:t>
            </a:r>
          </a:p>
        </p:txBody>
      </p:sp>
      <p:sp>
        <p:nvSpPr>
          <p:cNvPr id="30723" name="Rectangle 122"/>
          <p:cNvSpPr>
            <a:spLocks noGrp="1" noChangeArrowheads="1"/>
          </p:cNvSpPr>
          <p:nvPr>
            <p:ph type="body" idx="1"/>
          </p:nvPr>
        </p:nvSpPr>
        <p:spPr>
          <a:xfrm>
            <a:off x="1575197" y="3319463"/>
            <a:ext cx="6318647" cy="12882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是私有</a:t>
            </a:r>
            <a:r>
              <a:rPr lang="en-US" altLang="zh-CN" dirty="0"/>
              <a:t>BGP</a:t>
            </a:r>
            <a:r>
              <a:rPr lang="zh-CN" altLang="en-US" dirty="0"/>
              <a:t>属性</a:t>
            </a:r>
            <a:endParaRPr lang="en-US" altLang="zh-CN" dirty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为从对等体接收的路由分配首选值，从而影响选路 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只在本地有效，不随路由信息传播</a:t>
            </a:r>
          </a:p>
        </p:txBody>
      </p:sp>
      <p:sp>
        <p:nvSpPr>
          <p:cNvPr id="30724" name="AutoShape 100"/>
          <p:cNvSpPr>
            <a:spLocks noChangeArrowheads="1"/>
          </p:cNvSpPr>
          <p:nvPr/>
        </p:nvSpPr>
        <p:spPr bwMode="auto">
          <a:xfrm>
            <a:off x="4137423" y="735807"/>
            <a:ext cx="3321844" cy="2318147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725" name="AutoShape 155"/>
          <p:cNvSpPr>
            <a:spLocks noChangeArrowheads="1"/>
          </p:cNvSpPr>
          <p:nvPr/>
        </p:nvSpPr>
        <p:spPr bwMode="auto">
          <a:xfrm>
            <a:off x="1726407" y="750094"/>
            <a:ext cx="1774031" cy="2303860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726" name="Line 174"/>
          <p:cNvSpPr>
            <a:spLocks noChangeShapeType="1"/>
          </p:cNvSpPr>
          <p:nvPr/>
        </p:nvSpPr>
        <p:spPr bwMode="auto">
          <a:xfrm flipV="1">
            <a:off x="2530078" y="1301353"/>
            <a:ext cx="2089547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Line 175"/>
          <p:cNvSpPr>
            <a:spLocks noChangeShapeType="1"/>
          </p:cNvSpPr>
          <p:nvPr/>
        </p:nvSpPr>
        <p:spPr bwMode="auto">
          <a:xfrm>
            <a:off x="2476500" y="1997869"/>
            <a:ext cx="1982391" cy="588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176"/>
          <p:cNvSpPr>
            <a:spLocks noChangeShapeType="1"/>
          </p:cNvSpPr>
          <p:nvPr/>
        </p:nvSpPr>
        <p:spPr bwMode="auto">
          <a:xfrm>
            <a:off x="4837510" y="1397794"/>
            <a:ext cx="2032397" cy="4774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Line 177"/>
          <p:cNvSpPr>
            <a:spLocks noChangeShapeType="1"/>
          </p:cNvSpPr>
          <p:nvPr/>
        </p:nvSpPr>
        <p:spPr bwMode="auto">
          <a:xfrm flipV="1">
            <a:off x="4891088" y="1928813"/>
            <a:ext cx="1978819" cy="603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0" name="Group 101"/>
          <p:cNvGrpSpPr>
            <a:grpSpLocks noChangeAspect="1"/>
          </p:cNvGrpSpPr>
          <p:nvPr/>
        </p:nvGrpSpPr>
        <p:grpSpPr bwMode="auto">
          <a:xfrm>
            <a:off x="4351735" y="1148953"/>
            <a:ext cx="539353" cy="357188"/>
            <a:chOff x="3541" y="1317"/>
            <a:chExt cx="747" cy="546"/>
          </a:xfrm>
        </p:grpSpPr>
        <p:sp>
          <p:nvSpPr>
            <p:cNvPr id="30800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1" name="Freeform 10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2" name="Freeform 10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3" name="Freeform 10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4" name="Freeform 10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5" name="Freeform 10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6" name="Freeform 10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7" name="Freeform 10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8" name="Freeform 11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9" name="Freeform 11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0" name="Freeform 11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1" name="Freeform 11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2" name="Freeform 11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3" name="Freeform 11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4" name="Freeform 11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5" name="Freeform 11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6" name="Freeform 11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1" name="Group 119"/>
          <p:cNvGrpSpPr>
            <a:grpSpLocks noChangeAspect="1"/>
          </p:cNvGrpSpPr>
          <p:nvPr/>
        </p:nvGrpSpPr>
        <p:grpSpPr bwMode="auto">
          <a:xfrm>
            <a:off x="4406504" y="2370535"/>
            <a:ext cx="539353" cy="357188"/>
            <a:chOff x="3541" y="1317"/>
            <a:chExt cx="747" cy="546"/>
          </a:xfrm>
        </p:grpSpPr>
        <p:sp>
          <p:nvSpPr>
            <p:cNvPr id="30783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4" name="Freeform 12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5" name="Freeform 12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6" name="Freeform 12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7" name="Freeform 12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8" name="Freeform 12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9" name="Freeform 12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0" name="Freeform 12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1" name="Freeform 12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2" name="Freeform 12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3" name="Freeform 13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4" name="Freeform 13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5" name="Freeform 13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6" name="Freeform 13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7" name="Freeform 13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8" name="Freeform 13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9" name="Freeform 13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2" name="Line 179"/>
          <p:cNvSpPr>
            <a:spLocks noChangeShapeType="1"/>
          </p:cNvSpPr>
          <p:nvPr/>
        </p:nvSpPr>
        <p:spPr bwMode="auto">
          <a:xfrm>
            <a:off x="6869906" y="1928813"/>
            <a:ext cx="0" cy="421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Text Box 180"/>
          <p:cNvSpPr txBox="1">
            <a:spLocks noChangeArrowheads="1"/>
          </p:cNvSpPr>
          <p:nvPr/>
        </p:nvSpPr>
        <p:spPr bwMode="auto">
          <a:xfrm>
            <a:off x="6494860" y="2411017"/>
            <a:ext cx="9989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9.0.0.0/24</a:t>
            </a:r>
          </a:p>
        </p:txBody>
      </p:sp>
      <p:sp>
        <p:nvSpPr>
          <p:cNvPr id="30734" name="Text Box 181"/>
          <p:cNvSpPr txBox="1">
            <a:spLocks noChangeArrowheads="1"/>
          </p:cNvSpPr>
          <p:nvPr/>
        </p:nvSpPr>
        <p:spPr bwMode="auto">
          <a:xfrm>
            <a:off x="1650207" y="190142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30735" name="Text Box 182"/>
          <p:cNvSpPr txBox="1">
            <a:spLocks noChangeAspect="1" noChangeArrowheads="1"/>
          </p:cNvSpPr>
          <p:nvPr/>
        </p:nvSpPr>
        <p:spPr bwMode="auto">
          <a:xfrm>
            <a:off x="1839516" y="803673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65330</a:t>
            </a:r>
          </a:p>
        </p:txBody>
      </p:sp>
      <p:sp>
        <p:nvSpPr>
          <p:cNvPr id="30736" name="Text Box 183"/>
          <p:cNvSpPr txBox="1">
            <a:spLocks noChangeAspect="1" noChangeArrowheads="1"/>
          </p:cNvSpPr>
          <p:nvPr/>
        </p:nvSpPr>
        <p:spPr bwMode="auto">
          <a:xfrm>
            <a:off x="6541294" y="75009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65101</a:t>
            </a:r>
          </a:p>
        </p:txBody>
      </p:sp>
      <p:sp>
        <p:nvSpPr>
          <p:cNvPr id="30737" name="Text Box 184"/>
          <p:cNvSpPr txBox="1">
            <a:spLocks noChangeArrowheads="1"/>
          </p:cNvSpPr>
          <p:nvPr/>
        </p:nvSpPr>
        <p:spPr bwMode="auto">
          <a:xfrm>
            <a:off x="3762375" y="2287191"/>
            <a:ext cx="9989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3.1.1.2</a:t>
            </a:r>
          </a:p>
        </p:txBody>
      </p:sp>
      <p:sp>
        <p:nvSpPr>
          <p:cNvPr id="30738" name="Text Box 185"/>
          <p:cNvSpPr txBox="1">
            <a:spLocks noChangeArrowheads="1"/>
          </p:cNvSpPr>
          <p:nvPr/>
        </p:nvSpPr>
        <p:spPr bwMode="auto">
          <a:xfrm>
            <a:off x="3762375" y="1429941"/>
            <a:ext cx="9989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2.1.1.2</a:t>
            </a:r>
          </a:p>
        </p:txBody>
      </p:sp>
      <p:sp>
        <p:nvSpPr>
          <p:cNvPr id="30739" name="Text Box 188"/>
          <p:cNvSpPr txBox="1">
            <a:spLocks noChangeArrowheads="1"/>
          </p:cNvSpPr>
          <p:nvPr/>
        </p:nvSpPr>
        <p:spPr bwMode="auto">
          <a:xfrm>
            <a:off x="4292204" y="1477567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30740" name="Text Box 189"/>
          <p:cNvSpPr txBox="1">
            <a:spLocks noChangeArrowheads="1"/>
          </p:cNvSpPr>
          <p:nvPr/>
        </p:nvSpPr>
        <p:spPr bwMode="auto">
          <a:xfrm>
            <a:off x="4298157" y="215860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30741" name="Text Box 190"/>
          <p:cNvSpPr txBox="1">
            <a:spLocks noChangeArrowheads="1"/>
          </p:cNvSpPr>
          <p:nvPr/>
        </p:nvSpPr>
        <p:spPr bwMode="auto">
          <a:xfrm>
            <a:off x="6923485" y="176807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30742" name="Line 179"/>
          <p:cNvSpPr>
            <a:spLocks noChangeShapeType="1"/>
          </p:cNvSpPr>
          <p:nvPr/>
        </p:nvSpPr>
        <p:spPr bwMode="auto">
          <a:xfrm flipH="1">
            <a:off x="6655594" y="2357438"/>
            <a:ext cx="435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43" name="Group 156"/>
          <p:cNvGrpSpPr>
            <a:grpSpLocks noChangeAspect="1"/>
          </p:cNvGrpSpPr>
          <p:nvPr/>
        </p:nvGrpSpPr>
        <p:grpSpPr bwMode="auto">
          <a:xfrm>
            <a:off x="2137173" y="1829991"/>
            <a:ext cx="539353" cy="357188"/>
            <a:chOff x="3541" y="1317"/>
            <a:chExt cx="747" cy="546"/>
          </a:xfrm>
        </p:grpSpPr>
        <p:sp>
          <p:nvSpPr>
            <p:cNvPr id="30766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7" name="Freeform 15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8" name="Freeform 15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9" name="Freeform 16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0" name="Freeform 16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1" name="Freeform 16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2" name="Freeform 16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3" name="Freeform 16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4" name="Freeform 16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5" name="Freeform 16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6" name="Freeform 16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7" name="Freeform 16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8" name="Freeform 16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9" name="Freeform 17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0" name="Freeform 17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1" name="Freeform 17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2" name="Freeform 17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4" name="Text Box 95"/>
          <p:cNvSpPr txBox="1">
            <a:spLocks noChangeArrowheads="1"/>
          </p:cNvSpPr>
          <p:nvPr/>
        </p:nvSpPr>
        <p:spPr bwMode="auto">
          <a:xfrm>
            <a:off x="3815954" y="2732485"/>
            <a:ext cx="16752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MED=100</a:t>
            </a:r>
          </a:p>
        </p:txBody>
      </p:sp>
      <p:sp>
        <p:nvSpPr>
          <p:cNvPr id="30745" name="Text Box 95"/>
          <p:cNvSpPr txBox="1">
            <a:spLocks noChangeArrowheads="1"/>
          </p:cNvSpPr>
          <p:nvPr/>
        </p:nvSpPr>
        <p:spPr bwMode="auto">
          <a:xfrm>
            <a:off x="3748088" y="896541"/>
            <a:ext cx="16752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>
                <a:ea typeface="黑体" panose="02010609060101010101" pitchFamily="49" charset="-122"/>
              </a:rPr>
              <a:t>MED=0</a:t>
            </a:r>
          </a:p>
        </p:txBody>
      </p:sp>
      <p:grpSp>
        <p:nvGrpSpPr>
          <p:cNvPr id="30746" name="Group 137"/>
          <p:cNvGrpSpPr>
            <a:grpSpLocks noChangeAspect="1"/>
          </p:cNvGrpSpPr>
          <p:nvPr/>
        </p:nvGrpSpPr>
        <p:grpSpPr bwMode="auto">
          <a:xfrm>
            <a:off x="6602016" y="1714500"/>
            <a:ext cx="539353" cy="357188"/>
            <a:chOff x="3541" y="1317"/>
            <a:chExt cx="747" cy="546"/>
          </a:xfrm>
        </p:grpSpPr>
        <p:sp>
          <p:nvSpPr>
            <p:cNvPr id="30749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0" name="Freeform 13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Freeform 14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2" name="Freeform 14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3" name="Freeform 14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Freeform 14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5" name="Freeform 14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6" name="Freeform 14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Freeform 14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Freeform 14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Freeform 14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0" name="Freeform 14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1" name="Freeform 15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2" name="Freeform 15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3" name="Freeform 15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4" name="Freeform 15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5" name="Freeform 15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7" name="Text Box 120"/>
          <p:cNvSpPr txBox="1">
            <a:spLocks noChangeArrowheads="1"/>
          </p:cNvSpPr>
          <p:nvPr/>
        </p:nvSpPr>
        <p:spPr bwMode="auto">
          <a:xfrm>
            <a:off x="1882379" y="1125142"/>
            <a:ext cx="1189434" cy="78483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D=9.0.0.0/24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NEXT_HOP=2.1.1.2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Preferred-value=0</a:t>
            </a:r>
          </a:p>
        </p:txBody>
      </p:sp>
      <p:sp>
        <p:nvSpPr>
          <p:cNvPr id="30748" name="Text Box 120"/>
          <p:cNvSpPr txBox="1">
            <a:spLocks noChangeArrowheads="1"/>
          </p:cNvSpPr>
          <p:nvPr/>
        </p:nvSpPr>
        <p:spPr bwMode="auto">
          <a:xfrm>
            <a:off x="1893094" y="2250282"/>
            <a:ext cx="1178719" cy="92333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D=9.0.0.0/24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NEXT_HOP=3.1.1.2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900">
                <a:ea typeface="黑体" panose="02010609060101010101" pitchFamily="49" charset="-122"/>
              </a:rPr>
              <a:t>Preferred-value=100</a:t>
            </a:r>
          </a:p>
        </p:txBody>
      </p:sp>
    </p:spTree>
    <p:extLst>
      <p:ext uri="{BB962C8B-B14F-4D97-AF65-F5344CB8AC3E}">
        <p14:creationId xmlns:p14="http://schemas.microsoft.com/office/powerpoint/2010/main" val="112402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7626" y="2333670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属性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5290" y="86138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35290" y="1347614"/>
            <a:ext cx="387963" cy="370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35290" y="183550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7626" y="1334016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47626" y="280796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选路规则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40675" y="85972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概述及术语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47626" y="183384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消息和状态机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35290" y="2321734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35289" y="2807963"/>
            <a:ext cx="387963" cy="3691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9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8" y="2625329"/>
            <a:ext cx="539353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路由处理流程</a:t>
            </a:r>
          </a:p>
        </p:txBody>
      </p:sp>
      <p:pic>
        <p:nvPicPr>
          <p:cNvPr id="32772" name="Picture 5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2" y="2625329"/>
            <a:ext cx="539354" cy="503634"/>
          </a:xfrm>
        </p:spPr>
      </p:pic>
      <p:pic>
        <p:nvPicPr>
          <p:cNvPr id="32773" name="Picture 6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094" y="1491854"/>
            <a:ext cx="603647" cy="809625"/>
          </a:xfrm>
        </p:spPr>
      </p:pic>
      <p:pic>
        <p:nvPicPr>
          <p:cNvPr id="32774" name="Picture 7" descr="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1491854"/>
            <a:ext cx="647700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06" y="1491854"/>
            <a:ext cx="633413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pl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491854"/>
            <a:ext cx="627460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5785" y="1491854"/>
            <a:ext cx="631031" cy="809625"/>
          </a:xfrm>
        </p:spPr>
      </p:pic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5275660" y="3436144"/>
            <a:ext cx="1457325" cy="594122"/>
          </a:xfrm>
          <a:prstGeom prst="can">
            <a:avLst>
              <a:gd name="adj" fmla="val 50000"/>
            </a:avLst>
          </a:prstGeom>
          <a:gradFill rotWithShape="0">
            <a:gsLst>
              <a:gs pos="0">
                <a:srgbClr val="76655A"/>
              </a:gs>
              <a:gs pos="50000">
                <a:srgbClr val="FEDAC2"/>
              </a:gs>
              <a:gs pos="100000">
                <a:srgbClr val="76655A"/>
              </a:gs>
            </a:gsLst>
            <a:lin ang="0" scaled="1"/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2250281" y="1653779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2250281" y="1760935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3114675" y="1707356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2250281" y="1869281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2250281" y="1977629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>
            <a:off x="2250281" y="2085975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4950619" y="1869281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>
            <a:off x="1656160" y="1869281"/>
            <a:ext cx="485775" cy="0"/>
          </a:xfrm>
          <a:prstGeom prst="line">
            <a:avLst/>
          </a:prstGeom>
          <a:noFill/>
          <a:ln w="28575">
            <a:solidFill>
              <a:srgbClr val="49C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>
            <a:off x="1656160" y="1329929"/>
            <a:ext cx="485775" cy="431006"/>
          </a:xfrm>
          <a:prstGeom prst="line">
            <a:avLst/>
          </a:prstGeom>
          <a:noFill/>
          <a:ln w="28575">
            <a:solidFill>
              <a:srgbClr val="49C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1656160" y="1977629"/>
            <a:ext cx="485775" cy="377428"/>
          </a:xfrm>
          <a:prstGeom prst="line">
            <a:avLst/>
          </a:prstGeom>
          <a:noFill/>
          <a:ln w="28575">
            <a:solidFill>
              <a:srgbClr val="49C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>
            <a:off x="3114675" y="2031206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>
            <a:off x="4086225" y="1760935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3114675" y="1869281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2" name="Line 25"/>
          <p:cNvSpPr>
            <a:spLocks noChangeShapeType="1"/>
          </p:cNvSpPr>
          <p:nvPr/>
        </p:nvSpPr>
        <p:spPr bwMode="auto">
          <a:xfrm>
            <a:off x="4086225" y="1977629"/>
            <a:ext cx="215504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>
            <a:off x="5482829" y="2312194"/>
            <a:ext cx="1190" cy="1187054"/>
          </a:xfrm>
          <a:prstGeom prst="line">
            <a:avLst/>
          </a:prstGeom>
          <a:noFill/>
          <a:ln w="28575">
            <a:solidFill>
              <a:srgbClr val="49C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H="1" flipV="1">
            <a:off x="6232922" y="3107532"/>
            <a:ext cx="0" cy="32146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V="1">
            <a:off x="6554391" y="3111104"/>
            <a:ext cx="0" cy="378619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V="1">
            <a:off x="6554391" y="2282429"/>
            <a:ext cx="0" cy="3238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6786563" y="1869281"/>
            <a:ext cx="647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V="1">
            <a:off x="6786563" y="1491854"/>
            <a:ext cx="594122" cy="21550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6786563" y="2032398"/>
            <a:ext cx="594122" cy="21550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0" name="Text Box 33"/>
          <p:cNvSpPr txBox="1">
            <a:spLocks noChangeArrowheads="1"/>
          </p:cNvSpPr>
          <p:nvPr/>
        </p:nvSpPr>
        <p:spPr bwMode="auto">
          <a:xfrm>
            <a:off x="1410892" y="877491"/>
            <a:ext cx="103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从对等体接收</a:t>
            </a:r>
            <a:r>
              <a:rPr lang="en-US" altLang="zh-CN" sz="1200">
                <a:ea typeface="黑体" panose="02010609060101010101" pitchFamily="49" charset="-122"/>
              </a:rPr>
              <a:t>BGP</a:t>
            </a:r>
            <a:r>
              <a:rPr lang="zh-CN" altLang="en-US" sz="1200">
                <a:ea typeface="黑体" panose="02010609060101010101" pitchFamily="49" charset="-122"/>
              </a:rPr>
              <a:t>路由</a:t>
            </a:r>
          </a:p>
        </p:txBody>
      </p:sp>
      <p:sp>
        <p:nvSpPr>
          <p:cNvPr id="32801" name="Text Box 34"/>
          <p:cNvSpPr txBox="1">
            <a:spLocks noChangeArrowheads="1"/>
          </p:cNvSpPr>
          <p:nvPr/>
        </p:nvSpPr>
        <p:spPr bwMode="auto">
          <a:xfrm>
            <a:off x="2482454" y="1704975"/>
            <a:ext cx="69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过滤与设置</a:t>
            </a:r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6878242" y="9036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发送路由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给对等体</a:t>
            </a:r>
          </a:p>
        </p:txBody>
      </p:sp>
      <p:sp>
        <p:nvSpPr>
          <p:cNvPr id="32803" name="Text Box 36"/>
          <p:cNvSpPr txBox="1">
            <a:spLocks noChangeArrowheads="1"/>
          </p:cNvSpPr>
          <p:nvPr/>
        </p:nvSpPr>
        <p:spPr bwMode="auto">
          <a:xfrm>
            <a:off x="4410075" y="1688307"/>
            <a:ext cx="483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路由优选</a:t>
            </a:r>
          </a:p>
        </p:txBody>
      </p:sp>
      <p:sp>
        <p:nvSpPr>
          <p:cNvPr id="32804" name="Text Box 37"/>
          <p:cNvSpPr txBox="1">
            <a:spLocks noChangeArrowheads="1"/>
          </p:cNvSpPr>
          <p:nvPr/>
        </p:nvSpPr>
        <p:spPr bwMode="auto">
          <a:xfrm>
            <a:off x="5161360" y="903685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加入</a:t>
            </a:r>
            <a:r>
              <a:rPr lang="en-US" altLang="zh-CN" sz="1200">
                <a:ea typeface="黑体" panose="02010609060101010101" pitchFamily="49" charset="-122"/>
              </a:rPr>
              <a:t>IP</a:t>
            </a:r>
            <a:endParaRPr lang="zh-CN" altLang="en-US" sz="120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路由表</a:t>
            </a:r>
          </a:p>
        </p:txBody>
      </p:sp>
      <p:sp>
        <p:nvSpPr>
          <p:cNvPr id="32805" name="Text Box 38"/>
          <p:cNvSpPr txBox="1">
            <a:spLocks noChangeArrowheads="1"/>
          </p:cNvSpPr>
          <p:nvPr/>
        </p:nvSpPr>
        <p:spPr bwMode="auto">
          <a:xfrm>
            <a:off x="5857876" y="262532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发布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策略</a:t>
            </a:r>
          </a:p>
        </p:txBody>
      </p:sp>
      <p:sp>
        <p:nvSpPr>
          <p:cNvPr id="32806" name="Text Box 39"/>
          <p:cNvSpPr txBox="1">
            <a:spLocks noChangeArrowheads="1"/>
          </p:cNvSpPr>
          <p:nvPr/>
        </p:nvSpPr>
        <p:spPr bwMode="auto">
          <a:xfrm>
            <a:off x="2411017" y="877491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路由过滤和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属性设置</a:t>
            </a:r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3490913" y="168830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聚合</a:t>
            </a: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3383756" y="877491"/>
            <a:ext cx="706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ea typeface="黑体" panose="02010609060101010101" pitchFamily="49" charset="-122"/>
              </a:rPr>
              <a:t>合并具体路由</a:t>
            </a:r>
          </a:p>
        </p:txBody>
      </p:sp>
      <p:sp>
        <p:nvSpPr>
          <p:cNvPr id="32809" name="Text Box 42"/>
          <p:cNvSpPr txBox="1">
            <a:spLocks noChangeArrowheads="1"/>
          </p:cNvSpPr>
          <p:nvPr/>
        </p:nvSpPr>
        <p:spPr bwMode="auto">
          <a:xfrm>
            <a:off x="5643563" y="3643313"/>
            <a:ext cx="792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ea typeface="黑体" panose="02010609060101010101" pitchFamily="49" charset="-122"/>
              </a:rPr>
              <a:t>IP</a:t>
            </a:r>
            <a:r>
              <a:rPr lang="zh-CN" altLang="en-US" sz="1200">
                <a:ea typeface="黑体" panose="02010609060101010101" pitchFamily="49" charset="-122"/>
              </a:rPr>
              <a:t>路由表</a:t>
            </a:r>
          </a:p>
        </p:txBody>
      </p:sp>
      <p:sp>
        <p:nvSpPr>
          <p:cNvPr id="32810" name="Text Box 43"/>
          <p:cNvSpPr txBox="1">
            <a:spLocks noChangeArrowheads="1"/>
          </p:cNvSpPr>
          <p:nvPr/>
        </p:nvSpPr>
        <p:spPr bwMode="auto">
          <a:xfrm>
            <a:off x="6482954" y="262532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引入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策略</a:t>
            </a:r>
          </a:p>
        </p:txBody>
      </p:sp>
      <p:sp>
        <p:nvSpPr>
          <p:cNvPr id="32811" name="Text Box 44"/>
          <p:cNvSpPr txBox="1">
            <a:spLocks noChangeArrowheads="1"/>
          </p:cNvSpPr>
          <p:nvPr/>
        </p:nvSpPr>
        <p:spPr bwMode="auto">
          <a:xfrm>
            <a:off x="6557963" y="3161110"/>
            <a:ext cx="6848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>
                <a:ea typeface="黑体" panose="02010609060101010101" pitchFamily="49" charset="-122"/>
              </a:rPr>
              <a:t>IGP</a:t>
            </a:r>
            <a:r>
              <a:rPr lang="zh-CN" altLang="en-US" sz="1050">
                <a:ea typeface="黑体" panose="02010609060101010101" pitchFamily="49" charset="-122"/>
              </a:rPr>
              <a:t>路由</a:t>
            </a:r>
          </a:p>
        </p:txBody>
      </p:sp>
      <p:sp>
        <p:nvSpPr>
          <p:cNvPr id="32812" name="Text Box 46"/>
          <p:cNvSpPr txBox="1">
            <a:spLocks noChangeArrowheads="1"/>
          </p:cNvSpPr>
          <p:nvPr/>
        </p:nvSpPr>
        <p:spPr bwMode="auto">
          <a:xfrm>
            <a:off x="5268516" y="1714500"/>
            <a:ext cx="4822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路由安装</a:t>
            </a:r>
          </a:p>
        </p:txBody>
      </p:sp>
      <p:sp>
        <p:nvSpPr>
          <p:cNvPr id="32813" name="Text Box 47"/>
          <p:cNvSpPr txBox="1">
            <a:spLocks noChangeArrowheads="1"/>
          </p:cNvSpPr>
          <p:nvPr/>
        </p:nvSpPr>
        <p:spPr bwMode="auto">
          <a:xfrm>
            <a:off x="4301728" y="877491"/>
            <a:ext cx="69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选择最佳路由</a:t>
            </a:r>
          </a:p>
        </p:txBody>
      </p:sp>
      <p:sp>
        <p:nvSpPr>
          <p:cNvPr id="32814" name="Text Box 39"/>
          <p:cNvSpPr txBox="1">
            <a:spLocks noChangeArrowheads="1"/>
          </p:cNvSpPr>
          <p:nvPr/>
        </p:nvSpPr>
        <p:spPr bwMode="auto">
          <a:xfrm>
            <a:off x="6020992" y="901304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路由过滤和</a:t>
            </a: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属性设置</a:t>
            </a:r>
          </a:p>
        </p:txBody>
      </p:sp>
      <p:sp>
        <p:nvSpPr>
          <p:cNvPr id="32815" name="Text Box 44"/>
          <p:cNvSpPr txBox="1">
            <a:spLocks noChangeArrowheads="1"/>
          </p:cNvSpPr>
          <p:nvPr/>
        </p:nvSpPr>
        <p:spPr bwMode="auto">
          <a:xfrm>
            <a:off x="5593556" y="3161110"/>
            <a:ext cx="7377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>
                <a:ea typeface="黑体" panose="02010609060101010101" pitchFamily="49" charset="-122"/>
              </a:rPr>
              <a:t>BGP</a:t>
            </a:r>
            <a:r>
              <a:rPr lang="zh-CN" altLang="en-US" sz="1050">
                <a:ea typeface="黑体" panose="02010609060101010101" pitchFamily="49" charset="-122"/>
              </a:rPr>
              <a:t>路由</a:t>
            </a:r>
          </a:p>
        </p:txBody>
      </p:sp>
      <p:sp>
        <p:nvSpPr>
          <p:cNvPr id="32816" name="Line 27"/>
          <p:cNvSpPr>
            <a:spLocks noChangeShapeType="1"/>
          </p:cNvSpPr>
          <p:nvPr/>
        </p:nvSpPr>
        <p:spPr bwMode="auto">
          <a:xfrm flipH="1" flipV="1">
            <a:off x="6232922" y="2303860"/>
            <a:ext cx="0" cy="32146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7" name="Text Box 34"/>
          <p:cNvSpPr txBox="1">
            <a:spLocks noChangeArrowheads="1"/>
          </p:cNvSpPr>
          <p:nvPr/>
        </p:nvSpPr>
        <p:spPr bwMode="auto">
          <a:xfrm>
            <a:off x="6072188" y="1704975"/>
            <a:ext cx="696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过滤与设置</a:t>
            </a:r>
          </a:p>
        </p:txBody>
      </p:sp>
    </p:spTree>
    <p:extLst>
      <p:ext uri="{BB962C8B-B14F-4D97-AF65-F5344CB8AC3E}">
        <p14:creationId xmlns:p14="http://schemas.microsoft.com/office/powerpoint/2010/main" val="701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的路由优选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94" y="915566"/>
            <a:ext cx="6912768" cy="36724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首先丢弃下一跳（</a:t>
            </a:r>
            <a:r>
              <a:rPr lang="en-US" altLang="zh-CN" sz="1200" dirty="0"/>
              <a:t>NEXT_HOP</a:t>
            </a:r>
            <a:r>
              <a:rPr lang="zh-CN" altLang="en-US" sz="1200" dirty="0"/>
              <a:t>）不可达的路由；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Preferred-value</a:t>
            </a:r>
            <a:r>
              <a:rPr lang="zh-CN" altLang="en-US" sz="1200" dirty="0"/>
              <a:t>值最大的路由；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优选本地优先级（</a:t>
            </a:r>
            <a:r>
              <a:rPr lang="en-US" altLang="zh-CN" sz="1200" dirty="0"/>
              <a:t>LOCAL_PREF</a:t>
            </a:r>
            <a:r>
              <a:rPr lang="zh-CN" altLang="en-US" sz="1200" dirty="0"/>
              <a:t>）最高的路由；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优选聚合路由；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AS</a:t>
            </a:r>
            <a:r>
              <a:rPr lang="zh-CN" altLang="en-US" sz="1200" dirty="0"/>
              <a:t>路径（</a:t>
            </a:r>
            <a:r>
              <a:rPr lang="en-US" altLang="zh-CN" sz="1200" dirty="0"/>
              <a:t>AS_PATH</a:t>
            </a:r>
            <a:r>
              <a:rPr lang="zh-CN" altLang="en-US" sz="1200" dirty="0"/>
              <a:t>）最短的路由；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依次选择</a:t>
            </a:r>
            <a:r>
              <a:rPr lang="en-US" altLang="zh-CN" sz="1200" dirty="0"/>
              <a:t>ORIGIN</a:t>
            </a:r>
            <a:r>
              <a:rPr lang="zh-CN" altLang="en-US" sz="1200" dirty="0"/>
              <a:t>属性为</a:t>
            </a:r>
            <a:r>
              <a:rPr lang="en-US" altLang="zh-CN" sz="1200" dirty="0"/>
              <a:t>IGP</a:t>
            </a:r>
            <a:r>
              <a:rPr lang="zh-CN" altLang="en-US" sz="1200" dirty="0"/>
              <a:t>、</a:t>
            </a:r>
            <a:r>
              <a:rPr lang="en-US" altLang="zh-CN" sz="1200" dirty="0"/>
              <a:t>EGP</a:t>
            </a:r>
            <a:r>
              <a:rPr lang="zh-CN" altLang="en-US" sz="1200" dirty="0"/>
              <a:t>、</a:t>
            </a:r>
            <a:r>
              <a:rPr lang="en-US" altLang="zh-CN" sz="1200" dirty="0"/>
              <a:t>Incomplete</a:t>
            </a:r>
            <a:r>
              <a:rPr lang="zh-CN" altLang="en-US" sz="1200" dirty="0"/>
              <a:t>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MED</a:t>
            </a:r>
            <a:r>
              <a:rPr lang="zh-CN" altLang="en-US" sz="1200" dirty="0"/>
              <a:t>值最低的路由；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依次选择从</a:t>
            </a:r>
            <a:r>
              <a:rPr lang="en-US" altLang="zh-CN" sz="1200" dirty="0"/>
              <a:t>EBGP</a:t>
            </a:r>
            <a:r>
              <a:rPr lang="zh-CN" altLang="en-US" sz="1200" dirty="0"/>
              <a:t>、联盟、</a:t>
            </a:r>
            <a:r>
              <a:rPr lang="en-US" altLang="zh-CN" sz="1200" dirty="0"/>
              <a:t>IBGP</a:t>
            </a:r>
            <a:r>
              <a:rPr lang="zh-CN" altLang="en-US" sz="1200" dirty="0"/>
              <a:t>学来的路由；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优选下一跳度量值最低的路由；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CLUSTER_LIST</a:t>
            </a:r>
            <a:r>
              <a:rPr lang="zh-CN" altLang="en-US" sz="1200" dirty="0"/>
              <a:t>长度最短的路由；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ORIGINATOR_ID</a:t>
            </a:r>
            <a:r>
              <a:rPr lang="zh-CN" altLang="en-US" sz="1200" dirty="0"/>
              <a:t>最小的路由；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</a:t>
            </a:r>
            <a:r>
              <a:rPr lang="en-US" altLang="zh-CN" sz="1200" dirty="0"/>
              <a:t>Router ID</a:t>
            </a:r>
            <a:r>
              <a:rPr lang="zh-CN" altLang="en-US" sz="1200" dirty="0"/>
              <a:t>最小的路由器发布的路由。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1200" dirty="0"/>
              <a:t>优选地址最小的对等体发布的路由。</a:t>
            </a:r>
          </a:p>
        </p:txBody>
      </p:sp>
    </p:spTree>
    <p:extLst>
      <p:ext uri="{BB962C8B-B14F-4D97-AF65-F5344CB8AC3E}">
        <p14:creationId xmlns:p14="http://schemas.microsoft.com/office/powerpoint/2010/main" val="6270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dirty="0" smtClean="0"/>
              <a:t>应用</a:t>
            </a:r>
            <a:r>
              <a:rPr lang="en-US" altLang="zh-CN" dirty="0" smtClean="0"/>
              <a:t>BGP</a:t>
            </a:r>
            <a:r>
              <a:rPr lang="zh-CN" altLang="en-US" dirty="0" smtClean="0"/>
              <a:t>负载分担时的选路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915566"/>
            <a:ext cx="6921422" cy="35504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100" dirty="0"/>
              <a:t>BGP</a:t>
            </a:r>
            <a:r>
              <a:rPr lang="zh-CN" altLang="en-US" sz="2100" dirty="0"/>
              <a:t>协议本身一定能选出唯一一条到达目的网段的最优路由</a:t>
            </a:r>
            <a:endParaRPr lang="en-US" altLang="zh-CN" sz="2100" dirty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100" dirty="0"/>
              <a:t>通过配置允许</a:t>
            </a:r>
            <a:r>
              <a:rPr lang="en-US" altLang="zh-CN" sz="2100" dirty="0"/>
              <a:t>BGP</a:t>
            </a:r>
            <a:r>
              <a:rPr lang="zh-CN" altLang="en-US" sz="2100" dirty="0"/>
              <a:t>负载分担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100" dirty="0"/>
              <a:t>BGP</a:t>
            </a:r>
            <a:r>
              <a:rPr lang="zh-CN" altLang="en-US" sz="2100" dirty="0"/>
              <a:t>的负载分担与</a:t>
            </a:r>
            <a:r>
              <a:rPr lang="en-US" altLang="zh-CN" sz="2100" dirty="0"/>
              <a:t>IGP</a:t>
            </a:r>
            <a:r>
              <a:rPr lang="zh-CN" altLang="en-US" sz="2100" dirty="0"/>
              <a:t>的负载分担有所不同：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IGP</a:t>
            </a:r>
            <a:r>
              <a:rPr lang="zh-CN" altLang="en-US" dirty="0" smtClean="0"/>
              <a:t>是通过协议自身定义的路由算法，对到达同一目的地址的不同路由，将度量值（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）相等的路由进行负载分担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BGP</a:t>
            </a:r>
            <a:r>
              <a:rPr lang="zh-CN" altLang="en-US" dirty="0" smtClean="0"/>
              <a:t>本身并没有路由计算的算法，但</a:t>
            </a:r>
            <a:r>
              <a:rPr lang="en-US" altLang="zh-CN" dirty="0" smtClean="0"/>
              <a:t>BGP</a:t>
            </a:r>
            <a:r>
              <a:rPr lang="zh-CN" altLang="en-US" dirty="0" smtClean="0"/>
              <a:t>有丰富的选路规则，可以在对路由进行一定的选择后，有条件地进行负载分担</a:t>
            </a:r>
          </a:p>
        </p:txBody>
      </p:sp>
    </p:spTree>
    <p:extLst>
      <p:ext uri="{BB962C8B-B14F-4D97-AF65-F5344CB8AC3E}">
        <p14:creationId xmlns:p14="http://schemas.microsoft.com/office/powerpoint/2010/main" val="5544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路由的发布策略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87574"/>
            <a:ext cx="7560840" cy="36724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1600" dirty="0"/>
              <a:t>只将最优路由发布给对等体；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1600" dirty="0"/>
              <a:t>只把自己使用的路由发布给对等体；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1600" dirty="0"/>
              <a:t>从</a:t>
            </a:r>
            <a:r>
              <a:rPr lang="en-US" altLang="zh-CN" sz="1600" dirty="0"/>
              <a:t>EBGP</a:t>
            </a:r>
            <a:r>
              <a:rPr lang="zh-CN" altLang="en-US" sz="1600" dirty="0"/>
              <a:t>获得的路由会向它所有</a:t>
            </a:r>
            <a:r>
              <a:rPr lang="en-US" altLang="zh-CN" sz="1600" dirty="0"/>
              <a:t>BGP</a:t>
            </a:r>
            <a:r>
              <a:rPr lang="zh-CN" altLang="en-US" sz="1600" dirty="0"/>
              <a:t>对等体发布；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1600" dirty="0"/>
              <a:t>从</a:t>
            </a:r>
            <a:r>
              <a:rPr lang="en-US" altLang="zh-CN" sz="1600" dirty="0"/>
              <a:t>IBGP</a:t>
            </a:r>
            <a:r>
              <a:rPr lang="zh-CN" altLang="en-US" sz="1600" dirty="0"/>
              <a:t>获得的路由不向它的</a:t>
            </a:r>
            <a:r>
              <a:rPr lang="en-US" altLang="zh-CN" sz="1600" dirty="0"/>
              <a:t>IBGP</a:t>
            </a:r>
            <a:r>
              <a:rPr lang="zh-CN" altLang="en-US" sz="1600" dirty="0"/>
              <a:t>对等体发布；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sz="1600" dirty="0"/>
              <a:t>从</a:t>
            </a:r>
            <a:r>
              <a:rPr lang="en-US" altLang="zh-CN" sz="1600" dirty="0"/>
              <a:t>IBGP</a:t>
            </a:r>
            <a:r>
              <a:rPr lang="zh-CN" altLang="en-US" sz="1600" dirty="0"/>
              <a:t>获得的路由发布给它的</a:t>
            </a:r>
            <a:r>
              <a:rPr lang="en-US" altLang="zh-CN" sz="1600" dirty="0"/>
              <a:t>EBGP</a:t>
            </a:r>
            <a:r>
              <a:rPr lang="zh-CN" altLang="en-US" sz="1600" dirty="0"/>
              <a:t>对等体；</a:t>
            </a:r>
            <a:endParaRPr lang="en-US" altLang="zh-CN" sz="16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 smtClean="0">
                <a:cs typeface="+mn-cs"/>
              </a:rPr>
              <a:t>关闭</a:t>
            </a:r>
            <a:r>
              <a:rPr lang="en-US" altLang="zh-CN" sz="1400" dirty="0" smtClean="0">
                <a:cs typeface="+mn-cs"/>
              </a:rPr>
              <a:t>BGP</a:t>
            </a:r>
            <a:r>
              <a:rPr lang="zh-CN" altLang="en-US" sz="1400" dirty="0" smtClean="0">
                <a:cs typeface="+mn-cs"/>
              </a:rPr>
              <a:t>同步的情况下，</a:t>
            </a:r>
            <a:r>
              <a:rPr lang="en-US" altLang="zh-CN" sz="1400" dirty="0" smtClean="0">
                <a:cs typeface="+mn-cs"/>
              </a:rPr>
              <a:t>IBGP</a:t>
            </a:r>
            <a:r>
              <a:rPr lang="zh-CN" altLang="en-US" sz="1400" dirty="0" smtClean="0">
                <a:cs typeface="+mn-cs"/>
              </a:rPr>
              <a:t>路由被直接发布</a:t>
            </a:r>
            <a:endParaRPr lang="en-US" altLang="zh-CN" sz="1400" dirty="0" smtClean="0">
              <a:cs typeface="+mn-cs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 smtClean="0">
                <a:cs typeface="+mn-cs"/>
              </a:rPr>
              <a:t>开启</a:t>
            </a:r>
            <a:r>
              <a:rPr lang="en-US" altLang="zh-CN" sz="1400" dirty="0" smtClean="0">
                <a:cs typeface="+mn-cs"/>
              </a:rPr>
              <a:t>BGP</a:t>
            </a:r>
            <a:r>
              <a:rPr lang="zh-CN" altLang="en-US" sz="1400" dirty="0" smtClean="0">
                <a:cs typeface="+mn-cs"/>
              </a:rPr>
              <a:t>同步的情况下，该</a:t>
            </a:r>
            <a:r>
              <a:rPr lang="en-US" altLang="zh-CN" sz="1400" dirty="0" smtClean="0">
                <a:cs typeface="+mn-cs"/>
              </a:rPr>
              <a:t>IBGP</a:t>
            </a:r>
            <a:r>
              <a:rPr lang="zh-CN" altLang="en-US" sz="1400" dirty="0" smtClean="0">
                <a:cs typeface="+mn-cs"/>
              </a:rPr>
              <a:t>路由只有在</a:t>
            </a:r>
            <a:r>
              <a:rPr lang="en-US" altLang="zh-CN" sz="1400" dirty="0" smtClean="0">
                <a:cs typeface="+mn-cs"/>
              </a:rPr>
              <a:t>IGP</a:t>
            </a:r>
            <a:r>
              <a:rPr lang="zh-CN" altLang="en-US" sz="1400" dirty="0" smtClean="0">
                <a:cs typeface="+mn-cs"/>
              </a:rPr>
              <a:t>也发布了这条路由时才会被发布给</a:t>
            </a:r>
            <a:r>
              <a:rPr lang="en-US" altLang="zh-CN" sz="1400" dirty="0" smtClean="0">
                <a:cs typeface="+mn-cs"/>
              </a:rPr>
              <a:t>EBGP</a:t>
            </a:r>
            <a:r>
              <a:rPr lang="zh-CN" altLang="en-US" sz="1400" dirty="0" smtClean="0">
                <a:cs typeface="+mn-cs"/>
              </a:rPr>
              <a:t>对等体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CN" sz="1600" dirty="0"/>
              <a:t>BGP</a:t>
            </a:r>
            <a:r>
              <a:rPr lang="zh-CN" altLang="en-US" sz="1600" dirty="0"/>
              <a:t>连接一旦建立，</a:t>
            </a:r>
            <a:r>
              <a:rPr lang="en-US" altLang="zh-CN" sz="1600" dirty="0"/>
              <a:t>BGP</a:t>
            </a:r>
            <a:r>
              <a:rPr lang="zh-CN" altLang="en-US" sz="1600" dirty="0"/>
              <a:t>发言者将把自己所有的</a:t>
            </a:r>
            <a:r>
              <a:rPr lang="en-US" altLang="zh-CN" sz="1600" dirty="0"/>
              <a:t>BGP</a:t>
            </a:r>
            <a:r>
              <a:rPr lang="zh-CN" altLang="en-US" sz="1600" dirty="0"/>
              <a:t>路由发布给新对等体。</a:t>
            </a:r>
          </a:p>
        </p:txBody>
      </p:sp>
    </p:spTree>
    <p:extLst>
      <p:ext uri="{BB962C8B-B14F-4D97-AF65-F5344CB8AC3E}">
        <p14:creationId xmlns:p14="http://schemas.microsoft.com/office/powerpoint/2010/main" val="4127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起源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491630"/>
            <a:ext cx="6883322" cy="208823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zh-CN" dirty="0" smtClean="0"/>
              <a:t>不同</a:t>
            </a:r>
            <a:r>
              <a:rPr lang="zh-CN" altLang="en-US" dirty="0" smtClean="0"/>
              <a:t>自治系统（路由</a:t>
            </a:r>
            <a:r>
              <a:rPr lang="zh-CN" altLang="zh-CN" dirty="0" smtClean="0"/>
              <a:t>域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间路由交换与管理</a:t>
            </a:r>
            <a:r>
              <a:rPr lang="zh-CN" altLang="en-US" dirty="0" smtClean="0"/>
              <a:t>的需求推动了</a:t>
            </a:r>
            <a:r>
              <a:rPr lang="en-US" altLang="zh-CN" dirty="0" smtClean="0"/>
              <a:t>EGP</a:t>
            </a:r>
            <a:r>
              <a:rPr lang="zh-CN" altLang="en-US" dirty="0" smtClean="0"/>
              <a:t>的发展，但是</a:t>
            </a:r>
            <a:r>
              <a:rPr lang="en-US" altLang="zh-CN" dirty="0" smtClean="0"/>
              <a:t>EGP</a:t>
            </a:r>
            <a:r>
              <a:rPr lang="zh-CN" altLang="en-US" dirty="0" smtClean="0"/>
              <a:t>设计太简单 ，最终被</a:t>
            </a:r>
            <a:r>
              <a:rPr lang="en-US" altLang="zh-CN" dirty="0" smtClean="0"/>
              <a:t>BGP</a:t>
            </a:r>
            <a:r>
              <a:rPr lang="zh-CN" altLang="en-US" dirty="0" smtClean="0"/>
              <a:t>取代 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dirty="0" smtClean="0"/>
              <a:t>BGP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Border Gateway Protocol</a:t>
            </a:r>
            <a:r>
              <a:rPr lang="zh-CN" altLang="en-US" dirty="0" smtClean="0"/>
              <a:t>，边界网关协议）是一种用于自治系统间的动态路由协议 </a:t>
            </a:r>
          </a:p>
        </p:txBody>
      </p:sp>
    </p:spTree>
    <p:extLst>
      <p:ext uri="{BB962C8B-B14F-4D97-AF65-F5344CB8AC3E}">
        <p14:creationId xmlns:p14="http://schemas.microsoft.com/office/powerpoint/2010/main" val="36757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3954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协议特性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9672" y="771550"/>
            <a:ext cx="6280997" cy="352839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dirty="0" smtClean="0"/>
              <a:t>BGP</a:t>
            </a:r>
            <a:r>
              <a:rPr lang="zh-CN" altLang="en-US" dirty="0" smtClean="0"/>
              <a:t>是自治系统外部路由协议，用来在</a:t>
            </a:r>
            <a:r>
              <a:rPr lang="en-US" altLang="zh-CN" dirty="0" smtClean="0"/>
              <a:t>AS</a:t>
            </a:r>
            <a:r>
              <a:rPr lang="zh-CN" altLang="en-US" dirty="0" smtClean="0"/>
              <a:t>之间传递路由信息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路径矢量路由协议，从设计上避免了环路的发生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由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协议承载，端口号是</a:t>
            </a:r>
            <a:r>
              <a:rPr lang="en-US" altLang="zh-CN" dirty="0" smtClean="0"/>
              <a:t>179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支持</a:t>
            </a:r>
            <a:r>
              <a:rPr lang="en-US" altLang="zh-CN" dirty="0" smtClean="0"/>
              <a:t>CIDR</a:t>
            </a:r>
            <a:r>
              <a:rPr lang="zh-CN" altLang="en-US" dirty="0" smtClean="0"/>
              <a:t>和路由聚合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路由附带丰富的属性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只发送增量路由更新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路由过滤和路由策略</a:t>
            </a:r>
          </a:p>
        </p:txBody>
      </p:sp>
    </p:spTree>
    <p:extLst>
      <p:ext uri="{BB962C8B-B14F-4D97-AF65-F5344CB8AC3E}">
        <p14:creationId xmlns:p14="http://schemas.microsoft.com/office/powerpoint/2010/main" val="16789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06"/>
          <p:cNvSpPr>
            <a:spLocks noChangeArrowheads="1"/>
          </p:cNvSpPr>
          <p:nvPr/>
        </p:nvSpPr>
        <p:spPr bwMode="auto">
          <a:xfrm>
            <a:off x="1785938" y="750094"/>
            <a:ext cx="1446610" cy="1125141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315" name="AutoShape 205"/>
          <p:cNvSpPr>
            <a:spLocks noChangeArrowheads="1"/>
          </p:cNvSpPr>
          <p:nvPr/>
        </p:nvSpPr>
        <p:spPr bwMode="auto">
          <a:xfrm>
            <a:off x="5867400" y="696517"/>
            <a:ext cx="1512094" cy="1125140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316" name="AutoShape 201"/>
          <p:cNvSpPr>
            <a:spLocks noChangeArrowheads="1"/>
          </p:cNvSpPr>
          <p:nvPr/>
        </p:nvSpPr>
        <p:spPr bwMode="auto">
          <a:xfrm>
            <a:off x="3125391" y="2082404"/>
            <a:ext cx="2893219" cy="1512094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82408" y="177404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BGP</a:t>
            </a:r>
            <a:r>
              <a:rPr lang="zh-CN" altLang="en-US" dirty="0" smtClean="0"/>
              <a:t>术语</a:t>
            </a:r>
          </a:p>
        </p:txBody>
      </p:sp>
      <p:sp>
        <p:nvSpPr>
          <p:cNvPr id="13318" name="Text Box 117"/>
          <p:cNvSpPr txBox="1">
            <a:spLocks noChangeArrowheads="1"/>
          </p:cNvSpPr>
          <p:nvPr/>
        </p:nvSpPr>
        <p:spPr bwMode="auto">
          <a:xfrm>
            <a:off x="6110288" y="1191816"/>
            <a:ext cx="1997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/>
              <a:t>RID:172.16.1.254</a:t>
            </a:r>
          </a:p>
        </p:txBody>
      </p:sp>
      <p:sp>
        <p:nvSpPr>
          <p:cNvPr id="13319" name="Text Box 118"/>
          <p:cNvSpPr txBox="1">
            <a:spLocks noChangeArrowheads="1"/>
          </p:cNvSpPr>
          <p:nvPr/>
        </p:nvSpPr>
        <p:spPr bwMode="auto">
          <a:xfrm>
            <a:off x="5111354" y="2259806"/>
            <a:ext cx="1997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/>
              <a:t>RID:10.10.10.254</a:t>
            </a:r>
          </a:p>
        </p:txBody>
      </p:sp>
      <p:sp>
        <p:nvSpPr>
          <p:cNvPr id="13320" name="Text Box 122"/>
          <p:cNvSpPr txBox="1">
            <a:spLocks noChangeArrowheads="1"/>
          </p:cNvSpPr>
          <p:nvPr/>
        </p:nvSpPr>
        <p:spPr bwMode="auto">
          <a:xfrm>
            <a:off x="1906191" y="2256235"/>
            <a:ext cx="1997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/>
              <a:t>RID:10.10.10.253</a:t>
            </a:r>
          </a:p>
        </p:txBody>
      </p:sp>
      <p:sp>
        <p:nvSpPr>
          <p:cNvPr id="13321" name="Text Box 123"/>
          <p:cNvSpPr txBox="1">
            <a:spLocks noChangeArrowheads="1"/>
          </p:cNvSpPr>
          <p:nvPr/>
        </p:nvSpPr>
        <p:spPr bwMode="auto">
          <a:xfrm>
            <a:off x="925115" y="1195388"/>
            <a:ext cx="19978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/>
              <a:t>RID:192.168.0.253</a:t>
            </a:r>
          </a:p>
        </p:txBody>
      </p:sp>
      <p:sp>
        <p:nvSpPr>
          <p:cNvPr id="13322" name="Line 98"/>
          <p:cNvSpPr>
            <a:spLocks noChangeShapeType="1"/>
          </p:cNvSpPr>
          <p:nvPr/>
        </p:nvSpPr>
        <p:spPr bwMode="auto">
          <a:xfrm>
            <a:off x="2803923" y="1393031"/>
            <a:ext cx="910828" cy="9108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99"/>
          <p:cNvSpPr>
            <a:spLocks noChangeShapeType="1"/>
          </p:cNvSpPr>
          <p:nvPr/>
        </p:nvSpPr>
        <p:spPr bwMode="auto">
          <a:xfrm flipH="1">
            <a:off x="5268517" y="1285875"/>
            <a:ext cx="964406" cy="11251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Line 100"/>
          <p:cNvSpPr>
            <a:spLocks noChangeShapeType="1"/>
          </p:cNvSpPr>
          <p:nvPr/>
        </p:nvSpPr>
        <p:spPr bwMode="auto">
          <a:xfrm>
            <a:off x="3880248" y="2541985"/>
            <a:ext cx="431006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5" name="Line 101"/>
          <p:cNvSpPr>
            <a:spLocks noChangeShapeType="1"/>
          </p:cNvSpPr>
          <p:nvPr/>
        </p:nvSpPr>
        <p:spPr bwMode="auto">
          <a:xfrm flipV="1">
            <a:off x="4851797" y="2541985"/>
            <a:ext cx="323850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Text Box 106"/>
          <p:cNvSpPr txBox="1">
            <a:spLocks noChangeAspect="1" noChangeArrowheads="1"/>
          </p:cNvSpPr>
          <p:nvPr/>
        </p:nvSpPr>
        <p:spPr bwMode="auto">
          <a:xfrm>
            <a:off x="2053828" y="803673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65331</a:t>
            </a:r>
          </a:p>
        </p:txBody>
      </p:sp>
      <p:sp>
        <p:nvSpPr>
          <p:cNvPr id="13327" name="Text Box 107"/>
          <p:cNvSpPr txBox="1">
            <a:spLocks noChangeAspect="1" noChangeArrowheads="1"/>
          </p:cNvSpPr>
          <p:nvPr/>
        </p:nvSpPr>
        <p:spPr bwMode="auto">
          <a:xfrm>
            <a:off x="6179344" y="75009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65201</a:t>
            </a:r>
          </a:p>
        </p:txBody>
      </p:sp>
      <p:sp>
        <p:nvSpPr>
          <p:cNvPr id="13328" name="Text Box 108"/>
          <p:cNvSpPr txBox="1">
            <a:spLocks noChangeAspect="1" noChangeArrowheads="1"/>
          </p:cNvSpPr>
          <p:nvPr/>
        </p:nvSpPr>
        <p:spPr bwMode="auto">
          <a:xfrm>
            <a:off x="3286126" y="3321844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65550</a:t>
            </a:r>
          </a:p>
        </p:txBody>
      </p:sp>
      <p:sp>
        <p:nvSpPr>
          <p:cNvPr id="13329" name="Text Box 110"/>
          <p:cNvSpPr txBox="1">
            <a:spLocks noChangeAspect="1" noChangeArrowheads="1"/>
          </p:cNvSpPr>
          <p:nvPr/>
        </p:nvSpPr>
        <p:spPr bwMode="auto">
          <a:xfrm>
            <a:off x="4026694" y="1500188"/>
            <a:ext cx="1188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C00000"/>
                </a:solidFill>
                <a:ea typeface="黑体" panose="02010609060101010101" pitchFamily="49" charset="-122"/>
              </a:rPr>
              <a:t>BGP Speaker</a:t>
            </a:r>
          </a:p>
        </p:txBody>
      </p:sp>
      <p:sp>
        <p:nvSpPr>
          <p:cNvPr id="13330" name="Line 171"/>
          <p:cNvSpPr>
            <a:spLocks noChangeShapeType="1"/>
          </p:cNvSpPr>
          <p:nvPr/>
        </p:nvSpPr>
        <p:spPr bwMode="auto">
          <a:xfrm flipH="1" flipV="1">
            <a:off x="3286125" y="1446610"/>
            <a:ext cx="642938" cy="107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Line 174"/>
          <p:cNvSpPr>
            <a:spLocks noChangeShapeType="1"/>
          </p:cNvSpPr>
          <p:nvPr/>
        </p:nvSpPr>
        <p:spPr bwMode="auto">
          <a:xfrm flipV="1">
            <a:off x="5214937" y="1300162"/>
            <a:ext cx="652463" cy="2536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32" name="Group 44"/>
          <p:cNvGrpSpPr>
            <a:grpSpLocks noChangeAspect="1"/>
          </p:cNvGrpSpPr>
          <p:nvPr/>
        </p:nvGrpSpPr>
        <p:grpSpPr bwMode="auto">
          <a:xfrm>
            <a:off x="4225528" y="2867025"/>
            <a:ext cx="719138" cy="501254"/>
            <a:chOff x="3541" y="1317"/>
            <a:chExt cx="747" cy="546"/>
          </a:xfrm>
        </p:grpSpPr>
        <p:sp>
          <p:nvSpPr>
            <p:cNvPr id="13414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6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8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9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0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1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2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3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4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5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6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7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8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9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0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3" name="Group 62"/>
          <p:cNvGrpSpPr>
            <a:grpSpLocks noChangeAspect="1"/>
          </p:cNvGrpSpPr>
          <p:nvPr/>
        </p:nvGrpSpPr>
        <p:grpSpPr bwMode="auto">
          <a:xfrm>
            <a:off x="5878116" y="1029891"/>
            <a:ext cx="719138" cy="501253"/>
            <a:chOff x="3541" y="1317"/>
            <a:chExt cx="747" cy="546"/>
          </a:xfrm>
        </p:grpSpPr>
        <p:sp>
          <p:nvSpPr>
            <p:cNvPr id="13397" name="AutoShape 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8" name="Freeform 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9" name="Freeform 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0" name="Freeform 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1" name="Freeform 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2" name="Freeform 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3" name="Freeform 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4" name="Freeform 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5" name="Freeform 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6" name="Freeform 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7" name="Freeform 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8" name="Freeform 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9" name="Freeform 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0" name="Freeform 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1" name="Freeform 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2" name="Freeform 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3" name="Freeform 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34" name="Text Box 176"/>
          <p:cNvSpPr txBox="1">
            <a:spLocks noChangeArrowheads="1"/>
          </p:cNvSpPr>
          <p:nvPr/>
        </p:nvSpPr>
        <p:spPr bwMode="auto">
          <a:xfrm>
            <a:off x="2476500" y="160734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3335" name="Text Box 178"/>
          <p:cNvSpPr txBox="1">
            <a:spLocks noChangeArrowheads="1"/>
          </p:cNvSpPr>
          <p:nvPr/>
        </p:nvSpPr>
        <p:spPr bwMode="auto">
          <a:xfrm>
            <a:off x="3382566" y="2571751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3336" name="Text Box 179"/>
          <p:cNvSpPr txBox="1">
            <a:spLocks noChangeArrowheads="1"/>
          </p:cNvSpPr>
          <p:nvPr/>
        </p:nvSpPr>
        <p:spPr bwMode="auto">
          <a:xfrm>
            <a:off x="4250532" y="3337323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3337" name="Text Box 199"/>
          <p:cNvSpPr txBox="1">
            <a:spLocks noChangeArrowheads="1"/>
          </p:cNvSpPr>
          <p:nvPr/>
        </p:nvSpPr>
        <p:spPr bwMode="auto">
          <a:xfrm>
            <a:off x="4949429" y="2571751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13338" name="Text Box 200"/>
          <p:cNvSpPr txBox="1">
            <a:spLocks noChangeArrowheads="1"/>
          </p:cNvSpPr>
          <p:nvPr/>
        </p:nvSpPr>
        <p:spPr bwMode="auto">
          <a:xfrm>
            <a:off x="5911454" y="1553767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RTE</a:t>
            </a:r>
          </a:p>
        </p:txBody>
      </p:sp>
      <p:sp>
        <p:nvSpPr>
          <p:cNvPr id="13339" name="Line 203"/>
          <p:cNvSpPr>
            <a:spLocks noChangeShapeType="1"/>
          </p:cNvSpPr>
          <p:nvPr/>
        </p:nvSpPr>
        <p:spPr bwMode="auto">
          <a:xfrm flipH="1">
            <a:off x="3923110" y="1768079"/>
            <a:ext cx="327422" cy="3679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0" name="Line 204"/>
          <p:cNvSpPr>
            <a:spLocks noChangeShapeType="1"/>
          </p:cNvSpPr>
          <p:nvPr/>
        </p:nvSpPr>
        <p:spPr bwMode="auto">
          <a:xfrm>
            <a:off x="4893469" y="1768079"/>
            <a:ext cx="272654" cy="3488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41" name="Group 8"/>
          <p:cNvGrpSpPr>
            <a:grpSpLocks noChangeAspect="1"/>
          </p:cNvGrpSpPr>
          <p:nvPr/>
        </p:nvGrpSpPr>
        <p:grpSpPr bwMode="auto">
          <a:xfrm>
            <a:off x="2464594" y="1084660"/>
            <a:ext cx="719138" cy="501253"/>
            <a:chOff x="3541" y="1317"/>
            <a:chExt cx="747" cy="546"/>
          </a:xfrm>
        </p:grpSpPr>
        <p:sp>
          <p:nvSpPr>
            <p:cNvPr id="13380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Freeform 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2" name="Freeform 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3" name="Freeform 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4" name="Freeform 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5" name="Freeform 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6" name="Freeform 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7" name="Freeform 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8" name="Freeform 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9" name="Freeform 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0" name="Freeform 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1" name="Freeform 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2" name="Freeform 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3" name="Freeform 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4" name="Freeform 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5" name="Freeform 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6" name="Freeform 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7" name="Line 99"/>
          <p:cNvSpPr>
            <a:spLocks noChangeShapeType="1"/>
          </p:cNvSpPr>
          <p:nvPr/>
        </p:nvSpPr>
        <p:spPr bwMode="auto">
          <a:xfrm flipH="1">
            <a:off x="3661172" y="2357438"/>
            <a:ext cx="1660922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3343" name="Group 26"/>
          <p:cNvGrpSpPr>
            <a:grpSpLocks noChangeAspect="1"/>
          </p:cNvGrpSpPr>
          <p:nvPr/>
        </p:nvGrpSpPr>
        <p:grpSpPr bwMode="auto">
          <a:xfrm>
            <a:off x="3382566" y="2110979"/>
            <a:ext cx="719138" cy="501253"/>
            <a:chOff x="3541" y="1317"/>
            <a:chExt cx="747" cy="546"/>
          </a:xfrm>
        </p:grpSpPr>
        <p:sp>
          <p:nvSpPr>
            <p:cNvPr id="1336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4" name="Freeform 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5" name="Freeform 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Freeform 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Freeform 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8" name="Freeform 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9" name="Freeform 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Freeform 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Freeform 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Freeform 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3" name="Freeform 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Freeform 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Freeform 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Freeform 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Freeform 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Freeform 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9" name="Freeform 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4" name="Group 80"/>
          <p:cNvGrpSpPr>
            <a:grpSpLocks noChangeAspect="1"/>
          </p:cNvGrpSpPr>
          <p:nvPr/>
        </p:nvGrpSpPr>
        <p:grpSpPr bwMode="auto">
          <a:xfrm>
            <a:off x="4905375" y="2110979"/>
            <a:ext cx="719138" cy="501253"/>
            <a:chOff x="3541" y="1317"/>
            <a:chExt cx="747" cy="546"/>
          </a:xfrm>
        </p:grpSpPr>
        <p:sp>
          <p:nvSpPr>
            <p:cNvPr id="13346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Freeform 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Freeform 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Freeform 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Freeform 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1" name="Freeform 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Freeform 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Freeform 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Freeform 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5" name="Freeform 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6" name="Freeform 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7" name="Freeform 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Freeform 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Freeform 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Freeform 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1" name="Freeform 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Freeform 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8" name="Rectangle 139"/>
          <p:cNvSpPr txBox="1">
            <a:spLocks noChangeArrowheads="1"/>
          </p:cNvSpPr>
          <p:nvPr/>
        </p:nvSpPr>
        <p:spPr bwMode="auto">
          <a:xfrm>
            <a:off x="1576387" y="3857625"/>
            <a:ext cx="71354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发送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消息的路由器称为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发言者（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 Speaker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b="1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57175" indent="-2571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相互交换消息的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发言者之间互称为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对等体（</a:t>
            </a:r>
            <a:r>
              <a:rPr lang="en-US" altLang="zh-CN" b="1" kern="0" dirty="0">
                <a:solidFill>
                  <a:srgbClr val="000000"/>
                </a:solidFill>
                <a:latin typeface="+mn-lt"/>
                <a:ea typeface="+mn-ea"/>
              </a:rPr>
              <a:t>BGP Peer</a:t>
            </a: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48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92" y="137341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EBGP</a:t>
            </a:r>
            <a:r>
              <a:rPr lang="zh-CN" altLang="en-US" dirty="0" smtClean="0"/>
              <a:t>对等体</a:t>
            </a:r>
          </a:p>
        </p:txBody>
      </p:sp>
      <p:sp>
        <p:nvSpPr>
          <p:cNvPr id="14339" name="Rectangle 139"/>
          <p:cNvSpPr>
            <a:spLocks noGrp="1" noChangeArrowheads="1"/>
          </p:cNvSpPr>
          <p:nvPr>
            <p:ph type="body" idx="1"/>
          </p:nvPr>
        </p:nvSpPr>
        <p:spPr>
          <a:xfrm>
            <a:off x="1253109" y="3685402"/>
            <a:ext cx="7388100" cy="11457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处于不同</a:t>
            </a:r>
            <a:r>
              <a:rPr lang="en-US" altLang="zh-CN" dirty="0"/>
              <a:t>AS</a:t>
            </a:r>
            <a:r>
              <a:rPr lang="zh-CN" altLang="zh-CN" dirty="0"/>
              <a:t>的</a:t>
            </a:r>
            <a:r>
              <a:rPr lang="en-US" altLang="zh-CN" dirty="0"/>
              <a:t>BGP</a:t>
            </a:r>
            <a:r>
              <a:rPr lang="zh-CN" altLang="zh-CN" dirty="0"/>
              <a:t>对等体为</a:t>
            </a:r>
            <a:r>
              <a:rPr lang="en-US" altLang="zh-CN" dirty="0"/>
              <a:t>EBGP</a:t>
            </a:r>
            <a:r>
              <a:rPr lang="zh-CN" altLang="zh-CN" dirty="0"/>
              <a:t>对等体</a:t>
            </a:r>
            <a:r>
              <a:rPr lang="zh-CN" altLang="en-US" dirty="0"/>
              <a:t>，通常情况下</a:t>
            </a:r>
            <a:r>
              <a:rPr lang="en-US" altLang="zh-CN" dirty="0"/>
              <a:t>EBGP </a:t>
            </a:r>
            <a:r>
              <a:rPr lang="zh-CN" altLang="en-US" dirty="0"/>
              <a:t>对等体是物理上直连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BGP</a:t>
            </a:r>
            <a:r>
              <a:rPr lang="zh-CN" altLang="en-US" dirty="0"/>
              <a:t>发言者从</a:t>
            </a:r>
            <a:r>
              <a:rPr lang="en-US" altLang="zh-CN" dirty="0"/>
              <a:t>EBGP</a:t>
            </a:r>
            <a:r>
              <a:rPr lang="zh-CN" altLang="en-US" dirty="0"/>
              <a:t>对等体获得的路由会向它所有</a:t>
            </a:r>
            <a:r>
              <a:rPr lang="en-US" altLang="zh-CN" dirty="0"/>
              <a:t>BGP</a:t>
            </a:r>
            <a:r>
              <a:rPr lang="zh-CN" altLang="en-US" dirty="0"/>
              <a:t>对等体通告（包括</a:t>
            </a:r>
            <a:r>
              <a:rPr lang="en-US" altLang="zh-CN" dirty="0"/>
              <a:t>EBGP</a:t>
            </a:r>
            <a:r>
              <a:rPr lang="zh-CN" altLang="en-US" dirty="0"/>
              <a:t>和</a:t>
            </a:r>
            <a:r>
              <a:rPr lang="en-US" altLang="zh-CN" dirty="0"/>
              <a:t>IBGP</a:t>
            </a:r>
            <a:r>
              <a:rPr lang="zh-CN" altLang="en-US" dirty="0"/>
              <a:t>）</a:t>
            </a:r>
          </a:p>
        </p:txBody>
      </p:sp>
      <p:sp>
        <p:nvSpPr>
          <p:cNvPr id="14340" name="AutoShape 206"/>
          <p:cNvSpPr>
            <a:spLocks noChangeArrowheads="1"/>
          </p:cNvSpPr>
          <p:nvPr/>
        </p:nvSpPr>
        <p:spPr bwMode="auto">
          <a:xfrm>
            <a:off x="1682354" y="642938"/>
            <a:ext cx="1446609" cy="1125141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341" name="AutoShape 205"/>
          <p:cNvSpPr>
            <a:spLocks noChangeArrowheads="1"/>
          </p:cNvSpPr>
          <p:nvPr/>
        </p:nvSpPr>
        <p:spPr bwMode="auto">
          <a:xfrm>
            <a:off x="5763816" y="589360"/>
            <a:ext cx="1512094" cy="1125140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342" name="AutoShape 201"/>
          <p:cNvSpPr>
            <a:spLocks noChangeArrowheads="1"/>
          </p:cNvSpPr>
          <p:nvPr/>
        </p:nvSpPr>
        <p:spPr bwMode="auto">
          <a:xfrm>
            <a:off x="3021807" y="1975248"/>
            <a:ext cx="2893219" cy="1512094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343" name="Text Box 123"/>
          <p:cNvSpPr txBox="1">
            <a:spLocks noChangeArrowheads="1"/>
          </p:cNvSpPr>
          <p:nvPr/>
        </p:nvSpPr>
        <p:spPr bwMode="auto">
          <a:xfrm>
            <a:off x="1303735" y="1088231"/>
            <a:ext cx="11787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050"/>
              <a:t>192.168.0.0/16</a:t>
            </a:r>
          </a:p>
        </p:txBody>
      </p:sp>
      <p:sp>
        <p:nvSpPr>
          <p:cNvPr id="14344" name="Line 98"/>
          <p:cNvSpPr>
            <a:spLocks noChangeShapeType="1"/>
          </p:cNvSpPr>
          <p:nvPr/>
        </p:nvSpPr>
        <p:spPr bwMode="auto">
          <a:xfrm>
            <a:off x="2700337" y="1285875"/>
            <a:ext cx="910829" cy="9108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99"/>
          <p:cNvSpPr>
            <a:spLocks noChangeShapeType="1"/>
          </p:cNvSpPr>
          <p:nvPr/>
        </p:nvSpPr>
        <p:spPr bwMode="auto">
          <a:xfrm flipH="1">
            <a:off x="5164932" y="1178719"/>
            <a:ext cx="964406" cy="11251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0"/>
          <p:cNvSpPr>
            <a:spLocks noChangeShapeType="1"/>
          </p:cNvSpPr>
          <p:nvPr/>
        </p:nvSpPr>
        <p:spPr bwMode="auto">
          <a:xfrm>
            <a:off x="3776663" y="2434828"/>
            <a:ext cx="431006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Line 101"/>
          <p:cNvSpPr>
            <a:spLocks noChangeShapeType="1"/>
          </p:cNvSpPr>
          <p:nvPr/>
        </p:nvSpPr>
        <p:spPr bwMode="auto">
          <a:xfrm flipV="1">
            <a:off x="4748213" y="2434828"/>
            <a:ext cx="323850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Text Box 106"/>
          <p:cNvSpPr txBox="1">
            <a:spLocks noChangeAspect="1" noChangeArrowheads="1"/>
          </p:cNvSpPr>
          <p:nvPr/>
        </p:nvSpPr>
        <p:spPr bwMode="auto">
          <a:xfrm>
            <a:off x="1950244" y="696517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65331</a:t>
            </a:r>
          </a:p>
        </p:txBody>
      </p:sp>
      <p:sp>
        <p:nvSpPr>
          <p:cNvPr id="14349" name="Text Box 107"/>
          <p:cNvSpPr txBox="1">
            <a:spLocks noChangeAspect="1" noChangeArrowheads="1"/>
          </p:cNvSpPr>
          <p:nvPr/>
        </p:nvSpPr>
        <p:spPr bwMode="auto">
          <a:xfrm>
            <a:off x="6075760" y="642938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65201</a:t>
            </a:r>
          </a:p>
        </p:txBody>
      </p:sp>
      <p:sp>
        <p:nvSpPr>
          <p:cNvPr id="14350" name="Text Box 108"/>
          <p:cNvSpPr txBox="1">
            <a:spLocks noChangeAspect="1" noChangeArrowheads="1"/>
          </p:cNvSpPr>
          <p:nvPr/>
        </p:nvSpPr>
        <p:spPr bwMode="auto">
          <a:xfrm>
            <a:off x="3182541" y="3214688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65550</a:t>
            </a:r>
          </a:p>
        </p:txBody>
      </p:sp>
      <p:sp>
        <p:nvSpPr>
          <p:cNvPr id="14351" name="Text Box 110"/>
          <p:cNvSpPr txBox="1">
            <a:spLocks noChangeAspect="1" noChangeArrowheads="1"/>
          </p:cNvSpPr>
          <p:nvPr/>
        </p:nvSpPr>
        <p:spPr bwMode="auto">
          <a:xfrm rot="2794837">
            <a:off x="3263503" y="1343829"/>
            <a:ext cx="1188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C00000"/>
                </a:solidFill>
                <a:ea typeface="黑体" panose="02010609060101010101" pitchFamily="49" charset="-122"/>
              </a:rPr>
              <a:t>EBGP peers</a:t>
            </a:r>
          </a:p>
        </p:txBody>
      </p:sp>
      <p:sp>
        <p:nvSpPr>
          <p:cNvPr id="14352" name="Text Box 111"/>
          <p:cNvSpPr txBox="1">
            <a:spLocks noChangeAspect="1" noChangeArrowheads="1"/>
          </p:cNvSpPr>
          <p:nvPr/>
        </p:nvSpPr>
        <p:spPr bwMode="auto">
          <a:xfrm rot="-2794575">
            <a:off x="4525566" y="1086000"/>
            <a:ext cx="1026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C00000"/>
                </a:solidFill>
                <a:ea typeface="黑体" panose="02010609060101010101" pitchFamily="49" charset="-122"/>
              </a:rPr>
              <a:t>EBGP peers</a:t>
            </a:r>
          </a:p>
        </p:txBody>
      </p:sp>
      <p:grpSp>
        <p:nvGrpSpPr>
          <p:cNvPr id="14353" name="Group 44"/>
          <p:cNvGrpSpPr>
            <a:grpSpLocks noChangeAspect="1"/>
          </p:cNvGrpSpPr>
          <p:nvPr/>
        </p:nvGrpSpPr>
        <p:grpSpPr bwMode="auto">
          <a:xfrm>
            <a:off x="4121944" y="2759869"/>
            <a:ext cx="719138" cy="501254"/>
            <a:chOff x="3541" y="1317"/>
            <a:chExt cx="747" cy="546"/>
          </a:xfrm>
        </p:grpSpPr>
        <p:sp>
          <p:nvSpPr>
            <p:cNvPr id="14439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1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5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8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9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0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2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3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4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5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4" name="Group 62"/>
          <p:cNvGrpSpPr>
            <a:grpSpLocks noChangeAspect="1"/>
          </p:cNvGrpSpPr>
          <p:nvPr/>
        </p:nvGrpSpPr>
        <p:grpSpPr bwMode="auto">
          <a:xfrm>
            <a:off x="5774531" y="922735"/>
            <a:ext cx="719138" cy="501253"/>
            <a:chOff x="3541" y="1317"/>
            <a:chExt cx="747" cy="546"/>
          </a:xfrm>
        </p:grpSpPr>
        <p:sp>
          <p:nvSpPr>
            <p:cNvPr id="14422" name="AutoShape 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3" name="Freeform 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Freeform 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5" name="Freeform 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6" name="Freeform 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Freeform 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8" name="Freeform 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0" name="Freeform 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Freeform 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2" name="Freeform 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Freeform 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4" name="Freeform 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5" name="Freeform 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6" name="Freeform 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7" name="Freeform 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8" name="Freeform 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5" name="Group 8"/>
          <p:cNvGrpSpPr>
            <a:grpSpLocks noChangeAspect="1"/>
          </p:cNvGrpSpPr>
          <p:nvPr/>
        </p:nvGrpSpPr>
        <p:grpSpPr bwMode="auto">
          <a:xfrm>
            <a:off x="2361010" y="977504"/>
            <a:ext cx="719138" cy="501253"/>
            <a:chOff x="3541" y="1317"/>
            <a:chExt cx="747" cy="546"/>
          </a:xfrm>
        </p:grpSpPr>
        <p:sp>
          <p:nvSpPr>
            <p:cNvPr id="14405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6" name="Freeform 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7" name="Freeform 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Freeform 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Freeform 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0" name="Freeform 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Freeform 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Freeform 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Freeform 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Freeform 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Freeform 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Freeform 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Freeform 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8" name="Freeform 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Freeform 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0" name="Freeform 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1" name="Freeform 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6" name="Group 26"/>
          <p:cNvGrpSpPr>
            <a:grpSpLocks noChangeAspect="1"/>
          </p:cNvGrpSpPr>
          <p:nvPr/>
        </p:nvGrpSpPr>
        <p:grpSpPr bwMode="auto">
          <a:xfrm>
            <a:off x="3278981" y="2003823"/>
            <a:ext cx="719138" cy="501253"/>
            <a:chOff x="3541" y="1317"/>
            <a:chExt cx="747" cy="546"/>
          </a:xfrm>
        </p:grpSpPr>
        <p:sp>
          <p:nvSpPr>
            <p:cNvPr id="1438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Freeform 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Freeform 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Freeform 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Freeform 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Freeform 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Freeform 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Freeform 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Freeform 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Freeform 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Freeform 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Freeform 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Freeform 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Freeform 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Freeform 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Freeform 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7" name="Group 80"/>
          <p:cNvGrpSpPr>
            <a:grpSpLocks noChangeAspect="1"/>
          </p:cNvGrpSpPr>
          <p:nvPr/>
        </p:nvGrpSpPr>
        <p:grpSpPr bwMode="auto">
          <a:xfrm>
            <a:off x="4801791" y="2003823"/>
            <a:ext cx="719138" cy="501253"/>
            <a:chOff x="3541" y="1317"/>
            <a:chExt cx="747" cy="546"/>
          </a:xfrm>
        </p:grpSpPr>
        <p:sp>
          <p:nvSpPr>
            <p:cNvPr id="14371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Freeform 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Freeform 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Freeform 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Freeform 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Freeform 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Text Box 176"/>
          <p:cNvSpPr txBox="1">
            <a:spLocks noChangeArrowheads="1"/>
          </p:cNvSpPr>
          <p:nvPr/>
        </p:nvSpPr>
        <p:spPr bwMode="auto">
          <a:xfrm>
            <a:off x="2375298" y="1500188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4359" name="Text Box 178"/>
          <p:cNvSpPr txBox="1">
            <a:spLocks noChangeArrowheads="1"/>
          </p:cNvSpPr>
          <p:nvPr/>
        </p:nvSpPr>
        <p:spPr bwMode="auto">
          <a:xfrm>
            <a:off x="3281363" y="246459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4360" name="Text Box 179"/>
          <p:cNvSpPr txBox="1">
            <a:spLocks noChangeArrowheads="1"/>
          </p:cNvSpPr>
          <p:nvPr/>
        </p:nvSpPr>
        <p:spPr bwMode="auto">
          <a:xfrm>
            <a:off x="4149329" y="3230167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4361" name="Text Box 199"/>
          <p:cNvSpPr txBox="1">
            <a:spLocks noChangeArrowheads="1"/>
          </p:cNvSpPr>
          <p:nvPr/>
        </p:nvSpPr>
        <p:spPr bwMode="auto">
          <a:xfrm>
            <a:off x="4848225" y="246459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sp>
        <p:nvSpPr>
          <p:cNvPr id="14362" name="Text Box 200"/>
          <p:cNvSpPr txBox="1">
            <a:spLocks noChangeArrowheads="1"/>
          </p:cNvSpPr>
          <p:nvPr/>
        </p:nvSpPr>
        <p:spPr bwMode="auto">
          <a:xfrm>
            <a:off x="5810250" y="1446610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RTE</a:t>
            </a:r>
          </a:p>
        </p:txBody>
      </p:sp>
      <p:sp>
        <p:nvSpPr>
          <p:cNvPr id="14363" name="Text Box 14"/>
          <p:cNvSpPr txBox="1">
            <a:spLocks noChangeArrowheads="1"/>
          </p:cNvSpPr>
          <p:nvPr/>
        </p:nvSpPr>
        <p:spPr bwMode="auto">
          <a:xfrm>
            <a:off x="6773466" y="2678906"/>
            <a:ext cx="5581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050">
                <a:ea typeface="华文新魏" panose="02010800040101010101" pitchFamily="2" charset="-122"/>
              </a:rPr>
              <a:t>EBGP</a:t>
            </a:r>
          </a:p>
        </p:txBody>
      </p:sp>
      <p:sp>
        <p:nvSpPr>
          <p:cNvPr id="14364" name="Line 15"/>
          <p:cNvSpPr>
            <a:spLocks noChangeShapeType="1"/>
          </p:cNvSpPr>
          <p:nvPr/>
        </p:nvSpPr>
        <p:spPr bwMode="auto">
          <a:xfrm>
            <a:off x="6715125" y="2558654"/>
            <a:ext cx="70127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Line 15"/>
          <p:cNvSpPr>
            <a:spLocks noChangeShapeType="1"/>
          </p:cNvSpPr>
          <p:nvPr/>
        </p:nvSpPr>
        <p:spPr bwMode="auto">
          <a:xfrm flipH="1">
            <a:off x="5322094" y="1393032"/>
            <a:ext cx="482204" cy="53578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6" name="Line 15"/>
          <p:cNvSpPr>
            <a:spLocks noChangeShapeType="1"/>
          </p:cNvSpPr>
          <p:nvPr/>
        </p:nvSpPr>
        <p:spPr bwMode="auto">
          <a:xfrm>
            <a:off x="3018235" y="1500187"/>
            <a:ext cx="482203" cy="482204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Line 203"/>
          <p:cNvSpPr>
            <a:spLocks noChangeShapeType="1"/>
          </p:cNvSpPr>
          <p:nvPr/>
        </p:nvSpPr>
        <p:spPr bwMode="auto">
          <a:xfrm flipH="1">
            <a:off x="3714750" y="1553767"/>
            <a:ext cx="0" cy="421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203"/>
          <p:cNvSpPr>
            <a:spLocks noChangeShapeType="1"/>
          </p:cNvSpPr>
          <p:nvPr/>
        </p:nvSpPr>
        <p:spPr bwMode="auto">
          <a:xfrm flipH="1" flipV="1">
            <a:off x="3178969" y="1225154"/>
            <a:ext cx="321469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203"/>
          <p:cNvSpPr>
            <a:spLocks noChangeShapeType="1"/>
          </p:cNvSpPr>
          <p:nvPr/>
        </p:nvSpPr>
        <p:spPr bwMode="auto">
          <a:xfrm>
            <a:off x="5054204" y="1607344"/>
            <a:ext cx="53578" cy="3750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203"/>
          <p:cNvSpPr>
            <a:spLocks noChangeShapeType="1"/>
          </p:cNvSpPr>
          <p:nvPr/>
        </p:nvSpPr>
        <p:spPr bwMode="auto">
          <a:xfrm>
            <a:off x="5381625" y="1178719"/>
            <a:ext cx="3155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2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9894" y="177465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IBGP</a:t>
            </a:r>
            <a:r>
              <a:rPr lang="zh-CN" altLang="en-US" dirty="0" smtClean="0"/>
              <a:t>对等体</a:t>
            </a:r>
          </a:p>
        </p:txBody>
      </p:sp>
      <p:sp>
        <p:nvSpPr>
          <p:cNvPr id="15363" name="Rectangle 269"/>
          <p:cNvSpPr>
            <a:spLocks noGrp="1" noChangeArrowheads="1"/>
          </p:cNvSpPr>
          <p:nvPr>
            <p:ph type="body" idx="1"/>
          </p:nvPr>
        </p:nvSpPr>
        <p:spPr>
          <a:xfrm>
            <a:off x="1494235" y="3595688"/>
            <a:ext cx="6101953" cy="12263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处于同一个</a:t>
            </a:r>
            <a:r>
              <a:rPr lang="en-US" altLang="zh-CN" dirty="0"/>
              <a:t>AS</a:t>
            </a:r>
            <a:r>
              <a:rPr lang="zh-CN" altLang="zh-CN" dirty="0"/>
              <a:t>的</a:t>
            </a:r>
            <a:r>
              <a:rPr lang="en-US" altLang="zh-CN" dirty="0"/>
              <a:t>BGP</a:t>
            </a:r>
            <a:r>
              <a:rPr lang="zh-CN" altLang="zh-CN" dirty="0"/>
              <a:t>对等体为</a:t>
            </a:r>
            <a:r>
              <a:rPr lang="en-US" altLang="zh-CN" dirty="0"/>
              <a:t>IBGP</a:t>
            </a:r>
            <a:r>
              <a:rPr lang="zh-CN" altLang="zh-CN" dirty="0"/>
              <a:t>对等体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从</a:t>
            </a:r>
            <a:r>
              <a:rPr lang="en-US" altLang="zh-CN" dirty="0"/>
              <a:t>IBGP</a:t>
            </a:r>
            <a:r>
              <a:rPr lang="zh-CN" altLang="en-US" dirty="0"/>
              <a:t>获得的路由不向它的</a:t>
            </a:r>
            <a:r>
              <a:rPr lang="en-US" altLang="zh-CN" dirty="0"/>
              <a:t>IBGP</a:t>
            </a:r>
            <a:r>
              <a:rPr lang="zh-CN" altLang="en-US" dirty="0"/>
              <a:t>对等体发布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从</a:t>
            </a:r>
            <a:r>
              <a:rPr lang="en-US" altLang="zh-CN" dirty="0"/>
              <a:t>IBGP</a:t>
            </a:r>
            <a:r>
              <a:rPr lang="zh-CN" altLang="en-US" dirty="0"/>
              <a:t>获得的路由是否发布给它的</a:t>
            </a:r>
            <a:r>
              <a:rPr lang="en-US" altLang="zh-CN" dirty="0"/>
              <a:t>EBGP</a:t>
            </a:r>
            <a:r>
              <a:rPr lang="zh-CN" altLang="en-US" dirty="0"/>
              <a:t>对等体与</a:t>
            </a:r>
            <a:r>
              <a:rPr lang="en-US" altLang="zh-CN" dirty="0"/>
              <a:t>BGP</a:t>
            </a:r>
            <a:r>
              <a:rPr lang="zh-CN" altLang="en-US" dirty="0"/>
              <a:t>是否同步相关</a:t>
            </a:r>
          </a:p>
        </p:txBody>
      </p:sp>
      <p:sp>
        <p:nvSpPr>
          <p:cNvPr id="15364" name="AutoShape 201"/>
          <p:cNvSpPr>
            <a:spLocks noChangeArrowheads="1"/>
          </p:cNvSpPr>
          <p:nvPr/>
        </p:nvSpPr>
        <p:spPr bwMode="auto">
          <a:xfrm>
            <a:off x="2072879" y="696517"/>
            <a:ext cx="4018359" cy="2678906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5365" name="Line 98"/>
          <p:cNvSpPr>
            <a:spLocks noChangeShapeType="1"/>
          </p:cNvSpPr>
          <p:nvPr/>
        </p:nvSpPr>
        <p:spPr bwMode="auto">
          <a:xfrm>
            <a:off x="3090863" y="1393031"/>
            <a:ext cx="0" cy="128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99"/>
          <p:cNvSpPr>
            <a:spLocks noChangeShapeType="1"/>
          </p:cNvSpPr>
          <p:nvPr/>
        </p:nvSpPr>
        <p:spPr bwMode="auto">
          <a:xfrm flipH="1">
            <a:off x="5126831" y="1285876"/>
            <a:ext cx="0" cy="13930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100"/>
          <p:cNvSpPr>
            <a:spLocks noChangeShapeType="1"/>
          </p:cNvSpPr>
          <p:nvPr/>
        </p:nvSpPr>
        <p:spPr bwMode="auto">
          <a:xfrm>
            <a:off x="3305175" y="2732485"/>
            <a:ext cx="176807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Line 101"/>
          <p:cNvSpPr>
            <a:spLocks noChangeShapeType="1"/>
          </p:cNvSpPr>
          <p:nvPr/>
        </p:nvSpPr>
        <p:spPr bwMode="auto">
          <a:xfrm flipV="1">
            <a:off x="3302794" y="1285875"/>
            <a:ext cx="160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Text Box 108"/>
          <p:cNvSpPr txBox="1">
            <a:spLocks noChangeAspect="1" noChangeArrowheads="1"/>
          </p:cNvSpPr>
          <p:nvPr/>
        </p:nvSpPr>
        <p:spPr bwMode="auto">
          <a:xfrm>
            <a:off x="3626644" y="2946798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65550</a:t>
            </a:r>
          </a:p>
        </p:txBody>
      </p:sp>
      <p:sp>
        <p:nvSpPr>
          <p:cNvPr id="15370" name="Text Box 112"/>
          <p:cNvSpPr txBox="1">
            <a:spLocks noChangeAspect="1" noChangeArrowheads="1"/>
          </p:cNvSpPr>
          <p:nvPr/>
        </p:nvSpPr>
        <p:spPr bwMode="auto">
          <a:xfrm>
            <a:off x="1625203" y="1875235"/>
            <a:ext cx="1090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C00000"/>
                </a:solidFill>
                <a:ea typeface="黑体" panose="02010609060101010101" pitchFamily="49" charset="-122"/>
              </a:rPr>
              <a:t>IBGP peers</a:t>
            </a:r>
          </a:p>
        </p:txBody>
      </p:sp>
      <p:grpSp>
        <p:nvGrpSpPr>
          <p:cNvPr id="15371" name="Group 26"/>
          <p:cNvGrpSpPr>
            <a:grpSpLocks noChangeAspect="1"/>
          </p:cNvGrpSpPr>
          <p:nvPr/>
        </p:nvGrpSpPr>
        <p:grpSpPr bwMode="auto">
          <a:xfrm>
            <a:off x="2769394" y="2464594"/>
            <a:ext cx="719138" cy="501254"/>
            <a:chOff x="3541" y="1317"/>
            <a:chExt cx="747" cy="546"/>
          </a:xfrm>
        </p:grpSpPr>
        <p:sp>
          <p:nvSpPr>
            <p:cNvPr id="1543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7" name="Freeform 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8" name="Freeform 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9" name="Freeform 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0" name="Freeform 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1" name="Freeform 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2" name="Freeform 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3" name="Freeform 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4" name="Freeform 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5" name="Freeform 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6" name="Freeform 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7" name="Freeform 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8" name="Freeform 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9" name="Freeform 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0" name="Freeform 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1" name="Freeform 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2" name="Freeform 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2" name="Group 80"/>
          <p:cNvGrpSpPr>
            <a:grpSpLocks noChangeAspect="1"/>
          </p:cNvGrpSpPr>
          <p:nvPr/>
        </p:nvGrpSpPr>
        <p:grpSpPr bwMode="auto">
          <a:xfrm>
            <a:off x="4751785" y="1017985"/>
            <a:ext cx="719138" cy="501253"/>
            <a:chOff x="3541" y="1317"/>
            <a:chExt cx="747" cy="546"/>
          </a:xfrm>
        </p:grpSpPr>
        <p:sp>
          <p:nvSpPr>
            <p:cNvPr id="15419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0" name="Freeform 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1" name="Freeform 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2" name="Freeform 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Freeform 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4" name="Freeform 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5" name="Freeform 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6" name="Freeform 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7" name="Freeform 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8" name="Freeform 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9" name="Freeform 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0" name="Freeform 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1" name="Freeform 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2" name="Freeform 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3" name="Freeform 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4" name="Freeform 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5" name="Freeform 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3" name="Text Box 176"/>
          <p:cNvSpPr txBox="1">
            <a:spLocks noChangeArrowheads="1"/>
          </p:cNvSpPr>
          <p:nvPr/>
        </p:nvSpPr>
        <p:spPr bwMode="auto">
          <a:xfrm>
            <a:off x="2227660" y="1125142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5374" name="Text Box 178"/>
          <p:cNvSpPr txBox="1">
            <a:spLocks noChangeArrowheads="1"/>
          </p:cNvSpPr>
          <p:nvPr/>
        </p:nvSpPr>
        <p:spPr bwMode="auto">
          <a:xfrm>
            <a:off x="2287191" y="258722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5375" name="Text Box 179"/>
          <p:cNvSpPr txBox="1">
            <a:spLocks noChangeArrowheads="1"/>
          </p:cNvSpPr>
          <p:nvPr/>
        </p:nvSpPr>
        <p:spPr bwMode="auto">
          <a:xfrm>
            <a:off x="5281613" y="258722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5376" name="Text Box 199"/>
          <p:cNvSpPr txBox="1">
            <a:spLocks noChangeArrowheads="1"/>
          </p:cNvSpPr>
          <p:nvPr/>
        </p:nvSpPr>
        <p:spPr bwMode="auto">
          <a:xfrm>
            <a:off x="5287566" y="1140619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grpSp>
        <p:nvGrpSpPr>
          <p:cNvPr id="15377" name="Group 44"/>
          <p:cNvGrpSpPr>
            <a:grpSpLocks noChangeAspect="1"/>
          </p:cNvGrpSpPr>
          <p:nvPr/>
        </p:nvGrpSpPr>
        <p:grpSpPr bwMode="auto">
          <a:xfrm>
            <a:off x="4751785" y="2464594"/>
            <a:ext cx="719138" cy="501254"/>
            <a:chOff x="3541" y="1317"/>
            <a:chExt cx="747" cy="546"/>
          </a:xfrm>
        </p:grpSpPr>
        <p:sp>
          <p:nvSpPr>
            <p:cNvPr id="1540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7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9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0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1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2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3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5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6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7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8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8" name="Group 8"/>
          <p:cNvGrpSpPr>
            <a:grpSpLocks noChangeAspect="1"/>
          </p:cNvGrpSpPr>
          <p:nvPr/>
        </p:nvGrpSpPr>
        <p:grpSpPr bwMode="auto">
          <a:xfrm>
            <a:off x="2769394" y="1052512"/>
            <a:ext cx="719138" cy="501254"/>
            <a:chOff x="3541" y="1317"/>
            <a:chExt cx="747" cy="546"/>
          </a:xfrm>
        </p:grpSpPr>
        <p:sp>
          <p:nvSpPr>
            <p:cNvPr id="15385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Freeform 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Freeform 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Freeform 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Freeform 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Freeform 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Freeform 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2" name="Freeform 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3" name="Freeform 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Freeform 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Freeform 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Freeform 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Freeform 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Freeform 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Freeform 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Freeform 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Freeform 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6719888" y="1928813"/>
            <a:ext cx="5052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/>
              <a:t>IBGP</a:t>
            </a:r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>
            <a:off x="6607969" y="1822847"/>
            <a:ext cx="701279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Line 18"/>
          <p:cNvSpPr>
            <a:spLocks noChangeShapeType="1"/>
          </p:cNvSpPr>
          <p:nvPr/>
        </p:nvSpPr>
        <p:spPr bwMode="auto">
          <a:xfrm>
            <a:off x="3246835" y="1714500"/>
            <a:ext cx="4763" cy="642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Line 203"/>
          <p:cNvSpPr>
            <a:spLocks noChangeShapeType="1"/>
          </p:cNvSpPr>
          <p:nvPr/>
        </p:nvSpPr>
        <p:spPr bwMode="auto">
          <a:xfrm flipV="1">
            <a:off x="2394347" y="1553766"/>
            <a:ext cx="375047" cy="3214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Line 203"/>
          <p:cNvSpPr>
            <a:spLocks noChangeShapeType="1"/>
          </p:cNvSpPr>
          <p:nvPr/>
        </p:nvSpPr>
        <p:spPr bwMode="auto">
          <a:xfrm>
            <a:off x="2394347" y="2196704"/>
            <a:ext cx="428625" cy="3214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Line 18"/>
          <p:cNvSpPr>
            <a:spLocks noChangeShapeType="1"/>
          </p:cNvSpPr>
          <p:nvPr/>
        </p:nvSpPr>
        <p:spPr bwMode="auto">
          <a:xfrm>
            <a:off x="3519488" y="1607344"/>
            <a:ext cx="1178719" cy="857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93752"/>
            <a:ext cx="8229443" cy="457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IBGP</a:t>
            </a:r>
            <a:r>
              <a:rPr lang="zh-CN" altLang="en-US" dirty="0" smtClean="0"/>
              <a:t>全连接</a:t>
            </a:r>
          </a:p>
        </p:txBody>
      </p:sp>
      <p:sp>
        <p:nvSpPr>
          <p:cNvPr id="16387" name="Rectangle 280"/>
          <p:cNvSpPr>
            <a:spLocks noGrp="1" noChangeArrowheads="1"/>
          </p:cNvSpPr>
          <p:nvPr>
            <p:ph type="body" idx="1"/>
          </p:nvPr>
        </p:nvSpPr>
        <p:spPr>
          <a:xfrm>
            <a:off x="1547812" y="3850482"/>
            <a:ext cx="6984628" cy="9179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BGP</a:t>
            </a:r>
            <a:r>
              <a:rPr lang="zh-CN" altLang="en-US" dirty="0"/>
              <a:t>会话是基于</a:t>
            </a:r>
            <a:r>
              <a:rPr lang="en-US" altLang="zh-CN" dirty="0"/>
              <a:t>TCP</a:t>
            </a:r>
            <a:r>
              <a:rPr lang="zh-CN" altLang="en-US" dirty="0"/>
              <a:t>的点到点的单播连接</a:t>
            </a:r>
            <a:endParaRPr lang="en-US" altLang="zh-CN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BGP </a:t>
            </a:r>
            <a:r>
              <a:rPr lang="zh-CN" altLang="en-US" dirty="0"/>
              <a:t>发言者从</a:t>
            </a:r>
            <a:r>
              <a:rPr lang="en-US" altLang="zh-CN" dirty="0"/>
              <a:t>IBGP</a:t>
            </a:r>
            <a:r>
              <a:rPr lang="zh-CN" altLang="en-US" dirty="0"/>
              <a:t>对等体获得的路由不向其他的</a:t>
            </a:r>
            <a:r>
              <a:rPr lang="en-US" altLang="zh-CN" dirty="0"/>
              <a:t>IBGP</a:t>
            </a:r>
            <a:r>
              <a:rPr lang="zh-CN" altLang="en-US" dirty="0"/>
              <a:t>对等体发布</a:t>
            </a:r>
          </a:p>
          <a:p>
            <a:pPr lvl="1" eaLnBrk="1" hangingPunct="1">
              <a:lnSpc>
                <a:spcPct val="90000"/>
              </a:lnSpc>
            </a:pPr>
            <a:endParaRPr lang="zh-CN" altLang="en-US" sz="1350" dirty="0"/>
          </a:p>
        </p:txBody>
      </p:sp>
      <p:sp>
        <p:nvSpPr>
          <p:cNvPr id="16388" name="AutoShape 201"/>
          <p:cNvSpPr>
            <a:spLocks noChangeArrowheads="1"/>
          </p:cNvSpPr>
          <p:nvPr/>
        </p:nvSpPr>
        <p:spPr bwMode="auto">
          <a:xfrm>
            <a:off x="1464469" y="964407"/>
            <a:ext cx="2732485" cy="203596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6389" name="Line 98"/>
          <p:cNvSpPr>
            <a:spLocks noChangeShapeType="1"/>
          </p:cNvSpPr>
          <p:nvPr/>
        </p:nvSpPr>
        <p:spPr bwMode="auto">
          <a:xfrm>
            <a:off x="2159794" y="1551385"/>
            <a:ext cx="0" cy="9775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99"/>
          <p:cNvSpPr>
            <a:spLocks noChangeShapeType="1"/>
          </p:cNvSpPr>
          <p:nvPr/>
        </p:nvSpPr>
        <p:spPr bwMode="auto">
          <a:xfrm flipH="1">
            <a:off x="3606404" y="1448992"/>
            <a:ext cx="0" cy="1058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100"/>
          <p:cNvSpPr>
            <a:spLocks noChangeShapeType="1"/>
          </p:cNvSpPr>
          <p:nvPr/>
        </p:nvSpPr>
        <p:spPr bwMode="auto">
          <a:xfrm>
            <a:off x="2337198" y="2603897"/>
            <a:ext cx="12013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101"/>
          <p:cNvSpPr>
            <a:spLocks noChangeShapeType="1"/>
          </p:cNvSpPr>
          <p:nvPr/>
        </p:nvSpPr>
        <p:spPr bwMode="auto">
          <a:xfrm flipV="1">
            <a:off x="2308622" y="1393031"/>
            <a:ext cx="1095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 Box 108"/>
          <p:cNvSpPr txBox="1">
            <a:spLocks noChangeAspect="1" noChangeArrowheads="1"/>
          </p:cNvSpPr>
          <p:nvPr/>
        </p:nvSpPr>
        <p:spPr bwMode="auto">
          <a:xfrm>
            <a:off x="2262187" y="2725342"/>
            <a:ext cx="1129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65550</a:t>
            </a:r>
          </a:p>
        </p:txBody>
      </p:sp>
      <p:grpSp>
        <p:nvGrpSpPr>
          <p:cNvPr id="16394" name="Group 26"/>
          <p:cNvGrpSpPr>
            <a:grpSpLocks noChangeAspect="1"/>
          </p:cNvGrpSpPr>
          <p:nvPr/>
        </p:nvGrpSpPr>
        <p:grpSpPr bwMode="auto">
          <a:xfrm>
            <a:off x="1881188" y="2389585"/>
            <a:ext cx="546497" cy="381000"/>
            <a:chOff x="3541" y="1317"/>
            <a:chExt cx="747" cy="546"/>
          </a:xfrm>
        </p:grpSpPr>
        <p:sp>
          <p:nvSpPr>
            <p:cNvPr id="1654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7" name="Freeform 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8" name="Freeform 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9" name="Freeform 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0" name="Freeform 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1" name="Freeform 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2" name="Freeform 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3" name="Freeform 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4" name="Freeform 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5" name="Freeform 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6" name="Freeform 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7" name="Freeform 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8" name="Freeform 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59" name="Freeform 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60" name="Freeform 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61" name="Freeform 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62" name="Freeform 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5" name="Group 80"/>
          <p:cNvGrpSpPr>
            <a:grpSpLocks noChangeAspect="1"/>
          </p:cNvGrpSpPr>
          <p:nvPr/>
        </p:nvGrpSpPr>
        <p:grpSpPr bwMode="auto">
          <a:xfrm>
            <a:off x="3338513" y="1204913"/>
            <a:ext cx="546497" cy="381000"/>
            <a:chOff x="3541" y="1317"/>
            <a:chExt cx="747" cy="546"/>
          </a:xfrm>
        </p:grpSpPr>
        <p:sp>
          <p:nvSpPr>
            <p:cNvPr id="16529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0" name="Freeform 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1" name="Freeform 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2" name="Freeform 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3" name="Freeform 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4" name="Freeform 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5" name="Freeform 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6" name="Freeform 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7" name="Freeform 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8" name="Freeform 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39" name="Freeform 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0" name="Freeform 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1" name="Freeform 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2" name="Freeform 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3" name="Freeform 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4" name="Freeform 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45" name="Freeform 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6" name="Text Box 176"/>
          <p:cNvSpPr txBox="1">
            <a:spLocks noChangeArrowheads="1"/>
          </p:cNvSpPr>
          <p:nvPr/>
        </p:nvSpPr>
        <p:spPr bwMode="auto">
          <a:xfrm>
            <a:off x="1468042" y="1245394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6397" name="Text Box 178"/>
          <p:cNvSpPr txBox="1">
            <a:spLocks noChangeArrowheads="1"/>
          </p:cNvSpPr>
          <p:nvPr/>
        </p:nvSpPr>
        <p:spPr bwMode="auto">
          <a:xfrm>
            <a:off x="1468042" y="2443163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6398" name="Text Box 179"/>
          <p:cNvSpPr txBox="1">
            <a:spLocks noChangeArrowheads="1"/>
          </p:cNvSpPr>
          <p:nvPr/>
        </p:nvSpPr>
        <p:spPr bwMode="auto">
          <a:xfrm>
            <a:off x="3820717" y="2443163"/>
            <a:ext cx="478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6399" name="Text Box 199"/>
          <p:cNvSpPr txBox="1">
            <a:spLocks noChangeArrowheads="1"/>
          </p:cNvSpPr>
          <p:nvPr/>
        </p:nvSpPr>
        <p:spPr bwMode="auto">
          <a:xfrm>
            <a:off x="3820717" y="1260873"/>
            <a:ext cx="478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grpSp>
        <p:nvGrpSpPr>
          <p:cNvPr id="16400" name="Group 44"/>
          <p:cNvGrpSpPr>
            <a:grpSpLocks noChangeAspect="1"/>
          </p:cNvGrpSpPr>
          <p:nvPr/>
        </p:nvGrpSpPr>
        <p:grpSpPr bwMode="auto">
          <a:xfrm>
            <a:off x="3338513" y="2389585"/>
            <a:ext cx="546497" cy="381000"/>
            <a:chOff x="3541" y="1317"/>
            <a:chExt cx="747" cy="546"/>
          </a:xfrm>
        </p:grpSpPr>
        <p:sp>
          <p:nvSpPr>
            <p:cNvPr id="1651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3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4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5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6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7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8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9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0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1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2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3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4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5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6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7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28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1" name="Group 8"/>
          <p:cNvGrpSpPr>
            <a:grpSpLocks noChangeAspect="1"/>
          </p:cNvGrpSpPr>
          <p:nvPr/>
        </p:nvGrpSpPr>
        <p:grpSpPr bwMode="auto">
          <a:xfrm>
            <a:off x="1881188" y="1179910"/>
            <a:ext cx="546497" cy="381000"/>
            <a:chOff x="3541" y="1317"/>
            <a:chExt cx="747" cy="546"/>
          </a:xfrm>
        </p:grpSpPr>
        <p:sp>
          <p:nvSpPr>
            <p:cNvPr id="16495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6" name="Freeform 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7" name="Freeform 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8" name="Freeform 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9" name="Freeform 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0" name="Freeform 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1" name="Freeform 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2" name="Freeform 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3" name="Freeform 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4" name="Freeform 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5" name="Freeform 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6" name="Freeform 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7" name="Freeform 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8" name="Freeform 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09" name="Freeform 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0" name="Freeform 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11" name="Freeform 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2266950" y="1693069"/>
            <a:ext cx="0" cy="642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2402681" y="1639492"/>
            <a:ext cx="882254" cy="69651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2489598" y="1532335"/>
            <a:ext cx="73104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AutoShape 201"/>
          <p:cNvSpPr>
            <a:spLocks noChangeArrowheads="1"/>
          </p:cNvSpPr>
          <p:nvPr/>
        </p:nvSpPr>
        <p:spPr bwMode="auto">
          <a:xfrm>
            <a:off x="4844654" y="964407"/>
            <a:ext cx="2732484" cy="2035969"/>
          </a:xfrm>
          <a:prstGeom prst="roundRect">
            <a:avLst>
              <a:gd name="adj" fmla="val 1033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6406" name="Line 98"/>
          <p:cNvSpPr>
            <a:spLocks noChangeShapeType="1"/>
          </p:cNvSpPr>
          <p:nvPr/>
        </p:nvSpPr>
        <p:spPr bwMode="auto">
          <a:xfrm>
            <a:off x="5541169" y="1551385"/>
            <a:ext cx="0" cy="9775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Line 99"/>
          <p:cNvSpPr>
            <a:spLocks noChangeShapeType="1"/>
          </p:cNvSpPr>
          <p:nvPr/>
        </p:nvSpPr>
        <p:spPr bwMode="auto">
          <a:xfrm flipH="1">
            <a:off x="6987779" y="1448992"/>
            <a:ext cx="0" cy="1058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Line 100"/>
          <p:cNvSpPr>
            <a:spLocks noChangeShapeType="1"/>
          </p:cNvSpPr>
          <p:nvPr/>
        </p:nvSpPr>
        <p:spPr bwMode="auto">
          <a:xfrm>
            <a:off x="5717382" y="2603897"/>
            <a:ext cx="12025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Line 101"/>
          <p:cNvSpPr>
            <a:spLocks noChangeShapeType="1"/>
          </p:cNvSpPr>
          <p:nvPr/>
        </p:nvSpPr>
        <p:spPr bwMode="auto">
          <a:xfrm flipV="1">
            <a:off x="5689997" y="1393031"/>
            <a:ext cx="10941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Text Box 108"/>
          <p:cNvSpPr txBox="1">
            <a:spLocks noChangeAspect="1" noChangeArrowheads="1"/>
          </p:cNvSpPr>
          <p:nvPr/>
        </p:nvSpPr>
        <p:spPr bwMode="auto">
          <a:xfrm>
            <a:off x="5643562" y="2725342"/>
            <a:ext cx="1129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AS 65550</a:t>
            </a:r>
          </a:p>
        </p:txBody>
      </p:sp>
      <p:grpSp>
        <p:nvGrpSpPr>
          <p:cNvPr id="16411" name="Group 26"/>
          <p:cNvGrpSpPr>
            <a:grpSpLocks noChangeAspect="1"/>
          </p:cNvGrpSpPr>
          <p:nvPr/>
        </p:nvGrpSpPr>
        <p:grpSpPr bwMode="auto">
          <a:xfrm>
            <a:off x="5262563" y="2389585"/>
            <a:ext cx="546497" cy="381000"/>
            <a:chOff x="3541" y="1317"/>
            <a:chExt cx="747" cy="546"/>
          </a:xfrm>
        </p:grpSpPr>
        <p:sp>
          <p:nvSpPr>
            <p:cNvPr id="1647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9" name="Freeform 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0" name="Freeform 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1" name="Freeform 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2" name="Freeform 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3" name="Freeform 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4" name="Freeform 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5" name="Freeform 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6" name="Freeform 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7" name="Freeform 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8" name="Freeform 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9" name="Freeform 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0" name="Freeform 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1" name="Freeform 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2" name="Freeform 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3" name="Freeform 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4" name="Freeform 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12" name="Group 80"/>
          <p:cNvGrpSpPr>
            <a:grpSpLocks noChangeAspect="1"/>
          </p:cNvGrpSpPr>
          <p:nvPr/>
        </p:nvGrpSpPr>
        <p:grpSpPr bwMode="auto">
          <a:xfrm>
            <a:off x="6719888" y="1204913"/>
            <a:ext cx="546497" cy="381000"/>
            <a:chOff x="3541" y="1317"/>
            <a:chExt cx="747" cy="546"/>
          </a:xfrm>
        </p:grpSpPr>
        <p:sp>
          <p:nvSpPr>
            <p:cNvPr id="16461" name="AutoShape 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2" name="Freeform 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3" name="Freeform 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4" name="Freeform 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5" name="Freeform 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6" name="Freeform 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7" name="Freeform 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8" name="Freeform 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9" name="Freeform 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0" name="Freeform 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1" name="Freeform 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2" name="Freeform 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3" name="Freeform 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4" name="Freeform 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5" name="Freeform 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6" name="Freeform 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7" name="Freeform 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3" name="Text Box 176"/>
          <p:cNvSpPr txBox="1">
            <a:spLocks noChangeArrowheads="1"/>
          </p:cNvSpPr>
          <p:nvPr/>
        </p:nvSpPr>
        <p:spPr bwMode="auto">
          <a:xfrm>
            <a:off x="4849417" y="1245394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RTA</a:t>
            </a:r>
          </a:p>
        </p:txBody>
      </p:sp>
      <p:sp>
        <p:nvSpPr>
          <p:cNvPr id="16414" name="Text Box 178"/>
          <p:cNvSpPr txBox="1">
            <a:spLocks noChangeArrowheads="1"/>
          </p:cNvSpPr>
          <p:nvPr/>
        </p:nvSpPr>
        <p:spPr bwMode="auto">
          <a:xfrm>
            <a:off x="4849417" y="2443163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RTB</a:t>
            </a:r>
          </a:p>
        </p:txBody>
      </p:sp>
      <p:sp>
        <p:nvSpPr>
          <p:cNvPr id="16415" name="Text Box 179"/>
          <p:cNvSpPr txBox="1">
            <a:spLocks noChangeArrowheads="1"/>
          </p:cNvSpPr>
          <p:nvPr/>
        </p:nvSpPr>
        <p:spPr bwMode="auto">
          <a:xfrm>
            <a:off x="7202092" y="2443163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RTC</a:t>
            </a:r>
          </a:p>
        </p:txBody>
      </p:sp>
      <p:sp>
        <p:nvSpPr>
          <p:cNvPr id="16416" name="Text Box 199"/>
          <p:cNvSpPr txBox="1">
            <a:spLocks noChangeArrowheads="1"/>
          </p:cNvSpPr>
          <p:nvPr/>
        </p:nvSpPr>
        <p:spPr bwMode="auto">
          <a:xfrm>
            <a:off x="7202092" y="1260873"/>
            <a:ext cx="4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>
                <a:ea typeface="黑体" panose="02010609060101010101" pitchFamily="49" charset="-122"/>
              </a:rPr>
              <a:t>RTD</a:t>
            </a:r>
          </a:p>
        </p:txBody>
      </p:sp>
      <p:grpSp>
        <p:nvGrpSpPr>
          <p:cNvPr id="16417" name="Group 44"/>
          <p:cNvGrpSpPr>
            <a:grpSpLocks noChangeAspect="1"/>
          </p:cNvGrpSpPr>
          <p:nvPr/>
        </p:nvGrpSpPr>
        <p:grpSpPr bwMode="auto">
          <a:xfrm>
            <a:off x="6719888" y="2389585"/>
            <a:ext cx="546497" cy="381000"/>
            <a:chOff x="3541" y="1317"/>
            <a:chExt cx="747" cy="546"/>
          </a:xfrm>
        </p:grpSpPr>
        <p:sp>
          <p:nvSpPr>
            <p:cNvPr id="16444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5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6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7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8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9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0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1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2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3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4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5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6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7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8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9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0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18" name="Group 8"/>
          <p:cNvGrpSpPr>
            <a:grpSpLocks noChangeAspect="1"/>
          </p:cNvGrpSpPr>
          <p:nvPr/>
        </p:nvGrpSpPr>
        <p:grpSpPr bwMode="auto">
          <a:xfrm>
            <a:off x="5262563" y="1179910"/>
            <a:ext cx="546497" cy="381000"/>
            <a:chOff x="3541" y="1317"/>
            <a:chExt cx="747" cy="546"/>
          </a:xfrm>
        </p:grpSpPr>
        <p:sp>
          <p:nvSpPr>
            <p:cNvPr id="1642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8" name="Freeform 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9246 w 416"/>
                <a:gd name="T1" fmla="*/ 6940 h 207"/>
                <a:gd name="T2" fmla="*/ 5089 w 416"/>
                <a:gd name="T3" fmla="*/ 6940 h 207"/>
                <a:gd name="T4" fmla="*/ 90 w 416"/>
                <a:gd name="T5" fmla="*/ 91 h 207"/>
                <a:gd name="T6" fmla="*/ 0 w 416"/>
                <a:gd name="T7" fmla="*/ 91 h 207"/>
                <a:gd name="T8" fmla="*/ 0 w 416"/>
                <a:gd name="T9" fmla="*/ 6618 h 207"/>
                <a:gd name="T10" fmla="*/ 90 w 416"/>
                <a:gd name="T11" fmla="*/ 6618 h 207"/>
                <a:gd name="T12" fmla="*/ 5089 w 416"/>
                <a:gd name="T13" fmla="*/ 13187 h 207"/>
                <a:gd name="T14" fmla="*/ 29246 w 416"/>
                <a:gd name="T15" fmla="*/ 13187 h 207"/>
                <a:gd name="T16" fmla="*/ 34187 w 416"/>
                <a:gd name="T17" fmla="*/ 6618 h 207"/>
                <a:gd name="T18" fmla="*/ 34187 w 416"/>
                <a:gd name="T19" fmla="*/ 6618 h 207"/>
                <a:gd name="T20" fmla="*/ 34187 w 416"/>
                <a:gd name="T21" fmla="*/ 0 h 207"/>
                <a:gd name="T22" fmla="*/ 29246 w 416"/>
                <a:gd name="T23" fmla="*/ 694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9" name="Freeform 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31238 w 457"/>
                <a:gd name="T1" fmla="*/ 3952 h 264"/>
                <a:gd name="T2" fmla="*/ 31341 w 457"/>
                <a:gd name="T3" fmla="*/ 18254 h 264"/>
                <a:gd name="T4" fmla="*/ 6826 w 457"/>
                <a:gd name="T5" fmla="*/ 18254 h 264"/>
                <a:gd name="T6" fmla="*/ 6730 w 457"/>
                <a:gd name="T7" fmla="*/ 3952 h 264"/>
                <a:gd name="T8" fmla="*/ 31238 w 457"/>
                <a:gd name="T9" fmla="*/ 395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0" name="Freeform 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531 w 24"/>
                <a:gd name="T1" fmla="*/ 363 h 33"/>
                <a:gd name="T2" fmla="*/ 531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03 w 24"/>
                <a:gd name="T9" fmla="*/ 716 h 33"/>
                <a:gd name="T10" fmla="*/ 773 w 24"/>
                <a:gd name="T11" fmla="*/ 363 h 33"/>
                <a:gd name="T12" fmla="*/ 531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497 w 24"/>
                <a:gd name="T21" fmla="*/ 141 h 33"/>
                <a:gd name="T22" fmla="*/ 1771 w 24"/>
                <a:gd name="T23" fmla="*/ 583 h 33"/>
                <a:gd name="T24" fmla="*/ 1159 w 24"/>
                <a:gd name="T25" fmla="*/ 1184 h 33"/>
                <a:gd name="T26" fmla="*/ 1159 w 24"/>
                <a:gd name="T27" fmla="*/ 1184 h 33"/>
                <a:gd name="T28" fmla="*/ 1497 w 24"/>
                <a:gd name="T29" fmla="*/ 1372 h 33"/>
                <a:gd name="T30" fmla="*/ 1618 w 24"/>
                <a:gd name="T31" fmla="*/ 1550 h 33"/>
                <a:gd name="T32" fmla="*/ 1883 w 24"/>
                <a:gd name="T33" fmla="*/ 2350 h 33"/>
                <a:gd name="T34" fmla="*/ 1159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531 w 24"/>
                <a:gd name="T41" fmla="*/ 1409 h 33"/>
                <a:gd name="T42" fmla="*/ 531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1" name="Freeform 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613 w 29"/>
                <a:gd name="T1" fmla="*/ 1401 h 35"/>
                <a:gd name="T2" fmla="*/ 1083 w 29"/>
                <a:gd name="T3" fmla="*/ 2337 h 35"/>
                <a:gd name="T4" fmla="*/ 1520 w 29"/>
                <a:gd name="T5" fmla="*/ 1401 h 35"/>
                <a:gd name="T6" fmla="*/ 1083 w 29"/>
                <a:gd name="T7" fmla="*/ 480 h 35"/>
                <a:gd name="T8" fmla="*/ 613 w 29"/>
                <a:gd name="T9" fmla="*/ 1401 h 35"/>
                <a:gd name="T10" fmla="*/ 0 w 29"/>
                <a:gd name="T11" fmla="*/ 1401 h 35"/>
                <a:gd name="T12" fmla="*/ 233 w 29"/>
                <a:gd name="T13" fmla="*/ 389 h 35"/>
                <a:gd name="T14" fmla="*/ 1083 w 29"/>
                <a:gd name="T15" fmla="*/ 0 h 35"/>
                <a:gd name="T16" fmla="*/ 1933 w 29"/>
                <a:gd name="T17" fmla="*/ 389 h 35"/>
                <a:gd name="T18" fmla="*/ 2227 w 29"/>
                <a:gd name="T19" fmla="*/ 1401 h 35"/>
                <a:gd name="T20" fmla="*/ 1933 w 29"/>
                <a:gd name="T21" fmla="*/ 2427 h 35"/>
                <a:gd name="T22" fmla="*/ 1083 w 29"/>
                <a:gd name="T23" fmla="*/ 2819 h 35"/>
                <a:gd name="T24" fmla="*/ 233 w 29"/>
                <a:gd name="T25" fmla="*/ 2337 h 35"/>
                <a:gd name="T26" fmla="*/ 0 w 29"/>
                <a:gd name="T27" fmla="*/ 1401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2" name="Freeform 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597 h 34"/>
                <a:gd name="T2" fmla="*/ 0 w 24"/>
                <a:gd name="T3" fmla="*/ 0 h 34"/>
                <a:gd name="T4" fmla="*/ 531 w 24"/>
                <a:gd name="T5" fmla="*/ 0 h 34"/>
                <a:gd name="T6" fmla="*/ 531 w 24"/>
                <a:gd name="T7" fmla="*/ 1686 h 34"/>
                <a:gd name="T8" fmla="*/ 996 w 24"/>
                <a:gd name="T9" fmla="*/ 2117 h 34"/>
                <a:gd name="T10" fmla="*/ 1256 w 24"/>
                <a:gd name="T11" fmla="*/ 1686 h 34"/>
                <a:gd name="T12" fmla="*/ 1256 w 24"/>
                <a:gd name="T13" fmla="*/ 0 h 34"/>
                <a:gd name="T14" fmla="*/ 1883 w 24"/>
                <a:gd name="T15" fmla="*/ 0 h 34"/>
                <a:gd name="T16" fmla="*/ 1883 w 24"/>
                <a:gd name="T17" fmla="*/ 1597 h 34"/>
                <a:gd name="T18" fmla="*/ 1643 w 24"/>
                <a:gd name="T19" fmla="*/ 2295 h 34"/>
                <a:gd name="T20" fmla="*/ 996 w 24"/>
                <a:gd name="T21" fmla="*/ 2583 h 34"/>
                <a:gd name="T22" fmla="*/ 236 w 24"/>
                <a:gd name="T23" fmla="*/ 2295 h 34"/>
                <a:gd name="T24" fmla="*/ 0 w 24"/>
                <a:gd name="T25" fmla="*/ 159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3" name="Freeform 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4" name="Freeform 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5" name="Freeform 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622 w 24"/>
                <a:gd name="T1" fmla="*/ 363 h 33"/>
                <a:gd name="T2" fmla="*/ 622 w 24"/>
                <a:gd name="T3" fmla="*/ 965 h 33"/>
                <a:gd name="T4" fmla="*/ 773 w 24"/>
                <a:gd name="T5" fmla="*/ 965 h 33"/>
                <a:gd name="T6" fmla="*/ 1011 w 24"/>
                <a:gd name="T7" fmla="*/ 936 h 33"/>
                <a:gd name="T8" fmla="*/ 1159 w 24"/>
                <a:gd name="T9" fmla="*/ 716 h 33"/>
                <a:gd name="T10" fmla="*/ 773 w 24"/>
                <a:gd name="T11" fmla="*/ 363 h 33"/>
                <a:gd name="T12" fmla="*/ 622 w 24"/>
                <a:gd name="T13" fmla="*/ 363 h 33"/>
                <a:gd name="T14" fmla="*/ 0 w 24"/>
                <a:gd name="T15" fmla="*/ 2350 h 33"/>
                <a:gd name="T16" fmla="*/ 0 w 24"/>
                <a:gd name="T17" fmla="*/ 0 h 33"/>
                <a:gd name="T18" fmla="*/ 996 w 24"/>
                <a:gd name="T19" fmla="*/ 0 h 33"/>
                <a:gd name="T20" fmla="*/ 1618 w 24"/>
                <a:gd name="T21" fmla="*/ 141 h 33"/>
                <a:gd name="T22" fmla="*/ 1792 w 24"/>
                <a:gd name="T23" fmla="*/ 583 h 33"/>
                <a:gd name="T24" fmla="*/ 1256 w 24"/>
                <a:gd name="T25" fmla="*/ 1184 h 33"/>
                <a:gd name="T26" fmla="*/ 1256 w 24"/>
                <a:gd name="T27" fmla="*/ 1184 h 33"/>
                <a:gd name="T28" fmla="*/ 1497 w 24"/>
                <a:gd name="T29" fmla="*/ 1372 h 33"/>
                <a:gd name="T30" fmla="*/ 1643 w 24"/>
                <a:gd name="T31" fmla="*/ 1550 h 33"/>
                <a:gd name="T32" fmla="*/ 1883 w 24"/>
                <a:gd name="T33" fmla="*/ 2350 h 33"/>
                <a:gd name="T34" fmla="*/ 1256 w 24"/>
                <a:gd name="T35" fmla="*/ 2350 h 33"/>
                <a:gd name="T36" fmla="*/ 1011 w 24"/>
                <a:gd name="T37" fmla="*/ 1731 h 33"/>
                <a:gd name="T38" fmla="*/ 863 w 24"/>
                <a:gd name="T39" fmla="*/ 1409 h 33"/>
                <a:gd name="T40" fmla="*/ 622 w 24"/>
                <a:gd name="T41" fmla="*/ 1409 h 33"/>
                <a:gd name="T42" fmla="*/ 622 w 24"/>
                <a:gd name="T43" fmla="*/ 2350 h 33"/>
                <a:gd name="T44" fmla="*/ 0 w 24"/>
                <a:gd name="T45" fmla="*/ 235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6" name="Freeform 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508 w 162"/>
                <a:gd name="T1" fmla="*/ 4405 h 60"/>
                <a:gd name="T2" fmla="*/ 2411 w 162"/>
                <a:gd name="T3" fmla="*/ 4314 h 60"/>
                <a:gd name="T4" fmla="*/ 0 w 162"/>
                <a:gd name="T5" fmla="*/ 2884 h 60"/>
                <a:gd name="T6" fmla="*/ 1860 w 162"/>
                <a:gd name="T7" fmla="*/ 1823 h 60"/>
                <a:gd name="T8" fmla="*/ 4346 w 162"/>
                <a:gd name="T9" fmla="*/ 3290 h 60"/>
                <a:gd name="T10" fmla="*/ 6208 w 162"/>
                <a:gd name="T11" fmla="*/ 3138 h 60"/>
                <a:gd name="T12" fmla="*/ 9372 w 162"/>
                <a:gd name="T13" fmla="*/ 1315 h 60"/>
                <a:gd name="T14" fmla="*/ 5900 w 162"/>
                <a:gd name="T15" fmla="*/ 1315 h 60"/>
                <a:gd name="T16" fmla="*/ 5900 w 162"/>
                <a:gd name="T17" fmla="*/ 0 h 60"/>
                <a:gd name="T18" fmla="*/ 13561 w 162"/>
                <a:gd name="T19" fmla="*/ 0 h 60"/>
                <a:gd name="T20" fmla="*/ 13561 w 162"/>
                <a:gd name="T21" fmla="*/ 4405 h 60"/>
                <a:gd name="T22" fmla="*/ 11333 w 162"/>
                <a:gd name="T23" fmla="*/ 4405 h 60"/>
                <a:gd name="T24" fmla="*/ 11236 w 162"/>
                <a:gd name="T25" fmla="*/ 2393 h 60"/>
                <a:gd name="T26" fmla="*/ 8143 w 162"/>
                <a:gd name="T27" fmla="*/ 4224 h 60"/>
                <a:gd name="T28" fmla="*/ 5025 w 162"/>
                <a:gd name="T29" fmla="*/ 4954 h 60"/>
                <a:gd name="T30" fmla="*/ 2508 w 162"/>
                <a:gd name="T31" fmla="*/ 4405 h 60"/>
                <a:gd name="T32" fmla="*/ 2508 w 162"/>
                <a:gd name="T33" fmla="*/ 440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7" name="Freeform 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3153 w 105"/>
                <a:gd name="T1" fmla="*/ 6670 h 93"/>
                <a:gd name="T2" fmla="*/ 5519 w 105"/>
                <a:gd name="T3" fmla="*/ 5238 h 93"/>
                <a:gd name="T4" fmla="*/ 5283 w 105"/>
                <a:gd name="T5" fmla="*/ 4173 h 93"/>
                <a:gd name="T6" fmla="*/ 2282 w 105"/>
                <a:gd name="T7" fmla="*/ 2407 h 93"/>
                <a:gd name="T8" fmla="*/ 2282 w 105"/>
                <a:gd name="T9" fmla="*/ 4418 h 93"/>
                <a:gd name="T10" fmla="*/ 0 w 105"/>
                <a:gd name="T11" fmla="*/ 4418 h 93"/>
                <a:gd name="T12" fmla="*/ 0 w 105"/>
                <a:gd name="T13" fmla="*/ 0 h 93"/>
                <a:gd name="T14" fmla="*/ 7415 w 105"/>
                <a:gd name="T15" fmla="*/ 0 h 93"/>
                <a:gd name="T16" fmla="*/ 7415 w 105"/>
                <a:gd name="T17" fmla="*/ 1285 h 93"/>
                <a:gd name="T18" fmla="*/ 4008 w 105"/>
                <a:gd name="T19" fmla="*/ 1285 h 93"/>
                <a:gd name="T20" fmla="*/ 7071 w 105"/>
                <a:gd name="T21" fmla="*/ 3056 h 93"/>
                <a:gd name="T22" fmla="*/ 8459 w 105"/>
                <a:gd name="T23" fmla="*/ 4830 h 93"/>
                <a:gd name="T24" fmla="*/ 7309 w 105"/>
                <a:gd name="T25" fmla="*/ 6332 h 93"/>
                <a:gd name="T26" fmla="*/ 4980 w 105"/>
                <a:gd name="T27" fmla="*/ 7719 h 93"/>
                <a:gd name="T28" fmla="*/ 3153 w 105"/>
                <a:gd name="T29" fmla="*/ 6670 h 93"/>
                <a:gd name="T30" fmla="*/ 3153 w 105"/>
                <a:gd name="T31" fmla="*/ 667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8" name="Freeform 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11056 w 162"/>
                <a:gd name="T1" fmla="*/ 648 h 60"/>
                <a:gd name="T2" fmla="*/ 13561 w 162"/>
                <a:gd name="T3" fmla="*/ 2069 h 60"/>
                <a:gd name="T4" fmla="*/ 11629 w 162"/>
                <a:gd name="T5" fmla="*/ 3138 h 60"/>
                <a:gd name="T6" fmla="*/ 9121 w 162"/>
                <a:gd name="T7" fmla="*/ 1728 h 60"/>
                <a:gd name="T8" fmla="*/ 7387 w 162"/>
                <a:gd name="T9" fmla="*/ 1921 h 60"/>
                <a:gd name="T10" fmla="*/ 4199 w 162"/>
                <a:gd name="T11" fmla="*/ 3757 h 60"/>
                <a:gd name="T12" fmla="*/ 7682 w 162"/>
                <a:gd name="T13" fmla="*/ 3757 h 60"/>
                <a:gd name="T14" fmla="*/ 7682 w 162"/>
                <a:gd name="T15" fmla="*/ 4954 h 60"/>
                <a:gd name="T16" fmla="*/ 0 w 162"/>
                <a:gd name="T17" fmla="*/ 4954 h 60"/>
                <a:gd name="T18" fmla="*/ 0 w 162"/>
                <a:gd name="T19" fmla="*/ 549 h 60"/>
                <a:gd name="T20" fmla="*/ 2264 w 162"/>
                <a:gd name="T21" fmla="*/ 549 h 60"/>
                <a:gd name="T22" fmla="*/ 2264 w 162"/>
                <a:gd name="T23" fmla="*/ 2586 h 60"/>
                <a:gd name="T24" fmla="*/ 5418 w 162"/>
                <a:gd name="T25" fmla="*/ 805 h 60"/>
                <a:gd name="T26" fmla="*/ 8469 w 162"/>
                <a:gd name="T27" fmla="*/ 0 h 60"/>
                <a:gd name="T28" fmla="*/ 11056 w 162"/>
                <a:gd name="T29" fmla="*/ 648 h 60"/>
                <a:gd name="T30" fmla="*/ 11056 w 162"/>
                <a:gd name="T31" fmla="*/ 64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Freeform 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8660 w 104"/>
                <a:gd name="T1" fmla="*/ 3221 h 94"/>
                <a:gd name="T2" fmla="*/ 8660 w 104"/>
                <a:gd name="T3" fmla="*/ 7530 h 94"/>
                <a:gd name="T4" fmla="*/ 1069 w 104"/>
                <a:gd name="T5" fmla="*/ 7530 h 94"/>
                <a:gd name="T6" fmla="*/ 1027 w 104"/>
                <a:gd name="T7" fmla="*/ 6273 h 94"/>
                <a:gd name="T8" fmla="*/ 4487 w 104"/>
                <a:gd name="T9" fmla="*/ 6273 h 94"/>
                <a:gd name="T10" fmla="*/ 1327 w 104"/>
                <a:gd name="T11" fmla="*/ 4478 h 94"/>
                <a:gd name="T12" fmla="*/ 0 w 104"/>
                <a:gd name="T13" fmla="*/ 2808 h 94"/>
                <a:gd name="T14" fmla="*/ 1069 w 104"/>
                <a:gd name="T15" fmla="*/ 1397 h 94"/>
                <a:gd name="T16" fmla="*/ 3545 w 104"/>
                <a:gd name="T17" fmla="*/ 0 h 94"/>
                <a:gd name="T18" fmla="*/ 5402 w 104"/>
                <a:gd name="T19" fmla="*/ 1025 h 94"/>
                <a:gd name="T20" fmla="*/ 3001 w 104"/>
                <a:gd name="T21" fmla="*/ 2424 h 94"/>
                <a:gd name="T22" fmla="*/ 3276 w 104"/>
                <a:gd name="T23" fmla="*/ 3457 h 94"/>
                <a:gd name="T24" fmla="*/ 6434 w 104"/>
                <a:gd name="T25" fmla="*/ 5243 h 94"/>
                <a:gd name="T26" fmla="*/ 6434 w 104"/>
                <a:gd name="T27" fmla="*/ 3221 h 94"/>
                <a:gd name="T28" fmla="*/ 8660 w 104"/>
                <a:gd name="T29" fmla="*/ 3221 h 94"/>
                <a:gd name="T30" fmla="*/ 8660 w 104"/>
                <a:gd name="T31" fmla="*/ 322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0" name="Freeform 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2433 w 162"/>
                <a:gd name="T1" fmla="*/ 4549 h 61"/>
                <a:gd name="T2" fmla="*/ 2433 w 162"/>
                <a:gd name="T3" fmla="*/ 4549 h 61"/>
                <a:gd name="T4" fmla="*/ 0 w 162"/>
                <a:gd name="T5" fmla="*/ 3093 h 61"/>
                <a:gd name="T6" fmla="*/ 1840 w 162"/>
                <a:gd name="T7" fmla="*/ 1979 h 61"/>
                <a:gd name="T8" fmla="*/ 4276 w 162"/>
                <a:gd name="T9" fmla="*/ 3431 h 61"/>
                <a:gd name="T10" fmla="*/ 6007 w 162"/>
                <a:gd name="T11" fmla="*/ 3244 h 61"/>
                <a:gd name="T12" fmla="*/ 9106 w 162"/>
                <a:gd name="T13" fmla="*/ 1366 h 61"/>
                <a:gd name="T14" fmla="*/ 5678 w 162"/>
                <a:gd name="T15" fmla="*/ 1366 h 61"/>
                <a:gd name="T16" fmla="*/ 5678 w 162"/>
                <a:gd name="T17" fmla="*/ 0 h 61"/>
                <a:gd name="T18" fmla="*/ 13127 w 162"/>
                <a:gd name="T19" fmla="*/ 0 h 61"/>
                <a:gd name="T20" fmla="*/ 13127 w 162"/>
                <a:gd name="T21" fmla="*/ 4644 h 61"/>
                <a:gd name="T22" fmla="*/ 10954 w 162"/>
                <a:gd name="T23" fmla="*/ 4644 h 61"/>
                <a:gd name="T24" fmla="*/ 10954 w 162"/>
                <a:gd name="T25" fmla="*/ 2521 h 61"/>
                <a:gd name="T26" fmla="*/ 7850 w 162"/>
                <a:gd name="T27" fmla="*/ 4384 h 61"/>
                <a:gd name="T28" fmla="*/ 4908 w 162"/>
                <a:gd name="T29" fmla="*/ 5221 h 61"/>
                <a:gd name="T30" fmla="*/ 2433 w 162"/>
                <a:gd name="T31" fmla="*/ 4549 h 61"/>
                <a:gd name="T32" fmla="*/ 2433 w 162"/>
                <a:gd name="T33" fmla="*/ 454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1" name="Freeform 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3419 w 105"/>
                <a:gd name="T1" fmla="*/ 6897 h 94"/>
                <a:gd name="T2" fmla="*/ 5846 w 105"/>
                <a:gd name="T3" fmla="*/ 5361 h 94"/>
                <a:gd name="T4" fmla="*/ 5601 w 105"/>
                <a:gd name="T5" fmla="*/ 4368 h 94"/>
                <a:gd name="T6" fmla="*/ 2369 w 105"/>
                <a:gd name="T7" fmla="*/ 2493 h 94"/>
                <a:gd name="T8" fmla="*/ 2369 w 105"/>
                <a:gd name="T9" fmla="*/ 4517 h 94"/>
                <a:gd name="T10" fmla="*/ 92 w 105"/>
                <a:gd name="T11" fmla="*/ 4517 h 94"/>
                <a:gd name="T12" fmla="*/ 0 w 105"/>
                <a:gd name="T13" fmla="*/ 0 h 94"/>
                <a:gd name="T14" fmla="*/ 7819 w 105"/>
                <a:gd name="T15" fmla="*/ 0 h 94"/>
                <a:gd name="T16" fmla="*/ 7876 w 105"/>
                <a:gd name="T17" fmla="*/ 1355 h 94"/>
                <a:gd name="T18" fmla="*/ 4366 w 105"/>
                <a:gd name="T19" fmla="*/ 1355 h 94"/>
                <a:gd name="T20" fmla="*/ 7573 w 105"/>
                <a:gd name="T21" fmla="*/ 3237 h 94"/>
                <a:gd name="T22" fmla="*/ 8928 w 105"/>
                <a:gd name="T23" fmla="*/ 5030 h 94"/>
                <a:gd name="T24" fmla="*/ 7819 w 105"/>
                <a:gd name="T25" fmla="*/ 6512 h 94"/>
                <a:gd name="T26" fmla="*/ 5303 w 105"/>
                <a:gd name="T27" fmla="*/ 7990 h 94"/>
                <a:gd name="T28" fmla="*/ 3419 w 105"/>
                <a:gd name="T29" fmla="*/ 6897 h 94"/>
                <a:gd name="T30" fmla="*/ 3419 w 105"/>
                <a:gd name="T31" fmla="*/ 689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2" name="Freeform 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10676 w 162"/>
                <a:gd name="T1" fmla="*/ 617 h 61"/>
                <a:gd name="T2" fmla="*/ 13127 w 162"/>
                <a:gd name="T3" fmla="*/ 1991 h 61"/>
                <a:gd name="T4" fmla="*/ 11355 w 162"/>
                <a:gd name="T5" fmla="*/ 2998 h 61"/>
                <a:gd name="T6" fmla="*/ 8921 w 162"/>
                <a:gd name="T7" fmla="*/ 1625 h 61"/>
                <a:gd name="T8" fmla="*/ 7115 w 162"/>
                <a:gd name="T9" fmla="*/ 1771 h 61"/>
                <a:gd name="T10" fmla="*/ 4020 w 162"/>
                <a:gd name="T11" fmla="*/ 3509 h 61"/>
                <a:gd name="T12" fmla="*/ 7460 w 162"/>
                <a:gd name="T13" fmla="*/ 3509 h 61"/>
                <a:gd name="T14" fmla="*/ 7460 w 162"/>
                <a:gd name="T15" fmla="*/ 4775 h 61"/>
                <a:gd name="T16" fmla="*/ 0 w 162"/>
                <a:gd name="T17" fmla="*/ 4775 h 61"/>
                <a:gd name="T18" fmla="*/ 0 w 162"/>
                <a:gd name="T19" fmla="*/ 527 h 61"/>
                <a:gd name="T20" fmla="*/ 2193 w 162"/>
                <a:gd name="T21" fmla="*/ 527 h 61"/>
                <a:gd name="T22" fmla="*/ 2283 w 162"/>
                <a:gd name="T23" fmla="*/ 2491 h 61"/>
                <a:gd name="T24" fmla="*/ 5288 w 162"/>
                <a:gd name="T25" fmla="*/ 766 h 61"/>
                <a:gd name="T26" fmla="*/ 8208 w 162"/>
                <a:gd name="T27" fmla="*/ 0 h 61"/>
                <a:gd name="T28" fmla="*/ 10676 w 162"/>
                <a:gd name="T29" fmla="*/ 617 h 61"/>
                <a:gd name="T30" fmla="*/ 10676 w 162"/>
                <a:gd name="T31" fmla="*/ 61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3" name="Freeform 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8459 w 105"/>
                <a:gd name="T1" fmla="*/ 3478 h 94"/>
                <a:gd name="T2" fmla="*/ 8459 w 105"/>
                <a:gd name="T3" fmla="*/ 7990 h 94"/>
                <a:gd name="T4" fmla="*/ 1033 w 105"/>
                <a:gd name="T5" fmla="*/ 7990 h 94"/>
                <a:gd name="T6" fmla="*/ 1033 w 105"/>
                <a:gd name="T7" fmla="*/ 6656 h 94"/>
                <a:gd name="T8" fmla="*/ 4461 w 105"/>
                <a:gd name="T9" fmla="*/ 6656 h 94"/>
                <a:gd name="T10" fmla="*/ 1401 w 105"/>
                <a:gd name="T11" fmla="*/ 4782 h 94"/>
                <a:gd name="T12" fmla="*/ 0 w 105"/>
                <a:gd name="T13" fmla="*/ 2936 h 94"/>
                <a:gd name="T14" fmla="*/ 1127 w 105"/>
                <a:gd name="T15" fmla="*/ 1455 h 94"/>
                <a:gd name="T16" fmla="*/ 3469 w 105"/>
                <a:gd name="T17" fmla="*/ 0 h 94"/>
                <a:gd name="T18" fmla="*/ 5283 w 105"/>
                <a:gd name="T19" fmla="*/ 1088 h 94"/>
                <a:gd name="T20" fmla="*/ 2912 w 105"/>
                <a:gd name="T21" fmla="*/ 2666 h 94"/>
                <a:gd name="T22" fmla="*/ 3153 w 105"/>
                <a:gd name="T23" fmla="*/ 3637 h 94"/>
                <a:gd name="T24" fmla="*/ 6198 w 105"/>
                <a:gd name="T25" fmla="*/ 5510 h 94"/>
                <a:gd name="T26" fmla="*/ 6198 w 105"/>
                <a:gd name="T27" fmla="*/ 3478 h 94"/>
                <a:gd name="T28" fmla="*/ 8459 w 105"/>
                <a:gd name="T29" fmla="*/ 3478 h 94"/>
                <a:gd name="T30" fmla="*/ 8459 w 105"/>
                <a:gd name="T31" fmla="*/ 3478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9" name="Line 18"/>
          <p:cNvSpPr>
            <a:spLocks noChangeShapeType="1"/>
          </p:cNvSpPr>
          <p:nvPr/>
        </p:nvSpPr>
        <p:spPr bwMode="auto">
          <a:xfrm>
            <a:off x="5648325" y="1693069"/>
            <a:ext cx="0" cy="642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0" name="Line 18"/>
          <p:cNvSpPr>
            <a:spLocks noChangeShapeType="1"/>
          </p:cNvSpPr>
          <p:nvPr/>
        </p:nvSpPr>
        <p:spPr bwMode="auto">
          <a:xfrm>
            <a:off x="5784057" y="1639491"/>
            <a:ext cx="984647" cy="71794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1" name="Line 18"/>
          <p:cNvSpPr>
            <a:spLocks noChangeShapeType="1"/>
          </p:cNvSpPr>
          <p:nvPr/>
        </p:nvSpPr>
        <p:spPr bwMode="auto">
          <a:xfrm>
            <a:off x="5869782" y="1532335"/>
            <a:ext cx="73223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2" name="Line 18"/>
          <p:cNvSpPr>
            <a:spLocks noChangeShapeType="1"/>
          </p:cNvSpPr>
          <p:nvPr/>
        </p:nvSpPr>
        <p:spPr bwMode="auto">
          <a:xfrm>
            <a:off x="5911454" y="2411016"/>
            <a:ext cx="73223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18"/>
          <p:cNvSpPr>
            <a:spLocks noChangeShapeType="1"/>
          </p:cNvSpPr>
          <p:nvPr/>
        </p:nvSpPr>
        <p:spPr bwMode="auto">
          <a:xfrm>
            <a:off x="6875860" y="1660922"/>
            <a:ext cx="0" cy="642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18"/>
          <p:cNvSpPr>
            <a:spLocks noChangeShapeType="1"/>
          </p:cNvSpPr>
          <p:nvPr/>
        </p:nvSpPr>
        <p:spPr bwMode="auto">
          <a:xfrm flipH="1">
            <a:off x="5804297" y="1660922"/>
            <a:ext cx="885825" cy="642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Text Box 108"/>
          <p:cNvSpPr txBox="1">
            <a:spLocks noChangeAspect="1" noChangeArrowheads="1"/>
          </p:cNvSpPr>
          <p:nvPr/>
        </p:nvSpPr>
        <p:spPr bwMode="auto">
          <a:xfrm>
            <a:off x="2209800" y="3098006"/>
            <a:ext cx="1344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ea typeface="黑体" panose="02010609060101010101" pitchFamily="49" charset="-122"/>
              </a:rPr>
              <a:t>IBGP</a:t>
            </a:r>
            <a:r>
              <a:rPr lang="zh-CN" altLang="en-US" b="1">
                <a:ea typeface="黑体" panose="02010609060101010101" pitchFamily="49" charset="-122"/>
              </a:rPr>
              <a:t>部分连接</a:t>
            </a:r>
            <a:endParaRPr lang="en-US" altLang="zh-CN" b="1">
              <a:ea typeface="黑体" panose="02010609060101010101" pitchFamily="49" charset="-122"/>
            </a:endParaRPr>
          </a:p>
        </p:txBody>
      </p:sp>
      <p:sp>
        <p:nvSpPr>
          <p:cNvPr id="16426" name="Text Box 108"/>
          <p:cNvSpPr txBox="1">
            <a:spLocks noChangeAspect="1" noChangeArrowheads="1"/>
          </p:cNvSpPr>
          <p:nvPr/>
        </p:nvSpPr>
        <p:spPr bwMode="auto">
          <a:xfrm>
            <a:off x="5692379" y="3107531"/>
            <a:ext cx="1344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ea typeface="黑体" panose="02010609060101010101" pitchFamily="49" charset="-122"/>
              </a:rPr>
              <a:t>IBGP</a:t>
            </a:r>
            <a:r>
              <a:rPr lang="zh-CN" altLang="en-US" b="1">
                <a:ea typeface="黑体" panose="02010609060101010101" pitchFamily="49" charset="-122"/>
              </a:rPr>
              <a:t>全连接</a:t>
            </a:r>
            <a:endParaRPr lang="en-US" altLang="zh-CN" b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5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7626" y="2333670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属性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5290" y="86138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35290" y="1347614"/>
            <a:ext cx="387963" cy="370782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35290" y="1835505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7626" y="1334016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同步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47626" y="280796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选路规则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40675" y="85972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概述及术语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47626" y="1833843"/>
            <a:ext cx="2901070" cy="37078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BGP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消息和状态机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35290" y="2321734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35289" y="2807963"/>
            <a:ext cx="387963" cy="369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封面模板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70019"/>
      </a:accent1>
      <a:accent2>
        <a:srgbClr val="9C1224"/>
      </a:accent2>
      <a:accent3>
        <a:srgbClr val="401B20"/>
      </a:accent3>
      <a:accent4>
        <a:srgbClr val="D21E36"/>
      </a:accent4>
      <a:accent5>
        <a:srgbClr val="E22A42"/>
      </a:accent5>
      <a:accent6>
        <a:srgbClr val="6D1C26"/>
      </a:accent6>
      <a:hlink>
        <a:srgbClr val="C70019"/>
      </a:hlink>
      <a:folHlink>
        <a:srgbClr val="BFBFBF"/>
      </a:folHlink>
    </a:clrScheme>
    <a:fontScheme name="ksuossyb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Top Secret  绝密">
  <a:themeElements>
    <a:clrScheme name="自定义设计方案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70019"/>
      </a:accent1>
      <a:accent2>
        <a:srgbClr val="9C1224"/>
      </a:accent2>
      <a:accent3>
        <a:srgbClr val="401B20"/>
      </a:accent3>
      <a:accent4>
        <a:srgbClr val="D21E36"/>
      </a:accent4>
      <a:accent5>
        <a:srgbClr val="E22A42"/>
      </a:accent5>
      <a:accent6>
        <a:srgbClr val="6D1C26"/>
      </a:accent6>
      <a:hlink>
        <a:srgbClr val="C70019"/>
      </a:hlink>
      <a:folHlink>
        <a:srgbClr val="BFBFBF"/>
      </a:folHlink>
    </a:clrScheme>
    <a:fontScheme name="ksuossyb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模板-Secret  机密 ">
  <a:themeElements>
    <a:clrScheme name="自定义设计方案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70019"/>
      </a:accent1>
      <a:accent2>
        <a:srgbClr val="9C1224"/>
      </a:accent2>
      <a:accent3>
        <a:srgbClr val="401B20"/>
      </a:accent3>
      <a:accent4>
        <a:srgbClr val="D21E36"/>
      </a:accent4>
      <a:accent5>
        <a:srgbClr val="E22A42"/>
      </a:accent5>
      <a:accent6>
        <a:srgbClr val="6D1C26"/>
      </a:accent6>
      <a:hlink>
        <a:srgbClr val="C70019"/>
      </a:hlink>
      <a:folHlink>
        <a:srgbClr val="BFBFBF"/>
      </a:folHlink>
    </a:clrScheme>
    <a:fontScheme name="ksuossyb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模板-Confidential 秘密">
  <a:themeElements>
    <a:clrScheme name="自定义设计方案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70019"/>
      </a:accent1>
      <a:accent2>
        <a:srgbClr val="9C1224"/>
      </a:accent2>
      <a:accent3>
        <a:srgbClr val="401B20"/>
      </a:accent3>
      <a:accent4>
        <a:srgbClr val="D21E36"/>
      </a:accent4>
      <a:accent5>
        <a:srgbClr val="E22A42"/>
      </a:accent5>
      <a:accent6>
        <a:srgbClr val="6D1C26"/>
      </a:accent6>
      <a:hlink>
        <a:srgbClr val="C70019"/>
      </a:hlink>
      <a:folHlink>
        <a:srgbClr val="BFBFBF"/>
      </a:folHlink>
    </a:clrScheme>
    <a:fontScheme name="ksuossyb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模板-Internal  内参">
  <a:themeElements>
    <a:clrScheme name="自定义设计方案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70019"/>
      </a:accent1>
      <a:accent2>
        <a:srgbClr val="9C1224"/>
      </a:accent2>
      <a:accent3>
        <a:srgbClr val="401B20"/>
      </a:accent3>
      <a:accent4>
        <a:srgbClr val="D21E36"/>
      </a:accent4>
      <a:accent5>
        <a:srgbClr val="E22A42"/>
      </a:accent5>
      <a:accent6>
        <a:srgbClr val="6D1C26"/>
      </a:accent6>
      <a:hlink>
        <a:srgbClr val="C70019"/>
      </a:hlink>
      <a:folHlink>
        <a:srgbClr val="BFBFBF"/>
      </a:folHlink>
    </a:clrScheme>
    <a:fontScheme name="ksuossyb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70019"/>
    </a:accent1>
    <a:accent2>
      <a:srgbClr val="9C1224"/>
    </a:accent2>
    <a:accent3>
      <a:srgbClr val="401B20"/>
    </a:accent3>
    <a:accent4>
      <a:srgbClr val="D21E36"/>
    </a:accent4>
    <a:accent5>
      <a:srgbClr val="E22A42"/>
    </a:accent5>
    <a:accent6>
      <a:srgbClr val="6D1C26"/>
    </a:accent6>
    <a:hlink>
      <a:srgbClr val="C7001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设计方案 1">
    <a:dk1>
      <a:srgbClr val="000000"/>
    </a:dk1>
    <a:lt1>
      <a:srgbClr val="FFFFFF"/>
    </a:lt1>
    <a:dk2>
      <a:srgbClr val="778495"/>
    </a:dk2>
    <a:lt2>
      <a:srgbClr val="F0F0F0"/>
    </a:lt2>
    <a:accent1>
      <a:srgbClr val="C70019"/>
    </a:accent1>
    <a:accent2>
      <a:srgbClr val="9C1224"/>
    </a:accent2>
    <a:accent3>
      <a:srgbClr val="401B20"/>
    </a:accent3>
    <a:accent4>
      <a:srgbClr val="D21E36"/>
    </a:accent4>
    <a:accent5>
      <a:srgbClr val="E22A42"/>
    </a:accent5>
    <a:accent6>
      <a:srgbClr val="6D1C26"/>
    </a:accent6>
    <a:hlink>
      <a:srgbClr val="C7001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设计方案 1">
    <a:dk1>
      <a:srgbClr val="000000"/>
    </a:dk1>
    <a:lt1>
      <a:srgbClr val="FFFFFF"/>
    </a:lt1>
    <a:dk2>
      <a:srgbClr val="778495"/>
    </a:dk2>
    <a:lt2>
      <a:srgbClr val="F0F0F0"/>
    </a:lt2>
    <a:accent1>
      <a:srgbClr val="C70019"/>
    </a:accent1>
    <a:accent2>
      <a:srgbClr val="9C1224"/>
    </a:accent2>
    <a:accent3>
      <a:srgbClr val="401B20"/>
    </a:accent3>
    <a:accent4>
      <a:srgbClr val="D21E36"/>
    </a:accent4>
    <a:accent5>
      <a:srgbClr val="E22A42"/>
    </a:accent5>
    <a:accent6>
      <a:srgbClr val="6D1C26"/>
    </a:accent6>
    <a:hlink>
      <a:srgbClr val="C70019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Feedback xmlns="8e10849c-1667-4f28-b036-7b90e9808d31" xsi:nil="true"/>
    <_x4e0b__x8f7d__x6570_ xmlns="8e10849c-1667-4f28-b036-7b90e9808d31">15</_x4e0b__x8f7d__x6570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F69F5151970774792749F237A8CDA6D" ma:contentTypeVersion="10" ma:contentTypeDescription="新建文档。" ma:contentTypeScope="" ma:versionID="c7e1a569ee4943866f52ad7faa6b9113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8e10849c-1667-4f28-b036-7b90e9808d31" targetNamespace="http://schemas.microsoft.com/office/2006/metadata/properties" ma:root="true" ma:fieldsID="c39479dbf012d1b32aeb74cd30982d19" ns1:_="" ns2:_="" ns3:_="">
    <xsd:import namespace="http://schemas.microsoft.com/sharepoint/v3"/>
    <xsd:import namespace="ee8f07ca-e086-4550-8aee-a36bfb615190"/>
    <xsd:import namespace="8e10849c-1667-4f28-b036-7b90e9808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849c-1667-4f28-b036-7b90e9808d31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9F69F5151970774792749F237A8CDA6D" UniqueId="a56ccb85-0776-4b38-8e02-be7b29dc8450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9F69F5151970774792749F237A8CDA6D|8138272" UniqueId="c1fd27aa-e818-4012-8fa9-f1da80dd5c5e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A9CC7-676B-4713-A3F7-377D10EAC796}">
  <ds:schemaRefs>
    <ds:schemaRef ds:uri="d6fa4dc3-1ae8-4af7-8884-d171c06b714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a2b6b20f-9763-4de6-85cc-78589a406804"/>
    <ds:schemaRef ds:uri="eb3e7cb0-7756-4c43-b5b1-9692fe623f18"/>
  </ds:schemaRefs>
</ds:datastoreItem>
</file>

<file path=customXml/itemProps2.xml><?xml version="1.0" encoding="utf-8"?>
<ds:datastoreItem xmlns:ds="http://schemas.openxmlformats.org/officeDocument/2006/customXml" ds:itemID="{716CA88B-3FCD-4116-8E20-61CBC4DCB867}"/>
</file>

<file path=customXml/itemProps3.xml><?xml version="1.0" encoding="utf-8"?>
<ds:datastoreItem xmlns:ds="http://schemas.openxmlformats.org/officeDocument/2006/customXml" ds:itemID="{8E2946D5-08A0-413D-80B9-F80B32126CC4}"/>
</file>

<file path=customXml/itemProps4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6221</TotalTime>
  <Words>1695</Words>
  <Application>Microsoft Office PowerPoint</Application>
  <PresentationFormat>全屏显示(16:9)</PresentationFormat>
  <Paragraphs>399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黑体</vt:lpstr>
      <vt:lpstr>华文细黑</vt:lpstr>
      <vt:lpstr>华文新魏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封面模板</vt:lpstr>
      <vt:lpstr>模板-Top Secret  绝密</vt:lpstr>
      <vt:lpstr>模板-Secret  机密 </vt:lpstr>
      <vt:lpstr>模板-Confidential 秘密</vt:lpstr>
      <vt:lpstr>模板-Internal  内参</vt:lpstr>
      <vt:lpstr>BGP基本原理</vt:lpstr>
      <vt:lpstr>PowerPoint 演示文稿</vt:lpstr>
      <vt:lpstr>BGP起源</vt:lpstr>
      <vt:lpstr>BGP协议特性</vt:lpstr>
      <vt:lpstr>BGP术语</vt:lpstr>
      <vt:lpstr>EBGP对等体</vt:lpstr>
      <vt:lpstr>IBGP对等体</vt:lpstr>
      <vt:lpstr>IBGP全连接</vt:lpstr>
      <vt:lpstr>PowerPoint 演示文稿</vt:lpstr>
      <vt:lpstr>BGP中转发“黑洞”的产生</vt:lpstr>
      <vt:lpstr>BGP同步</vt:lpstr>
      <vt:lpstr>PowerPoint 演示文稿</vt:lpstr>
      <vt:lpstr>BGP消息种类</vt:lpstr>
      <vt:lpstr>BGP协议状态机</vt:lpstr>
      <vt:lpstr>PowerPoint 演示文稿</vt:lpstr>
      <vt:lpstr>BGP路由属性分类</vt:lpstr>
      <vt:lpstr>AS_PATH属性</vt:lpstr>
      <vt:lpstr>NEXT_HOP属性</vt:lpstr>
      <vt:lpstr>ORIGIN 属性</vt:lpstr>
      <vt:lpstr>LOCAL_PREF属性</vt:lpstr>
      <vt:lpstr>MED（MULTI_EXIT_DISC）属性</vt:lpstr>
      <vt:lpstr>Preferred-value 属性</vt:lpstr>
      <vt:lpstr>PowerPoint 演示文稿</vt:lpstr>
      <vt:lpstr>BGP路由处理流程</vt:lpstr>
      <vt:lpstr>BGP的路由优选</vt:lpstr>
      <vt:lpstr>应用BGP负载分担时的选路 </vt:lpstr>
      <vt:lpstr>BGP路由的发布策略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lushiye (TS)</cp:lastModifiedBy>
  <cp:revision>231</cp:revision>
  <cp:lastPrinted>2013-01-19T15:46:08Z</cp:lastPrinted>
  <dcterms:created xsi:type="dcterms:W3CDTF">2016-05-11T02:15:44Z</dcterms:created>
  <dcterms:modified xsi:type="dcterms:W3CDTF">2019-11-26T01:40:08Z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0x0101009F69F5151970774792749F237A8CDA6D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_dlc_DocIdItemGuid">
    <vt:lpwstr>471fbf65-9c39-424e-9f98-ffcafb583b17</vt:lpwstr>
  </property>
  <property fmtid="{D5CDD505-2E9C-101B-9397-08002B2CF9AE}" pid="8" name="FileDownloads">
    <vt:lpwstr>236</vt:lpwstr>
  </property>
  <property fmtid="{D5CDD505-2E9C-101B-9397-08002B2CF9AE}" pid="9" name="EndDate">
    <vt:lpwstr>20-12-31</vt:lpwstr>
  </property>
  <property fmtid="{D5CDD505-2E9C-101B-9397-08002B2CF9AE}" pid="10" name="_dlc_policyId">
    <vt:lpwstr>0x0101009F69F5151970774792749F237A8CDA6D</vt:lpwstr>
  </property>
  <property fmtid="{D5CDD505-2E9C-101B-9397-08002B2CF9AE}" pid="11" name="ItemRetentionFormula">
    <vt:lpwstr/>
  </property>
</Properties>
</file>