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7" r:id="rId5"/>
    <p:sldMasterId id="2147483659" r:id="rId6"/>
    <p:sldMasterId id="2147483652" r:id="rId7"/>
  </p:sldMasterIdLst>
  <p:notesMasterIdLst>
    <p:notesMasterId r:id="rId44"/>
  </p:notesMasterIdLst>
  <p:sldIdLst>
    <p:sldId id="256" r:id="rId8"/>
    <p:sldId id="280" r:id="rId9"/>
    <p:sldId id="269" r:id="rId10"/>
    <p:sldId id="268" r:id="rId11"/>
    <p:sldId id="270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313" r:id="rId24"/>
    <p:sldId id="314" r:id="rId25"/>
    <p:sldId id="293" r:id="rId26"/>
    <p:sldId id="294" r:id="rId27"/>
    <p:sldId id="296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12" r:id="rId40"/>
    <p:sldId id="309" r:id="rId41"/>
    <p:sldId id="281" r:id="rId42"/>
    <p:sldId id="260" r:id="rId4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6E6E6E"/>
    <a:srgbClr val="0099CC"/>
    <a:srgbClr val="DDDDDD"/>
    <a:srgbClr val="B2B2B2"/>
    <a:srgbClr val="99CCFF"/>
    <a:srgbClr val="B8B8B8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76623" autoAdjust="0"/>
  </p:normalViewPr>
  <p:slideViewPr>
    <p:cSldViewPr>
      <p:cViewPr varScale="1">
        <p:scale>
          <a:sx n="48" d="100"/>
          <a:sy n="48" d="100"/>
        </p:scale>
        <p:origin x="84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68D2C8-6313-4C62-99F9-4FBA255D6C9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111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4A5E799-455E-42E5-A372-C613B09A745C}" type="slidenum">
              <a:rPr lang="en-US" altLang="zh-CN"/>
              <a:pPr eaLnBrk="1" hangingPunct="1"/>
              <a:t>0</a:t>
            </a:fld>
            <a:endParaRPr lang="en-US" altLang="zh-CN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373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>
                <a:latin typeface="Arial" panose="020B0604020202020204" pitchFamily="34" charset="0"/>
              </a:rPr>
              <a:t>   </a:t>
            </a:r>
            <a:r>
              <a:rPr lang="zh-CN" altLang="en-US" smtClean="0">
                <a:latin typeface="Arial" panose="020B0604020202020204" pitchFamily="34" charset="0"/>
              </a:rPr>
              <a:t>一般情况下，建议配置</a:t>
            </a:r>
            <a:r>
              <a:rPr lang="en-US" altLang="zh-CN" smtClean="0">
                <a:latin typeface="Arial" panose="020B0604020202020204" pitchFamily="34" charset="0"/>
              </a:rPr>
              <a:t>Loopback</a:t>
            </a:r>
            <a:r>
              <a:rPr lang="zh-CN" altLang="en-US" smtClean="0">
                <a:latin typeface="Arial" panose="020B0604020202020204" pitchFamily="34" charset="0"/>
              </a:rPr>
              <a:t>接口，并且将</a:t>
            </a:r>
            <a:r>
              <a:rPr lang="en-US" altLang="zh-CN" smtClean="0">
                <a:latin typeface="Arial" panose="020B0604020202020204" pitchFamily="34" charset="0"/>
              </a:rPr>
              <a:t>Loopback</a:t>
            </a:r>
            <a:r>
              <a:rPr lang="zh-CN" altLang="en-US" smtClean="0">
                <a:latin typeface="Arial" panose="020B0604020202020204" pitchFamily="34" charset="0"/>
              </a:rPr>
              <a:t>接口的</a:t>
            </a:r>
            <a:r>
              <a:rPr lang="en-US" altLang="zh-CN" smtClean="0">
                <a:latin typeface="Arial" panose="020B0604020202020204" pitchFamily="34" charset="0"/>
              </a:rPr>
              <a:t>IP</a:t>
            </a:r>
            <a:r>
              <a:rPr lang="zh-CN" altLang="en-US" smtClean="0">
                <a:latin typeface="Arial" panose="020B0604020202020204" pitchFamily="34" charset="0"/>
              </a:rPr>
              <a:t>地址配置为路由器的</a:t>
            </a:r>
            <a:r>
              <a:rPr lang="en-US" altLang="zh-CN" smtClean="0">
                <a:latin typeface="Arial" panose="020B0604020202020204" pitchFamily="34" charset="0"/>
              </a:rPr>
              <a:t>Router ID</a:t>
            </a:r>
            <a:r>
              <a:rPr lang="zh-CN" altLang="en-US" smtClean="0">
                <a:latin typeface="Arial" panose="020B0604020202020204" pitchFamily="34" charset="0"/>
              </a:rPr>
              <a:t>，以便统一管理和区分其他路由器。</a:t>
            </a:r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754CF3E-7EC3-461B-A8F6-97E4BB56AE7B}" type="slidenum">
              <a:rPr lang="en-US" altLang="zh-CN"/>
              <a:pPr eaLnBrk="1" hangingPunct="1"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6106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30DD6B9-47B2-46B1-A835-388F3B7146BD}" type="slidenum">
              <a:rPr lang="en-US" altLang="zh-CN"/>
              <a:pPr eaLnBrk="1" hangingPunct="1"/>
              <a:t>18</a:t>
            </a:fld>
            <a:endParaRPr lang="en-US" altLang="zh-CN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025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D23DBB3-4A56-46F5-965B-7B11A77373DC}" type="slidenum">
              <a:rPr lang="en-US" altLang="zh-CN"/>
              <a:pPr eaLnBrk="1" hangingPunct="1"/>
              <a:t>20</a:t>
            </a:fld>
            <a:endParaRPr lang="en-US" altLang="zh-CN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569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>
                <a:latin typeface="Arial" panose="020B0604020202020204" pitchFamily="34" charset="0"/>
              </a:rPr>
              <a:t>    Attempt</a:t>
            </a:r>
            <a:r>
              <a:rPr lang="zh-CN" altLang="en-US" smtClean="0">
                <a:latin typeface="Arial" panose="020B0604020202020204" pitchFamily="34" charset="0"/>
              </a:rPr>
              <a:t>状态：只存在于</a:t>
            </a:r>
            <a:r>
              <a:rPr lang="en-US" altLang="zh-CN" smtClean="0">
                <a:latin typeface="Arial" panose="020B0604020202020204" pitchFamily="34" charset="0"/>
              </a:rPr>
              <a:t>NBMA</a:t>
            </a:r>
            <a:r>
              <a:rPr lang="zh-CN" altLang="en-US" smtClean="0">
                <a:latin typeface="Arial" panose="020B0604020202020204" pitchFamily="34" charset="0"/>
              </a:rPr>
              <a:t>网络中。当一台路由器试图通过</a:t>
            </a:r>
            <a:r>
              <a:rPr lang="en-US" altLang="zh-CN" smtClean="0">
                <a:latin typeface="Arial" panose="020B0604020202020204" pitchFamily="34" charset="0"/>
              </a:rPr>
              <a:t>Hello</a:t>
            </a:r>
            <a:r>
              <a:rPr lang="zh-CN" altLang="en-US" smtClean="0">
                <a:latin typeface="Arial" panose="020B0604020202020204" pitchFamily="34" charset="0"/>
              </a:rPr>
              <a:t>报文去联系自己的邻居，但是还没有收到回应的报文时，就会将它的邻居置为</a:t>
            </a:r>
            <a:r>
              <a:rPr lang="en-US" altLang="zh-CN" smtClean="0">
                <a:latin typeface="Arial" panose="020B0604020202020204" pitchFamily="34" charset="0"/>
              </a:rPr>
              <a:t>Attempt</a:t>
            </a:r>
            <a:r>
              <a:rPr lang="zh-CN" altLang="en-US" smtClean="0">
                <a:latin typeface="Arial" panose="020B0604020202020204" pitchFamily="34" charset="0"/>
              </a:rPr>
              <a:t>状态。</a:t>
            </a: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451FBD4-A147-4357-B168-A3AF96D9C355}" type="slidenum">
              <a:rPr lang="en-US" altLang="zh-CN"/>
              <a:pPr eaLnBrk="1" hangingPunct="1"/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8426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771933E-24A2-4F8B-BA83-12B7CBD8300D}" type="slidenum">
              <a:rPr lang="en-US" altLang="zh-CN"/>
              <a:pPr eaLnBrk="1" hangingPunct="1"/>
              <a:t>31</a:t>
            </a:fld>
            <a:endParaRPr lang="en-US" altLang="zh-CN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956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>
                <a:latin typeface="Arial" panose="020B0604020202020204" pitchFamily="34" charset="0"/>
              </a:rPr>
              <a:t>    </a:t>
            </a:r>
            <a:r>
              <a:rPr lang="zh-CN" altLang="en-US" smtClean="0">
                <a:latin typeface="Arial" panose="020B0604020202020204" pitchFamily="34" charset="0"/>
              </a:rPr>
              <a:t>为了保证</a:t>
            </a:r>
            <a:r>
              <a:rPr lang="en-US" altLang="zh-CN" smtClean="0">
                <a:latin typeface="Arial" panose="020B0604020202020204" pitchFamily="34" charset="0"/>
              </a:rPr>
              <a:t>LSDB</a:t>
            </a:r>
            <a:r>
              <a:rPr lang="zh-CN" altLang="en-US" smtClean="0">
                <a:latin typeface="Arial" panose="020B0604020202020204" pitchFamily="34" charset="0"/>
              </a:rPr>
              <a:t>及时刷新，</a:t>
            </a:r>
            <a:r>
              <a:rPr lang="en-US" altLang="zh-CN" smtClean="0">
                <a:latin typeface="Arial" panose="020B0604020202020204" pitchFamily="34" charset="0"/>
              </a:rPr>
              <a:t>LSDB</a:t>
            </a:r>
            <a:r>
              <a:rPr lang="zh-CN" altLang="en-US" smtClean="0">
                <a:latin typeface="Arial" panose="020B0604020202020204" pitchFamily="34" charset="0"/>
              </a:rPr>
              <a:t>里面的</a:t>
            </a:r>
            <a:r>
              <a:rPr lang="en-US" altLang="zh-CN" smtClean="0">
                <a:latin typeface="Arial" panose="020B0604020202020204" pitchFamily="34" charset="0"/>
              </a:rPr>
              <a:t>LSA</a:t>
            </a:r>
            <a:r>
              <a:rPr lang="zh-CN" altLang="en-US" smtClean="0">
                <a:latin typeface="Arial" panose="020B0604020202020204" pitchFamily="34" charset="0"/>
              </a:rPr>
              <a:t>都设定了老化时间，默认为</a:t>
            </a:r>
            <a:r>
              <a:rPr lang="en-US" altLang="zh-CN" smtClean="0">
                <a:latin typeface="Arial" panose="020B0604020202020204" pitchFamily="34" charset="0"/>
              </a:rPr>
              <a:t>1h</a:t>
            </a:r>
            <a:r>
              <a:rPr lang="zh-CN" altLang="en-US" smtClean="0">
                <a:latin typeface="Arial" panose="020B0604020202020204" pitchFamily="34" charset="0"/>
              </a:rPr>
              <a:t>。如果</a:t>
            </a:r>
            <a:r>
              <a:rPr lang="en-US" altLang="zh-CN" smtClean="0">
                <a:latin typeface="Arial" panose="020B0604020202020204" pitchFamily="34" charset="0"/>
              </a:rPr>
              <a:t>1h</a:t>
            </a:r>
            <a:r>
              <a:rPr lang="zh-CN" altLang="en-US" smtClean="0">
                <a:latin typeface="Arial" panose="020B0604020202020204" pitchFamily="34" charset="0"/>
              </a:rPr>
              <a:t>内</a:t>
            </a:r>
            <a:r>
              <a:rPr lang="en-US" altLang="zh-CN" smtClean="0">
                <a:latin typeface="Arial" panose="020B0604020202020204" pitchFamily="34" charset="0"/>
              </a:rPr>
              <a:t>LSA</a:t>
            </a:r>
            <a:r>
              <a:rPr lang="zh-CN" altLang="en-US" smtClean="0">
                <a:latin typeface="Arial" panose="020B0604020202020204" pitchFamily="34" charset="0"/>
              </a:rPr>
              <a:t>没有被更新，</a:t>
            </a:r>
            <a:r>
              <a:rPr lang="en-US" altLang="zh-CN" smtClean="0">
                <a:latin typeface="Arial" panose="020B0604020202020204" pitchFamily="34" charset="0"/>
              </a:rPr>
              <a:t>LSA</a:t>
            </a:r>
            <a:r>
              <a:rPr lang="zh-CN" altLang="en-US" smtClean="0">
                <a:latin typeface="Arial" panose="020B0604020202020204" pitchFamily="34" charset="0"/>
              </a:rPr>
              <a:t>将会老化同时被移除。</a:t>
            </a:r>
            <a:endParaRPr lang="en-US" altLang="zh-CN" smtClean="0">
              <a:latin typeface="Arial" panose="020B0604020202020204" pitchFamily="34" charset="0"/>
            </a:endParaRPr>
          </a:p>
          <a:p>
            <a:r>
              <a:rPr lang="en-US" altLang="zh-CN" smtClean="0">
                <a:latin typeface="Arial" panose="020B0604020202020204" pitchFamily="34" charset="0"/>
              </a:rPr>
              <a:t>    LSDB</a:t>
            </a:r>
            <a:r>
              <a:rPr lang="zh-CN" altLang="en-US" smtClean="0">
                <a:latin typeface="Arial" panose="020B0604020202020204" pitchFamily="34" charset="0"/>
              </a:rPr>
              <a:t>每隔</a:t>
            </a:r>
            <a:r>
              <a:rPr lang="en-US" altLang="zh-CN" smtClean="0">
                <a:latin typeface="Arial" panose="020B0604020202020204" pitchFamily="34" charset="0"/>
              </a:rPr>
              <a:t>0.5h</a:t>
            </a:r>
            <a:r>
              <a:rPr lang="zh-CN" altLang="en-US" smtClean="0">
                <a:latin typeface="Arial" panose="020B0604020202020204" pitchFamily="34" charset="0"/>
              </a:rPr>
              <a:t>刷新一次所有的</a:t>
            </a:r>
            <a:r>
              <a:rPr lang="en-US" altLang="zh-CN" smtClean="0">
                <a:latin typeface="Arial" panose="020B0604020202020204" pitchFamily="34" charset="0"/>
              </a:rPr>
              <a:t>LSA</a:t>
            </a:r>
            <a:r>
              <a:rPr lang="zh-CN" altLang="en-US" smtClean="0">
                <a:latin typeface="Arial" panose="020B0604020202020204" pitchFamily="34" charset="0"/>
              </a:rPr>
              <a:t>。此时，</a:t>
            </a:r>
            <a:r>
              <a:rPr lang="en-US" altLang="zh-CN" smtClean="0">
                <a:latin typeface="Arial" panose="020B0604020202020204" pitchFamily="34" charset="0"/>
              </a:rPr>
              <a:t>LSA</a:t>
            </a:r>
            <a:r>
              <a:rPr lang="zh-CN" altLang="en-US" smtClean="0">
                <a:latin typeface="Arial" panose="020B0604020202020204" pitchFamily="34" charset="0"/>
              </a:rPr>
              <a:t>的序列号会加一，同时老化计时器会重置。</a:t>
            </a:r>
            <a:endParaRPr lang="en-US" altLang="zh-CN" smtClean="0">
              <a:latin typeface="Arial" panose="020B0604020202020204" pitchFamily="34" charset="0"/>
            </a:endParaRPr>
          </a:p>
          <a:p>
            <a:r>
              <a:rPr lang="en-US" altLang="zh-CN" smtClean="0">
                <a:latin typeface="Arial" panose="020B0604020202020204" pitchFamily="34" charset="0"/>
              </a:rPr>
              <a:t>    </a:t>
            </a:r>
            <a:r>
              <a:rPr lang="zh-CN" altLang="en-US" smtClean="0">
                <a:latin typeface="Arial" panose="020B0604020202020204" pitchFamily="34" charset="0"/>
              </a:rPr>
              <a:t>当路由器想把一条</a:t>
            </a:r>
            <a:r>
              <a:rPr lang="en-US" altLang="zh-CN" smtClean="0">
                <a:latin typeface="Arial" panose="020B0604020202020204" pitchFamily="34" charset="0"/>
              </a:rPr>
              <a:t>LSA</a:t>
            </a:r>
            <a:r>
              <a:rPr lang="zh-CN" altLang="en-US" smtClean="0">
                <a:latin typeface="Arial" panose="020B0604020202020204" pitchFamily="34" charset="0"/>
              </a:rPr>
              <a:t>从</a:t>
            </a:r>
            <a:r>
              <a:rPr lang="en-US" altLang="zh-CN" smtClean="0">
                <a:latin typeface="Arial" panose="020B0604020202020204" pitchFamily="34" charset="0"/>
              </a:rPr>
              <a:t>LSDB</a:t>
            </a:r>
            <a:r>
              <a:rPr lang="zh-CN" altLang="en-US" smtClean="0">
                <a:latin typeface="Arial" panose="020B0604020202020204" pitchFamily="34" charset="0"/>
              </a:rPr>
              <a:t>中删除，可以将老化时间设置为最大老化时间，然后向所有路由器发送更新。</a:t>
            </a:r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BE502F3-B2CA-44FF-8CA5-FA0012CB1865}" type="slidenum">
              <a:rPr lang="en-US" altLang="zh-CN"/>
              <a:pPr eaLnBrk="1" hangingPunct="1"/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0402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2ED074D-1509-4338-BB29-F9DD7BFBA67A}" type="slidenum">
              <a:rPr lang="en-US" altLang="zh-CN"/>
              <a:pPr eaLnBrk="1" hangingPunct="1"/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9699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9FB99D3-21CE-4D79-88E2-38202F5E10C4}" type="slidenum">
              <a:rPr lang="en-US" altLang="zh-CN"/>
              <a:pPr eaLnBrk="1" hangingPunct="1"/>
              <a:t>34</a:t>
            </a:fld>
            <a:endParaRPr lang="en-US" altLang="zh-CN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75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4D3A63B-A669-429D-8BC5-13BFB2B9D484}" type="slidenum">
              <a:rPr lang="en-US" altLang="zh-CN"/>
              <a:pPr eaLnBrk="1" hangingPunct="1"/>
              <a:t>35</a:t>
            </a:fld>
            <a:endParaRPr lang="en-US" altLang="zh-CN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183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4161DFD-E5CC-475C-B5F2-47FF47C19BC6}" type="slidenum">
              <a:rPr lang="en-US" altLang="zh-CN"/>
              <a:pPr eaLnBrk="1" hangingPunct="1"/>
              <a:t>1</a:t>
            </a:fld>
            <a:endParaRPr lang="en-US" altLang="zh-CN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602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0D4AB08-8B40-4E97-8CA8-784C3A110ADF}" type="slidenum">
              <a:rPr lang="en-US" altLang="zh-CN"/>
              <a:pPr eaLnBrk="1" hangingPunct="1"/>
              <a:t>2</a:t>
            </a:fld>
            <a:endParaRPr lang="en-US" altLang="zh-CN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098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3F1EC54-1B11-417C-8A31-4EA943C96377}" type="slidenum">
              <a:rPr lang="en-US" altLang="zh-CN"/>
              <a:pPr eaLnBrk="1" hangingPunct="1"/>
              <a:t>3</a:t>
            </a:fld>
            <a:endParaRPr lang="en-US" altLang="zh-CN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540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DEF8559-6E16-4367-84DF-968ED093C687}" type="slidenum">
              <a:rPr lang="en-US" altLang="zh-CN"/>
              <a:pPr eaLnBrk="1" hangingPunct="1"/>
              <a:t>4</a:t>
            </a:fld>
            <a:endParaRPr lang="en-US" altLang="zh-CN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806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5DE22B1-0B68-49F2-BBC9-17F973CE9ECD}" type="slidenum">
              <a:rPr lang="en-US" altLang="zh-CN"/>
              <a:pPr eaLnBrk="1" hangingPunct="1"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328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0AC1FC7-8FC9-4B25-AD95-CF40560C24B9}" type="slidenum">
              <a:rPr lang="en-US" altLang="zh-CN"/>
              <a:pPr eaLnBrk="1" hangingPunct="1"/>
              <a:t>8</a:t>
            </a:fld>
            <a:endParaRPr lang="en-US" altLang="zh-CN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542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>
                <a:latin typeface="Arial" panose="020B0604020202020204" pitchFamily="34" charset="0"/>
              </a:rPr>
              <a:t>    </a:t>
            </a:r>
            <a:r>
              <a:rPr lang="zh-CN" altLang="en-US" smtClean="0">
                <a:latin typeface="Arial" panose="020B0604020202020204" pitchFamily="34" charset="0"/>
              </a:rPr>
              <a:t>网络规模扩大，带来两点问题：</a:t>
            </a:r>
            <a:endParaRPr lang="en-US" altLang="zh-CN" smtClean="0">
              <a:latin typeface="Arial" panose="020B0604020202020204" pitchFamily="34" charset="0"/>
            </a:endParaRPr>
          </a:p>
          <a:p>
            <a:r>
              <a:rPr lang="en-US" altLang="zh-CN" smtClean="0">
                <a:latin typeface="Arial" panose="020B0604020202020204" pitchFamily="34" charset="0"/>
              </a:rPr>
              <a:t>    1.</a:t>
            </a:r>
            <a:r>
              <a:rPr lang="zh-CN" altLang="en-US" smtClean="0">
                <a:latin typeface="Arial" panose="020B0604020202020204" pitchFamily="34" charset="0"/>
              </a:rPr>
              <a:t>路由器数量增多导致</a:t>
            </a:r>
            <a:r>
              <a:rPr lang="en-US" altLang="zh-CN" smtClean="0">
                <a:latin typeface="Arial" panose="020B0604020202020204" pitchFamily="34" charset="0"/>
              </a:rPr>
              <a:t>LSDB</a:t>
            </a:r>
            <a:r>
              <a:rPr lang="zh-CN" altLang="en-US" smtClean="0">
                <a:latin typeface="Arial" panose="020B0604020202020204" pitchFamily="34" charset="0"/>
              </a:rPr>
              <a:t>非常庞大，占用大量的存储空间，并使得运行</a:t>
            </a:r>
            <a:r>
              <a:rPr lang="en-US" altLang="zh-CN" smtClean="0">
                <a:latin typeface="Arial" panose="020B0604020202020204" pitchFamily="34" charset="0"/>
              </a:rPr>
              <a:t>SPF</a:t>
            </a:r>
            <a:r>
              <a:rPr lang="zh-CN" altLang="en-US" smtClean="0">
                <a:latin typeface="Arial" panose="020B0604020202020204" pitchFamily="34" charset="0"/>
              </a:rPr>
              <a:t>算法的复杂度增高，导致</a:t>
            </a:r>
            <a:r>
              <a:rPr lang="en-US" altLang="zh-CN" smtClean="0">
                <a:latin typeface="Arial" panose="020B0604020202020204" pitchFamily="34" charset="0"/>
              </a:rPr>
              <a:t>CU</a:t>
            </a:r>
            <a:r>
              <a:rPr lang="zh-CN" altLang="en-US" smtClean="0">
                <a:latin typeface="Arial" panose="020B0604020202020204" pitchFamily="34" charset="0"/>
              </a:rPr>
              <a:t>负担增加。</a:t>
            </a:r>
            <a:endParaRPr lang="en-US" altLang="zh-CN" smtClean="0">
              <a:latin typeface="Arial" panose="020B0604020202020204" pitchFamily="34" charset="0"/>
            </a:endParaRPr>
          </a:p>
          <a:p>
            <a:r>
              <a:rPr lang="en-US" altLang="zh-CN" smtClean="0">
                <a:latin typeface="Arial" panose="020B0604020202020204" pitchFamily="34" charset="0"/>
              </a:rPr>
              <a:t>    2.</a:t>
            </a:r>
            <a:r>
              <a:rPr lang="zh-CN" altLang="en-US" smtClean="0">
                <a:latin typeface="Arial" panose="020B0604020202020204" pitchFamily="34" charset="0"/>
              </a:rPr>
              <a:t>拓扑结构发生变化的概率增大，每一次变化都会导致网络中所有的路由器重新进行</a:t>
            </a:r>
            <a:r>
              <a:rPr lang="en-US" altLang="zh-CN" smtClean="0">
                <a:latin typeface="Arial" panose="020B0604020202020204" pitchFamily="34" charset="0"/>
              </a:rPr>
              <a:t>SPF</a:t>
            </a:r>
            <a:r>
              <a:rPr lang="zh-CN" altLang="en-US" smtClean="0">
                <a:latin typeface="Arial" panose="020B0604020202020204" pitchFamily="34" charset="0"/>
              </a:rPr>
              <a:t>计算，拓扑变更影响的范围大。</a:t>
            </a:r>
            <a:endParaRPr lang="en-US" altLang="zh-CN" smtClean="0">
              <a:latin typeface="Arial" panose="020B0604020202020204" pitchFamily="34" charset="0"/>
            </a:endParaRPr>
          </a:p>
          <a:p>
            <a:r>
              <a:rPr lang="en-US" altLang="zh-CN" smtClean="0">
                <a:latin typeface="Arial" panose="020B0604020202020204" pitchFamily="34" charset="0"/>
              </a:rPr>
              <a:t>    OSPF</a:t>
            </a:r>
            <a:r>
              <a:rPr lang="zh-CN" altLang="en-US" smtClean="0">
                <a:latin typeface="Arial" panose="020B0604020202020204" pitchFamily="34" charset="0"/>
              </a:rPr>
              <a:t>协议通过将自治系统划分成不同区域来解决上述问题。</a:t>
            </a:r>
            <a:endParaRPr lang="en-US" altLang="zh-CN" smtClean="0">
              <a:latin typeface="Arial" panose="020B0604020202020204" pitchFamily="34" charset="0"/>
            </a:endParaRPr>
          </a:p>
          <a:p>
            <a:r>
              <a:rPr lang="en-US" altLang="zh-CN" smtClean="0">
                <a:latin typeface="Arial" panose="020B0604020202020204" pitchFamily="34" charset="0"/>
              </a:rPr>
              <a:t>    </a:t>
            </a:r>
            <a:r>
              <a:rPr lang="zh-CN" altLang="en-US" smtClean="0">
                <a:latin typeface="Arial" panose="020B0604020202020204" pitchFamily="34" charset="0"/>
              </a:rPr>
              <a:t>所有非骨干区域必须和骨干区域保持连通；骨干区域自身也必须保持连通。</a:t>
            </a:r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9771F63-81FA-4467-ACBE-3818FE085EE5}" type="slidenum">
              <a:rPr lang="en-US" altLang="zh-CN"/>
              <a:pPr eaLnBrk="1" hangingPunct="1"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1940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F1E067E-ED18-4092-A5A2-66F3123F2348}" type="slidenum">
              <a:rPr lang="en-US" altLang="zh-CN"/>
              <a:pPr eaLnBrk="1" hangingPunct="1"/>
              <a:t>13</a:t>
            </a:fld>
            <a:endParaRPr lang="en-US" altLang="zh-CN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28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8" descr="中文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/>
          <a:stretch>
            <a:fillRect/>
          </a:stretch>
        </p:blipFill>
        <p:spPr bwMode="auto">
          <a:xfrm>
            <a:off x="0" y="2667000"/>
            <a:ext cx="71723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H3C_彩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5938"/>
            <a:ext cx="13716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9"/>
          <p:cNvSpPr>
            <a:spLocks noChangeArrowheads="1"/>
          </p:cNvSpPr>
          <p:nvPr/>
        </p:nvSpPr>
        <p:spPr bwMode="auto">
          <a:xfrm>
            <a:off x="1447800" y="2686050"/>
            <a:ext cx="5638800" cy="2095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5" name="AutoShape 30"/>
          <p:cNvSpPr>
            <a:spLocks noChangeArrowheads="1"/>
          </p:cNvSpPr>
          <p:nvPr/>
        </p:nvSpPr>
        <p:spPr bwMode="auto">
          <a:xfrm>
            <a:off x="0" y="2686050"/>
            <a:ext cx="1004888" cy="209550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32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4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297613" y="44450"/>
            <a:ext cx="1946275" cy="59070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5688013" cy="59070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517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442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708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68980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304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232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945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538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7731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950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43167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196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616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460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8525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107320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80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434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105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35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791701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45114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74110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3026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2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00113" y="1196975"/>
            <a:ext cx="3595687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595688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5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14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72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86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1478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14442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n1内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" t="83084" r="34" b="2017"/>
          <a:stretch>
            <a:fillRect/>
          </a:stretch>
        </p:blipFill>
        <p:spPr bwMode="auto">
          <a:xfrm>
            <a:off x="304800" y="6410325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533400" y="6583363"/>
            <a:ext cx="220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200">
                <a:solidFill>
                  <a:schemeClr val="bg1"/>
                </a:solidFill>
                <a:latin typeface="Arial" charset="0"/>
              </a:rPr>
              <a:t>www.h3c.com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585200" y="6596063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79BC27F0-E464-4F77-A966-4437D4B32914}" type="slidenum">
              <a:rPr lang="en-US" altLang="zh-CN" sz="1400">
                <a:solidFill>
                  <a:schemeClr val="bg1"/>
                </a:solidFill>
                <a:ea typeface="华文细黑" panose="02010600040101010101" pitchFamily="2" charset="-122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zh-CN" sz="1400">
              <a:solidFill>
                <a:schemeClr val="bg1"/>
              </a:solidFill>
              <a:ea typeface="华文细黑" panose="02010600040101010101" pitchFamily="2" charset="-122"/>
            </a:endParaRPr>
          </a:p>
        </p:txBody>
      </p:sp>
      <p:sp>
        <p:nvSpPr>
          <p:cNvPr id="48149" name="AutoShape 21"/>
          <p:cNvSpPr>
            <a:spLocks noChangeArrowheads="1"/>
          </p:cNvSpPr>
          <p:nvPr/>
        </p:nvSpPr>
        <p:spPr bwMode="auto">
          <a:xfrm>
            <a:off x="609600" y="6550025"/>
            <a:ext cx="6997700" cy="79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48150" name="AutoShape 22"/>
          <p:cNvSpPr>
            <a:spLocks noChangeArrowheads="1"/>
          </p:cNvSpPr>
          <p:nvPr/>
        </p:nvSpPr>
        <p:spPr bwMode="auto">
          <a:xfrm>
            <a:off x="8229600" y="6553200"/>
            <a:ext cx="882650" cy="76200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031" name="Picture 23" descr="H3C_彩色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04788"/>
            <a:ext cx="101758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196975"/>
            <a:ext cx="7343775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48155" name="Line 27"/>
          <p:cNvSpPr>
            <a:spLocks noChangeShapeType="1"/>
          </p:cNvSpPr>
          <p:nvPr/>
        </p:nvSpPr>
        <p:spPr bwMode="auto">
          <a:xfrm>
            <a:off x="323850" y="692150"/>
            <a:ext cx="8820150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9pPr>
    </p:titleStyle>
    <p:bodyStyle>
      <a:lvl1pPr marL="342900" indent="-342900" algn="l" rtl="0" eaLnBrk="0" fontAlgn="base" hangingPunct="0">
        <a:spcBef>
          <a:spcPct val="10000"/>
        </a:spcBef>
        <a:spcAft>
          <a:spcPct val="2500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30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0000"/>
        </a:spcBef>
        <a:spcAft>
          <a:spcPct val="25000"/>
        </a:spcAft>
        <a:buClr>
          <a:schemeClr val="tx1"/>
        </a:buClr>
        <a:buSzPct val="80000"/>
        <a:buFont typeface="Wingdings" panose="05000000000000000000" pitchFamily="2" charset="2"/>
        <a:buChar char="à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10000"/>
        </a:spcBef>
        <a:spcAft>
          <a:spcPct val="25000"/>
        </a:spcAft>
        <a:buClr>
          <a:schemeClr val="tx1"/>
        </a:buClr>
        <a:buFont typeface="Times New Roman" panose="02020603050405020304" pitchFamily="18" charset="0"/>
        <a:buChar char="-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10000"/>
        </a:spcBef>
        <a:spcAft>
          <a:spcPct val="25000"/>
        </a:spcAft>
        <a:buClr>
          <a:schemeClr val="tx1"/>
        </a:buClr>
        <a:buFont typeface="Arial" panose="020B0604020202020204" pitchFamily="34" charset="0"/>
        <a:buChar char="—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10000"/>
        </a:spcBef>
        <a:spcAft>
          <a:spcPct val="25000"/>
        </a:spcAft>
        <a:buClr>
          <a:schemeClr val="tx1"/>
        </a:buClr>
        <a:buFont typeface="Wingdings" panose="05000000000000000000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1" name="AutoShape 15"/>
          <p:cNvSpPr>
            <a:spLocks noChangeArrowheads="1"/>
          </p:cNvSpPr>
          <p:nvPr/>
        </p:nvSpPr>
        <p:spPr bwMode="auto">
          <a:xfrm>
            <a:off x="582613" y="935038"/>
            <a:ext cx="1524000" cy="131762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50197" name="AutoShape 21"/>
          <p:cNvSpPr>
            <a:spLocks noChangeArrowheads="1"/>
          </p:cNvSpPr>
          <p:nvPr/>
        </p:nvSpPr>
        <p:spPr bwMode="auto">
          <a:xfrm rot="10800000">
            <a:off x="1181100" y="247650"/>
            <a:ext cx="6781800" cy="152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grpSp>
        <p:nvGrpSpPr>
          <p:cNvPr id="2052" name="Group 27"/>
          <p:cNvGrpSpPr>
            <a:grpSpLocks/>
          </p:cNvGrpSpPr>
          <p:nvPr/>
        </p:nvGrpSpPr>
        <p:grpSpPr bwMode="auto">
          <a:xfrm>
            <a:off x="671513" y="6464300"/>
            <a:ext cx="7800975" cy="393700"/>
            <a:chOff x="423" y="4072"/>
            <a:chExt cx="4914" cy="248"/>
          </a:xfrm>
        </p:grpSpPr>
        <p:pic>
          <p:nvPicPr>
            <p:cNvPr id="2056" name="Picture 23" descr="n1目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2" b="87794"/>
            <a:stretch>
              <a:fillRect/>
            </a:stretch>
          </p:blipFill>
          <p:spPr bwMode="auto">
            <a:xfrm>
              <a:off x="423" y="4072"/>
              <a:ext cx="4914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00" name="AutoShape 24"/>
            <p:cNvSpPr>
              <a:spLocks noChangeArrowheads="1"/>
            </p:cNvSpPr>
            <p:nvPr userDrawn="1"/>
          </p:nvSpPr>
          <p:spPr bwMode="auto">
            <a:xfrm>
              <a:off x="576" y="4082"/>
              <a:ext cx="4656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</p:grpSp>
      <p:grpSp>
        <p:nvGrpSpPr>
          <p:cNvPr id="2053" name="Group 28"/>
          <p:cNvGrpSpPr>
            <a:grpSpLocks/>
          </p:cNvGrpSpPr>
          <p:nvPr/>
        </p:nvGrpSpPr>
        <p:grpSpPr bwMode="auto">
          <a:xfrm rot="10800000">
            <a:off x="671513" y="0"/>
            <a:ext cx="7800975" cy="393700"/>
            <a:chOff x="423" y="4072"/>
            <a:chExt cx="4914" cy="248"/>
          </a:xfrm>
        </p:grpSpPr>
        <p:pic>
          <p:nvPicPr>
            <p:cNvPr id="2054" name="Picture 29" descr="n1目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2" b="87794"/>
            <a:stretch>
              <a:fillRect/>
            </a:stretch>
          </p:blipFill>
          <p:spPr bwMode="auto">
            <a:xfrm>
              <a:off x="423" y="4072"/>
              <a:ext cx="4914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06" name="AutoShape 30"/>
            <p:cNvSpPr>
              <a:spLocks noChangeArrowheads="1"/>
            </p:cNvSpPr>
            <p:nvPr userDrawn="1"/>
          </p:nvSpPr>
          <p:spPr bwMode="auto">
            <a:xfrm>
              <a:off x="576" y="4082"/>
              <a:ext cx="4656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8" descr="H3C+中文口号_红灰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41148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2971800" y="4038600"/>
            <a:ext cx="3352800" cy="88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2000">
                <a:latin typeface="Arial" charset="0"/>
                <a:ea typeface="华文细黑" pitchFamily="2" charset="-122"/>
              </a:rPr>
              <a:t>杭州华三通信技术有限公司</a:t>
            </a:r>
          </a:p>
          <a:p>
            <a:pPr algn="ctr">
              <a:lnSpc>
                <a:spcPct val="130000"/>
              </a:lnSpc>
              <a:defRPr/>
            </a:pPr>
            <a:r>
              <a:rPr lang="en-US" altLang="zh-CN" sz="2000">
                <a:latin typeface="Arial" charset="0"/>
                <a:ea typeface="华文细黑" pitchFamily="2" charset="-122"/>
              </a:rPr>
              <a:t>www.h3c.com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  <p:sldLayoutId id="2147484335" r:id="rId10"/>
    <p:sldLayoutId id="21474843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5"/>
          <p:cNvSpPr txBox="1">
            <a:spLocks noChangeArrowheads="1"/>
          </p:cNvSpPr>
          <p:nvPr/>
        </p:nvSpPr>
        <p:spPr bwMode="auto">
          <a:xfrm>
            <a:off x="495300" y="1401763"/>
            <a:ext cx="8343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CC0000"/>
                </a:solidFill>
                <a:ea typeface="华文细黑" panose="02010600040101010101" pitchFamily="2" charset="-122"/>
              </a:rPr>
              <a:t>OSPF</a:t>
            </a:r>
            <a:r>
              <a:rPr lang="zh-CN" altLang="en-US" sz="3600" b="1">
                <a:solidFill>
                  <a:srgbClr val="CC0000"/>
                </a:solidFill>
                <a:ea typeface="华文细黑" panose="02010600040101010101" pitchFamily="2" charset="-122"/>
              </a:rPr>
              <a:t>协议基本原理</a:t>
            </a:r>
          </a:p>
        </p:txBody>
      </p:sp>
      <p:sp>
        <p:nvSpPr>
          <p:cNvPr id="5123" name="Text Box 20"/>
          <p:cNvSpPr txBox="1">
            <a:spLocks noChangeArrowheads="1"/>
          </p:cNvSpPr>
          <p:nvPr/>
        </p:nvSpPr>
        <p:spPr bwMode="auto">
          <a:xfrm>
            <a:off x="6300788" y="6448425"/>
            <a:ext cx="25257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200">
                <a:solidFill>
                  <a:srgbClr val="5F5F5F"/>
                </a:solidFill>
                <a:ea typeface="华文细黑" panose="02010600040101010101" pitchFamily="2" charset="-122"/>
              </a:rPr>
              <a:t>构建</a:t>
            </a:r>
            <a:r>
              <a:rPr lang="en-US" altLang="zh-CN" sz="1200">
                <a:solidFill>
                  <a:srgbClr val="5F5F5F"/>
                </a:solidFill>
                <a:ea typeface="华文细黑" panose="02010600040101010101" pitchFamily="2" charset="-122"/>
              </a:rPr>
              <a:t>H3C</a:t>
            </a:r>
            <a:r>
              <a:rPr lang="zh-CN" altLang="en-US" sz="1200">
                <a:solidFill>
                  <a:srgbClr val="5F5F5F"/>
                </a:solidFill>
                <a:ea typeface="华文细黑" panose="02010600040101010101" pitchFamily="2" charset="-122"/>
              </a:rPr>
              <a:t>高性能园区网络 </a:t>
            </a:r>
            <a:r>
              <a:rPr lang="en-US" altLang="zh-CN" sz="1200">
                <a:solidFill>
                  <a:srgbClr val="5F5F5F"/>
                </a:solidFill>
                <a:ea typeface="华文细黑" panose="02010600040101010101" pitchFamily="2" charset="-122"/>
              </a:rPr>
              <a:t>1.0</a:t>
            </a:r>
          </a:p>
        </p:txBody>
      </p:sp>
      <p:sp>
        <p:nvSpPr>
          <p:cNvPr id="5124" name="Text Box 23"/>
          <p:cNvSpPr txBox="1">
            <a:spLocks noChangeArrowheads="1"/>
          </p:cNvSpPr>
          <p:nvPr/>
        </p:nvSpPr>
        <p:spPr bwMode="auto">
          <a:xfrm>
            <a:off x="533400" y="6448425"/>
            <a:ext cx="4494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2" rIns="91425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200">
                <a:solidFill>
                  <a:srgbClr val="5F5F5F"/>
                </a:solidFill>
                <a:ea typeface="华文细黑" panose="02010600040101010101" pitchFamily="2" charset="-122"/>
              </a:rPr>
              <a:t>杭州华三通信技术有限公司 版权所有，未经授权不得使用与传播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骨干区域与非骨干区域</a:t>
            </a:r>
          </a:p>
        </p:txBody>
      </p:sp>
      <p:sp>
        <p:nvSpPr>
          <p:cNvPr id="440" name="圆角矩形 439"/>
          <p:cNvSpPr/>
          <p:nvPr/>
        </p:nvSpPr>
        <p:spPr bwMode="auto">
          <a:xfrm>
            <a:off x="4408488" y="2711450"/>
            <a:ext cx="3378200" cy="2003425"/>
          </a:xfrm>
          <a:prstGeom prst="roundRect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>
              <a:ln>
                <a:solidFill>
                  <a:srgbClr val="B2B2B2"/>
                </a:solidFill>
              </a:ln>
              <a:latin typeface="Arial" charset="0"/>
            </a:endParaRPr>
          </a:p>
        </p:txBody>
      </p:sp>
      <p:sp>
        <p:nvSpPr>
          <p:cNvPr id="435" name="圆角矩形 434"/>
          <p:cNvSpPr/>
          <p:nvPr/>
        </p:nvSpPr>
        <p:spPr bwMode="auto">
          <a:xfrm>
            <a:off x="785813" y="2657475"/>
            <a:ext cx="3194050" cy="2057400"/>
          </a:xfrm>
          <a:prstGeom prst="roundRect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>
              <a:ln>
                <a:solidFill>
                  <a:srgbClr val="B2B2B2"/>
                </a:solidFill>
              </a:ln>
              <a:latin typeface="Arial" charset="0"/>
            </a:endParaRPr>
          </a:p>
        </p:txBody>
      </p:sp>
      <p:sp>
        <p:nvSpPr>
          <p:cNvPr id="433" name="圆角矩形 432"/>
          <p:cNvSpPr/>
          <p:nvPr/>
        </p:nvSpPr>
        <p:spPr bwMode="auto">
          <a:xfrm>
            <a:off x="2628900" y="871538"/>
            <a:ext cx="3376613" cy="1731962"/>
          </a:xfrm>
          <a:prstGeom prst="roundRect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>
              <a:ln>
                <a:solidFill>
                  <a:srgbClr val="B2B2B2"/>
                </a:solidFill>
              </a:ln>
              <a:latin typeface="Arial" charset="0"/>
            </a:endParaRPr>
          </a:p>
        </p:txBody>
      </p:sp>
      <p:grpSp>
        <p:nvGrpSpPr>
          <p:cNvPr id="14342" name="Group 208"/>
          <p:cNvGrpSpPr>
            <a:grpSpLocks noChangeAspect="1"/>
          </p:cNvGrpSpPr>
          <p:nvPr/>
        </p:nvGrpSpPr>
        <p:grpSpPr bwMode="auto">
          <a:xfrm>
            <a:off x="2214563" y="3857625"/>
            <a:ext cx="557212" cy="341313"/>
            <a:chOff x="3541" y="1317"/>
            <a:chExt cx="747" cy="546"/>
          </a:xfrm>
        </p:grpSpPr>
        <p:sp>
          <p:nvSpPr>
            <p:cNvPr id="14632" name="AutoShape 209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33" name="Freeform 210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34" name="Freeform 211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35" name="Freeform 212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36" name="Freeform 213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37" name="Freeform 214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38" name="Freeform 215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39" name="Freeform 216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40" name="Freeform 217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41" name="Freeform 218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42" name="Freeform 219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43" name="Freeform 220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44" name="Freeform 221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45" name="Freeform 222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46" name="Freeform 223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47" name="Freeform 224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48" name="Freeform 225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4343" name="Group 226"/>
          <p:cNvGrpSpPr>
            <a:grpSpLocks noChangeAspect="1"/>
          </p:cNvGrpSpPr>
          <p:nvPr/>
        </p:nvGrpSpPr>
        <p:grpSpPr bwMode="auto">
          <a:xfrm>
            <a:off x="857250" y="3857625"/>
            <a:ext cx="557213" cy="341313"/>
            <a:chOff x="3541" y="1317"/>
            <a:chExt cx="747" cy="546"/>
          </a:xfrm>
        </p:grpSpPr>
        <p:sp>
          <p:nvSpPr>
            <p:cNvPr id="14615" name="AutoShape 227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16" name="Freeform 228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17" name="Freeform 229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18" name="Freeform 230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19" name="Freeform 231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20" name="Freeform 232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21" name="Freeform 233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22" name="Freeform 234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23" name="Freeform 235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24" name="Freeform 236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25" name="Freeform 237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26" name="Freeform 238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27" name="Freeform 239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28" name="Freeform 240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29" name="Freeform 241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30" name="Freeform 242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31" name="Freeform 243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4344" name="Line 390"/>
          <p:cNvSpPr>
            <a:spLocks noChangeShapeType="1"/>
          </p:cNvSpPr>
          <p:nvPr/>
        </p:nvSpPr>
        <p:spPr bwMode="auto">
          <a:xfrm>
            <a:off x="4286250" y="1357313"/>
            <a:ext cx="928688" cy="357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5" name="Line 392"/>
          <p:cNvSpPr>
            <a:spLocks noChangeShapeType="1"/>
          </p:cNvSpPr>
          <p:nvPr/>
        </p:nvSpPr>
        <p:spPr bwMode="auto">
          <a:xfrm flipH="1">
            <a:off x="3214688" y="1214438"/>
            <a:ext cx="928687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6" name="Text Box 417"/>
          <p:cNvSpPr txBox="1">
            <a:spLocks noChangeArrowheads="1"/>
          </p:cNvSpPr>
          <p:nvPr/>
        </p:nvSpPr>
        <p:spPr bwMode="auto">
          <a:xfrm>
            <a:off x="2928938" y="857250"/>
            <a:ext cx="11572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1600" b="1">
                <a:solidFill>
                  <a:srgbClr val="CC0000"/>
                </a:solidFill>
                <a:ea typeface="华文细黑" panose="02010600040101010101" pitchFamily="2" charset="-122"/>
              </a:rPr>
              <a:t>骨干区域</a:t>
            </a:r>
            <a:endParaRPr lang="en-US" altLang="zh-CN" sz="1600" b="1">
              <a:solidFill>
                <a:srgbClr val="CC0000"/>
              </a:solidFill>
              <a:ea typeface="华文细黑" panose="02010600040101010101" pitchFamily="2" charset="-122"/>
            </a:endParaRPr>
          </a:p>
        </p:txBody>
      </p:sp>
      <p:sp>
        <p:nvSpPr>
          <p:cNvPr id="14347" name="Text Box 418"/>
          <p:cNvSpPr txBox="1">
            <a:spLocks noChangeArrowheads="1"/>
          </p:cNvSpPr>
          <p:nvPr/>
        </p:nvSpPr>
        <p:spPr bwMode="auto">
          <a:xfrm>
            <a:off x="1785938" y="4371975"/>
            <a:ext cx="12287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1600" b="1">
                <a:solidFill>
                  <a:srgbClr val="CC0000"/>
                </a:solidFill>
                <a:ea typeface="华文细黑" panose="02010600040101010101" pitchFamily="2" charset="-122"/>
              </a:rPr>
              <a:t>非骨干区域</a:t>
            </a:r>
            <a:endParaRPr lang="en-US" altLang="zh-CN" sz="1600" b="1">
              <a:solidFill>
                <a:srgbClr val="CC0000"/>
              </a:solidFill>
              <a:ea typeface="华文细黑" panose="02010600040101010101" pitchFamily="2" charset="-122"/>
            </a:endParaRPr>
          </a:p>
        </p:txBody>
      </p:sp>
      <p:sp>
        <p:nvSpPr>
          <p:cNvPr id="14348" name="Text Box 419"/>
          <p:cNvSpPr txBox="1">
            <a:spLocks noChangeArrowheads="1"/>
          </p:cNvSpPr>
          <p:nvPr/>
        </p:nvSpPr>
        <p:spPr bwMode="auto">
          <a:xfrm>
            <a:off x="5572125" y="4371975"/>
            <a:ext cx="1362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1600" b="1">
                <a:solidFill>
                  <a:srgbClr val="CC0000"/>
                </a:solidFill>
                <a:ea typeface="华文细黑" panose="02010600040101010101" pitchFamily="2" charset="-122"/>
              </a:rPr>
              <a:t>非骨干区域</a:t>
            </a:r>
            <a:endParaRPr lang="en-US" altLang="zh-CN" sz="1600" b="1">
              <a:solidFill>
                <a:srgbClr val="CC0000"/>
              </a:solidFill>
              <a:ea typeface="华文细黑" panose="02010600040101010101" pitchFamily="2" charset="-122"/>
            </a:endParaRPr>
          </a:p>
        </p:txBody>
      </p:sp>
      <p:cxnSp>
        <p:nvCxnSpPr>
          <p:cNvPr id="431" name="直接连接符 430"/>
          <p:cNvCxnSpPr/>
          <p:nvPr/>
        </p:nvCxnSpPr>
        <p:spPr bwMode="auto">
          <a:xfrm flipV="1">
            <a:off x="3365500" y="1846263"/>
            <a:ext cx="1657350" cy="0"/>
          </a:xfrm>
          <a:prstGeom prst="line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直接连接符 436"/>
          <p:cNvCxnSpPr/>
          <p:nvPr/>
        </p:nvCxnSpPr>
        <p:spPr bwMode="auto">
          <a:xfrm rot="5400000">
            <a:off x="2902744" y="2162969"/>
            <a:ext cx="433387" cy="123825"/>
          </a:xfrm>
          <a:prstGeom prst="line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直接连接符 438"/>
          <p:cNvCxnSpPr/>
          <p:nvPr/>
        </p:nvCxnSpPr>
        <p:spPr bwMode="auto">
          <a:xfrm rot="16200000" flipH="1">
            <a:off x="5130800" y="2163763"/>
            <a:ext cx="433387" cy="122238"/>
          </a:xfrm>
          <a:prstGeom prst="line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接连接符 339"/>
          <p:cNvCxnSpPr/>
          <p:nvPr/>
        </p:nvCxnSpPr>
        <p:spPr>
          <a:xfrm rot="10800000" flipV="1">
            <a:off x="1857375" y="2786063"/>
            <a:ext cx="928688" cy="428625"/>
          </a:xfrm>
          <a:prstGeom prst="line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5" name="TextBox 444"/>
          <p:cNvSpPr txBox="1"/>
          <p:nvPr/>
        </p:nvSpPr>
        <p:spPr>
          <a:xfrm>
            <a:off x="857250" y="5394325"/>
            <a:ext cx="764381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/>
            </a:pPr>
            <a:r>
              <a:rPr lang="zh-CN" altLang="en-US" sz="3000" b="1" dirty="0">
                <a:solidFill>
                  <a:srgbClr val="000000"/>
                </a:solidFill>
                <a:latin typeface="+mn-lt"/>
                <a:ea typeface="+mn-ea"/>
              </a:rPr>
              <a:t>骨干区域负责转发非骨干区域之间的路由</a:t>
            </a:r>
          </a:p>
        </p:txBody>
      </p:sp>
      <p:cxnSp>
        <p:nvCxnSpPr>
          <p:cNvPr id="342" name="直接连接符 341"/>
          <p:cNvCxnSpPr>
            <a:stCxn id="14606" idx="8"/>
          </p:cNvCxnSpPr>
          <p:nvPr/>
        </p:nvCxnSpPr>
        <p:spPr>
          <a:xfrm>
            <a:off x="3127375" y="2833688"/>
            <a:ext cx="587375" cy="1166812"/>
          </a:xfrm>
          <a:prstGeom prst="line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直接连接符 343"/>
          <p:cNvCxnSpPr>
            <a:endCxn id="14584" idx="8"/>
          </p:cNvCxnSpPr>
          <p:nvPr/>
        </p:nvCxnSpPr>
        <p:spPr>
          <a:xfrm flipV="1">
            <a:off x="1214438" y="3414713"/>
            <a:ext cx="541337" cy="442912"/>
          </a:xfrm>
          <a:prstGeom prst="line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直接连接符 345"/>
          <p:cNvCxnSpPr>
            <a:stCxn id="14646" idx="6"/>
            <a:endCxn id="14588" idx="11"/>
          </p:cNvCxnSpPr>
          <p:nvPr/>
        </p:nvCxnSpPr>
        <p:spPr>
          <a:xfrm flipH="1" flipV="1">
            <a:off x="1919288" y="3448050"/>
            <a:ext cx="411162" cy="460375"/>
          </a:xfrm>
          <a:prstGeom prst="line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57" name="Group 98"/>
          <p:cNvGrpSpPr>
            <a:grpSpLocks noChangeAspect="1"/>
          </p:cNvGrpSpPr>
          <p:nvPr/>
        </p:nvGrpSpPr>
        <p:grpSpPr bwMode="auto">
          <a:xfrm>
            <a:off x="2614613" y="2439988"/>
            <a:ext cx="804862" cy="495300"/>
            <a:chOff x="3541" y="1317"/>
            <a:chExt cx="747" cy="546"/>
          </a:xfrm>
        </p:grpSpPr>
        <p:sp>
          <p:nvSpPr>
            <p:cNvPr id="14598" name="AutoShape 99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99" name="Freeform 100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00" name="Freeform 101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01" name="Freeform 102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02" name="Freeform 103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03" name="Freeform 104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04" name="Freeform 105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05" name="Freeform 106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06" name="Freeform 107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07" name="Freeform 108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08" name="Freeform 109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09" name="Freeform 110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10" name="Freeform 111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11" name="Freeform 112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12" name="Freeform 113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13" name="Freeform 114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614" name="Freeform 115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4358" name="Group 172"/>
          <p:cNvGrpSpPr>
            <a:grpSpLocks noChangeAspect="1"/>
          </p:cNvGrpSpPr>
          <p:nvPr/>
        </p:nvGrpSpPr>
        <p:grpSpPr bwMode="auto">
          <a:xfrm>
            <a:off x="1571625" y="3143250"/>
            <a:ext cx="557213" cy="341313"/>
            <a:chOff x="3541" y="1317"/>
            <a:chExt cx="747" cy="546"/>
          </a:xfrm>
        </p:grpSpPr>
        <p:sp>
          <p:nvSpPr>
            <p:cNvPr id="14581" name="AutoShape 173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82" name="Freeform 174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83" name="Freeform 175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84" name="Freeform 176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85" name="Freeform 177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86" name="Freeform 178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87" name="Freeform 179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88" name="Freeform 180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89" name="Freeform 181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90" name="Freeform 182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91" name="Freeform 183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92" name="Freeform 184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93" name="Freeform 185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94" name="Freeform 186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95" name="Freeform 187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96" name="Freeform 188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97" name="Freeform 189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4359" name="Group 190"/>
          <p:cNvGrpSpPr>
            <a:grpSpLocks noChangeAspect="1"/>
          </p:cNvGrpSpPr>
          <p:nvPr/>
        </p:nvGrpSpPr>
        <p:grpSpPr bwMode="auto">
          <a:xfrm>
            <a:off x="3000375" y="3143250"/>
            <a:ext cx="557213" cy="341313"/>
            <a:chOff x="3541" y="1317"/>
            <a:chExt cx="747" cy="546"/>
          </a:xfrm>
        </p:grpSpPr>
        <p:sp>
          <p:nvSpPr>
            <p:cNvPr id="14564" name="AutoShape 191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65" name="Freeform 192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66" name="Freeform 193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67" name="Freeform 194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68" name="Freeform 195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69" name="Freeform 196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70" name="Freeform 197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71" name="Freeform 198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72" name="Freeform 199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73" name="Freeform 200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74" name="Freeform 201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75" name="Freeform 202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76" name="Freeform 203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77" name="Freeform 204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78" name="Freeform 205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79" name="Freeform 206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80" name="Freeform 207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4360" name="Group 262"/>
          <p:cNvGrpSpPr>
            <a:grpSpLocks noChangeAspect="1"/>
          </p:cNvGrpSpPr>
          <p:nvPr/>
        </p:nvGrpSpPr>
        <p:grpSpPr bwMode="auto">
          <a:xfrm>
            <a:off x="3429000" y="3857625"/>
            <a:ext cx="557213" cy="341313"/>
            <a:chOff x="3541" y="1317"/>
            <a:chExt cx="747" cy="546"/>
          </a:xfrm>
        </p:grpSpPr>
        <p:sp>
          <p:nvSpPr>
            <p:cNvPr id="14547" name="AutoShape 263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48" name="Freeform 264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49" name="Freeform 265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50" name="Freeform 266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51" name="Freeform 267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52" name="Freeform 268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53" name="Freeform 269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54" name="Freeform 270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55" name="Freeform 271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56" name="Freeform 272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57" name="Freeform 273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58" name="Freeform 274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59" name="Freeform 275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60" name="Freeform 276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61" name="Freeform 277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62" name="Freeform 278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63" name="Freeform 279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cxnSp>
        <p:nvCxnSpPr>
          <p:cNvPr id="354" name="直接连接符 353"/>
          <p:cNvCxnSpPr>
            <a:stCxn id="14469" idx="0"/>
          </p:cNvCxnSpPr>
          <p:nvPr/>
        </p:nvCxnSpPr>
        <p:spPr>
          <a:xfrm flipH="1">
            <a:off x="5286375" y="2828925"/>
            <a:ext cx="144463" cy="671513"/>
          </a:xfrm>
          <a:prstGeom prst="line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直接连接符 355"/>
          <p:cNvCxnSpPr>
            <a:stCxn id="14470" idx="8"/>
          </p:cNvCxnSpPr>
          <p:nvPr/>
        </p:nvCxnSpPr>
        <p:spPr>
          <a:xfrm>
            <a:off x="5475288" y="2779713"/>
            <a:ext cx="739775" cy="649287"/>
          </a:xfrm>
          <a:prstGeom prst="line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直接连接符 357"/>
          <p:cNvCxnSpPr>
            <a:stCxn id="14470" idx="8"/>
          </p:cNvCxnSpPr>
          <p:nvPr/>
        </p:nvCxnSpPr>
        <p:spPr>
          <a:xfrm>
            <a:off x="5475288" y="2779713"/>
            <a:ext cx="1668462" cy="649287"/>
          </a:xfrm>
          <a:prstGeom prst="line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直接连接符 363"/>
          <p:cNvCxnSpPr/>
          <p:nvPr/>
        </p:nvCxnSpPr>
        <p:spPr>
          <a:xfrm rot="5400000">
            <a:off x="5072062" y="3857626"/>
            <a:ext cx="428625" cy="0"/>
          </a:xfrm>
          <a:prstGeom prst="line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直接连接符 365"/>
          <p:cNvCxnSpPr/>
          <p:nvPr/>
        </p:nvCxnSpPr>
        <p:spPr>
          <a:xfrm rot="5400000">
            <a:off x="6001544" y="3856832"/>
            <a:ext cx="428625" cy="1587"/>
          </a:xfrm>
          <a:prstGeom prst="line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直接连接符 366"/>
          <p:cNvCxnSpPr/>
          <p:nvPr/>
        </p:nvCxnSpPr>
        <p:spPr>
          <a:xfrm rot="5400000">
            <a:off x="6929437" y="3857626"/>
            <a:ext cx="428625" cy="0"/>
          </a:xfrm>
          <a:prstGeom prst="line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67" name="Group 280"/>
          <p:cNvGrpSpPr>
            <a:grpSpLocks noChangeAspect="1"/>
          </p:cNvGrpSpPr>
          <p:nvPr/>
        </p:nvGrpSpPr>
        <p:grpSpPr bwMode="auto">
          <a:xfrm>
            <a:off x="4967288" y="3367088"/>
            <a:ext cx="557212" cy="342900"/>
            <a:chOff x="3541" y="1317"/>
            <a:chExt cx="747" cy="546"/>
          </a:xfrm>
        </p:grpSpPr>
        <p:sp>
          <p:nvSpPr>
            <p:cNvPr id="14530" name="AutoShape 281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31" name="Freeform 282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32" name="Freeform 283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33" name="Freeform 284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34" name="Freeform 285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35" name="Freeform 286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36" name="Freeform 287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37" name="Freeform 288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38" name="Freeform 289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39" name="Freeform 290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40" name="Freeform 291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41" name="Freeform 292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42" name="Freeform 293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43" name="Freeform 294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44" name="Freeform 295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45" name="Freeform 296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46" name="Freeform 297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4368" name="Group 44"/>
          <p:cNvGrpSpPr>
            <a:grpSpLocks noChangeAspect="1"/>
          </p:cNvGrpSpPr>
          <p:nvPr/>
        </p:nvGrpSpPr>
        <p:grpSpPr bwMode="auto">
          <a:xfrm>
            <a:off x="3917950" y="1143000"/>
            <a:ext cx="557213" cy="341313"/>
            <a:chOff x="3541" y="1317"/>
            <a:chExt cx="747" cy="546"/>
          </a:xfrm>
        </p:grpSpPr>
        <p:sp>
          <p:nvSpPr>
            <p:cNvPr id="14513" name="AutoShape 45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14" name="Freeform 46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15" name="Freeform 47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16" name="Freeform 48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17" name="Freeform 49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18" name="Freeform 50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19" name="Freeform 51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20" name="Freeform 52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21" name="Freeform 53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22" name="Freeform 54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23" name="Freeform 55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24" name="Freeform 56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25" name="Freeform 57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26" name="Freeform 58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27" name="Freeform 59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28" name="Freeform 60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29" name="Freeform 61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4369" name="Group 62"/>
          <p:cNvGrpSpPr>
            <a:grpSpLocks noChangeAspect="1"/>
          </p:cNvGrpSpPr>
          <p:nvPr/>
        </p:nvGrpSpPr>
        <p:grpSpPr bwMode="auto">
          <a:xfrm>
            <a:off x="2862263" y="1676400"/>
            <a:ext cx="557212" cy="341313"/>
            <a:chOff x="3541" y="1317"/>
            <a:chExt cx="747" cy="546"/>
          </a:xfrm>
        </p:grpSpPr>
        <p:sp>
          <p:nvSpPr>
            <p:cNvPr id="14496" name="AutoShape 63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97" name="Freeform 64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98" name="Freeform 65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99" name="Freeform 66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00" name="Freeform 67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01" name="Freeform 68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02" name="Freeform 69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03" name="Freeform 70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04" name="Freeform 71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05" name="Freeform 72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06" name="Freeform 73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07" name="Freeform 74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08" name="Freeform 75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09" name="Freeform 76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10" name="Freeform 77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11" name="Freeform 78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512" name="Freeform 79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4370" name="Group 154"/>
          <p:cNvGrpSpPr>
            <a:grpSpLocks noChangeAspect="1"/>
          </p:cNvGrpSpPr>
          <p:nvPr/>
        </p:nvGrpSpPr>
        <p:grpSpPr bwMode="auto">
          <a:xfrm>
            <a:off x="4967288" y="1676400"/>
            <a:ext cx="557212" cy="341313"/>
            <a:chOff x="3541" y="1317"/>
            <a:chExt cx="747" cy="546"/>
          </a:xfrm>
        </p:grpSpPr>
        <p:sp>
          <p:nvSpPr>
            <p:cNvPr id="14479" name="AutoShape 155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80" name="Freeform 156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81" name="Freeform 157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82" name="Freeform 158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83" name="Freeform 159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84" name="Freeform 160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85" name="Freeform 161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86" name="Freeform 162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87" name="Freeform 163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88" name="Freeform 164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89" name="Freeform 165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90" name="Freeform 166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91" name="Freeform 167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92" name="Freeform 168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93" name="Freeform 169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94" name="Freeform 170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95" name="Freeform 171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4371" name="Group 118"/>
          <p:cNvGrpSpPr>
            <a:grpSpLocks noChangeAspect="1"/>
          </p:cNvGrpSpPr>
          <p:nvPr/>
        </p:nvGrpSpPr>
        <p:grpSpPr bwMode="auto">
          <a:xfrm>
            <a:off x="4962525" y="2387600"/>
            <a:ext cx="804863" cy="493713"/>
            <a:chOff x="3541" y="1317"/>
            <a:chExt cx="747" cy="546"/>
          </a:xfrm>
        </p:grpSpPr>
        <p:sp>
          <p:nvSpPr>
            <p:cNvPr id="14462" name="AutoShape 119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63" name="Freeform 120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64" name="Freeform 121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65" name="Freeform 122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66" name="Freeform 123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67" name="Freeform 124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68" name="Freeform 125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69" name="Freeform 126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70" name="Freeform 127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71" name="Freeform 128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72" name="Freeform 129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73" name="Freeform 130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74" name="Freeform 131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75" name="Freeform 132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76" name="Freeform 133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77" name="Freeform 134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78" name="Freeform 135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4372" name="Group 316"/>
          <p:cNvGrpSpPr>
            <a:grpSpLocks noChangeAspect="1"/>
          </p:cNvGrpSpPr>
          <p:nvPr/>
        </p:nvGrpSpPr>
        <p:grpSpPr bwMode="auto">
          <a:xfrm>
            <a:off x="5929313" y="3357563"/>
            <a:ext cx="557212" cy="341312"/>
            <a:chOff x="3541" y="1317"/>
            <a:chExt cx="747" cy="546"/>
          </a:xfrm>
        </p:grpSpPr>
        <p:sp>
          <p:nvSpPr>
            <p:cNvPr id="14445" name="AutoShape 317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46" name="Freeform 318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47" name="Freeform 319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48" name="Freeform 320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49" name="Freeform 321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50" name="Freeform 322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51" name="Freeform 323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52" name="Freeform 324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53" name="Freeform 325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54" name="Freeform 326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55" name="Freeform 327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56" name="Freeform 328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57" name="Freeform 329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58" name="Freeform 330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59" name="Freeform 331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60" name="Freeform 332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61" name="Freeform 333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4373" name="Group 334"/>
          <p:cNvGrpSpPr>
            <a:grpSpLocks noChangeAspect="1"/>
          </p:cNvGrpSpPr>
          <p:nvPr/>
        </p:nvGrpSpPr>
        <p:grpSpPr bwMode="auto">
          <a:xfrm>
            <a:off x="6858000" y="3357563"/>
            <a:ext cx="557213" cy="341312"/>
            <a:chOff x="3541" y="1317"/>
            <a:chExt cx="747" cy="546"/>
          </a:xfrm>
        </p:grpSpPr>
        <p:sp>
          <p:nvSpPr>
            <p:cNvPr id="14428" name="AutoShape 335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29" name="Freeform 336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30" name="Freeform 337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31" name="Freeform 338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32" name="Freeform 339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33" name="Freeform 340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34" name="Freeform 341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35" name="Freeform 342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36" name="Freeform 343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37" name="Freeform 344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38" name="Freeform 345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39" name="Freeform 346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40" name="Freeform 347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41" name="Freeform 348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42" name="Freeform 349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43" name="Freeform 350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44" name="Freeform 351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4374" name="Group 298"/>
          <p:cNvGrpSpPr>
            <a:grpSpLocks noChangeAspect="1"/>
          </p:cNvGrpSpPr>
          <p:nvPr/>
        </p:nvGrpSpPr>
        <p:grpSpPr bwMode="auto">
          <a:xfrm>
            <a:off x="5000625" y="4000500"/>
            <a:ext cx="557213" cy="341313"/>
            <a:chOff x="3541" y="1317"/>
            <a:chExt cx="747" cy="546"/>
          </a:xfrm>
        </p:grpSpPr>
        <p:sp>
          <p:nvSpPr>
            <p:cNvPr id="14411" name="AutoShape 299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12" name="Freeform 300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13" name="Freeform 301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14" name="Freeform 302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15" name="Freeform 303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16" name="Freeform 304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17" name="Freeform 305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18" name="Freeform 306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19" name="Freeform 307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20" name="Freeform 308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21" name="Freeform 309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22" name="Freeform 310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23" name="Freeform 311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24" name="Freeform 312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25" name="Freeform 313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26" name="Freeform 314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27" name="Freeform 315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4375" name="Group 352"/>
          <p:cNvGrpSpPr>
            <a:grpSpLocks noChangeAspect="1"/>
          </p:cNvGrpSpPr>
          <p:nvPr/>
        </p:nvGrpSpPr>
        <p:grpSpPr bwMode="auto">
          <a:xfrm>
            <a:off x="6858000" y="4000500"/>
            <a:ext cx="557213" cy="341313"/>
            <a:chOff x="3541" y="1317"/>
            <a:chExt cx="747" cy="546"/>
          </a:xfrm>
        </p:grpSpPr>
        <p:sp>
          <p:nvSpPr>
            <p:cNvPr id="14394" name="AutoShape 353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5" name="Freeform 354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96" name="Freeform 355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97" name="Freeform 356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98" name="Freeform 357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99" name="Freeform 358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00" name="Freeform 359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01" name="Freeform 360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02" name="Freeform 361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03" name="Freeform 362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04" name="Freeform 363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05" name="Freeform 364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06" name="Freeform 365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07" name="Freeform 366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08" name="Freeform 367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09" name="Freeform 368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410" name="Freeform 369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4376" name="Group 370"/>
          <p:cNvGrpSpPr>
            <a:grpSpLocks noChangeAspect="1"/>
          </p:cNvGrpSpPr>
          <p:nvPr/>
        </p:nvGrpSpPr>
        <p:grpSpPr bwMode="auto">
          <a:xfrm>
            <a:off x="5929313" y="4000500"/>
            <a:ext cx="557212" cy="341313"/>
            <a:chOff x="3541" y="1317"/>
            <a:chExt cx="747" cy="546"/>
          </a:xfrm>
        </p:grpSpPr>
        <p:sp>
          <p:nvSpPr>
            <p:cNvPr id="14377" name="AutoShape 371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8" name="Freeform 372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79" name="Freeform 373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80" name="Freeform 374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81" name="Freeform 375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82" name="Freeform 376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83" name="Freeform 377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84" name="Freeform 378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85" name="Freeform 379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86" name="Freeform 380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87" name="Freeform 381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88" name="Freeform 382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89" name="Freeform 383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90" name="Freeform 384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91" name="Freeform 385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92" name="Freeform 386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4393" name="Freeform 387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划分区域的优势</a:t>
            </a:r>
          </a:p>
        </p:txBody>
      </p:sp>
      <p:sp>
        <p:nvSpPr>
          <p:cNvPr id="15363" name="内容占位符 2"/>
          <p:cNvSpPr>
            <a:spLocks noGrp="1"/>
          </p:cNvSpPr>
          <p:nvPr>
            <p:ph idx="1"/>
          </p:nvPr>
        </p:nvSpPr>
        <p:spPr>
          <a:xfrm>
            <a:off x="785813" y="1214438"/>
            <a:ext cx="7715250" cy="3643312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kern="1200" dirty="0" smtClean="0"/>
              <a:t>减少了区域内</a:t>
            </a:r>
            <a:r>
              <a:rPr lang="en-US" altLang="zh-CN" kern="1200" dirty="0" smtClean="0"/>
              <a:t>LSDB</a:t>
            </a:r>
            <a:r>
              <a:rPr lang="zh-CN" altLang="en-US" kern="1200" dirty="0" smtClean="0"/>
              <a:t>中链路状态信息的数量，降低了运行</a:t>
            </a:r>
            <a:r>
              <a:rPr lang="en-US" altLang="zh-CN" kern="1200" dirty="0" smtClean="0"/>
              <a:t>OSPF</a:t>
            </a:r>
            <a:r>
              <a:rPr lang="zh-CN" altLang="en-US" kern="1200" dirty="0" smtClean="0"/>
              <a:t>协议对路由器性能的要求</a:t>
            </a:r>
          </a:p>
          <a:p>
            <a:pPr eaLnBrk="1" hangingPunct="1">
              <a:defRPr/>
            </a:pPr>
            <a:r>
              <a:rPr lang="zh-CN" altLang="en-US" kern="1200" dirty="0" smtClean="0"/>
              <a:t>可以将相同功能性或者地理位置的路由器划分在一个区域内，以便于管理。</a:t>
            </a:r>
          </a:p>
          <a:p>
            <a:pPr eaLnBrk="1" hangingPunct="1">
              <a:defRPr/>
            </a:pPr>
            <a:r>
              <a:rPr lang="zh-CN" altLang="en-US" kern="1200" dirty="0" smtClean="0"/>
              <a:t>隔离拓扑变化，减少路由震荡对整个自治系统的影响。</a:t>
            </a:r>
          </a:p>
          <a:p>
            <a:pPr eaLnBrk="1" hangingPunct="1">
              <a:defRPr/>
            </a:pPr>
            <a:endParaRPr lang="zh-CN" altLang="en-US" kern="12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OSPF</a:t>
            </a:r>
            <a:r>
              <a:rPr lang="zh-CN" altLang="en-US" smtClean="0"/>
              <a:t>路由器类型</a:t>
            </a:r>
          </a:p>
        </p:txBody>
      </p:sp>
      <p:sp>
        <p:nvSpPr>
          <p:cNvPr id="16387" name="内容占位符 2"/>
          <p:cNvSpPr>
            <a:spLocks noGrp="1"/>
          </p:cNvSpPr>
          <p:nvPr>
            <p:ph idx="1"/>
          </p:nvPr>
        </p:nvSpPr>
        <p:spPr>
          <a:xfrm>
            <a:off x="642938" y="1031875"/>
            <a:ext cx="8001000" cy="47545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kern="1200" dirty="0" smtClean="0"/>
              <a:t>区域内路由器（</a:t>
            </a:r>
            <a:r>
              <a:rPr lang="en-US" altLang="zh-CN" sz="2800" kern="1200" dirty="0" smtClean="0"/>
              <a:t>Internal Router</a:t>
            </a:r>
            <a:r>
              <a:rPr lang="zh-CN" altLang="en-US" sz="2800" kern="1200" dirty="0" smtClean="0"/>
              <a:t>）</a:t>
            </a:r>
            <a:endParaRPr lang="en-US" altLang="zh-CN" sz="2800" kern="1200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kern="1200" dirty="0" smtClean="0"/>
              <a:t>区域边界路由器（</a:t>
            </a:r>
            <a:r>
              <a:rPr lang="en-US" altLang="zh-CN" sz="2800" kern="1200" dirty="0" smtClean="0"/>
              <a:t>ABR</a:t>
            </a:r>
            <a:r>
              <a:rPr lang="zh-CN" altLang="en-US" sz="2800" kern="1200" dirty="0" smtClean="0"/>
              <a:t>，</a:t>
            </a:r>
            <a:r>
              <a:rPr lang="en-US" altLang="zh-CN" sz="2800" kern="1200" dirty="0" smtClean="0"/>
              <a:t>Area Border Router</a:t>
            </a:r>
            <a:r>
              <a:rPr lang="zh-CN" altLang="en-US" sz="2800" kern="1200" dirty="0" smtClean="0"/>
              <a:t>）</a:t>
            </a:r>
            <a:endParaRPr lang="en-US" altLang="zh-CN" sz="2800" kern="1200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kern="1200" dirty="0" smtClean="0"/>
              <a:t>骨干路由器（</a:t>
            </a:r>
            <a:r>
              <a:rPr lang="en-US" altLang="zh-CN" sz="2800" kern="1200" dirty="0" smtClean="0"/>
              <a:t>Backbone Router</a:t>
            </a:r>
            <a:r>
              <a:rPr lang="zh-CN" altLang="en-US" sz="2800" kern="1200" dirty="0" smtClean="0"/>
              <a:t>）</a:t>
            </a:r>
            <a:endParaRPr lang="en-US" altLang="zh-CN" sz="2800" kern="1200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kern="1200" dirty="0" smtClean="0"/>
              <a:t>自治系统边界路由器（</a:t>
            </a:r>
            <a:r>
              <a:rPr lang="en-US" altLang="zh-CN" sz="2800" kern="1200" dirty="0" smtClean="0"/>
              <a:t>ASBR</a:t>
            </a:r>
            <a:r>
              <a:rPr lang="zh-CN" altLang="en-US" sz="2800" kern="1200" dirty="0" smtClean="0"/>
              <a:t>，</a:t>
            </a:r>
            <a:r>
              <a:rPr lang="en-US" altLang="zh-CN" sz="2800" kern="1200" dirty="0" smtClean="0"/>
              <a:t> Autonomous System Border Router </a:t>
            </a:r>
            <a:r>
              <a:rPr lang="zh-CN" altLang="en-US" sz="2800" kern="1200" dirty="0" smtClean="0"/>
              <a:t>）</a:t>
            </a:r>
            <a:endParaRPr lang="en-US" altLang="zh-CN" sz="2800" kern="1200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zh-CN" altLang="en-US" sz="28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OSPF</a:t>
            </a:r>
            <a:r>
              <a:rPr lang="zh-CN" altLang="en-US" smtClean="0"/>
              <a:t>路由器类型示例</a:t>
            </a:r>
          </a:p>
        </p:txBody>
      </p:sp>
      <p:sp>
        <p:nvSpPr>
          <p:cNvPr id="5" name="圆角矩形 4"/>
          <p:cNvSpPr/>
          <p:nvPr/>
        </p:nvSpPr>
        <p:spPr bwMode="auto">
          <a:xfrm>
            <a:off x="4822825" y="3465513"/>
            <a:ext cx="3963988" cy="2606675"/>
          </a:xfrm>
          <a:prstGeom prst="roundRect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>
              <a:ln>
                <a:solidFill>
                  <a:srgbClr val="B2B2B2"/>
                </a:solidFill>
              </a:ln>
              <a:latin typeface="Arial" charset="0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571500" y="3395663"/>
            <a:ext cx="3748088" cy="2676525"/>
          </a:xfrm>
          <a:prstGeom prst="roundRect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>
              <a:ln>
                <a:solidFill>
                  <a:srgbClr val="B2B2B2"/>
                </a:solidFill>
              </a:ln>
              <a:latin typeface="Arial" charset="0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2733675" y="1071563"/>
            <a:ext cx="3963988" cy="2254250"/>
          </a:xfrm>
          <a:prstGeom prst="roundRect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>
              <a:ln>
                <a:solidFill>
                  <a:srgbClr val="B2B2B2"/>
                </a:solidFill>
              </a:ln>
              <a:latin typeface="Arial" charset="0"/>
            </a:endParaRPr>
          </a:p>
        </p:txBody>
      </p:sp>
      <p:grpSp>
        <p:nvGrpSpPr>
          <p:cNvPr id="17414" name="Group 118"/>
          <p:cNvGrpSpPr>
            <a:grpSpLocks noChangeAspect="1"/>
          </p:cNvGrpSpPr>
          <p:nvPr/>
        </p:nvGrpSpPr>
        <p:grpSpPr bwMode="auto">
          <a:xfrm>
            <a:off x="5472113" y="3043238"/>
            <a:ext cx="944562" cy="642937"/>
            <a:chOff x="3541" y="1317"/>
            <a:chExt cx="747" cy="546"/>
          </a:xfrm>
        </p:grpSpPr>
        <p:sp>
          <p:nvSpPr>
            <p:cNvPr id="17767" name="AutoShape 119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68" name="Freeform 120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69" name="Freeform 121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70" name="Freeform 122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71" name="Freeform 123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72" name="Freeform 124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73" name="Freeform 125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74" name="Freeform 126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75" name="Freeform 127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76" name="Freeform 128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77" name="Freeform 129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78" name="Freeform 130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79" name="Freeform 131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80" name="Freeform 132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81" name="Freeform 133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82" name="Freeform 134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83" name="Freeform 135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7415" name="Group 44"/>
          <p:cNvGrpSpPr>
            <a:grpSpLocks noChangeAspect="1"/>
          </p:cNvGrpSpPr>
          <p:nvPr/>
        </p:nvGrpSpPr>
        <p:grpSpPr bwMode="auto">
          <a:xfrm>
            <a:off x="4246563" y="1423988"/>
            <a:ext cx="654050" cy="444500"/>
            <a:chOff x="3541" y="1317"/>
            <a:chExt cx="747" cy="546"/>
          </a:xfrm>
        </p:grpSpPr>
        <p:sp>
          <p:nvSpPr>
            <p:cNvPr id="17750" name="AutoShape 45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51" name="Freeform 46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52" name="Freeform 47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53" name="Freeform 48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54" name="Freeform 49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55" name="Freeform 50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56" name="Freeform 51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57" name="Freeform 52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58" name="Freeform 53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59" name="Freeform 54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60" name="Freeform 55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61" name="Freeform 56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62" name="Freeform 57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63" name="Freeform 58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64" name="Freeform 59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65" name="Freeform 60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66" name="Freeform 61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7416" name="Group 62"/>
          <p:cNvGrpSpPr>
            <a:grpSpLocks noChangeAspect="1"/>
          </p:cNvGrpSpPr>
          <p:nvPr/>
        </p:nvGrpSpPr>
        <p:grpSpPr bwMode="auto">
          <a:xfrm>
            <a:off x="2428875" y="2071688"/>
            <a:ext cx="654050" cy="444500"/>
            <a:chOff x="3541" y="1317"/>
            <a:chExt cx="747" cy="546"/>
          </a:xfrm>
        </p:grpSpPr>
        <p:sp>
          <p:nvSpPr>
            <p:cNvPr id="17733" name="AutoShape 63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34" name="Freeform 64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35" name="Freeform 65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36" name="Freeform 66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37" name="Freeform 67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38" name="Freeform 68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39" name="Freeform 69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40" name="Freeform 70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41" name="Freeform 71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42" name="Freeform 72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43" name="Freeform 73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44" name="Freeform 74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45" name="Freeform 75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46" name="Freeform 76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47" name="Freeform 77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48" name="Freeform 78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49" name="Freeform 79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7417" name="Group 154"/>
          <p:cNvGrpSpPr>
            <a:grpSpLocks noChangeAspect="1"/>
          </p:cNvGrpSpPr>
          <p:nvPr/>
        </p:nvGrpSpPr>
        <p:grpSpPr bwMode="auto">
          <a:xfrm>
            <a:off x="5478463" y="2117725"/>
            <a:ext cx="652462" cy="444500"/>
            <a:chOff x="3541" y="1317"/>
            <a:chExt cx="747" cy="546"/>
          </a:xfrm>
        </p:grpSpPr>
        <p:sp>
          <p:nvSpPr>
            <p:cNvPr id="17716" name="AutoShape 155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17" name="Freeform 156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18" name="Freeform 157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19" name="Freeform 158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20" name="Freeform 159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21" name="Freeform 160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22" name="Freeform 161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23" name="Freeform 162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24" name="Freeform 163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25" name="Freeform 164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26" name="Freeform 165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27" name="Freeform 166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28" name="Freeform 167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29" name="Freeform 168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30" name="Freeform 169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31" name="Freeform 170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32" name="Freeform 171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7418" name="Group 172"/>
          <p:cNvGrpSpPr>
            <a:grpSpLocks noChangeAspect="1"/>
          </p:cNvGrpSpPr>
          <p:nvPr/>
        </p:nvGrpSpPr>
        <p:grpSpPr bwMode="auto">
          <a:xfrm>
            <a:off x="1338263" y="3679825"/>
            <a:ext cx="654050" cy="444500"/>
            <a:chOff x="3541" y="1317"/>
            <a:chExt cx="747" cy="546"/>
          </a:xfrm>
        </p:grpSpPr>
        <p:sp>
          <p:nvSpPr>
            <p:cNvPr id="17699" name="AutoShape 173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00" name="Freeform 174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01" name="Freeform 175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02" name="Freeform 176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03" name="Freeform 177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04" name="Freeform 178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05" name="Freeform 179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06" name="Freeform 180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07" name="Freeform 181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08" name="Freeform 182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09" name="Freeform 183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10" name="Freeform 184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11" name="Freeform 185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12" name="Freeform 186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13" name="Freeform 187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14" name="Freeform 188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715" name="Freeform 189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7419" name="Group 190"/>
          <p:cNvGrpSpPr>
            <a:grpSpLocks noChangeAspect="1"/>
          </p:cNvGrpSpPr>
          <p:nvPr/>
        </p:nvGrpSpPr>
        <p:grpSpPr bwMode="auto">
          <a:xfrm>
            <a:off x="2863850" y="4106863"/>
            <a:ext cx="652463" cy="444500"/>
            <a:chOff x="3541" y="1317"/>
            <a:chExt cx="747" cy="546"/>
          </a:xfrm>
        </p:grpSpPr>
        <p:sp>
          <p:nvSpPr>
            <p:cNvPr id="17682" name="AutoShape 191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83" name="Freeform 192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84" name="Freeform 193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85" name="Freeform 194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86" name="Freeform 195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87" name="Freeform 196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88" name="Freeform 197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89" name="Freeform 198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90" name="Freeform 199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91" name="Freeform 200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92" name="Freeform 201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93" name="Freeform 202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94" name="Freeform 203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95" name="Freeform 204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96" name="Freeform 205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97" name="Freeform 206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98" name="Freeform 207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7420" name="Group 208"/>
          <p:cNvGrpSpPr>
            <a:grpSpLocks noChangeAspect="1"/>
          </p:cNvGrpSpPr>
          <p:nvPr/>
        </p:nvGrpSpPr>
        <p:grpSpPr bwMode="auto">
          <a:xfrm>
            <a:off x="1846263" y="4389438"/>
            <a:ext cx="654050" cy="444500"/>
            <a:chOff x="3541" y="1317"/>
            <a:chExt cx="747" cy="546"/>
          </a:xfrm>
        </p:grpSpPr>
        <p:sp>
          <p:nvSpPr>
            <p:cNvPr id="17665" name="AutoShape 209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66" name="Freeform 210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67" name="Freeform 211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68" name="Freeform 212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69" name="Freeform 213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70" name="Freeform 214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71" name="Freeform 215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72" name="Freeform 216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73" name="Freeform 217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74" name="Freeform 218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75" name="Freeform 219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76" name="Freeform 220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77" name="Freeform 221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78" name="Freeform 222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79" name="Freeform 223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80" name="Freeform 224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81" name="Freeform 225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7421" name="Group 226"/>
          <p:cNvGrpSpPr>
            <a:grpSpLocks noChangeAspect="1"/>
          </p:cNvGrpSpPr>
          <p:nvPr/>
        </p:nvGrpSpPr>
        <p:grpSpPr bwMode="auto">
          <a:xfrm>
            <a:off x="684213" y="4532313"/>
            <a:ext cx="652462" cy="444500"/>
            <a:chOff x="3541" y="1317"/>
            <a:chExt cx="747" cy="546"/>
          </a:xfrm>
        </p:grpSpPr>
        <p:sp>
          <p:nvSpPr>
            <p:cNvPr id="17648" name="AutoShape 227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49" name="Freeform 228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50" name="Freeform 229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51" name="Freeform 230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52" name="Freeform 231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53" name="Freeform 232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54" name="Freeform 233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55" name="Freeform 234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56" name="Freeform 235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57" name="Freeform 236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58" name="Freeform 237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59" name="Freeform 238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60" name="Freeform 239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61" name="Freeform 240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62" name="Freeform 241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63" name="Freeform 242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64" name="Freeform 243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7422" name="Group 244"/>
          <p:cNvGrpSpPr>
            <a:grpSpLocks noChangeAspect="1"/>
          </p:cNvGrpSpPr>
          <p:nvPr/>
        </p:nvGrpSpPr>
        <p:grpSpPr bwMode="auto">
          <a:xfrm>
            <a:off x="1338263" y="5383213"/>
            <a:ext cx="654050" cy="444500"/>
            <a:chOff x="3541" y="1317"/>
            <a:chExt cx="747" cy="546"/>
          </a:xfrm>
        </p:grpSpPr>
        <p:sp>
          <p:nvSpPr>
            <p:cNvPr id="17631" name="AutoShape 245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32" name="Freeform 246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33" name="Freeform 247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34" name="Freeform 248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35" name="Freeform 249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36" name="Freeform 250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37" name="Freeform 251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38" name="Freeform 252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39" name="Freeform 253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40" name="Freeform 254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41" name="Freeform 255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42" name="Freeform 256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43" name="Freeform 257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44" name="Freeform 258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45" name="Freeform 259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46" name="Freeform 260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47" name="Freeform 261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7423" name="Group 262"/>
          <p:cNvGrpSpPr>
            <a:grpSpLocks noChangeAspect="1"/>
          </p:cNvGrpSpPr>
          <p:nvPr/>
        </p:nvGrpSpPr>
        <p:grpSpPr bwMode="auto">
          <a:xfrm>
            <a:off x="2500313" y="5029200"/>
            <a:ext cx="652462" cy="444500"/>
            <a:chOff x="3541" y="1317"/>
            <a:chExt cx="747" cy="546"/>
          </a:xfrm>
        </p:grpSpPr>
        <p:sp>
          <p:nvSpPr>
            <p:cNvPr id="17614" name="AutoShape 263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15" name="Freeform 264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16" name="Freeform 265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17" name="Freeform 266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18" name="Freeform 267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19" name="Freeform 268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20" name="Freeform 269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21" name="Freeform 270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22" name="Freeform 271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23" name="Freeform 272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24" name="Freeform 273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25" name="Freeform 274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26" name="Freeform 275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27" name="Freeform 276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28" name="Freeform 277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29" name="Freeform 278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30" name="Freeform 279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7424" name="Group 280"/>
          <p:cNvGrpSpPr>
            <a:grpSpLocks noChangeAspect="1"/>
          </p:cNvGrpSpPr>
          <p:nvPr/>
        </p:nvGrpSpPr>
        <p:grpSpPr bwMode="auto">
          <a:xfrm>
            <a:off x="5478463" y="4319588"/>
            <a:ext cx="652462" cy="444500"/>
            <a:chOff x="3541" y="1317"/>
            <a:chExt cx="747" cy="546"/>
          </a:xfrm>
        </p:grpSpPr>
        <p:sp>
          <p:nvSpPr>
            <p:cNvPr id="17597" name="AutoShape 281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98" name="Freeform 282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99" name="Freeform 283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00" name="Freeform 284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01" name="Freeform 285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02" name="Freeform 286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03" name="Freeform 287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04" name="Freeform 288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05" name="Freeform 289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06" name="Freeform 290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07" name="Freeform 291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08" name="Freeform 292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09" name="Freeform 293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10" name="Freeform 294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11" name="Freeform 295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12" name="Freeform 296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613" name="Freeform 297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7425" name="Group 298"/>
          <p:cNvGrpSpPr>
            <a:grpSpLocks noChangeAspect="1"/>
          </p:cNvGrpSpPr>
          <p:nvPr/>
        </p:nvGrpSpPr>
        <p:grpSpPr bwMode="auto">
          <a:xfrm>
            <a:off x="5695950" y="5170488"/>
            <a:ext cx="654050" cy="444500"/>
            <a:chOff x="3541" y="1317"/>
            <a:chExt cx="747" cy="546"/>
          </a:xfrm>
        </p:grpSpPr>
        <p:sp>
          <p:nvSpPr>
            <p:cNvPr id="17580" name="AutoShape 299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81" name="Freeform 300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82" name="Freeform 301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83" name="Freeform 302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84" name="Freeform 303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85" name="Freeform 304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86" name="Freeform 305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87" name="Freeform 306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88" name="Freeform 307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89" name="Freeform 308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90" name="Freeform 309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91" name="Freeform 310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92" name="Freeform 311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93" name="Freeform 312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94" name="Freeform 313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95" name="Freeform 314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96" name="Freeform 315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7426" name="Group 334"/>
          <p:cNvGrpSpPr>
            <a:grpSpLocks noChangeAspect="1"/>
          </p:cNvGrpSpPr>
          <p:nvPr/>
        </p:nvGrpSpPr>
        <p:grpSpPr bwMode="auto">
          <a:xfrm>
            <a:off x="7585075" y="3894138"/>
            <a:ext cx="654050" cy="444500"/>
            <a:chOff x="3541" y="1317"/>
            <a:chExt cx="747" cy="546"/>
          </a:xfrm>
        </p:grpSpPr>
        <p:sp>
          <p:nvSpPr>
            <p:cNvPr id="17563" name="AutoShape 335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64" name="Freeform 336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65" name="Freeform 337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66" name="Freeform 338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67" name="Freeform 339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68" name="Freeform 340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69" name="Freeform 341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70" name="Freeform 342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71" name="Freeform 343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72" name="Freeform 344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73" name="Freeform 345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74" name="Freeform 346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75" name="Freeform 347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76" name="Freeform 348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77" name="Freeform 349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78" name="Freeform 350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79" name="Freeform 351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7427" name="Group 352"/>
          <p:cNvGrpSpPr>
            <a:grpSpLocks noChangeAspect="1"/>
          </p:cNvGrpSpPr>
          <p:nvPr/>
        </p:nvGrpSpPr>
        <p:grpSpPr bwMode="auto">
          <a:xfrm>
            <a:off x="7658100" y="4673600"/>
            <a:ext cx="652463" cy="444500"/>
            <a:chOff x="3541" y="1317"/>
            <a:chExt cx="747" cy="546"/>
          </a:xfrm>
        </p:grpSpPr>
        <p:sp>
          <p:nvSpPr>
            <p:cNvPr id="17546" name="AutoShape 353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47" name="Freeform 354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48" name="Freeform 355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49" name="Freeform 356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50" name="Freeform 357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51" name="Freeform 358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52" name="Freeform 359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53" name="Freeform 360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54" name="Freeform 361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55" name="Freeform 362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56" name="Freeform 363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57" name="Freeform 364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58" name="Freeform 365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59" name="Freeform 366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60" name="Freeform 367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61" name="Freeform 368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62" name="Freeform 369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7428" name="Line 390"/>
          <p:cNvSpPr>
            <a:spLocks noChangeShapeType="1"/>
          </p:cNvSpPr>
          <p:nvPr/>
        </p:nvSpPr>
        <p:spPr bwMode="auto">
          <a:xfrm>
            <a:off x="4895850" y="1704975"/>
            <a:ext cx="873125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9" name="Line 392"/>
          <p:cNvSpPr>
            <a:spLocks noChangeShapeType="1"/>
          </p:cNvSpPr>
          <p:nvPr/>
        </p:nvSpPr>
        <p:spPr bwMode="auto">
          <a:xfrm flipH="1">
            <a:off x="3000375" y="1704975"/>
            <a:ext cx="1246188" cy="509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30" name="Line 398"/>
          <p:cNvSpPr>
            <a:spLocks noChangeShapeType="1"/>
          </p:cNvSpPr>
          <p:nvPr/>
        </p:nvSpPr>
        <p:spPr bwMode="auto">
          <a:xfrm flipV="1">
            <a:off x="1917700" y="3538538"/>
            <a:ext cx="873125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31" name="Line 399"/>
          <p:cNvSpPr>
            <a:spLocks noChangeShapeType="1"/>
          </p:cNvSpPr>
          <p:nvPr/>
        </p:nvSpPr>
        <p:spPr bwMode="auto">
          <a:xfrm>
            <a:off x="3154363" y="3751263"/>
            <a:ext cx="0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32" name="Line 400"/>
          <p:cNvSpPr>
            <a:spLocks noChangeShapeType="1"/>
          </p:cNvSpPr>
          <p:nvPr/>
        </p:nvSpPr>
        <p:spPr bwMode="auto">
          <a:xfrm flipH="1">
            <a:off x="1047750" y="4035425"/>
            <a:ext cx="363538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33" name="Line 401"/>
          <p:cNvSpPr>
            <a:spLocks noChangeShapeType="1"/>
          </p:cNvSpPr>
          <p:nvPr/>
        </p:nvSpPr>
        <p:spPr bwMode="auto">
          <a:xfrm>
            <a:off x="1047750" y="4957763"/>
            <a:ext cx="434975" cy="498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34" name="Line 402"/>
          <p:cNvSpPr>
            <a:spLocks noChangeShapeType="1"/>
          </p:cNvSpPr>
          <p:nvPr/>
        </p:nvSpPr>
        <p:spPr bwMode="auto">
          <a:xfrm flipV="1">
            <a:off x="1774825" y="4816475"/>
            <a:ext cx="363538" cy="639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35" name="Line 403"/>
          <p:cNvSpPr>
            <a:spLocks noChangeShapeType="1"/>
          </p:cNvSpPr>
          <p:nvPr/>
        </p:nvSpPr>
        <p:spPr bwMode="auto">
          <a:xfrm flipV="1">
            <a:off x="2427288" y="4460875"/>
            <a:ext cx="581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36" name="Line 404"/>
          <p:cNvSpPr>
            <a:spLocks noChangeShapeType="1"/>
          </p:cNvSpPr>
          <p:nvPr/>
        </p:nvSpPr>
        <p:spPr bwMode="auto">
          <a:xfrm flipH="1">
            <a:off x="3008313" y="4532313"/>
            <a:ext cx="73025" cy="568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37" name="Line 405"/>
          <p:cNvSpPr>
            <a:spLocks noChangeShapeType="1"/>
          </p:cNvSpPr>
          <p:nvPr/>
        </p:nvSpPr>
        <p:spPr bwMode="auto">
          <a:xfrm>
            <a:off x="1917700" y="4035425"/>
            <a:ext cx="146050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38" name="Line 406"/>
          <p:cNvSpPr>
            <a:spLocks noChangeShapeType="1"/>
          </p:cNvSpPr>
          <p:nvPr/>
        </p:nvSpPr>
        <p:spPr bwMode="auto">
          <a:xfrm>
            <a:off x="2355850" y="4745038"/>
            <a:ext cx="36195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39" name="Line 407"/>
          <p:cNvSpPr>
            <a:spLocks noChangeShapeType="1"/>
          </p:cNvSpPr>
          <p:nvPr/>
        </p:nvSpPr>
        <p:spPr bwMode="auto">
          <a:xfrm flipH="1">
            <a:off x="5842000" y="3606800"/>
            <a:ext cx="134938" cy="71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40" name="Line 408"/>
          <p:cNvSpPr>
            <a:spLocks noChangeShapeType="1"/>
          </p:cNvSpPr>
          <p:nvPr/>
        </p:nvSpPr>
        <p:spPr bwMode="auto">
          <a:xfrm flipV="1">
            <a:off x="6059488" y="4033838"/>
            <a:ext cx="509587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41" name="Line 409"/>
          <p:cNvSpPr>
            <a:spLocks noChangeShapeType="1"/>
          </p:cNvSpPr>
          <p:nvPr/>
        </p:nvSpPr>
        <p:spPr bwMode="auto">
          <a:xfrm>
            <a:off x="7947025" y="4319588"/>
            <a:ext cx="74613" cy="42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42" name="Line 410"/>
          <p:cNvSpPr>
            <a:spLocks noChangeShapeType="1"/>
          </p:cNvSpPr>
          <p:nvPr/>
        </p:nvSpPr>
        <p:spPr bwMode="auto">
          <a:xfrm>
            <a:off x="7150100" y="4033838"/>
            <a:ext cx="5080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43" name="Line 412"/>
          <p:cNvSpPr>
            <a:spLocks noChangeShapeType="1"/>
          </p:cNvSpPr>
          <p:nvPr/>
        </p:nvSpPr>
        <p:spPr bwMode="auto">
          <a:xfrm>
            <a:off x="6858000" y="4176713"/>
            <a:ext cx="146050" cy="850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44" name="Line 413"/>
          <p:cNvSpPr>
            <a:spLocks noChangeShapeType="1"/>
          </p:cNvSpPr>
          <p:nvPr/>
        </p:nvSpPr>
        <p:spPr bwMode="auto">
          <a:xfrm flipV="1">
            <a:off x="7294563" y="5027613"/>
            <a:ext cx="509587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45" name="Line 414"/>
          <p:cNvSpPr>
            <a:spLocks noChangeShapeType="1"/>
          </p:cNvSpPr>
          <p:nvPr/>
        </p:nvSpPr>
        <p:spPr bwMode="auto">
          <a:xfrm flipV="1">
            <a:off x="6205538" y="5240338"/>
            <a:ext cx="581025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46" name="Line 415"/>
          <p:cNvSpPr>
            <a:spLocks noChangeShapeType="1"/>
          </p:cNvSpPr>
          <p:nvPr/>
        </p:nvSpPr>
        <p:spPr bwMode="auto">
          <a:xfrm>
            <a:off x="5768975" y="4745038"/>
            <a:ext cx="73025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47" name="Text Box 417"/>
          <p:cNvSpPr txBox="1">
            <a:spLocks noChangeArrowheads="1"/>
          </p:cNvSpPr>
          <p:nvPr/>
        </p:nvSpPr>
        <p:spPr bwMode="auto">
          <a:xfrm>
            <a:off x="4243388" y="1052513"/>
            <a:ext cx="10128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1600" b="1">
                <a:solidFill>
                  <a:srgbClr val="CC0000"/>
                </a:solidFill>
                <a:ea typeface="华文细黑" panose="02010600040101010101" pitchFamily="2" charset="-122"/>
              </a:rPr>
              <a:t>骨干区域</a:t>
            </a:r>
            <a:endParaRPr lang="en-US" altLang="zh-CN" sz="1600" b="1">
              <a:solidFill>
                <a:srgbClr val="CC0000"/>
              </a:solidFill>
              <a:ea typeface="华文细黑" panose="02010600040101010101" pitchFamily="2" charset="-122"/>
            </a:endParaRPr>
          </a:p>
        </p:txBody>
      </p:sp>
      <p:sp>
        <p:nvSpPr>
          <p:cNvPr id="17448" name="Text Box 418"/>
          <p:cNvSpPr txBox="1">
            <a:spLocks noChangeArrowheads="1"/>
          </p:cNvSpPr>
          <p:nvPr/>
        </p:nvSpPr>
        <p:spPr bwMode="auto">
          <a:xfrm>
            <a:off x="2063750" y="5526088"/>
            <a:ext cx="14366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1600" b="1">
                <a:solidFill>
                  <a:srgbClr val="CC0000"/>
                </a:solidFill>
                <a:ea typeface="华文细黑" panose="02010600040101010101" pitchFamily="2" charset="-122"/>
              </a:rPr>
              <a:t>非骨干区域</a:t>
            </a:r>
            <a:endParaRPr lang="en-US" altLang="zh-CN" sz="1600" b="1">
              <a:solidFill>
                <a:srgbClr val="CC0000"/>
              </a:solidFill>
              <a:ea typeface="华文细黑" panose="02010600040101010101" pitchFamily="2" charset="-122"/>
            </a:endParaRPr>
          </a:p>
        </p:txBody>
      </p:sp>
      <p:sp>
        <p:nvSpPr>
          <p:cNvPr id="17449" name="Text Box 419"/>
          <p:cNvSpPr txBox="1">
            <a:spLocks noChangeArrowheads="1"/>
          </p:cNvSpPr>
          <p:nvPr/>
        </p:nvSpPr>
        <p:spPr bwMode="auto">
          <a:xfrm>
            <a:off x="6494463" y="5526088"/>
            <a:ext cx="15986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1600" b="1">
                <a:solidFill>
                  <a:srgbClr val="CC0000"/>
                </a:solidFill>
                <a:ea typeface="华文细黑" panose="02010600040101010101" pitchFamily="2" charset="-122"/>
              </a:rPr>
              <a:t>非骨干区域</a:t>
            </a:r>
            <a:endParaRPr lang="en-US" altLang="zh-CN" sz="1600" b="1">
              <a:solidFill>
                <a:srgbClr val="CC0000"/>
              </a:solidFill>
              <a:ea typeface="华文细黑" panose="02010600040101010101" pitchFamily="2" charset="-122"/>
            </a:endParaRPr>
          </a:p>
        </p:txBody>
      </p:sp>
      <p:cxnSp>
        <p:nvCxnSpPr>
          <p:cNvPr id="48" name="直接连接符 47"/>
          <p:cNvCxnSpPr>
            <a:stCxn id="17740" idx="11"/>
          </p:cNvCxnSpPr>
          <p:nvPr/>
        </p:nvCxnSpPr>
        <p:spPr>
          <a:xfrm>
            <a:off x="2838450" y="2468563"/>
            <a:ext cx="376238" cy="746125"/>
          </a:xfrm>
          <a:prstGeom prst="line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rot="16200000" flipH="1">
            <a:off x="5694363" y="2760663"/>
            <a:ext cx="563562" cy="144462"/>
          </a:xfrm>
          <a:prstGeom prst="line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52" name="Group 62"/>
          <p:cNvGrpSpPr>
            <a:grpSpLocks noChangeAspect="1"/>
          </p:cNvGrpSpPr>
          <p:nvPr/>
        </p:nvGrpSpPr>
        <p:grpSpPr bwMode="auto">
          <a:xfrm>
            <a:off x="857250" y="1357313"/>
            <a:ext cx="654050" cy="444500"/>
            <a:chOff x="3541" y="1317"/>
            <a:chExt cx="747" cy="546"/>
          </a:xfrm>
        </p:grpSpPr>
        <p:sp>
          <p:nvSpPr>
            <p:cNvPr id="17529" name="AutoShape 63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30" name="Freeform 64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31" name="Freeform 65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32" name="Freeform 66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33" name="Freeform 67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34" name="Freeform 68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35" name="Freeform 69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36" name="Freeform 70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37" name="Freeform 71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38" name="Freeform 72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39" name="Freeform 73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40" name="Freeform 74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41" name="Freeform 75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42" name="Freeform 76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43" name="Freeform 77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44" name="Freeform 78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45" name="Freeform 79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cxnSp>
        <p:nvCxnSpPr>
          <p:cNvPr id="358" name="直接连接符 357"/>
          <p:cNvCxnSpPr/>
          <p:nvPr/>
        </p:nvCxnSpPr>
        <p:spPr>
          <a:xfrm>
            <a:off x="1357313" y="1643063"/>
            <a:ext cx="1143000" cy="571500"/>
          </a:xfrm>
          <a:prstGeom prst="line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54" name="Line 430"/>
          <p:cNvSpPr>
            <a:spLocks noChangeShapeType="1"/>
          </p:cNvSpPr>
          <p:nvPr/>
        </p:nvSpPr>
        <p:spPr bwMode="auto">
          <a:xfrm flipH="1" flipV="1">
            <a:off x="3709988" y="3571875"/>
            <a:ext cx="719137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55" name="Line 430"/>
          <p:cNvSpPr>
            <a:spLocks noChangeShapeType="1"/>
          </p:cNvSpPr>
          <p:nvPr/>
        </p:nvSpPr>
        <p:spPr bwMode="auto">
          <a:xfrm flipV="1">
            <a:off x="4786313" y="3571875"/>
            <a:ext cx="709612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56" name="TextBox 360"/>
          <p:cNvSpPr txBox="1">
            <a:spLocks noChangeArrowheads="1"/>
          </p:cNvSpPr>
          <p:nvPr/>
        </p:nvSpPr>
        <p:spPr bwMode="auto">
          <a:xfrm>
            <a:off x="4214813" y="4071938"/>
            <a:ext cx="1000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/>
              <a:t>ABR</a:t>
            </a:r>
            <a:endParaRPr lang="zh-CN" altLang="en-US" sz="2000" b="1"/>
          </a:p>
        </p:txBody>
      </p:sp>
      <p:sp>
        <p:nvSpPr>
          <p:cNvPr id="17457" name="Line 430"/>
          <p:cNvSpPr>
            <a:spLocks noChangeShapeType="1"/>
          </p:cNvSpPr>
          <p:nvPr/>
        </p:nvSpPr>
        <p:spPr bwMode="auto">
          <a:xfrm flipV="1">
            <a:off x="2000250" y="2428875"/>
            <a:ext cx="571500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58" name="TextBox 362"/>
          <p:cNvSpPr txBox="1">
            <a:spLocks noChangeArrowheads="1"/>
          </p:cNvSpPr>
          <p:nvPr/>
        </p:nvSpPr>
        <p:spPr bwMode="auto">
          <a:xfrm>
            <a:off x="1071563" y="2643188"/>
            <a:ext cx="1000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/>
              <a:t>ASBR</a:t>
            </a:r>
            <a:endParaRPr lang="zh-CN" altLang="en-US" sz="2000" b="1"/>
          </a:p>
        </p:txBody>
      </p:sp>
      <p:sp>
        <p:nvSpPr>
          <p:cNvPr id="17459" name="Line 430"/>
          <p:cNvSpPr>
            <a:spLocks noChangeShapeType="1"/>
          </p:cNvSpPr>
          <p:nvPr/>
        </p:nvSpPr>
        <p:spPr bwMode="auto">
          <a:xfrm flipH="1">
            <a:off x="6429375" y="2571750"/>
            <a:ext cx="428625" cy="571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60" name="Line 430"/>
          <p:cNvSpPr>
            <a:spLocks noChangeShapeType="1"/>
          </p:cNvSpPr>
          <p:nvPr/>
        </p:nvSpPr>
        <p:spPr bwMode="auto">
          <a:xfrm flipH="1" flipV="1">
            <a:off x="6143625" y="2286000"/>
            <a:ext cx="642938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61" name="TextBox 365"/>
          <p:cNvSpPr txBox="1">
            <a:spLocks noChangeArrowheads="1"/>
          </p:cNvSpPr>
          <p:nvPr/>
        </p:nvSpPr>
        <p:spPr bwMode="auto">
          <a:xfrm>
            <a:off x="6786563" y="2214563"/>
            <a:ext cx="2357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/>
              <a:t>Backbone Router</a:t>
            </a:r>
            <a:endParaRPr lang="zh-CN" altLang="en-US" sz="2000" b="1"/>
          </a:p>
        </p:txBody>
      </p:sp>
      <p:sp>
        <p:nvSpPr>
          <p:cNvPr id="17462" name="Line 430"/>
          <p:cNvSpPr>
            <a:spLocks noChangeShapeType="1"/>
          </p:cNvSpPr>
          <p:nvPr/>
        </p:nvSpPr>
        <p:spPr bwMode="auto">
          <a:xfrm flipH="1">
            <a:off x="5143500" y="1428750"/>
            <a:ext cx="1571625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63" name="TextBox 367"/>
          <p:cNvSpPr txBox="1">
            <a:spLocks noChangeArrowheads="1"/>
          </p:cNvSpPr>
          <p:nvPr/>
        </p:nvSpPr>
        <p:spPr bwMode="auto">
          <a:xfrm>
            <a:off x="6786563" y="1285875"/>
            <a:ext cx="2357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/>
              <a:t>Internal Router</a:t>
            </a:r>
            <a:endParaRPr lang="zh-CN" altLang="en-US" sz="2000" b="1"/>
          </a:p>
        </p:txBody>
      </p:sp>
      <p:sp>
        <p:nvSpPr>
          <p:cNvPr id="17464" name="TextBox 368"/>
          <p:cNvSpPr txBox="1">
            <a:spLocks noChangeArrowheads="1"/>
          </p:cNvSpPr>
          <p:nvPr/>
        </p:nvSpPr>
        <p:spPr bwMode="auto">
          <a:xfrm>
            <a:off x="3714750" y="6100763"/>
            <a:ext cx="2357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/>
              <a:t>Internal Router</a:t>
            </a:r>
            <a:endParaRPr lang="zh-CN" altLang="en-US" sz="2000" b="1"/>
          </a:p>
        </p:txBody>
      </p:sp>
      <p:sp>
        <p:nvSpPr>
          <p:cNvPr id="17465" name="Line 430"/>
          <p:cNvSpPr>
            <a:spLocks noChangeShapeType="1"/>
          </p:cNvSpPr>
          <p:nvPr/>
        </p:nvSpPr>
        <p:spPr bwMode="auto">
          <a:xfrm flipH="1" flipV="1">
            <a:off x="3143250" y="5426075"/>
            <a:ext cx="719138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66" name="Line 430"/>
          <p:cNvSpPr>
            <a:spLocks noChangeShapeType="1"/>
          </p:cNvSpPr>
          <p:nvPr/>
        </p:nvSpPr>
        <p:spPr bwMode="auto">
          <a:xfrm flipV="1">
            <a:off x="5014913" y="5429250"/>
            <a:ext cx="709612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370" name="直接连接符 369"/>
          <p:cNvCxnSpPr/>
          <p:nvPr/>
        </p:nvCxnSpPr>
        <p:spPr>
          <a:xfrm>
            <a:off x="3071813" y="2286000"/>
            <a:ext cx="2428875" cy="1588"/>
          </a:xfrm>
          <a:prstGeom prst="line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68" name="Text Box 176"/>
          <p:cNvSpPr txBox="1">
            <a:spLocks noChangeArrowheads="1"/>
          </p:cNvSpPr>
          <p:nvPr/>
        </p:nvSpPr>
        <p:spPr bwMode="auto">
          <a:xfrm>
            <a:off x="3635375" y="1425575"/>
            <a:ext cx="7937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RTA</a:t>
            </a:r>
          </a:p>
        </p:txBody>
      </p:sp>
      <p:sp>
        <p:nvSpPr>
          <p:cNvPr id="17469" name="Text Box 176"/>
          <p:cNvSpPr txBox="1">
            <a:spLocks noChangeArrowheads="1"/>
          </p:cNvSpPr>
          <p:nvPr/>
        </p:nvSpPr>
        <p:spPr bwMode="auto">
          <a:xfrm>
            <a:off x="1778000" y="2128838"/>
            <a:ext cx="793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RTB</a:t>
            </a:r>
          </a:p>
        </p:txBody>
      </p:sp>
      <p:sp>
        <p:nvSpPr>
          <p:cNvPr id="17470" name="Text Box 176"/>
          <p:cNvSpPr txBox="1">
            <a:spLocks noChangeArrowheads="1"/>
          </p:cNvSpPr>
          <p:nvPr/>
        </p:nvSpPr>
        <p:spPr bwMode="auto">
          <a:xfrm>
            <a:off x="5992813" y="1857375"/>
            <a:ext cx="793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RTC</a:t>
            </a:r>
          </a:p>
        </p:txBody>
      </p:sp>
      <p:sp>
        <p:nvSpPr>
          <p:cNvPr id="17471" name="Text Box 176"/>
          <p:cNvSpPr txBox="1">
            <a:spLocks noChangeArrowheads="1"/>
          </p:cNvSpPr>
          <p:nvPr/>
        </p:nvSpPr>
        <p:spPr bwMode="auto">
          <a:xfrm>
            <a:off x="3357563" y="2925763"/>
            <a:ext cx="793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RTD</a:t>
            </a:r>
          </a:p>
        </p:txBody>
      </p:sp>
      <p:sp>
        <p:nvSpPr>
          <p:cNvPr id="17472" name="Text Box 176"/>
          <p:cNvSpPr txBox="1">
            <a:spLocks noChangeArrowheads="1"/>
          </p:cNvSpPr>
          <p:nvPr/>
        </p:nvSpPr>
        <p:spPr bwMode="auto">
          <a:xfrm>
            <a:off x="4929188" y="2928938"/>
            <a:ext cx="793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RTE</a:t>
            </a:r>
          </a:p>
        </p:txBody>
      </p:sp>
      <p:sp>
        <p:nvSpPr>
          <p:cNvPr id="17473" name="Text Box 176"/>
          <p:cNvSpPr txBox="1">
            <a:spLocks noChangeArrowheads="1"/>
          </p:cNvSpPr>
          <p:nvPr/>
        </p:nvSpPr>
        <p:spPr bwMode="auto">
          <a:xfrm>
            <a:off x="3143250" y="5068888"/>
            <a:ext cx="793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RTF</a:t>
            </a:r>
          </a:p>
        </p:txBody>
      </p:sp>
      <p:sp>
        <p:nvSpPr>
          <p:cNvPr id="17474" name="Text Box 176"/>
          <p:cNvSpPr txBox="1">
            <a:spLocks noChangeArrowheads="1"/>
          </p:cNvSpPr>
          <p:nvPr/>
        </p:nvSpPr>
        <p:spPr bwMode="auto">
          <a:xfrm>
            <a:off x="5143500" y="5068888"/>
            <a:ext cx="793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RTG</a:t>
            </a:r>
          </a:p>
        </p:txBody>
      </p:sp>
      <p:grpSp>
        <p:nvGrpSpPr>
          <p:cNvPr id="17475" name="Group 98"/>
          <p:cNvGrpSpPr>
            <a:grpSpLocks noChangeAspect="1"/>
          </p:cNvGrpSpPr>
          <p:nvPr/>
        </p:nvGrpSpPr>
        <p:grpSpPr bwMode="auto">
          <a:xfrm>
            <a:off x="2717800" y="3113088"/>
            <a:ext cx="944563" cy="642937"/>
            <a:chOff x="3541" y="1317"/>
            <a:chExt cx="747" cy="546"/>
          </a:xfrm>
        </p:grpSpPr>
        <p:sp>
          <p:nvSpPr>
            <p:cNvPr id="17512" name="AutoShape 99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13" name="Freeform 100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14" name="Freeform 101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15" name="Freeform 102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16" name="Freeform 103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17" name="Freeform 104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18" name="Freeform 105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19" name="Freeform 106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20" name="Freeform 107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21" name="Freeform 108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22" name="Freeform 109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23" name="Freeform 110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24" name="Freeform 111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25" name="Freeform 112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26" name="Freeform 113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27" name="Freeform 114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28" name="Freeform 115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7476" name="Group 370"/>
          <p:cNvGrpSpPr>
            <a:grpSpLocks noChangeAspect="1"/>
          </p:cNvGrpSpPr>
          <p:nvPr/>
        </p:nvGrpSpPr>
        <p:grpSpPr bwMode="auto">
          <a:xfrm>
            <a:off x="6713538" y="4957763"/>
            <a:ext cx="652462" cy="444500"/>
            <a:chOff x="3541" y="1317"/>
            <a:chExt cx="747" cy="546"/>
          </a:xfrm>
        </p:grpSpPr>
        <p:sp>
          <p:nvSpPr>
            <p:cNvPr id="17495" name="AutoShape 371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96" name="Freeform 372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97" name="Freeform 373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98" name="Freeform 374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99" name="Freeform 375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00" name="Freeform 376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01" name="Freeform 377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02" name="Freeform 378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03" name="Freeform 379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04" name="Freeform 380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05" name="Freeform 381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06" name="Freeform 382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07" name="Freeform 383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08" name="Freeform 384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09" name="Freeform 385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10" name="Freeform 386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511" name="Freeform 387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7477" name="Group 316"/>
          <p:cNvGrpSpPr>
            <a:grpSpLocks noChangeAspect="1"/>
          </p:cNvGrpSpPr>
          <p:nvPr/>
        </p:nvGrpSpPr>
        <p:grpSpPr bwMode="auto">
          <a:xfrm>
            <a:off x="6494463" y="3821113"/>
            <a:ext cx="654050" cy="444500"/>
            <a:chOff x="3541" y="1317"/>
            <a:chExt cx="747" cy="546"/>
          </a:xfrm>
        </p:grpSpPr>
        <p:sp>
          <p:nvSpPr>
            <p:cNvPr id="17478" name="AutoShape 317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9" name="Freeform 318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80" name="Freeform 319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81" name="Freeform 320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82" name="Freeform 321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83" name="Freeform 322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84" name="Freeform 323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85" name="Freeform 324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86" name="Freeform 325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87" name="Freeform 326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88" name="Freeform 327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89" name="Freeform 328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90" name="Freeform 329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91" name="Freeform 330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92" name="Freeform 331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93" name="Freeform 332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494" name="Freeform 333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57626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800" b="1">
                <a:ea typeface="华文细黑" panose="02010600040101010101" pitchFamily="2" charset="-122"/>
              </a:rPr>
              <a:t>协议概述</a:t>
            </a:r>
            <a:endParaRPr lang="en-US" altLang="zh-CN" sz="2800" b="1"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800" b="1">
                <a:ea typeface="华文细黑" panose="02010600040101010101" pitchFamily="2" charset="-122"/>
              </a:rPr>
              <a:t>分层结构</a:t>
            </a:r>
            <a:endParaRPr lang="en-US" altLang="zh-CN" sz="2800" b="1"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sz="2800" b="1">
                <a:solidFill>
                  <a:srgbClr val="CC0000"/>
                </a:solidFill>
                <a:ea typeface="华文细黑" panose="02010600040101010101" pitchFamily="2" charset="-122"/>
              </a:rPr>
              <a:t>网络类型</a:t>
            </a:r>
            <a:endParaRPr lang="en-US" altLang="zh-CN" sz="2800" b="1">
              <a:solidFill>
                <a:srgbClr val="CC0000"/>
              </a:solidFill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800" b="1">
                <a:ea typeface="华文细黑" panose="02010600040101010101" pitchFamily="2" charset="-122"/>
              </a:rPr>
              <a:t>报文和封装</a:t>
            </a:r>
            <a:endParaRPr lang="en-US" altLang="zh-CN" sz="2800" b="1"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800" b="1">
                <a:ea typeface="华文细黑" panose="02010600040101010101" pitchFamily="2" charset="-122"/>
              </a:rPr>
              <a:t>邻居建立和状态迁移</a:t>
            </a:r>
            <a:endParaRPr lang="en-US" altLang="zh-CN" sz="2800" b="1"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zh-CN" sz="2800" b="1">
                <a:ea typeface="华文细黑" panose="02010600040101010101" pitchFamily="2" charset="-122"/>
              </a:rPr>
              <a:t>LSDB</a:t>
            </a:r>
            <a:r>
              <a:rPr lang="zh-CN" altLang="en-US" sz="2800" b="1">
                <a:ea typeface="华文细黑" panose="02010600040101010101" pitchFamily="2" charset="-122"/>
              </a:rPr>
              <a:t>更新</a:t>
            </a:r>
            <a:endParaRPr lang="en-US" altLang="zh-CN" sz="2800" b="1">
              <a:ea typeface="华文细黑" panose="02010600040101010101" pitchFamily="2" charset="-122"/>
            </a:endParaRPr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533400" y="9144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CC0000"/>
                </a:solidFill>
                <a:ea typeface="华文细黑" panose="02010600040101010101" pitchFamily="2" charset="-122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Router ID</a:t>
            </a:r>
            <a:endParaRPr lang="zh-CN" altLang="en-US" smtClean="0"/>
          </a:p>
        </p:txBody>
      </p:sp>
      <p:sp>
        <p:nvSpPr>
          <p:cNvPr id="19459" name="内容占位符 2"/>
          <p:cNvSpPr>
            <a:spLocks noGrp="1"/>
          </p:cNvSpPr>
          <p:nvPr>
            <p:ph idx="1"/>
          </p:nvPr>
        </p:nvSpPr>
        <p:spPr>
          <a:xfrm>
            <a:off x="642938" y="928688"/>
            <a:ext cx="7929562" cy="5000625"/>
          </a:xfrm>
        </p:spPr>
        <p:txBody>
          <a:bodyPr/>
          <a:lstStyle/>
          <a:p>
            <a:pPr eaLnBrk="1" hangingPunct="1"/>
            <a:r>
              <a:rPr lang="zh-CN" altLang="en-US" sz="2400" b="0" smtClean="0">
                <a:cs typeface="Arial" panose="020B0604020202020204" pitchFamily="34" charset="0"/>
              </a:rPr>
              <a:t>一台路由器如果要运行</a:t>
            </a:r>
            <a:r>
              <a:rPr lang="en-US" altLang="zh-CN" sz="2400" b="0" smtClean="0">
                <a:cs typeface="Arial" panose="020B0604020202020204" pitchFamily="34" charset="0"/>
              </a:rPr>
              <a:t>OSPF</a:t>
            </a:r>
            <a:r>
              <a:rPr lang="zh-CN" altLang="en-US" sz="2400" b="0" smtClean="0">
                <a:cs typeface="Arial" panose="020B0604020202020204" pitchFamily="34" charset="0"/>
              </a:rPr>
              <a:t>协议，则必须存在</a:t>
            </a:r>
            <a:r>
              <a:rPr lang="en-US" altLang="zh-CN" sz="2400" b="0" smtClean="0">
                <a:cs typeface="Arial" panose="020B0604020202020204" pitchFamily="34" charset="0"/>
              </a:rPr>
              <a:t>Router ID</a:t>
            </a:r>
            <a:r>
              <a:rPr lang="zh-CN" altLang="en-US" sz="2400" b="0" smtClean="0">
                <a:cs typeface="Arial" panose="020B0604020202020204" pitchFamily="34" charset="0"/>
              </a:rPr>
              <a:t>（</a:t>
            </a:r>
            <a:r>
              <a:rPr lang="en-US" altLang="zh-CN" sz="2400" b="0" smtClean="0">
                <a:cs typeface="Arial" panose="020B0604020202020204" pitchFamily="34" charset="0"/>
              </a:rPr>
              <a:t>RID</a:t>
            </a:r>
            <a:r>
              <a:rPr lang="zh-CN" altLang="en-US" sz="2400" b="0" smtClean="0">
                <a:cs typeface="Arial" panose="020B0604020202020204" pitchFamily="34" charset="0"/>
              </a:rPr>
              <a:t>）。</a:t>
            </a:r>
            <a:r>
              <a:rPr lang="en-US" altLang="zh-CN" sz="2400" b="0" smtClean="0">
                <a:cs typeface="Arial" panose="020B0604020202020204" pitchFamily="34" charset="0"/>
              </a:rPr>
              <a:t>RID</a:t>
            </a:r>
            <a:r>
              <a:rPr lang="zh-CN" altLang="en-US" sz="2400" b="0" smtClean="0">
                <a:cs typeface="Arial" panose="020B0604020202020204" pitchFamily="34" charset="0"/>
              </a:rPr>
              <a:t>是一个</a:t>
            </a:r>
            <a:r>
              <a:rPr lang="en-US" altLang="zh-CN" sz="2400" b="0" smtClean="0">
                <a:cs typeface="Arial" panose="020B0604020202020204" pitchFamily="34" charset="0"/>
              </a:rPr>
              <a:t>32</a:t>
            </a:r>
            <a:r>
              <a:rPr lang="zh-CN" altLang="en-US" sz="2400" b="0" smtClean="0">
                <a:cs typeface="Arial" panose="020B0604020202020204" pitchFamily="34" charset="0"/>
              </a:rPr>
              <a:t>比特无符号整数，可以在一个自治系统中唯一的标识一台路由器。</a:t>
            </a:r>
          </a:p>
          <a:p>
            <a:pPr eaLnBrk="1" hangingPunct="1"/>
            <a:r>
              <a:rPr lang="en-US" altLang="zh-CN" sz="2400" b="0" smtClean="0">
                <a:cs typeface="Arial" panose="020B0604020202020204" pitchFamily="34" charset="0"/>
              </a:rPr>
              <a:t>RID</a:t>
            </a:r>
            <a:r>
              <a:rPr lang="zh-CN" altLang="en-US" sz="2400" b="0" smtClean="0">
                <a:cs typeface="Arial" panose="020B0604020202020204" pitchFamily="34" charset="0"/>
              </a:rPr>
              <a:t>可以手工配置，也可以自动生成。</a:t>
            </a:r>
            <a:endParaRPr lang="en-US" altLang="zh-CN" sz="2400" b="0" smtClean="0">
              <a:cs typeface="Arial" panose="020B0604020202020204" pitchFamily="34" charset="0"/>
            </a:endParaRPr>
          </a:p>
          <a:p>
            <a:pPr eaLnBrk="1" hangingPunct="1"/>
            <a:r>
              <a:rPr lang="zh-CN" altLang="en-US" sz="2400" b="0" smtClean="0">
                <a:cs typeface="Arial" panose="020B0604020202020204" pitchFamily="34" charset="0"/>
              </a:rPr>
              <a:t>如果没有通过命令指定</a:t>
            </a:r>
            <a:r>
              <a:rPr lang="en-US" altLang="zh-CN" sz="2400" b="0" smtClean="0">
                <a:cs typeface="Arial" panose="020B0604020202020204" pitchFamily="34" charset="0"/>
              </a:rPr>
              <a:t>RID</a:t>
            </a:r>
            <a:r>
              <a:rPr lang="zh-CN" altLang="en-US" sz="2400" b="0" smtClean="0">
                <a:cs typeface="Arial" panose="020B0604020202020204" pitchFamily="34" charset="0"/>
              </a:rPr>
              <a:t>，将按照如下顺序自动生成一个</a:t>
            </a:r>
            <a:r>
              <a:rPr lang="en-US" altLang="zh-CN" sz="2400" b="0" smtClean="0">
                <a:cs typeface="Arial" panose="020B0604020202020204" pitchFamily="34" charset="0"/>
              </a:rPr>
              <a:t>RID</a:t>
            </a:r>
            <a:r>
              <a:rPr lang="zh-CN" altLang="en-US" sz="2400" b="0" smtClean="0">
                <a:cs typeface="Arial" panose="020B0604020202020204" pitchFamily="34" charset="0"/>
              </a:rPr>
              <a:t>：</a:t>
            </a:r>
            <a:endParaRPr lang="en-US" altLang="zh-CN" sz="2400" b="0" smtClean="0">
              <a:cs typeface="Arial" panose="020B0604020202020204" pitchFamily="34" charset="0"/>
            </a:endParaRPr>
          </a:p>
          <a:p>
            <a:pPr lvl="1" eaLnBrk="1" hangingPunct="1"/>
            <a:r>
              <a:rPr lang="zh-CN" altLang="en-US" sz="2000" smtClean="0"/>
              <a:t>如果当前设备配置了</a:t>
            </a:r>
            <a:r>
              <a:rPr lang="en-US" altLang="zh-CN" sz="2000" smtClean="0"/>
              <a:t>Loopback</a:t>
            </a:r>
            <a:r>
              <a:rPr lang="zh-CN" altLang="en-US" sz="2000" smtClean="0"/>
              <a:t>接口，将选取所有</a:t>
            </a:r>
            <a:r>
              <a:rPr lang="en-US" altLang="zh-CN" sz="2000" smtClean="0"/>
              <a:t>Loopback</a:t>
            </a:r>
            <a:r>
              <a:rPr lang="zh-CN" altLang="en-US" sz="2000" smtClean="0"/>
              <a:t>接口上数值最大的</a:t>
            </a:r>
            <a:r>
              <a:rPr lang="en-US" altLang="zh-CN" sz="2000" smtClean="0"/>
              <a:t>IP</a:t>
            </a:r>
            <a:r>
              <a:rPr lang="zh-CN" altLang="en-US" sz="2000" smtClean="0"/>
              <a:t>地址作为</a:t>
            </a:r>
            <a:r>
              <a:rPr lang="en-US" altLang="zh-CN" sz="2000" smtClean="0"/>
              <a:t>RID</a:t>
            </a:r>
            <a:r>
              <a:rPr lang="zh-CN" altLang="en-US" sz="2000" smtClean="0"/>
              <a:t>；</a:t>
            </a:r>
            <a:endParaRPr lang="en-US" altLang="zh-CN" sz="2000" smtClean="0"/>
          </a:p>
          <a:p>
            <a:pPr lvl="1" eaLnBrk="1" hangingPunct="1"/>
            <a:r>
              <a:rPr lang="zh-CN" altLang="en-US" sz="2000" smtClean="0"/>
              <a:t>如果当前设备没有配置</a:t>
            </a:r>
            <a:r>
              <a:rPr lang="en-US" altLang="zh-CN" sz="2000" smtClean="0"/>
              <a:t>Loopback</a:t>
            </a:r>
            <a:r>
              <a:rPr lang="zh-CN" altLang="en-US" sz="2000" smtClean="0"/>
              <a:t>接口，将选取它所有已经配置</a:t>
            </a:r>
            <a:r>
              <a:rPr lang="en-US" altLang="zh-CN" sz="2000" smtClean="0"/>
              <a:t>IP</a:t>
            </a:r>
            <a:r>
              <a:rPr lang="zh-CN" altLang="en-US" sz="2000" smtClean="0"/>
              <a:t>地址且链路有效的接口上数值最大的</a:t>
            </a:r>
            <a:r>
              <a:rPr lang="en-US" altLang="zh-CN" sz="2000" smtClean="0"/>
              <a:t>IP</a:t>
            </a:r>
            <a:r>
              <a:rPr lang="zh-CN" altLang="en-US" sz="2000" smtClean="0"/>
              <a:t>地址作为</a:t>
            </a:r>
            <a:r>
              <a:rPr lang="en-US" altLang="zh-CN" sz="2000" smtClean="0"/>
              <a:t>RID</a:t>
            </a:r>
            <a:r>
              <a:rPr lang="zh-CN" altLang="en-US" sz="2000" smtClean="0"/>
              <a:t>。</a:t>
            </a:r>
          </a:p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直接连接符 47"/>
          <p:cNvCxnSpPr/>
          <p:nvPr/>
        </p:nvCxnSpPr>
        <p:spPr>
          <a:xfrm rot="5400000">
            <a:off x="5965825" y="5249863"/>
            <a:ext cx="1071563" cy="1587"/>
          </a:xfrm>
          <a:prstGeom prst="line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Router ID</a:t>
            </a:r>
            <a:r>
              <a:rPr lang="zh-CN" altLang="en-US" smtClean="0"/>
              <a:t>选取示例</a:t>
            </a:r>
          </a:p>
        </p:txBody>
      </p:sp>
      <p:sp>
        <p:nvSpPr>
          <p:cNvPr id="20484" name="TextBox 29"/>
          <p:cNvSpPr txBox="1">
            <a:spLocks noChangeArrowheads="1"/>
          </p:cNvSpPr>
          <p:nvPr/>
        </p:nvSpPr>
        <p:spPr bwMode="auto">
          <a:xfrm>
            <a:off x="2143125" y="785813"/>
            <a:ext cx="1714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Loopback 0</a:t>
            </a:r>
            <a:r>
              <a:rPr lang="zh-CN" altLang="en-US"/>
              <a:t>：</a:t>
            </a:r>
            <a:endParaRPr lang="en-US" altLang="zh-CN"/>
          </a:p>
          <a:p>
            <a:pPr eaLnBrk="1" hangingPunct="1"/>
            <a:r>
              <a:rPr lang="en-US" altLang="zh-CN"/>
              <a:t>172.16.1.1/32</a:t>
            </a:r>
            <a:endParaRPr lang="zh-CN" altLang="en-US"/>
          </a:p>
        </p:txBody>
      </p:sp>
      <p:cxnSp>
        <p:nvCxnSpPr>
          <p:cNvPr id="34" name="直接连接符 33"/>
          <p:cNvCxnSpPr/>
          <p:nvPr/>
        </p:nvCxnSpPr>
        <p:spPr>
          <a:xfrm rot="5400000">
            <a:off x="1464468" y="1250157"/>
            <a:ext cx="785813" cy="0"/>
          </a:xfrm>
          <a:prstGeom prst="line">
            <a:avLst/>
          </a:prstGeom>
          <a:ln w="28575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TextBox 35"/>
          <p:cNvSpPr txBox="1">
            <a:spLocks noChangeArrowheads="1"/>
          </p:cNvSpPr>
          <p:nvPr/>
        </p:nvSpPr>
        <p:spPr bwMode="auto">
          <a:xfrm>
            <a:off x="285750" y="3357563"/>
            <a:ext cx="1714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GE 0/0</a:t>
            </a:r>
            <a:r>
              <a:rPr lang="zh-CN" altLang="en-US"/>
              <a:t>：</a:t>
            </a:r>
            <a:endParaRPr lang="en-US" altLang="zh-CN"/>
          </a:p>
          <a:p>
            <a:pPr eaLnBrk="1" hangingPunct="1"/>
            <a:r>
              <a:rPr lang="en-US" altLang="zh-CN"/>
              <a:t>192.168.1.1/24</a:t>
            </a:r>
            <a:endParaRPr lang="zh-CN" altLang="en-US"/>
          </a:p>
        </p:txBody>
      </p:sp>
      <p:sp>
        <p:nvSpPr>
          <p:cNvPr id="20487" name="TextBox 36"/>
          <p:cNvSpPr txBox="1">
            <a:spLocks noChangeArrowheads="1"/>
          </p:cNvSpPr>
          <p:nvPr/>
        </p:nvSpPr>
        <p:spPr bwMode="auto">
          <a:xfrm>
            <a:off x="2071688" y="3357563"/>
            <a:ext cx="1714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GE 0/1</a:t>
            </a:r>
            <a:r>
              <a:rPr lang="zh-CN" altLang="en-US"/>
              <a:t>：</a:t>
            </a:r>
            <a:endParaRPr lang="en-US" altLang="zh-CN"/>
          </a:p>
          <a:p>
            <a:pPr eaLnBrk="1" hangingPunct="1"/>
            <a:r>
              <a:rPr lang="en-US" altLang="zh-CN"/>
              <a:t>192.168.2.1/24</a:t>
            </a:r>
            <a:endParaRPr lang="zh-CN" altLang="en-US"/>
          </a:p>
        </p:txBody>
      </p:sp>
      <p:cxnSp>
        <p:nvCxnSpPr>
          <p:cNvPr id="41" name="直接箭头连接符 40"/>
          <p:cNvCxnSpPr/>
          <p:nvPr/>
        </p:nvCxnSpPr>
        <p:spPr>
          <a:xfrm>
            <a:off x="3143250" y="1857375"/>
            <a:ext cx="1500188" cy="158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TextBox 41"/>
          <p:cNvSpPr txBox="1">
            <a:spLocks noChangeArrowheads="1"/>
          </p:cNvSpPr>
          <p:nvPr/>
        </p:nvSpPr>
        <p:spPr bwMode="auto">
          <a:xfrm>
            <a:off x="4714875" y="1571625"/>
            <a:ext cx="3643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/>
              <a:t>Router ID:172.16.1.1</a:t>
            </a:r>
            <a:endParaRPr lang="zh-CN" altLang="en-US" sz="2400" b="1"/>
          </a:p>
        </p:txBody>
      </p:sp>
      <p:pic>
        <p:nvPicPr>
          <p:cNvPr id="20490" name="Picture 15" descr="路由器通用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211638"/>
            <a:ext cx="774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直接连接符 43"/>
          <p:cNvCxnSpPr/>
          <p:nvPr/>
        </p:nvCxnSpPr>
        <p:spPr>
          <a:xfrm rot="10800000" flipV="1">
            <a:off x="5214938" y="4643438"/>
            <a:ext cx="928687" cy="860425"/>
          </a:xfrm>
          <a:prstGeom prst="line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6786563" y="4643438"/>
            <a:ext cx="1000125" cy="860425"/>
          </a:xfrm>
          <a:prstGeom prst="line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3" name="TextBox 47"/>
          <p:cNvSpPr txBox="1">
            <a:spLocks noChangeArrowheads="1"/>
          </p:cNvSpPr>
          <p:nvPr/>
        </p:nvSpPr>
        <p:spPr bwMode="auto">
          <a:xfrm>
            <a:off x="3929063" y="5857875"/>
            <a:ext cx="171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GE 0/0</a:t>
            </a:r>
            <a:r>
              <a:rPr lang="zh-CN" altLang="en-US"/>
              <a:t>：</a:t>
            </a:r>
            <a:endParaRPr lang="en-US" altLang="zh-CN"/>
          </a:p>
          <a:p>
            <a:pPr eaLnBrk="1" hangingPunct="1"/>
            <a:r>
              <a:rPr lang="en-US" altLang="zh-CN"/>
              <a:t>192.168.1.1/24</a:t>
            </a:r>
            <a:endParaRPr lang="zh-CN" altLang="en-US"/>
          </a:p>
        </p:txBody>
      </p:sp>
      <p:sp>
        <p:nvSpPr>
          <p:cNvPr id="20494" name="TextBox 48"/>
          <p:cNvSpPr txBox="1">
            <a:spLocks noChangeArrowheads="1"/>
          </p:cNvSpPr>
          <p:nvPr/>
        </p:nvSpPr>
        <p:spPr bwMode="auto">
          <a:xfrm>
            <a:off x="5786438" y="5857875"/>
            <a:ext cx="171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GE 0/1</a:t>
            </a:r>
            <a:r>
              <a:rPr lang="zh-CN" altLang="en-US"/>
              <a:t>：</a:t>
            </a:r>
            <a:endParaRPr lang="en-US" altLang="zh-CN"/>
          </a:p>
          <a:p>
            <a:pPr eaLnBrk="1" hangingPunct="1"/>
            <a:r>
              <a:rPr lang="en-US" altLang="zh-CN"/>
              <a:t>192.168.2.1/24</a:t>
            </a:r>
            <a:endParaRPr lang="zh-CN" altLang="en-US"/>
          </a:p>
        </p:txBody>
      </p:sp>
      <p:cxnSp>
        <p:nvCxnSpPr>
          <p:cNvPr id="50" name="直接箭头连接符 49"/>
          <p:cNvCxnSpPr/>
          <p:nvPr/>
        </p:nvCxnSpPr>
        <p:spPr>
          <a:xfrm rot="10800000" flipV="1">
            <a:off x="3929063" y="4640263"/>
            <a:ext cx="1928812" cy="317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6" name="TextBox 51"/>
          <p:cNvSpPr txBox="1">
            <a:spLocks noChangeArrowheads="1"/>
          </p:cNvSpPr>
          <p:nvPr/>
        </p:nvSpPr>
        <p:spPr bwMode="auto">
          <a:xfrm>
            <a:off x="7429500" y="5854700"/>
            <a:ext cx="171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GE 1/0</a:t>
            </a:r>
            <a:r>
              <a:rPr lang="zh-CN" altLang="en-US"/>
              <a:t>：</a:t>
            </a:r>
            <a:endParaRPr lang="en-US" altLang="zh-CN"/>
          </a:p>
          <a:p>
            <a:pPr eaLnBrk="1" hangingPunct="1"/>
            <a:r>
              <a:rPr lang="en-US" altLang="zh-CN"/>
              <a:t>192.168.3.1/24</a:t>
            </a:r>
            <a:endParaRPr lang="zh-CN" altLang="en-US"/>
          </a:p>
        </p:txBody>
      </p:sp>
      <p:sp>
        <p:nvSpPr>
          <p:cNvPr id="20497" name="TextBox 58"/>
          <p:cNvSpPr txBox="1">
            <a:spLocks noChangeArrowheads="1"/>
          </p:cNvSpPr>
          <p:nvPr/>
        </p:nvSpPr>
        <p:spPr bwMode="auto">
          <a:xfrm>
            <a:off x="571500" y="4467225"/>
            <a:ext cx="3643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/>
              <a:t>Router ID:192.168.2.1</a:t>
            </a:r>
            <a:endParaRPr lang="zh-CN" altLang="en-US" sz="2400" b="1"/>
          </a:p>
        </p:txBody>
      </p:sp>
      <p:cxnSp>
        <p:nvCxnSpPr>
          <p:cNvPr id="26" name="直接连接符 25"/>
          <p:cNvCxnSpPr/>
          <p:nvPr/>
        </p:nvCxnSpPr>
        <p:spPr>
          <a:xfrm rot="5400000">
            <a:off x="714375" y="2214563"/>
            <a:ext cx="928687" cy="642938"/>
          </a:xfrm>
          <a:prstGeom prst="line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16200000" flipH="1">
            <a:off x="2035969" y="2250281"/>
            <a:ext cx="857250" cy="642938"/>
          </a:xfrm>
          <a:prstGeom prst="line">
            <a:avLst/>
          </a:prstGeom>
          <a:ln w="1905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0" name="Picture 15" descr="路由器通用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643063"/>
            <a:ext cx="774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01" name="Group 21"/>
          <p:cNvGrpSpPr>
            <a:grpSpLocks/>
          </p:cNvGrpSpPr>
          <p:nvPr/>
        </p:nvGrpSpPr>
        <p:grpSpPr bwMode="auto">
          <a:xfrm>
            <a:off x="7213600" y="4922838"/>
            <a:ext cx="215900" cy="220662"/>
            <a:chOff x="2381" y="890"/>
            <a:chExt cx="136" cy="139"/>
          </a:xfrm>
        </p:grpSpPr>
        <p:sp>
          <p:nvSpPr>
            <p:cNvPr id="20504" name="Line 19"/>
            <p:cNvSpPr>
              <a:spLocks noChangeAspect="1" noChangeShapeType="1"/>
            </p:cNvSpPr>
            <p:nvPr/>
          </p:nvSpPr>
          <p:spPr bwMode="auto">
            <a:xfrm flipV="1">
              <a:off x="2381" y="892"/>
              <a:ext cx="136" cy="1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5" name="Line 20"/>
            <p:cNvSpPr>
              <a:spLocks noChangeAspect="1" noChangeShapeType="1"/>
            </p:cNvSpPr>
            <p:nvPr/>
          </p:nvSpPr>
          <p:spPr bwMode="auto">
            <a:xfrm>
              <a:off x="2381" y="890"/>
              <a:ext cx="136" cy="1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502" name="Text Box 176"/>
          <p:cNvSpPr txBox="1">
            <a:spLocks noChangeArrowheads="1"/>
          </p:cNvSpPr>
          <p:nvPr/>
        </p:nvSpPr>
        <p:spPr bwMode="auto">
          <a:xfrm>
            <a:off x="777875" y="1711325"/>
            <a:ext cx="7937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RTA</a:t>
            </a:r>
          </a:p>
        </p:txBody>
      </p:sp>
      <p:sp>
        <p:nvSpPr>
          <p:cNvPr id="20503" name="Text Box 176"/>
          <p:cNvSpPr txBox="1">
            <a:spLocks noChangeArrowheads="1"/>
          </p:cNvSpPr>
          <p:nvPr/>
        </p:nvSpPr>
        <p:spPr bwMode="auto">
          <a:xfrm>
            <a:off x="6929438" y="4283075"/>
            <a:ext cx="793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RTB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OSPF</a:t>
            </a:r>
            <a:r>
              <a:rPr lang="zh-CN" altLang="en-US" smtClean="0"/>
              <a:t>网络类型</a:t>
            </a:r>
          </a:p>
        </p:txBody>
      </p:sp>
      <p:sp>
        <p:nvSpPr>
          <p:cNvPr id="21507" name="内容占位符 2"/>
          <p:cNvSpPr>
            <a:spLocks noGrp="1"/>
          </p:cNvSpPr>
          <p:nvPr>
            <p:ph idx="1"/>
          </p:nvPr>
        </p:nvSpPr>
        <p:spPr>
          <a:xfrm>
            <a:off x="714375" y="1000125"/>
            <a:ext cx="7343775" cy="4754563"/>
          </a:xfrm>
        </p:spPr>
        <p:txBody>
          <a:bodyPr/>
          <a:lstStyle/>
          <a:p>
            <a:r>
              <a:rPr lang="en-US" altLang="zh-CN" sz="2800" smtClean="0"/>
              <a:t>Broadcast</a:t>
            </a:r>
          </a:p>
          <a:p>
            <a:r>
              <a:rPr lang="en-US" altLang="zh-CN" sz="2800" smtClean="0"/>
              <a:t>NBMA</a:t>
            </a:r>
            <a:r>
              <a:rPr lang="zh-CN" altLang="en-US" sz="2800" smtClean="0"/>
              <a:t>（</a:t>
            </a:r>
            <a:r>
              <a:rPr lang="en-US" altLang="zh-CN" sz="2800" smtClean="0"/>
              <a:t>Non-Broadcast Multi-Access</a:t>
            </a:r>
            <a:r>
              <a:rPr lang="zh-CN" altLang="en-US" sz="2800" smtClean="0"/>
              <a:t>，非广播多点可达网络）</a:t>
            </a:r>
            <a:endParaRPr lang="en-US" altLang="zh-CN" sz="2800" smtClean="0"/>
          </a:p>
          <a:p>
            <a:r>
              <a:rPr lang="en-US" altLang="zh-CN" sz="2800" smtClean="0"/>
              <a:t>P2MP</a:t>
            </a:r>
            <a:r>
              <a:rPr lang="zh-CN" altLang="en-US" sz="2800" smtClean="0"/>
              <a:t>（</a:t>
            </a:r>
            <a:r>
              <a:rPr lang="en-US" altLang="zh-CN" sz="2800" smtClean="0"/>
              <a:t>Point-to-MultiPoint</a:t>
            </a:r>
            <a:r>
              <a:rPr lang="zh-CN" altLang="en-US" sz="2800" smtClean="0"/>
              <a:t>，点到多点）</a:t>
            </a:r>
            <a:endParaRPr lang="en-US" altLang="zh-CN" sz="2800" smtClean="0"/>
          </a:p>
          <a:p>
            <a:r>
              <a:rPr lang="en-US" altLang="zh-CN" sz="2800" smtClean="0"/>
              <a:t>P2P</a:t>
            </a:r>
            <a:r>
              <a:rPr lang="zh-CN" altLang="en-US" sz="2800" smtClean="0"/>
              <a:t>（</a:t>
            </a:r>
            <a:r>
              <a:rPr lang="en-US" altLang="zh-CN" sz="2800" smtClean="0"/>
              <a:t>Point-to-Point</a:t>
            </a:r>
            <a:r>
              <a:rPr lang="zh-CN" altLang="en-US" sz="2800" smtClean="0"/>
              <a:t>，点到点）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NBMA</a:t>
            </a:r>
            <a:r>
              <a:rPr lang="zh-CN" altLang="en-US" smtClean="0"/>
              <a:t>与</a:t>
            </a:r>
            <a:r>
              <a:rPr lang="en-US" altLang="zh-CN" smtClean="0"/>
              <a:t>P2MP</a:t>
            </a:r>
            <a:endParaRPr lang="zh-CN" altLang="en-US" smtClean="0"/>
          </a:p>
        </p:txBody>
      </p:sp>
      <p:sp>
        <p:nvSpPr>
          <p:cNvPr id="22531" name="内容占位符 2"/>
          <p:cNvSpPr>
            <a:spLocks noGrp="1"/>
          </p:cNvSpPr>
          <p:nvPr>
            <p:ph idx="1"/>
          </p:nvPr>
        </p:nvSpPr>
        <p:spPr>
          <a:xfrm>
            <a:off x="500063" y="1196975"/>
            <a:ext cx="7743825" cy="4754563"/>
          </a:xfrm>
        </p:spPr>
        <p:txBody>
          <a:bodyPr/>
          <a:lstStyle/>
          <a:p>
            <a:r>
              <a:rPr lang="en-US" altLang="zh-CN" sz="2800" smtClean="0"/>
              <a:t>NBMA</a:t>
            </a:r>
            <a:r>
              <a:rPr lang="zh-CN" altLang="en-US" sz="2800" smtClean="0"/>
              <a:t>网络是指那些全连通的、非广播、多点可达网络。而</a:t>
            </a:r>
            <a:r>
              <a:rPr lang="en-US" altLang="zh-CN" sz="2800" smtClean="0"/>
              <a:t>P2MP</a:t>
            </a:r>
            <a:r>
              <a:rPr lang="zh-CN" altLang="en-US" sz="2800" smtClean="0"/>
              <a:t>网络，则并不需要一定是全连通的。</a:t>
            </a:r>
          </a:p>
          <a:p>
            <a:r>
              <a:rPr lang="en-US" altLang="zh-CN" sz="2800" smtClean="0"/>
              <a:t>NBMA</a:t>
            </a:r>
            <a:r>
              <a:rPr lang="zh-CN" altLang="en-US" sz="2800" smtClean="0"/>
              <a:t>是一种缺省的网络类型，而</a:t>
            </a:r>
            <a:r>
              <a:rPr lang="en-US" altLang="zh-CN" sz="2800" smtClean="0"/>
              <a:t>P2MP</a:t>
            </a:r>
            <a:r>
              <a:rPr lang="zh-CN" altLang="en-US" sz="2800" smtClean="0"/>
              <a:t>网络必须是由其它的网络强制更改的。</a:t>
            </a:r>
          </a:p>
          <a:p>
            <a:r>
              <a:rPr lang="en-US" altLang="zh-CN" sz="2800" smtClean="0"/>
              <a:t>NBMA</a:t>
            </a:r>
            <a:r>
              <a:rPr lang="zh-CN" altLang="en-US" sz="2800" smtClean="0"/>
              <a:t>网络采用单播发送报文，需要手工配置邻居。</a:t>
            </a:r>
            <a:r>
              <a:rPr lang="en-US" altLang="zh-CN" sz="2800" smtClean="0"/>
              <a:t>P2MP</a:t>
            </a:r>
            <a:r>
              <a:rPr lang="zh-CN" altLang="en-US" sz="2800" smtClean="0"/>
              <a:t>网络采用组播方式发送报文。</a:t>
            </a:r>
          </a:p>
          <a:p>
            <a:endParaRPr lang="zh-CN" alt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57626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800" b="1">
                <a:ea typeface="华文细黑" panose="02010600040101010101" pitchFamily="2" charset="-122"/>
              </a:rPr>
              <a:t>协议概述</a:t>
            </a:r>
            <a:endParaRPr lang="en-US" altLang="zh-CN" sz="2800" b="1"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800" b="1">
                <a:ea typeface="华文细黑" panose="02010600040101010101" pitchFamily="2" charset="-122"/>
              </a:rPr>
              <a:t>分层结构</a:t>
            </a:r>
            <a:endParaRPr lang="en-US" altLang="zh-CN" sz="2800" b="1"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800" b="1">
                <a:ea typeface="华文细黑" panose="02010600040101010101" pitchFamily="2" charset="-122"/>
              </a:rPr>
              <a:t>网络类型</a:t>
            </a:r>
            <a:endParaRPr lang="en-US" altLang="zh-CN" sz="2800" b="1"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sz="2800" b="1">
                <a:solidFill>
                  <a:srgbClr val="CC0000"/>
                </a:solidFill>
                <a:ea typeface="华文细黑" panose="02010600040101010101" pitchFamily="2" charset="-122"/>
              </a:rPr>
              <a:t>报文和封装</a:t>
            </a:r>
            <a:endParaRPr lang="en-US" altLang="zh-CN" sz="2800" b="1">
              <a:solidFill>
                <a:srgbClr val="CC0000"/>
              </a:solidFill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800" b="1">
                <a:ea typeface="华文细黑" panose="02010600040101010101" pitchFamily="2" charset="-122"/>
              </a:rPr>
              <a:t>邻居建立和状态迁移</a:t>
            </a:r>
            <a:endParaRPr lang="en-US" altLang="zh-CN" sz="2800" b="1"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zh-CN" sz="2800" b="1">
                <a:ea typeface="华文细黑" panose="02010600040101010101" pitchFamily="2" charset="-122"/>
              </a:rPr>
              <a:t>LSDB</a:t>
            </a:r>
            <a:r>
              <a:rPr lang="zh-CN" altLang="en-US" sz="2800" b="1">
                <a:ea typeface="华文细黑" panose="02010600040101010101" pitchFamily="2" charset="-122"/>
              </a:rPr>
              <a:t>更新</a:t>
            </a:r>
            <a:endParaRPr lang="en-US" altLang="zh-CN" sz="2800" b="1">
              <a:ea typeface="华文细黑" panose="02010600040101010101" pitchFamily="2" charset="-122"/>
            </a:endParaRP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533400" y="9144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CC0000"/>
                </a:solidFill>
                <a:ea typeface="华文细黑" panose="02010600040101010101" pitchFamily="2" charset="-122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56126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zh-CN" sz="2400" b="1">
                <a:ea typeface="华文细黑" panose="02010600040101010101" pitchFamily="2" charset="-122"/>
              </a:rPr>
              <a:t>OSPF</a:t>
            </a:r>
            <a:r>
              <a:rPr lang="zh-CN" altLang="en-US" sz="2400" b="1">
                <a:ea typeface="华文细黑" panose="02010600040101010101" pitchFamily="2" charset="-122"/>
              </a:rPr>
              <a:t>是</a:t>
            </a:r>
            <a:r>
              <a:rPr lang="en-US" altLang="zh-CN" sz="2400" b="1">
                <a:ea typeface="华文细黑" panose="02010600040101010101" pitchFamily="2" charset="-122"/>
              </a:rPr>
              <a:t>Open Shortest Path First</a:t>
            </a:r>
            <a:r>
              <a:rPr lang="zh-CN" altLang="en-US" sz="2400" b="1">
                <a:ea typeface="华文细黑" panose="02010600040101010101" pitchFamily="2" charset="-122"/>
              </a:rPr>
              <a:t>（开放最短路径优先）的缩写。它是</a:t>
            </a:r>
            <a:r>
              <a:rPr lang="en-US" altLang="zh-CN" sz="2400" b="1">
                <a:ea typeface="华文细黑" panose="02010600040101010101" pitchFamily="2" charset="-122"/>
              </a:rPr>
              <a:t>IETF</a:t>
            </a:r>
            <a:r>
              <a:rPr lang="zh-CN" altLang="en-US" sz="2400" b="1">
                <a:ea typeface="华文细黑" panose="02010600040101010101" pitchFamily="2" charset="-122"/>
              </a:rPr>
              <a:t>组织开发的一个基于链路状态的内部网关协议，目前在互联网上大量的使用。本章主要介绍</a:t>
            </a:r>
            <a:r>
              <a:rPr lang="en-US" altLang="zh-CN" sz="2400" b="1">
                <a:ea typeface="华文细黑" panose="02010600040101010101" pitchFamily="2" charset="-122"/>
              </a:rPr>
              <a:t>OSPF</a:t>
            </a:r>
            <a:r>
              <a:rPr lang="zh-CN" altLang="en-US" sz="2400" b="1">
                <a:ea typeface="华文细黑" panose="02010600040101010101" pitchFamily="2" charset="-122"/>
              </a:rPr>
              <a:t>协议的工作原理，包括它的分层结构、网络类型、报文封装、邻居建立和维护等内容。</a:t>
            </a:r>
            <a:endParaRPr lang="en-US" altLang="zh-CN" sz="2400" b="1">
              <a:ea typeface="华文细黑" panose="02010600040101010101" pitchFamily="2" charset="-122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33400" y="969963"/>
            <a:ext cx="2057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CC0000"/>
                </a:solidFill>
                <a:ea typeface="华文细黑" panose="02010600040101010101" pitchFamily="2" charset="-122"/>
              </a:rPr>
              <a:t>引入</a:t>
            </a:r>
          </a:p>
        </p:txBody>
      </p: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611188" y="1773238"/>
            <a:ext cx="8064500" cy="3733800"/>
            <a:chOff x="480" y="1008"/>
            <a:chExt cx="4368" cy="2544"/>
          </a:xfrm>
        </p:grpSpPr>
        <p:sp>
          <p:nvSpPr>
            <p:cNvPr id="6149" name="AutoShape 9"/>
            <p:cNvSpPr>
              <a:spLocks noChangeArrowheads="1"/>
            </p:cNvSpPr>
            <p:nvPr/>
          </p:nvSpPr>
          <p:spPr bwMode="auto">
            <a:xfrm>
              <a:off x="485" y="1008"/>
              <a:ext cx="4363" cy="2544"/>
            </a:xfrm>
            <a:prstGeom prst="foldedCorner">
              <a:avLst>
                <a:gd name="adj" fmla="val 0"/>
              </a:avLst>
            </a:prstGeom>
            <a:noFill/>
            <a:ln w="28575">
              <a:solidFill>
                <a:srgbClr val="4C61A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150" name="Rectangle 10"/>
            <p:cNvSpPr>
              <a:spLocks noChangeArrowheads="1"/>
            </p:cNvSpPr>
            <p:nvPr/>
          </p:nvSpPr>
          <p:spPr bwMode="auto">
            <a:xfrm>
              <a:off x="480" y="1008"/>
              <a:ext cx="104" cy="2544"/>
            </a:xfrm>
            <a:prstGeom prst="rect">
              <a:avLst/>
            </a:prstGeom>
            <a:solidFill>
              <a:srgbClr val="4C6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151" name="Rectangle 11"/>
            <p:cNvSpPr>
              <a:spLocks noChangeArrowheads="1"/>
            </p:cNvSpPr>
            <p:nvPr/>
          </p:nvSpPr>
          <p:spPr bwMode="auto">
            <a:xfrm>
              <a:off x="4744" y="1008"/>
              <a:ext cx="104" cy="2544"/>
            </a:xfrm>
            <a:prstGeom prst="rect">
              <a:avLst/>
            </a:prstGeom>
            <a:solidFill>
              <a:srgbClr val="4C6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OSPF</a:t>
            </a:r>
            <a:r>
              <a:rPr lang="zh-CN" altLang="en-US" smtClean="0"/>
              <a:t>报文类型与封装</a:t>
            </a:r>
          </a:p>
        </p:txBody>
      </p:sp>
      <p:graphicFrame>
        <p:nvGraphicFramePr>
          <p:cNvPr id="4" name="Group 59"/>
          <p:cNvGraphicFramePr>
            <a:graphicFrameLocks noGrp="1"/>
          </p:cNvGraphicFramePr>
          <p:nvPr>
            <p:ph idx="1"/>
          </p:nvPr>
        </p:nvGraphicFramePr>
        <p:xfrm>
          <a:off x="642938" y="928688"/>
          <a:ext cx="8001000" cy="3497262"/>
        </p:xfrm>
        <a:graphic>
          <a:graphicData uri="http://schemas.openxmlformats.org/drawingml/2006/table">
            <a:tbl>
              <a:tblPr/>
              <a:tblGrid>
                <a:gridCol w="3692740"/>
                <a:gridCol w="4308260"/>
              </a:tblGrid>
              <a:tr h="469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OSPF </a:t>
                      </a:r>
                      <a:r>
                        <a:rPr kumimoji="0" lang="zh-CN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报文类型</a:t>
                      </a:r>
                      <a:endParaRPr kumimoji="0" lang="en-US" altLang="zh-CN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89999" marR="89999" marT="46790" marB="4679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细黑" pitchFamily="2" charset="-122"/>
                          <a:cs typeface="+mn-cs"/>
                        </a:rPr>
                        <a:t>作用</a:t>
                      </a:r>
                      <a:endParaRPr kumimoji="0" lang="en-US" altLang="zh-CN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华文细黑" pitchFamily="2" charset="-122"/>
                        <a:cs typeface="+mn-cs"/>
                      </a:endParaRPr>
                    </a:p>
                  </a:txBody>
                  <a:tcPr marL="89999" marR="89999" marT="46790" marB="4679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59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9900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华文细黑" pitchFamily="2" charset="-122"/>
                          <a:cs typeface="Times New Roman" pitchFamily="18" charset="0"/>
                        </a:rPr>
                        <a:t>Hello</a:t>
                      </a:r>
                    </a:p>
                  </a:txBody>
                  <a:tcPr marL="89999" marR="89999" marT="46790" marB="4679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建立并维护邻居关系</a:t>
                      </a:r>
                    </a:p>
                  </a:txBody>
                  <a:tcPr marL="89999" marR="89999" marT="46790" marB="4679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59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9900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华文细黑" pitchFamily="2" charset="-122"/>
                          <a:cs typeface="Times New Roman" pitchFamily="18" charset="0"/>
                        </a:rPr>
                        <a:t>Database Description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华文细黑" pitchFamily="2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华文细黑" pitchFamily="2" charset="-122"/>
                          <a:cs typeface="Times New Roman" pitchFamily="18" charset="0"/>
                        </a:rPr>
                        <a:t>DD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华文细黑" pitchFamily="2" charset="-122"/>
                          <a:cs typeface="Times New Roman" pitchFamily="18" charset="0"/>
                        </a:rPr>
                        <a:t>）</a:t>
                      </a:r>
                    </a:p>
                  </a:txBody>
                  <a:tcPr marL="89999" marR="89999" marT="46790" marB="4679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数据库内容的汇总（仅包含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LSA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摘要）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89999" marR="89999" marT="46790" marB="4679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8249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9900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华文细黑" pitchFamily="2" charset="-122"/>
                          <a:cs typeface="Times New Roman" pitchFamily="18" charset="0"/>
                        </a:rPr>
                        <a:t>Link State Request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华文细黑" pitchFamily="2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华文细黑" pitchFamily="2" charset="-122"/>
                          <a:cs typeface="Times New Roman" pitchFamily="18" charset="0"/>
                        </a:rPr>
                        <a:t>LSR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华文细黑" pitchFamily="2" charset="-122"/>
                          <a:cs typeface="Times New Roman" pitchFamily="18" charset="0"/>
                        </a:rPr>
                        <a:t>）</a:t>
                      </a:r>
                    </a:p>
                  </a:txBody>
                  <a:tcPr marL="89999" marR="89999" marT="46790" marB="4679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9900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请求自己没有的或者比自己更新的链路状态详细信息</a:t>
                      </a:r>
                    </a:p>
                  </a:txBody>
                  <a:tcPr marL="89999" marR="89999" marT="46790" marB="4679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59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9900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华文细黑" pitchFamily="2" charset="-122"/>
                          <a:cs typeface="Times New Roman" pitchFamily="18" charset="0"/>
                        </a:rPr>
                        <a:t>Link State Update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华文细黑" pitchFamily="2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华文细黑" pitchFamily="2" charset="-122"/>
                          <a:cs typeface="Times New Roman" pitchFamily="18" charset="0"/>
                        </a:rPr>
                        <a:t>LSU)</a:t>
                      </a:r>
                    </a:p>
                  </a:txBody>
                  <a:tcPr marL="89999" marR="89999" marT="46790" marB="4679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9900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链路状态更新信息</a:t>
                      </a:r>
                    </a:p>
                  </a:txBody>
                  <a:tcPr marL="89999" marR="89999" marT="46790" marB="4679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8249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990000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华文细黑" pitchFamily="2" charset="-122"/>
                          <a:cs typeface="Times New Roman" pitchFamily="18" charset="0"/>
                        </a:rPr>
                        <a:t>Link State Acknowledge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华文细黑" pitchFamily="2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C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华文细黑" pitchFamily="2" charset="-122"/>
                          <a:cs typeface="Times New Roman" pitchFamily="18" charset="0"/>
                        </a:rPr>
                        <a:t>LSAck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华文细黑" pitchFamily="2" charset="-122"/>
                          <a:cs typeface="Times New Roman" pitchFamily="18" charset="0"/>
                        </a:rPr>
                        <a:t>）</a:t>
                      </a:r>
                    </a:p>
                  </a:txBody>
                  <a:tcPr marL="89999" marR="89999" marT="46790" marB="4679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对</a:t>
                      </a: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LSU</a:t>
                      </a: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的确认</a:t>
                      </a:r>
                    </a:p>
                  </a:txBody>
                  <a:tcPr marL="89999" marR="89999" marT="46790" marB="4679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5" name="内容占位符 2"/>
          <p:cNvSpPr txBox="1">
            <a:spLocks/>
          </p:cNvSpPr>
          <p:nvPr/>
        </p:nvSpPr>
        <p:spPr bwMode="auto">
          <a:xfrm>
            <a:off x="500063" y="4911725"/>
            <a:ext cx="814387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n-ea"/>
              </a:rPr>
              <a:t>OSPF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n-ea"/>
              </a:rPr>
              <a:t>报文直接封装在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n-ea"/>
              </a:rPr>
              <a:t>IP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n-ea"/>
              </a:rPr>
              <a:t>报文中，协议号为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n-ea"/>
              </a:rPr>
              <a:t>89</a:t>
            </a:r>
            <a:r>
              <a:rPr lang="zh-CN" altLang="en-US" sz="2400" kern="0" dirty="0">
                <a:solidFill>
                  <a:srgbClr val="000000"/>
                </a:solidFill>
                <a:latin typeface="+mn-lt"/>
                <a:ea typeface="+mn-ea"/>
              </a:rPr>
              <a:t>。</a:t>
            </a:r>
          </a:p>
        </p:txBody>
      </p:sp>
      <p:sp>
        <p:nvSpPr>
          <p:cNvPr id="24603" name="Rectangle 24"/>
          <p:cNvSpPr>
            <a:spLocks noChangeArrowheads="1"/>
          </p:cNvSpPr>
          <p:nvPr/>
        </p:nvSpPr>
        <p:spPr bwMode="auto">
          <a:xfrm>
            <a:off x="3802063" y="5562600"/>
            <a:ext cx="2651125" cy="43815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en-US" altLang="zh-CN" sz="2000">
                <a:solidFill>
                  <a:schemeClr val="accent2"/>
                </a:solidFill>
                <a:ea typeface="黑体" panose="02010609060101010101" pitchFamily="49" charset="-122"/>
              </a:rPr>
              <a:t>OSPF Packet</a:t>
            </a:r>
          </a:p>
        </p:txBody>
      </p:sp>
      <p:sp>
        <p:nvSpPr>
          <p:cNvPr id="24604" name="Rectangle 25"/>
          <p:cNvSpPr>
            <a:spLocks noChangeArrowheads="1"/>
          </p:cNvSpPr>
          <p:nvPr/>
        </p:nvSpPr>
        <p:spPr bwMode="auto">
          <a:xfrm>
            <a:off x="2357438" y="5562600"/>
            <a:ext cx="1444625" cy="43815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000">
                <a:solidFill>
                  <a:schemeClr val="accent2"/>
                </a:solidFill>
                <a:ea typeface="黑体" panose="02010609060101010101" pitchFamily="49" charset="-122"/>
              </a:rPr>
              <a:t>IP Header</a:t>
            </a:r>
            <a:endParaRPr kumimoji="1" lang="zh-CN" altLang="en-US" sz="2000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sp>
        <p:nvSpPr>
          <p:cNvPr id="24605" name="Rectangle 25"/>
          <p:cNvSpPr>
            <a:spLocks noChangeArrowheads="1"/>
          </p:cNvSpPr>
          <p:nvPr/>
        </p:nvSpPr>
        <p:spPr bwMode="auto">
          <a:xfrm>
            <a:off x="928688" y="5567363"/>
            <a:ext cx="1444625" cy="433387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>
                <a:solidFill>
                  <a:schemeClr val="accent2"/>
                </a:solidFill>
                <a:ea typeface="黑体" panose="02010609060101010101" pitchFamily="49" charset="-122"/>
              </a:rPr>
              <a:t>链路层帧头</a:t>
            </a:r>
          </a:p>
        </p:txBody>
      </p:sp>
      <p:sp>
        <p:nvSpPr>
          <p:cNvPr id="24606" name="Rectangle 25"/>
          <p:cNvSpPr>
            <a:spLocks noChangeArrowheads="1"/>
          </p:cNvSpPr>
          <p:nvPr/>
        </p:nvSpPr>
        <p:spPr bwMode="auto">
          <a:xfrm>
            <a:off x="6445250" y="5567363"/>
            <a:ext cx="1444625" cy="433387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>
                <a:solidFill>
                  <a:schemeClr val="accent2"/>
                </a:solidFill>
                <a:ea typeface="黑体" panose="02010609060101010101" pitchFamily="49" charset="-122"/>
              </a:rPr>
              <a:t>链路层帧尾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57626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800" b="1">
                <a:ea typeface="华文细黑" panose="02010600040101010101" pitchFamily="2" charset="-122"/>
              </a:rPr>
              <a:t>协议概述</a:t>
            </a:r>
            <a:endParaRPr lang="en-US" altLang="zh-CN" sz="2800" b="1"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800" b="1">
                <a:ea typeface="华文细黑" panose="02010600040101010101" pitchFamily="2" charset="-122"/>
              </a:rPr>
              <a:t>分层结构</a:t>
            </a:r>
            <a:endParaRPr lang="en-US" altLang="zh-CN" sz="2800" b="1"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800" b="1">
                <a:ea typeface="华文细黑" panose="02010600040101010101" pitchFamily="2" charset="-122"/>
              </a:rPr>
              <a:t>网络类型</a:t>
            </a:r>
            <a:endParaRPr lang="en-US" altLang="zh-CN" sz="2800" b="1"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800" b="1">
                <a:ea typeface="华文细黑" panose="02010600040101010101" pitchFamily="2" charset="-122"/>
              </a:rPr>
              <a:t>报文和封装</a:t>
            </a:r>
            <a:endParaRPr lang="en-US" altLang="zh-CN" sz="2800" b="1"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sz="2800" b="1">
                <a:solidFill>
                  <a:srgbClr val="CC0000"/>
                </a:solidFill>
                <a:ea typeface="华文细黑" panose="02010600040101010101" pitchFamily="2" charset="-122"/>
              </a:rPr>
              <a:t>邻居建立和状态迁移</a:t>
            </a:r>
            <a:endParaRPr lang="en-US" altLang="zh-CN" sz="2800" b="1">
              <a:solidFill>
                <a:srgbClr val="CC0000"/>
              </a:solidFill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zh-CN" sz="2800" b="1">
                <a:ea typeface="华文细黑" panose="02010600040101010101" pitchFamily="2" charset="-122"/>
              </a:rPr>
              <a:t>LSDB</a:t>
            </a:r>
            <a:r>
              <a:rPr lang="zh-CN" altLang="en-US" sz="2800" b="1">
                <a:ea typeface="华文细黑" panose="02010600040101010101" pitchFamily="2" charset="-122"/>
              </a:rPr>
              <a:t>更新</a:t>
            </a:r>
            <a:endParaRPr lang="en-US" altLang="zh-CN" sz="2800" b="1">
              <a:ea typeface="华文细黑" panose="02010600040101010101" pitchFamily="2" charset="-122"/>
            </a:endParaRPr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533400" y="9144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CC0000"/>
                </a:solidFill>
                <a:ea typeface="华文细黑" panose="02010600040101010101" pitchFamily="2" charset="-122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建立邻居关系</a:t>
            </a:r>
          </a:p>
        </p:txBody>
      </p:sp>
      <p:grpSp>
        <p:nvGrpSpPr>
          <p:cNvPr id="26627" name="Group 5"/>
          <p:cNvGrpSpPr>
            <a:grpSpLocks noChangeAspect="1"/>
          </p:cNvGrpSpPr>
          <p:nvPr/>
        </p:nvGrpSpPr>
        <p:grpSpPr bwMode="auto">
          <a:xfrm>
            <a:off x="5546725" y="2489200"/>
            <a:ext cx="720725" cy="501650"/>
            <a:chOff x="3541" y="1317"/>
            <a:chExt cx="747" cy="546"/>
          </a:xfrm>
        </p:grpSpPr>
        <p:sp>
          <p:nvSpPr>
            <p:cNvPr id="26917" name="AutoShape 6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918" name="Freeform 7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919" name="Freeform 8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920" name="Freeform 9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921" name="Freeform 10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922" name="Freeform 11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923" name="Freeform 12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924" name="Freeform 13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925" name="Freeform 14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926" name="Freeform 15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927" name="Freeform 16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928" name="Freeform 17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929" name="Freeform 18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930" name="Freeform 19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931" name="Freeform 20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932" name="Freeform 21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933" name="Freeform 22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6628" name="Group 95"/>
          <p:cNvGrpSpPr>
            <a:grpSpLocks noChangeAspect="1"/>
          </p:cNvGrpSpPr>
          <p:nvPr/>
        </p:nvGrpSpPr>
        <p:grpSpPr bwMode="auto">
          <a:xfrm>
            <a:off x="6986588" y="2489200"/>
            <a:ext cx="720725" cy="501650"/>
            <a:chOff x="3541" y="1317"/>
            <a:chExt cx="747" cy="546"/>
          </a:xfrm>
        </p:grpSpPr>
        <p:sp>
          <p:nvSpPr>
            <p:cNvPr id="26900" name="AutoShape 96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901" name="Freeform 97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902" name="Freeform 98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903" name="Freeform 99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904" name="Freeform 100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905" name="Freeform 101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906" name="Freeform 102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907" name="Freeform 103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908" name="Freeform 104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909" name="Freeform 105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910" name="Freeform 106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911" name="Freeform 107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912" name="Freeform 108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913" name="Freeform 109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914" name="Freeform 110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915" name="Freeform 111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916" name="Freeform 112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6629" name="Group 113"/>
          <p:cNvGrpSpPr>
            <a:grpSpLocks noChangeAspect="1"/>
          </p:cNvGrpSpPr>
          <p:nvPr/>
        </p:nvGrpSpPr>
        <p:grpSpPr bwMode="auto">
          <a:xfrm>
            <a:off x="4681538" y="3641725"/>
            <a:ext cx="720725" cy="501650"/>
            <a:chOff x="3541" y="1317"/>
            <a:chExt cx="747" cy="546"/>
          </a:xfrm>
        </p:grpSpPr>
        <p:sp>
          <p:nvSpPr>
            <p:cNvPr id="26883" name="AutoShape 114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884" name="Freeform 115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85" name="Freeform 116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86" name="Freeform 117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87" name="Freeform 118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88" name="Freeform 119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89" name="Freeform 120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90" name="Freeform 121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91" name="Freeform 122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92" name="Freeform 123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93" name="Freeform 124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94" name="Freeform 125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95" name="Freeform 126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96" name="Freeform 127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97" name="Freeform 128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98" name="Freeform 129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99" name="Freeform 130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6630" name="Group 131"/>
          <p:cNvGrpSpPr>
            <a:grpSpLocks noChangeAspect="1"/>
          </p:cNvGrpSpPr>
          <p:nvPr/>
        </p:nvGrpSpPr>
        <p:grpSpPr bwMode="auto">
          <a:xfrm>
            <a:off x="6265863" y="3641725"/>
            <a:ext cx="720725" cy="501650"/>
            <a:chOff x="3541" y="1317"/>
            <a:chExt cx="747" cy="546"/>
          </a:xfrm>
        </p:grpSpPr>
        <p:sp>
          <p:nvSpPr>
            <p:cNvPr id="26866" name="AutoShape 132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867" name="Freeform 133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68" name="Freeform 134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69" name="Freeform 135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70" name="Freeform 136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71" name="Freeform 137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72" name="Freeform 138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73" name="Freeform 139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74" name="Freeform 140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75" name="Freeform 141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76" name="Freeform 142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77" name="Freeform 143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78" name="Freeform 144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79" name="Freeform 145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80" name="Freeform 146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81" name="Freeform 147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82" name="Freeform 148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6631" name="Group 149"/>
          <p:cNvGrpSpPr>
            <a:grpSpLocks noChangeAspect="1"/>
          </p:cNvGrpSpPr>
          <p:nvPr/>
        </p:nvGrpSpPr>
        <p:grpSpPr bwMode="auto">
          <a:xfrm>
            <a:off x="7850188" y="3641725"/>
            <a:ext cx="720725" cy="501650"/>
            <a:chOff x="3541" y="1317"/>
            <a:chExt cx="747" cy="546"/>
          </a:xfrm>
        </p:grpSpPr>
        <p:sp>
          <p:nvSpPr>
            <p:cNvPr id="26849" name="AutoShape 150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850" name="Freeform 151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51" name="Freeform 152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52" name="Freeform 153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53" name="Freeform 154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54" name="Freeform 155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55" name="Freeform 156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56" name="Freeform 157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57" name="Freeform 158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58" name="Freeform 159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59" name="Freeform 160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60" name="Freeform 161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61" name="Freeform 162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62" name="Freeform 163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63" name="Freeform 164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64" name="Freeform 165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65" name="Freeform 166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6632" name="Line 167"/>
          <p:cNvSpPr>
            <a:spLocks noChangeShapeType="1"/>
          </p:cNvSpPr>
          <p:nvPr/>
        </p:nvSpPr>
        <p:spPr bwMode="auto">
          <a:xfrm>
            <a:off x="4610100" y="3354388"/>
            <a:ext cx="417671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3" name="Line 168"/>
          <p:cNvSpPr>
            <a:spLocks noChangeShapeType="1"/>
          </p:cNvSpPr>
          <p:nvPr/>
        </p:nvSpPr>
        <p:spPr bwMode="auto">
          <a:xfrm>
            <a:off x="5905500" y="2994025"/>
            <a:ext cx="0" cy="3603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4" name="Line 169"/>
          <p:cNvSpPr>
            <a:spLocks noChangeShapeType="1"/>
          </p:cNvSpPr>
          <p:nvPr/>
        </p:nvSpPr>
        <p:spPr bwMode="auto">
          <a:xfrm>
            <a:off x="7346950" y="2994025"/>
            <a:ext cx="0" cy="3603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5" name="Line 170"/>
          <p:cNvSpPr>
            <a:spLocks noChangeShapeType="1"/>
          </p:cNvSpPr>
          <p:nvPr/>
        </p:nvSpPr>
        <p:spPr bwMode="auto">
          <a:xfrm>
            <a:off x="5041900" y="3354388"/>
            <a:ext cx="0" cy="358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6" name="Line 171"/>
          <p:cNvSpPr>
            <a:spLocks noChangeShapeType="1"/>
          </p:cNvSpPr>
          <p:nvPr/>
        </p:nvSpPr>
        <p:spPr bwMode="auto">
          <a:xfrm>
            <a:off x="6626225" y="3354388"/>
            <a:ext cx="0" cy="358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7" name="Line 172"/>
          <p:cNvSpPr>
            <a:spLocks noChangeShapeType="1"/>
          </p:cNvSpPr>
          <p:nvPr/>
        </p:nvSpPr>
        <p:spPr bwMode="auto">
          <a:xfrm>
            <a:off x="8210550" y="3354388"/>
            <a:ext cx="0" cy="358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8" name="Text Box 174"/>
          <p:cNvSpPr txBox="1">
            <a:spLocks noChangeArrowheads="1"/>
          </p:cNvSpPr>
          <p:nvPr/>
        </p:nvSpPr>
        <p:spPr bwMode="auto">
          <a:xfrm>
            <a:off x="6986588" y="2128838"/>
            <a:ext cx="7937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RTB</a:t>
            </a:r>
          </a:p>
        </p:txBody>
      </p:sp>
      <p:sp>
        <p:nvSpPr>
          <p:cNvPr id="26639" name="Text Box 176"/>
          <p:cNvSpPr txBox="1">
            <a:spLocks noChangeArrowheads="1"/>
          </p:cNvSpPr>
          <p:nvPr/>
        </p:nvSpPr>
        <p:spPr bwMode="auto">
          <a:xfrm>
            <a:off x="5546725" y="2128838"/>
            <a:ext cx="7937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RTA</a:t>
            </a:r>
          </a:p>
        </p:txBody>
      </p:sp>
      <p:sp>
        <p:nvSpPr>
          <p:cNvPr id="26640" name="Line 179"/>
          <p:cNvSpPr>
            <a:spLocks noChangeShapeType="1"/>
          </p:cNvSpPr>
          <p:nvPr/>
        </p:nvSpPr>
        <p:spPr bwMode="auto">
          <a:xfrm>
            <a:off x="5618163" y="2994025"/>
            <a:ext cx="0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1" name="Line 180"/>
          <p:cNvSpPr>
            <a:spLocks noChangeShapeType="1"/>
          </p:cNvSpPr>
          <p:nvPr/>
        </p:nvSpPr>
        <p:spPr bwMode="auto">
          <a:xfrm>
            <a:off x="7058025" y="2994025"/>
            <a:ext cx="0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2" name="Text Box 184"/>
          <p:cNvSpPr txBox="1">
            <a:spLocks noChangeArrowheads="1"/>
          </p:cNvSpPr>
          <p:nvPr/>
        </p:nvSpPr>
        <p:spPr bwMode="auto">
          <a:xfrm>
            <a:off x="4897438" y="2921000"/>
            <a:ext cx="7207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Hello</a:t>
            </a:r>
          </a:p>
        </p:txBody>
      </p:sp>
      <p:sp>
        <p:nvSpPr>
          <p:cNvPr id="26643" name="Text Box 186"/>
          <p:cNvSpPr txBox="1">
            <a:spLocks noChangeArrowheads="1"/>
          </p:cNvSpPr>
          <p:nvPr/>
        </p:nvSpPr>
        <p:spPr bwMode="auto">
          <a:xfrm>
            <a:off x="6338888" y="2921000"/>
            <a:ext cx="7207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Hello</a:t>
            </a:r>
          </a:p>
        </p:txBody>
      </p:sp>
      <p:grpSp>
        <p:nvGrpSpPr>
          <p:cNvPr id="26644" name="Group 5"/>
          <p:cNvGrpSpPr>
            <a:grpSpLocks noChangeAspect="1"/>
          </p:cNvGrpSpPr>
          <p:nvPr/>
        </p:nvGrpSpPr>
        <p:grpSpPr bwMode="auto">
          <a:xfrm>
            <a:off x="1260475" y="1217613"/>
            <a:ext cx="720725" cy="501650"/>
            <a:chOff x="3541" y="1317"/>
            <a:chExt cx="747" cy="546"/>
          </a:xfrm>
        </p:grpSpPr>
        <p:sp>
          <p:nvSpPr>
            <p:cNvPr id="2683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833" name="Freeform 7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34" name="Freeform 8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35" name="Freeform 9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36" name="Freeform 10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37" name="Freeform 11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38" name="Freeform 12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39" name="Freeform 13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40" name="Freeform 14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41" name="Freeform 15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42" name="Freeform 16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43" name="Freeform 17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44" name="Freeform 18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45" name="Freeform 19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46" name="Freeform 20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47" name="Freeform 21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48" name="Freeform 22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6645" name="Group 95"/>
          <p:cNvGrpSpPr>
            <a:grpSpLocks noChangeAspect="1"/>
          </p:cNvGrpSpPr>
          <p:nvPr/>
        </p:nvGrpSpPr>
        <p:grpSpPr bwMode="auto">
          <a:xfrm>
            <a:off x="2700338" y="1217613"/>
            <a:ext cx="720725" cy="501650"/>
            <a:chOff x="3541" y="1317"/>
            <a:chExt cx="747" cy="546"/>
          </a:xfrm>
        </p:grpSpPr>
        <p:sp>
          <p:nvSpPr>
            <p:cNvPr id="26815" name="AutoShape 96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816" name="Freeform 97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17" name="Freeform 98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18" name="Freeform 99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19" name="Freeform 100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20" name="Freeform 101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21" name="Freeform 102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22" name="Freeform 103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23" name="Freeform 104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24" name="Freeform 105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25" name="Freeform 106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26" name="Freeform 107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27" name="Freeform 108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28" name="Freeform 109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29" name="Freeform 110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30" name="Freeform 111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31" name="Freeform 112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6646" name="Group 113"/>
          <p:cNvGrpSpPr>
            <a:grpSpLocks noChangeAspect="1"/>
          </p:cNvGrpSpPr>
          <p:nvPr/>
        </p:nvGrpSpPr>
        <p:grpSpPr bwMode="auto">
          <a:xfrm>
            <a:off x="395288" y="2370138"/>
            <a:ext cx="720725" cy="501650"/>
            <a:chOff x="3541" y="1317"/>
            <a:chExt cx="747" cy="546"/>
          </a:xfrm>
        </p:grpSpPr>
        <p:sp>
          <p:nvSpPr>
            <p:cNvPr id="26798" name="AutoShape 114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99" name="Freeform 115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00" name="Freeform 116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01" name="Freeform 117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02" name="Freeform 118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03" name="Freeform 119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04" name="Freeform 120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05" name="Freeform 121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06" name="Freeform 122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07" name="Freeform 123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08" name="Freeform 124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09" name="Freeform 125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10" name="Freeform 126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11" name="Freeform 127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12" name="Freeform 128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13" name="Freeform 129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814" name="Freeform 130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6647" name="Group 131"/>
          <p:cNvGrpSpPr>
            <a:grpSpLocks noChangeAspect="1"/>
          </p:cNvGrpSpPr>
          <p:nvPr/>
        </p:nvGrpSpPr>
        <p:grpSpPr bwMode="auto">
          <a:xfrm>
            <a:off x="1979613" y="2370138"/>
            <a:ext cx="720725" cy="501650"/>
            <a:chOff x="3541" y="1317"/>
            <a:chExt cx="747" cy="546"/>
          </a:xfrm>
        </p:grpSpPr>
        <p:sp>
          <p:nvSpPr>
            <p:cNvPr id="26781" name="AutoShape 132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82" name="Freeform 133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783" name="Freeform 134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784" name="Freeform 135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785" name="Freeform 136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786" name="Freeform 137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787" name="Freeform 138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788" name="Freeform 139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789" name="Freeform 140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790" name="Freeform 141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791" name="Freeform 142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792" name="Freeform 143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793" name="Freeform 144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794" name="Freeform 145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795" name="Freeform 146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796" name="Freeform 147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797" name="Freeform 148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6648" name="Group 149"/>
          <p:cNvGrpSpPr>
            <a:grpSpLocks noChangeAspect="1"/>
          </p:cNvGrpSpPr>
          <p:nvPr/>
        </p:nvGrpSpPr>
        <p:grpSpPr bwMode="auto">
          <a:xfrm>
            <a:off x="3563938" y="2370138"/>
            <a:ext cx="720725" cy="501650"/>
            <a:chOff x="3541" y="1317"/>
            <a:chExt cx="747" cy="546"/>
          </a:xfrm>
        </p:grpSpPr>
        <p:sp>
          <p:nvSpPr>
            <p:cNvPr id="26764" name="AutoShape 150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65" name="Freeform 151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766" name="Freeform 152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767" name="Freeform 153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768" name="Freeform 154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769" name="Freeform 155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770" name="Freeform 156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771" name="Freeform 157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772" name="Freeform 158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773" name="Freeform 159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774" name="Freeform 160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775" name="Freeform 161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776" name="Freeform 162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777" name="Freeform 163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778" name="Freeform 164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779" name="Freeform 165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780" name="Freeform 166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6649" name="Line 167"/>
          <p:cNvSpPr>
            <a:spLocks noChangeShapeType="1"/>
          </p:cNvSpPr>
          <p:nvPr/>
        </p:nvSpPr>
        <p:spPr bwMode="auto">
          <a:xfrm>
            <a:off x="323850" y="2082800"/>
            <a:ext cx="417671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0" name="Line 168"/>
          <p:cNvSpPr>
            <a:spLocks noChangeShapeType="1"/>
          </p:cNvSpPr>
          <p:nvPr/>
        </p:nvSpPr>
        <p:spPr bwMode="auto">
          <a:xfrm>
            <a:off x="1619250" y="1722438"/>
            <a:ext cx="0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1" name="Line 169"/>
          <p:cNvSpPr>
            <a:spLocks noChangeShapeType="1"/>
          </p:cNvSpPr>
          <p:nvPr/>
        </p:nvSpPr>
        <p:spPr bwMode="auto">
          <a:xfrm>
            <a:off x="3060700" y="1722438"/>
            <a:ext cx="0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2" name="Line 170"/>
          <p:cNvSpPr>
            <a:spLocks noChangeShapeType="1"/>
          </p:cNvSpPr>
          <p:nvPr/>
        </p:nvSpPr>
        <p:spPr bwMode="auto">
          <a:xfrm>
            <a:off x="755650" y="2082800"/>
            <a:ext cx="0" cy="358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3" name="Line 171"/>
          <p:cNvSpPr>
            <a:spLocks noChangeShapeType="1"/>
          </p:cNvSpPr>
          <p:nvPr/>
        </p:nvSpPr>
        <p:spPr bwMode="auto">
          <a:xfrm>
            <a:off x="2339975" y="2082800"/>
            <a:ext cx="0" cy="358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4" name="Line 172"/>
          <p:cNvSpPr>
            <a:spLocks noChangeShapeType="1"/>
          </p:cNvSpPr>
          <p:nvPr/>
        </p:nvSpPr>
        <p:spPr bwMode="auto">
          <a:xfrm>
            <a:off x="3924300" y="2082800"/>
            <a:ext cx="0" cy="358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5" name="Text Box 174"/>
          <p:cNvSpPr txBox="1">
            <a:spLocks noChangeArrowheads="1"/>
          </p:cNvSpPr>
          <p:nvPr/>
        </p:nvSpPr>
        <p:spPr bwMode="auto">
          <a:xfrm>
            <a:off x="2700338" y="857250"/>
            <a:ext cx="7937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RTB</a:t>
            </a:r>
          </a:p>
        </p:txBody>
      </p:sp>
      <p:sp>
        <p:nvSpPr>
          <p:cNvPr id="26656" name="Text Box 176"/>
          <p:cNvSpPr txBox="1">
            <a:spLocks noChangeArrowheads="1"/>
          </p:cNvSpPr>
          <p:nvPr/>
        </p:nvSpPr>
        <p:spPr bwMode="auto">
          <a:xfrm>
            <a:off x="1260475" y="857250"/>
            <a:ext cx="7937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RTA</a:t>
            </a:r>
          </a:p>
        </p:txBody>
      </p:sp>
      <p:sp>
        <p:nvSpPr>
          <p:cNvPr id="26657" name="Line 179"/>
          <p:cNvSpPr>
            <a:spLocks noChangeShapeType="1"/>
          </p:cNvSpPr>
          <p:nvPr/>
        </p:nvSpPr>
        <p:spPr bwMode="auto">
          <a:xfrm>
            <a:off x="714375" y="1214438"/>
            <a:ext cx="428625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8" name="Text Box 184"/>
          <p:cNvSpPr txBox="1">
            <a:spLocks noChangeArrowheads="1"/>
          </p:cNvSpPr>
          <p:nvPr/>
        </p:nvSpPr>
        <p:spPr bwMode="auto">
          <a:xfrm>
            <a:off x="0" y="928688"/>
            <a:ext cx="2857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1600">
                <a:ea typeface="华文细黑" panose="02010600040101010101" pitchFamily="2" charset="-122"/>
              </a:rPr>
              <a:t>启动</a:t>
            </a:r>
            <a:r>
              <a:rPr lang="en-US" altLang="zh-CN" sz="1600">
                <a:ea typeface="华文细黑" panose="02010600040101010101" pitchFamily="2" charset="-122"/>
              </a:rPr>
              <a:t>OSPF</a:t>
            </a:r>
          </a:p>
        </p:txBody>
      </p:sp>
      <p:sp>
        <p:nvSpPr>
          <p:cNvPr id="26659" name="Text Box 184"/>
          <p:cNvSpPr txBox="1">
            <a:spLocks noChangeArrowheads="1"/>
          </p:cNvSpPr>
          <p:nvPr/>
        </p:nvSpPr>
        <p:spPr bwMode="auto">
          <a:xfrm>
            <a:off x="3429000" y="928688"/>
            <a:ext cx="2857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1600">
                <a:ea typeface="华文细黑" panose="02010600040101010101" pitchFamily="2" charset="-122"/>
              </a:rPr>
              <a:t>启动</a:t>
            </a:r>
            <a:r>
              <a:rPr lang="en-US" altLang="zh-CN" sz="1600">
                <a:ea typeface="华文细黑" panose="02010600040101010101" pitchFamily="2" charset="-122"/>
              </a:rPr>
              <a:t>OSPF</a:t>
            </a:r>
          </a:p>
        </p:txBody>
      </p:sp>
      <p:sp>
        <p:nvSpPr>
          <p:cNvPr id="26660" name="Line 179"/>
          <p:cNvSpPr>
            <a:spLocks noChangeShapeType="1"/>
          </p:cNvSpPr>
          <p:nvPr/>
        </p:nvSpPr>
        <p:spPr bwMode="auto">
          <a:xfrm flipH="1">
            <a:off x="3500438" y="1214438"/>
            <a:ext cx="357187" cy="276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1" name="AutoShape 190"/>
          <p:cNvSpPr>
            <a:spLocks noChangeArrowheads="1"/>
          </p:cNvSpPr>
          <p:nvPr/>
        </p:nvSpPr>
        <p:spPr bwMode="auto">
          <a:xfrm rot="-8520603" flipH="1" flipV="1">
            <a:off x="5000625" y="1517650"/>
            <a:ext cx="898525" cy="311150"/>
          </a:xfrm>
          <a:prstGeom prst="rightArrow">
            <a:avLst>
              <a:gd name="adj1" fmla="val 51852"/>
              <a:gd name="adj2" fmla="val 56458"/>
            </a:avLst>
          </a:prstGeom>
          <a:gradFill rotWithShape="0">
            <a:gsLst>
              <a:gs pos="0">
                <a:srgbClr val="F4DF91"/>
              </a:gs>
              <a:gs pos="100000">
                <a:srgbClr val="E7B705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E7B705"/>
            </a:extrusionClr>
            <a:contourClr>
              <a:srgbClr val="F4DF9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26662" name="组合 422"/>
          <p:cNvGrpSpPr>
            <a:grpSpLocks/>
          </p:cNvGrpSpPr>
          <p:nvPr/>
        </p:nvGrpSpPr>
        <p:grpSpPr bwMode="auto">
          <a:xfrm>
            <a:off x="428625" y="3914775"/>
            <a:ext cx="4176713" cy="2014538"/>
            <a:chOff x="2051050" y="1914528"/>
            <a:chExt cx="4176713" cy="2014532"/>
          </a:xfrm>
        </p:grpSpPr>
        <p:grpSp>
          <p:nvGrpSpPr>
            <p:cNvPr id="26666" name="Group 5"/>
            <p:cNvGrpSpPr>
              <a:grpSpLocks noChangeAspect="1"/>
            </p:cNvGrpSpPr>
            <p:nvPr/>
          </p:nvGrpSpPr>
          <p:grpSpPr bwMode="auto">
            <a:xfrm>
              <a:off x="2987671" y="2274887"/>
              <a:ext cx="720724" cy="501648"/>
              <a:chOff x="3541" y="1317"/>
              <a:chExt cx="747" cy="546"/>
            </a:xfrm>
          </p:grpSpPr>
          <p:sp>
            <p:nvSpPr>
              <p:cNvPr id="26747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3574" y="1337"/>
                <a:ext cx="681" cy="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48" name="Freeform 7"/>
              <p:cNvSpPr>
                <a:spLocks noChangeAspect="1"/>
              </p:cNvSpPr>
              <p:nvPr/>
            </p:nvSpPr>
            <p:spPr bwMode="auto">
              <a:xfrm>
                <a:off x="3574" y="1525"/>
                <a:ext cx="679" cy="338"/>
              </a:xfrm>
              <a:custGeom>
                <a:avLst/>
                <a:gdLst>
                  <a:gd name="T0" fmla="*/ 2404677 w 416"/>
                  <a:gd name="T1" fmla="*/ 572619 h 207"/>
                  <a:gd name="T2" fmla="*/ 418413 w 416"/>
                  <a:gd name="T3" fmla="*/ 572619 h 207"/>
                  <a:gd name="T4" fmla="*/ 7420 w 416"/>
                  <a:gd name="T5" fmla="*/ 7524 h 207"/>
                  <a:gd name="T6" fmla="*/ 0 w 416"/>
                  <a:gd name="T7" fmla="*/ 7524 h 207"/>
                  <a:gd name="T8" fmla="*/ 0 w 416"/>
                  <a:gd name="T9" fmla="*/ 546077 h 207"/>
                  <a:gd name="T10" fmla="*/ 7420 w 416"/>
                  <a:gd name="T11" fmla="*/ 546077 h 207"/>
                  <a:gd name="T12" fmla="*/ 418413 w 416"/>
                  <a:gd name="T13" fmla="*/ 1088068 h 207"/>
                  <a:gd name="T14" fmla="*/ 2404677 w 416"/>
                  <a:gd name="T15" fmla="*/ 1088068 h 207"/>
                  <a:gd name="T16" fmla="*/ 2810897 w 416"/>
                  <a:gd name="T17" fmla="*/ 546077 h 207"/>
                  <a:gd name="T18" fmla="*/ 2810897 w 416"/>
                  <a:gd name="T19" fmla="*/ 546077 h 207"/>
                  <a:gd name="T20" fmla="*/ 2810897 w 416"/>
                  <a:gd name="T21" fmla="*/ 0 h 207"/>
                  <a:gd name="T22" fmla="*/ 2404677 w 416"/>
                  <a:gd name="T23" fmla="*/ 572619 h 2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6"/>
                  <a:gd name="T37" fmla="*/ 0 h 207"/>
                  <a:gd name="T38" fmla="*/ 416 w 416"/>
                  <a:gd name="T39" fmla="*/ 207 h 2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6" h="207">
                    <a:moveTo>
                      <a:pt x="356" y="84"/>
                    </a:moveTo>
                    <a:cubicBezTo>
                      <a:pt x="275" y="131"/>
                      <a:pt x="143" y="131"/>
                      <a:pt x="62" y="84"/>
                    </a:cubicBezTo>
                    <a:cubicBezTo>
                      <a:pt x="18" y="59"/>
                      <a:pt x="1" y="33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3" y="109"/>
                      <a:pt x="23" y="138"/>
                      <a:pt x="62" y="160"/>
                    </a:cubicBezTo>
                    <a:cubicBezTo>
                      <a:pt x="143" y="207"/>
                      <a:pt x="275" y="207"/>
                      <a:pt x="356" y="160"/>
                    </a:cubicBezTo>
                    <a:cubicBezTo>
                      <a:pt x="394" y="138"/>
                      <a:pt x="414" y="109"/>
                      <a:pt x="416" y="80"/>
                    </a:cubicBezTo>
                    <a:cubicBezTo>
                      <a:pt x="416" y="80"/>
                      <a:pt x="416" y="80"/>
                      <a:pt x="416" y="80"/>
                    </a:cubicBezTo>
                    <a:cubicBezTo>
                      <a:pt x="416" y="0"/>
                      <a:pt x="416" y="0"/>
                      <a:pt x="416" y="0"/>
                    </a:cubicBezTo>
                    <a:cubicBezTo>
                      <a:pt x="416" y="31"/>
                      <a:pt x="396" y="61"/>
                      <a:pt x="356" y="84"/>
                    </a:cubicBezTo>
                    <a:close/>
                  </a:path>
                </a:pathLst>
              </a:custGeom>
              <a:solidFill>
                <a:srgbClr val="113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49" name="Freeform 8"/>
              <p:cNvSpPr>
                <a:spLocks noChangeAspect="1"/>
              </p:cNvSpPr>
              <p:nvPr/>
            </p:nvSpPr>
            <p:spPr bwMode="auto">
              <a:xfrm>
                <a:off x="3541" y="1317"/>
                <a:ext cx="747" cy="432"/>
              </a:xfrm>
              <a:custGeom>
                <a:avLst/>
                <a:gdLst>
                  <a:gd name="T0" fmla="*/ 2602095 w 457"/>
                  <a:gd name="T1" fmla="*/ 332445 h 264"/>
                  <a:gd name="T2" fmla="*/ 2610685 w 457"/>
                  <a:gd name="T3" fmla="*/ 1535578 h 264"/>
                  <a:gd name="T4" fmla="*/ 568640 w 457"/>
                  <a:gd name="T5" fmla="*/ 1535578 h 264"/>
                  <a:gd name="T6" fmla="*/ 560623 w 457"/>
                  <a:gd name="T7" fmla="*/ 332445 h 264"/>
                  <a:gd name="T8" fmla="*/ 2602095 w 457"/>
                  <a:gd name="T9" fmla="*/ 332445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"/>
                  <a:gd name="T16" fmla="*/ 0 h 264"/>
                  <a:gd name="T17" fmla="*/ 457 w 457"/>
                  <a:gd name="T18" fmla="*/ 264 h 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" h="264">
                    <a:moveTo>
                      <a:pt x="375" y="47"/>
                    </a:moveTo>
                    <a:cubicBezTo>
                      <a:pt x="456" y="94"/>
                      <a:pt x="457" y="170"/>
                      <a:pt x="376" y="217"/>
                    </a:cubicBezTo>
                    <a:cubicBezTo>
                      <a:pt x="295" y="264"/>
                      <a:pt x="163" y="264"/>
                      <a:pt x="82" y="217"/>
                    </a:cubicBezTo>
                    <a:cubicBezTo>
                      <a:pt x="0" y="170"/>
                      <a:pt x="0" y="94"/>
                      <a:pt x="81" y="47"/>
                    </a:cubicBezTo>
                    <a:cubicBezTo>
                      <a:pt x="162" y="0"/>
                      <a:pt x="293" y="0"/>
                      <a:pt x="375" y="47"/>
                    </a:cubicBezTo>
                  </a:path>
                </a:pathLst>
              </a:custGeom>
              <a:solidFill>
                <a:srgbClr val="4A6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50" name="Freeform 9"/>
              <p:cNvSpPr>
                <a:spLocks noChangeAspect="1" noEditPoints="1"/>
              </p:cNvSpPr>
              <p:nvPr/>
            </p:nvSpPr>
            <p:spPr bwMode="auto">
              <a:xfrm>
                <a:off x="3788" y="1751"/>
                <a:ext cx="39" cy="53"/>
              </a:xfrm>
              <a:custGeom>
                <a:avLst/>
                <a:gdLst>
                  <a:gd name="T0" fmla="*/ 41949 w 24"/>
                  <a:gd name="T1" fmla="*/ 25797 h 33"/>
                  <a:gd name="T2" fmla="*/ 41949 w 24"/>
                  <a:gd name="T3" fmla="*/ 68592 h 33"/>
                  <a:gd name="T4" fmla="*/ 61076 w 24"/>
                  <a:gd name="T5" fmla="*/ 68592 h 33"/>
                  <a:gd name="T6" fmla="*/ 79895 w 24"/>
                  <a:gd name="T7" fmla="*/ 66542 h 33"/>
                  <a:gd name="T8" fmla="*/ 87132 w 24"/>
                  <a:gd name="T9" fmla="*/ 50906 h 33"/>
                  <a:gd name="T10" fmla="*/ 61076 w 24"/>
                  <a:gd name="T11" fmla="*/ 25797 h 33"/>
                  <a:gd name="T12" fmla="*/ 41949 w 24"/>
                  <a:gd name="T13" fmla="*/ 25797 h 33"/>
                  <a:gd name="T14" fmla="*/ 0 w 24"/>
                  <a:gd name="T15" fmla="*/ 167054 h 33"/>
                  <a:gd name="T16" fmla="*/ 0 w 24"/>
                  <a:gd name="T17" fmla="*/ 0 h 33"/>
                  <a:gd name="T18" fmla="*/ 78665 w 24"/>
                  <a:gd name="T19" fmla="*/ 0 h 33"/>
                  <a:gd name="T20" fmla="*/ 118308 w 24"/>
                  <a:gd name="T21" fmla="*/ 10001 h 33"/>
                  <a:gd name="T22" fmla="*/ 139937 w 24"/>
                  <a:gd name="T23" fmla="*/ 41432 h 33"/>
                  <a:gd name="T24" fmla="*/ 91567 w 24"/>
                  <a:gd name="T25" fmla="*/ 84214 h 33"/>
                  <a:gd name="T26" fmla="*/ 91567 w 24"/>
                  <a:gd name="T27" fmla="*/ 84214 h 33"/>
                  <a:gd name="T28" fmla="*/ 118308 w 24"/>
                  <a:gd name="T29" fmla="*/ 97562 h 33"/>
                  <a:gd name="T30" fmla="*/ 127831 w 24"/>
                  <a:gd name="T31" fmla="*/ 110163 h 33"/>
                  <a:gd name="T32" fmla="*/ 148796 w 24"/>
                  <a:gd name="T33" fmla="*/ 167054 h 33"/>
                  <a:gd name="T34" fmla="*/ 91567 w 24"/>
                  <a:gd name="T35" fmla="*/ 167054 h 33"/>
                  <a:gd name="T36" fmla="*/ 79895 w 24"/>
                  <a:gd name="T37" fmla="*/ 123068 h 33"/>
                  <a:gd name="T38" fmla="*/ 68167 w 24"/>
                  <a:gd name="T39" fmla="*/ 100188 h 33"/>
                  <a:gd name="T40" fmla="*/ 41949 w 24"/>
                  <a:gd name="T41" fmla="*/ 100188 h 33"/>
                  <a:gd name="T42" fmla="*/ 41949 w 24"/>
                  <a:gd name="T43" fmla="*/ 167054 h 33"/>
                  <a:gd name="T44" fmla="*/ 0 w 24"/>
                  <a:gd name="T45" fmla="*/ 167054 h 3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"/>
                  <a:gd name="T70" fmla="*/ 0 h 33"/>
                  <a:gd name="T71" fmla="*/ 24 w 24"/>
                  <a:gd name="T72" fmla="*/ 33 h 3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" h="33">
                    <a:moveTo>
                      <a:pt x="7" y="5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4"/>
                      <a:pt x="12" y="14"/>
                      <a:pt x="13" y="13"/>
                    </a:cubicBezTo>
                    <a:cubicBezTo>
                      <a:pt x="14" y="12"/>
                      <a:pt x="14" y="11"/>
                      <a:pt x="14" y="10"/>
                    </a:cubicBezTo>
                    <a:cubicBezTo>
                      <a:pt x="14" y="7"/>
                      <a:pt x="13" y="5"/>
                      <a:pt x="10" y="5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  <a:moveTo>
                      <a:pt x="0" y="3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7" y="0"/>
                      <a:pt x="19" y="2"/>
                    </a:cubicBezTo>
                    <a:cubicBezTo>
                      <a:pt x="21" y="3"/>
                      <a:pt x="22" y="5"/>
                      <a:pt x="22" y="8"/>
                    </a:cubicBezTo>
                    <a:cubicBezTo>
                      <a:pt x="22" y="13"/>
                      <a:pt x="20" y="16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7" y="17"/>
                      <a:pt x="18" y="17"/>
                      <a:pt x="19" y="19"/>
                    </a:cubicBezTo>
                    <a:cubicBezTo>
                      <a:pt x="19" y="19"/>
                      <a:pt x="20" y="20"/>
                      <a:pt x="20" y="2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2"/>
                      <a:pt x="11" y="21"/>
                      <a:pt x="11" y="20"/>
                    </a:cubicBezTo>
                    <a:cubicBezTo>
                      <a:pt x="10" y="20"/>
                      <a:pt x="9" y="20"/>
                      <a:pt x="7" y="20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0" y="33"/>
                      <a:pt x="0" y="33"/>
                      <a:pt x="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51" name="Freeform 10"/>
              <p:cNvSpPr>
                <a:spLocks noChangeAspect="1" noEditPoints="1"/>
              </p:cNvSpPr>
              <p:nvPr/>
            </p:nvSpPr>
            <p:spPr bwMode="auto">
              <a:xfrm>
                <a:off x="3832" y="1749"/>
                <a:ext cx="47" cy="57"/>
              </a:xfrm>
              <a:custGeom>
                <a:avLst/>
                <a:gdLst>
                  <a:gd name="T0" fmla="*/ 47266 w 29"/>
                  <a:gd name="T1" fmla="*/ 112909 h 35"/>
                  <a:gd name="T2" fmla="*/ 83530 w 29"/>
                  <a:gd name="T3" fmla="*/ 188325 h 35"/>
                  <a:gd name="T4" fmla="*/ 117254 w 29"/>
                  <a:gd name="T5" fmla="*/ 112909 h 35"/>
                  <a:gd name="T6" fmla="*/ 83530 w 29"/>
                  <a:gd name="T7" fmla="*/ 38710 h 35"/>
                  <a:gd name="T8" fmla="*/ 47266 w 29"/>
                  <a:gd name="T9" fmla="*/ 112909 h 35"/>
                  <a:gd name="T10" fmla="*/ 0 w 29"/>
                  <a:gd name="T11" fmla="*/ 112909 h 35"/>
                  <a:gd name="T12" fmla="*/ 17995 w 29"/>
                  <a:gd name="T13" fmla="*/ 31381 h 35"/>
                  <a:gd name="T14" fmla="*/ 83530 w 29"/>
                  <a:gd name="T15" fmla="*/ 0 h 35"/>
                  <a:gd name="T16" fmla="*/ 149137 w 29"/>
                  <a:gd name="T17" fmla="*/ 31381 h 35"/>
                  <a:gd name="T18" fmla="*/ 171785 w 29"/>
                  <a:gd name="T19" fmla="*/ 112909 h 35"/>
                  <a:gd name="T20" fmla="*/ 149137 w 29"/>
                  <a:gd name="T21" fmla="*/ 195619 h 35"/>
                  <a:gd name="T22" fmla="*/ 83530 w 29"/>
                  <a:gd name="T23" fmla="*/ 227181 h 35"/>
                  <a:gd name="T24" fmla="*/ 17995 w 29"/>
                  <a:gd name="T25" fmla="*/ 188325 h 35"/>
                  <a:gd name="T26" fmla="*/ 0 w 29"/>
                  <a:gd name="T27" fmla="*/ 112909 h 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"/>
                  <a:gd name="T43" fmla="*/ 0 h 35"/>
                  <a:gd name="T44" fmla="*/ 29 w 29"/>
                  <a:gd name="T45" fmla="*/ 35 h 3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" h="35">
                    <a:moveTo>
                      <a:pt x="8" y="17"/>
                    </a:moveTo>
                    <a:cubicBezTo>
                      <a:pt x="8" y="25"/>
                      <a:pt x="10" y="29"/>
                      <a:pt x="14" y="29"/>
                    </a:cubicBezTo>
                    <a:cubicBezTo>
                      <a:pt x="18" y="29"/>
                      <a:pt x="20" y="25"/>
                      <a:pt x="20" y="17"/>
                    </a:cubicBezTo>
                    <a:cubicBezTo>
                      <a:pt x="20" y="10"/>
                      <a:pt x="18" y="6"/>
                      <a:pt x="14" y="6"/>
                    </a:cubicBezTo>
                    <a:cubicBezTo>
                      <a:pt x="10" y="6"/>
                      <a:pt x="8" y="10"/>
                      <a:pt x="8" y="17"/>
                    </a:cubicBezTo>
                    <a:close/>
                    <a:moveTo>
                      <a:pt x="0" y="17"/>
                    </a:moveTo>
                    <a:cubicBezTo>
                      <a:pt x="0" y="12"/>
                      <a:pt x="1" y="8"/>
                      <a:pt x="3" y="5"/>
                    </a:cubicBezTo>
                    <a:cubicBezTo>
                      <a:pt x="6" y="2"/>
                      <a:pt x="10" y="0"/>
                      <a:pt x="14" y="0"/>
                    </a:cubicBezTo>
                    <a:cubicBezTo>
                      <a:pt x="19" y="0"/>
                      <a:pt x="23" y="2"/>
                      <a:pt x="25" y="5"/>
                    </a:cubicBezTo>
                    <a:cubicBezTo>
                      <a:pt x="27" y="8"/>
                      <a:pt x="29" y="12"/>
                      <a:pt x="29" y="17"/>
                    </a:cubicBezTo>
                    <a:cubicBezTo>
                      <a:pt x="29" y="22"/>
                      <a:pt x="27" y="26"/>
                      <a:pt x="25" y="30"/>
                    </a:cubicBezTo>
                    <a:cubicBezTo>
                      <a:pt x="23" y="33"/>
                      <a:pt x="19" y="35"/>
                      <a:pt x="14" y="35"/>
                    </a:cubicBezTo>
                    <a:cubicBezTo>
                      <a:pt x="10" y="35"/>
                      <a:pt x="6" y="33"/>
                      <a:pt x="3" y="29"/>
                    </a:cubicBezTo>
                    <a:cubicBezTo>
                      <a:pt x="1" y="26"/>
                      <a:pt x="0" y="22"/>
                      <a:pt x="0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52" name="Freeform 11"/>
              <p:cNvSpPr>
                <a:spLocks noChangeAspect="1"/>
              </p:cNvSpPr>
              <p:nvPr/>
            </p:nvSpPr>
            <p:spPr bwMode="auto">
              <a:xfrm>
                <a:off x="3888" y="1751"/>
                <a:ext cx="39" cy="55"/>
              </a:xfrm>
              <a:custGeom>
                <a:avLst/>
                <a:gdLst>
                  <a:gd name="T0" fmla="*/ 0 w 24"/>
                  <a:gd name="T1" fmla="*/ 121110 h 34"/>
                  <a:gd name="T2" fmla="*/ 0 w 24"/>
                  <a:gd name="T3" fmla="*/ 0 h 34"/>
                  <a:gd name="T4" fmla="*/ 41949 w 24"/>
                  <a:gd name="T5" fmla="*/ 0 h 34"/>
                  <a:gd name="T6" fmla="*/ 41949 w 24"/>
                  <a:gd name="T7" fmla="*/ 127851 h 34"/>
                  <a:gd name="T8" fmla="*/ 78665 w 24"/>
                  <a:gd name="T9" fmla="*/ 160579 h 34"/>
                  <a:gd name="T10" fmla="*/ 99248 w 24"/>
                  <a:gd name="T11" fmla="*/ 127851 h 34"/>
                  <a:gd name="T12" fmla="*/ 99248 w 24"/>
                  <a:gd name="T13" fmla="*/ 0 h 34"/>
                  <a:gd name="T14" fmla="*/ 148796 w 24"/>
                  <a:gd name="T15" fmla="*/ 0 h 34"/>
                  <a:gd name="T16" fmla="*/ 148796 w 24"/>
                  <a:gd name="T17" fmla="*/ 121110 h 34"/>
                  <a:gd name="T18" fmla="*/ 129829 w 24"/>
                  <a:gd name="T19" fmla="*/ 174065 h 34"/>
                  <a:gd name="T20" fmla="*/ 78665 w 24"/>
                  <a:gd name="T21" fmla="*/ 195913 h 34"/>
                  <a:gd name="T22" fmla="*/ 18619 w 24"/>
                  <a:gd name="T23" fmla="*/ 174065 h 34"/>
                  <a:gd name="T24" fmla="*/ 0 w 24"/>
                  <a:gd name="T25" fmla="*/ 121110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34"/>
                  <a:gd name="T41" fmla="*/ 24 w 24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34">
                    <a:moveTo>
                      <a:pt x="0" y="2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6"/>
                      <a:pt x="9" y="28"/>
                      <a:pt x="12" y="28"/>
                    </a:cubicBezTo>
                    <a:cubicBezTo>
                      <a:pt x="15" y="28"/>
                      <a:pt x="16" y="26"/>
                      <a:pt x="16" y="2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5"/>
                      <a:pt x="23" y="28"/>
                      <a:pt x="21" y="30"/>
                    </a:cubicBezTo>
                    <a:cubicBezTo>
                      <a:pt x="19" y="33"/>
                      <a:pt x="16" y="34"/>
                      <a:pt x="12" y="34"/>
                    </a:cubicBezTo>
                    <a:cubicBezTo>
                      <a:pt x="8" y="34"/>
                      <a:pt x="5" y="33"/>
                      <a:pt x="3" y="30"/>
                    </a:cubicBezTo>
                    <a:cubicBezTo>
                      <a:pt x="1" y="28"/>
                      <a:pt x="0" y="25"/>
                      <a:pt x="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53" name="Freeform 12"/>
              <p:cNvSpPr>
                <a:spLocks noChangeAspect="1"/>
              </p:cNvSpPr>
              <p:nvPr/>
            </p:nvSpPr>
            <p:spPr bwMode="auto">
              <a:xfrm>
                <a:off x="3933" y="1751"/>
                <a:ext cx="36" cy="53"/>
              </a:xfrm>
              <a:custGeom>
                <a:avLst/>
                <a:gdLst>
                  <a:gd name="T0" fmla="*/ 12 w 36"/>
                  <a:gd name="T1" fmla="*/ 53 h 53"/>
                  <a:gd name="T2" fmla="*/ 12 w 36"/>
                  <a:gd name="T3" fmla="*/ 9 h 53"/>
                  <a:gd name="T4" fmla="*/ 0 w 36"/>
                  <a:gd name="T5" fmla="*/ 9 h 53"/>
                  <a:gd name="T6" fmla="*/ 0 w 36"/>
                  <a:gd name="T7" fmla="*/ 0 h 53"/>
                  <a:gd name="T8" fmla="*/ 36 w 36"/>
                  <a:gd name="T9" fmla="*/ 0 h 53"/>
                  <a:gd name="T10" fmla="*/ 36 w 36"/>
                  <a:gd name="T11" fmla="*/ 9 h 53"/>
                  <a:gd name="T12" fmla="*/ 25 w 36"/>
                  <a:gd name="T13" fmla="*/ 9 h 53"/>
                  <a:gd name="T14" fmla="*/ 25 w 36"/>
                  <a:gd name="T15" fmla="*/ 53 h 53"/>
                  <a:gd name="T16" fmla="*/ 12 w 36"/>
                  <a:gd name="T17" fmla="*/ 53 h 53"/>
                  <a:gd name="T18" fmla="*/ 12 w 36"/>
                  <a:gd name="T19" fmla="*/ 53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53"/>
                  <a:gd name="T32" fmla="*/ 36 w 36"/>
                  <a:gd name="T33" fmla="*/ 53 h 5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53">
                    <a:moveTo>
                      <a:pt x="12" y="53"/>
                    </a:moveTo>
                    <a:lnTo>
                      <a:pt x="12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9"/>
                    </a:lnTo>
                    <a:lnTo>
                      <a:pt x="25" y="9"/>
                    </a:lnTo>
                    <a:lnTo>
                      <a:pt x="25" y="53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54" name="Freeform 13"/>
              <p:cNvSpPr>
                <a:spLocks noChangeAspect="1"/>
              </p:cNvSpPr>
              <p:nvPr/>
            </p:nvSpPr>
            <p:spPr bwMode="auto">
              <a:xfrm>
                <a:off x="3976" y="1751"/>
                <a:ext cx="32" cy="53"/>
              </a:xfrm>
              <a:custGeom>
                <a:avLst/>
                <a:gdLst>
                  <a:gd name="T0" fmla="*/ 0 w 32"/>
                  <a:gd name="T1" fmla="*/ 53 h 53"/>
                  <a:gd name="T2" fmla="*/ 0 w 32"/>
                  <a:gd name="T3" fmla="*/ 0 h 53"/>
                  <a:gd name="T4" fmla="*/ 32 w 32"/>
                  <a:gd name="T5" fmla="*/ 0 h 53"/>
                  <a:gd name="T6" fmla="*/ 32 w 32"/>
                  <a:gd name="T7" fmla="*/ 9 h 53"/>
                  <a:gd name="T8" fmla="*/ 13 w 32"/>
                  <a:gd name="T9" fmla="*/ 9 h 53"/>
                  <a:gd name="T10" fmla="*/ 13 w 32"/>
                  <a:gd name="T11" fmla="*/ 21 h 53"/>
                  <a:gd name="T12" fmla="*/ 31 w 32"/>
                  <a:gd name="T13" fmla="*/ 21 h 53"/>
                  <a:gd name="T14" fmla="*/ 31 w 32"/>
                  <a:gd name="T15" fmla="*/ 31 h 53"/>
                  <a:gd name="T16" fmla="*/ 13 w 32"/>
                  <a:gd name="T17" fmla="*/ 31 h 53"/>
                  <a:gd name="T18" fmla="*/ 13 w 32"/>
                  <a:gd name="T19" fmla="*/ 44 h 53"/>
                  <a:gd name="T20" fmla="*/ 32 w 32"/>
                  <a:gd name="T21" fmla="*/ 44 h 53"/>
                  <a:gd name="T22" fmla="*/ 32 w 32"/>
                  <a:gd name="T23" fmla="*/ 53 h 53"/>
                  <a:gd name="T24" fmla="*/ 0 w 32"/>
                  <a:gd name="T25" fmla="*/ 53 h 53"/>
                  <a:gd name="T26" fmla="*/ 0 w 32"/>
                  <a:gd name="T27" fmla="*/ 53 h 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53"/>
                  <a:gd name="T44" fmla="*/ 32 w 32"/>
                  <a:gd name="T45" fmla="*/ 53 h 5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53">
                    <a:moveTo>
                      <a:pt x="0" y="53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9"/>
                    </a:lnTo>
                    <a:lnTo>
                      <a:pt x="13" y="9"/>
                    </a:lnTo>
                    <a:lnTo>
                      <a:pt x="13" y="21"/>
                    </a:lnTo>
                    <a:lnTo>
                      <a:pt x="31" y="21"/>
                    </a:lnTo>
                    <a:lnTo>
                      <a:pt x="31" y="31"/>
                    </a:lnTo>
                    <a:lnTo>
                      <a:pt x="13" y="31"/>
                    </a:lnTo>
                    <a:lnTo>
                      <a:pt x="13" y="44"/>
                    </a:lnTo>
                    <a:lnTo>
                      <a:pt x="32" y="44"/>
                    </a:lnTo>
                    <a:lnTo>
                      <a:pt x="32" y="5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55" name="Freeform 14"/>
              <p:cNvSpPr>
                <a:spLocks noChangeAspect="1" noEditPoints="1"/>
              </p:cNvSpPr>
              <p:nvPr/>
            </p:nvSpPr>
            <p:spPr bwMode="auto">
              <a:xfrm>
                <a:off x="4017" y="1751"/>
                <a:ext cx="39" cy="53"/>
              </a:xfrm>
              <a:custGeom>
                <a:avLst/>
                <a:gdLst>
                  <a:gd name="T0" fmla="*/ 49166 w 24"/>
                  <a:gd name="T1" fmla="*/ 25797 h 33"/>
                  <a:gd name="T2" fmla="*/ 49166 w 24"/>
                  <a:gd name="T3" fmla="*/ 68592 h 33"/>
                  <a:gd name="T4" fmla="*/ 61076 w 24"/>
                  <a:gd name="T5" fmla="*/ 68592 h 33"/>
                  <a:gd name="T6" fmla="*/ 79895 w 24"/>
                  <a:gd name="T7" fmla="*/ 66542 h 33"/>
                  <a:gd name="T8" fmla="*/ 91567 w 24"/>
                  <a:gd name="T9" fmla="*/ 50906 h 33"/>
                  <a:gd name="T10" fmla="*/ 61076 w 24"/>
                  <a:gd name="T11" fmla="*/ 25797 h 33"/>
                  <a:gd name="T12" fmla="*/ 49166 w 24"/>
                  <a:gd name="T13" fmla="*/ 25797 h 33"/>
                  <a:gd name="T14" fmla="*/ 0 w 24"/>
                  <a:gd name="T15" fmla="*/ 167054 h 33"/>
                  <a:gd name="T16" fmla="*/ 0 w 24"/>
                  <a:gd name="T17" fmla="*/ 0 h 33"/>
                  <a:gd name="T18" fmla="*/ 78665 w 24"/>
                  <a:gd name="T19" fmla="*/ 0 h 33"/>
                  <a:gd name="T20" fmla="*/ 127831 w 24"/>
                  <a:gd name="T21" fmla="*/ 10001 h 33"/>
                  <a:gd name="T22" fmla="*/ 141590 w 24"/>
                  <a:gd name="T23" fmla="*/ 41432 h 33"/>
                  <a:gd name="T24" fmla="*/ 99248 w 24"/>
                  <a:gd name="T25" fmla="*/ 84214 h 33"/>
                  <a:gd name="T26" fmla="*/ 99248 w 24"/>
                  <a:gd name="T27" fmla="*/ 84214 h 33"/>
                  <a:gd name="T28" fmla="*/ 118308 w 24"/>
                  <a:gd name="T29" fmla="*/ 97562 h 33"/>
                  <a:gd name="T30" fmla="*/ 129829 w 24"/>
                  <a:gd name="T31" fmla="*/ 110163 h 33"/>
                  <a:gd name="T32" fmla="*/ 148796 w 24"/>
                  <a:gd name="T33" fmla="*/ 167054 h 33"/>
                  <a:gd name="T34" fmla="*/ 99248 w 24"/>
                  <a:gd name="T35" fmla="*/ 167054 h 33"/>
                  <a:gd name="T36" fmla="*/ 79895 w 24"/>
                  <a:gd name="T37" fmla="*/ 123068 h 33"/>
                  <a:gd name="T38" fmla="*/ 68167 w 24"/>
                  <a:gd name="T39" fmla="*/ 100188 h 33"/>
                  <a:gd name="T40" fmla="*/ 49166 w 24"/>
                  <a:gd name="T41" fmla="*/ 100188 h 33"/>
                  <a:gd name="T42" fmla="*/ 49166 w 24"/>
                  <a:gd name="T43" fmla="*/ 167054 h 33"/>
                  <a:gd name="T44" fmla="*/ 0 w 24"/>
                  <a:gd name="T45" fmla="*/ 167054 h 3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"/>
                  <a:gd name="T70" fmla="*/ 0 h 33"/>
                  <a:gd name="T71" fmla="*/ 24 w 24"/>
                  <a:gd name="T72" fmla="*/ 33 h 3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" h="33">
                    <a:moveTo>
                      <a:pt x="8" y="5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4"/>
                      <a:pt x="13" y="14"/>
                      <a:pt x="13" y="13"/>
                    </a:cubicBezTo>
                    <a:cubicBezTo>
                      <a:pt x="14" y="12"/>
                      <a:pt x="15" y="11"/>
                      <a:pt x="15" y="10"/>
                    </a:cubicBezTo>
                    <a:cubicBezTo>
                      <a:pt x="15" y="7"/>
                      <a:pt x="13" y="5"/>
                      <a:pt x="10" y="5"/>
                    </a:cubicBezTo>
                    <a:cubicBezTo>
                      <a:pt x="8" y="5"/>
                      <a:pt x="8" y="5"/>
                      <a:pt x="8" y="5"/>
                    </a:cubicBezTo>
                    <a:close/>
                    <a:moveTo>
                      <a:pt x="0" y="3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8" y="0"/>
                      <a:pt x="20" y="2"/>
                    </a:cubicBezTo>
                    <a:cubicBezTo>
                      <a:pt x="22" y="3"/>
                      <a:pt x="23" y="5"/>
                      <a:pt x="23" y="8"/>
                    </a:cubicBezTo>
                    <a:cubicBezTo>
                      <a:pt x="23" y="13"/>
                      <a:pt x="20" y="16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7" y="17"/>
                      <a:pt x="18" y="17"/>
                      <a:pt x="19" y="19"/>
                    </a:cubicBezTo>
                    <a:cubicBezTo>
                      <a:pt x="20" y="19"/>
                      <a:pt x="20" y="20"/>
                      <a:pt x="21" y="2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2"/>
                      <a:pt x="12" y="21"/>
                      <a:pt x="11" y="20"/>
                    </a:cubicBezTo>
                    <a:cubicBezTo>
                      <a:pt x="11" y="20"/>
                      <a:pt x="10" y="20"/>
                      <a:pt x="8" y="20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0" y="33"/>
                      <a:pt x="0" y="33"/>
                      <a:pt x="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56" name="Freeform 15"/>
              <p:cNvSpPr>
                <a:spLocks noChangeAspect="1"/>
              </p:cNvSpPr>
              <p:nvPr/>
            </p:nvSpPr>
            <p:spPr bwMode="auto">
              <a:xfrm>
                <a:off x="3884" y="1409"/>
                <a:ext cx="265" cy="98"/>
              </a:xfrm>
              <a:custGeom>
                <a:avLst/>
                <a:gdLst>
                  <a:gd name="T0" fmla="*/ 210376 w 162"/>
                  <a:gd name="T1" fmla="*/ 364451 h 60"/>
                  <a:gd name="T2" fmla="*/ 202203 w 162"/>
                  <a:gd name="T3" fmla="*/ 356869 h 60"/>
                  <a:gd name="T4" fmla="*/ 0 w 162"/>
                  <a:gd name="T5" fmla="*/ 238627 h 60"/>
                  <a:gd name="T6" fmla="*/ 156010 w 162"/>
                  <a:gd name="T7" fmla="*/ 150851 h 60"/>
                  <a:gd name="T8" fmla="*/ 364471 w 162"/>
                  <a:gd name="T9" fmla="*/ 272215 h 60"/>
                  <a:gd name="T10" fmla="*/ 520637 w 162"/>
                  <a:gd name="T11" fmla="*/ 259607 h 60"/>
                  <a:gd name="T12" fmla="*/ 785985 w 162"/>
                  <a:gd name="T13" fmla="*/ 108790 h 60"/>
                  <a:gd name="T14" fmla="*/ 494778 w 162"/>
                  <a:gd name="T15" fmla="*/ 108790 h 60"/>
                  <a:gd name="T16" fmla="*/ 494778 w 162"/>
                  <a:gd name="T17" fmla="*/ 0 h 60"/>
                  <a:gd name="T18" fmla="*/ 1137270 w 162"/>
                  <a:gd name="T19" fmla="*/ 0 h 60"/>
                  <a:gd name="T20" fmla="*/ 1137270 w 162"/>
                  <a:gd name="T21" fmla="*/ 364451 h 60"/>
                  <a:gd name="T22" fmla="*/ 950441 w 162"/>
                  <a:gd name="T23" fmla="*/ 364451 h 60"/>
                  <a:gd name="T24" fmla="*/ 942306 w 162"/>
                  <a:gd name="T25" fmla="*/ 198014 h 60"/>
                  <a:gd name="T26" fmla="*/ 682882 w 162"/>
                  <a:gd name="T27" fmla="*/ 349430 h 60"/>
                  <a:gd name="T28" fmla="*/ 421412 w 162"/>
                  <a:gd name="T29" fmla="*/ 409877 h 60"/>
                  <a:gd name="T30" fmla="*/ 210376 w 162"/>
                  <a:gd name="T31" fmla="*/ 364451 h 60"/>
                  <a:gd name="T32" fmla="*/ 210376 w 162"/>
                  <a:gd name="T33" fmla="*/ 364451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2"/>
                  <a:gd name="T52" fmla="*/ 0 h 60"/>
                  <a:gd name="T53" fmla="*/ 162 w 162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2" h="60">
                    <a:moveTo>
                      <a:pt x="30" y="53"/>
                    </a:moveTo>
                    <a:cubicBezTo>
                      <a:pt x="30" y="53"/>
                      <a:pt x="29" y="52"/>
                      <a:pt x="29" y="5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8" y="43"/>
                      <a:pt x="66" y="42"/>
                      <a:pt x="74" y="38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2" y="53"/>
                      <a:pt x="162" y="53"/>
                      <a:pt x="162" y="53"/>
                    </a:cubicBezTo>
                    <a:cubicBezTo>
                      <a:pt x="135" y="53"/>
                      <a:pt x="135" y="53"/>
                      <a:pt x="135" y="53"/>
                    </a:cubicBezTo>
                    <a:cubicBezTo>
                      <a:pt x="134" y="29"/>
                      <a:pt x="134" y="29"/>
                      <a:pt x="134" y="29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83" y="59"/>
                      <a:pt x="69" y="60"/>
                      <a:pt x="60" y="60"/>
                    </a:cubicBezTo>
                    <a:cubicBezTo>
                      <a:pt x="44" y="60"/>
                      <a:pt x="33" y="54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lose/>
                  </a:path>
                </a:pathLst>
              </a:custGeom>
              <a:solidFill>
                <a:srgbClr val="202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57" name="Freeform 16"/>
              <p:cNvSpPr>
                <a:spLocks noChangeAspect="1"/>
              </p:cNvSpPr>
              <p:nvPr/>
            </p:nvSpPr>
            <p:spPr bwMode="auto">
              <a:xfrm>
                <a:off x="3703" y="1406"/>
                <a:ext cx="171" cy="152"/>
              </a:xfrm>
              <a:custGeom>
                <a:avLst/>
                <a:gdLst>
                  <a:gd name="T0" fmla="*/ 254104 w 105"/>
                  <a:gd name="T1" fmla="*/ 555115 h 93"/>
                  <a:gd name="T2" fmla="*/ 444771 w 105"/>
                  <a:gd name="T3" fmla="*/ 435918 h 93"/>
                  <a:gd name="T4" fmla="*/ 425751 w 105"/>
                  <a:gd name="T5" fmla="*/ 347284 h 93"/>
                  <a:gd name="T6" fmla="*/ 183880 w 105"/>
                  <a:gd name="T7" fmla="*/ 200326 h 93"/>
                  <a:gd name="T8" fmla="*/ 183880 w 105"/>
                  <a:gd name="T9" fmla="*/ 367681 h 93"/>
                  <a:gd name="T10" fmla="*/ 0 w 105"/>
                  <a:gd name="T11" fmla="*/ 367681 h 93"/>
                  <a:gd name="T12" fmla="*/ 0 w 105"/>
                  <a:gd name="T13" fmla="*/ 0 h 93"/>
                  <a:gd name="T14" fmla="*/ 597572 w 105"/>
                  <a:gd name="T15" fmla="*/ 0 h 93"/>
                  <a:gd name="T16" fmla="*/ 597572 w 105"/>
                  <a:gd name="T17" fmla="*/ 106913 h 93"/>
                  <a:gd name="T18" fmla="*/ 322990 w 105"/>
                  <a:gd name="T19" fmla="*/ 106913 h 93"/>
                  <a:gd name="T20" fmla="*/ 569858 w 105"/>
                  <a:gd name="T21" fmla="*/ 254339 h 93"/>
                  <a:gd name="T22" fmla="*/ 681670 w 105"/>
                  <a:gd name="T23" fmla="*/ 401957 h 93"/>
                  <a:gd name="T24" fmla="*/ 588997 w 105"/>
                  <a:gd name="T25" fmla="*/ 526953 h 93"/>
                  <a:gd name="T26" fmla="*/ 401314 w 105"/>
                  <a:gd name="T27" fmla="*/ 642424 h 93"/>
                  <a:gd name="T28" fmla="*/ 254104 w 105"/>
                  <a:gd name="T29" fmla="*/ 555115 h 93"/>
                  <a:gd name="T30" fmla="*/ 254104 w 105"/>
                  <a:gd name="T31" fmla="*/ 555115 h 9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93"/>
                  <a:gd name="T50" fmla="*/ 105 w 105"/>
                  <a:gd name="T51" fmla="*/ 93 h 9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93">
                    <a:moveTo>
                      <a:pt x="39" y="80"/>
                    </a:moveTo>
                    <a:cubicBezTo>
                      <a:pt x="69" y="63"/>
                      <a:pt x="69" y="63"/>
                      <a:pt x="69" y="63"/>
                    </a:cubicBezTo>
                    <a:cubicBezTo>
                      <a:pt x="75" y="60"/>
                      <a:pt x="74" y="55"/>
                      <a:pt x="66" y="50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88" y="37"/>
                      <a:pt x="88" y="37"/>
                      <a:pt x="88" y="37"/>
                    </a:cubicBezTo>
                    <a:cubicBezTo>
                      <a:pt x="102" y="45"/>
                      <a:pt x="105" y="53"/>
                      <a:pt x="105" y="58"/>
                    </a:cubicBezTo>
                    <a:cubicBezTo>
                      <a:pt x="104" y="68"/>
                      <a:pt x="94" y="75"/>
                      <a:pt x="91" y="76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39" y="80"/>
                      <a:pt x="39" y="80"/>
                      <a:pt x="39" y="80"/>
                    </a:cubicBezTo>
                    <a:cubicBezTo>
                      <a:pt x="39" y="80"/>
                      <a:pt x="39" y="80"/>
                      <a:pt x="39" y="80"/>
                    </a:cubicBezTo>
                    <a:close/>
                  </a:path>
                </a:pathLst>
              </a:custGeom>
              <a:solidFill>
                <a:srgbClr val="202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58" name="Freeform 17"/>
              <p:cNvSpPr>
                <a:spLocks noChangeAspect="1"/>
              </p:cNvSpPr>
              <p:nvPr/>
            </p:nvSpPr>
            <p:spPr bwMode="auto">
              <a:xfrm>
                <a:off x="3698" y="1564"/>
                <a:ext cx="265" cy="98"/>
              </a:xfrm>
              <a:custGeom>
                <a:avLst/>
                <a:gdLst>
                  <a:gd name="T0" fmla="*/ 927171 w 162"/>
                  <a:gd name="T1" fmla="*/ 53577 h 60"/>
                  <a:gd name="T2" fmla="*/ 1137270 w 162"/>
                  <a:gd name="T3" fmla="*/ 171149 h 60"/>
                  <a:gd name="T4" fmla="*/ 975270 w 162"/>
                  <a:gd name="T5" fmla="*/ 259607 h 60"/>
                  <a:gd name="T6" fmla="*/ 764904 w 162"/>
                  <a:gd name="T7" fmla="*/ 142931 h 60"/>
                  <a:gd name="T8" fmla="*/ 619526 w 162"/>
                  <a:gd name="T9" fmla="*/ 158943 h 60"/>
                  <a:gd name="T10" fmla="*/ 352152 w 162"/>
                  <a:gd name="T11" fmla="*/ 310794 h 60"/>
                  <a:gd name="T12" fmla="*/ 644213 w 162"/>
                  <a:gd name="T13" fmla="*/ 310794 h 60"/>
                  <a:gd name="T14" fmla="*/ 644213 w 162"/>
                  <a:gd name="T15" fmla="*/ 409877 h 60"/>
                  <a:gd name="T16" fmla="*/ 0 w 162"/>
                  <a:gd name="T17" fmla="*/ 409877 h 60"/>
                  <a:gd name="T18" fmla="*/ 0 w 162"/>
                  <a:gd name="T19" fmla="*/ 45443 h 60"/>
                  <a:gd name="T20" fmla="*/ 189838 w 162"/>
                  <a:gd name="T21" fmla="*/ 45443 h 60"/>
                  <a:gd name="T22" fmla="*/ 189838 w 162"/>
                  <a:gd name="T23" fmla="*/ 213937 h 60"/>
                  <a:gd name="T24" fmla="*/ 454395 w 162"/>
                  <a:gd name="T25" fmla="*/ 66606 h 60"/>
                  <a:gd name="T26" fmla="*/ 710270 w 162"/>
                  <a:gd name="T27" fmla="*/ 0 h 60"/>
                  <a:gd name="T28" fmla="*/ 927171 w 162"/>
                  <a:gd name="T29" fmla="*/ 53577 h 60"/>
                  <a:gd name="T30" fmla="*/ 927171 w 162"/>
                  <a:gd name="T31" fmla="*/ 53577 h 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2"/>
                  <a:gd name="T49" fmla="*/ 0 h 60"/>
                  <a:gd name="T50" fmla="*/ 162 w 162"/>
                  <a:gd name="T51" fmla="*/ 60 h 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2" h="60">
                    <a:moveTo>
                      <a:pt x="132" y="8"/>
                    </a:moveTo>
                    <a:cubicBezTo>
                      <a:pt x="162" y="25"/>
                      <a:pt x="162" y="25"/>
                      <a:pt x="162" y="25"/>
                    </a:cubicBezTo>
                    <a:cubicBezTo>
                      <a:pt x="139" y="38"/>
                      <a:pt x="139" y="38"/>
                      <a:pt x="139" y="38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03" y="17"/>
                      <a:pt x="96" y="18"/>
                      <a:pt x="88" y="23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79" y="2"/>
                      <a:pt x="92" y="0"/>
                      <a:pt x="101" y="0"/>
                    </a:cubicBezTo>
                    <a:cubicBezTo>
                      <a:pt x="118" y="0"/>
                      <a:pt x="129" y="6"/>
                      <a:pt x="132" y="8"/>
                    </a:cubicBezTo>
                    <a:cubicBezTo>
                      <a:pt x="132" y="8"/>
                      <a:pt x="132" y="8"/>
                      <a:pt x="132" y="8"/>
                    </a:cubicBezTo>
                    <a:close/>
                  </a:path>
                </a:pathLst>
              </a:custGeom>
              <a:solidFill>
                <a:srgbClr val="202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59" name="Freeform 18"/>
              <p:cNvSpPr>
                <a:spLocks noChangeAspect="1"/>
              </p:cNvSpPr>
              <p:nvPr/>
            </p:nvSpPr>
            <p:spPr bwMode="auto">
              <a:xfrm>
                <a:off x="3972" y="1514"/>
                <a:ext cx="170" cy="153"/>
              </a:xfrm>
              <a:custGeom>
                <a:avLst/>
                <a:gdLst>
                  <a:gd name="T0" fmla="*/ 721560 w 104"/>
                  <a:gd name="T1" fmla="*/ 258275 h 94"/>
                  <a:gd name="T2" fmla="*/ 721560 w 104"/>
                  <a:gd name="T3" fmla="*/ 603762 h 94"/>
                  <a:gd name="T4" fmla="*/ 89044 w 104"/>
                  <a:gd name="T5" fmla="*/ 603762 h 94"/>
                  <a:gd name="T6" fmla="*/ 85602 w 104"/>
                  <a:gd name="T7" fmla="*/ 502944 h 94"/>
                  <a:gd name="T8" fmla="*/ 373877 w 104"/>
                  <a:gd name="T9" fmla="*/ 502944 h 94"/>
                  <a:gd name="T10" fmla="*/ 110552 w 104"/>
                  <a:gd name="T11" fmla="*/ 359083 h 94"/>
                  <a:gd name="T12" fmla="*/ 0 w 104"/>
                  <a:gd name="T13" fmla="*/ 225122 h 94"/>
                  <a:gd name="T14" fmla="*/ 89044 w 104"/>
                  <a:gd name="T15" fmla="*/ 112011 h 94"/>
                  <a:gd name="T16" fmla="*/ 295391 w 104"/>
                  <a:gd name="T17" fmla="*/ 0 h 94"/>
                  <a:gd name="T18" fmla="*/ 450080 w 104"/>
                  <a:gd name="T19" fmla="*/ 82176 h 94"/>
                  <a:gd name="T20" fmla="*/ 250008 w 104"/>
                  <a:gd name="T21" fmla="*/ 194334 h 94"/>
                  <a:gd name="T22" fmla="*/ 272938 w 104"/>
                  <a:gd name="T23" fmla="*/ 277199 h 94"/>
                  <a:gd name="T24" fmla="*/ 536053 w 104"/>
                  <a:gd name="T25" fmla="*/ 420384 h 94"/>
                  <a:gd name="T26" fmla="*/ 536053 w 104"/>
                  <a:gd name="T27" fmla="*/ 258275 h 94"/>
                  <a:gd name="T28" fmla="*/ 721560 w 104"/>
                  <a:gd name="T29" fmla="*/ 258275 h 94"/>
                  <a:gd name="T30" fmla="*/ 721560 w 104"/>
                  <a:gd name="T31" fmla="*/ 258275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4"/>
                  <a:gd name="T49" fmla="*/ 0 h 94"/>
                  <a:gd name="T50" fmla="*/ 104 w 104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4" h="94">
                    <a:moveTo>
                      <a:pt x="104" y="40"/>
                    </a:moveTo>
                    <a:cubicBezTo>
                      <a:pt x="104" y="94"/>
                      <a:pt x="104" y="94"/>
                      <a:pt x="104" y="94"/>
                    </a:cubicBezTo>
                    <a:cubicBezTo>
                      <a:pt x="13" y="94"/>
                      <a:pt x="13" y="94"/>
                      <a:pt x="13" y="94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54" y="78"/>
                      <a:pt x="54" y="78"/>
                      <a:pt x="54" y="78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3" y="48"/>
                      <a:pt x="0" y="40"/>
                      <a:pt x="0" y="35"/>
                    </a:cubicBezTo>
                    <a:cubicBezTo>
                      <a:pt x="0" y="25"/>
                      <a:pt x="11" y="18"/>
                      <a:pt x="13" y="17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0" y="34"/>
                      <a:pt x="31" y="38"/>
                      <a:pt x="39" y="43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104" y="40"/>
                      <a:pt x="104" y="40"/>
                      <a:pt x="104" y="40"/>
                    </a:cubicBezTo>
                    <a:close/>
                  </a:path>
                </a:pathLst>
              </a:custGeom>
              <a:solidFill>
                <a:srgbClr val="202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60" name="Freeform 19"/>
              <p:cNvSpPr>
                <a:spLocks noChangeAspect="1"/>
              </p:cNvSpPr>
              <p:nvPr/>
            </p:nvSpPr>
            <p:spPr bwMode="auto">
              <a:xfrm>
                <a:off x="3878" y="1402"/>
                <a:ext cx="264" cy="100"/>
              </a:xfrm>
              <a:custGeom>
                <a:avLst/>
                <a:gdLst>
                  <a:gd name="T0" fmla="*/ 197201 w 162"/>
                  <a:gd name="T1" fmla="*/ 388990 h 61"/>
                  <a:gd name="T2" fmla="*/ 197201 w 162"/>
                  <a:gd name="T3" fmla="*/ 388990 h 61"/>
                  <a:gd name="T4" fmla="*/ 0 w 162"/>
                  <a:gd name="T5" fmla="*/ 264452 h 61"/>
                  <a:gd name="T6" fmla="*/ 149157 w 162"/>
                  <a:gd name="T7" fmla="*/ 169221 h 61"/>
                  <a:gd name="T8" fmla="*/ 346578 w 162"/>
                  <a:gd name="T9" fmla="*/ 293393 h 61"/>
                  <a:gd name="T10" fmla="*/ 486902 w 162"/>
                  <a:gd name="T11" fmla="*/ 277412 h 61"/>
                  <a:gd name="T12" fmla="*/ 738102 w 162"/>
                  <a:gd name="T13" fmla="*/ 116764 h 61"/>
                  <a:gd name="T14" fmla="*/ 460253 w 162"/>
                  <a:gd name="T15" fmla="*/ 116764 h 61"/>
                  <a:gd name="T16" fmla="*/ 460253 w 162"/>
                  <a:gd name="T17" fmla="*/ 0 h 61"/>
                  <a:gd name="T18" fmla="*/ 1064062 w 162"/>
                  <a:gd name="T19" fmla="*/ 0 h 61"/>
                  <a:gd name="T20" fmla="*/ 1064062 w 162"/>
                  <a:gd name="T21" fmla="*/ 397100 h 61"/>
                  <a:gd name="T22" fmla="*/ 887933 w 162"/>
                  <a:gd name="T23" fmla="*/ 397100 h 61"/>
                  <a:gd name="T24" fmla="*/ 887933 w 162"/>
                  <a:gd name="T25" fmla="*/ 215582 h 61"/>
                  <a:gd name="T26" fmla="*/ 636349 w 162"/>
                  <a:gd name="T27" fmla="*/ 374900 h 61"/>
                  <a:gd name="T28" fmla="*/ 397841 w 162"/>
                  <a:gd name="T29" fmla="*/ 446461 h 61"/>
                  <a:gd name="T30" fmla="*/ 197201 w 162"/>
                  <a:gd name="T31" fmla="*/ 388990 h 61"/>
                  <a:gd name="T32" fmla="*/ 197201 w 162"/>
                  <a:gd name="T33" fmla="*/ 38899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2"/>
                  <a:gd name="T52" fmla="*/ 0 h 61"/>
                  <a:gd name="T53" fmla="*/ 162 w 162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2" h="61">
                    <a:moveTo>
                      <a:pt x="30" y="53"/>
                    </a:moveTo>
                    <a:cubicBezTo>
                      <a:pt x="30" y="53"/>
                      <a:pt x="30" y="53"/>
                      <a:pt x="30" y="53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9" y="43"/>
                      <a:pt x="66" y="43"/>
                      <a:pt x="74" y="38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2" y="54"/>
                      <a:pt x="162" y="54"/>
                      <a:pt x="162" y="54"/>
                    </a:cubicBezTo>
                    <a:cubicBezTo>
                      <a:pt x="135" y="54"/>
                      <a:pt x="135" y="54"/>
                      <a:pt x="135" y="54"/>
                    </a:cubicBezTo>
                    <a:cubicBezTo>
                      <a:pt x="135" y="29"/>
                      <a:pt x="135" y="29"/>
                      <a:pt x="135" y="29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83" y="59"/>
                      <a:pt x="70" y="61"/>
                      <a:pt x="61" y="61"/>
                    </a:cubicBezTo>
                    <a:cubicBezTo>
                      <a:pt x="44" y="60"/>
                      <a:pt x="33" y="55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61" name="Freeform 20"/>
              <p:cNvSpPr>
                <a:spLocks noChangeAspect="1"/>
              </p:cNvSpPr>
              <p:nvPr/>
            </p:nvSpPr>
            <p:spPr bwMode="auto">
              <a:xfrm>
                <a:off x="3696" y="1399"/>
                <a:ext cx="172" cy="154"/>
              </a:xfrm>
              <a:custGeom>
                <a:avLst/>
                <a:gdLst>
                  <a:gd name="T0" fmla="*/ 290408 w 105"/>
                  <a:gd name="T1" fmla="*/ 586396 h 94"/>
                  <a:gd name="T2" fmla="*/ 496461 w 105"/>
                  <a:gd name="T3" fmla="*/ 455802 h 94"/>
                  <a:gd name="T4" fmla="*/ 475716 w 105"/>
                  <a:gd name="T5" fmla="*/ 371379 h 94"/>
                  <a:gd name="T6" fmla="*/ 201188 w 105"/>
                  <a:gd name="T7" fmla="*/ 211955 h 94"/>
                  <a:gd name="T8" fmla="*/ 201188 w 105"/>
                  <a:gd name="T9" fmla="*/ 384022 h 94"/>
                  <a:gd name="T10" fmla="*/ 7819 w 105"/>
                  <a:gd name="T11" fmla="*/ 384022 h 94"/>
                  <a:gd name="T12" fmla="*/ 0 w 105"/>
                  <a:gd name="T13" fmla="*/ 0 h 94"/>
                  <a:gd name="T14" fmla="*/ 664056 w 105"/>
                  <a:gd name="T15" fmla="*/ 0 h 94"/>
                  <a:gd name="T16" fmla="*/ 668926 w 105"/>
                  <a:gd name="T17" fmla="*/ 115199 h 94"/>
                  <a:gd name="T18" fmla="*/ 370807 w 105"/>
                  <a:gd name="T19" fmla="*/ 115199 h 94"/>
                  <a:gd name="T20" fmla="*/ 643169 w 105"/>
                  <a:gd name="T21" fmla="*/ 275228 h 94"/>
                  <a:gd name="T22" fmla="*/ 758238 w 105"/>
                  <a:gd name="T23" fmla="*/ 427691 h 94"/>
                  <a:gd name="T24" fmla="*/ 664056 w 105"/>
                  <a:gd name="T25" fmla="*/ 553689 h 94"/>
                  <a:gd name="T26" fmla="*/ 450378 w 105"/>
                  <a:gd name="T27" fmla="*/ 679315 h 94"/>
                  <a:gd name="T28" fmla="*/ 290408 w 105"/>
                  <a:gd name="T29" fmla="*/ 586396 h 94"/>
                  <a:gd name="T30" fmla="*/ 290408 w 105"/>
                  <a:gd name="T31" fmla="*/ 586396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94"/>
                  <a:gd name="T50" fmla="*/ 105 w 105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94">
                    <a:moveTo>
                      <a:pt x="40" y="81"/>
                    </a:moveTo>
                    <a:cubicBezTo>
                      <a:pt x="69" y="63"/>
                      <a:pt x="69" y="63"/>
                      <a:pt x="69" y="63"/>
                    </a:cubicBezTo>
                    <a:cubicBezTo>
                      <a:pt x="75" y="60"/>
                      <a:pt x="74" y="56"/>
                      <a:pt x="66" y="51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89" y="38"/>
                      <a:pt x="89" y="38"/>
                      <a:pt x="89" y="38"/>
                    </a:cubicBezTo>
                    <a:cubicBezTo>
                      <a:pt x="102" y="46"/>
                      <a:pt x="105" y="54"/>
                      <a:pt x="105" y="59"/>
                    </a:cubicBezTo>
                    <a:cubicBezTo>
                      <a:pt x="105" y="69"/>
                      <a:pt x="94" y="75"/>
                      <a:pt x="92" y="77"/>
                    </a:cubicBezTo>
                    <a:cubicBezTo>
                      <a:pt x="62" y="94"/>
                      <a:pt x="62" y="94"/>
                      <a:pt x="62" y="94"/>
                    </a:cubicBezTo>
                    <a:cubicBezTo>
                      <a:pt x="40" y="81"/>
                      <a:pt x="40" y="81"/>
                      <a:pt x="40" y="81"/>
                    </a:cubicBezTo>
                    <a:cubicBezTo>
                      <a:pt x="40" y="81"/>
                      <a:pt x="40" y="81"/>
                      <a:pt x="40" y="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62" name="Freeform 21"/>
              <p:cNvSpPr>
                <a:spLocks noChangeAspect="1"/>
              </p:cNvSpPr>
              <p:nvPr/>
            </p:nvSpPr>
            <p:spPr bwMode="auto">
              <a:xfrm>
                <a:off x="3692" y="1558"/>
                <a:ext cx="264" cy="99"/>
              </a:xfrm>
              <a:custGeom>
                <a:avLst/>
                <a:gdLst>
                  <a:gd name="T0" fmla="*/ 865374 w 162"/>
                  <a:gd name="T1" fmla="*/ 48192 h 61"/>
                  <a:gd name="T2" fmla="*/ 1064062 w 162"/>
                  <a:gd name="T3" fmla="*/ 155531 h 61"/>
                  <a:gd name="T4" fmla="*/ 920405 w 162"/>
                  <a:gd name="T5" fmla="*/ 234200 h 61"/>
                  <a:gd name="T6" fmla="*/ 723135 w 162"/>
                  <a:gd name="T7" fmla="*/ 126936 h 61"/>
                  <a:gd name="T8" fmla="*/ 576745 w 162"/>
                  <a:gd name="T9" fmla="*/ 138313 h 61"/>
                  <a:gd name="T10" fmla="*/ 325856 w 162"/>
                  <a:gd name="T11" fmla="*/ 274125 h 61"/>
                  <a:gd name="T12" fmla="*/ 604695 w 162"/>
                  <a:gd name="T13" fmla="*/ 274125 h 61"/>
                  <a:gd name="T14" fmla="*/ 604695 w 162"/>
                  <a:gd name="T15" fmla="*/ 373022 h 61"/>
                  <a:gd name="T16" fmla="*/ 0 w 162"/>
                  <a:gd name="T17" fmla="*/ 373022 h 61"/>
                  <a:gd name="T18" fmla="*/ 0 w 162"/>
                  <a:gd name="T19" fmla="*/ 41174 h 61"/>
                  <a:gd name="T20" fmla="*/ 177765 w 162"/>
                  <a:gd name="T21" fmla="*/ 41174 h 61"/>
                  <a:gd name="T22" fmla="*/ 185028 w 162"/>
                  <a:gd name="T23" fmla="*/ 194611 h 61"/>
                  <a:gd name="T24" fmla="*/ 428628 w 162"/>
                  <a:gd name="T25" fmla="*/ 59809 h 61"/>
                  <a:gd name="T26" fmla="*/ 665339 w 162"/>
                  <a:gd name="T27" fmla="*/ 0 h 61"/>
                  <a:gd name="T28" fmla="*/ 865374 w 162"/>
                  <a:gd name="T29" fmla="*/ 48192 h 61"/>
                  <a:gd name="T30" fmla="*/ 865374 w 162"/>
                  <a:gd name="T31" fmla="*/ 48192 h 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2"/>
                  <a:gd name="T49" fmla="*/ 0 h 61"/>
                  <a:gd name="T50" fmla="*/ 162 w 162"/>
                  <a:gd name="T51" fmla="*/ 61 h 6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2" h="61">
                    <a:moveTo>
                      <a:pt x="132" y="8"/>
                    </a:moveTo>
                    <a:cubicBezTo>
                      <a:pt x="162" y="25"/>
                      <a:pt x="162" y="25"/>
                      <a:pt x="162" y="25"/>
                    </a:cubicBezTo>
                    <a:cubicBezTo>
                      <a:pt x="140" y="38"/>
                      <a:pt x="140" y="38"/>
                      <a:pt x="140" y="38"/>
                    </a:cubicBezTo>
                    <a:cubicBezTo>
                      <a:pt x="110" y="21"/>
                      <a:pt x="110" y="21"/>
                      <a:pt x="110" y="21"/>
                    </a:cubicBezTo>
                    <a:cubicBezTo>
                      <a:pt x="104" y="18"/>
                      <a:pt x="96" y="18"/>
                      <a:pt x="88" y="23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79" y="2"/>
                      <a:pt x="93" y="0"/>
                      <a:pt x="101" y="0"/>
                    </a:cubicBezTo>
                    <a:cubicBezTo>
                      <a:pt x="118" y="1"/>
                      <a:pt x="130" y="7"/>
                      <a:pt x="132" y="8"/>
                    </a:cubicBezTo>
                    <a:cubicBezTo>
                      <a:pt x="132" y="8"/>
                      <a:pt x="132" y="8"/>
                      <a:pt x="132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63" name="Freeform 22"/>
              <p:cNvSpPr>
                <a:spLocks noChangeAspect="1"/>
              </p:cNvSpPr>
              <p:nvPr/>
            </p:nvSpPr>
            <p:spPr bwMode="auto">
              <a:xfrm>
                <a:off x="3966" y="1507"/>
                <a:ext cx="171" cy="154"/>
              </a:xfrm>
              <a:custGeom>
                <a:avLst/>
                <a:gdLst>
                  <a:gd name="T0" fmla="*/ 681670 w 105"/>
                  <a:gd name="T1" fmla="*/ 295714 h 94"/>
                  <a:gd name="T2" fmla="*/ 681670 w 105"/>
                  <a:gd name="T3" fmla="*/ 679315 h 94"/>
                  <a:gd name="T4" fmla="*/ 83230 w 105"/>
                  <a:gd name="T5" fmla="*/ 679315 h 94"/>
                  <a:gd name="T6" fmla="*/ 83230 w 105"/>
                  <a:gd name="T7" fmla="*/ 565950 h 94"/>
                  <a:gd name="T8" fmla="*/ 359501 w 105"/>
                  <a:gd name="T9" fmla="*/ 565950 h 94"/>
                  <a:gd name="T10" fmla="*/ 112909 w 105"/>
                  <a:gd name="T11" fmla="*/ 406549 h 94"/>
                  <a:gd name="T12" fmla="*/ 0 w 105"/>
                  <a:gd name="T13" fmla="*/ 249616 h 94"/>
                  <a:gd name="T14" fmla="*/ 90783 w 105"/>
                  <a:gd name="T15" fmla="*/ 123719 h 94"/>
                  <a:gd name="T16" fmla="*/ 279562 w 105"/>
                  <a:gd name="T17" fmla="*/ 0 h 94"/>
                  <a:gd name="T18" fmla="*/ 425751 w 105"/>
                  <a:gd name="T19" fmla="*/ 92456 h 94"/>
                  <a:gd name="T20" fmla="*/ 234654 w 105"/>
                  <a:gd name="T21" fmla="*/ 226686 h 94"/>
                  <a:gd name="T22" fmla="*/ 254104 w 105"/>
                  <a:gd name="T23" fmla="*/ 309196 h 94"/>
                  <a:gd name="T24" fmla="*/ 499485 w 105"/>
                  <a:gd name="T25" fmla="*/ 468480 h 94"/>
                  <a:gd name="T26" fmla="*/ 499485 w 105"/>
                  <a:gd name="T27" fmla="*/ 295714 h 94"/>
                  <a:gd name="T28" fmla="*/ 681670 w 105"/>
                  <a:gd name="T29" fmla="*/ 295714 h 94"/>
                  <a:gd name="T30" fmla="*/ 681670 w 105"/>
                  <a:gd name="T31" fmla="*/ 295714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94"/>
                  <a:gd name="T50" fmla="*/ 105 w 105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94">
                    <a:moveTo>
                      <a:pt x="105" y="41"/>
                    </a:moveTo>
                    <a:cubicBezTo>
                      <a:pt x="105" y="94"/>
                      <a:pt x="105" y="94"/>
                      <a:pt x="105" y="94"/>
                    </a:cubicBezTo>
                    <a:cubicBezTo>
                      <a:pt x="13" y="94"/>
                      <a:pt x="13" y="94"/>
                      <a:pt x="13" y="94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55" y="78"/>
                      <a:pt x="55" y="78"/>
                      <a:pt x="55" y="78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3" y="48"/>
                      <a:pt x="0" y="40"/>
                      <a:pt x="0" y="35"/>
                    </a:cubicBezTo>
                    <a:cubicBezTo>
                      <a:pt x="1" y="25"/>
                      <a:pt x="11" y="19"/>
                      <a:pt x="14" y="17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0" y="34"/>
                      <a:pt x="31" y="38"/>
                      <a:pt x="39" y="43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5" y="41"/>
                      <a:pt x="105" y="41"/>
                      <a:pt x="105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26667" name="Group 95"/>
            <p:cNvGrpSpPr>
              <a:grpSpLocks noChangeAspect="1"/>
            </p:cNvGrpSpPr>
            <p:nvPr/>
          </p:nvGrpSpPr>
          <p:grpSpPr bwMode="auto">
            <a:xfrm>
              <a:off x="4427534" y="2274887"/>
              <a:ext cx="720724" cy="501648"/>
              <a:chOff x="3541" y="1317"/>
              <a:chExt cx="747" cy="546"/>
            </a:xfrm>
          </p:grpSpPr>
          <p:sp>
            <p:nvSpPr>
              <p:cNvPr id="26730" name="AutoShape 96"/>
              <p:cNvSpPr>
                <a:spLocks noChangeAspect="1" noChangeArrowheads="1" noTextEdit="1"/>
              </p:cNvSpPr>
              <p:nvPr/>
            </p:nvSpPr>
            <p:spPr bwMode="auto">
              <a:xfrm>
                <a:off x="3574" y="1337"/>
                <a:ext cx="681" cy="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31" name="Freeform 97"/>
              <p:cNvSpPr>
                <a:spLocks noChangeAspect="1"/>
              </p:cNvSpPr>
              <p:nvPr/>
            </p:nvSpPr>
            <p:spPr bwMode="auto">
              <a:xfrm>
                <a:off x="3574" y="1525"/>
                <a:ext cx="679" cy="338"/>
              </a:xfrm>
              <a:custGeom>
                <a:avLst/>
                <a:gdLst>
                  <a:gd name="T0" fmla="*/ 2404677 w 416"/>
                  <a:gd name="T1" fmla="*/ 572619 h 207"/>
                  <a:gd name="T2" fmla="*/ 418413 w 416"/>
                  <a:gd name="T3" fmla="*/ 572619 h 207"/>
                  <a:gd name="T4" fmla="*/ 7420 w 416"/>
                  <a:gd name="T5" fmla="*/ 7524 h 207"/>
                  <a:gd name="T6" fmla="*/ 0 w 416"/>
                  <a:gd name="T7" fmla="*/ 7524 h 207"/>
                  <a:gd name="T8" fmla="*/ 0 w 416"/>
                  <a:gd name="T9" fmla="*/ 546077 h 207"/>
                  <a:gd name="T10" fmla="*/ 7420 w 416"/>
                  <a:gd name="T11" fmla="*/ 546077 h 207"/>
                  <a:gd name="T12" fmla="*/ 418413 w 416"/>
                  <a:gd name="T13" fmla="*/ 1088068 h 207"/>
                  <a:gd name="T14" fmla="*/ 2404677 w 416"/>
                  <a:gd name="T15" fmla="*/ 1088068 h 207"/>
                  <a:gd name="T16" fmla="*/ 2810897 w 416"/>
                  <a:gd name="T17" fmla="*/ 546077 h 207"/>
                  <a:gd name="T18" fmla="*/ 2810897 w 416"/>
                  <a:gd name="T19" fmla="*/ 546077 h 207"/>
                  <a:gd name="T20" fmla="*/ 2810897 w 416"/>
                  <a:gd name="T21" fmla="*/ 0 h 207"/>
                  <a:gd name="T22" fmla="*/ 2404677 w 416"/>
                  <a:gd name="T23" fmla="*/ 572619 h 2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6"/>
                  <a:gd name="T37" fmla="*/ 0 h 207"/>
                  <a:gd name="T38" fmla="*/ 416 w 416"/>
                  <a:gd name="T39" fmla="*/ 207 h 2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6" h="207">
                    <a:moveTo>
                      <a:pt x="356" y="84"/>
                    </a:moveTo>
                    <a:cubicBezTo>
                      <a:pt x="275" y="131"/>
                      <a:pt x="143" y="131"/>
                      <a:pt x="62" y="84"/>
                    </a:cubicBezTo>
                    <a:cubicBezTo>
                      <a:pt x="18" y="59"/>
                      <a:pt x="1" y="33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3" y="109"/>
                      <a:pt x="23" y="138"/>
                      <a:pt x="62" y="160"/>
                    </a:cubicBezTo>
                    <a:cubicBezTo>
                      <a:pt x="143" y="207"/>
                      <a:pt x="275" y="207"/>
                      <a:pt x="356" y="160"/>
                    </a:cubicBezTo>
                    <a:cubicBezTo>
                      <a:pt x="394" y="138"/>
                      <a:pt x="414" y="109"/>
                      <a:pt x="416" y="80"/>
                    </a:cubicBezTo>
                    <a:cubicBezTo>
                      <a:pt x="416" y="80"/>
                      <a:pt x="416" y="80"/>
                      <a:pt x="416" y="80"/>
                    </a:cubicBezTo>
                    <a:cubicBezTo>
                      <a:pt x="416" y="0"/>
                      <a:pt x="416" y="0"/>
                      <a:pt x="416" y="0"/>
                    </a:cubicBezTo>
                    <a:cubicBezTo>
                      <a:pt x="416" y="31"/>
                      <a:pt x="396" y="61"/>
                      <a:pt x="356" y="84"/>
                    </a:cubicBezTo>
                    <a:close/>
                  </a:path>
                </a:pathLst>
              </a:custGeom>
              <a:solidFill>
                <a:srgbClr val="113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32" name="Freeform 98"/>
              <p:cNvSpPr>
                <a:spLocks noChangeAspect="1"/>
              </p:cNvSpPr>
              <p:nvPr/>
            </p:nvSpPr>
            <p:spPr bwMode="auto">
              <a:xfrm>
                <a:off x="3541" y="1317"/>
                <a:ext cx="747" cy="432"/>
              </a:xfrm>
              <a:custGeom>
                <a:avLst/>
                <a:gdLst>
                  <a:gd name="T0" fmla="*/ 2602095 w 457"/>
                  <a:gd name="T1" fmla="*/ 332445 h 264"/>
                  <a:gd name="T2" fmla="*/ 2610685 w 457"/>
                  <a:gd name="T3" fmla="*/ 1535578 h 264"/>
                  <a:gd name="T4" fmla="*/ 568640 w 457"/>
                  <a:gd name="T5" fmla="*/ 1535578 h 264"/>
                  <a:gd name="T6" fmla="*/ 560623 w 457"/>
                  <a:gd name="T7" fmla="*/ 332445 h 264"/>
                  <a:gd name="T8" fmla="*/ 2602095 w 457"/>
                  <a:gd name="T9" fmla="*/ 332445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"/>
                  <a:gd name="T16" fmla="*/ 0 h 264"/>
                  <a:gd name="T17" fmla="*/ 457 w 457"/>
                  <a:gd name="T18" fmla="*/ 264 h 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" h="264">
                    <a:moveTo>
                      <a:pt x="375" y="47"/>
                    </a:moveTo>
                    <a:cubicBezTo>
                      <a:pt x="456" y="94"/>
                      <a:pt x="457" y="170"/>
                      <a:pt x="376" y="217"/>
                    </a:cubicBezTo>
                    <a:cubicBezTo>
                      <a:pt x="295" y="264"/>
                      <a:pt x="163" y="264"/>
                      <a:pt x="82" y="217"/>
                    </a:cubicBezTo>
                    <a:cubicBezTo>
                      <a:pt x="0" y="170"/>
                      <a:pt x="0" y="94"/>
                      <a:pt x="81" y="47"/>
                    </a:cubicBezTo>
                    <a:cubicBezTo>
                      <a:pt x="162" y="0"/>
                      <a:pt x="293" y="0"/>
                      <a:pt x="375" y="47"/>
                    </a:cubicBezTo>
                  </a:path>
                </a:pathLst>
              </a:custGeom>
              <a:solidFill>
                <a:srgbClr val="4A6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33" name="Freeform 99"/>
              <p:cNvSpPr>
                <a:spLocks noChangeAspect="1" noEditPoints="1"/>
              </p:cNvSpPr>
              <p:nvPr/>
            </p:nvSpPr>
            <p:spPr bwMode="auto">
              <a:xfrm>
                <a:off x="3788" y="1751"/>
                <a:ext cx="39" cy="53"/>
              </a:xfrm>
              <a:custGeom>
                <a:avLst/>
                <a:gdLst>
                  <a:gd name="T0" fmla="*/ 41949 w 24"/>
                  <a:gd name="T1" fmla="*/ 25797 h 33"/>
                  <a:gd name="T2" fmla="*/ 41949 w 24"/>
                  <a:gd name="T3" fmla="*/ 68592 h 33"/>
                  <a:gd name="T4" fmla="*/ 61076 w 24"/>
                  <a:gd name="T5" fmla="*/ 68592 h 33"/>
                  <a:gd name="T6" fmla="*/ 79895 w 24"/>
                  <a:gd name="T7" fmla="*/ 66542 h 33"/>
                  <a:gd name="T8" fmla="*/ 87132 w 24"/>
                  <a:gd name="T9" fmla="*/ 50906 h 33"/>
                  <a:gd name="T10" fmla="*/ 61076 w 24"/>
                  <a:gd name="T11" fmla="*/ 25797 h 33"/>
                  <a:gd name="T12" fmla="*/ 41949 w 24"/>
                  <a:gd name="T13" fmla="*/ 25797 h 33"/>
                  <a:gd name="T14" fmla="*/ 0 w 24"/>
                  <a:gd name="T15" fmla="*/ 167054 h 33"/>
                  <a:gd name="T16" fmla="*/ 0 w 24"/>
                  <a:gd name="T17" fmla="*/ 0 h 33"/>
                  <a:gd name="T18" fmla="*/ 78665 w 24"/>
                  <a:gd name="T19" fmla="*/ 0 h 33"/>
                  <a:gd name="T20" fmla="*/ 118308 w 24"/>
                  <a:gd name="T21" fmla="*/ 10001 h 33"/>
                  <a:gd name="T22" fmla="*/ 139937 w 24"/>
                  <a:gd name="T23" fmla="*/ 41432 h 33"/>
                  <a:gd name="T24" fmla="*/ 91567 w 24"/>
                  <a:gd name="T25" fmla="*/ 84214 h 33"/>
                  <a:gd name="T26" fmla="*/ 91567 w 24"/>
                  <a:gd name="T27" fmla="*/ 84214 h 33"/>
                  <a:gd name="T28" fmla="*/ 118308 w 24"/>
                  <a:gd name="T29" fmla="*/ 97562 h 33"/>
                  <a:gd name="T30" fmla="*/ 127831 w 24"/>
                  <a:gd name="T31" fmla="*/ 110163 h 33"/>
                  <a:gd name="T32" fmla="*/ 148796 w 24"/>
                  <a:gd name="T33" fmla="*/ 167054 h 33"/>
                  <a:gd name="T34" fmla="*/ 91567 w 24"/>
                  <a:gd name="T35" fmla="*/ 167054 h 33"/>
                  <a:gd name="T36" fmla="*/ 79895 w 24"/>
                  <a:gd name="T37" fmla="*/ 123068 h 33"/>
                  <a:gd name="T38" fmla="*/ 68167 w 24"/>
                  <a:gd name="T39" fmla="*/ 100188 h 33"/>
                  <a:gd name="T40" fmla="*/ 41949 w 24"/>
                  <a:gd name="T41" fmla="*/ 100188 h 33"/>
                  <a:gd name="T42" fmla="*/ 41949 w 24"/>
                  <a:gd name="T43" fmla="*/ 167054 h 33"/>
                  <a:gd name="T44" fmla="*/ 0 w 24"/>
                  <a:gd name="T45" fmla="*/ 167054 h 3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"/>
                  <a:gd name="T70" fmla="*/ 0 h 33"/>
                  <a:gd name="T71" fmla="*/ 24 w 24"/>
                  <a:gd name="T72" fmla="*/ 33 h 3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" h="33">
                    <a:moveTo>
                      <a:pt x="7" y="5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4"/>
                      <a:pt x="12" y="14"/>
                      <a:pt x="13" y="13"/>
                    </a:cubicBezTo>
                    <a:cubicBezTo>
                      <a:pt x="14" y="12"/>
                      <a:pt x="14" y="11"/>
                      <a:pt x="14" y="10"/>
                    </a:cubicBezTo>
                    <a:cubicBezTo>
                      <a:pt x="14" y="7"/>
                      <a:pt x="13" y="5"/>
                      <a:pt x="10" y="5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  <a:moveTo>
                      <a:pt x="0" y="3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7" y="0"/>
                      <a:pt x="19" y="2"/>
                    </a:cubicBezTo>
                    <a:cubicBezTo>
                      <a:pt x="21" y="3"/>
                      <a:pt x="22" y="5"/>
                      <a:pt x="22" y="8"/>
                    </a:cubicBezTo>
                    <a:cubicBezTo>
                      <a:pt x="22" y="13"/>
                      <a:pt x="20" y="16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7" y="17"/>
                      <a:pt x="18" y="17"/>
                      <a:pt x="19" y="19"/>
                    </a:cubicBezTo>
                    <a:cubicBezTo>
                      <a:pt x="19" y="19"/>
                      <a:pt x="20" y="20"/>
                      <a:pt x="20" y="2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2"/>
                      <a:pt x="11" y="21"/>
                      <a:pt x="11" y="20"/>
                    </a:cubicBezTo>
                    <a:cubicBezTo>
                      <a:pt x="10" y="20"/>
                      <a:pt x="9" y="20"/>
                      <a:pt x="7" y="20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0" y="33"/>
                      <a:pt x="0" y="33"/>
                      <a:pt x="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34" name="Freeform 100"/>
              <p:cNvSpPr>
                <a:spLocks noChangeAspect="1" noEditPoints="1"/>
              </p:cNvSpPr>
              <p:nvPr/>
            </p:nvSpPr>
            <p:spPr bwMode="auto">
              <a:xfrm>
                <a:off x="3832" y="1749"/>
                <a:ext cx="47" cy="57"/>
              </a:xfrm>
              <a:custGeom>
                <a:avLst/>
                <a:gdLst>
                  <a:gd name="T0" fmla="*/ 47266 w 29"/>
                  <a:gd name="T1" fmla="*/ 112909 h 35"/>
                  <a:gd name="T2" fmla="*/ 83530 w 29"/>
                  <a:gd name="T3" fmla="*/ 188325 h 35"/>
                  <a:gd name="T4" fmla="*/ 117254 w 29"/>
                  <a:gd name="T5" fmla="*/ 112909 h 35"/>
                  <a:gd name="T6" fmla="*/ 83530 w 29"/>
                  <a:gd name="T7" fmla="*/ 38710 h 35"/>
                  <a:gd name="T8" fmla="*/ 47266 w 29"/>
                  <a:gd name="T9" fmla="*/ 112909 h 35"/>
                  <a:gd name="T10" fmla="*/ 0 w 29"/>
                  <a:gd name="T11" fmla="*/ 112909 h 35"/>
                  <a:gd name="T12" fmla="*/ 17995 w 29"/>
                  <a:gd name="T13" fmla="*/ 31381 h 35"/>
                  <a:gd name="T14" fmla="*/ 83530 w 29"/>
                  <a:gd name="T15" fmla="*/ 0 h 35"/>
                  <a:gd name="T16" fmla="*/ 149137 w 29"/>
                  <a:gd name="T17" fmla="*/ 31381 h 35"/>
                  <a:gd name="T18" fmla="*/ 171785 w 29"/>
                  <a:gd name="T19" fmla="*/ 112909 h 35"/>
                  <a:gd name="T20" fmla="*/ 149137 w 29"/>
                  <a:gd name="T21" fmla="*/ 195619 h 35"/>
                  <a:gd name="T22" fmla="*/ 83530 w 29"/>
                  <a:gd name="T23" fmla="*/ 227181 h 35"/>
                  <a:gd name="T24" fmla="*/ 17995 w 29"/>
                  <a:gd name="T25" fmla="*/ 188325 h 35"/>
                  <a:gd name="T26" fmla="*/ 0 w 29"/>
                  <a:gd name="T27" fmla="*/ 112909 h 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"/>
                  <a:gd name="T43" fmla="*/ 0 h 35"/>
                  <a:gd name="T44" fmla="*/ 29 w 29"/>
                  <a:gd name="T45" fmla="*/ 35 h 3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" h="35">
                    <a:moveTo>
                      <a:pt x="8" y="17"/>
                    </a:moveTo>
                    <a:cubicBezTo>
                      <a:pt x="8" y="25"/>
                      <a:pt x="10" y="29"/>
                      <a:pt x="14" y="29"/>
                    </a:cubicBezTo>
                    <a:cubicBezTo>
                      <a:pt x="18" y="29"/>
                      <a:pt x="20" y="25"/>
                      <a:pt x="20" y="17"/>
                    </a:cubicBezTo>
                    <a:cubicBezTo>
                      <a:pt x="20" y="10"/>
                      <a:pt x="18" y="6"/>
                      <a:pt x="14" y="6"/>
                    </a:cubicBezTo>
                    <a:cubicBezTo>
                      <a:pt x="10" y="6"/>
                      <a:pt x="8" y="10"/>
                      <a:pt x="8" y="17"/>
                    </a:cubicBezTo>
                    <a:close/>
                    <a:moveTo>
                      <a:pt x="0" y="17"/>
                    </a:moveTo>
                    <a:cubicBezTo>
                      <a:pt x="0" y="12"/>
                      <a:pt x="1" y="8"/>
                      <a:pt x="3" y="5"/>
                    </a:cubicBezTo>
                    <a:cubicBezTo>
                      <a:pt x="6" y="2"/>
                      <a:pt x="10" y="0"/>
                      <a:pt x="14" y="0"/>
                    </a:cubicBezTo>
                    <a:cubicBezTo>
                      <a:pt x="19" y="0"/>
                      <a:pt x="23" y="2"/>
                      <a:pt x="25" y="5"/>
                    </a:cubicBezTo>
                    <a:cubicBezTo>
                      <a:pt x="27" y="8"/>
                      <a:pt x="29" y="12"/>
                      <a:pt x="29" y="17"/>
                    </a:cubicBezTo>
                    <a:cubicBezTo>
                      <a:pt x="29" y="22"/>
                      <a:pt x="27" y="26"/>
                      <a:pt x="25" y="30"/>
                    </a:cubicBezTo>
                    <a:cubicBezTo>
                      <a:pt x="23" y="33"/>
                      <a:pt x="19" y="35"/>
                      <a:pt x="14" y="35"/>
                    </a:cubicBezTo>
                    <a:cubicBezTo>
                      <a:pt x="10" y="35"/>
                      <a:pt x="6" y="33"/>
                      <a:pt x="3" y="29"/>
                    </a:cubicBezTo>
                    <a:cubicBezTo>
                      <a:pt x="1" y="26"/>
                      <a:pt x="0" y="22"/>
                      <a:pt x="0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35" name="Freeform 101"/>
              <p:cNvSpPr>
                <a:spLocks noChangeAspect="1"/>
              </p:cNvSpPr>
              <p:nvPr/>
            </p:nvSpPr>
            <p:spPr bwMode="auto">
              <a:xfrm>
                <a:off x="3888" y="1751"/>
                <a:ext cx="39" cy="55"/>
              </a:xfrm>
              <a:custGeom>
                <a:avLst/>
                <a:gdLst>
                  <a:gd name="T0" fmla="*/ 0 w 24"/>
                  <a:gd name="T1" fmla="*/ 121110 h 34"/>
                  <a:gd name="T2" fmla="*/ 0 w 24"/>
                  <a:gd name="T3" fmla="*/ 0 h 34"/>
                  <a:gd name="T4" fmla="*/ 41949 w 24"/>
                  <a:gd name="T5" fmla="*/ 0 h 34"/>
                  <a:gd name="T6" fmla="*/ 41949 w 24"/>
                  <a:gd name="T7" fmla="*/ 127851 h 34"/>
                  <a:gd name="T8" fmla="*/ 78665 w 24"/>
                  <a:gd name="T9" fmla="*/ 160579 h 34"/>
                  <a:gd name="T10" fmla="*/ 99248 w 24"/>
                  <a:gd name="T11" fmla="*/ 127851 h 34"/>
                  <a:gd name="T12" fmla="*/ 99248 w 24"/>
                  <a:gd name="T13" fmla="*/ 0 h 34"/>
                  <a:gd name="T14" fmla="*/ 148796 w 24"/>
                  <a:gd name="T15" fmla="*/ 0 h 34"/>
                  <a:gd name="T16" fmla="*/ 148796 w 24"/>
                  <a:gd name="T17" fmla="*/ 121110 h 34"/>
                  <a:gd name="T18" fmla="*/ 129829 w 24"/>
                  <a:gd name="T19" fmla="*/ 174065 h 34"/>
                  <a:gd name="T20" fmla="*/ 78665 w 24"/>
                  <a:gd name="T21" fmla="*/ 195913 h 34"/>
                  <a:gd name="T22" fmla="*/ 18619 w 24"/>
                  <a:gd name="T23" fmla="*/ 174065 h 34"/>
                  <a:gd name="T24" fmla="*/ 0 w 24"/>
                  <a:gd name="T25" fmla="*/ 121110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34"/>
                  <a:gd name="T41" fmla="*/ 24 w 24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34">
                    <a:moveTo>
                      <a:pt x="0" y="2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6"/>
                      <a:pt x="9" y="28"/>
                      <a:pt x="12" y="28"/>
                    </a:cubicBezTo>
                    <a:cubicBezTo>
                      <a:pt x="15" y="28"/>
                      <a:pt x="16" y="26"/>
                      <a:pt x="16" y="2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5"/>
                      <a:pt x="23" y="28"/>
                      <a:pt x="21" y="30"/>
                    </a:cubicBezTo>
                    <a:cubicBezTo>
                      <a:pt x="19" y="33"/>
                      <a:pt x="16" y="34"/>
                      <a:pt x="12" y="34"/>
                    </a:cubicBezTo>
                    <a:cubicBezTo>
                      <a:pt x="8" y="34"/>
                      <a:pt x="5" y="33"/>
                      <a:pt x="3" y="30"/>
                    </a:cubicBezTo>
                    <a:cubicBezTo>
                      <a:pt x="1" y="28"/>
                      <a:pt x="0" y="25"/>
                      <a:pt x="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36" name="Freeform 102"/>
              <p:cNvSpPr>
                <a:spLocks noChangeAspect="1"/>
              </p:cNvSpPr>
              <p:nvPr/>
            </p:nvSpPr>
            <p:spPr bwMode="auto">
              <a:xfrm>
                <a:off x="3933" y="1751"/>
                <a:ext cx="36" cy="53"/>
              </a:xfrm>
              <a:custGeom>
                <a:avLst/>
                <a:gdLst>
                  <a:gd name="T0" fmla="*/ 12 w 36"/>
                  <a:gd name="T1" fmla="*/ 53 h 53"/>
                  <a:gd name="T2" fmla="*/ 12 w 36"/>
                  <a:gd name="T3" fmla="*/ 9 h 53"/>
                  <a:gd name="T4" fmla="*/ 0 w 36"/>
                  <a:gd name="T5" fmla="*/ 9 h 53"/>
                  <a:gd name="T6" fmla="*/ 0 w 36"/>
                  <a:gd name="T7" fmla="*/ 0 h 53"/>
                  <a:gd name="T8" fmla="*/ 36 w 36"/>
                  <a:gd name="T9" fmla="*/ 0 h 53"/>
                  <a:gd name="T10" fmla="*/ 36 w 36"/>
                  <a:gd name="T11" fmla="*/ 9 h 53"/>
                  <a:gd name="T12" fmla="*/ 25 w 36"/>
                  <a:gd name="T13" fmla="*/ 9 h 53"/>
                  <a:gd name="T14" fmla="*/ 25 w 36"/>
                  <a:gd name="T15" fmla="*/ 53 h 53"/>
                  <a:gd name="T16" fmla="*/ 12 w 36"/>
                  <a:gd name="T17" fmla="*/ 53 h 53"/>
                  <a:gd name="T18" fmla="*/ 12 w 36"/>
                  <a:gd name="T19" fmla="*/ 53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53"/>
                  <a:gd name="T32" fmla="*/ 36 w 36"/>
                  <a:gd name="T33" fmla="*/ 53 h 5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53">
                    <a:moveTo>
                      <a:pt x="12" y="53"/>
                    </a:moveTo>
                    <a:lnTo>
                      <a:pt x="12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9"/>
                    </a:lnTo>
                    <a:lnTo>
                      <a:pt x="25" y="9"/>
                    </a:lnTo>
                    <a:lnTo>
                      <a:pt x="25" y="53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37" name="Freeform 103"/>
              <p:cNvSpPr>
                <a:spLocks noChangeAspect="1"/>
              </p:cNvSpPr>
              <p:nvPr/>
            </p:nvSpPr>
            <p:spPr bwMode="auto">
              <a:xfrm>
                <a:off x="3976" y="1751"/>
                <a:ext cx="32" cy="53"/>
              </a:xfrm>
              <a:custGeom>
                <a:avLst/>
                <a:gdLst>
                  <a:gd name="T0" fmla="*/ 0 w 32"/>
                  <a:gd name="T1" fmla="*/ 53 h 53"/>
                  <a:gd name="T2" fmla="*/ 0 w 32"/>
                  <a:gd name="T3" fmla="*/ 0 h 53"/>
                  <a:gd name="T4" fmla="*/ 32 w 32"/>
                  <a:gd name="T5" fmla="*/ 0 h 53"/>
                  <a:gd name="T6" fmla="*/ 32 w 32"/>
                  <a:gd name="T7" fmla="*/ 9 h 53"/>
                  <a:gd name="T8" fmla="*/ 13 w 32"/>
                  <a:gd name="T9" fmla="*/ 9 h 53"/>
                  <a:gd name="T10" fmla="*/ 13 w 32"/>
                  <a:gd name="T11" fmla="*/ 21 h 53"/>
                  <a:gd name="T12" fmla="*/ 31 w 32"/>
                  <a:gd name="T13" fmla="*/ 21 h 53"/>
                  <a:gd name="T14" fmla="*/ 31 w 32"/>
                  <a:gd name="T15" fmla="*/ 31 h 53"/>
                  <a:gd name="T16" fmla="*/ 13 w 32"/>
                  <a:gd name="T17" fmla="*/ 31 h 53"/>
                  <a:gd name="T18" fmla="*/ 13 w 32"/>
                  <a:gd name="T19" fmla="*/ 44 h 53"/>
                  <a:gd name="T20" fmla="*/ 32 w 32"/>
                  <a:gd name="T21" fmla="*/ 44 h 53"/>
                  <a:gd name="T22" fmla="*/ 32 w 32"/>
                  <a:gd name="T23" fmla="*/ 53 h 53"/>
                  <a:gd name="T24" fmla="*/ 0 w 32"/>
                  <a:gd name="T25" fmla="*/ 53 h 53"/>
                  <a:gd name="T26" fmla="*/ 0 w 32"/>
                  <a:gd name="T27" fmla="*/ 53 h 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53"/>
                  <a:gd name="T44" fmla="*/ 32 w 32"/>
                  <a:gd name="T45" fmla="*/ 53 h 5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53">
                    <a:moveTo>
                      <a:pt x="0" y="53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9"/>
                    </a:lnTo>
                    <a:lnTo>
                      <a:pt x="13" y="9"/>
                    </a:lnTo>
                    <a:lnTo>
                      <a:pt x="13" y="21"/>
                    </a:lnTo>
                    <a:lnTo>
                      <a:pt x="31" y="21"/>
                    </a:lnTo>
                    <a:lnTo>
                      <a:pt x="31" y="31"/>
                    </a:lnTo>
                    <a:lnTo>
                      <a:pt x="13" y="31"/>
                    </a:lnTo>
                    <a:lnTo>
                      <a:pt x="13" y="44"/>
                    </a:lnTo>
                    <a:lnTo>
                      <a:pt x="32" y="44"/>
                    </a:lnTo>
                    <a:lnTo>
                      <a:pt x="32" y="5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38" name="Freeform 104"/>
              <p:cNvSpPr>
                <a:spLocks noChangeAspect="1" noEditPoints="1"/>
              </p:cNvSpPr>
              <p:nvPr/>
            </p:nvSpPr>
            <p:spPr bwMode="auto">
              <a:xfrm>
                <a:off x="4017" y="1751"/>
                <a:ext cx="39" cy="53"/>
              </a:xfrm>
              <a:custGeom>
                <a:avLst/>
                <a:gdLst>
                  <a:gd name="T0" fmla="*/ 49166 w 24"/>
                  <a:gd name="T1" fmla="*/ 25797 h 33"/>
                  <a:gd name="T2" fmla="*/ 49166 w 24"/>
                  <a:gd name="T3" fmla="*/ 68592 h 33"/>
                  <a:gd name="T4" fmla="*/ 61076 w 24"/>
                  <a:gd name="T5" fmla="*/ 68592 h 33"/>
                  <a:gd name="T6" fmla="*/ 79895 w 24"/>
                  <a:gd name="T7" fmla="*/ 66542 h 33"/>
                  <a:gd name="T8" fmla="*/ 91567 w 24"/>
                  <a:gd name="T9" fmla="*/ 50906 h 33"/>
                  <a:gd name="T10" fmla="*/ 61076 w 24"/>
                  <a:gd name="T11" fmla="*/ 25797 h 33"/>
                  <a:gd name="T12" fmla="*/ 49166 w 24"/>
                  <a:gd name="T13" fmla="*/ 25797 h 33"/>
                  <a:gd name="T14" fmla="*/ 0 w 24"/>
                  <a:gd name="T15" fmla="*/ 167054 h 33"/>
                  <a:gd name="T16" fmla="*/ 0 w 24"/>
                  <a:gd name="T17" fmla="*/ 0 h 33"/>
                  <a:gd name="T18" fmla="*/ 78665 w 24"/>
                  <a:gd name="T19" fmla="*/ 0 h 33"/>
                  <a:gd name="T20" fmla="*/ 127831 w 24"/>
                  <a:gd name="T21" fmla="*/ 10001 h 33"/>
                  <a:gd name="T22" fmla="*/ 141590 w 24"/>
                  <a:gd name="T23" fmla="*/ 41432 h 33"/>
                  <a:gd name="T24" fmla="*/ 99248 w 24"/>
                  <a:gd name="T25" fmla="*/ 84214 h 33"/>
                  <a:gd name="T26" fmla="*/ 99248 w 24"/>
                  <a:gd name="T27" fmla="*/ 84214 h 33"/>
                  <a:gd name="T28" fmla="*/ 118308 w 24"/>
                  <a:gd name="T29" fmla="*/ 97562 h 33"/>
                  <a:gd name="T30" fmla="*/ 129829 w 24"/>
                  <a:gd name="T31" fmla="*/ 110163 h 33"/>
                  <a:gd name="T32" fmla="*/ 148796 w 24"/>
                  <a:gd name="T33" fmla="*/ 167054 h 33"/>
                  <a:gd name="T34" fmla="*/ 99248 w 24"/>
                  <a:gd name="T35" fmla="*/ 167054 h 33"/>
                  <a:gd name="T36" fmla="*/ 79895 w 24"/>
                  <a:gd name="T37" fmla="*/ 123068 h 33"/>
                  <a:gd name="T38" fmla="*/ 68167 w 24"/>
                  <a:gd name="T39" fmla="*/ 100188 h 33"/>
                  <a:gd name="T40" fmla="*/ 49166 w 24"/>
                  <a:gd name="T41" fmla="*/ 100188 h 33"/>
                  <a:gd name="T42" fmla="*/ 49166 w 24"/>
                  <a:gd name="T43" fmla="*/ 167054 h 33"/>
                  <a:gd name="T44" fmla="*/ 0 w 24"/>
                  <a:gd name="T45" fmla="*/ 167054 h 3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"/>
                  <a:gd name="T70" fmla="*/ 0 h 33"/>
                  <a:gd name="T71" fmla="*/ 24 w 24"/>
                  <a:gd name="T72" fmla="*/ 33 h 3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" h="33">
                    <a:moveTo>
                      <a:pt x="8" y="5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4"/>
                      <a:pt x="13" y="14"/>
                      <a:pt x="13" y="13"/>
                    </a:cubicBezTo>
                    <a:cubicBezTo>
                      <a:pt x="14" y="12"/>
                      <a:pt x="15" y="11"/>
                      <a:pt x="15" y="10"/>
                    </a:cubicBezTo>
                    <a:cubicBezTo>
                      <a:pt x="15" y="7"/>
                      <a:pt x="13" y="5"/>
                      <a:pt x="10" y="5"/>
                    </a:cubicBezTo>
                    <a:cubicBezTo>
                      <a:pt x="8" y="5"/>
                      <a:pt x="8" y="5"/>
                      <a:pt x="8" y="5"/>
                    </a:cubicBezTo>
                    <a:close/>
                    <a:moveTo>
                      <a:pt x="0" y="3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8" y="0"/>
                      <a:pt x="20" y="2"/>
                    </a:cubicBezTo>
                    <a:cubicBezTo>
                      <a:pt x="22" y="3"/>
                      <a:pt x="23" y="5"/>
                      <a:pt x="23" y="8"/>
                    </a:cubicBezTo>
                    <a:cubicBezTo>
                      <a:pt x="23" y="13"/>
                      <a:pt x="20" y="16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7" y="17"/>
                      <a:pt x="18" y="17"/>
                      <a:pt x="19" y="19"/>
                    </a:cubicBezTo>
                    <a:cubicBezTo>
                      <a:pt x="20" y="19"/>
                      <a:pt x="20" y="20"/>
                      <a:pt x="21" y="2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2"/>
                      <a:pt x="12" y="21"/>
                      <a:pt x="11" y="20"/>
                    </a:cubicBezTo>
                    <a:cubicBezTo>
                      <a:pt x="11" y="20"/>
                      <a:pt x="10" y="20"/>
                      <a:pt x="8" y="20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0" y="33"/>
                      <a:pt x="0" y="33"/>
                      <a:pt x="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39" name="Freeform 105"/>
              <p:cNvSpPr>
                <a:spLocks noChangeAspect="1"/>
              </p:cNvSpPr>
              <p:nvPr/>
            </p:nvSpPr>
            <p:spPr bwMode="auto">
              <a:xfrm>
                <a:off x="3884" y="1409"/>
                <a:ext cx="265" cy="98"/>
              </a:xfrm>
              <a:custGeom>
                <a:avLst/>
                <a:gdLst>
                  <a:gd name="T0" fmla="*/ 210376 w 162"/>
                  <a:gd name="T1" fmla="*/ 364451 h 60"/>
                  <a:gd name="T2" fmla="*/ 202203 w 162"/>
                  <a:gd name="T3" fmla="*/ 356869 h 60"/>
                  <a:gd name="T4" fmla="*/ 0 w 162"/>
                  <a:gd name="T5" fmla="*/ 238627 h 60"/>
                  <a:gd name="T6" fmla="*/ 156010 w 162"/>
                  <a:gd name="T7" fmla="*/ 150851 h 60"/>
                  <a:gd name="T8" fmla="*/ 364471 w 162"/>
                  <a:gd name="T9" fmla="*/ 272215 h 60"/>
                  <a:gd name="T10" fmla="*/ 520637 w 162"/>
                  <a:gd name="T11" fmla="*/ 259607 h 60"/>
                  <a:gd name="T12" fmla="*/ 785985 w 162"/>
                  <a:gd name="T13" fmla="*/ 108790 h 60"/>
                  <a:gd name="T14" fmla="*/ 494778 w 162"/>
                  <a:gd name="T15" fmla="*/ 108790 h 60"/>
                  <a:gd name="T16" fmla="*/ 494778 w 162"/>
                  <a:gd name="T17" fmla="*/ 0 h 60"/>
                  <a:gd name="T18" fmla="*/ 1137270 w 162"/>
                  <a:gd name="T19" fmla="*/ 0 h 60"/>
                  <a:gd name="T20" fmla="*/ 1137270 w 162"/>
                  <a:gd name="T21" fmla="*/ 364451 h 60"/>
                  <a:gd name="T22" fmla="*/ 950441 w 162"/>
                  <a:gd name="T23" fmla="*/ 364451 h 60"/>
                  <a:gd name="T24" fmla="*/ 942306 w 162"/>
                  <a:gd name="T25" fmla="*/ 198014 h 60"/>
                  <a:gd name="T26" fmla="*/ 682882 w 162"/>
                  <a:gd name="T27" fmla="*/ 349430 h 60"/>
                  <a:gd name="T28" fmla="*/ 421412 w 162"/>
                  <a:gd name="T29" fmla="*/ 409877 h 60"/>
                  <a:gd name="T30" fmla="*/ 210376 w 162"/>
                  <a:gd name="T31" fmla="*/ 364451 h 60"/>
                  <a:gd name="T32" fmla="*/ 210376 w 162"/>
                  <a:gd name="T33" fmla="*/ 364451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2"/>
                  <a:gd name="T52" fmla="*/ 0 h 60"/>
                  <a:gd name="T53" fmla="*/ 162 w 162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2" h="60">
                    <a:moveTo>
                      <a:pt x="30" y="53"/>
                    </a:moveTo>
                    <a:cubicBezTo>
                      <a:pt x="30" y="53"/>
                      <a:pt x="29" y="52"/>
                      <a:pt x="29" y="5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8" y="43"/>
                      <a:pt x="66" y="42"/>
                      <a:pt x="74" y="38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2" y="53"/>
                      <a:pt x="162" y="53"/>
                      <a:pt x="162" y="53"/>
                    </a:cubicBezTo>
                    <a:cubicBezTo>
                      <a:pt x="135" y="53"/>
                      <a:pt x="135" y="53"/>
                      <a:pt x="135" y="53"/>
                    </a:cubicBezTo>
                    <a:cubicBezTo>
                      <a:pt x="134" y="29"/>
                      <a:pt x="134" y="29"/>
                      <a:pt x="134" y="29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83" y="59"/>
                      <a:pt x="69" y="60"/>
                      <a:pt x="60" y="60"/>
                    </a:cubicBezTo>
                    <a:cubicBezTo>
                      <a:pt x="44" y="60"/>
                      <a:pt x="33" y="54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lose/>
                  </a:path>
                </a:pathLst>
              </a:custGeom>
              <a:solidFill>
                <a:srgbClr val="202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40" name="Freeform 106"/>
              <p:cNvSpPr>
                <a:spLocks noChangeAspect="1"/>
              </p:cNvSpPr>
              <p:nvPr/>
            </p:nvSpPr>
            <p:spPr bwMode="auto">
              <a:xfrm>
                <a:off x="3703" y="1406"/>
                <a:ext cx="171" cy="152"/>
              </a:xfrm>
              <a:custGeom>
                <a:avLst/>
                <a:gdLst>
                  <a:gd name="T0" fmla="*/ 254104 w 105"/>
                  <a:gd name="T1" fmla="*/ 555115 h 93"/>
                  <a:gd name="T2" fmla="*/ 444771 w 105"/>
                  <a:gd name="T3" fmla="*/ 435918 h 93"/>
                  <a:gd name="T4" fmla="*/ 425751 w 105"/>
                  <a:gd name="T5" fmla="*/ 347284 h 93"/>
                  <a:gd name="T6" fmla="*/ 183880 w 105"/>
                  <a:gd name="T7" fmla="*/ 200326 h 93"/>
                  <a:gd name="T8" fmla="*/ 183880 w 105"/>
                  <a:gd name="T9" fmla="*/ 367681 h 93"/>
                  <a:gd name="T10" fmla="*/ 0 w 105"/>
                  <a:gd name="T11" fmla="*/ 367681 h 93"/>
                  <a:gd name="T12" fmla="*/ 0 w 105"/>
                  <a:gd name="T13" fmla="*/ 0 h 93"/>
                  <a:gd name="T14" fmla="*/ 597572 w 105"/>
                  <a:gd name="T15" fmla="*/ 0 h 93"/>
                  <a:gd name="T16" fmla="*/ 597572 w 105"/>
                  <a:gd name="T17" fmla="*/ 106913 h 93"/>
                  <a:gd name="T18" fmla="*/ 322990 w 105"/>
                  <a:gd name="T19" fmla="*/ 106913 h 93"/>
                  <a:gd name="T20" fmla="*/ 569858 w 105"/>
                  <a:gd name="T21" fmla="*/ 254339 h 93"/>
                  <a:gd name="T22" fmla="*/ 681670 w 105"/>
                  <a:gd name="T23" fmla="*/ 401957 h 93"/>
                  <a:gd name="T24" fmla="*/ 588997 w 105"/>
                  <a:gd name="T25" fmla="*/ 526953 h 93"/>
                  <a:gd name="T26" fmla="*/ 401314 w 105"/>
                  <a:gd name="T27" fmla="*/ 642424 h 93"/>
                  <a:gd name="T28" fmla="*/ 254104 w 105"/>
                  <a:gd name="T29" fmla="*/ 555115 h 93"/>
                  <a:gd name="T30" fmla="*/ 254104 w 105"/>
                  <a:gd name="T31" fmla="*/ 555115 h 9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93"/>
                  <a:gd name="T50" fmla="*/ 105 w 105"/>
                  <a:gd name="T51" fmla="*/ 93 h 9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93">
                    <a:moveTo>
                      <a:pt x="39" y="80"/>
                    </a:moveTo>
                    <a:cubicBezTo>
                      <a:pt x="69" y="63"/>
                      <a:pt x="69" y="63"/>
                      <a:pt x="69" y="63"/>
                    </a:cubicBezTo>
                    <a:cubicBezTo>
                      <a:pt x="75" y="60"/>
                      <a:pt x="74" y="55"/>
                      <a:pt x="66" y="50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88" y="37"/>
                      <a:pt x="88" y="37"/>
                      <a:pt x="88" y="37"/>
                    </a:cubicBezTo>
                    <a:cubicBezTo>
                      <a:pt x="102" y="45"/>
                      <a:pt x="105" y="53"/>
                      <a:pt x="105" y="58"/>
                    </a:cubicBezTo>
                    <a:cubicBezTo>
                      <a:pt x="104" y="68"/>
                      <a:pt x="94" y="75"/>
                      <a:pt x="91" y="76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39" y="80"/>
                      <a:pt x="39" y="80"/>
                      <a:pt x="39" y="80"/>
                    </a:cubicBezTo>
                    <a:cubicBezTo>
                      <a:pt x="39" y="80"/>
                      <a:pt x="39" y="80"/>
                      <a:pt x="39" y="80"/>
                    </a:cubicBezTo>
                    <a:close/>
                  </a:path>
                </a:pathLst>
              </a:custGeom>
              <a:solidFill>
                <a:srgbClr val="202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41" name="Freeform 107"/>
              <p:cNvSpPr>
                <a:spLocks noChangeAspect="1"/>
              </p:cNvSpPr>
              <p:nvPr/>
            </p:nvSpPr>
            <p:spPr bwMode="auto">
              <a:xfrm>
                <a:off x="3698" y="1564"/>
                <a:ext cx="265" cy="98"/>
              </a:xfrm>
              <a:custGeom>
                <a:avLst/>
                <a:gdLst>
                  <a:gd name="T0" fmla="*/ 927171 w 162"/>
                  <a:gd name="T1" fmla="*/ 53577 h 60"/>
                  <a:gd name="T2" fmla="*/ 1137270 w 162"/>
                  <a:gd name="T3" fmla="*/ 171149 h 60"/>
                  <a:gd name="T4" fmla="*/ 975270 w 162"/>
                  <a:gd name="T5" fmla="*/ 259607 h 60"/>
                  <a:gd name="T6" fmla="*/ 764904 w 162"/>
                  <a:gd name="T7" fmla="*/ 142931 h 60"/>
                  <a:gd name="T8" fmla="*/ 619526 w 162"/>
                  <a:gd name="T9" fmla="*/ 158943 h 60"/>
                  <a:gd name="T10" fmla="*/ 352152 w 162"/>
                  <a:gd name="T11" fmla="*/ 310794 h 60"/>
                  <a:gd name="T12" fmla="*/ 644213 w 162"/>
                  <a:gd name="T13" fmla="*/ 310794 h 60"/>
                  <a:gd name="T14" fmla="*/ 644213 w 162"/>
                  <a:gd name="T15" fmla="*/ 409877 h 60"/>
                  <a:gd name="T16" fmla="*/ 0 w 162"/>
                  <a:gd name="T17" fmla="*/ 409877 h 60"/>
                  <a:gd name="T18" fmla="*/ 0 w 162"/>
                  <a:gd name="T19" fmla="*/ 45443 h 60"/>
                  <a:gd name="T20" fmla="*/ 189838 w 162"/>
                  <a:gd name="T21" fmla="*/ 45443 h 60"/>
                  <a:gd name="T22" fmla="*/ 189838 w 162"/>
                  <a:gd name="T23" fmla="*/ 213937 h 60"/>
                  <a:gd name="T24" fmla="*/ 454395 w 162"/>
                  <a:gd name="T25" fmla="*/ 66606 h 60"/>
                  <a:gd name="T26" fmla="*/ 710270 w 162"/>
                  <a:gd name="T27" fmla="*/ 0 h 60"/>
                  <a:gd name="T28" fmla="*/ 927171 w 162"/>
                  <a:gd name="T29" fmla="*/ 53577 h 60"/>
                  <a:gd name="T30" fmla="*/ 927171 w 162"/>
                  <a:gd name="T31" fmla="*/ 53577 h 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2"/>
                  <a:gd name="T49" fmla="*/ 0 h 60"/>
                  <a:gd name="T50" fmla="*/ 162 w 162"/>
                  <a:gd name="T51" fmla="*/ 60 h 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2" h="60">
                    <a:moveTo>
                      <a:pt x="132" y="8"/>
                    </a:moveTo>
                    <a:cubicBezTo>
                      <a:pt x="162" y="25"/>
                      <a:pt x="162" y="25"/>
                      <a:pt x="162" y="25"/>
                    </a:cubicBezTo>
                    <a:cubicBezTo>
                      <a:pt x="139" y="38"/>
                      <a:pt x="139" y="38"/>
                      <a:pt x="139" y="38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03" y="17"/>
                      <a:pt x="96" y="18"/>
                      <a:pt x="88" y="23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79" y="2"/>
                      <a:pt x="92" y="0"/>
                      <a:pt x="101" y="0"/>
                    </a:cubicBezTo>
                    <a:cubicBezTo>
                      <a:pt x="118" y="0"/>
                      <a:pt x="129" y="6"/>
                      <a:pt x="132" y="8"/>
                    </a:cubicBezTo>
                    <a:cubicBezTo>
                      <a:pt x="132" y="8"/>
                      <a:pt x="132" y="8"/>
                      <a:pt x="132" y="8"/>
                    </a:cubicBezTo>
                    <a:close/>
                  </a:path>
                </a:pathLst>
              </a:custGeom>
              <a:solidFill>
                <a:srgbClr val="202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42" name="Freeform 108"/>
              <p:cNvSpPr>
                <a:spLocks noChangeAspect="1"/>
              </p:cNvSpPr>
              <p:nvPr/>
            </p:nvSpPr>
            <p:spPr bwMode="auto">
              <a:xfrm>
                <a:off x="3972" y="1514"/>
                <a:ext cx="170" cy="153"/>
              </a:xfrm>
              <a:custGeom>
                <a:avLst/>
                <a:gdLst>
                  <a:gd name="T0" fmla="*/ 721560 w 104"/>
                  <a:gd name="T1" fmla="*/ 258275 h 94"/>
                  <a:gd name="T2" fmla="*/ 721560 w 104"/>
                  <a:gd name="T3" fmla="*/ 603762 h 94"/>
                  <a:gd name="T4" fmla="*/ 89044 w 104"/>
                  <a:gd name="T5" fmla="*/ 603762 h 94"/>
                  <a:gd name="T6" fmla="*/ 85602 w 104"/>
                  <a:gd name="T7" fmla="*/ 502944 h 94"/>
                  <a:gd name="T8" fmla="*/ 373877 w 104"/>
                  <a:gd name="T9" fmla="*/ 502944 h 94"/>
                  <a:gd name="T10" fmla="*/ 110552 w 104"/>
                  <a:gd name="T11" fmla="*/ 359083 h 94"/>
                  <a:gd name="T12" fmla="*/ 0 w 104"/>
                  <a:gd name="T13" fmla="*/ 225122 h 94"/>
                  <a:gd name="T14" fmla="*/ 89044 w 104"/>
                  <a:gd name="T15" fmla="*/ 112011 h 94"/>
                  <a:gd name="T16" fmla="*/ 295391 w 104"/>
                  <a:gd name="T17" fmla="*/ 0 h 94"/>
                  <a:gd name="T18" fmla="*/ 450080 w 104"/>
                  <a:gd name="T19" fmla="*/ 82176 h 94"/>
                  <a:gd name="T20" fmla="*/ 250008 w 104"/>
                  <a:gd name="T21" fmla="*/ 194334 h 94"/>
                  <a:gd name="T22" fmla="*/ 272938 w 104"/>
                  <a:gd name="T23" fmla="*/ 277199 h 94"/>
                  <a:gd name="T24" fmla="*/ 536053 w 104"/>
                  <a:gd name="T25" fmla="*/ 420384 h 94"/>
                  <a:gd name="T26" fmla="*/ 536053 w 104"/>
                  <a:gd name="T27" fmla="*/ 258275 h 94"/>
                  <a:gd name="T28" fmla="*/ 721560 w 104"/>
                  <a:gd name="T29" fmla="*/ 258275 h 94"/>
                  <a:gd name="T30" fmla="*/ 721560 w 104"/>
                  <a:gd name="T31" fmla="*/ 258275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4"/>
                  <a:gd name="T49" fmla="*/ 0 h 94"/>
                  <a:gd name="T50" fmla="*/ 104 w 104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4" h="94">
                    <a:moveTo>
                      <a:pt x="104" y="40"/>
                    </a:moveTo>
                    <a:cubicBezTo>
                      <a:pt x="104" y="94"/>
                      <a:pt x="104" y="94"/>
                      <a:pt x="104" y="94"/>
                    </a:cubicBezTo>
                    <a:cubicBezTo>
                      <a:pt x="13" y="94"/>
                      <a:pt x="13" y="94"/>
                      <a:pt x="13" y="94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54" y="78"/>
                      <a:pt x="54" y="78"/>
                      <a:pt x="54" y="78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3" y="48"/>
                      <a:pt x="0" y="40"/>
                      <a:pt x="0" y="35"/>
                    </a:cubicBezTo>
                    <a:cubicBezTo>
                      <a:pt x="0" y="25"/>
                      <a:pt x="11" y="18"/>
                      <a:pt x="13" y="17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0" y="34"/>
                      <a:pt x="31" y="38"/>
                      <a:pt x="39" y="43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104" y="40"/>
                      <a:pt x="104" y="40"/>
                      <a:pt x="104" y="40"/>
                    </a:cubicBezTo>
                    <a:close/>
                  </a:path>
                </a:pathLst>
              </a:custGeom>
              <a:solidFill>
                <a:srgbClr val="202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43" name="Freeform 109"/>
              <p:cNvSpPr>
                <a:spLocks noChangeAspect="1"/>
              </p:cNvSpPr>
              <p:nvPr/>
            </p:nvSpPr>
            <p:spPr bwMode="auto">
              <a:xfrm>
                <a:off x="3878" y="1402"/>
                <a:ext cx="264" cy="100"/>
              </a:xfrm>
              <a:custGeom>
                <a:avLst/>
                <a:gdLst>
                  <a:gd name="T0" fmla="*/ 197201 w 162"/>
                  <a:gd name="T1" fmla="*/ 388990 h 61"/>
                  <a:gd name="T2" fmla="*/ 197201 w 162"/>
                  <a:gd name="T3" fmla="*/ 388990 h 61"/>
                  <a:gd name="T4" fmla="*/ 0 w 162"/>
                  <a:gd name="T5" fmla="*/ 264452 h 61"/>
                  <a:gd name="T6" fmla="*/ 149157 w 162"/>
                  <a:gd name="T7" fmla="*/ 169221 h 61"/>
                  <a:gd name="T8" fmla="*/ 346578 w 162"/>
                  <a:gd name="T9" fmla="*/ 293393 h 61"/>
                  <a:gd name="T10" fmla="*/ 486902 w 162"/>
                  <a:gd name="T11" fmla="*/ 277412 h 61"/>
                  <a:gd name="T12" fmla="*/ 738102 w 162"/>
                  <a:gd name="T13" fmla="*/ 116764 h 61"/>
                  <a:gd name="T14" fmla="*/ 460253 w 162"/>
                  <a:gd name="T15" fmla="*/ 116764 h 61"/>
                  <a:gd name="T16" fmla="*/ 460253 w 162"/>
                  <a:gd name="T17" fmla="*/ 0 h 61"/>
                  <a:gd name="T18" fmla="*/ 1064062 w 162"/>
                  <a:gd name="T19" fmla="*/ 0 h 61"/>
                  <a:gd name="T20" fmla="*/ 1064062 w 162"/>
                  <a:gd name="T21" fmla="*/ 397100 h 61"/>
                  <a:gd name="T22" fmla="*/ 887933 w 162"/>
                  <a:gd name="T23" fmla="*/ 397100 h 61"/>
                  <a:gd name="T24" fmla="*/ 887933 w 162"/>
                  <a:gd name="T25" fmla="*/ 215582 h 61"/>
                  <a:gd name="T26" fmla="*/ 636349 w 162"/>
                  <a:gd name="T27" fmla="*/ 374900 h 61"/>
                  <a:gd name="T28" fmla="*/ 397841 w 162"/>
                  <a:gd name="T29" fmla="*/ 446461 h 61"/>
                  <a:gd name="T30" fmla="*/ 197201 w 162"/>
                  <a:gd name="T31" fmla="*/ 388990 h 61"/>
                  <a:gd name="T32" fmla="*/ 197201 w 162"/>
                  <a:gd name="T33" fmla="*/ 38899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2"/>
                  <a:gd name="T52" fmla="*/ 0 h 61"/>
                  <a:gd name="T53" fmla="*/ 162 w 162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2" h="61">
                    <a:moveTo>
                      <a:pt x="30" y="53"/>
                    </a:moveTo>
                    <a:cubicBezTo>
                      <a:pt x="30" y="53"/>
                      <a:pt x="30" y="53"/>
                      <a:pt x="30" y="53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9" y="43"/>
                      <a:pt x="66" y="43"/>
                      <a:pt x="74" y="38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2" y="54"/>
                      <a:pt x="162" y="54"/>
                      <a:pt x="162" y="54"/>
                    </a:cubicBezTo>
                    <a:cubicBezTo>
                      <a:pt x="135" y="54"/>
                      <a:pt x="135" y="54"/>
                      <a:pt x="135" y="54"/>
                    </a:cubicBezTo>
                    <a:cubicBezTo>
                      <a:pt x="135" y="29"/>
                      <a:pt x="135" y="29"/>
                      <a:pt x="135" y="29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83" y="59"/>
                      <a:pt x="70" y="61"/>
                      <a:pt x="61" y="61"/>
                    </a:cubicBezTo>
                    <a:cubicBezTo>
                      <a:pt x="44" y="60"/>
                      <a:pt x="33" y="55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44" name="Freeform 110"/>
              <p:cNvSpPr>
                <a:spLocks noChangeAspect="1"/>
              </p:cNvSpPr>
              <p:nvPr/>
            </p:nvSpPr>
            <p:spPr bwMode="auto">
              <a:xfrm>
                <a:off x="3696" y="1399"/>
                <a:ext cx="172" cy="154"/>
              </a:xfrm>
              <a:custGeom>
                <a:avLst/>
                <a:gdLst>
                  <a:gd name="T0" fmla="*/ 290408 w 105"/>
                  <a:gd name="T1" fmla="*/ 586396 h 94"/>
                  <a:gd name="T2" fmla="*/ 496461 w 105"/>
                  <a:gd name="T3" fmla="*/ 455802 h 94"/>
                  <a:gd name="T4" fmla="*/ 475716 w 105"/>
                  <a:gd name="T5" fmla="*/ 371379 h 94"/>
                  <a:gd name="T6" fmla="*/ 201188 w 105"/>
                  <a:gd name="T7" fmla="*/ 211955 h 94"/>
                  <a:gd name="T8" fmla="*/ 201188 w 105"/>
                  <a:gd name="T9" fmla="*/ 384022 h 94"/>
                  <a:gd name="T10" fmla="*/ 7819 w 105"/>
                  <a:gd name="T11" fmla="*/ 384022 h 94"/>
                  <a:gd name="T12" fmla="*/ 0 w 105"/>
                  <a:gd name="T13" fmla="*/ 0 h 94"/>
                  <a:gd name="T14" fmla="*/ 664056 w 105"/>
                  <a:gd name="T15" fmla="*/ 0 h 94"/>
                  <a:gd name="T16" fmla="*/ 668926 w 105"/>
                  <a:gd name="T17" fmla="*/ 115199 h 94"/>
                  <a:gd name="T18" fmla="*/ 370807 w 105"/>
                  <a:gd name="T19" fmla="*/ 115199 h 94"/>
                  <a:gd name="T20" fmla="*/ 643169 w 105"/>
                  <a:gd name="T21" fmla="*/ 275228 h 94"/>
                  <a:gd name="T22" fmla="*/ 758238 w 105"/>
                  <a:gd name="T23" fmla="*/ 427691 h 94"/>
                  <a:gd name="T24" fmla="*/ 664056 w 105"/>
                  <a:gd name="T25" fmla="*/ 553689 h 94"/>
                  <a:gd name="T26" fmla="*/ 450378 w 105"/>
                  <a:gd name="T27" fmla="*/ 679315 h 94"/>
                  <a:gd name="T28" fmla="*/ 290408 w 105"/>
                  <a:gd name="T29" fmla="*/ 586396 h 94"/>
                  <a:gd name="T30" fmla="*/ 290408 w 105"/>
                  <a:gd name="T31" fmla="*/ 586396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94"/>
                  <a:gd name="T50" fmla="*/ 105 w 105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94">
                    <a:moveTo>
                      <a:pt x="40" y="81"/>
                    </a:moveTo>
                    <a:cubicBezTo>
                      <a:pt x="69" y="63"/>
                      <a:pt x="69" y="63"/>
                      <a:pt x="69" y="63"/>
                    </a:cubicBezTo>
                    <a:cubicBezTo>
                      <a:pt x="75" y="60"/>
                      <a:pt x="74" y="56"/>
                      <a:pt x="66" y="51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89" y="38"/>
                      <a:pt x="89" y="38"/>
                      <a:pt x="89" y="38"/>
                    </a:cubicBezTo>
                    <a:cubicBezTo>
                      <a:pt x="102" y="46"/>
                      <a:pt x="105" y="54"/>
                      <a:pt x="105" y="59"/>
                    </a:cubicBezTo>
                    <a:cubicBezTo>
                      <a:pt x="105" y="69"/>
                      <a:pt x="94" y="75"/>
                      <a:pt x="92" y="77"/>
                    </a:cubicBezTo>
                    <a:cubicBezTo>
                      <a:pt x="62" y="94"/>
                      <a:pt x="62" y="94"/>
                      <a:pt x="62" y="94"/>
                    </a:cubicBezTo>
                    <a:cubicBezTo>
                      <a:pt x="40" y="81"/>
                      <a:pt x="40" y="81"/>
                      <a:pt x="40" y="81"/>
                    </a:cubicBezTo>
                    <a:cubicBezTo>
                      <a:pt x="40" y="81"/>
                      <a:pt x="40" y="81"/>
                      <a:pt x="40" y="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45" name="Freeform 111"/>
              <p:cNvSpPr>
                <a:spLocks noChangeAspect="1"/>
              </p:cNvSpPr>
              <p:nvPr/>
            </p:nvSpPr>
            <p:spPr bwMode="auto">
              <a:xfrm>
                <a:off x="3692" y="1558"/>
                <a:ext cx="264" cy="99"/>
              </a:xfrm>
              <a:custGeom>
                <a:avLst/>
                <a:gdLst>
                  <a:gd name="T0" fmla="*/ 865374 w 162"/>
                  <a:gd name="T1" fmla="*/ 48192 h 61"/>
                  <a:gd name="T2" fmla="*/ 1064062 w 162"/>
                  <a:gd name="T3" fmla="*/ 155531 h 61"/>
                  <a:gd name="T4" fmla="*/ 920405 w 162"/>
                  <a:gd name="T5" fmla="*/ 234200 h 61"/>
                  <a:gd name="T6" fmla="*/ 723135 w 162"/>
                  <a:gd name="T7" fmla="*/ 126936 h 61"/>
                  <a:gd name="T8" fmla="*/ 576745 w 162"/>
                  <a:gd name="T9" fmla="*/ 138313 h 61"/>
                  <a:gd name="T10" fmla="*/ 325856 w 162"/>
                  <a:gd name="T11" fmla="*/ 274125 h 61"/>
                  <a:gd name="T12" fmla="*/ 604695 w 162"/>
                  <a:gd name="T13" fmla="*/ 274125 h 61"/>
                  <a:gd name="T14" fmla="*/ 604695 w 162"/>
                  <a:gd name="T15" fmla="*/ 373022 h 61"/>
                  <a:gd name="T16" fmla="*/ 0 w 162"/>
                  <a:gd name="T17" fmla="*/ 373022 h 61"/>
                  <a:gd name="T18" fmla="*/ 0 w 162"/>
                  <a:gd name="T19" fmla="*/ 41174 h 61"/>
                  <a:gd name="T20" fmla="*/ 177765 w 162"/>
                  <a:gd name="T21" fmla="*/ 41174 h 61"/>
                  <a:gd name="T22" fmla="*/ 185028 w 162"/>
                  <a:gd name="T23" fmla="*/ 194611 h 61"/>
                  <a:gd name="T24" fmla="*/ 428628 w 162"/>
                  <a:gd name="T25" fmla="*/ 59809 h 61"/>
                  <a:gd name="T26" fmla="*/ 665339 w 162"/>
                  <a:gd name="T27" fmla="*/ 0 h 61"/>
                  <a:gd name="T28" fmla="*/ 865374 w 162"/>
                  <a:gd name="T29" fmla="*/ 48192 h 61"/>
                  <a:gd name="T30" fmla="*/ 865374 w 162"/>
                  <a:gd name="T31" fmla="*/ 48192 h 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2"/>
                  <a:gd name="T49" fmla="*/ 0 h 61"/>
                  <a:gd name="T50" fmla="*/ 162 w 162"/>
                  <a:gd name="T51" fmla="*/ 61 h 6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2" h="61">
                    <a:moveTo>
                      <a:pt x="132" y="8"/>
                    </a:moveTo>
                    <a:cubicBezTo>
                      <a:pt x="162" y="25"/>
                      <a:pt x="162" y="25"/>
                      <a:pt x="162" y="25"/>
                    </a:cubicBezTo>
                    <a:cubicBezTo>
                      <a:pt x="140" y="38"/>
                      <a:pt x="140" y="38"/>
                      <a:pt x="140" y="38"/>
                    </a:cubicBezTo>
                    <a:cubicBezTo>
                      <a:pt x="110" y="21"/>
                      <a:pt x="110" y="21"/>
                      <a:pt x="110" y="21"/>
                    </a:cubicBezTo>
                    <a:cubicBezTo>
                      <a:pt x="104" y="18"/>
                      <a:pt x="96" y="18"/>
                      <a:pt x="88" y="23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79" y="2"/>
                      <a:pt x="93" y="0"/>
                      <a:pt x="101" y="0"/>
                    </a:cubicBezTo>
                    <a:cubicBezTo>
                      <a:pt x="118" y="1"/>
                      <a:pt x="130" y="7"/>
                      <a:pt x="132" y="8"/>
                    </a:cubicBezTo>
                    <a:cubicBezTo>
                      <a:pt x="132" y="8"/>
                      <a:pt x="132" y="8"/>
                      <a:pt x="132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46" name="Freeform 112"/>
              <p:cNvSpPr>
                <a:spLocks noChangeAspect="1"/>
              </p:cNvSpPr>
              <p:nvPr/>
            </p:nvSpPr>
            <p:spPr bwMode="auto">
              <a:xfrm>
                <a:off x="3966" y="1507"/>
                <a:ext cx="171" cy="154"/>
              </a:xfrm>
              <a:custGeom>
                <a:avLst/>
                <a:gdLst>
                  <a:gd name="T0" fmla="*/ 681670 w 105"/>
                  <a:gd name="T1" fmla="*/ 295714 h 94"/>
                  <a:gd name="T2" fmla="*/ 681670 w 105"/>
                  <a:gd name="T3" fmla="*/ 679315 h 94"/>
                  <a:gd name="T4" fmla="*/ 83230 w 105"/>
                  <a:gd name="T5" fmla="*/ 679315 h 94"/>
                  <a:gd name="T6" fmla="*/ 83230 w 105"/>
                  <a:gd name="T7" fmla="*/ 565950 h 94"/>
                  <a:gd name="T8" fmla="*/ 359501 w 105"/>
                  <a:gd name="T9" fmla="*/ 565950 h 94"/>
                  <a:gd name="T10" fmla="*/ 112909 w 105"/>
                  <a:gd name="T11" fmla="*/ 406549 h 94"/>
                  <a:gd name="T12" fmla="*/ 0 w 105"/>
                  <a:gd name="T13" fmla="*/ 249616 h 94"/>
                  <a:gd name="T14" fmla="*/ 90783 w 105"/>
                  <a:gd name="T15" fmla="*/ 123719 h 94"/>
                  <a:gd name="T16" fmla="*/ 279562 w 105"/>
                  <a:gd name="T17" fmla="*/ 0 h 94"/>
                  <a:gd name="T18" fmla="*/ 425751 w 105"/>
                  <a:gd name="T19" fmla="*/ 92456 h 94"/>
                  <a:gd name="T20" fmla="*/ 234654 w 105"/>
                  <a:gd name="T21" fmla="*/ 226686 h 94"/>
                  <a:gd name="T22" fmla="*/ 254104 w 105"/>
                  <a:gd name="T23" fmla="*/ 309196 h 94"/>
                  <a:gd name="T24" fmla="*/ 499485 w 105"/>
                  <a:gd name="T25" fmla="*/ 468480 h 94"/>
                  <a:gd name="T26" fmla="*/ 499485 w 105"/>
                  <a:gd name="T27" fmla="*/ 295714 h 94"/>
                  <a:gd name="T28" fmla="*/ 681670 w 105"/>
                  <a:gd name="T29" fmla="*/ 295714 h 94"/>
                  <a:gd name="T30" fmla="*/ 681670 w 105"/>
                  <a:gd name="T31" fmla="*/ 295714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94"/>
                  <a:gd name="T50" fmla="*/ 105 w 105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94">
                    <a:moveTo>
                      <a:pt x="105" y="41"/>
                    </a:moveTo>
                    <a:cubicBezTo>
                      <a:pt x="105" y="94"/>
                      <a:pt x="105" y="94"/>
                      <a:pt x="105" y="94"/>
                    </a:cubicBezTo>
                    <a:cubicBezTo>
                      <a:pt x="13" y="94"/>
                      <a:pt x="13" y="94"/>
                      <a:pt x="13" y="94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55" y="78"/>
                      <a:pt x="55" y="78"/>
                      <a:pt x="55" y="78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3" y="48"/>
                      <a:pt x="0" y="40"/>
                      <a:pt x="0" y="35"/>
                    </a:cubicBezTo>
                    <a:cubicBezTo>
                      <a:pt x="1" y="25"/>
                      <a:pt x="11" y="19"/>
                      <a:pt x="14" y="17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0" y="34"/>
                      <a:pt x="31" y="38"/>
                      <a:pt x="39" y="43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5" y="41"/>
                      <a:pt x="105" y="41"/>
                      <a:pt x="105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26668" name="Group 113"/>
            <p:cNvGrpSpPr>
              <a:grpSpLocks noChangeAspect="1"/>
            </p:cNvGrpSpPr>
            <p:nvPr/>
          </p:nvGrpSpPr>
          <p:grpSpPr bwMode="auto">
            <a:xfrm>
              <a:off x="2122484" y="3427412"/>
              <a:ext cx="720724" cy="501648"/>
              <a:chOff x="3541" y="1317"/>
              <a:chExt cx="747" cy="546"/>
            </a:xfrm>
          </p:grpSpPr>
          <p:sp>
            <p:nvSpPr>
              <p:cNvPr id="26713" name="AutoShape 114"/>
              <p:cNvSpPr>
                <a:spLocks noChangeAspect="1" noChangeArrowheads="1" noTextEdit="1"/>
              </p:cNvSpPr>
              <p:nvPr/>
            </p:nvSpPr>
            <p:spPr bwMode="auto">
              <a:xfrm>
                <a:off x="3574" y="1337"/>
                <a:ext cx="681" cy="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14" name="Freeform 115"/>
              <p:cNvSpPr>
                <a:spLocks noChangeAspect="1"/>
              </p:cNvSpPr>
              <p:nvPr/>
            </p:nvSpPr>
            <p:spPr bwMode="auto">
              <a:xfrm>
                <a:off x="3574" y="1525"/>
                <a:ext cx="679" cy="338"/>
              </a:xfrm>
              <a:custGeom>
                <a:avLst/>
                <a:gdLst>
                  <a:gd name="T0" fmla="*/ 2404677 w 416"/>
                  <a:gd name="T1" fmla="*/ 572619 h 207"/>
                  <a:gd name="T2" fmla="*/ 418413 w 416"/>
                  <a:gd name="T3" fmla="*/ 572619 h 207"/>
                  <a:gd name="T4" fmla="*/ 7420 w 416"/>
                  <a:gd name="T5" fmla="*/ 7524 h 207"/>
                  <a:gd name="T6" fmla="*/ 0 w 416"/>
                  <a:gd name="T7" fmla="*/ 7524 h 207"/>
                  <a:gd name="T8" fmla="*/ 0 w 416"/>
                  <a:gd name="T9" fmla="*/ 546077 h 207"/>
                  <a:gd name="T10" fmla="*/ 7420 w 416"/>
                  <a:gd name="T11" fmla="*/ 546077 h 207"/>
                  <a:gd name="T12" fmla="*/ 418413 w 416"/>
                  <a:gd name="T13" fmla="*/ 1088068 h 207"/>
                  <a:gd name="T14" fmla="*/ 2404677 w 416"/>
                  <a:gd name="T15" fmla="*/ 1088068 h 207"/>
                  <a:gd name="T16" fmla="*/ 2810897 w 416"/>
                  <a:gd name="T17" fmla="*/ 546077 h 207"/>
                  <a:gd name="T18" fmla="*/ 2810897 w 416"/>
                  <a:gd name="T19" fmla="*/ 546077 h 207"/>
                  <a:gd name="T20" fmla="*/ 2810897 w 416"/>
                  <a:gd name="T21" fmla="*/ 0 h 207"/>
                  <a:gd name="T22" fmla="*/ 2404677 w 416"/>
                  <a:gd name="T23" fmla="*/ 572619 h 2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6"/>
                  <a:gd name="T37" fmla="*/ 0 h 207"/>
                  <a:gd name="T38" fmla="*/ 416 w 416"/>
                  <a:gd name="T39" fmla="*/ 207 h 2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6" h="207">
                    <a:moveTo>
                      <a:pt x="356" y="84"/>
                    </a:moveTo>
                    <a:cubicBezTo>
                      <a:pt x="275" y="131"/>
                      <a:pt x="143" y="131"/>
                      <a:pt x="62" y="84"/>
                    </a:cubicBezTo>
                    <a:cubicBezTo>
                      <a:pt x="18" y="59"/>
                      <a:pt x="1" y="33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3" y="109"/>
                      <a:pt x="23" y="138"/>
                      <a:pt x="62" y="160"/>
                    </a:cubicBezTo>
                    <a:cubicBezTo>
                      <a:pt x="143" y="207"/>
                      <a:pt x="275" y="207"/>
                      <a:pt x="356" y="160"/>
                    </a:cubicBezTo>
                    <a:cubicBezTo>
                      <a:pt x="394" y="138"/>
                      <a:pt x="414" y="109"/>
                      <a:pt x="416" y="80"/>
                    </a:cubicBezTo>
                    <a:cubicBezTo>
                      <a:pt x="416" y="80"/>
                      <a:pt x="416" y="80"/>
                      <a:pt x="416" y="80"/>
                    </a:cubicBezTo>
                    <a:cubicBezTo>
                      <a:pt x="416" y="0"/>
                      <a:pt x="416" y="0"/>
                      <a:pt x="416" y="0"/>
                    </a:cubicBezTo>
                    <a:cubicBezTo>
                      <a:pt x="416" y="31"/>
                      <a:pt x="396" y="61"/>
                      <a:pt x="356" y="84"/>
                    </a:cubicBezTo>
                    <a:close/>
                  </a:path>
                </a:pathLst>
              </a:custGeom>
              <a:solidFill>
                <a:srgbClr val="113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15" name="Freeform 116"/>
              <p:cNvSpPr>
                <a:spLocks noChangeAspect="1"/>
              </p:cNvSpPr>
              <p:nvPr/>
            </p:nvSpPr>
            <p:spPr bwMode="auto">
              <a:xfrm>
                <a:off x="3541" y="1317"/>
                <a:ext cx="747" cy="432"/>
              </a:xfrm>
              <a:custGeom>
                <a:avLst/>
                <a:gdLst>
                  <a:gd name="T0" fmla="*/ 2602095 w 457"/>
                  <a:gd name="T1" fmla="*/ 332445 h 264"/>
                  <a:gd name="T2" fmla="*/ 2610685 w 457"/>
                  <a:gd name="T3" fmla="*/ 1535578 h 264"/>
                  <a:gd name="T4" fmla="*/ 568640 w 457"/>
                  <a:gd name="T5" fmla="*/ 1535578 h 264"/>
                  <a:gd name="T6" fmla="*/ 560623 w 457"/>
                  <a:gd name="T7" fmla="*/ 332445 h 264"/>
                  <a:gd name="T8" fmla="*/ 2602095 w 457"/>
                  <a:gd name="T9" fmla="*/ 332445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"/>
                  <a:gd name="T16" fmla="*/ 0 h 264"/>
                  <a:gd name="T17" fmla="*/ 457 w 457"/>
                  <a:gd name="T18" fmla="*/ 264 h 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" h="264">
                    <a:moveTo>
                      <a:pt x="375" y="47"/>
                    </a:moveTo>
                    <a:cubicBezTo>
                      <a:pt x="456" y="94"/>
                      <a:pt x="457" y="170"/>
                      <a:pt x="376" y="217"/>
                    </a:cubicBezTo>
                    <a:cubicBezTo>
                      <a:pt x="295" y="264"/>
                      <a:pt x="163" y="264"/>
                      <a:pt x="82" y="217"/>
                    </a:cubicBezTo>
                    <a:cubicBezTo>
                      <a:pt x="0" y="170"/>
                      <a:pt x="0" y="94"/>
                      <a:pt x="81" y="47"/>
                    </a:cubicBezTo>
                    <a:cubicBezTo>
                      <a:pt x="162" y="0"/>
                      <a:pt x="293" y="0"/>
                      <a:pt x="375" y="47"/>
                    </a:cubicBezTo>
                  </a:path>
                </a:pathLst>
              </a:custGeom>
              <a:solidFill>
                <a:srgbClr val="4A6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16" name="Freeform 117"/>
              <p:cNvSpPr>
                <a:spLocks noChangeAspect="1" noEditPoints="1"/>
              </p:cNvSpPr>
              <p:nvPr/>
            </p:nvSpPr>
            <p:spPr bwMode="auto">
              <a:xfrm>
                <a:off x="3788" y="1751"/>
                <a:ext cx="39" cy="53"/>
              </a:xfrm>
              <a:custGeom>
                <a:avLst/>
                <a:gdLst>
                  <a:gd name="T0" fmla="*/ 41949 w 24"/>
                  <a:gd name="T1" fmla="*/ 25797 h 33"/>
                  <a:gd name="T2" fmla="*/ 41949 w 24"/>
                  <a:gd name="T3" fmla="*/ 68592 h 33"/>
                  <a:gd name="T4" fmla="*/ 61076 w 24"/>
                  <a:gd name="T5" fmla="*/ 68592 h 33"/>
                  <a:gd name="T6" fmla="*/ 79895 w 24"/>
                  <a:gd name="T7" fmla="*/ 66542 h 33"/>
                  <a:gd name="T8" fmla="*/ 87132 w 24"/>
                  <a:gd name="T9" fmla="*/ 50906 h 33"/>
                  <a:gd name="T10" fmla="*/ 61076 w 24"/>
                  <a:gd name="T11" fmla="*/ 25797 h 33"/>
                  <a:gd name="T12" fmla="*/ 41949 w 24"/>
                  <a:gd name="T13" fmla="*/ 25797 h 33"/>
                  <a:gd name="T14" fmla="*/ 0 w 24"/>
                  <a:gd name="T15" fmla="*/ 167054 h 33"/>
                  <a:gd name="T16" fmla="*/ 0 w 24"/>
                  <a:gd name="T17" fmla="*/ 0 h 33"/>
                  <a:gd name="T18" fmla="*/ 78665 w 24"/>
                  <a:gd name="T19" fmla="*/ 0 h 33"/>
                  <a:gd name="T20" fmla="*/ 118308 w 24"/>
                  <a:gd name="T21" fmla="*/ 10001 h 33"/>
                  <a:gd name="T22" fmla="*/ 139937 w 24"/>
                  <a:gd name="T23" fmla="*/ 41432 h 33"/>
                  <a:gd name="T24" fmla="*/ 91567 w 24"/>
                  <a:gd name="T25" fmla="*/ 84214 h 33"/>
                  <a:gd name="T26" fmla="*/ 91567 w 24"/>
                  <a:gd name="T27" fmla="*/ 84214 h 33"/>
                  <a:gd name="T28" fmla="*/ 118308 w 24"/>
                  <a:gd name="T29" fmla="*/ 97562 h 33"/>
                  <a:gd name="T30" fmla="*/ 127831 w 24"/>
                  <a:gd name="T31" fmla="*/ 110163 h 33"/>
                  <a:gd name="T32" fmla="*/ 148796 w 24"/>
                  <a:gd name="T33" fmla="*/ 167054 h 33"/>
                  <a:gd name="T34" fmla="*/ 91567 w 24"/>
                  <a:gd name="T35" fmla="*/ 167054 h 33"/>
                  <a:gd name="T36" fmla="*/ 79895 w 24"/>
                  <a:gd name="T37" fmla="*/ 123068 h 33"/>
                  <a:gd name="T38" fmla="*/ 68167 w 24"/>
                  <a:gd name="T39" fmla="*/ 100188 h 33"/>
                  <a:gd name="T40" fmla="*/ 41949 w 24"/>
                  <a:gd name="T41" fmla="*/ 100188 h 33"/>
                  <a:gd name="T42" fmla="*/ 41949 w 24"/>
                  <a:gd name="T43" fmla="*/ 167054 h 33"/>
                  <a:gd name="T44" fmla="*/ 0 w 24"/>
                  <a:gd name="T45" fmla="*/ 167054 h 3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"/>
                  <a:gd name="T70" fmla="*/ 0 h 33"/>
                  <a:gd name="T71" fmla="*/ 24 w 24"/>
                  <a:gd name="T72" fmla="*/ 33 h 3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" h="33">
                    <a:moveTo>
                      <a:pt x="7" y="5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4"/>
                      <a:pt x="12" y="14"/>
                      <a:pt x="13" y="13"/>
                    </a:cubicBezTo>
                    <a:cubicBezTo>
                      <a:pt x="14" y="12"/>
                      <a:pt x="14" y="11"/>
                      <a:pt x="14" y="10"/>
                    </a:cubicBezTo>
                    <a:cubicBezTo>
                      <a:pt x="14" y="7"/>
                      <a:pt x="13" y="5"/>
                      <a:pt x="10" y="5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  <a:moveTo>
                      <a:pt x="0" y="3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7" y="0"/>
                      <a:pt x="19" y="2"/>
                    </a:cubicBezTo>
                    <a:cubicBezTo>
                      <a:pt x="21" y="3"/>
                      <a:pt x="22" y="5"/>
                      <a:pt x="22" y="8"/>
                    </a:cubicBezTo>
                    <a:cubicBezTo>
                      <a:pt x="22" y="13"/>
                      <a:pt x="20" y="16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7" y="17"/>
                      <a:pt x="18" y="17"/>
                      <a:pt x="19" y="19"/>
                    </a:cubicBezTo>
                    <a:cubicBezTo>
                      <a:pt x="19" y="19"/>
                      <a:pt x="20" y="20"/>
                      <a:pt x="20" y="2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2"/>
                      <a:pt x="11" y="21"/>
                      <a:pt x="11" y="20"/>
                    </a:cubicBezTo>
                    <a:cubicBezTo>
                      <a:pt x="10" y="20"/>
                      <a:pt x="9" y="20"/>
                      <a:pt x="7" y="20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0" y="33"/>
                      <a:pt x="0" y="33"/>
                      <a:pt x="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17" name="Freeform 118"/>
              <p:cNvSpPr>
                <a:spLocks noChangeAspect="1" noEditPoints="1"/>
              </p:cNvSpPr>
              <p:nvPr/>
            </p:nvSpPr>
            <p:spPr bwMode="auto">
              <a:xfrm>
                <a:off x="3832" y="1749"/>
                <a:ext cx="47" cy="57"/>
              </a:xfrm>
              <a:custGeom>
                <a:avLst/>
                <a:gdLst>
                  <a:gd name="T0" fmla="*/ 47266 w 29"/>
                  <a:gd name="T1" fmla="*/ 112909 h 35"/>
                  <a:gd name="T2" fmla="*/ 83530 w 29"/>
                  <a:gd name="T3" fmla="*/ 188325 h 35"/>
                  <a:gd name="T4" fmla="*/ 117254 w 29"/>
                  <a:gd name="T5" fmla="*/ 112909 h 35"/>
                  <a:gd name="T6" fmla="*/ 83530 w 29"/>
                  <a:gd name="T7" fmla="*/ 38710 h 35"/>
                  <a:gd name="T8" fmla="*/ 47266 w 29"/>
                  <a:gd name="T9" fmla="*/ 112909 h 35"/>
                  <a:gd name="T10" fmla="*/ 0 w 29"/>
                  <a:gd name="T11" fmla="*/ 112909 h 35"/>
                  <a:gd name="T12" fmla="*/ 17995 w 29"/>
                  <a:gd name="T13" fmla="*/ 31381 h 35"/>
                  <a:gd name="T14" fmla="*/ 83530 w 29"/>
                  <a:gd name="T15" fmla="*/ 0 h 35"/>
                  <a:gd name="T16" fmla="*/ 149137 w 29"/>
                  <a:gd name="T17" fmla="*/ 31381 h 35"/>
                  <a:gd name="T18" fmla="*/ 171785 w 29"/>
                  <a:gd name="T19" fmla="*/ 112909 h 35"/>
                  <a:gd name="T20" fmla="*/ 149137 w 29"/>
                  <a:gd name="T21" fmla="*/ 195619 h 35"/>
                  <a:gd name="T22" fmla="*/ 83530 w 29"/>
                  <a:gd name="T23" fmla="*/ 227181 h 35"/>
                  <a:gd name="T24" fmla="*/ 17995 w 29"/>
                  <a:gd name="T25" fmla="*/ 188325 h 35"/>
                  <a:gd name="T26" fmla="*/ 0 w 29"/>
                  <a:gd name="T27" fmla="*/ 112909 h 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"/>
                  <a:gd name="T43" fmla="*/ 0 h 35"/>
                  <a:gd name="T44" fmla="*/ 29 w 29"/>
                  <a:gd name="T45" fmla="*/ 35 h 3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" h="35">
                    <a:moveTo>
                      <a:pt x="8" y="17"/>
                    </a:moveTo>
                    <a:cubicBezTo>
                      <a:pt x="8" y="25"/>
                      <a:pt x="10" y="29"/>
                      <a:pt x="14" y="29"/>
                    </a:cubicBezTo>
                    <a:cubicBezTo>
                      <a:pt x="18" y="29"/>
                      <a:pt x="20" y="25"/>
                      <a:pt x="20" y="17"/>
                    </a:cubicBezTo>
                    <a:cubicBezTo>
                      <a:pt x="20" y="10"/>
                      <a:pt x="18" y="6"/>
                      <a:pt x="14" y="6"/>
                    </a:cubicBezTo>
                    <a:cubicBezTo>
                      <a:pt x="10" y="6"/>
                      <a:pt x="8" y="10"/>
                      <a:pt x="8" y="17"/>
                    </a:cubicBezTo>
                    <a:close/>
                    <a:moveTo>
                      <a:pt x="0" y="17"/>
                    </a:moveTo>
                    <a:cubicBezTo>
                      <a:pt x="0" y="12"/>
                      <a:pt x="1" y="8"/>
                      <a:pt x="3" y="5"/>
                    </a:cubicBezTo>
                    <a:cubicBezTo>
                      <a:pt x="6" y="2"/>
                      <a:pt x="10" y="0"/>
                      <a:pt x="14" y="0"/>
                    </a:cubicBezTo>
                    <a:cubicBezTo>
                      <a:pt x="19" y="0"/>
                      <a:pt x="23" y="2"/>
                      <a:pt x="25" y="5"/>
                    </a:cubicBezTo>
                    <a:cubicBezTo>
                      <a:pt x="27" y="8"/>
                      <a:pt x="29" y="12"/>
                      <a:pt x="29" y="17"/>
                    </a:cubicBezTo>
                    <a:cubicBezTo>
                      <a:pt x="29" y="22"/>
                      <a:pt x="27" y="26"/>
                      <a:pt x="25" y="30"/>
                    </a:cubicBezTo>
                    <a:cubicBezTo>
                      <a:pt x="23" y="33"/>
                      <a:pt x="19" y="35"/>
                      <a:pt x="14" y="35"/>
                    </a:cubicBezTo>
                    <a:cubicBezTo>
                      <a:pt x="10" y="35"/>
                      <a:pt x="6" y="33"/>
                      <a:pt x="3" y="29"/>
                    </a:cubicBezTo>
                    <a:cubicBezTo>
                      <a:pt x="1" y="26"/>
                      <a:pt x="0" y="22"/>
                      <a:pt x="0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18" name="Freeform 119"/>
              <p:cNvSpPr>
                <a:spLocks noChangeAspect="1"/>
              </p:cNvSpPr>
              <p:nvPr/>
            </p:nvSpPr>
            <p:spPr bwMode="auto">
              <a:xfrm>
                <a:off x="3888" y="1751"/>
                <a:ext cx="39" cy="55"/>
              </a:xfrm>
              <a:custGeom>
                <a:avLst/>
                <a:gdLst>
                  <a:gd name="T0" fmla="*/ 0 w 24"/>
                  <a:gd name="T1" fmla="*/ 121110 h 34"/>
                  <a:gd name="T2" fmla="*/ 0 w 24"/>
                  <a:gd name="T3" fmla="*/ 0 h 34"/>
                  <a:gd name="T4" fmla="*/ 41949 w 24"/>
                  <a:gd name="T5" fmla="*/ 0 h 34"/>
                  <a:gd name="T6" fmla="*/ 41949 w 24"/>
                  <a:gd name="T7" fmla="*/ 127851 h 34"/>
                  <a:gd name="T8" fmla="*/ 78665 w 24"/>
                  <a:gd name="T9" fmla="*/ 160579 h 34"/>
                  <a:gd name="T10" fmla="*/ 99248 w 24"/>
                  <a:gd name="T11" fmla="*/ 127851 h 34"/>
                  <a:gd name="T12" fmla="*/ 99248 w 24"/>
                  <a:gd name="T13" fmla="*/ 0 h 34"/>
                  <a:gd name="T14" fmla="*/ 148796 w 24"/>
                  <a:gd name="T15" fmla="*/ 0 h 34"/>
                  <a:gd name="T16" fmla="*/ 148796 w 24"/>
                  <a:gd name="T17" fmla="*/ 121110 h 34"/>
                  <a:gd name="T18" fmla="*/ 129829 w 24"/>
                  <a:gd name="T19" fmla="*/ 174065 h 34"/>
                  <a:gd name="T20" fmla="*/ 78665 w 24"/>
                  <a:gd name="T21" fmla="*/ 195913 h 34"/>
                  <a:gd name="T22" fmla="*/ 18619 w 24"/>
                  <a:gd name="T23" fmla="*/ 174065 h 34"/>
                  <a:gd name="T24" fmla="*/ 0 w 24"/>
                  <a:gd name="T25" fmla="*/ 121110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34"/>
                  <a:gd name="T41" fmla="*/ 24 w 24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34">
                    <a:moveTo>
                      <a:pt x="0" y="2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6"/>
                      <a:pt x="9" y="28"/>
                      <a:pt x="12" y="28"/>
                    </a:cubicBezTo>
                    <a:cubicBezTo>
                      <a:pt x="15" y="28"/>
                      <a:pt x="16" y="26"/>
                      <a:pt x="16" y="2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5"/>
                      <a:pt x="23" y="28"/>
                      <a:pt x="21" y="30"/>
                    </a:cubicBezTo>
                    <a:cubicBezTo>
                      <a:pt x="19" y="33"/>
                      <a:pt x="16" y="34"/>
                      <a:pt x="12" y="34"/>
                    </a:cubicBezTo>
                    <a:cubicBezTo>
                      <a:pt x="8" y="34"/>
                      <a:pt x="5" y="33"/>
                      <a:pt x="3" y="30"/>
                    </a:cubicBezTo>
                    <a:cubicBezTo>
                      <a:pt x="1" y="28"/>
                      <a:pt x="0" y="25"/>
                      <a:pt x="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19" name="Freeform 120"/>
              <p:cNvSpPr>
                <a:spLocks noChangeAspect="1"/>
              </p:cNvSpPr>
              <p:nvPr/>
            </p:nvSpPr>
            <p:spPr bwMode="auto">
              <a:xfrm>
                <a:off x="3933" y="1751"/>
                <a:ext cx="36" cy="53"/>
              </a:xfrm>
              <a:custGeom>
                <a:avLst/>
                <a:gdLst>
                  <a:gd name="T0" fmla="*/ 12 w 36"/>
                  <a:gd name="T1" fmla="*/ 53 h 53"/>
                  <a:gd name="T2" fmla="*/ 12 w 36"/>
                  <a:gd name="T3" fmla="*/ 9 h 53"/>
                  <a:gd name="T4" fmla="*/ 0 w 36"/>
                  <a:gd name="T5" fmla="*/ 9 h 53"/>
                  <a:gd name="T6" fmla="*/ 0 w 36"/>
                  <a:gd name="T7" fmla="*/ 0 h 53"/>
                  <a:gd name="T8" fmla="*/ 36 w 36"/>
                  <a:gd name="T9" fmla="*/ 0 h 53"/>
                  <a:gd name="T10" fmla="*/ 36 w 36"/>
                  <a:gd name="T11" fmla="*/ 9 h 53"/>
                  <a:gd name="T12" fmla="*/ 25 w 36"/>
                  <a:gd name="T13" fmla="*/ 9 h 53"/>
                  <a:gd name="T14" fmla="*/ 25 w 36"/>
                  <a:gd name="T15" fmla="*/ 53 h 53"/>
                  <a:gd name="T16" fmla="*/ 12 w 36"/>
                  <a:gd name="T17" fmla="*/ 53 h 53"/>
                  <a:gd name="T18" fmla="*/ 12 w 36"/>
                  <a:gd name="T19" fmla="*/ 53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53"/>
                  <a:gd name="T32" fmla="*/ 36 w 36"/>
                  <a:gd name="T33" fmla="*/ 53 h 5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53">
                    <a:moveTo>
                      <a:pt x="12" y="53"/>
                    </a:moveTo>
                    <a:lnTo>
                      <a:pt x="12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9"/>
                    </a:lnTo>
                    <a:lnTo>
                      <a:pt x="25" y="9"/>
                    </a:lnTo>
                    <a:lnTo>
                      <a:pt x="25" y="53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20" name="Freeform 121"/>
              <p:cNvSpPr>
                <a:spLocks noChangeAspect="1"/>
              </p:cNvSpPr>
              <p:nvPr/>
            </p:nvSpPr>
            <p:spPr bwMode="auto">
              <a:xfrm>
                <a:off x="3976" y="1751"/>
                <a:ext cx="32" cy="53"/>
              </a:xfrm>
              <a:custGeom>
                <a:avLst/>
                <a:gdLst>
                  <a:gd name="T0" fmla="*/ 0 w 32"/>
                  <a:gd name="T1" fmla="*/ 53 h 53"/>
                  <a:gd name="T2" fmla="*/ 0 w 32"/>
                  <a:gd name="T3" fmla="*/ 0 h 53"/>
                  <a:gd name="T4" fmla="*/ 32 w 32"/>
                  <a:gd name="T5" fmla="*/ 0 h 53"/>
                  <a:gd name="T6" fmla="*/ 32 w 32"/>
                  <a:gd name="T7" fmla="*/ 9 h 53"/>
                  <a:gd name="T8" fmla="*/ 13 w 32"/>
                  <a:gd name="T9" fmla="*/ 9 h 53"/>
                  <a:gd name="T10" fmla="*/ 13 w 32"/>
                  <a:gd name="T11" fmla="*/ 21 h 53"/>
                  <a:gd name="T12" fmla="*/ 31 w 32"/>
                  <a:gd name="T13" fmla="*/ 21 h 53"/>
                  <a:gd name="T14" fmla="*/ 31 w 32"/>
                  <a:gd name="T15" fmla="*/ 31 h 53"/>
                  <a:gd name="T16" fmla="*/ 13 w 32"/>
                  <a:gd name="T17" fmla="*/ 31 h 53"/>
                  <a:gd name="T18" fmla="*/ 13 w 32"/>
                  <a:gd name="T19" fmla="*/ 44 h 53"/>
                  <a:gd name="T20" fmla="*/ 32 w 32"/>
                  <a:gd name="T21" fmla="*/ 44 h 53"/>
                  <a:gd name="T22" fmla="*/ 32 w 32"/>
                  <a:gd name="T23" fmla="*/ 53 h 53"/>
                  <a:gd name="T24" fmla="*/ 0 w 32"/>
                  <a:gd name="T25" fmla="*/ 53 h 53"/>
                  <a:gd name="T26" fmla="*/ 0 w 32"/>
                  <a:gd name="T27" fmla="*/ 53 h 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53"/>
                  <a:gd name="T44" fmla="*/ 32 w 32"/>
                  <a:gd name="T45" fmla="*/ 53 h 5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53">
                    <a:moveTo>
                      <a:pt x="0" y="53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9"/>
                    </a:lnTo>
                    <a:lnTo>
                      <a:pt x="13" y="9"/>
                    </a:lnTo>
                    <a:lnTo>
                      <a:pt x="13" y="21"/>
                    </a:lnTo>
                    <a:lnTo>
                      <a:pt x="31" y="21"/>
                    </a:lnTo>
                    <a:lnTo>
                      <a:pt x="31" y="31"/>
                    </a:lnTo>
                    <a:lnTo>
                      <a:pt x="13" y="31"/>
                    </a:lnTo>
                    <a:lnTo>
                      <a:pt x="13" y="44"/>
                    </a:lnTo>
                    <a:lnTo>
                      <a:pt x="32" y="44"/>
                    </a:lnTo>
                    <a:lnTo>
                      <a:pt x="32" y="5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21" name="Freeform 122"/>
              <p:cNvSpPr>
                <a:spLocks noChangeAspect="1" noEditPoints="1"/>
              </p:cNvSpPr>
              <p:nvPr/>
            </p:nvSpPr>
            <p:spPr bwMode="auto">
              <a:xfrm>
                <a:off x="4017" y="1751"/>
                <a:ext cx="39" cy="53"/>
              </a:xfrm>
              <a:custGeom>
                <a:avLst/>
                <a:gdLst>
                  <a:gd name="T0" fmla="*/ 49166 w 24"/>
                  <a:gd name="T1" fmla="*/ 25797 h 33"/>
                  <a:gd name="T2" fmla="*/ 49166 w 24"/>
                  <a:gd name="T3" fmla="*/ 68592 h 33"/>
                  <a:gd name="T4" fmla="*/ 61076 w 24"/>
                  <a:gd name="T5" fmla="*/ 68592 h 33"/>
                  <a:gd name="T6" fmla="*/ 79895 w 24"/>
                  <a:gd name="T7" fmla="*/ 66542 h 33"/>
                  <a:gd name="T8" fmla="*/ 91567 w 24"/>
                  <a:gd name="T9" fmla="*/ 50906 h 33"/>
                  <a:gd name="T10" fmla="*/ 61076 w 24"/>
                  <a:gd name="T11" fmla="*/ 25797 h 33"/>
                  <a:gd name="T12" fmla="*/ 49166 w 24"/>
                  <a:gd name="T13" fmla="*/ 25797 h 33"/>
                  <a:gd name="T14" fmla="*/ 0 w 24"/>
                  <a:gd name="T15" fmla="*/ 167054 h 33"/>
                  <a:gd name="T16" fmla="*/ 0 w 24"/>
                  <a:gd name="T17" fmla="*/ 0 h 33"/>
                  <a:gd name="T18" fmla="*/ 78665 w 24"/>
                  <a:gd name="T19" fmla="*/ 0 h 33"/>
                  <a:gd name="T20" fmla="*/ 127831 w 24"/>
                  <a:gd name="T21" fmla="*/ 10001 h 33"/>
                  <a:gd name="T22" fmla="*/ 141590 w 24"/>
                  <a:gd name="T23" fmla="*/ 41432 h 33"/>
                  <a:gd name="T24" fmla="*/ 99248 w 24"/>
                  <a:gd name="T25" fmla="*/ 84214 h 33"/>
                  <a:gd name="T26" fmla="*/ 99248 w 24"/>
                  <a:gd name="T27" fmla="*/ 84214 h 33"/>
                  <a:gd name="T28" fmla="*/ 118308 w 24"/>
                  <a:gd name="T29" fmla="*/ 97562 h 33"/>
                  <a:gd name="T30" fmla="*/ 129829 w 24"/>
                  <a:gd name="T31" fmla="*/ 110163 h 33"/>
                  <a:gd name="T32" fmla="*/ 148796 w 24"/>
                  <a:gd name="T33" fmla="*/ 167054 h 33"/>
                  <a:gd name="T34" fmla="*/ 99248 w 24"/>
                  <a:gd name="T35" fmla="*/ 167054 h 33"/>
                  <a:gd name="T36" fmla="*/ 79895 w 24"/>
                  <a:gd name="T37" fmla="*/ 123068 h 33"/>
                  <a:gd name="T38" fmla="*/ 68167 w 24"/>
                  <a:gd name="T39" fmla="*/ 100188 h 33"/>
                  <a:gd name="T40" fmla="*/ 49166 w 24"/>
                  <a:gd name="T41" fmla="*/ 100188 h 33"/>
                  <a:gd name="T42" fmla="*/ 49166 w 24"/>
                  <a:gd name="T43" fmla="*/ 167054 h 33"/>
                  <a:gd name="T44" fmla="*/ 0 w 24"/>
                  <a:gd name="T45" fmla="*/ 167054 h 3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"/>
                  <a:gd name="T70" fmla="*/ 0 h 33"/>
                  <a:gd name="T71" fmla="*/ 24 w 24"/>
                  <a:gd name="T72" fmla="*/ 33 h 3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" h="33">
                    <a:moveTo>
                      <a:pt x="8" y="5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4"/>
                      <a:pt x="13" y="14"/>
                      <a:pt x="13" y="13"/>
                    </a:cubicBezTo>
                    <a:cubicBezTo>
                      <a:pt x="14" y="12"/>
                      <a:pt x="15" y="11"/>
                      <a:pt x="15" y="10"/>
                    </a:cubicBezTo>
                    <a:cubicBezTo>
                      <a:pt x="15" y="7"/>
                      <a:pt x="13" y="5"/>
                      <a:pt x="10" y="5"/>
                    </a:cubicBezTo>
                    <a:cubicBezTo>
                      <a:pt x="8" y="5"/>
                      <a:pt x="8" y="5"/>
                      <a:pt x="8" y="5"/>
                    </a:cubicBezTo>
                    <a:close/>
                    <a:moveTo>
                      <a:pt x="0" y="3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8" y="0"/>
                      <a:pt x="20" y="2"/>
                    </a:cubicBezTo>
                    <a:cubicBezTo>
                      <a:pt x="22" y="3"/>
                      <a:pt x="23" y="5"/>
                      <a:pt x="23" y="8"/>
                    </a:cubicBezTo>
                    <a:cubicBezTo>
                      <a:pt x="23" y="13"/>
                      <a:pt x="20" y="16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7" y="17"/>
                      <a:pt x="18" y="17"/>
                      <a:pt x="19" y="19"/>
                    </a:cubicBezTo>
                    <a:cubicBezTo>
                      <a:pt x="20" y="19"/>
                      <a:pt x="20" y="20"/>
                      <a:pt x="21" y="2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2"/>
                      <a:pt x="12" y="21"/>
                      <a:pt x="11" y="20"/>
                    </a:cubicBezTo>
                    <a:cubicBezTo>
                      <a:pt x="11" y="20"/>
                      <a:pt x="10" y="20"/>
                      <a:pt x="8" y="20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0" y="33"/>
                      <a:pt x="0" y="33"/>
                      <a:pt x="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22" name="Freeform 123"/>
              <p:cNvSpPr>
                <a:spLocks noChangeAspect="1"/>
              </p:cNvSpPr>
              <p:nvPr/>
            </p:nvSpPr>
            <p:spPr bwMode="auto">
              <a:xfrm>
                <a:off x="3884" y="1409"/>
                <a:ext cx="265" cy="98"/>
              </a:xfrm>
              <a:custGeom>
                <a:avLst/>
                <a:gdLst>
                  <a:gd name="T0" fmla="*/ 210376 w 162"/>
                  <a:gd name="T1" fmla="*/ 364451 h 60"/>
                  <a:gd name="T2" fmla="*/ 202203 w 162"/>
                  <a:gd name="T3" fmla="*/ 356869 h 60"/>
                  <a:gd name="T4" fmla="*/ 0 w 162"/>
                  <a:gd name="T5" fmla="*/ 238627 h 60"/>
                  <a:gd name="T6" fmla="*/ 156010 w 162"/>
                  <a:gd name="T7" fmla="*/ 150851 h 60"/>
                  <a:gd name="T8" fmla="*/ 364471 w 162"/>
                  <a:gd name="T9" fmla="*/ 272215 h 60"/>
                  <a:gd name="T10" fmla="*/ 520637 w 162"/>
                  <a:gd name="T11" fmla="*/ 259607 h 60"/>
                  <a:gd name="T12" fmla="*/ 785985 w 162"/>
                  <a:gd name="T13" fmla="*/ 108790 h 60"/>
                  <a:gd name="T14" fmla="*/ 494778 w 162"/>
                  <a:gd name="T15" fmla="*/ 108790 h 60"/>
                  <a:gd name="T16" fmla="*/ 494778 w 162"/>
                  <a:gd name="T17" fmla="*/ 0 h 60"/>
                  <a:gd name="T18" fmla="*/ 1137270 w 162"/>
                  <a:gd name="T19" fmla="*/ 0 h 60"/>
                  <a:gd name="T20" fmla="*/ 1137270 w 162"/>
                  <a:gd name="T21" fmla="*/ 364451 h 60"/>
                  <a:gd name="T22" fmla="*/ 950441 w 162"/>
                  <a:gd name="T23" fmla="*/ 364451 h 60"/>
                  <a:gd name="T24" fmla="*/ 942306 w 162"/>
                  <a:gd name="T25" fmla="*/ 198014 h 60"/>
                  <a:gd name="T26" fmla="*/ 682882 w 162"/>
                  <a:gd name="T27" fmla="*/ 349430 h 60"/>
                  <a:gd name="T28" fmla="*/ 421412 w 162"/>
                  <a:gd name="T29" fmla="*/ 409877 h 60"/>
                  <a:gd name="T30" fmla="*/ 210376 w 162"/>
                  <a:gd name="T31" fmla="*/ 364451 h 60"/>
                  <a:gd name="T32" fmla="*/ 210376 w 162"/>
                  <a:gd name="T33" fmla="*/ 364451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2"/>
                  <a:gd name="T52" fmla="*/ 0 h 60"/>
                  <a:gd name="T53" fmla="*/ 162 w 162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2" h="60">
                    <a:moveTo>
                      <a:pt x="30" y="53"/>
                    </a:moveTo>
                    <a:cubicBezTo>
                      <a:pt x="30" y="53"/>
                      <a:pt x="29" y="52"/>
                      <a:pt x="29" y="5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8" y="43"/>
                      <a:pt x="66" y="42"/>
                      <a:pt x="74" y="38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2" y="53"/>
                      <a:pt x="162" y="53"/>
                      <a:pt x="162" y="53"/>
                    </a:cubicBezTo>
                    <a:cubicBezTo>
                      <a:pt x="135" y="53"/>
                      <a:pt x="135" y="53"/>
                      <a:pt x="135" y="53"/>
                    </a:cubicBezTo>
                    <a:cubicBezTo>
                      <a:pt x="134" y="29"/>
                      <a:pt x="134" y="29"/>
                      <a:pt x="134" y="29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83" y="59"/>
                      <a:pt x="69" y="60"/>
                      <a:pt x="60" y="60"/>
                    </a:cubicBezTo>
                    <a:cubicBezTo>
                      <a:pt x="44" y="60"/>
                      <a:pt x="33" y="54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lose/>
                  </a:path>
                </a:pathLst>
              </a:custGeom>
              <a:solidFill>
                <a:srgbClr val="202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23" name="Freeform 124"/>
              <p:cNvSpPr>
                <a:spLocks noChangeAspect="1"/>
              </p:cNvSpPr>
              <p:nvPr/>
            </p:nvSpPr>
            <p:spPr bwMode="auto">
              <a:xfrm>
                <a:off x="3703" y="1406"/>
                <a:ext cx="171" cy="152"/>
              </a:xfrm>
              <a:custGeom>
                <a:avLst/>
                <a:gdLst>
                  <a:gd name="T0" fmla="*/ 254104 w 105"/>
                  <a:gd name="T1" fmla="*/ 555115 h 93"/>
                  <a:gd name="T2" fmla="*/ 444771 w 105"/>
                  <a:gd name="T3" fmla="*/ 435918 h 93"/>
                  <a:gd name="T4" fmla="*/ 425751 w 105"/>
                  <a:gd name="T5" fmla="*/ 347284 h 93"/>
                  <a:gd name="T6" fmla="*/ 183880 w 105"/>
                  <a:gd name="T7" fmla="*/ 200326 h 93"/>
                  <a:gd name="T8" fmla="*/ 183880 w 105"/>
                  <a:gd name="T9" fmla="*/ 367681 h 93"/>
                  <a:gd name="T10" fmla="*/ 0 w 105"/>
                  <a:gd name="T11" fmla="*/ 367681 h 93"/>
                  <a:gd name="T12" fmla="*/ 0 w 105"/>
                  <a:gd name="T13" fmla="*/ 0 h 93"/>
                  <a:gd name="T14" fmla="*/ 597572 w 105"/>
                  <a:gd name="T15" fmla="*/ 0 h 93"/>
                  <a:gd name="T16" fmla="*/ 597572 w 105"/>
                  <a:gd name="T17" fmla="*/ 106913 h 93"/>
                  <a:gd name="T18" fmla="*/ 322990 w 105"/>
                  <a:gd name="T19" fmla="*/ 106913 h 93"/>
                  <a:gd name="T20" fmla="*/ 569858 w 105"/>
                  <a:gd name="T21" fmla="*/ 254339 h 93"/>
                  <a:gd name="T22" fmla="*/ 681670 w 105"/>
                  <a:gd name="T23" fmla="*/ 401957 h 93"/>
                  <a:gd name="T24" fmla="*/ 588997 w 105"/>
                  <a:gd name="T25" fmla="*/ 526953 h 93"/>
                  <a:gd name="T26" fmla="*/ 401314 w 105"/>
                  <a:gd name="T27" fmla="*/ 642424 h 93"/>
                  <a:gd name="T28" fmla="*/ 254104 w 105"/>
                  <a:gd name="T29" fmla="*/ 555115 h 93"/>
                  <a:gd name="T30" fmla="*/ 254104 w 105"/>
                  <a:gd name="T31" fmla="*/ 555115 h 9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93"/>
                  <a:gd name="T50" fmla="*/ 105 w 105"/>
                  <a:gd name="T51" fmla="*/ 93 h 9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93">
                    <a:moveTo>
                      <a:pt x="39" y="80"/>
                    </a:moveTo>
                    <a:cubicBezTo>
                      <a:pt x="69" y="63"/>
                      <a:pt x="69" y="63"/>
                      <a:pt x="69" y="63"/>
                    </a:cubicBezTo>
                    <a:cubicBezTo>
                      <a:pt x="75" y="60"/>
                      <a:pt x="74" y="55"/>
                      <a:pt x="66" y="50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88" y="37"/>
                      <a:pt x="88" y="37"/>
                      <a:pt x="88" y="37"/>
                    </a:cubicBezTo>
                    <a:cubicBezTo>
                      <a:pt x="102" y="45"/>
                      <a:pt x="105" y="53"/>
                      <a:pt x="105" y="58"/>
                    </a:cubicBezTo>
                    <a:cubicBezTo>
                      <a:pt x="104" y="68"/>
                      <a:pt x="94" y="75"/>
                      <a:pt x="91" y="76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39" y="80"/>
                      <a:pt x="39" y="80"/>
                      <a:pt x="39" y="80"/>
                    </a:cubicBezTo>
                    <a:cubicBezTo>
                      <a:pt x="39" y="80"/>
                      <a:pt x="39" y="80"/>
                      <a:pt x="39" y="80"/>
                    </a:cubicBezTo>
                    <a:close/>
                  </a:path>
                </a:pathLst>
              </a:custGeom>
              <a:solidFill>
                <a:srgbClr val="202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24" name="Freeform 125"/>
              <p:cNvSpPr>
                <a:spLocks noChangeAspect="1"/>
              </p:cNvSpPr>
              <p:nvPr/>
            </p:nvSpPr>
            <p:spPr bwMode="auto">
              <a:xfrm>
                <a:off x="3698" y="1564"/>
                <a:ext cx="265" cy="98"/>
              </a:xfrm>
              <a:custGeom>
                <a:avLst/>
                <a:gdLst>
                  <a:gd name="T0" fmla="*/ 927171 w 162"/>
                  <a:gd name="T1" fmla="*/ 53577 h 60"/>
                  <a:gd name="T2" fmla="*/ 1137270 w 162"/>
                  <a:gd name="T3" fmla="*/ 171149 h 60"/>
                  <a:gd name="T4" fmla="*/ 975270 w 162"/>
                  <a:gd name="T5" fmla="*/ 259607 h 60"/>
                  <a:gd name="T6" fmla="*/ 764904 w 162"/>
                  <a:gd name="T7" fmla="*/ 142931 h 60"/>
                  <a:gd name="T8" fmla="*/ 619526 w 162"/>
                  <a:gd name="T9" fmla="*/ 158943 h 60"/>
                  <a:gd name="T10" fmla="*/ 352152 w 162"/>
                  <a:gd name="T11" fmla="*/ 310794 h 60"/>
                  <a:gd name="T12" fmla="*/ 644213 w 162"/>
                  <a:gd name="T13" fmla="*/ 310794 h 60"/>
                  <a:gd name="T14" fmla="*/ 644213 w 162"/>
                  <a:gd name="T15" fmla="*/ 409877 h 60"/>
                  <a:gd name="T16" fmla="*/ 0 w 162"/>
                  <a:gd name="T17" fmla="*/ 409877 h 60"/>
                  <a:gd name="T18" fmla="*/ 0 w 162"/>
                  <a:gd name="T19" fmla="*/ 45443 h 60"/>
                  <a:gd name="T20" fmla="*/ 189838 w 162"/>
                  <a:gd name="T21" fmla="*/ 45443 h 60"/>
                  <a:gd name="T22" fmla="*/ 189838 w 162"/>
                  <a:gd name="T23" fmla="*/ 213937 h 60"/>
                  <a:gd name="T24" fmla="*/ 454395 w 162"/>
                  <a:gd name="T25" fmla="*/ 66606 h 60"/>
                  <a:gd name="T26" fmla="*/ 710270 w 162"/>
                  <a:gd name="T27" fmla="*/ 0 h 60"/>
                  <a:gd name="T28" fmla="*/ 927171 w 162"/>
                  <a:gd name="T29" fmla="*/ 53577 h 60"/>
                  <a:gd name="T30" fmla="*/ 927171 w 162"/>
                  <a:gd name="T31" fmla="*/ 53577 h 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2"/>
                  <a:gd name="T49" fmla="*/ 0 h 60"/>
                  <a:gd name="T50" fmla="*/ 162 w 162"/>
                  <a:gd name="T51" fmla="*/ 60 h 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2" h="60">
                    <a:moveTo>
                      <a:pt x="132" y="8"/>
                    </a:moveTo>
                    <a:cubicBezTo>
                      <a:pt x="162" y="25"/>
                      <a:pt x="162" y="25"/>
                      <a:pt x="162" y="25"/>
                    </a:cubicBezTo>
                    <a:cubicBezTo>
                      <a:pt x="139" y="38"/>
                      <a:pt x="139" y="38"/>
                      <a:pt x="139" y="38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03" y="17"/>
                      <a:pt x="96" y="18"/>
                      <a:pt x="88" y="23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79" y="2"/>
                      <a:pt x="92" y="0"/>
                      <a:pt x="101" y="0"/>
                    </a:cubicBezTo>
                    <a:cubicBezTo>
                      <a:pt x="118" y="0"/>
                      <a:pt x="129" y="6"/>
                      <a:pt x="132" y="8"/>
                    </a:cubicBezTo>
                    <a:cubicBezTo>
                      <a:pt x="132" y="8"/>
                      <a:pt x="132" y="8"/>
                      <a:pt x="132" y="8"/>
                    </a:cubicBezTo>
                    <a:close/>
                  </a:path>
                </a:pathLst>
              </a:custGeom>
              <a:solidFill>
                <a:srgbClr val="202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25" name="Freeform 126"/>
              <p:cNvSpPr>
                <a:spLocks noChangeAspect="1"/>
              </p:cNvSpPr>
              <p:nvPr/>
            </p:nvSpPr>
            <p:spPr bwMode="auto">
              <a:xfrm>
                <a:off x="3972" y="1514"/>
                <a:ext cx="170" cy="153"/>
              </a:xfrm>
              <a:custGeom>
                <a:avLst/>
                <a:gdLst>
                  <a:gd name="T0" fmla="*/ 721560 w 104"/>
                  <a:gd name="T1" fmla="*/ 258275 h 94"/>
                  <a:gd name="T2" fmla="*/ 721560 w 104"/>
                  <a:gd name="T3" fmla="*/ 603762 h 94"/>
                  <a:gd name="T4" fmla="*/ 89044 w 104"/>
                  <a:gd name="T5" fmla="*/ 603762 h 94"/>
                  <a:gd name="T6" fmla="*/ 85602 w 104"/>
                  <a:gd name="T7" fmla="*/ 502944 h 94"/>
                  <a:gd name="T8" fmla="*/ 373877 w 104"/>
                  <a:gd name="T9" fmla="*/ 502944 h 94"/>
                  <a:gd name="T10" fmla="*/ 110552 w 104"/>
                  <a:gd name="T11" fmla="*/ 359083 h 94"/>
                  <a:gd name="T12" fmla="*/ 0 w 104"/>
                  <a:gd name="T13" fmla="*/ 225122 h 94"/>
                  <a:gd name="T14" fmla="*/ 89044 w 104"/>
                  <a:gd name="T15" fmla="*/ 112011 h 94"/>
                  <a:gd name="T16" fmla="*/ 295391 w 104"/>
                  <a:gd name="T17" fmla="*/ 0 h 94"/>
                  <a:gd name="T18" fmla="*/ 450080 w 104"/>
                  <a:gd name="T19" fmla="*/ 82176 h 94"/>
                  <a:gd name="T20" fmla="*/ 250008 w 104"/>
                  <a:gd name="T21" fmla="*/ 194334 h 94"/>
                  <a:gd name="T22" fmla="*/ 272938 w 104"/>
                  <a:gd name="T23" fmla="*/ 277199 h 94"/>
                  <a:gd name="T24" fmla="*/ 536053 w 104"/>
                  <a:gd name="T25" fmla="*/ 420384 h 94"/>
                  <a:gd name="T26" fmla="*/ 536053 w 104"/>
                  <a:gd name="T27" fmla="*/ 258275 h 94"/>
                  <a:gd name="T28" fmla="*/ 721560 w 104"/>
                  <a:gd name="T29" fmla="*/ 258275 h 94"/>
                  <a:gd name="T30" fmla="*/ 721560 w 104"/>
                  <a:gd name="T31" fmla="*/ 258275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4"/>
                  <a:gd name="T49" fmla="*/ 0 h 94"/>
                  <a:gd name="T50" fmla="*/ 104 w 104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4" h="94">
                    <a:moveTo>
                      <a:pt x="104" y="40"/>
                    </a:moveTo>
                    <a:cubicBezTo>
                      <a:pt x="104" y="94"/>
                      <a:pt x="104" y="94"/>
                      <a:pt x="104" y="94"/>
                    </a:cubicBezTo>
                    <a:cubicBezTo>
                      <a:pt x="13" y="94"/>
                      <a:pt x="13" y="94"/>
                      <a:pt x="13" y="94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54" y="78"/>
                      <a:pt x="54" y="78"/>
                      <a:pt x="54" y="78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3" y="48"/>
                      <a:pt x="0" y="40"/>
                      <a:pt x="0" y="35"/>
                    </a:cubicBezTo>
                    <a:cubicBezTo>
                      <a:pt x="0" y="25"/>
                      <a:pt x="11" y="18"/>
                      <a:pt x="13" y="17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0" y="34"/>
                      <a:pt x="31" y="38"/>
                      <a:pt x="39" y="43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104" y="40"/>
                      <a:pt x="104" y="40"/>
                      <a:pt x="104" y="40"/>
                    </a:cubicBezTo>
                    <a:close/>
                  </a:path>
                </a:pathLst>
              </a:custGeom>
              <a:solidFill>
                <a:srgbClr val="202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26" name="Freeform 127"/>
              <p:cNvSpPr>
                <a:spLocks noChangeAspect="1"/>
              </p:cNvSpPr>
              <p:nvPr/>
            </p:nvSpPr>
            <p:spPr bwMode="auto">
              <a:xfrm>
                <a:off x="3878" y="1402"/>
                <a:ext cx="264" cy="100"/>
              </a:xfrm>
              <a:custGeom>
                <a:avLst/>
                <a:gdLst>
                  <a:gd name="T0" fmla="*/ 197201 w 162"/>
                  <a:gd name="T1" fmla="*/ 388990 h 61"/>
                  <a:gd name="T2" fmla="*/ 197201 w 162"/>
                  <a:gd name="T3" fmla="*/ 388990 h 61"/>
                  <a:gd name="T4" fmla="*/ 0 w 162"/>
                  <a:gd name="T5" fmla="*/ 264452 h 61"/>
                  <a:gd name="T6" fmla="*/ 149157 w 162"/>
                  <a:gd name="T7" fmla="*/ 169221 h 61"/>
                  <a:gd name="T8" fmla="*/ 346578 w 162"/>
                  <a:gd name="T9" fmla="*/ 293393 h 61"/>
                  <a:gd name="T10" fmla="*/ 486902 w 162"/>
                  <a:gd name="T11" fmla="*/ 277412 h 61"/>
                  <a:gd name="T12" fmla="*/ 738102 w 162"/>
                  <a:gd name="T13" fmla="*/ 116764 h 61"/>
                  <a:gd name="T14" fmla="*/ 460253 w 162"/>
                  <a:gd name="T15" fmla="*/ 116764 h 61"/>
                  <a:gd name="T16" fmla="*/ 460253 w 162"/>
                  <a:gd name="T17" fmla="*/ 0 h 61"/>
                  <a:gd name="T18" fmla="*/ 1064062 w 162"/>
                  <a:gd name="T19" fmla="*/ 0 h 61"/>
                  <a:gd name="T20" fmla="*/ 1064062 w 162"/>
                  <a:gd name="T21" fmla="*/ 397100 h 61"/>
                  <a:gd name="T22" fmla="*/ 887933 w 162"/>
                  <a:gd name="T23" fmla="*/ 397100 h 61"/>
                  <a:gd name="T24" fmla="*/ 887933 w 162"/>
                  <a:gd name="T25" fmla="*/ 215582 h 61"/>
                  <a:gd name="T26" fmla="*/ 636349 w 162"/>
                  <a:gd name="T27" fmla="*/ 374900 h 61"/>
                  <a:gd name="T28" fmla="*/ 397841 w 162"/>
                  <a:gd name="T29" fmla="*/ 446461 h 61"/>
                  <a:gd name="T30" fmla="*/ 197201 w 162"/>
                  <a:gd name="T31" fmla="*/ 388990 h 61"/>
                  <a:gd name="T32" fmla="*/ 197201 w 162"/>
                  <a:gd name="T33" fmla="*/ 38899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2"/>
                  <a:gd name="T52" fmla="*/ 0 h 61"/>
                  <a:gd name="T53" fmla="*/ 162 w 162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2" h="61">
                    <a:moveTo>
                      <a:pt x="30" y="53"/>
                    </a:moveTo>
                    <a:cubicBezTo>
                      <a:pt x="30" y="53"/>
                      <a:pt x="30" y="53"/>
                      <a:pt x="30" y="53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9" y="43"/>
                      <a:pt x="66" y="43"/>
                      <a:pt x="74" y="38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2" y="54"/>
                      <a:pt x="162" y="54"/>
                      <a:pt x="162" y="54"/>
                    </a:cubicBezTo>
                    <a:cubicBezTo>
                      <a:pt x="135" y="54"/>
                      <a:pt x="135" y="54"/>
                      <a:pt x="135" y="54"/>
                    </a:cubicBezTo>
                    <a:cubicBezTo>
                      <a:pt x="135" y="29"/>
                      <a:pt x="135" y="29"/>
                      <a:pt x="135" y="29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83" y="59"/>
                      <a:pt x="70" y="61"/>
                      <a:pt x="61" y="61"/>
                    </a:cubicBezTo>
                    <a:cubicBezTo>
                      <a:pt x="44" y="60"/>
                      <a:pt x="33" y="55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27" name="Freeform 128"/>
              <p:cNvSpPr>
                <a:spLocks noChangeAspect="1"/>
              </p:cNvSpPr>
              <p:nvPr/>
            </p:nvSpPr>
            <p:spPr bwMode="auto">
              <a:xfrm>
                <a:off x="3696" y="1399"/>
                <a:ext cx="172" cy="154"/>
              </a:xfrm>
              <a:custGeom>
                <a:avLst/>
                <a:gdLst>
                  <a:gd name="T0" fmla="*/ 290408 w 105"/>
                  <a:gd name="T1" fmla="*/ 586396 h 94"/>
                  <a:gd name="T2" fmla="*/ 496461 w 105"/>
                  <a:gd name="T3" fmla="*/ 455802 h 94"/>
                  <a:gd name="T4" fmla="*/ 475716 w 105"/>
                  <a:gd name="T5" fmla="*/ 371379 h 94"/>
                  <a:gd name="T6" fmla="*/ 201188 w 105"/>
                  <a:gd name="T7" fmla="*/ 211955 h 94"/>
                  <a:gd name="T8" fmla="*/ 201188 w 105"/>
                  <a:gd name="T9" fmla="*/ 384022 h 94"/>
                  <a:gd name="T10" fmla="*/ 7819 w 105"/>
                  <a:gd name="T11" fmla="*/ 384022 h 94"/>
                  <a:gd name="T12" fmla="*/ 0 w 105"/>
                  <a:gd name="T13" fmla="*/ 0 h 94"/>
                  <a:gd name="T14" fmla="*/ 664056 w 105"/>
                  <a:gd name="T15" fmla="*/ 0 h 94"/>
                  <a:gd name="T16" fmla="*/ 668926 w 105"/>
                  <a:gd name="T17" fmla="*/ 115199 h 94"/>
                  <a:gd name="T18" fmla="*/ 370807 w 105"/>
                  <a:gd name="T19" fmla="*/ 115199 h 94"/>
                  <a:gd name="T20" fmla="*/ 643169 w 105"/>
                  <a:gd name="T21" fmla="*/ 275228 h 94"/>
                  <a:gd name="T22" fmla="*/ 758238 w 105"/>
                  <a:gd name="T23" fmla="*/ 427691 h 94"/>
                  <a:gd name="T24" fmla="*/ 664056 w 105"/>
                  <a:gd name="T25" fmla="*/ 553689 h 94"/>
                  <a:gd name="T26" fmla="*/ 450378 w 105"/>
                  <a:gd name="T27" fmla="*/ 679315 h 94"/>
                  <a:gd name="T28" fmla="*/ 290408 w 105"/>
                  <a:gd name="T29" fmla="*/ 586396 h 94"/>
                  <a:gd name="T30" fmla="*/ 290408 w 105"/>
                  <a:gd name="T31" fmla="*/ 586396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94"/>
                  <a:gd name="T50" fmla="*/ 105 w 105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94">
                    <a:moveTo>
                      <a:pt x="40" y="81"/>
                    </a:moveTo>
                    <a:cubicBezTo>
                      <a:pt x="69" y="63"/>
                      <a:pt x="69" y="63"/>
                      <a:pt x="69" y="63"/>
                    </a:cubicBezTo>
                    <a:cubicBezTo>
                      <a:pt x="75" y="60"/>
                      <a:pt x="74" y="56"/>
                      <a:pt x="66" y="51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89" y="38"/>
                      <a:pt x="89" y="38"/>
                      <a:pt x="89" y="38"/>
                    </a:cubicBezTo>
                    <a:cubicBezTo>
                      <a:pt x="102" y="46"/>
                      <a:pt x="105" y="54"/>
                      <a:pt x="105" y="59"/>
                    </a:cubicBezTo>
                    <a:cubicBezTo>
                      <a:pt x="105" y="69"/>
                      <a:pt x="94" y="75"/>
                      <a:pt x="92" y="77"/>
                    </a:cubicBezTo>
                    <a:cubicBezTo>
                      <a:pt x="62" y="94"/>
                      <a:pt x="62" y="94"/>
                      <a:pt x="62" y="94"/>
                    </a:cubicBezTo>
                    <a:cubicBezTo>
                      <a:pt x="40" y="81"/>
                      <a:pt x="40" y="81"/>
                      <a:pt x="40" y="81"/>
                    </a:cubicBezTo>
                    <a:cubicBezTo>
                      <a:pt x="40" y="81"/>
                      <a:pt x="40" y="81"/>
                      <a:pt x="40" y="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28" name="Freeform 129"/>
              <p:cNvSpPr>
                <a:spLocks noChangeAspect="1"/>
              </p:cNvSpPr>
              <p:nvPr/>
            </p:nvSpPr>
            <p:spPr bwMode="auto">
              <a:xfrm>
                <a:off x="3692" y="1558"/>
                <a:ext cx="264" cy="99"/>
              </a:xfrm>
              <a:custGeom>
                <a:avLst/>
                <a:gdLst>
                  <a:gd name="T0" fmla="*/ 865374 w 162"/>
                  <a:gd name="T1" fmla="*/ 48192 h 61"/>
                  <a:gd name="T2" fmla="*/ 1064062 w 162"/>
                  <a:gd name="T3" fmla="*/ 155531 h 61"/>
                  <a:gd name="T4" fmla="*/ 920405 w 162"/>
                  <a:gd name="T5" fmla="*/ 234200 h 61"/>
                  <a:gd name="T6" fmla="*/ 723135 w 162"/>
                  <a:gd name="T7" fmla="*/ 126936 h 61"/>
                  <a:gd name="T8" fmla="*/ 576745 w 162"/>
                  <a:gd name="T9" fmla="*/ 138313 h 61"/>
                  <a:gd name="T10" fmla="*/ 325856 w 162"/>
                  <a:gd name="T11" fmla="*/ 274125 h 61"/>
                  <a:gd name="T12" fmla="*/ 604695 w 162"/>
                  <a:gd name="T13" fmla="*/ 274125 h 61"/>
                  <a:gd name="T14" fmla="*/ 604695 w 162"/>
                  <a:gd name="T15" fmla="*/ 373022 h 61"/>
                  <a:gd name="T16" fmla="*/ 0 w 162"/>
                  <a:gd name="T17" fmla="*/ 373022 h 61"/>
                  <a:gd name="T18" fmla="*/ 0 w 162"/>
                  <a:gd name="T19" fmla="*/ 41174 h 61"/>
                  <a:gd name="T20" fmla="*/ 177765 w 162"/>
                  <a:gd name="T21" fmla="*/ 41174 h 61"/>
                  <a:gd name="T22" fmla="*/ 185028 w 162"/>
                  <a:gd name="T23" fmla="*/ 194611 h 61"/>
                  <a:gd name="T24" fmla="*/ 428628 w 162"/>
                  <a:gd name="T25" fmla="*/ 59809 h 61"/>
                  <a:gd name="T26" fmla="*/ 665339 w 162"/>
                  <a:gd name="T27" fmla="*/ 0 h 61"/>
                  <a:gd name="T28" fmla="*/ 865374 w 162"/>
                  <a:gd name="T29" fmla="*/ 48192 h 61"/>
                  <a:gd name="T30" fmla="*/ 865374 w 162"/>
                  <a:gd name="T31" fmla="*/ 48192 h 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2"/>
                  <a:gd name="T49" fmla="*/ 0 h 61"/>
                  <a:gd name="T50" fmla="*/ 162 w 162"/>
                  <a:gd name="T51" fmla="*/ 61 h 6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2" h="61">
                    <a:moveTo>
                      <a:pt x="132" y="8"/>
                    </a:moveTo>
                    <a:cubicBezTo>
                      <a:pt x="162" y="25"/>
                      <a:pt x="162" y="25"/>
                      <a:pt x="162" y="25"/>
                    </a:cubicBezTo>
                    <a:cubicBezTo>
                      <a:pt x="140" y="38"/>
                      <a:pt x="140" y="38"/>
                      <a:pt x="140" y="38"/>
                    </a:cubicBezTo>
                    <a:cubicBezTo>
                      <a:pt x="110" y="21"/>
                      <a:pt x="110" y="21"/>
                      <a:pt x="110" y="21"/>
                    </a:cubicBezTo>
                    <a:cubicBezTo>
                      <a:pt x="104" y="18"/>
                      <a:pt x="96" y="18"/>
                      <a:pt x="88" y="23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79" y="2"/>
                      <a:pt x="93" y="0"/>
                      <a:pt x="101" y="0"/>
                    </a:cubicBezTo>
                    <a:cubicBezTo>
                      <a:pt x="118" y="1"/>
                      <a:pt x="130" y="7"/>
                      <a:pt x="132" y="8"/>
                    </a:cubicBezTo>
                    <a:cubicBezTo>
                      <a:pt x="132" y="8"/>
                      <a:pt x="132" y="8"/>
                      <a:pt x="132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29" name="Freeform 130"/>
              <p:cNvSpPr>
                <a:spLocks noChangeAspect="1"/>
              </p:cNvSpPr>
              <p:nvPr/>
            </p:nvSpPr>
            <p:spPr bwMode="auto">
              <a:xfrm>
                <a:off x="3966" y="1507"/>
                <a:ext cx="171" cy="154"/>
              </a:xfrm>
              <a:custGeom>
                <a:avLst/>
                <a:gdLst>
                  <a:gd name="T0" fmla="*/ 681670 w 105"/>
                  <a:gd name="T1" fmla="*/ 295714 h 94"/>
                  <a:gd name="T2" fmla="*/ 681670 w 105"/>
                  <a:gd name="T3" fmla="*/ 679315 h 94"/>
                  <a:gd name="T4" fmla="*/ 83230 w 105"/>
                  <a:gd name="T5" fmla="*/ 679315 h 94"/>
                  <a:gd name="T6" fmla="*/ 83230 w 105"/>
                  <a:gd name="T7" fmla="*/ 565950 h 94"/>
                  <a:gd name="T8" fmla="*/ 359501 w 105"/>
                  <a:gd name="T9" fmla="*/ 565950 h 94"/>
                  <a:gd name="T10" fmla="*/ 112909 w 105"/>
                  <a:gd name="T11" fmla="*/ 406549 h 94"/>
                  <a:gd name="T12" fmla="*/ 0 w 105"/>
                  <a:gd name="T13" fmla="*/ 249616 h 94"/>
                  <a:gd name="T14" fmla="*/ 90783 w 105"/>
                  <a:gd name="T15" fmla="*/ 123719 h 94"/>
                  <a:gd name="T16" fmla="*/ 279562 w 105"/>
                  <a:gd name="T17" fmla="*/ 0 h 94"/>
                  <a:gd name="T18" fmla="*/ 425751 w 105"/>
                  <a:gd name="T19" fmla="*/ 92456 h 94"/>
                  <a:gd name="T20" fmla="*/ 234654 w 105"/>
                  <a:gd name="T21" fmla="*/ 226686 h 94"/>
                  <a:gd name="T22" fmla="*/ 254104 w 105"/>
                  <a:gd name="T23" fmla="*/ 309196 h 94"/>
                  <a:gd name="T24" fmla="*/ 499485 w 105"/>
                  <a:gd name="T25" fmla="*/ 468480 h 94"/>
                  <a:gd name="T26" fmla="*/ 499485 w 105"/>
                  <a:gd name="T27" fmla="*/ 295714 h 94"/>
                  <a:gd name="T28" fmla="*/ 681670 w 105"/>
                  <a:gd name="T29" fmla="*/ 295714 h 94"/>
                  <a:gd name="T30" fmla="*/ 681670 w 105"/>
                  <a:gd name="T31" fmla="*/ 295714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94"/>
                  <a:gd name="T50" fmla="*/ 105 w 105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94">
                    <a:moveTo>
                      <a:pt x="105" y="41"/>
                    </a:moveTo>
                    <a:cubicBezTo>
                      <a:pt x="105" y="94"/>
                      <a:pt x="105" y="94"/>
                      <a:pt x="105" y="94"/>
                    </a:cubicBezTo>
                    <a:cubicBezTo>
                      <a:pt x="13" y="94"/>
                      <a:pt x="13" y="94"/>
                      <a:pt x="13" y="94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55" y="78"/>
                      <a:pt x="55" y="78"/>
                      <a:pt x="55" y="78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3" y="48"/>
                      <a:pt x="0" y="40"/>
                      <a:pt x="0" y="35"/>
                    </a:cubicBezTo>
                    <a:cubicBezTo>
                      <a:pt x="1" y="25"/>
                      <a:pt x="11" y="19"/>
                      <a:pt x="14" y="17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0" y="34"/>
                      <a:pt x="31" y="38"/>
                      <a:pt x="39" y="43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5" y="41"/>
                      <a:pt x="105" y="41"/>
                      <a:pt x="105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26669" name="Group 131"/>
            <p:cNvGrpSpPr>
              <a:grpSpLocks noChangeAspect="1"/>
            </p:cNvGrpSpPr>
            <p:nvPr/>
          </p:nvGrpSpPr>
          <p:grpSpPr bwMode="auto">
            <a:xfrm>
              <a:off x="3706809" y="3427412"/>
              <a:ext cx="720724" cy="501648"/>
              <a:chOff x="3541" y="1317"/>
              <a:chExt cx="747" cy="546"/>
            </a:xfrm>
          </p:grpSpPr>
          <p:sp>
            <p:nvSpPr>
              <p:cNvPr id="26696" name="AutoShape 132"/>
              <p:cNvSpPr>
                <a:spLocks noChangeAspect="1" noChangeArrowheads="1" noTextEdit="1"/>
              </p:cNvSpPr>
              <p:nvPr/>
            </p:nvSpPr>
            <p:spPr bwMode="auto">
              <a:xfrm>
                <a:off x="3574" y="1337"/>
                <a:ext cx="681" cy="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97" name="Freeform 133"/>
              <p:cNvSpPr>
                <a:spLocks noChangeAspect="1"/>
              </p:cNvSpPr>
              <p:nvPr/>
            </p:nvSpPr>
            <p:spPr bwMode="auto">
              <a:xfrm>
                <a:off x="3574" y="1525"/>
                <a:ext cx="679" cy="338"/>
              </a:xfrm>
              <a:custGeom>
                <a:avLst/>
                <a:gdLst>
                  <a:gd name="T0" fmla="*/ 2404677 w 416"/>
                  <a:gd name="T1" fmla="*/ 572619 h 207"/>
                  <a:gd name="T2" fmla="*/ 418413 w 416"/>
                  <a:gd name="T3" fmla="*/ 572619 h 207"/>
                  <a:gd name="T4" fmla="*/ 7420 w 416"/>
                  <a:gd name="T5" fmla="*/ 7524 h 207"/>
                  <a:gd name="T6" fmla="*/ 0 w 416"/>
                  <a:gd name="T7" fmla="*/ 7524 h 207"/>
                  <a:gd name="T8" fmla="*/ 0 w 416"/>
                  <a:gd name="T9" fmla="*/ 546077 h 207"/>
                  <a:gd name="T10" fmla="*/ 7420 w 416"/>
                  <a:gd name="T11" fmla="*/ 546077 h 207"/>
                  <a:gd name="T12" fmla="*/ 418413 w 416"/>
                  <a:gd name="T13" fmla="*/ 1088068 h 207"/>
                  <a:gd name="T14" fmla="*/ 2404677 w 416"/>
                  <a:gd name="T15" fmla="*/ 1088068 h 207"/>
                  <a:gd name="T16" fmla="*/ 2810897 w 416"/>
                  <a:gd name="T17" fmla="*/ 546077 h 207"/>
                  <a:gd name="T18" fmla="*/ 2810897 w 416"/>
                  <a:gd name="T19" fmla="*/ 546077 h 207"/>
                  <a:gd name="T20" fmla="*/ 2810897 w 416"/>
                  <a:gd name="T21" fmla="*/ 0 h 207"/>
                  <a:gd name="T22" fmla="*/ 2404677 w 416"/>
                  <a:gd name="T23" fmla="*/ 572619 h 2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6"/>
                  <a:gd name="T37" fmla="*/ 0 h 207"/>
                  <a:gd name="T38" fmla="*/ 416 w 416"/>
                  <a:gd name="T39" fmla="*/ 207 h 2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6" h="207">
                    <a:moveTo>
                      <a:pt x="356" y="84"/>
                    </a:moveTo>
                    <a:cubicBezTo>
                      <a:pt x="275" y="131"/>
                      <a:pt x="143" y="131"/>
                      <a:pt x="62" y="84"/>
                    </a:cubicBezTo>
                    <a:cubicBezTo>
                      <a:pt x="18" y="59"/>
                      <a:pt x="1" y="33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3" y="109"/>
                      <a:pt x="23" y="138"/>
                      <a:pt x="62" y="160"/>
                    </a:cubicBezTo>
                    <a:cubicBezTo>
                      <a:pt x="143" y="207"/>
                      <a:pt x="275" y="207"/>
                      <a:pt x="356" y="160"/>
                    </a:cubicBezTo>
                    <a:cubicBezTo>
                      <a:pt x="394" y="138"/>
                      <a:pt x="414" y="109"/>
                      <a:pt x="416" y="80"/>
                    </a:cubicBezTo>
                    <a:cubicBezTo>
                      <a:pt x="416" y="80"/>
                      <a:pt x="416" y="80"/>
                      <a:pt x="416" y="80"/>
                    </a:cubicBezTo>
                    <a:cubicBezTo>
                      <a:pt x="416" y="0"/>
                      <a:pt x="416" y="0"/>
                      <a:pt x="416" y="0"/>
                    </a:cubicBezTo>
                    <a:cubicBezTo>
                      <a:pt x="416" y="31"/>
                      <a:pt x="396" y="61"/>
                      <a:pt x="356" y="84"/>
                    </a:cubicBezTo>
                    <a:close/>
                  </a:path>
                </a:pathLst>
              </a:custGeom>
              <a:solidFill>
                <a:srgbClr val="113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698" name="Freeform 134"/>
              <p:cNvSpPr>
                <a:spLocks noChangeAspect="1"/>
              </p:cNvSpPr>
              <p:nvPr/>
            </p:nvSpPr>
            <p:spPr bwMode="auto">
              <a:xfrm>
                <a:off x="3541" y="1317"/>
                <a:ext cx="747" cy="432"/>
              </a:xfrm>
              <a:custGeom>
                <a:avLst/>
                <a:gdLst>
                  <a:gd name="T0" fmla="*/ 2602095 w 457"/>
                  <a:gd name="T1" fmla="*/ 332445 h 264"/>
                  <a:gd name="T2" fmla="*/ 2610685 w 457"/>
                  <a:gd name="T3" fmla="*/ 1535578 h 264"/>
                  <a:gd name="T4" fmla="*/ 568640 w 457"/>
                  <a:gd name="T5" fmla="*/ 1535578 h 264"/>
                  <a:gd name="T6" fmla="*/ 560623 w 457"/>
                  <a:gd name="T7" fmla="*/ 332445 h 264"/>
                  <a:gd name="T8" fmla="*/ 2602095 w 457"/>
                  <a:gd name="T9" fmla="*/ 332445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"/>
                  <a:gd name="T16" fmla="*/ 0 h 264"/>
                  <a:gd name="T17" fmla="*/ 457 w 457"/>
                  <a:gd name="T18" fmla="*/ 264 h 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" h="264">
                    <a:moveTo>
                      <a:pt x="375" y="47"/>
                    </a:moveTo>
                    <a:cubicBezTo>
                      <a:pt x="456" y="94"/>
                      <a:pt x="457" y="170"/>
                      <a:pt x="376" y="217"/>
                    </a:cubicBezTo>
                    <a:cubicBezTo>
                      <a:pt x="295" y="264"/>
                      <a:pt x="163" y="264"/>
                      <a:pt x="82" y="217"/>
                    </a:cubicBezTo>
                    <a:cubicBezTo>
                      <a:pt x="0" y="170"/>
                      <a:pt x="0" y="94"/>
                      <a:pt x="81" y="47"/>
                    </a:cubicBezTo>
                    <a:cubicBezTo>
                      <a:pt x="162" y="0"/>
                      <a:pt x="293" y="0"/>
                      <a:pt x="375" y="47"/>
                    </a:cubicBezTo>
                  </a:path>
                </a:pathLst>
              </a:custGeom>
              <a:solidFill>
                <a:srgbClr val="4A6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699" name="Freeform 135"/>
              <p:cNvSpPr>
                <a:spLocks noChangeAspect="1" noEditPoints="1"/>
              </p:cNvSpPr>
              <p:nvPr/>
            </p:nvSpPr>
            <p:spPr bwMode="auto">
              <a:xfrm>
                <a:off x="3788" y="1751"/>
                <a:ext cx="39" cy="53"/>
              </a:xfrm>
              <a:custGeom>
                <a:avLst/>
                <a:gdLst>
                  <a:gd name="T0" fmla="*/ 41949 w 24"/>
                  <a:gd name="T1" fmla="*/ 25797 h 33"/>
                  <a:gd name="T2" fmla="*/ 41949 w 24"/>
                  <a:gd name="T3" fmla="*/ 68592 h 33"/>
                  <a:gd name="T4" fmla="*/ 61076 w 24"/>
                  <a:gd name="T5" fmla="*/ 68592 h 33"/>
                  <a:gd name="T6" fmla="*/ 79895 w 24"/>
                  <a:gd name="T7" fmla="*/ 66542 h 33"/>
                  <a:gd name="T8" fmla="*/ 87132 w 24"/>
                  <a:gd name="T9" fmla="*/ 50906 h 33"/>
                  <a:gd name="T10" fmla="*/ 61076 w 24"/>
                  <a:gd name="T11" fmla="*/ 25797 h 33"/>
                  <a:gd name="T12" fmla="*/ 41949 w 24"/>
                  <a:gd name="T13" fmla="*/ 25797 h 33"/>
                  <a:gd name="T14" fmla="*/ 0 w 24"/>
                  <a:gd name="T15" fmla="*/ 167054 h 33"/>
                  <a:gd name="T16" fmla="*/ 0 w 24"/>
                  <a:gd name="T17" fmla="*/ 0 h 33"/>
                  <a:gd name="T18" fmla="*/ 78665 w 24"/>
                  <a:gd name="T19" fmla="*/ 0 h 33"/>
                  <a:gd name="T20" fmla="*/ 118308 w 24"/>
                  <a:gd name="T21" fmla="*/ 10001 h 33"/>
                  <a:gd name="T22" fmla="*/ 139937 w 24"/>
                  <a:gd name="T23" fmla="*/ 41432 h 33"/>
                  <a:gd name="T24" fmla="*/ 91567 w 24"/>
                  <a:gd name="T25" fmla="*/ 84214 h 33"/>
                  <a:gd name="T26" fmla="*/ 91567 w 24"/>
                  <a:gd name="T27" fmla="*/ 84214 h 33"/>
                  <a:gd name="T28" fmla="*/ 118308 w 24"/>
                  <a:gd name="T29" fmla="*/ 97562 h 33"/>
                  <a:gd name="T30" fmla="*/ 127831 w 24"/>
                  <a:gd name="T31" fmla="*/ 110163 h 33"/>
                  <a:gd name="T32" fmla="*/ 148796 w 24"/>
                  <a:gd name="T33" fmla="*/ 167054 h 33"/>
                  <a:gd name="T34" fmla="*/ 91567 w 24"/>
                  <a:gd name="T35" fmla="*/ 167054 h 33"/>
                  <a:gd name="T36" fmla="*/ 79895 w 24"/>
                  <a:gd name="T37" fmla="*/ 123068 h 33"/>
                  <a:gd name="T38" fmla="*/ 68167 w 24"/>
                  <a:gd name="T39" fmla="*/ 100188 h 33"/>
                  <a:gd name="T40" fmla="*/ 41949 w 24"/>
                  <a:gd name="T41" fmla="*/ 100188 h 33"/>
                  <a:gd name="T42" fmla="*/ 41949 w 24"/>
                  <a:gd name="T43" fmla="*/ 167054 h 33"/>
                  <a:gd name="T44" fmla="*/ 0 w 24"/>
                  <a:gd name="T45" fmla="*/ 167054 h 3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"/>
                  <a:gd name="T70" fmla="*/ 0 h 33"/>
                  <a:gd name="T71" fmla="*/ 24 w 24"/>
                  <a:gd name="T72" fmla="*/ 33 h 3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" h="33">
                    <a:moveTo>
                      <a:pt x="7" y="5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4"/>
                      <a:pt x="12" y="14"/>
                      <a:pt x="13" y="13"/>
                    </a:cubicBezTo>
                    <a:cubicBezTo>
                      <a:pt x="14" y="12"/>
                      <a:pt x="14" y="11"/>
                      <a:pt x="14" y="10"/>
                    </a:cubicBezTo>
                    <a:cubicBezTo>
                      <a:pt x="14" y="7"/>
                      <a:pt x="13" y="5"/>
                      <a:pt x="10" y="5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  <a:moveTo>
                      <a:pt x="0" y="3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7" y="0"/>
                      <a:pt x="19" y="2"/>
                    </a:cubicBezTo>
                    <a:cubicBezTo>
                      <a:pt x="21" y="3"/>
                      <a:pt x="22" y="5"/>
                      <a:pt x="22" y="8"/>
                    </a:cubicBezTo>
                    <a:cubicBezTo>
                      <a:pt x="22" y="13"/>
                      <a:pt x="20" y="16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7" y="17"/>
                      <a:pt x="18" y="17"/>
                      <a:pt x="19" y="19"/>
                    </a:cubicBezTo>
                    <a:cubicBezTo>
                      <a:pt x="19" y="19"/>
                      <a:pt x="20" y="20"/>
                      <a:pt x="20" y="2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2"/>
                      <a:pt x="11" y="21"/>
                      <a:pt x="11" y="20"/>
                    </a:cubicBezTo>
                    <a:cubicBezTo>
                      <a:pt x="10" y="20"/>
                      <a:pt x="9" y="20"/>
                      <a:pt x="7" y="20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0" y="33"/>
                      <a:pt x="0" y="33"/>
                      <a:pt x="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00" name="Freeform 136"/>
              <p:cNvSpPr>
                <a:spLocks noChangeAspect="1" noEditPoints="1"/>
              </p:cNvSpPr>
              <p:nvPr/>
            </p:nvSpPr>
            <p:spPr bwMode="auto">
              <a:xfrm>
                <a:off x="3832" y="1749"/>
                <a:ext cx="47" cy="57"/>
              </a:xfrm>
              <a:custGeom>
                <a:avLst/>
                <a:gdLst>
                  <a:gd name="T0" fmla="*/ 47266 w 29"/>
                  <a:gd name="T1" fmla="*/ 112909 h 35"/>
                  <a:gd name="T2" fmla="*/ 83530 w 29"/>
                  <a:gd name="T3" fmla="*/ 188325 h 35"/>
                  <a:gd name="T4" fmla="*/ 117254 w 29"/>
                  <a:gd name="T5" fmla="*/ 112909 h 35"/>
                  <a:gd name="T6" fmla="*/ 83530 w 29"/>
                  <a:gd name="T7" fmla="*/ 38710 h 35"/>
                  <a:gd name="T8" fmla="*/ 47266 w 29"/>
                  <a:gd name="T9" fmla="*/ 112909 h 35"/>
                  <a:gd name="T10" fmla="*/ 0 w 29"/>
                  <a:gd name="T11" fmla="*/ 112909 h 35"/>
                  <a:gd name="T12" fmla="*/ 17995 w 29"/>
                  <a:gd name="T13" fmla="*/ 31381 h 35"/>
                  <a:gd name="T14" fmla="*/ 83530 w 29"/>
                  <a:gd name="T15" fmla="*/ 0 h 35"/>
                  <a:gd name="T16" fmla="*/ 149137 w 29"/>
                  <a:gd name="T17" fmla="*/ 31381 h 35"/>
                  <a:gd name="T18" fmla="*/ 171785 w 29"/>
                  <a:gd name="T19" fmla="*/ 112909 h 35"/>
                  <a:gd name="T20" fmla="*/ 149137 w 29"/>
                  <a:gd name="T21" fmla="*/ 195619 h 35"/>
                  <a:gd name="T22" fmla="*/ 83530 w 29"/>
                  <a:gd name="T23" fmla="*/ 227181 h 35"/>
                  <a:gd name="T24" fmla="*/ 17995 w 29"/>
                  <a:gd name="T25" fmla="*/ 188325 h 35"/>
                  <a:gd name="T26" fmla="*/ 0 w 29"/>
                  <a:gd name="T27" fmla="*/ 112909 h 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"/>
                  <a:gd name="T43" fmla="*/ 0 h 35"/>
                  <a:gd name="T44" fmla="*/ 29 w 29"/>
                  <a:gd name="T45" fmla="*/ 35 h 3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" h="35">
                    <a:moveTo>
                      <a:pt x="8" y="17"/>
                    </a:moveTo>
                    <a:cubicBezTo>
                      <a:pt x="8" y="25"/>
                      <a:pt x="10" y="29"/>
                      <a:pt x="14" y="29"/>
                    </a:cubicBezTo>
                    <a:cubicBezTo>
                      <a:pt x="18" y="29"/>
                      <a:pt x="20" y="25"/>
                      <a:pt x="20" y="17"/>
                    </a:cubicBezTo>
                    <a:cubicBezTo>
                      <a:pt x="20" y="10"/>
                      <a:pt x="18" y="6"/>
                      <a:pt x="14" y="6"/>
                    </a:cubicBezTo>
                    <a:cubicBezTo>
                      <a:pt x="10" y="6"/>
                      <a:pt x="8" y="10"/>
                      <a:pt x="8" y="17"/>
                    </a:cubicBezTo>
                    <a:close/>
                    <a:moveTo>
                      <a:pt x="0" y="17"/>
                    </a:moveTo>
                    <a:cubicBezTo>
                      <a:pt x="0" y="12"/>
                      <a:pt x="1" y="8"/>
                      <a:pt x="3" y="5"/>
                    </a:cubicBezTo>
                    <a:cubicBezTo>
                      <a:pt x="6" y="2"/>
                      <a:pt x="10" y="0"/>
                      <a:pt x="14" y="0"/>
                    </a:cubicBezTo>
                    <a:cubicBezTo>
                      <a:pt x="19" y="0"/>
                      <a:pt x="23" y="2"/>
                      <a:pt x="25" y="5"/>
                    </a:cubicBezTo>
                    <a:cubicBezTo>
                      <a:pt x="27" y="8"/>
                      <a:pt x="29" y="12"/>
                      <a:pt x="29" y="17"/>
                    </a:cubicBezTo>
                    <a:cubicBezTo>
                      <a:pt x="29" y="22"/>
                      <a:pt x="27" y="26"/>
                      <a:pt x="25" y="30"/>
                    </a:cubicBezTo>
                    <a:cubicBezTo>
                      <a:pt x="23" y="33"/>
                      <a:pt x="19" y="35"/>
                      <a:pt x="14" y="35"/>
                    </a:cubicBezTo>
                    <a:cubicBezTo>
                      <a:pt x="10" y="35"/>
                      <a:pt x="6" y="33"/>
                      <a:pt x="3" y="29"/>
                    </a:cubicBezTo>
                    <a:cubicBezTo>
                      <a:pt x="1" y="26"/>
                      <a:pt x="0" y="22"/>
                      <a:pt x="0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01" name="Freeform 137"/>
              <p:cNvSpPr>
                <a:spLocks noChangeAspect="1"/>
              </p:cNvSpPr>
              <p:nvPr/>
            </p:nvSpPr>
            <p:spPr bwMode="auto">
              <a:xfrm>
                <a:off x="3888" y="1751"/>
                <a:ext cx="39" cy="55"/>
              </a:xfrm>
              <a:custGeom>
                <a:avLst/>
                <a:gdLst>
                  <a:gd name="T0" fmla="*/ 0 w 24"/>
                  <a:gd name="T1" fmla="*/ 121110 h 34"/>
                  <a:gd name="T2" fmla="*/ 0 w 24"/>
                  <a:gd name="T3" fmla="*/ 0 h 34"/>
                  <a:gd name="T4" fmla="*/ 41949 w 24"/>
                  <a:gd name="T5" fmla="*/ 0 h 34"/>
                  <a:gd name="T6" fmla="*/ 41949 w 24"/>
                  <a:gd name="T7" fmla="*/ 127851 h 34"/>
                  <a:gd name="T8" fmla="*/ 78665 w 24"/>
                  <a:gd name="T9" fmla="*/ 160579 h 34"/>
                  <a:gd name="T10" fmla="*/ 99248 w 24"/>
                  <a:gd name="T11" fmla="*/ 127851 h 34"/>
                  <a:gd name="T12" fmla="*/ 99248 w 24"/>
                  <a:gd name="T13" fmla="*/ 0 h 34"/>
                  <a:gd name="T14" fmla="*/ 148796 w 24"/>
                  <a:gd name="T15" fmla="*/ 0 h 34"/>
                  <a:gd name="T16" fmla="*/ 148796 w 24"/>
                  <a:gd name="T17" fmla="*/ 121110 h 34"/>
                  <a:gd name="T18" fmla="*/ 129829 w 24"/>
                  <a:gd name="T19" fmla="*/ 174065 h 34"/>
                  <a:gd name="T20" fmla="*/ 78665 w 24"/>
                  <a:gd name="T21" fmla="*/ 195913 h 34"/>
                  <a:gd name="T22" fmla="*/ 18619 w 24"/>
                  <a:gd name="T23" fmla="*/ 174065 h 34"/>
                  <a:gd name="T24" fmla="*/ 0 w 24"/>
                  <a:gd name="T25" fmla="*/ 121110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34"/>
                  <a:gd name="T41" fmla="*/ 24 w 24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34">
                    <a:moveTo>
                      <a:pt x="0" y="2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6"/>
                      <a:pt x="9" y="28"/>
                      <a:pt x="12" y="28"/>
                    </a:cubicBezTo>
                    <a:cubicBezTo>
                      <a:pt x="15" y="28"/>
                      <a:pt x="16" y="26"/>
                      <a:pt x="16" y="2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5"/>
                      <a:pt x="23" y="28"/>
                      <a:pt x="21" y="30"/>
                    </a:cubicBezTo>
                    <a:cubicBezTo>
                      <a:pt x="19" y="33"/>
                      <a:pt x="16" y="34"/>
                      <a:pt x="12" y="34"/>
                    </a:cubicBezTo>
                    <a:cubicBezTo>
                      <a:pt x="8" y="34"/>
                      <a:pt x="5" y="33"/>
                      <a:pt x="3" y="30"/>
                    </a:cubicBezTo>
                    <a:cubicBezTo>
                      <a:pt x="1" y="28"/>
                      <a:pt x="0" y="25"/>
                      <a:pt x="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02" name="Freeform 138"/>
              <p:cNvSpPr>
                <a:spLocks noChangeAspect="1"/>
              </p:cNvSpPr>
              <p:nvPr/>
            </p:nvSpPr>
            <p:spPr bwMode="auto">
              <a:xfrm>
                <a:off x="3933" y="1751"/>
                <a:ext cx="36" cy="53"/>
              </a:xfrm>
              <a:custGeom>
                <a:avLst/>
                <a:gdLst>
                  <a:gd name="T0" fmla="*/ 12 w 36"/>
                  <a:gd name="T1" fmla="*/ 53 h 53"/>
                  <a:gd name="T2" fmla="*/ 12 w 36"/>
                  <a:gd name="T3" fmla="*/ 9 h 53"/>
                  <a:gd name="T4" fmla="*/ 0 w 36"/>
                  <a:gd name="T5" fmla="*/ 9 h 53"/>
                  <a:gd name="T6" fmla="*/ 0 w 36"/>
                  <a:gd name="T7" fmla="*/ 0 h 53"/>
                  <a:gd name="T8" fmla="*/ 36 w 36"/>
                  <a:gd name="T9" fmla="*/ 0 h 53"/>
                  <a:gd name="T10" fmla="*/ 36 w 36"/>
                  <a:gd name="T11" fmla="*/ 9 h 53"/>
                  <a:gd name="T12" fmla="*/ 25 w 36"/>
                  <a:gd name="T13" fmla="*/ 9 h 53"/>
                  <a:gd name="T14" fmla="*/ 25 w 36"/>
                  <a:gd name="T15" fmla="*/ 53 h 53"/>
                  <a:gd name="T16" fmla="*/ 12 w 36"/>
                  <a:gd name="T17" fmla="*/ 53 h 53"/>
                  <a:gd name="T18" fmla="*/ 12 w 36"/>
                  <a:gd name="T19" fmla="*/ 53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53"/>
                  <a:gd name="T32" fmla="*/ 36 w 36"/>
                  <a:gd name="T33" fmla="*/ 53 h 5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53">
                    <a:moveTo>
                      <a:pt x="12" y="53"/>
                    </a:moveTo>
                    <a:lnTo>
                      <a:pt x="12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9"/>
                    </a:lnTo>
                    <a:lnTo>
                      <a:pt x="25" y="9"/>
                    </a:lnTo>
                    <a:lnTo>
                      <a:pt x="25" y="53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03" name="Freeform 139"/>
              <p:cNvSpPr>
                <a:spLocks noChangeAspect="1"/>
              </p:cNvSpPr>
              <p:nvPr/>
            </p:nvSpPr>
            <p:spPr bwMode="auto">
              <a:xfrm>
                <a:off x="3976" y="1751"/>
                <a:ext cx="32" cy="53"/>
              </a:xfrm>
              <a:custGeom>
                <a:avLst/>
                <a:gdLst>
                  <a:gd name="T0" fmla="*/ 0 w 32"/>
                  <a:gd name="T1" fmla="*/ 53 h 53"/>
                  <a:gd name="T2" fmla="*/ 0 w 32"/>
                  <a:gd name="T3" fmla="*/ 0 h 53"/>
                  <a:gd name="T4" fmla="*/ 32 w 32"/>
                  <a:gd name="T5" fmla="*/ 0 h 53"/>
                  <a:gd name="T6" fmla="*/ 32 w 32"/>
                  <a:gd name="T7" fmla="*/ 9 h 53"/>
                  <a:gd name="T8" fmla="*/ 13 w 32"/>
                  <a:gd name="T9" fmla="*/ 9 h 53"/>
                  <a:gd name="T10" fmla="*/ 13 w 32"/>
                  <a:gd name="T11" fmla="*/ 21 h 53"/>
                  <a:gd name="T12" fmla="*/ 31 w 32"/>
                  <a:gd name="T13" fmla="*/ 21 h 53"/>
                  <a:gd name="T14" fmla="*/ 31 w 32"/>
                  <a:gd name="T15" fmla="*/ 31 h 53"/>
                  <a:gd name="T16" fmla="*/ 13 w 32"/>
                  <a:gd name="T17" fmla="*/ 31 h 53"/>
                  <a:gd name="T18" fmla="*/ 13 w 32"/>
                  <a:gd name="T19" fmla="*/ 44 h 53"/>
                  <a:gd name="T20" fmla="*/ 32 w 32"/>
                  <a:gd name="T21" fmla="*/ 44 h 53"/>
                  <a:gd name="T22" fmla="*/ 32 w 32"/>
                  <a:gd name="T23" fmla="*/ 53 h 53"/>
                  <a:gd name="T24" fmla="*/ 0 w 32"/>
                  <a:gd name="T25" fmla="*/ 53 h 53"/>
                  <a:gd name="T26" fmla="*/ 0 w 32"/>
                  <a:gd name="T27" fmla="*/ 53 h 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53"/>
                  <a:gd name="T44" fmla="*/ 32 w 32"/>
                  <a:gd name="T45" fmla="*/ 53 h 5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53">
                    <a:moveTo>
                      <a:pt x="0" y="53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9"/>
                    </a:lnTo>
                    <a:lnTo>
                      <a:pt x="13" y="9"/>
                    </a:lnTo>
                    <a:lnTo>
                      <a:pt x="13" y="21"/>
                    </a:lnTo>
                    <a:lnTo>
                      <a:pt x="31" y="21"/>
                    </a:lnTo>
                    <a:lnTo>
                      <a:pt x="31" y="31"/>
                    </a:lnTo>
                    <a:lnTo>
                      <a:pt x="13" y="31"/>
                    </a:lnTo>
                    <a:lnTo>
                      <a:pt x="13" y="44"/>
                    </a:lnTo>
                    <a:lnTo>
                      <a:pt x="32" y="44"/>
                    </a:lnTo>
                    <a:lnTo>
                      <a:pt x="32" y="5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04" name="Freeform 140"/>
              <p:cNvSpPr>
                <a:spLocks noChangeAspect="1" noEditPoints="1"/>
              </p:cNvSpPr>
              <p:nvPr/>
            </p:nvSpPr>
            <p:spPr bwMode="auto">
              <a:xfrm>
                <a:off x="4017" y="1751"/>
                <a:ext cx="39" cy="53"/>
              </a:xfrm>
              <a:custGeom>
                <a:avLst/>
                <a:gdLst>
                  <a:gd name="T0" fmla="*/ 49166 w 24"/>
                  <a:gd name="T1" fmla="*/ 25797 h 33"/>
                  <a:gd name="T2" fmla="*/ 49166 w 24"/>
                  <a:gd name="T3" fmla="*/ 68592 h 33"/>
                  <a:gd name="T4" fmla="*/ 61076 w 24"/>
                  <a:gd name="T5" fmla="*/ 68592 h 33"/>
                  <a:gd name="T6" fmla="*/ 79895 w 24"/>
                  <a:gd name="T7" fmla="*/ 66542 h 33"/>
                  <a:gd name="T8" fmla="*/ 91567 w 24"/>
                  <a:gd name="T9" fmla="*/ 50906 h 33"/>
                  <a:gd name="T10" fmla="*/ 61076 w 24"/>
                  <a:gd name="T11" fmla="*/ 25797 h 33"/>
                  <a:gd name="T12" fmla="*/ 49166 w 24"/>
                  <a:gd name="T13" fmla="*/ 25797 h 33"/>
                  <a:gd name="T14" fmla="*/ 0 w 24"/>
                  <a:gd name="T15" fmla="*/ 167054 h 33"/>
                  <a:gd name="T16" fmla="*/ 0 w 24"/>
                  <a:gd name="T17" fmla="*/ 0 h 33"/>
                  <a:gd name="T18" fmla="*/ 78665 w 24"/>
                  <a:gd name="T19" fmla="*/ 0 h 33"/>
                  <a:gd name="T20" fmla="*/ 127831 w 24"/>
                  <a:gd name="T21" fmla="*/ 10001 h 33"/>
                  <a:gd name="T22" fmla="*/ 141590 w 24"/>
                  <a:gd name="T23" fmla="*/ 41432 h 33"/>
                  <a:gd name="T24" fmla="*/ 99248 w 24"/>
                  <a:gd name="T25" fmla="*/ 84214 h 33"/>
                  <a:gd name="T26" fmla="*/ 99248 w 24"/>
                  <a:gd name="T27" fmla="*/ 84214 h 33"/>
                  <a:gd name="T28" fmla="*/ 118308 w 24"/>
                  <a:gd name="T29" fmla="*/ 97562 h 33"/>
                  <a:gd name="T30" fmla="*/ 129829 w 24"/>
                  <a:gd name="T31" fmla="*/ 110163 h 33"/>
                  <a:gd name="T32" fmla="*/ 148796 w 24"/>
                  <a:gd name="T33" fmla="*/ 167054 h 33"/>
                  <a:gd name="T34" fmla="*/ 99248 w 24"/>
                  <a:gd name="T35" fmla="*/ 167054 h 33"/>
                  <a:gd name="T36" fmla="*/ 79895 w 24"/>
                  <a:gd name="T37" fmla="*/ 123068 h 33"/>
                  <a:gd name="T38" fmla="*/ 68167 w 24"/>
                  <a:gd name="T39" fmla="*/ 100188 h 33"/>
                  <a:gd name="T40" fmla="*/ 49166 w 24"/>
                  <a:gd name="T41" fmla="*/ 100188 h 33"/>
                  <a:gd name="T42" fmla="*/ 49166 w 24"/>
                  <a:gd name="T43" fmla="*/ 167054 h 33"/>
                  <a:gd name="T44" fmla="*/ 0 w 24"/>
                  <a:gd name="T45" fmla="*/ 167054 h 3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"/>
                  <a:gd name="T70" fmla="*/ 0 h 33"/>
                  <a:gd name="T71" fmla="*/ 24 w 24"/>
                  <a:gd name="T72" fmla="*/ 33 h 3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" h="33">
                    <a:moveTo>
                      <a:pt x="8" y="5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4"/>
                      <a:pt x="13" y="14"/>
                      <a:pt x="13" y="13"/>
                    </a:cubicBezTo>
                    <a:cubicBezTo>
                      <a:pt x="14" y="12"/>
                      <a:pt x="15" y="11"/>
                      <a:pt x="15" y="10"/>
                    </a:cubicBezTo>
                    <a:cubicBezTo>
                      <a:pt x="15" y="7"/>
                      <a:pt x="13" y="5"/>
                      <a:pt x="10" y="5"/>
                    </a:cubicBezTo>
                    <a:cubicBezTo>
                      <a:pt x="8" y="5"/>
                      <a:pt x="8" y="5"/>
                      <a:pt x="8" y="5"/>
                    </a:cubicBezTo>
                    <a:close/>
                    <a:moveTo>
                      <a:pt x="0" y="3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8" y="0"/>
                      <a:pt x="20" y="2"/>
                    </a:cubicBezTo>
                    <a:cubicBezTo>
                      <a:pt x="22" y="3"/>
                      <a:pt x="23" y="5"/>
                      <a:pt x="23" y="8"/>
                    </a:cubicBezTo>
                    <a:cubicBezTo>
                      <a:pt x="23" y="13"/>
                      <a:pt x="20" y="16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7" y="17"/>
                      <a:pt x="18" y="17"/>
                      <a:pt x="19" y="19"/>
                    </a:cubicBezTo>
                    <a:cubicBezTo>
                      <a:pt x="20" y="19"/>
                      <a:pt x="20" y="20"/>
                      <a:pt x="21" y="2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2"/>
                      <a:pt x="12" y="21"/>
                      <a:pt x="11" y="20"/>
                    </a:cubicBezTo>
                    <a:cubicBezTo>
                      <a:pt x="11" y="20"/>
                      <a:pt x="10" y="20"/>
                      <a:pt x="8" y="20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0" y="33"/>
                      <a:pt x="0" y="33"/>
                      <a:pt x="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05" name="Freeform 141"/>
              <p:cNvSpPr>
                <a:spLocks noChangeAspect="1"/>
              </p:cNvSpPr>
              <p:nvPr/>
            </p:nvSpPr>
            <p:spPr bwMode="auto">
              <a:xfrm>
                <a:off x="3884" y="1409"/>
                <a:ext cx="265" cy="98"/>
              </a:xfrm>
              <a:custGeom>
                <a:avLst/>
                <a:gdLst>
                  <a:gd name="T0" fmla="*/ 210376 w 162"/>
                  <a:gd name="T1" fmla="*/ 364451 h 60"/>
                  <a:gd name="T2" fmla="*/ 202203 w 162"/>
                  <a:gd name="T3" fmla="*/ 356869 h 60"/>
                  <a:gd name="T4" fmla="*/ 0 w 162"/>
                  <a:gd name="T5" fmla="*/ 238627 h 60"/>
                  <a:gd name="T6" fmla="*/ 156010 w 162"/>
                  <a:gd name="T7" fmla="*/ 150851 h 60"/>
                  <a:gd name="T8" fmla="*/ 364471 w 162"/>
                  <a:gd name="T9" fmla="*/ 272215 h 60"/>
                  <a:gd name="T10" fmla="*/ 520637 w 162"/>
                  <a:gd name="T11" fmla="*/ 259607 h 60"/>
                  <a:gd name="T12" fmla="*/ 785985 w 162"/>
                  <a:gd name="T13" fmla="*/ 108790 h 60"/>
                  <a:gd name="T14" fmla="*/ 494778 w 162"/>
                  <a:gd name="T15" fmla="*/ 108790 h 60"/>
                  <a:gd name="T16" fmla="*/ 494778 w 162"/>
                  <a:gd name="T17" fmla="*/ 0 h 60"/>
                  <a:gd name="T18" fmla="*/ 1137270 w 162"/>
                  <a:gd name="T19" fmla="*/ 0 h 60"/>
                  <a:gd name="T20" fmla="*/ 1137270 w 162"/>
                  <a:gd name="T21" fmla="*/ 364451 h 60"/>
                  <a:gd name="T22" fmla="*/ 950441 w 162"/>
                  <a:gd name="T23" fmla="*/ 364451 h 60"/>
                  <a:gd name="T24" fmla="*/ 942306 w 162"/>
                  <a:gd name="T25" fmla="*/ 198014 h 60"/>
                  <a:gd name="T26" fmla="*/ 682882 w 162"/>
                  <a:gd name="T27" fmla="*/ 349430 h 60"/>
                  <a:gd name="T28" fmla="*/ 421412 w 162"/>
                  <a:gd name="T29" fmla="*/ 409877 h 60"/>
                  <a:gd name="T30" fmla="*/ 210376 w 162"/>
                  <a:gd name="T31" fmla="*/ 364451 h 60"/>
                  <a:gd name="T32" fmla="*/ 210376 w 162"/>
                  <a:gd name="T33" fmla="*/ 364451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2"/>
                  <a:gd name="T52" fmla="*/ 0 h 60"/>
                  <a:gd name="T53" fmla="*/ 162 w 162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2" h="60">
                    <a:moveTo>
                      <a:pt x="30" y="53"/>
                    </a:moveTo>
                    <a:cubicBezTo>
                      <a:pt x="30" y="53"/>
                      <a:pt x="29" y="52"/>
                      <a:pt x="29" y="5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8" y="43"/>
                      <a:pt x="66" y="42"/>
                      <a:pt x="74" y="38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2" y="53"/>
                      <a:pt x="162" y="53"/>
                      <a:pt x="162" y="53"/>
                    </a:cubicBezTo>
                    <a:cubicBezTo>
                      <a:pt x="135" y="53"/>
                      <a:pt x="135" y="53"/>
                      <a:pt x="135" y="53"/>
                    </a:cubicBezTo>
                    <a:cubicBezTo>
                      <a:pt x="134" y="29"/>
                      <a:pt x="134" y="29"/>
                      <a:pt x="134" y="29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83" y="59"/>
                      <a:pt x="69" y="60"/>
                      <a:pt x="60" y="60"/>
                    </a:cubicBezTo>
                    <a:cubicBezTo>
                      <a:pt x="44" y="60"/>
                      <a:pt x="33" y="54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lose/>
                  </a:path>
                </a:pathLst>
              </a:custGeom>
              <a:solidFill>
                <a:srgbClr val="202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06" name="Freeform 142"/>
              <p:cNvSpPr>
                <a:spLocks noChangeAspect="1"/>
              </p:cNvSpPr>
              <p:nvPr/>
            </p:nvSpPr>
            <p:spPr bwMode="auto">
              <a:xfrm>
                <a:off x="3703" y="1406"/>
                <a:ext cx="171" cy="152"/>
              </a:xfrm>
              <a:custGeom>
                <a:avLst/>
                <a:gdLst>
                  <a:gd name="T0" fmla="*/ 254104 w 105"/>
                  <a:gd name="T1" fmla="*/ 555115 h 93"/>
                  <a:gd name="T2" fmla="*/ 444771 w 105"/>
                  <a:gd name="T3" fmla="*/ 435918 h 93"/>
                  <a:gd name="T4" fmla="*/ 425751 w 105"/>
                  <a:gd name="T5" fmla="*/ 347284 h 93"/>
                  <a:gd name="T6" fmla="*/ 183880 w 105"/>
                  <a:gd name="T7" fmla="*/ 200326 h 93"/>
                  <a:gd name="T8" fmla="*/ 183880 w 105"/>
                  <a:gd name="T9" fmla="*/ 367681 h 93"/>
                  <a:gd name="T10" fmla="*/ 0 w 105"/>
                  <a:gd name="T11" fmla="*/ 367681 h 93"/>
                  <a:gd name="T12" fmla="*/ 0 w 105"/>
                  <a:gd name="T13" fmla="*/ 0 h 93"/>
                  <a:gd name="T14" fmla="*/ 597572 w 105"/>
                  <a:gd name="T15" fmla="*/ 0 h 93"/>
                  <a:gd name="T16" fmla="*/ 597572 w 105"/>
                  <a:gd name="T17" fmla="*/ 106913 h 93"/>
                  <a:gd name="T18" fmla="*/ 322990 w 105"/>
                  <a:gd name="T19" fmla="*/ 106913 h 93"/>
                  <a:gd name="T20" fmla="*/ 569858 w 105"/>
                  <a:gd name="T21" fmla="*/ 254339 h 93"/>
                  <a:gd name="T22" fmla="*/ 681670 w 105"/>
                  <a:gd name="T23" fmla="*/ 401957 h 93"/>
                  <a:gd name="T24" fmla="*/ 588997 w 105"/>
                  <a:gd name="T25" fmla="*/ 526953 h 93"/>
                  <a:gd name="T26" fmla="*/ 401314 w 105"/>
                  <a:gd name="T27" fmla="*/ 642424 h 93"/>
                  <a:gd name="T28" fmla="*/ 254104 w 105"/>
                  <a:gd name="T29" fmla="*/ 555115 h 93"/>
                  <a:gd name="T30" fmla="*/ 254104 w 105"/>
                  <a:gd name="T31" fmla="*/ 555115 h 9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93"/>
                  <a:gd name="T50" fmla="*/ 105 w 105"/>
                  <a:gd name="T51" fmla="*/ 93 h 9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93">
                    <a:moveTo>
                      <a:pt x="39" y="80"/>
                    </a:moveTo>
                    <a:cubicBezTo>
                      <a:pt x="69" y="63"/>
                      <a:pt x="69" y="63"/>
                      <a:pt x="69" y="63"/>
                    </a:cubicBezTo>
                    <a:cubicBezTo>
                      <a:pt x="75" y="60"/>
                      <a:pt x="74" y="55"/>
                      <a:pt x="66" y="50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88" y="37"/>
                      <a:pt x="88" y="37"/>
                      <a:pt x="88" y="37"/>
                    </a:cubicBezTo>
                    <a:cubicBezTo>
                      <a:pt x="102" y="45"/>
                      <a:pt x="105" y="53"/>
                      <a:pt x="105" y="58"/>
                    </a:cubicBezTo>
                    <a:cubicBezTo>
                      <a:pt x="104" y="68"/>
                      <a:pt x="94" y="75"/>
                      <a:pt x="91" y="76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39" y="80"/>
                      <a:pt x="39" y="80"/>
                      <a:pt x="39" y="80"/>
                    </a:cubicBezTo>
                    <a:cubicBezTo>
                      <a:pt x="39" y="80"/>
                      <a:pt x="39" y="80"/>
                      <a:pt x="39" y="80"/>
                    </a:cubicBezTo>
                    <a:close/>
                  </a:path>
                </a:pathLst>
              </a:custGeom>
              <a:solidFill>
                <a:srgbClr val="202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07" name="Freeform 143"/>
              <p:cNvSpPr>
                <a:spLocks noChangeAspect="1"/>
              </p:cNvSpPr>
              <p:nvPr/>
            </p:nvSpPr>
            <p:spPr bwMode="auto">
              <a:xfrm>
                <a:off x="3698" y="1564"/>
                <a:ext cx="265" cy="98"/>
              </a:xfrm>
              <a:custGeom>
                <a:avLst/>
                <a:gdLst>
                  <a:gd name="T0" fmla="*/ 927171 w 162"/>
                  <a:gd name="T1" fmla="*/ 53577 h 60"/>
                  <a:gd name="T2" fmla="*/ 1137270 w 162"/>
                  <a:gd name="T3" fmla="*/ 171149 h 60"/>
                  <a:gd name="T4" fmla="*/ 975270 w 162"/>
                  <a:gd name="T5" fmla="*/ 259607 h 60"/>
                  <a:gd name="T6" fmla="*/ 764904 w 162"/>
                  <a:gd name="T7" fmla="*/ 142931 h 60"/>
                  <a:gd name="T8" fmla="*/ 619526 w 162"/>
                  <a:gd name="T9" fmla="*/ 158943 h 60"/>
                  <a:gd name="T10" fmla="*/ 352152 w 162"/>
                  <a:gd name="T11" fmla="*/ 310794 h 60"/>
                  <a:gd name="T12" fmla="*/ 644213 w 162"/>
                  <a:gd name="T13" fmla="*/ 310794 h 60"/>
                  <a:gd name="T14" fmla="*/ 644213 w 162"/>
                  <a:gd name="T15" fmla="*/ 409877 h 60"/>
                  <a:gd name="T16" fmla="*/ 0 w 162"/>
                  <a:gd name="T17" fmla="*/ 409877 h 60"/>
                  <a:gd name="T18" fmla="*/ 0 w 162"/>
                  <a:gd name="T19" fmla="*/ 45443 h 60"/>
                  <a:gd name="T20" fmla="*/ 189838 w 162"/>
                  <a:gd name="T21" fmla="*/ 45443 h 60"/>
                  <a:gd name="T22" fmla="*/ 189838 w 162"/>
                  <a:gd name="T23" fmla="*/ 213937 h 60"/>
                  <a:gd name="T24" fmla="*/ 454395 w 162"/>
                  <a:gd name="T25" fmla="*/ 66606 h 60"/>
                  <a:gd name="T26" fmla="*/ 710270 w 162"/>
                  <a:gd name="T27" fmla="*/ 0 h 60"/>
                  <a:gd name="T28" fmla="*/ 927171 w 162"/>
                  <a:gd name="T29" fmla="*/ 53577 h 60"/>
                  <a:gd name="T30" fmla="*/ 927171 w 162"/>
                  <a:gd name="T31" fmla="*/ 53577 h 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2"/>
                  <a:gd name="T49" fmla="*/ 0 h 60"/>
                  <a:gd name="T50" fmla="*/ 162 w 162"/>
                  <a:gd name="T51" fmla="*/ 60 h 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2" h="60">
                    <a:moveTo>
                      <a:pt x="132" y="8"/>
                    </a:moveTo>
                    <a:cubicBezTo>
                      <a:pt x="162" y="25"/>
                      <a:pt x="162" y="25"/>
                      <a:pt x="162" y="25"/>
                    </a:cubicBezTo>
                    <a:cubicBezTo>
                      <a:pt x="139" y="38"/>
                      <a:pt x="139" y="38"/>
                      <a:pt x="139" y="38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03" y="17"/>
                      <a:pt x="96" y="18"/>
                      <a:pt x="88" y="23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79" y="2"/>
                      <a:pt x="92" y="0"/>
                      <a:pt x="101" y="0"/>
                    </a:cubicBezTo>
                    <a:cubicBezTo>
                      <a:pt x="118" y="0"/>
                      <a:pt x="129" y="6"/>
                      <a:pt x="132" y="8"/>
                    </a:cubicBezTo>
                    <a:cubicBezTo>
                      <a:pt x="132" y="8"/>
                      <a:pt x="132" y="8"/>
                      <a:pt x="132" y="8"/>
                    </a:cubicBezTo>
                    <a:close/>
                  </a:path>
                </a:pathLst>
              </a:custGeom>
              <a:solidFill>
                <a:srgbClr val="202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08" name="Freeform 144"/>
              <p:cNvSpPr>
                <a:spLocks noChangeAspect="1"/>
              </p:cNvSpPr>
              <p:nvPr/>
            </p:nvSpPr>
            <p:spPr bwMode="auto">
              <a:xfrm>
                <a:off x="3972" y="1514"/>
                <a:ext cx="170" cy="153"/>
              </a:xfrm>
              <a:custGeom>
                <a:avLst/>
                <a:gdLst>
                  <a:gd name="T0" fmla="*/ 721560 w 104"/>
                  <a:gd name="T1" fmla="*/ 258275 h 94"/>
                  <a:gd name="T2" fmla="*/ 721560 w 104"/>
                  <a:gd name="T3" fmla="*/ 603762 h 94"/>
                  <a:gd name="T4" fmla="*/ 89044 w 104"/>
                  <a:gd name="T5" fmla="*/ 603762 h 94"/>
                  <a:gd name="T6" fmla="*/ 85602 w 104"/>
                  <a:gd name="T7" fmla="*/ 502944 h 94"/>
                  <a:gd name="T8" fmla="*/ 373877 w 104"/>
                  <a:gd name="T9" fmla="*/ 502944 h 94"/>
                  <a:gd name="T10" fmla="*/ 110552 w 104"/>
                  <a:gd name="T11" fmla="*/ 359083 h 94"/>
                  <a:gd name="T12" fmla="*/ 0 w 104"/>
                  <a:gd name="T13" fmla="*/ 225122 h 94"/>
                  <a:gd name="T14" fmla="*/ 89044 w 104"/>
                  <a:gd name="T15" fmla="*/ 112011 h 94"/>
                  <a:gd name="T16" fmla="*/ 295391 w 104"/>
                  <a:gd name="T17" fmla="*/ 0 h 94"/>
                  <a:gd name="T18" fmla="*/ 450080 w 104"/>
                  <a:gd name="T19" fmla="*/ 82176 h 94"/>
                  <a:gd name="T20" fmla="*/ 250008 w 104"/>
                  <a:gd name="T21" fmla="*/ 194334 h 94"/>
                  <a:gd name="T22" fmla="*/ 272938 w 104"/>
                  <a:gd name="T23" fmla="*/ 277199 h 94"/>
                  <a:gd name="T24" fmla="*/ 536053 w 104"/>
                  <a:gd name="T25" fmla="*/ 420384 h 94"/>
                  <a:gd name="T26" fmla="*/ 536053 w 104"/>
                  <a:gd name="T27" fmla="*/ 258275 h 94"/>
                  <a:gd name="T28" fmla="*/ 721560 w 104"/>
                  <a:gd name="T29" fmla="*/ 258275 h 94"/>
                  <a:gd name="T30" fmla="*/ 721560 w 104"/>
                  <a:gd name="T31" fmla="*/ 258275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4"/>
                  <a:gd name="T49" fmla="*/ 0 h 94"/>
                  <a:gd name="T50" fmla="*/ 104 w 104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4" h="94">
                    <a:moveTo>
                      <a:pt x="104" y="40"/>
                    </a:moveTo>
                    <a:cubicBezTo>
                      <a:pt x="104" y="94"/>
                      <a:pt x="104" y="94"/>
                      <a:pt x="104" y="94"/>
                    </a:cubicBezTo>
                    <a:cubicBezTo>
                      <a:pt x="13" y="94"/>
                      <a:pt x="13" y="94"/>
                      <a:pt x="13" y="94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54" y="78"/>
                      <a:pt x="54" y="78"/>
                      <a:pt x="54" y="78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3" y="48"/>
                      <a:pt x="0" y="40"/>
                      <a:pt x="0" y="35"/>
                    </a:cubicBezTo>
                    <a:cubicBezTo>
                      <a:pt x="0" y="25"/>
                      <a:pt x="11" y="18"/>
                      <a:pt x="13" y="17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0" y="34"/>
                      <a:pt x="31" y="38"/>
                      <a:pt x="39" y="43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104" y="40"/>
                      <a:pt x="104" y="40"/>
                      <a:pt x="104" y="40"/>
                    </a:cubicBezTo>
                    <a:close/>
                  </a:path>
                </a:pathLst>
              </a:custGeom>
              <a:solidFill>
                <a:srgbClr val="202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09" name="Freeform 145"/>
              <p:cNvSpPr>
                <a:spLocks noChangeAspect="1"/>
              </p:cNvSpPr>
              <p:nvPr/>
            </p:nvSpPr>
            <p:spPr bwMode="auto">
              <a:xfrm>
                <a:off x="3878" y="1402"/>
                <a:ext cx="264" cy="100"/>
              </a:xfrm>
              <a:custGeom>
                <a:avLst/>
                <a:gdLst>
                  <a:gd name="T0" fmla="*/ 197201 w 162"/>
                  <a:gd name="T1" fmla="*/ 388990 h 61"/>
                  <a:gd name="T2" fmla="*/ 197201 w 162"/>
                  <a:gd name="T3" fmla="*/ 388990 h 61"/>
                  <a:gd name="T4" fmla="*/ 0 w 162"/>
                  <a:gd name="T5" fmla="*/ 264452 h 61"/>
                  <a:gd name="T6" fmla="*/ 149157 w 162"/>
                  <a:gd name="T7" fmla="*/ 169221 h 61"/>
                  <a:gd name="T8" fmla="*/ 346578 w 162"/>
                  <a:gd name="T9" fmla="*/ 293393 h 61"/>
                  <a:gd name="T10" fmla="*/ 486902 w 162"/>
                  <a:gd name="T11" fmla="*/ 277412 h 61"/>
                  <a:gd name="T12" fmla="*/ 738102 w 162"/>
                  <a:gd name="T13" fmla="*/ 116764 h 61"/>
                  <a:gd name="T14" fmla="*/ 460253 w 162"/>
                  <a:gd name="T15" fmla="*/ 116764 h 61"/>
                  <a:gd name="T16" fmla="*/ 460253 w 162"/>
                  <a:gd name="T17" fmla="*/ 0 h 61"/>
                  <a:gd name="T18" fmla="*/ 1064062 w 162"/>
                  <a:gd name="T19" fmla="*/ 0 h 61"/>
                  <a:gd name="T20" fmla="*/ 1064062 w 162"/>
                  <a:gd name="T21" fmla="*/ 397100 h 61"/>
                  <a:gd name="T22" fmla="*/ 887933 w 162"/>
                  <a:gd name="T23" fmla="*/ 397100 h 61"/>
                  <a:gd name="T24" fmla="*/ 887933 w 162"/>
                  <a:gd name="T25" fmla="*/ 215582 h 61"/>
                  <a:gd name="T26" fmla="*/ 636349 w 162"/>
                  <a:gd name="T27" fmla="*/ 374900 h 61"/>
                  <a:gd name="T28" fmla="*/ 397841 w 162"/>
                  <a:gd name="T29" fmla="*/ 446461 h 61"/>
                  <a:gd name="T30" fmla="*/ 197201 w 162"/>
                  <a:gd name="T31" fmla="*/ 388990 h 61"/>
                  <a:gd name="T32" fmla="*/ 197201 w 162"/>
                  <a:gd name="T33" fmla="*/ 38899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2"/>
                  <a:gd name="T52" fmla="*/ 0 h 61"/>
                  <a:gd name="T53" fmla="*/ 162 w 162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2" h="61">
                    <a:moveTo>
                      <a:pt x="30" y="53"/>
                    </a:moveTo>
                    <a:cubicBezTo>
                      <a:pt x="30" y="53"/>
                      <a:pt x="30" y="53"/>
                      <a:pt x="30" y="53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9" y="43"/>
                      <a:pt x="66" y="43"/>
                      <a:pt x="74" y="38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2" y="54"/>
                      <a:pt x="162" y="54"/>
                      <a:pt x="162" y="54"/>
                    </a:cubicBezTo>
                    <a:cubicBezTo>
                      <a:pt x="135" y="54"/>
                      <a:pt x="135" y="54"/>
                      <a:pt x="135" y="54"/>
                    </a:cubicBezTo>
                    <a:cubicBezTo>
                      <a:pt x="135" y="29"/>
                      <a:pt x="135" y="29"/>
                      <a:pt x="135" y="29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83" y="59"/>
                      <a:pt x="70" y="61"/>
                      <a:pt x="61" y="61"/>
                    </a:cubicBezTo>
                    <a:cubicBezTo>
                      <a:pt x="44" y="60"/>
                      <a:pt x="33" y="55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10" name="Freeform 146"/>
              <p:cNvSpPr>
                <a:spLocks noChangeAspect="1"/>
              </p:cNvSpPr>
              <p:nvPr/>
            </p:nvSpPr>
            <p:spPr bwMode="auto">
              <a:xfrm>
                <a:off x="3696" y="1399"/>
                <a:ext cx="172" cy="154"/>
              </a:xfrm>
              <a:custGeom>
                <a:avLst/>
                <a:gdLst>
                  <a:gd name="T0" fmla="*/ 290408 w 105"/>
                  <a:gd name="T1" fmla="*/ 586396 h 94"/>
                  <a:gd name="T2" fmla="*/ 496461 w 105"/>
                  <a:gd name="T3" fmla="*/ 455802 h 94"/>
                  <a:gd name="T4" fmla="*/ 475716 w 105"/>
                  <a:gd name="T5" fmla="*/ 371379 h 94"/>
                  <a:gd name="T6" fmla="*/ 201188 w 105"/>
                  <a:gd name="T7" fmla="*/ 211955 h 94"/>
                  <a:gd name="T8" fmla="*/ 201188 w 105"/>
                  <a:gd name="T9" fmla="*/ 384022 h 94"/>
                  <a:gd name="T10" fmla="*/ 7819 w 105"/>
                  <a:gd name="T11" fmla="*/ 384022 h 94"/>
                  <a:gd name="T12" fmla="*/ 0 w 105"/>
                  <a:gd name="T13" fmla="*/ 0 h 94"/>
                  <a:gd name="T14" fmla="*/ 664056 w 105"/>
                  <a:gd name="T15" fmla="*/ 0 h 94"/>
                  <a:gd name="T16" fmla="*/ 668926 w 105"/>
                  <a:gd name="T17" fmla="*/ 115199 h 94"/>
                  <a:gd name="T18" fmla="*/ 370807 w 105"/>
                  <a:gd name="T19" fmla="*/ 115199 h 94"/>
                  <a:gd name="T20" fmla="*/ 643169 w 105"/>
                  <a:gd name="T21" fmla="*/ 275228 h 94"/>
                  <a:gd name="T22" fmla="*/ 758238 w 105"/>
                  <a:gd name="T23" fmla="*/ 427691 h 94"/>
                  <a:gd name="T24" fmla="*/ 664056 w 105"/>
                  <a:gd name="T25" fmla="*/ 553689 h 94"/>
                  <a:gd name="T26" fmla="*/ 450378 w 105"/>
                  <a:gd name="T27" fmla="*/ 679315 h 94"/>
                  <a:gd name="T28" fmla="*/ 290408 w 105"/>
                  <a:gd name="T29" fmla="*/ 586396 h 94"/>
                  <a:gd name="T30" fmla="*/ 290408 w 105"/>
                  <a:gd name="T31" fmla="*/ 586396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94"/>
                  <a:gd name="T50" fmla="*/ 105 w 105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94">
                    <a:moveTo>
                      <a:pt x="40" y="81"/>
                    </a:moveTo>
                    <a:cubicBezTo>
                      <a:pt x="69" y="63"/>
                      <a:pt x="69" y="63"/>
                      <a:pt x="69" y="63"/>
                    </a:cubicBezTo>
                    <a:cubicBezTo>
                      <a:pt x="75" y="60"/>
                      <a:pt x="74" y="56"/>
                      <a:pt x="66" y="51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89" y="38"/>
                      <a:pt x="89" y="38"/>
                      <a:pt x="89" y="38"/>
                    </a:cubicBezTo>
                    <a:cubicBezTo>
                      <a:pt x="102" y="46"/>
                      <a:pt x="105" y="54"/>
                      <a:pt x="105" y="59"/>
                    </a:cubicBezTo>
                    <a:cubicBezTo>
                      <a:pt x="105" y="69"/>
                      <a:pt x="94" y="75"/>
                      <a:pt x="92" y="77"/>
                    </a:cubicBezTo>
                    <a:cubicBezTo>
                      <a:pt x="62" y="94"/>
                      <a:pt x="62" y="94"/>
                      <a:pt x="62" y="94"/>
                    </a:cubicBezTo>
                    <a:cubicBezTo>
                      <a:pt x="40" y="81"/>
                      <a:pt x="40" y="81"/>
                      <a:pt x="40" y="81"/>
                    </a:cubicBezTo>
                    <a:cubicBezTo>
                      <a:pt x="40" y="81"/>
                      <a:pt x="40" y="81"/>
                      <a:pt x="40" y="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11" name="Freeform 147"/>
              <p:cNvSpPr>
                <a:spLocks noChangeAspect="1"/>
              </p:cNvSpPr>
              <p:nvPr/>
            </p:nvSpPr>
            <p:spPr bwMode="auto">
              <a:xfrm>
                <a:off x="3692" y="1558"/>
                <a:ext cx="264" cy="99"/>
              </a:xfrm>
              <a:custGeom>
                <a:avLst/>
                <a:gdLst>
                  <a:gd name="T0" fmla="*/ 865374 w 162"/>
                  <a:gd name="T1" fmla="*/ 48192 h 61"/>
                  <a:gd name="T2" fmla="*/ 1064062 w 162"/>
                  <a:gd name="T3" fmla="*/ 155531 h 61"/>
                  <a:gd name="T4" fmla="*/ 920405 w 162"/>
                  <a:gd name="T5" fmla="*/ 234200 h 61"/>
                  <a:gd name="T6" fmla="*/ 723135 w 162"/>
                  <a:gd name="T7" fmla="*/ 126936 h 61"/>
                  <a:gd name="T8" fmla="*/ 576745 w 162"/>
                  <a:gd name="T9" fmla="*/ 138313 h 61"/>
                  <a:gd name="T10" fmla="*/ 325856 w 162"/>
                  <a:gd name="T11" fmla="*/ 274125 h 61"/>
                  <a:gd name="T12" fmla="*/ 604695 w 162"/>
                  <a:gd name="T13" fmla="*/ 274125 h 61"/>
                  <a:gd name="T14" fmla="*/ 604695 w 162"/>
                  <a:gd name="T15" fmla="*/ 373022 h 61"/>
                  <a:gd name="T16" fmla="*/ 0 w 162"/>
                  <a:gd name="T17" fmla="*/ 373022 h 61"/>
                  <a:gd name="T18" fmla="*/ 0 w 162"/>
                  <a:gd name="T19" fmla="*/ 41174 h 61"/>
                  <a:gd name="T20" fmla="*/ 177765 w 162"/>
                  <a:gd name="T21" fmla="*/ 41174 h 61"/>
                  <a:gd name="T22" fmla="*/ 185028 w 162"/>
                  <a:gd name="T23" fmla="*/ 194611 h 61"/>
                  <a:gd name="T24" fmla="*/ 428628 w 162"/>
                  <a:gd name="T25" fmla="*/ 59809 h 61"/>
                  <a:gd name="T26" fmla="*/ 665339 w 162"/>
                  <a:gd name="T27" fmla="*/ 0 h 61"/>
                  <a:gd name="T28" fmla="*/ 865374 w 162"/>
                  <a:gd name="T29" fmla="*/ 48192 h 61"/>
                  <a:gd name="T30" fmla="*/ 865374 w 162"/>
                  <a:gd name="T31" fmla="*/ 48192 h 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2"/>
                  <a:gd name="T49" fmla="*/ 0 h 61"/>
                  <a:gd name="T50" fmla="*/ 162 w 162"/>
                  <a:gd name="T51" fmla="*/ 61 h 6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2" h="61">
                    <a:moveTo>
                      <a:pt x="132" y="8"/>
                    </a:moveTo>
                    <a:cubicBezTo>
                      <a:pt x="162" y="25"/>
                      <a:pt x="162" y="25"/>
                      <a:pt x="162" y="25"/>
                    </a:cubicBezTo>
                    <a:cubicBezTo>
                      <a:pt x="140" y="38"/>
                      <a:pt x="140" y="38"/>
                      <a:pt x="140" y="38"/>
                    </a:cubicBezTo>
                    <a:cubicBezTo>
                      <a:pt x="110" y="21"/>
                      <a:pt x="110" y="21"/>
                      <a:pt x="110" y="21"/>
                    </a:cubicBezTo>
                    <a:cubicBezTo>
                      <a:pt x="104" y="18"/>
                      <a:pt x="96" y="18"/>
                      <a:pt x="88" y="23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79" y="2"/>
                      <a:pt x="93" y="0"/>
                      <a:pt x="101" y="0"/>
                    </a:cubicBezTo>
                    <a:cubicBezTo>
                      <a:pt x="118" y="1"/>
                      <a:pt x="130" y="7"/>
                      <a:pt x="132" y="8"/>
                    </a:cubicBezTo>
                    <a:cubicBezTo>
                      <a:pt x="132" y="8"/>
                      <a:pt x="132" y="8"/>
                      <a:pt x="132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712" name="Freeform 148"/>
              <p:cNvSpPr>
                <a:spLocks noChangeAspect="1"/>
              </p:cNvSpPr>
              <p:nvPr/>
            </p:nvSpPr>
            <p:spPr bwMode="auto">
              <a:xfrm>
                <a:off x="3966" y="1507"/>
                <a:ext cx="171" cy="154"/>
              </a:xfrm>
              <a:custGeom>
                <a:avLst/>
                <a:gdLst>
                  <a:gd name="T0" fmla="*/ 681670 w 105"/>
                  <a:gd name="T1" fmla="*/ 295714 h 94"/>
                  <a:gd name="T2" fmla="*/ 681670 w 105"/>
                  <a:gd name="T3" fmla="*/ 679315 h 94"/>
                  <a:gd name="T4" fmla="*/ 83230 w 105"/>
                  <a:gd name="T5" fmla="*/ 679315 h 94"/>
                  <a:gd name="T6" fmla="*/ 83230 w 105"/>
                  <a:gd name="T7" fmla="*/ 565950 h 94"/>
                  <a:gd name="T8" fmla="*/ 359501 w 105"/>
                  <a:gd name="T9" fmla="*/ 565950 h 94"/>
                  <a:gd name="T10" fmla="*/ 112909 w 105"/>
                  <a:gd name="T11" fmla="*/ 406549 h 94"/>
                  <a:gd name="T12" fmla="*/ 0 w 105"/>
                  <a:gd name="T13" fmla="*/ 249616 h 94"/>
                  <a:gd name="T14" fmla="*/ 90783 w 105"/>
                  <a:gd name="T15" fmla="*/ 123719 h 94"/>
                  <a:gd name="T16" fmla="*/ 279562 w 105"/>
                  <a:gd name="T17" fmla="*/ 0 h 94"/>
                  <a:gd name="T18" fmla="*/ 425751 w 105"/>
                  <a:gd name="T19" fmla="*/ 92456 h 94"/>
                  <a:gd name="T20" fmla="*/ 234654 w 105"/>
                  <a:gd name="T21" fmla="*/ 226686 h 94"/>
                  <a:gd name="T22" fmla="*/ 254104 w 105"/>
                  <a:gd name="T23" fmla="*/ 309196 h 94"/>
                  <a:gd name="T24" fmla="*/ 499485 w 105"/>
                  <a:gd name="T25" fmla="*/ 468480 h 94"/>
                  <a:gd name="T26" fmla="*/ 499485 w 105"/>
                  <a:gd name="T27" fmla="*/ 295714 h 94"/>
                  <a:gd name="T28" fmla="*/ 681670 w 105"/>
                  <a:gd name="T29" fmla="*/ 295714 h 94"/>
                  <a:gd name="T30" fmla="*/ 681670 w 105"/>
                  <a:gd name="T31" fmla="*/ 295714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94"/>
                  <a:gd name="T50" fmla="*/ 105 w 105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94">
                    <a:moveTo>
                      <a:pt x="105" y="41"/>
                    </a:moveTo>
                    <a:cubicBezTo>
                      <a:pt x="105" y="94"/>
                      <a:pt x="105" y="94"/>
                      <a:pt x="105" y="94"/>
                    </a:cubicBezTo>
                    <a:cubicBezTo>
                      <a:pt x="13" y="94"/>
                      <a:pt x="13" y="94"/>
                      <a:pt x="13" y="94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55" y="78"/>
                      <a:pt x="55" y="78"/>
                      <a:pt x="55" y="78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3" y="48"/>
                      <a:pt x="0" y="40"/>
                      <a:pt x="0" y="35"/>
                    </a:cubicBezTo>
                    <a:cubicBezTo>
                      <a:pt x="1" y="25"/>
                      <a:pt x="11" y="19"/>
                      <a:pt x="14" y="17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0" y="34"/>
                      <a:pt x="31" y="38"/>
                      <a:pt x="39" y="43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5" y="41"/>
                      <a:pt x="105" y="41"/>
                      <a:pt x="105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26670" name="Group 149"/>
            <p:cNvGrpSpPr>
              <a:grpSpLocks noChangeAspect="1"/>
            </p:cNvGrpSpPr>
            <p:nvPr/>
          </p:nvGrpSpPr>
          <p:grpSpPr bwMode="auto">
            <a:xfrm>
              <a:off x="5291134" y="3427412"/>
              <a:ext cx="720724" cy="501648"/>
              <a:chOff x="3541" y="1317"/>
              <a:chExt cx="747" cy="546"/>
            </a:xfrm>
          </p:grpSpPr>
          <p:sp>
            <p:nvSpPr>
              <p:cNvPr id="26679" name="AutoShape 150"/>
              <p:cNvSpPr>
                <a:spLocks noChangeAspect="1" noChangeArrowheads="1" noTextEdit="1"/>
              </p:cNvSpPr>
              <p:nvPr/>
            </p:nvSpPr>
            <p:spPr bwMode="auto">
              <a:xfrm>
                <a:off x="3574" y="1337"/>
                <a:ext cx="681" cy="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80" name="Freeform 151"/>
              <p:cNvSpPr>
                <a:spLocks noChangeAspect="1"/>
              </p:cNvSpPr>
              <p:nvPr/>
            </p:nvSpPr>
            <p:spPr bwMode="auto">
              <a:xfrm>
                <a:off x="3574" y="1525"/>
                <a:ext cx="679" cy="338"/>
              </a:xfrm>
              <a:custGeom>
                <a:avLst/>
                <a:gdLst>
                  <a:gd name="T0" fmla="*/ 2404677 w 416"/>
                  <a:gd name="T1" fmla="*/ 572619 h 207"/>
                  <a:gd name="T2" fmla="*/ 418413 w 416"/>
                  <a:gd name="T3" fmla="*/ 572619 h 207"/>
                  <a:gd name="T4" fmla="*/ 7420 w 416"/>
                  <a:gd name="T5" fmla="*/ 7524 h 207"/>
                  <a:gd name="T6" fmla="*/ 0 w 416"/>
                  <a:gd name="T7" fmla="*/ 7524 h 207"/>
                  <a:gd name="T8" fmla="*/ 0 w 416"/>
                  <a:gd name="T9" fmla="*/ 546077 h 207"/>
                  <a:gd name="T10" fmla="*/ 7420 w 416"/>
                  <a:gd name="T11" fmla="*/ 546077 h 207"/>
                  <a:gd name="T12" fmla="*/ 418413 w 416"/>
                  <a:gd name="T13" fmla="*/ 1088068 h 207"/>
                  <a:gd name="T14" fmla="*/ 2404677 w 416"/>
                  <a:gd name="T15" fmla="*/ 1088068 h 207"/>
                  <a:gd name="T16" fmla="*/ 2810897 w 416"/>
                  <a:gd name="T17" fmla="*/ 546077 h 207"/>
                  <a:gd name="T18" fmla="*/ 2810897 w 416"/>
                  <a:gd name="T19" fmla="*/ 546077 h 207"/>
                  <a:gd name="T20" fmla="*/ 2810897 w 416"/>
                  <a:gd name="T21" fmla="*/ 0 h 207"/>
                  <a:gd name="T22" fmla="*/ 2404677 w 416"/>
                  <a:gd name="T23" fmla="*/ 572619 h 2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6"/>
                  <a:gd name="T37" fmla="*/ 0 h 207"/>
                  <a:gd name="T38" fmla="*/ 416 w 416"/>
                  <a:gd name="T39" fmla="*/ 207 h 2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6" h="207">
                    <a:moveTo>
                      <a:pt x="356" y="84"/>
                    </a:moveTo>
                    <a:cubicBezTo>
                      <a:pt x="275" y="131"/>
                      <a:pt x="143" y="131"/>
                      <a:pt x="62" y="84"/>
                    </a:cubicBezTo>
                    <a:cubicBezTo>
                      <a:pt x="18" y="59"/>
                      <a:pt x="1" y="33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3" y="109"/>
                      <a:pt x="23" y="138"/>
                      <a:pt x="62" y="160"/>
                    </a:cubicBezTo>
                    <a:cubicBezTo>
                      <a:pt x="143" y="207"/>
                      <a:pt x="275" y="207"/>
                      <a:pt x="356" y="160"/>
                    </a:cubicBezTo>
                    <a:cubicBezTo>
                      <a:pt x="394" y="138"/>
                      <a:pt x="414" y="109"/>
                      <a:pt x="416" y="80"/>
                    </a:cubicBezTo>
                    <a:cubicBezTo>
                      <a:pt x="416" y="80"/>
                      <a:pt x="416" y="80"/>
                      <a:pt x="416" y="80"/>
                    </a:cubicBezTo>
                    <a:cubicBezTo>
                      <a:pt x="416" y="0"/>
                      <a:pt x="416" y="0"/>
                      <a:pt x="416" y="0"/>
                    </a:cubicBezTo>
                    <a:cubicBezTo>
                      <a:pt x="416" y="31"/>
                      <a:pt x="396" y="61"/>
                      <a:pt x="356" y="84"/>
                    </a:cubicBezTo>
                    <a:close/>
                  </a:path>
                </a:pathLst>
              </a:custGeom>
              <a:solidFill>
                <a:srgbClr val="113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681" name="Freeform 152"/>
              <p:cNvSpPr>
                <a:spLocks noChangeAspect="1"/>
              </p:cNvSpPr>
              <p:nvPr/>
            </p:nvSpPr>
            <p:spPr bwMode="auto">
              <a:xfrm>
                <a:off x="3541" y="1317"/>
                <a:ext cx="747" cy="432"/>
              </a:xfrm>
              <a:custGeom>
                <a:avLst/>
                <a:gdLst>
                  <a:gd name="T0" fmla="*/ 2602095 w 457"/>
                  <a:gd name="T1" fmla="*/ 332445 h 264"/>
                  <a:gd name="T2" fmla="*/ 2610685 w 457"/>
                  <a:gd name="T3" fmla="*/ 1535578 h 264"/>
                  <a:gd name="T4" fmla="*/ 568640 w 457"/>
                  <a:gd name="T5" fmla="*/ 1535578 h 264"/>
                  <a:gd name="T6" fmla="*/ 560623 w 457"/>
                  <a:gd name="T7" fmla="*/ 332445 h 264"/>
                  <a:gd name="T8" fmla="*/ 2602095 w 457"/>
                  <a:gd name="T9" fmla="*/ 332445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"/>
                  <a:gd name="T16" fmla="*/ 0 h 264"/>
                  <a:gd name="T17" fmla="*/ 457 w 457"/>
                  <a:gd name="T18" fmla="*/ 264 h 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" h="264">
                    <a:moveTo>
                      <a:pt x="375" y="47"/>
                    </a:moveTo>
                    <a:cubicBezTo>
                      <a:pt x="456" y="94"/>
                      <a:pt x="457" y="170"/>
                      <a:pt x="376" y="217"/>
                    </a:cubicBezTo>
                    <a:cubicBezTo>
                      <a:pt x="295" y="264"/>
                      <a:pt x="163" y="264"/>
                      <a:pt x="82" y="217"/>
                    </a:cubicBezTo>
                    <a:cubicBezTo>
                      <a:pt x="0" y="170"/>
                      <a:pt x="0" y="94"/>
                      <a:pt x="81" y="47"/>
                    </a:cubicBezTo>
                    <a:cubicBezTo>
                      <a:pt x="162" y="0"/>
                      <a:pt x="293" y="0"/>
                      <a:pt x="375" y="47"/>
                    </a:cubicBezTo>
                  </a:path>
                </a:pathLst>
              </a:custGeom>
              <a:solidFill>
                <a:srgbClr val="4A6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682" name="Freeform 153"/>
              <p:cNvSpPr>
                <a:spLocks noChangeAspect="1" noEditPoints="1"/>
              </p:cNvSpPr>
              <p:nvPr/>
            </p:nvSpPr>
            <p:spPr bwMode="auto">
              <a:xfrm>
                <a:off x="3788" y="1751"/>
                <a:ext cx="39" cy="53"/>
              </a:xfrm>
              <a:custGeom>
                <a:avLst/>
                <a:gdLst>
                  <a:gd name="T0" fmla="*/ 41949 w 24"/>
                  <a:gd name="T1" fmla="*/ 25797 h 33"/>
                  <a:gd name="T2" fmla="*/ 41949 w 24"/>
                  <a:gd name="T3" fmla="*/ 68592 h 33"/>
                  <a:gd name="T4" fmla="*/ 61076 w 24"/>
                  <a:gd name="T5" fmla="*/ 68592 h 33"/>
                  <a:gd name="T6" fmla="*/ 79895 w 24"/>
                  <a:gd name="T7" fmla="*/ 66542 h 33"/>
                  <a:gd name="T8" fmla="*/ 87132 w 24"/>
                  <a:gd name="T9" fmla="*/ 50906 h 33"/>
                  <a:gd name="T10" fmla="*/ 61076 w 24"/>
                  <a:gd name="T11" fmla="*/ 25797 h 33"/>
                  <a:gd name="T12" fmla="*/ 41949 w 24"/>
                  <a:gd name="T13" fmla="*/ 25797 h 33"/>
                  <a:gd name="T14" fmla="*/ 0 w 24"/>
                  <a:gd name="T15" fmla="*/ 167054 h 33"/>
                  <a:gd name="T16" fmla="*/ 0 w 24"/>
                  <a:gd name="T17" fmla="*/ 0 h 33"/>
                  <a:gd name="T18" fmla="*/ 78665 w 24"/>
                  <a:gd name="T19" fmla="*/ 0 h 33"/>
                  <a:gd name="T20" fmla="*/ 118308 w 24"/>
                  <a:gd name="T21" fmla="*/ 10001 h 33"/>
                  <a:gd name="T22" fmla="*/ 139937 w 24"/>
                  <a:gd name="T23" fmla="*/ 41432 h 33"/>
                  <a:gd name="T24" fmla="*/ 91567 w 24"/>
                  <a:gd name="T25" fmla="*/ 84214 h 33"/>
                  <a:gd name="T26" fmla="*/ 91567 w 24"/>
                  <a:gd name="T27" fmla="*/ 84214 h 33"/>
                  <a:gd name="T28" fmla="*/ 118308 w 24"/>
                  <a:gd name="T29" fmla="*/ 97562 h 33"/>
                  <a:gd name="T30" fmla="*/ 127831 w 24"/>
                  <a:gd name="T31" fmla="*/ 110163 h 33"/>
                  <a:gd name="T32" fmla="*/ 148796 w 24"/>
                  <a:gd name="T33" fmla="*/ 167054 h 33"/>
                  <a:gd name="T34" fmla="*/ 91567 w 24"/>
                  <a:gd name="T35" fmla="*/ 167054 h 33"/>
                  <a:gd name="T36" fmla="*/ 79895 w 24"/>
                  <a:gd name="T37" fmla="*/ 123068 h 33"/>
                  <a:gd name="T38" fmla="*/ 68167 w 24"/>
                  <a:gd name="T39" fmla="*/ 100188 h 33"/>
                  <a:gd name="T40" fmla="*/ 41949 w 24"/>
                  <a:gd name="T41" fmla="*/ 100188 h 33"/>
                  <a:gd name="T42" fmla="*/ 41949 w 24"/>
                  <a:gd name="T43" fmla="*/ 167054 h 33"/>
                  <a:gd name="T44" fmla="*/ 0 w 24"/>
                  <a:gd name="T45" fmla="*/ 167054 h 3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"/>
                  <a:gd name="T70" fmla="*/ 0 h 33"/>
                  <a:gd name="T71" fmla="*/ 24 w 24"/>
                  <a:gd name="T72" fmla="*/ 33 h 3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" h="33">
                    <a:moveTo>
                      <a:pt x="7" y="5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4"/>
                      <a:pt x="12" y="14"/>
                      <a:pt x="13" y="13"/>
                    </a:cubicBezTo>
                    <a:cubicBezTo>
                      <a:pt x="14" y="12"/>
                      <a:pt x="14" y="11"/>
                      <a:pt x="14" y="10"/>
                    </a:cubicBezTo>
                    <a:cubicBezTo>
                      <a:pt x="14" y="7"/>
                      <a:pt x="13" y="5"/>
                      <a:pt x="10" y="5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  <a:moveTo>
                      <a:pt x="0" y="3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7" y="0"/>
                      <a:pt x="19" y="2"/>
                    </a:cubicBezTo>
                    <a:cubicBezTo>
                      <a:pt x="21" y="3"/>
                      <a:pt x="22" y="5"/>
                      <a:pt x="22" y="8"/>
                    </a:cubicBezTo>
                    <a:cubicBezTo>
                      <a:pt x="22" y="13"/>
                      <a:pt x="20" y="16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7" y="17"/>
                      <a:pt x="18" y="17"/>
                      <a:pt x="19" y="19"/>
                    </a:cubicBezTo>
                    <a:cubicBezTo>
                      <a:pt x="19" y="19"/>
                      <a:pt x="20" y="20"/>
                      <a:pt x="20" y="2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2"/>
                      <a:pt x="11" y="21"/>
                      <a:pt x="11" y="20"/>
                    </a:cubicBezTo>
                    <a:cubicBezTo>
                      <a:pt x="10" y="20"/>
                      <a:pt x="9" y="20"/>
                      <a:pt x="7" y="20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0" y="33"/>
                      <a:pt x="0" y="33"/>
                      <a:pt x="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683" name="Freeform 154"/>
              <p:cNvSpPr>
                <a:spLocks noChangeAspect="1" noEditPoints="1"/>
              </p:cNvSpPr>
              <p:nvPr/>
            </p:nvSpPr>
            <p:spPr bwMode="auto">
              <a:xfrm>
                <a:off x="3832" y="1749"/>
                <a:ext cx="47" cy="57"/>
              </a:xfrm>
              <a:custGeom>
                <a:avLst/>
                <a:gdLst>
                  <a:gd name="T0" fmla="*/ 47266 w 29"/>
                  <a:gd name="T1" fmla="*/ 112909 h 35"/>
                  <a:gd name="T2" fmla="*/ 83530 w 29"/>
                  <a:gd name="T3" fmla="*/ 188325 h 35"/>
                  <a:gd name="T4" fmla="*/ 117254 w 29"/>
                  <a:gd name="T5" fmla="*/ 112909 h 35"/>
                  <a:gd name="T6" fmla="*/ 83530 w 29"/>
                  <a:gd name="T7" fmla="*/ 38710 h 35"/>
                  <a:gd name="T8" fmla="*/ 47266 w 29"/>
                  <a:gd name="T9" fmla="*/ 112909 h 35"/>
                  <a:gd name="T10" fmla="*/ 0 w 29"/>
                  <a:gd name="T11" fmla="*/ 112909 h 35"/>
                  <a:gd name="T12" fmla="*/ 17995 w 29"/>
                  <a:gd name="T13" fmla="*/ 31381 h 35"/>
                  <a:gd name="T14" fmla="*/ 83530 w 29"/>
                  <a:gd name="T15" fmla="*/ 0 h 35"/>
                  <a:gd name="T16" fmla="*/ 149137 w 29"/>
                  <a:gd name="T17" fmla="*/ 31381 h 35"/>
                  <a:gd name="T18" fmla="*/ 171785 w 29"/>
                  <a:gd name="T19" fmla="*/ 112909 h 35"/>
                  <a:gd name="T20" fmla="*/ 149137 w 29"/>
                  <a:gd name="T21" fmla="*/ 195619 h 35"/>
                  <a:gd name="T22" fmla="*/ 83530 w 29"/>
                  <a:gd name="T23" fmla="*/ 227181 h 35"/>
                  <a:gd name="T24" fmla="*/ 17995 w 29"/>
                  <a:gd name="T25" fmla="*/ 188325 h 35"/>
                  <a:gd name="T26" fmla="*/ 0 w 29"/>
                  <a:gd name="T27" fmla="*/ 112909 h 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"/>
                  <a:gd name="T43" fmla="*/ 0 h 35"/>
                  <a:gd name="T44" fmla="*/ 29 w 29"/>
                  <a:gd name="T45" fmla="*/ 35 h 3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" h="35">
                    <a:moveTo>
                      <a:pt x="8" y="17"/>
                    </a:moveTo>
                    <a:cubicBezTo>
                      <a:pt x="8" y="25"/>
                      <a:pt x="10" y="29"/>
                      <a:pt x="14" y="29"/>
                    </a:cubicBezTo>
                    <a:cubicBezTo>
                      <a:pt x="18" y="29"/>
                      <a:pt x="20" y="25"/>
                      <a:pt x="20" y="17"/>
                    </a:cubicBezTo>
                    <a:cubicBezTo>
                      <a:pt x="20" y="10"/>
                      <a:pt x="18" y="6"/>
                      <a:pt x="14" y="6"/>
                    </a:cubicBezTo>
                    <a:cubicBezTo>
                      <a:pt x="10" y="6"/>
                      <a:pt x="8" y="10"/>
                      <a:pt x="8" y="17"/>
                    </a:cubicBezTo>
                    <a:close/>
                    <a:moveTo>
                      <a:pt x="0" y="17"/>
                    </a:moveTo>
                    <a:cubicBezTo>
                      <a:pt x="0" y="12"/>
                      <a:pt x="1" y="8"/>
                      <a:pt x="3" y="5"/>
                    </a:cubicBezTo>
                    <a:cubicBezTo>
                      <a:pt x="6" y="2"/>
                      <a:pt x="10" y="0"/>
                      <a:pt x="14" y="0"/>
                    </a:cubicBezTo>
                    <a:cubicBezTo>
                      <a:pt x="19" y="0"/>
                      <a:pt x="23" y="2"/>
                      <a:pt x="25" y="5"/>
                    </a:cubicBezTo>
                    <a:cubicBezTo>
                      <a:pt x="27" y="8"/>
                      <a:pt x="29" y="12"/>
                      <a:pt x="29" y="17"/>
                    </a:cubicBezTo>
                    <a:cubicBezTo>
                      <a:pt x="29" y="22"/>
                      <a:pt x="27" y="26"/>
                      <a:pt x="25" y="30"/>
                    </a:cubicBezTo>
                    <a:cubicBezTo>
                      <a:pt x="23" y="33"/>
                      <a:pt x="19" y="35"/>
                      <a:pt x="14" y="35"/>
                    </a:cubicBezTo>
                    <a:cubicBezTo>
                      <a:pt x="10" y="35"/>
                      <a:pt x="6" y="33"/>
                      <a:pt x="3" y="29"/>
                    </a:cubicBezTo>
                    <a:cubicBezTo>
                      <a:pt x="1" y="26"/>
                      <a:pt x="0" y="22"/>
                      <a:pt x="0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684" name="Freeform 155"/>
              <p:cNvSpPr>
                <a:spLocks noChangeAspect="1"/>
              </p:cNvSpPr>
              <p:nvPr/>
            </p:nvSpPr>
            <p:spPr bwMode="auto">
              <a:xfrm>
                <a:off x="3888" y="1751"/>
                <a:ext cx="39" cy="55"/>
              </a:xfrm>
              <a:custGeom>
                <a:avLst/>
                <a:gdLst>
                  <a:gd name="T0" fmla="*/ 0 w 24"/>
                  <a:gd name="T1" fmla="*/ 121110 h 34"/>
                  <a:gd name="T2" fmla="*/ 0 w 24"/>
                  <a:gd name="T3" fmla="*/ 0 h 34"/>
                  <a:gd name="T4" fmla="*/ 41949 w 24"/>
                  <a:gd name="T5" fmla="*/ 0 h 34"/>
                  <a:gd name="T6" fmla="*/ 41949 w 24"/>
                  <a:gd name="T7" fmla="*/ 127851 h 34"/>
                  <a:gd name="T8" fmla="*/ 78665 w 24"/>
                  <a:gd name="T9" fmla="*/ 160579 h 34"/>
                  <a:gd name="T10" fmla="*/ 99248 w 24"/>
                  <a:gd name="T11" fmla="*/ 127851 h 34"/>
                  <a:gd name="T12" fmla="*/ 99248 w 24"/>
                  <a:gd name="T13" fmla="*/ 0 h 34"/>
                  <a:gd name="T14" fmla="*/ 148796 w 24"/>
                  <a:gd name="T15" fmla="*/ 0 h 34"/>
                  <a:gd name="T16" fmla="*/ 148796 w 24"/>
                  <a:gd name="T17" fmla="*/ 121110 h 34"/>
                  <a:gd name="T18" fmla="*/ 129829 w 24"/>
                  <a:gd name="T19" fmla="*/ 174065 h 34"/>
                  <a:gd name="T20" fmla="*/ 78665 w 24"/>
                  <a:gd name="T21" fmla="*/ 195913 h 34"/>
                  <a:gd name="T22" fmla="*/ 18619 w 24"/>
                  <a:gd name="T23" fmla="*/ 174065 h 34"/>
                  <a:gd name="T24" fmla="*/ 0 w 24"/>
                  <a:gd name="T25" fmla="*/ 121110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34"/>
                  <a:gd name="T41" fmla="*/ 24 w 24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34">
                    <a:moveTo>
                      <a:pt x="0" y="2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6"/>
                      <a:pt x="9" y="28"/>
                      <a:pt x="12" y="28"/>
                    </a:cubicBezTo>
                    <a:cubicBezTo>
                      <a:pt x="15" y="28"/>
                      <a:pt x="16" y="26"/>
                      <a:pt x="16" y="2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5"/>
                      <a:pt x="23" y="28"/>
                      <a:pt x="21" y="30"/>
                    </a:cubicBezTo>
                    <a:cubicBezTo>
                      <a:pt x="19" y="33"/>
                      <a:pt x="16" y="34"/>
                      <a:pt x="12" y="34"/>
                    </a:cubicBezTo>
                    <a:cubicBezTo>
                      <a:pt x="8" y="34"/>
                      <a:pt x="5" y="33"/>
                      <a:pt x="3" y="30"/>
                    </a:cubicBezTo>
                    <a:cubicBezTo>
                      <a:pt x="1" y="28"/>
                      <a:pt x="0" y="25"/>
                      <a:pt x="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685" name="Freeform 156"/>
              <p:cNvSpPr>
                <a:spLocks noChangeAspect="1"/>
              </p:cNvSpPr>
              <p:nvPr/>
            </p:nvSpPr>
            <p:spPr bwMode="auto">
              <a:xfrm>
                <a:off x="3933" y="1751"/>
                <a:ext cx="36" cy="53"/>
              </a:xfrm>
              <a:custGeom>
                <a:avLst/>
                <a:gdLst>
                  <a:gd name="T0" fmla="*/ 12 w 36"/>
                  <a:gd name="T1" fmla="*/ 53 h 53"/>
                  <a:gd name="T2" fmla="*/ 12 w 36"/>
                  <a:gd name="T3" fmla="*/ 9 h 53"/>
                  <a:gd name="T4" fmla="*/ 0 w 36"/>
                  <a:gd name="T5" fmla="*/ 9 h 53"/>
                  <a:gd name="T6" fmla="*/ 0 w 36"/>
                  <a:gd name="T7" fmla="*/ 0 h 53"/>
                  <a:gd name="T8" fmla="*/ 36 w 36"/>
                  <a:gd name="T9" fmla="*/ 0 h 53"/>
                  <a:gd name="T10" fmla="*/ 36 w 36"/>
                  <a:gd name="T11" fmla="*/ 9 h 53"/>
                  <a:gd name="T12" fmla="*/ 25 w 36"/>
                  <a:gd name="T13" fmla="*/ 9 h 53"/>
                  <a:gd name="T14" fmla="*/ 25 w 36"/>
                  <a:gd name="T15" fmla="*/ 53 h 53"/>
                  <a:gd name="T16" fmla="*/ 12 w 36"/>
                  <a:gd name="T17" fmla="*/ 53 h 53"/>
                  <a:gd name="T18" fmla="*/ 12 w 36"/>
                  <a:gd name="T19" fmla="*/ 53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53"/>
                  <a:gd name="T32" fmla="*/ 36 w 36"/>
                  <a:gd name="T33" fmla="*/ 53 h 5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53">
                    <a:moveTo>
                      <a:pt x="12" y="53"/>
                    </a:moveTo>
                    <a:lnTo>
                      <a:pt x="12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9"/>
                    </a:lnTo>
                    <a:lnTo>
                      <a:pt x="25" y="9"/>
                    </a:lnTo>
                    <a:lnTo>
                      <a:pt x="25" y="53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686" name="Freeform 157"/>
              <p:cNvSpPr>
                <a:spLocks noChangeAspect="1"/>
              </p:cNvSpPr>
              <p:nvPr/>
            </p:nvSpPr>
            <p:spPr bwMode="auto">
              <a:xfrm>
                <a:off x="3976" y="1751"/>
                <a:ext cx="32" cy="53"/>
              </a:xfrm>
              <a:custGeom>
                <a:avLst/>
                <a:gdLst>
                  <a:gd name="T0" fmla="*/ 0 w 32"/>
                  <a:gd name="T1" fmla="*/ 53 h 53"/>
                  <a:gd name="T2" fmla="*/ 0 w 32"/>
                  <a:gd name="T3" fmla="*/ 0 h 53"/>
                  <a:gd name="T4" fmla="*/ 32 w 32"/>
                  <a:gd name="T5" fmla="*/ 0 h 53"/>
                  <a:gd name="T6" fmla="*/ 32 w 32"/>
                  <a:gd name="T7" fmla="*/ 9 h 53"/>
                  <a:gd name="T8" fmla="*/ 13 w 32"/>
                  <a:gd name="T9" fmla="*/ 9 h 53"/>
                  <a:gd name="T10" fmla="*/ 13 w 32"/>
                  <a:gd name="T11" fmla="*/ 21 h 53"/>
                  <a:gd name="T12" fmla="*/ 31 w 32"/>
                  <a:gd name="T13" fmla="*/ 21 h 53"/>
                  <a:gd name="T14" fmla="*/ 31 w 32"/>
                  <a:gd name="T15" fmla="*/ 31 h 53"/>
                  <a:gd name="T16" fmla="*/ 13 w 32"/>
                  <a:gd name="T17" fmla="*/ 31 h 53"/>
                  <a:gd name="T18" fmla="*/ 13 w 32"/>
                  <a:gd name="T19" fmla="*/ 44 h 53"/>
                  <a:gd name="T20" fmla="*/ 32 w 32"/>
                  <a:gd name="T21" fmla="*/ 44 h 53"/>
                  <a:gd name="T22" fmla="*/ 32 w 32"/>
                  <a:gd name="T23" fmla="*/ 53 h 53"/>
                  <a:gd name="T24" fmla="*/ 0 w 32"/>
                  <a:gd name="T25" fmla="*/ 53 h 53"/>
                  <a:gd name="T26" fmla="*/ 0 w 32"/>
                  <a:gd name="T27" fmla="*/ 53 h 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53"/>
                  <a:gd name="T44" fmla="*/ 32 w 32"/>
                  <a:gd name="T45" fmla="*/ 53 h 5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53">
                    <a:moveTo>
                      <a:pt x="0" y="53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9"/>
                    </a:lnTo>
                    <a:lnTo>
                      <a:pt x="13" y="9"/>
                    </a:lnTo>
                    <a:lnTo>
                      <a:pt x="13" y="21"/>
                    </a:lnTo>
                    <a:lnTo>
                      <a:pt x="31" y="21"/>
                    </a:lnTo>
                    <a:lnTo>
                      <a:pt x="31" y="31"/>
                    </a:lnTo>
                    <a:lnTo>
                      <a:pt x="13" y="31"/>
                    </a:lnTo>
                    <a:lnTo>
                      <a:pt x="13" y="44"/>
                    </a:lnTo>
                    <a:lnTo>
                      <a:pt x="32" y="44"/>
                    </a:lnTo>
                    <a:lnTo>
                      <a:pt x="32" y="5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687" name="Freeform 158"/>
              <p:cNvSpPr>
                <a:spLocks noChangeAspect="1" noEditPoints="1"/>
              </p:cNvSpPr>
              <p:nvPr/>
            </p:nvSpPr>
            <p:spPr bwMode="auto">
              <a:xfrm>
                <a:off x="4017" y="1751"/>
                <a:ext cx="39" cy="53"/>
              </a:xfrm>
              <a:custGeom>
                <a:avLst/>
                <a:gdLst>
                  <a:gd name="T0" fmla="*/ 49166 w 24"/>
                  <a:gd name="T1" fmla="*/ 25797 h 33"/>
                  <a:gd name="T2" fmla="*/ 49166 w 24"/>
                  <a:gd name="T3" fmla="*/ 68592 h 33"/>
                  <a:gd name="T4" fmla="*/ 61076 w 24"/>
                  <a:gd name="T5" fmla="*/ 68592 h 33"/>
                  <a:gd name="T6" fmla="*/ 79895 w 24"/>
                  <a:gd name="T7" fmla="*/ 66542 h 33"/>
                  <a:gd name="T8" fmla="*/ 91567 w 24"/>
                  <a:gd name="T9" fmla="*/ 50906 h 33"/>
                  <a:gd name="T10" fmla="*/ 61076 w 24"/>
                  <a:gd name="T11" fmla="*/ 25797 h 33"/>
                  <a:gd name="T12" fmla="*/ 49166 w 24"/>
                  <a:gd name="T13" fmla="*/ 25797 h 33"/>
                  <a:gd name="T14" fmla="*/ 0 w 24"/>
                  <a:gd name="T15" fmla="*/ 167054 h 33"/>
                  <a:gd name="T16" fmla="*/ 0 w 24"/>
                  <a:gd name="T17" fmla="*/ 0 h 33"/>
                  <a:gd name="T18" fmla="*/ 78665 w 24"/>
                  <a:gd name="T19" fmla="*/ 0 h 33"/>
                  <a:gd name="T20" fmla="*/ 127831 w 24"/>
                  <a:gd name="T21" fmla="*/ 10001 h 33"/>
                  <a:gd name="T22" fmla="*/ 141590 w 24"/>
                  <a:gd name="T23" fmla="*/ 41432 h 33"/>
                  <a:gd name="T24" fmla="*/ 99248 w 24"/>
                  <a:gd name="T25" fmla="*/ 84214 h 33"/>
                  <a:gd name="T26" fmla="*/ 99248 w 24"/>
                  <a:gd name="T27" fmla="*/ 84214 h 33"/>
                  <a:gd name="T28" fmla="*/ 118308 w 24"/>
                  <a:gd name="T29" fmla="*/ 97562 h 33"/>
                  <a:gd name="T30" fmla="*/ 129829 w 24"/>
                  <a:gd name="T31" fmla="*/ 110163 h 33"/>
                  <a:gd name="T32" fmla="*/ 148796 w 24"/>
                  <a:gd name="T33" fmla="*/ 167054 h 33"/>
                  <a:gd name="T34" fmla="*/ 99248 w 24"/>
                  <a:gd name="T35" fmla="*/ 167054 h 33"/>
                  <a:gd name="T36" fmla="*/ 79895 w 24"/>
                  <a:gd name="T37" fmla="*/ 123068 h 33"/>
                  <a:gd name="T38" fmla="*/ 68167 w 24"/>
                  <a:gd name="T39" fmla="*/ 100188 h 33"/>
                  <a:gd name="T40" fmla="*/ 49166 w 24"/>
                  <a:gd name="T41" fmla="*/ 100188 h 33"/>
                  <a:gd name="T42" fmla="*/ 49166 w 24"/>
                  <a:gd name="T43" fmla="*/ 167054 h 33"/>
                  <a:gd name="T44" fmla="*/ 0 w 24"/>
                  <a:gd name="T45" fmla="*/ 167054 h 3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"/>
                  <a:gd name="T70" fmla="*/ 0 h 33"/>
                  <a:gd name="T71" fmla="*/ 24 w 24"/>
                  <a:gd name="T72" fmla="*/ 33 h 3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" h="33">
                    <a:moveTo>
                      <a:pt x="8" y="5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4"/>
                      <a:pt x="13" y="14"/>
                      <a:pt x="13" y="13"/>
                    </a:cubicBezTo>
                    <a:cubicBezTo>
                      <a:pt x="14" y="12"/>
                      <a:pt x="15" y="11"/>
                      <a:pt x="15" y="10"/>
                    </a:cubicBezTo>
                    <a:cubicBezTo>
                      <a:pt x="15" y="7"/>
                      <a:pt x="13" y="5"/>
                      <a:pt x="10" y="5"/>
                    </a:cubicBezTo>
                    <a:cubicBezTo>
                      <a:pt x="8" y="5"/>
                      <a:pt x="8" y="5"/>
                      <a:pt x="8" y="5"/>
                    </a:cubicBezTo>
                    <a:close/>
                    <a:moveTo>
                      <a:pt x="0" y="3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8" y="0"/>
                      <a:pt x="20" y="2"/>
                    </a:cubicBezTo>
                    <a:cubicBezTo>
                      <a:pt x="22" y="3"/>
                      <a:pt x="23" y="5"/>
                      <a:pt x="23" y="8"/>
                    </a:cubicBezTo>
                    <a:cubicBezTo>
                      <a:pt x="23" y="13"/>
                      <a:pt x="20" y="16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7" y="17"/>
                      <a:pt x="18" y="17"/>
                      <a:pt x="19" y="19"/>
                    </a:cubicBezTo>
                    <a:cubicBezTo>
                      <a:pt x="20" y="19"/>
                      <a:pt x="20" y="20"/>
                      <a:pt x="21" y="2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2"/>
                      <a:pt x="12" y="21"/>
                      <a:pt x="11" y="20"/>
                    </a:cubicBezTo>
                    <a:cubicBezTo>
                      <a:pt x="11" y="20"/>
                      <a:pt x="10" y="20"/>
                      <a:pt x="8" y="20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0" y="33"/>
                      <a:pt x="0" y="33"/>
                      <a:pt x="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688" name="Freeform 159"/>
              <p:cNvSpPr>
                <a:spLocks noChangeAspect="1"/>
              </p:cNvSpPr>
              <p:nvPr/>
            </p:nvSpPr>
            <p:spPr bwMode="auto">
              <a:xfrm>
                <a:off x="3884" y="1409"/>
                <a:ext cx="265" cy="98"/>
              </a:xfrm>
              <a:custGeom>
                <a:avLst/>
                <a:gdLst>
                  <a:gd name="T0" fmla="*/ 210376 w 162"/>
                  <a:gd name="T1" fmla="*/ 364451 h 60"/>
                  <a:gd name="T2" fmla="*/ 202203 w 162"/>
                  <a:gd name="T3" fmla="*/ 356869 h 60"/>
                  <a:gd name="T4" fmla="*/ 0 w 162"/>
                  <a:gd name="T5" fmla="*/ 238627 h 60"/>
                  <a:gd name="T6" fmla="*/ 156010 w 162"/>
                  <a:gd name="T7" fmla="*/ 150851 h 60"/>
                  <a:gd name="T8" fmla="*/ 364471 w 162"/>
                  <a:gd name="T9" fmla="*/ 272215 h 60"/>
                  <a:gd name="T10" fmla="*/ 520637 w 162"/>
                  <a:gd name="T11" fmla="*/ 259607 h 60"/>
                  <a:gd name="T12" fmla="*/ 785985 w 162"/>
                  <a:gd name="T13" fmla="*/ 108790 h 60"/>
                  <a:gd name="T14" fmla="*/ 494778 w 162"/>
                  <a:gd name="T15" fmla="*/ 108790 h 60"/>
                  <a:gd name="T16" fmla="*/ 494778 w 162"/>
                  <a:gd name="T17" fmla="*/ 0 h 60"/>
                  <a:gd name="T18" fmla="*/ 1137270 w 162"/>
                  <a:gd name="T19" fmla="*/ 0 h 60"/>
                  <a:gd name="T20" fmla="*/ 1137270 w 162"/>
                  <a:gd name="T21" fmla="*/ 364451 h 60"/>
                  <a:gd name="T22" fmla="*/ 950441 w 162"/>
                  <a:gd name="T23" fmla="*/ 364451 h 60"/>
                  <a:gd name="T24" fmla="*/ 942306 w 162"/>
                  <a:gd name="T25" fmla="*/ 198014 h 60"/>
                  <a:gd name="T26" fmla="*/ 682882 w 162"/>
                  <a:gd name="T27" fmla="*/ 349430 h 60"/>
                  <a:gd name="T28" fmla="*/ 421412 w 162"/>
                  <a:gd name="T29" fmla="*/ 409877 h 60"/>
                  <a:gd name="T30" fmla="*/ 210376 w 162"/>
                  <a:gd name="T31" fmla="*/ 364451 h 60"/>
                  <a:gd name="T32" fmla="*/ 210376 w 162"/>
                  <a:gd name="T33" fmla="*/ 364451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2"/>
                  <a:gd name="T52" fmla="*/ 0 h 60"/>
                  <a:gd name="T53" fmla="*/ 162 w 162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2" h="60">
                    <a:moveTo>
                      <a:pt x="30" y="53"/>
                    </a:moveTo>
                    <a:cubicBezTo>
                      <a:pt x="30" y="53"/>
                      <a:pt x="29" y="52"/>
                      <a:pt x="29" y="5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8" y="43"/>
                      <a:pt x="66" y="42"/>
                      <a:pt x="74" y="38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2" y="53"/>
                      <a:pt x="162" y="53"/>
                      <a:pt x="162" y="53"/>
                    </a:cubicBezTo>
                    <a:cubicBezTo>
                      <a:pt x="135" y="53"/>
                      <a:pt x="135" y="53"/>
                      <a:pt x="135" y="53"/>
                    </a:cubicBezTo>
                    <a:cubicBezTo>
                      <a:pt x="134" y="29"/>
                      <a:pt x="134" y="29"/>
                      <a:pt x="134" y="29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83" y="59"/>
                      <a:pt x="69" y="60"/>
                      <a:pt x="60" y="60"/>
                    </a:cubicBezTo>
                    <a:cubicBezTo>
                      <a:pt x="44" y="60"/>
                      <a:pt x="33" y="54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lose/>
                  </a:path>
                </a:pathLst>
              </a:custGeom>
              <a:solidFill>
                <a:srgbClr val="202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689" name="Freeform 160"/>
              <p:cNvSpPr>
                <a:spLocks noChangeAspect="1"/>
              </p:cNvSpPr>
              <p:nvPr/>
            </p:nvSpPr>
            <p:spPr bwMode="auto">
              <a:xfrm>
                <a:off x="3703" y="1406"/>
                <a:ext cx="171" cy="152"/>
              </a:xfrm>
              <a:custGeom>
                <a:avLst/>
                <a:gdLst>
                  <a:gd name="T0" fmla="*/ 254104 w 105"/>
                  <a:gd name="T1" fmla="*/ 555115 h 93"/>
                  <a:gd name="T2" fmla="*/ 444771 w 105"/>
                  <a:gd name="T3" fmla="*/ 435918 h 93"/>
                  <a:gd name="T4" fmla="*/ 425751 w 105"/>
                  <a:gd name="T5" fmla="*/ 347284 h 93"/>
                  <a:gd name="T6" fmla="*/ 183880 w 105"/>
                  <a:gd name="T7" fmla="*/ 200326 h 93"/>
                  <a:gd name="T8" fmla="*/ 183880 w 105"/>
                  <a:gd name="T9" fmla="*/ 367681 h 93"/>
                  <a:gd name="T10" fmla="*/ 0 w 105"/>
                  <a:gd name="T11" fmla="*/ 367681 h 93"/>
                  <a:gd name="T12" fmla="*/ 0 w 105"/>
                  <a:gd name="T13" fmla="*/ 0 h 93"/>
                  <a:gd name="T14" fmla="*/ 597572 w 105"/>
                  <a:gd name="T15" fmla="*/ 0 h 93"/>
                  <a:gd name="T16" fmla="*/ 597572 w 105"/>
                  <a:gd name="T17" fmla="*/ 106913 h 93"/>
                  <a:gd name="T18" fmla="*/ 322990 w 105"/>
                  <a:gd name="T19" fmla="*/ 106913 h 93"/>
                  <a:gd name="T20" fmla="*/ 569858 w 105"/>
                  <a:gd name="T21" fmla="*/ 254339 h 93"/>
                  <a:gd name="T22" fmla="*/ 681670 w 105"/>
                  <a:gd name="T23" fmla="*/ 401957 h 93"/>
                  <a:gd name="T24" fmla="*/ 588997 w 105"/>
                  <a:gd name="T25" fmla="*/ 526953 h 93"/>
                  <a:gd name="T26" fmla="*/ 401314 w 105"/>
                  <a:gd name="T27" fmla="*/ 642424 h 93"/>
                  <a:gd name="T28" fmla="*/ 254104 w 105"/>
                  <a:gd name="T29" fmla="*/ 555115 h 93"/>
                  <a:gd name="T30" fmla="*/ 254104 w 105"/>
                  <a:gd name="T31" fmla="*/ 555115 h 9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93"/>
                  <a:gd name="T50" fmla="*/ 105 w 105"/>
                  <a:gd name="T51" fmla="*/ 93 h 9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93">
                    <a:moveTo>
                      <a:pt x="39" y="80"/>
                    </a:moveTo>
                    <a:cubicBezTo>
                      <a:pt x="69" y="63"/>
                      <a:pt x="69" y="63"/>
                      <a:pt x="69" y="63"/>
                    </a:cubicBezTo>
                    <a:cubicBezTo>
                      <a:pt x="75" y="60"/>
                      <a:pt x="74" y="55"/>
                      <a:pt x="66" y="50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88" y="37"/>
                      <a:pt x="88" y="37"/>
                      <a:pt x="88" y="37"/>
                    </a:cubicBezTo>
                    <a:cubicBezTo>
                      <a:pt x="102" y="45"/>
                      <a:pt x="105" y="53"/>
                      <a:pt x="105" y="58"/>
                    </a:cubicBezTo>
                    <a:cubicBezTo>
                      <a:pt x="104" y="68"/>
                      <a:pt x="94" y="75"/>
                      <a:pt x="91" y="76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39" y="80"/>
                      <a:pt x="39" y="80"/>
                      <a:pt x="39" y="80"/>
                    </a:cubicBezTo>
                    <a:cubicBezTo>
                      <a:pt x="39" y="80"/>
                      <a:pt x="39" y="80"/>
                      <a:pt x="39" y="80"/>
                    </a:cubicBezTo>
                    <a:close/>
                  </a:path>
                </a:pathLst>
              </a:custGeom>
              <a:solidFill>
                <a:srgbClr val="202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690" name="Freeform 161"/>
              <p:cNvSpPr>
                <a:spLocks noChangeAspect="1"/>
              </p:cNvSpPr>
              <p:nvPr/>
            </p:nvSpPr>
            <p:spPr bwMode="auto">
              <a:xfrm>
                <a:off x="3698" y="1564"/>
                <a:ext cx="265" cy="98"/>
              </a:xfrm>
              <a:custGeom>
                <a:avLst/>
                <a:gdLst>
                  <a:gd name="T0" fmla="*/ 927171 w 162"/>
                  <a:gd name="T1" fmla="*/ 53577 h 60"/>
                  <a:gd name="T2" fmla="*/ 1137270 w 162"/>
                  <a:gd name="T3" fmla="*/ 171149 h 60"/>
                  <a:gd name="T4" fmla="*/ 975270 w 162"/>
                  <a:gd name="T5" fmla="*/ 259607 h 60"/>
                  <a:gd name="T6" fmla="*/ 764904 w 162"/>
                  <a:gd name="T7" fmla="*/ 142931 h 60"/>
                  <a:gd name="T8" fmla="*/ 619526 w 162"/>
                  <a:gd name="T9" fmla="*/ 158943 h 60"/>
                  <a:gd name="T10" fmla="*/ 352152 w 162"/>
                  <a:gd name="T11" fmla="*/ 310794 h 60"/>
                  <a:gd name="T12" fmla="*/ 644213 w 162"/>
                  <a:gd name="T13" fmla="*/ 310794 h 60"/>
                  <a:gd name="T14" fmla="*/ 644213 w 162"/>
                  <a:gd name="T15" fmla="*/ 409877 h 60"/>
                  <a:gd name="T16" fmla="*/ 0 w 162"/>
                  <a:gd name="T17" fmla="*/ 409877 h 60"/>
                  <a:gd name="T18" fmla="*/ 0 w 162"/>
                  <a:gd name="T19" fmla="*/ 45443 h 60"/>
                  <a:gd name="T20" fmla="*/ 189838 w 162"/>
                  <a:gd name="T21" fmla="*/ 45443 h 60"/>
                  <a:gd name="T22" fmla="*/ 189838 w 162"/>
                  <a:gd name="T23" fmla="*/ 213937 h 60"/>
                  <a:gd name="T24" fmla="*/ 454395 w 162"/>
                  <a:gd name="T25" fmla="*/ 66606 h 60"/>
                  <a:gd name="T26" fmla="*/ 710270 w 162"/>
                  <a:gd name="T27" fmla="*/ 0 h 60"/>
                  <a:gd name="T28" fmla="*/ 927171 w 162"/>
                  <a:gd name="T29" fmla="*/ 53577 h 60"/>
                  <a:gd name="T30" fmla="*/ 927171 w 162"/>
                  <a:gd name="T31" fmla="*/ 53577 h 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2"/>
                  <a:gd name="T49" fmla="*/ 0 h 60"/>
                  <a:gd name="T50" fmla="*/ 162 w 162"/>
                  <a:gd name="T51" fmla="*/ 60 h 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2" h="60">
                    <a:moveTo>
                      <a:pt x="132" y="8"/>
                    </a:moveTo>
                    <a:cubicBezTo>
                      <a:pt x="162" y="25"/>
                      <a:pt x="162" y="25"/>
                      <a:pt x="162" y="25"/>
                    </a:cubicBezTo>
                    <a:cubicBezTo>
                      <a:pt x="139" y="38"/>
                      <a:pt x="139" y="38"/>
                      <a:pt x="139" y="38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03" y="17"/>
                      <a:pt x="96" y="18"/>
                      <a:pt x="88" y="23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79" y="2"/>
                      <a:pt x="92" y="0"/>
                      <a:pt x="101" y="0"/>
                    </a:cubicBezTo>
                    <a:cubicBezTo>
                      <a:pt x="118" y="0"/>
                      <a:pt x="129" y="6"/>
                      <a:pt x="132" y="8"/>
                    </a:cubicBezTo>
                    <a:cubicBezTo>
                      <a:pt x="132" y="8"/>
                      <a:pt x="132" y="8"/>
                      <a:pt x="132" y="8"/>
                    </a:cubicBezTo>
                    <a:close/>
                  </a:path>
                </a:pathLst>
              </a:custGeom>
              <a:solidFill>
                <a:srgbClr val="202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691" name="Freeform 162"/>
              <p:cNvSpPr>
                <a:spLocks noChangeAspect="1"/>
              </p:cNvSpPr>
              <p:nvPr/>
            </p:nvSpPr>
            <p:spPr bwMode="auto">
              <a:xfrm>
                <a:off x="3972" y="1514"/>
                <a:ext cx="170" cy="153"/>
              </a:xfrm>
              <a:custGeom>
                <a:avLst/>
                <a:gdLst>
                  <a:gd name="T0" fmla="*/ 721560 w 104"/>
                  <a:gd name="T1" fmla="*/ 258275 h 94"/>
                  <a:gd name="T2" fmla="*/ 721560 w 104"/>
                  <a:gd name="T3" fmla="*/ 603762 h 94"/>
                  <a:gd name="T4" fmla="*/ 89044 w 104"/>
                  <a:gd name="T5" fmla="*/ 603762 h 94"/>
                  <a:gd name="T6" fmla="*/ 85602 w 104"/>
                  <a:gd name="T7" fmla="*/ 502944 h 94"/>
                  <a:gd name="T8" fmla="*/ 373877 w 104"/>
                  <a:gd name="T9" fmla="*/ 502944 h 94"/>
                  <a:gd name="T10" fmla="*/ 110552 w 104"/>
                  <a:gd name="T11" fmla="*/ 359083 h 94"/>
                  <a:gd name="T12" fmla="*/ 0 w 104"/>
                  <a:gd name="T13" fmla="*/ 225122 h 94"/>
                  <a:gd name="T14" fmla="*/ 89044 w 104"/>
                  <a:gd name="T15" fmla="*/ 112011 h 94"/>
                  <a:gd name="T16" fmla="*/ 295391 w 104"/>
                  <a:gd name="T17" fmla="*/ 0 h 94"/>
                  <a:gd name="T18" fmla="*/ 450080 w 104"/>
                  <a:gd name="T19" fmla="*/ 82176 h 94"/>
                  <a:gd name="T20" fmla="*/ 250008 w 104"/>
                  <a:gd name="T21" fmla="*/ 194334 h 94"/>
                  <a:gd name="T22" fmla="*/ 272938 w 104"/>
                  <a:gd name="T23" fmla="*/ 277199 h 94"/>
                  <a:gd name="T24" fmla="*/ 536053 w 104"/>
                  <a:gd name="T25" fmla="*/ 420384 h 94"/>
                  <a:gd name="T26" fmla="*/ 536053 w 104"/>
                  <a:gd name="T27" fmla="*/ 258275 h 94"/>
                  <a:gd name="T28" fmla="*/ 721560 w 104"/>
                  <a:gd name="T29" fmla="*/ 258275 h 94"/>
                  <a:gd name="T30" fmla="*/ 721560 w 104"/>
                  <a:gd name="T31" fmla="*/ 258275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4"/>
                  <a:gd name="T49" fmla="*/ 0 h 94"/>
                  <a:gd name="T50" fmla="*/ 104 w 104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4" h="94">
                    <a:moveTo>
                      <a:pt x="104" y="40"/>
                    </a:moveTo>
                    <a:cubicBezTo>
                      <a:pt x="104" y="94"/>
                      <a:pt x="104" y="94"/>
                      <a:pt x="104" y="94"/>
                    </a:cubicBezTo>
                    <a:cubicBezTo>
                      <a:pt x="13" y="94"/>
                      <a:pt x="13" y="94"/>
                      <a:pt x="13" y="94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54" y="78"/>
                      <a:pt x="54" y="78"/>
                      <a:pt x="54" y="78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3" y="48"/>
                      <a:pt x="0" y="40"/>
                      <a:pt x="0" y="35"/>
                    </a:cubicBezTo>
                    <a:cubicBezTo>
                      <a:pt x="0" y="25"/>
                      <a:pt x="11" y="18"/>
                      <a:pt x="13" y="17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0" y="34"/>
                      <a:pt x="31" y="38"/>
                      <a:pt x="39" y="43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104" y="40"/>
                      <a:pt x="104" y="40"/>
                      <a:pt x="104" y="40"/>
                    </a:cubicBezTo>
                    <a:close/>
                  </a:path>
                </a:pathLst>
              </a:custGeom>
              <a:solidFill>
                <a:srgbClr val="202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692" name="Freeform 163"/>
              <p:cNvSpPr>
                <a:spLocks noChangeAspect="1"/>
              </p:cNvSpPr>
              <p:nvPr/>
            </p:nvSpPr>
            <p:spPr bwMode="auto">
              <a:xfrm>
                <a:off x="3878" y="1402"/>
                <a:ext cx="264" cy="100"/>
              </a:xfrm>
              <a:custGeom>
                <a:avLst/>
                <a:gdLst>
                  <a:gd name="T0" fmla="*/ 197201 w 162"/>
                  <a:gd name="T1" fmla="*/ 388990 h 61"/>
                  <a:gd name="T2" fmla="*/ 197201 w 162"/>
                  <a:gd name="T3" fmla="*/ 388990 h 61"/>
                  <a:gd name="T4" fmla="*/ 0 w 162"/>
                  <a:gd name="T5" fmla="*/ 264452 h 61"/>
                  <a:gd name="T6" fmla="*/ 149157 w 162"/>
                  <a:gd name="T7" fmla="*/ 169221 h 61"/>
                  <a:gd name="T8" fmla="*/ 346578 w 162"/>
                  <a:gd name="T9" fmla="*/ 293393 h 61"/>
                  <a:gd name="T10" fmla="*/ 486902 w 162"/>
                  <a:gd name="T11" fmla="*/ 277412 h 61"/>
                  <a:gd name="T12" fmla="*/ 738102 w 162"/>
                  <a:gd name="T13" fmla="*/ 116764 h 61"/>
                  <a:gd name="T14" fmla="*/ 460253 w 162"/>
                  <a:gd name="T15" fmla="*/ 116764 h 61"/>
                  <a:gd name="T16" fmla="*/ 460253 w 162"/>
                  <a:gd name="T17" fmla="*/ 0 h 61"/>
                  <a:gd name="T18" fmla="*/ 1064062 w 162"/>
                  <a:gd name="T19" fmla="*/ 0 h 61"/>
                  <a:gd name="T20" fmla="*/ 1064062 w 162"/>
                  <a:gd name="T21" fmla="*/ 397100 h 61"/>
                  <a:gd name="T22" fmla="*/ 887933 w 162"/>
                  <a:gd name="T23" fmla="*/ 397100 h 61"/>
                  <a:gd name="T24" fmla="*/ 887933 w 162"/>
                  <a:gd name="T25" fmla="*/ 215582 h 61"/>
                  <a:gd name="T26" fmla="*/ 636349 w 162"/>
                  <a:gd name="T27" fmla="*/ 374900 h 61"/>
                  <a:gd name="T28" fmla="*/ 397841 w 162"/>
                  <a:gd name="T29" fmla="*/ 446461 h 61"/>
                  <a:gd name="T30" fmla="*/ 197201 w 162"/>
                  <a:gd name="T31" fmla="*/ 388990 h 61"/>
                  <a:gd name="T32" fmla="*/ 197201 w 162"/>
                  <a:gd name="T33" fmla="*/ 38899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2"/>
                  <a:gd name="T52" fmla="*/ 0 h 61"/>
                  <a:gd name="T53" fmla="*/ 162 w 162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2" h="61">
                    <a:moveTo>
                      <a:pt x="30" y="53"/>
                    </a:moveTo>
                    <a:cubicBezTo>
                      <a:pt x="30" y="53"/>
                      <a:pt x="30" y="53"/>
                      <a:pt x="30" y="53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9" y="43"/>
                      <a:pt x="66" y="43"/>
                      <a:pt x="74" y="38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2" y="54"/>
                      <a:pt x="162" y="54"/>
                      <a:pt x="162" y="54"/>
                    </a:cubicBezTo>
                    <a:cubicBezTo>
                      <a:pt x="135" y="54"/>
                      <a:pt x="135" y="54"/>
                      <a:pt x="135" y="54"/>
                    </a:cubicBezTo>
                    <a:cubicBezTo>
                      <a:pt x="135" y="29"/>
                      <a:pt x="135" y="29"/>
                      <a:pt x="135" y="29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83" y="59"/>
                      <a:pt x="70" y="61"/>
                      <a:pt x="61" y="61"/>
                    </a:cubicBezTo>
                    <a:cubicBezTo>
                      <a:pt x="44" y="60"/>
                      <a:pt x="33" y="55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693" name="Freeform 164"/>
              <p:cNvSpPr>
                <a:spLocks noChangeAspect="1"/>
              </p:cNvSpPr>
              <p:nvPr/>
            </p:nvSpPr>
            <p:spPr bwMode="auto">
              <a:xfrm>
                <a:off x="3696" y="1399"/>
                <a:ext cx="172" cy="154"/>
              </a:xfrm>
              <a:custGeom>
                <a:avLst/>
                <a:gdLst>
                  <a:gd name="T0" fmla="*/ 290408 w 105"/>
                  <a:gd name="T1" fmla="*/ 586396 h 94"/>
                  <a:gd name="T2" fmla="*/ 496461 w 105"/>
                  <a:gd name="T3" fmla="*/ 455802 h 94"/>
                  <a:gd name="T4" fmla="*/ 475716 w 105"/>
                  <a:gd name="T5" fmla="*/ 371379 h 94"/>
                  <a:gd name="T6" fmla="*/ 201188 w 105"/>
                  <a:gd name="T7" fmla="*/ 211955 h 94"/>
                  <a:gd name="T8" fmla="*/ 201188 w 105"/>
                  <a:gd name="T9" fmla="*/ 384022 h 94"/>
                  <a:gd name="T10" fmla="*/ 7819 w 105"/>
                  <a:gd name="T11" fmla="*/ 384022 h 94"/>
                  <a:gd name="T12" fmla="*/ 0 w 105"/>
                  <a:gd name="T13" fmla="*/ 0 h 94"/>
                  <a:gd name="T14" fmla="*/ 664056 w 105"/>
                  <a:gd name="T15" fmla="*/ 0 h 94"/>
                  <a:gd name="T16" fmla="*/ 668926 w 105"/>
                  <a:gd name="T17" fmla="*/ 115199 h 94"/>
                  <a:gd name="T18" fmla="*/ 370807 w 105"/>
                  <a:gd name="T19" fmla="*/ 115199 h 94"/>
                  <a:gd name="T20" fmla="*/ 643169 w 105"/>
                  <a:gd name="T21" fmla="*/ 275228 h 94"/>
                  <a:gd name="T22" fmla="*/ 758238 w 105"/>
                  <a:gd name="T23" fmla="*/ 427691 h 94"/>
                  <a:gd name="T24" fmla="*/ 664056 w 105"/>
                  <a:gd name="T25" fmla="*/ 553689 h 94"/>
                  <a:gd name="T26" fmla="*/ 450378 w 105"/>
                  <a:gd name="T27" fmla="*/ 679315 h 94"/>
                  <a:gd name="T28" fmla="*/ 290408 w 105"/>
                  <a:gd name="T29" fmla="*/ 586396 h 94"/>
                  <a:gd name="T30" fmla="*/ 290408 w 105"/>
                  <a:gd name="T31" fmla="*/ 586396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94"/>
                  <a:gd name="T50" fmla="*/ 105 w 105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94">
                    <a:moveTo>
                      <a:pt x="40" y="81"/>
                    </a:moveTo>
                    <a:cubicBezTo>
                      <a:pt x="69" y="63"/>
                      <a:pt x="69" y="63"/>
                      <a:pt x="69" y="63"/>
                    </a:cubicBezTo>
                    <a:cubicBezTo>
                      <a:pt x="75" y="60"/>
                      <a:pt x="74" y="56"/>
                      <a:pt x="66" y="51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89" y="38"/>
                      <a:pt x="89" y="38"/>
                      <a:pt x="89" y="38"/>
                    </a:cubicBezTo>
                    <a:cubicBezTo>
                      <a:pt x="102" y="46"/>
                      <a:pt x="105" y="54"/>
                      <a:pt x="105" y="59"/>
                    </a:cubicBezTo>
                    <a:cubicBezTo>
                      <a:pt x="105" y="69"/>
                      <a:pt x="94" y="75"/>
                      <a:pt x="92" y="77"/>
                    </a:cubicBezTo>
                    <a:cubicBezTo>
                      <a:pt x="62" y="94"/>
                      <a:pt x="62" y="94"/>
                      <a:pt x="62" y="94"/>
                    </a:cubicBezTo>
                    <a:cubicBezTo>
                      <a:pt x="40" y="81"/>
                      <a:pt x="40" y="81"/>
                      <a:pt x="40" y="81"/>
                    </a:cubicBezTo>
                    <a:cubicBezTo>
                      <a:pt x="40" y="81"/>
                      <a:pt x="40" y="81"/>
                      <a:pt x="40" y="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694" name="Freeform 165"/>
              <p:cNvSpPr>
                <a:spLocks noChangeAspect="1"/>
              </p:cNvSpPr>
              <p:nvPr/>
            </p:nvSpPr>
            <p:spPr bwMode="auto">
              <a:xfrm>
                <a:off x="3692" y="1558"/>
                <a:ext cx="264" cy="99"/>
              </a:xfrm>
              <a:custGeom>
                <a:avLst/>
                <a:gdLst>
                  <a:gd name="T0" fmla="*/ 865374 w 162"/>
                  <a:gd name="T1" fmla="*/ 48192 h 61"/>
                  <a:gd name="T2" fmla="*/ 1064062 w 162"/>
                  <a:gd name="T3" fmla="*/ 155531 h 61"/>
                  <a:gd name="T4" fmla="*/ 920405 w 162"/>
                  <a:gd name="T5" fmla="*/ 234200 h 61"/>
                  <a:gd name="T6" fmla="*/ 723135 w 162"/>
                  <a:gd name="T7" fmla="*/ 126936 h 61"/>
                  <a:gd name="T8" fmla="*/ 576745 w 162"/>
                  <a:gd name="T9" fmla="*/ 138313 h 61"/>
                  <a:gd name="T10" fmla="*/ 325856 w 162"/>
                  <a:gd name="T11" fmla="*/ 274125 h 61"/>
                  <a:gd name="T12" fmla="*/ 604695 w 162"/>
                  <a:gd name="T13" fmla="*/ 274125 h 61"/>
                  <a:gd name="T14" fmla="*/ 604695 w 162"/>
                  <a:gd name="T15" fmla="*/ 373022 h 61"/>
                  <a:gd name="T16" fmla="*/ 0 w 162"/>
                  <a:gd name="T17" fmla="*/ 373022 h 61"/>
                  <a:gd name="T18" fmla="*/ 0 w 162"/>
                  <a:gd name="T19" fmla="*/ 41174 h 61"/>
                  <a:gd name="T20" fmla="*/ 177765 w 162"/>
                  <a:gd name="T21" fmla="*/ 41174 h 61"/>
                  <a:gd name="T22" fmla="*/ 185028 w 162"/>
                  <a:gd name="T23" fmla="*/ 194611 h 61"/>
                  <a:gd name="T24" fmla="*/ 428628 w 162"/>
                  <a:gd name="T25" fmla="*/ 59809 h 61"/>
                  <a:gd name="T26" fmla="*/ 665339 w 162"/>
                  <a:gd name="T27" fmla="*/ 0 h 61"/>
                  <a:gd name="T28" fmla="*/ 865374 w 162"/>
                  <a:gd name="T29" fmla="*/ 48192 h 61"/>
                  <a:gd name="T30" fmla="*/ 865374 w 162"/>
                  <a:gd name="T31" fmla="*/ 48192 h 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2"/>
                  <a:gd name="T49" fmla="*/ 0 h 61"/>
                  <a:gd name="T50" fmla="*/ 162 w 162"/>
                  <a:gd name="T51" fmla="*/ 61 h 6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2" h="61">
                    <a:moveTo>
                      <a:pt x="132" y="8"/>
                    </a:moveTo>
                    <a:cubicBezTo>
                      <a:pt x="162" y="25"/>
                      <a:pt x="162" y="25"/>
                      <a:pt x="162" y="25"/>
                    </a:cubicBezTo>
                    <a:cubicBezTo>
                      <a:pt x="140" y="38"/>
                      <a:pt x="140" y="38"/>
                      <a:pt x="140" y="38"/>
                    </a:cubicBezTo>
                    <a:cubicBezTo>
                      <a:pt x="110" y="21"/>
                      <a:pt x="110" y="21"/>
                      <a:pt x="110" y="21"/>
                    </a:cubicBezTo>
                    <a:cubicBezTo>
                      <a:pt x="104" y="18"/>
                      <a:pt x="96" y="18"/>
                      <a:pt x="88" y="23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79" y="2"/>
                      <a:pt x="93" y="0"/>
                      <a:pt x="101" y="0"/>
                    </a:cubicBezTo>
                    <a:cubicBezTo>
                      <a:pt x="118" y="1"/>
                      <a:pt x="130" y="7"/>
                      <a:pt x="132" y="8"/>
                    </a:cubicBezTo>
                    <a:cubicBezTo>
                      <a:pt x="132" y="8"/>
                      <a:pt x="132" y="8"/>
                      <a:pt x="132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6695" name="Freeform 166"/>
              <p:cNvSpPr>
                <a:spLocks noChangeAspect="1"/>
              </p:cNvSpPr>
              <p:nvPr/>
            </p:nvSpPr>
            <p:spPr bwMode="auto">
              <a:xfrm>
                <a:off x="3966" y="1507"/>
                <a:ext cx="171" cy="154"/>
              </a:xfrm>
              <a:custGeom>
                <a:avLst/>
                <a:gdLst>
                  <a:gd name="T0" fmla="*/ 681670 w 105"/>
                  <a:gd name="T1" fmla="*/ 295714 h 94"/>
                  <a:gd name="T2" fmla="*/ 681670 w 105"/>
                  <a:gd name="T3" fmla="*/ 679315 h 94"/>
                  <a:gd name="T4" fmla="*/ 83230 w 105"/>
                  <a:gd name="T5" fmla="*/ 679315 h 94"/>
                  <a:gd name="T6" fmla="*/ 83230 w 105"/>
                  <a:gd name="T7" fmla="*/ 565950 h 94"/>
                  <a:gd name="T8" fmla="*/ 359501 w 105"/>
                  <a:gd name="T9" fmla="*/ 565950 h 94"/>
                  <a:gd name="T10" fmla="*/ 112909 w 105"/>
                  <a:gd name="T11" fmla="*/ 406549 h 94"/>
                  <a:gd name="T12" fmla="*/ 0 w 105"/>
                  <a:gd name="T13" fmla="*/ 249616 h 94"/>
                  <a:gd name="T14" fmla="*/ 90783 w 105"/>
                  <a:gd name="T15" fmla="*/ 123719 h 94"/>
                  <a:gd name="T16" fmla="*/ 279562 w 105"/>
                  <a:gd name="T17" fmla="*/ 0 h 94"/>
                  <a:gd name="T18" fmla="*/ 425751 w 105"/>
                  <a:gd name="T19" fmla="*/ 92456 h 94"/>
                  <a:gd name="T20" fmla="*/ 234654 w 105"/>
                  <a:gd name="T21" fmla="*/ 226686 h 94"/>
                  <a:gd name="T22" fmla="*/ 254104 w 105"/>
                  <a:gd name="T23" fmla="*/ 309196 h 94"/>
                  <a:gd name="T24" fmla="*/ 499485 w 105"/>
                  <a:gd name="T25" fmla="*/ 468480 h 94"/>
                  <a:gd name="T26" fmla="*/ 499485 w 105"/>
                  <a:gd name="T27" fmla="*/ 295714 h 94"/>
                  <a:gd name="T28" fmla="*/ 681670 w 105"/>
                  <a:gd name="T29" fmla="*/ 295714 h 94"/>
                  <a:gd name="T30" fmla="*/ 681670 w 105"/>
                  <a:gd name="T31" fmla="*/ 295714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94"/>
                  <a:gd name="T50" fmla="*/ 105 w 105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94">
                    <a:moveTo>
                      <a:pt x="105" y="41"/>
                    </a:moveTo>
                    <a:cubicBezTo>
                      <a:pt x="105" y="94"/>
                      <a:pt x="105" y="94"/>
                      <a:pt x="105" y="94"/>
                    </a:cubicBezTo>
                    <a:cubicBezTo>
                      <a:pt x="13" y="94"/>
                      <a:pt x="13" y="94"/>
                      <a:pt x="13" y="94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55" y="78"/>
                      <a:pt x="55" y="78"/>
                      <a:pt x="55" y="78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3" y="48"/>
                      <a:pt x="0" y="40"/>
                      <a:pt x="0" y="35"/>
                    </a:cubicBezTo>
                    <a:cubicBezTo>
                      <a:pt x="1" y="25"/>
                      <a:pt x="11" y="19"/>
                      <a:pt x="14" y="17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0" y="34"/>
                      <a:pt x="31" y="38"/>
                      <a:pt x="39" y="43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5" y="41"/>
                      <a:pt x="105" y="41"/>
                      <a:pt x="105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26671" name="Line 167"/>
            <p:cNvSpPr>
              <a:spLocks noChangeShapeType="1"/>
            </p:cNvSpPr>
            <p:nvPr/>
          </p:nvSpPr>
          <p:spPr bwMode="auto">
            <a:xfrm>
              <a:off x="2051050" y="3140078"/>
              <a:ext cx="417671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2" name="Line 168"/>
            <p:cNvSpPr>
              <a:spLocks noChangeShapeType="1"/>
            </p:cNvSpPr>
            <p:nvPr/>
          </p:nvSpPr>
          <p:spPr bwMode="auto">
            <a:xfrm>
              <a:off x="3346450" y="2779716"/>
              <a:ext cx="0" cy="36036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3" name="Line 169"/>
            <p:cNvSpPr>
              <a:spLocks noChangeShapeType="1"/>
            </p:cNvSpPr>
            <p:nvPr/>
          </p:nvSpPr>
          <p:spPr bwMode="auto">
            <a:xfrm>
              <a:off x="4787900" y="2779716"/>
              <a:ext cx="0" cy="36036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4" name="Line 170"/>
            <p:cNvSpPr>
              <a:spLocks noChangeShapeType="1"/>
            </p:cNvSpPr>
            <p:nvPr/>
          </p:nvSpPr>
          <p:spPr bwMode="auto">
            <a:xfrm>
              <a:off x="2482850" y="3140078"/>
              <a:ext cx="0" cy="35877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5" name="Line 171"/>
            <p:cNvSpPr>
              <a:spLocks noChangeShapeType="1"/>
            </p:cNvSpPr>
            <p:nvPr/>
          </p:nvSpPr>
          <p:spPr bwMode="auto">
            <a:xfrm>
              <a:off x="4067175" y="3140078"/>
              <a:ext cx="0" cy="35877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6" name="Line 172"/>
            <p:cNvSpPr>
              <a:spLocks noChangeShapeType="1"/>
            </p:cNvSpPr>
            <p:nvPr/>
          </p:nvSpPr>
          <p:spPr bwMode="auto">
            <a:xfrm>
              <a:off x="5651500" y="3140078"/>
              <a:ext cx="0" cy="358775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77" name="Text Box 174"/>
            <p:cNvSpPr txBox="1">
              <a:spLocks noChangeArrowheads="1"/>
            </p:cNvSpPr>
            <p:nvPr/>
          </p:nvSpPr>
          <p:spPr bwMode="auto">
            <a:xfrm>
              <a:off x="4427538" y="1914528"/>
              <a:ext cx="793750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altLang="zh-CN" sz="1600" b="1">
                  <a:solidFill>
                    <a:srgbClr val="CC0000"/>
                  </a:solidFill>
                  <a:ea typeface="华文细黑" panose="02010600040101010101" pitchFamily="2" charset="-122"/>
                </a:rPr>
                <a:t>RTB</a:t>
              </a:r>
            </a:p>
          </p:txBody>
        </p:sp>
        <p:sp>
          <p:nvSpPr>
            <p:cNvPr id="26678" name="Text Box 176"/>
            <p:cNvSpPr txBox="1">
              <a:spLocks noChangeArrowheads="1"/>
            </p:cNvSpPr>
            <p:nvPr/>
          </p:nvSpPr>
          <p:spPr bwMode="auto">
            <a:xfrm>
              <a:off x="2987675" y="1914528"/>
              <a:ext cx="793750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altLang="zh-CN" sz="1600" b="1">
                  <a:solidFill>
                    <a:srgbClr val="CC0000"/>
                  </a:solidFill>
                  <a:ea typeface="华文细黑" panose="02010600040101010101" pitchFamily="2" charset="-122"/>
                </a:rPr>
                <a:t>RTA</a:t>
              </a:r>
            </a:p>
          </p:txBody>
        </p:sp>
      </p:grpSp>
      <p:sp>
        <p:nvSpPr>
          <p:cNvPr id="26663" name="AutoShape 190"/>
          <p:cNvSpPr>
            <a:spLocks noChangeArrowheads="1"/>
          </p:cNvSpPr>
          <p:nvPr/>
        </p:nvSpPr>
        <p:spPr bwMode="auto">
          <a:xfrm rot="19642405" flipH="1">
            <a:off x="5110163" y="4824413"/>
            <a:ext cx="787400" cy="349250"/>
          </a:xfrm>
          <a:prstGeom prst="rightArrow">
            <a:avLst>
              <a:gd name="adj1" fmla="val 50065"/>
              <a:gd name="adj2" fmla="val 56572"/>
            </a:avLst>
          </a:prstGeom>
          <a:gradFill rotWithShape="0">
            <a:gsLst>
              <a:gs pos="0">
                <a:srgbClr val="F4DF91"/>
              </a:gs>
              <a:gs pos="100000">
                <a:srgbClr val="E7B705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E7B705"/>
            </a:extrusionClr>
            <a:contourClr>
              <a:srgbClr val="F4DF9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cxnSp>
        <p:nvCxnSpPr>
          <p:cNvPr id="528" name="直接连接符 527"/>
          <p:cNvCxnSpPr/>
          <p:nvPr/>
        </p:nvCxnSpPr>
        <p:spPr>
          <a:xfrm>
            <a:off x="2000250" y="4500563"/>
            <a:ext cx="928688" cy="1587"/>
          </a:xfrm>
          <a:prstGeom prst="line">
            <a:avLst/>
          </a:prstGeom>
          <a:ln w="38100" cmpd="sng">
            <a:solidFill>
              <a:srgbClr val="C0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65" name="Text Box 184"/>
          <p:cNvSpPr txBox="1">
            <a:spLocks noChangeArrowheads="1"/>
          </p:cNvSpPr>
          <p:nvPr/>
        </p:nvSpPr>
        <p:spPr bwMode="auto">
          <a:xfrm>
            <a:off x="2143125" y="3714750"/>
            <a:ext cx="6429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1600">
                <a:ea typeface="华文细黑" panose="02010600040101010101" pitchFamily="2" charset="-122"/>
              </a:rPr>
              <a:t>发现</a:t>
            </a:r>
            <a:endParaRPr lang="en-US" altLang="zh-CN" sz="1600">
              <a:ea typeface="华文细黑" panose="02010600040101010101" pitchFamily="2" charset="-122"/>
            </a:endParaRPr>
          </a:p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1600">
                <a:ea typeface="华文细黑" panose="02010600040101010101" pitchFamily="2" charset="-122"/>
              </a:rPr>
              <a:t>邻居</a:t>
            </a:r>
            <a:endParaRPr lang="en-US" altLang="zh-CN" sz="1600"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维持邻居关系</a:t>
            </a:r>
          </a:p>
        </p:txBody>
      </p:sp>
      <p:cxnSp>
        <p:nvCxnSpPr>
          <p:cNvPr id="108" name="直接箭头连接符 107"/>
          <p:cNvCxnSpPr/>
          <p:nvPr/>
        </p:nvCxnSpPr>
        <p:spPr>
          <a:xfrm>
            <a:off x="1857375" y="1855788"/>
            <a:ext cx="785813" cy="1587"/>
          </a:xfrm>
          <a:prstGeom prst="straightConnector1">
            <a:avLst/>
          </a:prstGeom>
          <a:ln w="38100" cmpd="sng">
            <a:solidFill>
              <a:srgbClr val="C00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52" name="Group 5"/>
          <p:cNvGrpSpPr>
            <a:grpSpLocks noChangeAspect="1"/>
          </p:cNvGrpSpPr>
          <p:nvPr/>
        </p:nvGrpSpPr>
        <p:grpSpPr bwMode="auto">
          <a:xfrm>
            <a:off x="1150938" y="1574800"/>
            <a:ext cx="720725" cy="501650"/>
            <a:chOff x="3541" y="1317"/>
            <a:chExt cx="747" cy="546"/>
          </a:xfrm>
        </p:grpSpPr>
        <p:sp>
          <p:nvSpPr>
            <p:cNvPr id="27846" name="AutoShape 6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847" name="Freeform 7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48" name="Freeform 8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49" name="Freeform 9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50" name="Freeform 10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51" name="Freeform 11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52" name="Freeform 12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53" name="Freeform 13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54" name="Freeform 14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55" name="Freeform 15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56" name="Freeform 16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57" name="Freeform 17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58" name="Freeform 18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59" name="Freeform 19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60" name="Freeform 20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61" name="Freeform 21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62" name="Freeform 22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7653" name="Group 95"/>
          <p:cNvGrpSpPr>
            <a:grpSpLocks noChangeAspect="1"/>
          </p:cNvGrpSpPr>
          <p:nvPr/>
        </p:nvGrpSpPr>
        <p:grpSpPr bwMode="auto">
          <a:xfrm>
            <a:off x="2590800" y="1574800"/>
            <a:ext cx="720725" cy="501650"/>
            <a:chOff x="3541" y="1317"/>
            <a:chExt cx="747" cy="546"/>
          </a:xfrm>
        </p:grpSpPr>
        <p:sp>
          <p:nvSpPr>
            <p:cNvPr id="27829" name="AutoShape 96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830" name="Freeform 97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31" name="Freeform 98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32" name="Freeform 99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33" name="Freeform 100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34" name="Freeform 101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35" name="Freeform 102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36" name="Freeform 103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37" name="Freeform 104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38" name="Freeform 105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39" name="Freeform 106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40" name="Freeform 107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41" name="Freeform 108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42" name="Freeform 109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43" name="Freeform 110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44" name="Freeform 111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45" name="Freeform 112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7654" name="Group 113"/>
          <p:cNvGrpSpPr>
            <a:grpSpLocks noChangeAspect="1"/>
          </p:cNvGrpSpPr>
          <p:nvPr/>
        </p:nvGrpSpPr>
        <p:grpSpPr bwMode="auto">
          <a:xfrm>
            <a:off x="285750" y="2727325"/>
            <a:ext cx="720725" cy="501650"/>
            <a:chOff x="3541" y="1317"/>
            <a:chExt cx="747" cy="546"/>
          </a:xfrm>
        </p:grpSpPr>
        <p:sp>
          <p:nvSpPr>
            <p:cNvPr id="27812" name="AutoShape 114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813" name="Freeform 115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14" name="Freeform 116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15" name="Freeform 117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16" name="Freeform 118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17" name="Freeform 119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18" name="Freeform 120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19" name="Freeform 121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20" name="Freeform 122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21" name="Freeform 123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22" name="Freeform 124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23" name="Freeform 125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24" name="Freeform 126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25" name="Freeform 127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26" name="Freeform 128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27" name="Freeform 129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28" name="Freeform 130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7655" name="Group 131"/>
          <p:cNvGrpSpPr>
            <a:grpSpLocks noChangeAspect="1"/>
          </p:cNvGrpSpPr>
          <p:nvPr/>
        </p:nvGrpSpPr>
        <p:grpSpPr bwMode="auto">
          <a:xfrm>
            <a:off x="1870075" y="2727325"/>
            <a:ext cx="720725" cy="501650"/>
            <a:chOff x="3541" y="1317"/>
            <a:chExt cx="747" cy="546"/>
          </a:xfrm>
        </p:grpSpPr>
        <p:sp>
          <p:nvSpPr>
            <p:cNvPr id="27795" name="AutoShape 132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96" name="Freeform 133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97" name="Freeform 134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98" name="Freeform 135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99" name="Freeform 136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00" name="Freeform 137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01" name="Freeform 138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02" name="Freeform 139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03" name="Freeform 140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04" name="Freeform 141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05" name="Freeform 142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06" name="Freeform 143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07" name="Freeform 144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08" name="Freeform 145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09" name="Freeform 146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10" name="Freeform 147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811" name="Freeform 148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7656" name="Group 149"/>
          <p:cNvGrpSpPr>
            <a:grpSpLocks noChangeAspect="1"/>
          </p:cNvGrpSpPr>
          <p:nvPr/>
        </p:nvGrpSpPr>
        <p:grpSpPr bwMode="auto">
          <a:xfrm>
            <a:off x="3454400" y="2727325"/>
            <a:ext cx="720725" cy="501650"/>
            <a:chOff x="3541" y="1317"/>
            <a:chExt cx="747" cy="546"/>
          </a:xfrm>
        </p:grpSpPr>
        <p:sp>
          <p:nvSpPr>
            <p:cNvPr id="27778" name="AutoShape 150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79" name="Freeform 151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80" name="Freeform 152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81" name="Freeform 153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82" name="Freeform 154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83" name="Freeform 155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84" name="Freeform 156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85" name="Freeform 157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86" name="Freeform 158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87" name="Freeform 159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88" name="Freeform 160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89" name="Freeform 161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90" name="Freeform 162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91" name="Freeform 163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92" name="Freeform 164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93" name="Freeform 165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94" name="Freeform 166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7657" name="Line 167"/>
          <p:cNvSpPr>
            <a:spLocks noChangeShapeType="1"/>
          </p:cNvSpPr>
          <p:nvPr/>
        </p:nvSpPr>
        <p:spPr bwMode="auto">
          <a:xfrm>
            <a:off x="214313" y="2439988"/>
            <a:ext cx="417671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8" name="Line 168"/>
          <p:cNvSpPr>
            <a:spLocks noChangeShapeType="1"/>
          </p:cNvSpPr>
          <p:nvPr/>
        </p:nvSpPr>
        <p:spPr bwMode="auto">
          <a:xfrm>
            <a:off x="1509713" y="2079625"/>
            <a:ext cx="0" cy="3603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9" name="Line 169"/>
          <p:cNvSpPr>
            <a:spLocks noChangeShapeType="1"/>
          </p:cNvSpPr>
          <p:nvPr/>
        </p:nvSpPr>
        <p:spPr bwMode="auto">
          <a:xfrm>
            <a:off x="2951163" y="2079625"/>
            <a:ext cx="0" cy="3603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0" name="Line 170"/>
          <p:cNvSpPr>
            <a:spLocks noChangeShapeType="1"/>
          </p:cNvSpPr>
          <p:nvPr/>
        </p:nvSpPr>
        <p:spPr bwMode="auto">
          <a:xfrm>
            <a:off x="646113" y="2439988"/>
            <a:ext cx="0" cy="358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1" name="Line 171"/>
          <p:cNvSpPr>
            <a:spLocks noChangeShapeType="1"/>
          </p:cNvSpPr>
          <p:nvPr/>
        </p:nvSpPr>
        <p:spPr bwMode="auto">
          <a:xfrm>
            <a:off x="2230438" y="2439988"/>
            <a:ext cx="0" cy="358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2" name="Line 172"/>
          <p:cNvSpPr>
            <a:spLocks noChangeShapeType="1"/>
          </p:cNvSpPr>
          <p:nvPr/>
        </p:nvSpPr>
        <p:spPr bwMode="auto">
          <a:xfrm>
            <a:off x="3814763" y="2439988"/>
            <a:ext cx="0" cy="358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3" name="Text Box 174"/>
          <p:cNvSpPr txBox="1">
            <a:spLocks noChangeArrowheads="1"/>
          </p:cNvSpPr>
          <p:nvPr/>
        </p:nvSpPr>
        <p:spPr bwMode="auto">
          <a:xfrm>
            <a:off x="2590800" y="1214438"/>
            <a:ext cx="7937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RTB</a:t>
            </a:r>
          </a:p>
        </p:txBody>
      </p:sp>
      <p:sp>
        <p:nvSpPr>
          <p:cNvPr id="27664" name="Text Box 176"/>
          <p:cNvSpPr txBox="1">
            <a:spLocks noChangeArrowheads="1"/>
          </p:cNvSpPr>
          <p:nvPr/>
        </p:nvSpPr>
        <p:spPr bwMode="auto">
          <a:xfrm>
            <a:off x="1150938" y="1214438"/>
            <a:ext cx="7937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RTA</a:t>
            </a:r>
          </a:p>
        </p:txBody>
      </p:sp>
      <p:sp>
        <p:nvSpPr>
          <p:cNvPr id="27665" name="Line 179"/>
          <p:cNvSpPr>
            <a:spLocks noChangeShapeType="1"/>
          </p:cNvSpPr>
          <p:nvPr/>
        </p:nvSpPr>
        <p:spPr bwMode="auto">
          <a:xfrm>
            <a:off x="1222375" y="2079625"/>
            <a:ext cx="0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6" name="Text Box 184"/>
          <p:cNvSpPr txBox="1">
            <a:spLocks noChangeArrowheads="1"/>
          </p:cNvSpPr>
          <p:nvPr/>
        </p:nvSpPr>
        <p:spPr bwMode="auto">
          <a:xfrm>
            <a:off x="501650" y="2006600"/>
            <a:ext cx="7207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Hello</a:t>
            </a:r>
          </a:p>
        </p:txBody>
      </p:sp>
      <p:sp>
        <p:nvSpPr>
          <p:cNvPr id="27667" name="TextBox 212"/>
          <p:cNvSpPr txBox="1">
            <a:spLocks noChangeArrowheads="1"/>
          </p:cNvSpPr>
          <p:nvPr/>
        </p:nvSpPr>
        <p:spPr bwMode="auto">
          <a:xfrm>
            <a:off x="1928813" y="1428750"/>
            <a:ext cx="85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华文细黑" panose="02010600040101010101" pitchFamily="2" charset="-122"/>
                <a:ea typeface="华文细黑" panose="02010600040101010101" pitchFamily="2" charset="-122"/>
              </a:rPr>
              <a:t>邻居</a:t>
            </a:r>
          </a:p>
        </p:txBody>
      </p:sp>
      <p:cxnSp>
        <p:nvCxnSpPr>
          <p:cNvPr id="214" name="直接箭头连接符 213"/>
          <p:cNvCxnSpPr/>
          <p:nvPr/>
        </p:nvCxnSpPr>
        <p:spPr>
          <a:xfrm>
            <a:off x="6215063" y="1798638"/>
            <a:ext cx="785812" cy="1587"/>
          </a:xfrm>
          <a:prstGeom prst="straightConnector1">
            <a:avLst/>
          </a:prstGeom>
          <a:ln w="38100" cmpd="sng">
            <a:solidFill>
              <a:srgbClr val="C00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69" name="Group 5"/>
          <p:cNvGrpSpPr>
            <a:grpSpLocks noChangeAspect="1"/>
          </p:cNvGrpSpPr>
          <p:nvPr/>
        </p:nvGrpSpPr>
        <p:grpSpPr bwMode="auto">
          <a:xfrm>
            <a:off x="5546725" y="1574800"/>
            <a:ext cx="720725" cy="501650"/>
            <a:chOff x="3541" y="1317"/>
            <a:chExt cx="747" cy="546"/>
          </a:xfrm>
        </p:grpSpPr>
        <p:sp>
          <p:nvSpPr>
            <p:cNvPr id="27761" name="AutoShape 6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62" name="Freeform 7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63" name="Freeform 8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64" name="Freeform 9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65" name="Freeform 10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66" name="Freeform 11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67" name="Freeform 12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68" name="Freeform 13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69" name="Freeform 14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70" name="Freeform 15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71" name="Freeform 16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72" name="Freeform 17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73" name="Freeform 18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74" name="Freeform 19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75" name="Freeform 20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76" name="Freeform 21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77" name="Freeform 22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7670" name="Group 95"/>
          <p:cNvGrpSpPr>
            <a:grpSpLocks noChangeAspect="1"/>
          </p:cNvGrpSpPr>
          <p:nvPr/>
        </p:nvGrpSpPr>
        <p:grpSpPr bwMode="auto">
          <a:xfrm>
            <a:off x="6986588" y="1574800"/>
            <a:ext cx="720725" cy="501650"/>
            <a:chOff x="3541" y="1317"/>
            <a:chExt cx="747" cy="546"/>
          </a:xfrm>
        </p:grpSpPr>
        <p:sp>
          <p:nvSpPr>
            <p:cNvPr id="27744" name="AutoShape 96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45" name="Freeform 97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46" name="Freeform 98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47" name="Freeform 99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48" name="Freeform 100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49" name="Freeform 101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50" name="Freeform 102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51" name="Freeform 103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52" name="Freeform 104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53" name="Freeform 105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54" name="Freeform 106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55" name="Freeform 107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56" name="Freeform 108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57" name="Freeform 109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58" name="Freeform 110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59" name="Freeform 111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60" name="Freeform 112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7671" name="Group 113"/>
          <p:cNvGrpSpPr>
            <a:grpSpLocks noChangeAspect="1"/>
          </p:cNvGrpSpPr>
          <p:nvPr/>
        </p:nvGrpSpPr>
        <p:grpSpPr bwMode="auto">
          <a:xfrm>
            <a:off x="4681538" y="2727325"/>
            <a:ext cx="720725" cy="501650"/>
            <a:chOff x="3541" y="1317"/>
            <a:chExt cx="747" cy="546"/>
          </a:xfrm>
        </p:grpSpPr>
        <p:sp>
          <p:nvSpPr>
            <p:cNvPr id="27727" name="AutoShape 114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28" name="Freeform 115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29" name="Freeform 116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30" name="Freeform 117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31" name="Freeform 118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32" name="Freeform 119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33" name="Freeform 120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34" name="Freeform 121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35" name="Freeform 122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36" name="Freeform 123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37" name="Freeform 124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38" name="Freeform 125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39" name="Freeform 126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40" name="Freeform 127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41" name="Freeform 128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42" name="Freeform 129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43" name="Freeform 130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7672" name="Group 131"/>
          <p:cNvGrpSpPr>
            <a:grpSpLocks noChangeAspect="1"/>
          </p:cNvGrpSpPr>
          <p:nvPr/>
        </p:nvGrpSpPr>
        <p:grpSpPr bwMode="auto">
          <a:xfrm>
            <a:off x="6265863" y="2727325"/>
            <a:ext cx="720725" cy="501650"/>
            <a:chOff x="3541" y="1317"/>
            <a:chExt cx="747" cy="546"/>
          </a:xfrm>
        </p:grpSpPr>
        <p:sp>
          <p:nvSpPr>
            <p:cNvPr id="27710" name="AutoShape 132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1" name="Freeform 133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12" name="Freeform 134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13" name="Freeform 135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14" name="Freeform 136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15" name="Freeform 137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16" name="Freeform 138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17" name="Freeform 139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18" name="Freeform 140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19" name="Freeform 141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20" name="Freeform 142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21" name="Freeform 143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22" name="Freeform 144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23" name="Freeform 145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24" name="Freeform 146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25" name="Freeform 147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26" name="Freeform 148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7673" name="Group 149"/>
          <p:cNvGrpSpPr>
            <a:grpSpLocks noChangeAspect="1"/>
          </p:cNvGrpSpPr>
          <p:nvPr/>
        </p:nvGrpSpPr>
        <p:grpSpPr bwMode="auto">
          <a:xfrm>
            <a:off x="7850188" y="2727325"/>
            <a:ext cx="720725" cy="501650"/>
            <a:chOff x="3541" y="1317"/>
            <a:chExt cx="747" cy="546"/>
          </a:xfrm>
        </p:grpSpPr>
        <p:sp>
          <p:nvSpPr>
            <p:cNvPr id="27693" name="AutoShape 150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4" name="Freeform 151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695" name="Freeform 152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696" name="Freeform 153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697" name="Freeform 154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698" name="Freeform 155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699" name="Freeform 156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00" name="Freeform 157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01" name="Freeform 158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02" name="Freeform 159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03" name="Freeform 160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04" name="Freeform 161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05" name="Freeform 162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06" name="Freeform 163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07" name="Freeform 164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08" name="Freeform 165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09" name="Freeform 166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7674" name="Line 167"/>
          <p:cNvSpPr>
            <a:spLocks noChangeShapeType="1"/>
          </p:cNvSpPr>
          <p:nvPr/>
        </p:nvSpPr>
        <p:spPr bwMode="auto">
          <a:xfrm>
            <a:off x="4610100" y="2439988"/>
            <a:ext cx="417671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75" name="Line 168"/>
          <p:cNvSpPr>
            <a:spLocks noChangeShapeType="1"/>
          </p:cNvSpPr>
          <p:nvPr/>
        </p:nvSpPr>
        <p:spPr bwMode="auto">
          <a:xfrm>
            <a:off x="5905500" y="2079625"/>
            <a:ext cx="0" cy="3603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76" name="Line 169"/>
          <p:cNvSpPr>
            <a:spLocks noChangeShapeType="1"/>
          </p:cNvSpPr>
          <p:nvPr/>
        </p:nvSpPr>
        <p:spPr bwMode="auto">
          <a:xfrm>
            <a:off x="7346950" y="2079625"/>
            <a:ext cx="0" cy="3603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77" name="Line 170"/>
          <p:cNvSpPr>
            <a:spLocks noChangeShapeType="1"/>
          </p:cNvSpPr>
          <p:nvPr/>
        </p:nvSpPr>
        <p:spPr bwMode="auto">
          <a:xfrm>
            <a:off x="5041900" y="2439988"/>
            <a:ext cx="0" cy="358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78" name="Line 171"/>
          <p:cNvSpPr>
            <a:spLocks noChangeShapeType="1"/>
          </p:cNvSpPr>
          <p:nvPr/>
        </p:nvSpPr>
        <p:spPr bwMode="auto">
          <a:xfrm>
            <a:off x="6626225" y="2439988"/>
            <a:ext cx="0" cy="358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79" name="Line 172"/>
          <p:cNvSpPr>
            <a:spLocks noChangeShapeType="1"/>
          </p:cNvSpPr>
          <p:nvPr/>
        </p:nvSpPr>
        <p:spPr bwMode="auto">
          <a:xfrm>
            <a:off x="8210550" y="2439988"/>
            <a:ext cx="0" cy="358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80" name="Text Box 174"/>
          <p:cNvSpPr txBox="1">
            <a:spLocks noChangeArrowheads="1"/>
          </p:cNvSpPr>
          <p:nvPr/>
        </p:nvSpPr>
        <p:spPr bwMode="auto">
          <a:xfrm>
            <a:off x="6986588" y="1214438"/>
            <a:ext cx="7937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RTB</a:t>
            </a:r>
          </a:p>
        </p:txBody>
      </p:sp>
      <p:sp>
        <p:nvSpPr>
          <p:cNvPr id="27681" name="Text Box 176"/>
          <p:cNvSpPr txBox="1">
            <a:spLocks noChangeArrowheads="1"/>
          </p:cNvSpPr>
          <p:nvPr/>
        </p:nvSpPr>
        <p:spPr bwMode="auto">
          <a:xfrm>
            <a:off x="5546725" y="1214438"/>
            <a:ext cx="7937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RTA</a:t>
            </a:r>
          </a:p>
        </p:txBody>
      </p:sp>
      <p:sp>
        <p:nvSpPr>
          <p:cNvPr id="27682" name="Line 179"/>
          <p:cNvSpPr>
            <a:spLocks noChangeShapeType="1"/>
          </p:cNvSpPr>
          <p:nvPr/>
        </p:nvSpPr>
        <p:spPr bwMode="auto">
          <a:xfrm>
            <a:off x="5618163" y="2079625"/>
            <a:ext cx="0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83" name="Text Box 184"/>
          <p:cNvSpPr txBox="1">
            <a:spLocks noChangeArrowheads="1"/>
          </p:cNvSpPr>
          <p:nvPr/>
        </p:nvSpPr>
        <p:spPr bwMode="auto">
          <a:xfrm>
            <a:off x="4897438" y="2006600"/>
            <a:ext cx="7207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Hello</a:t>
            </a:r>
          </a:p>
        </p:txBody>
      </p:sp>
      <p:sp>
        <p:nvSpPr>
          <p:cNvPr id="27684" name="TextBox 317"/>
          <p:cNvSpPr txBox="1">
            <a:spLocks noChangeArrowheads="1"/>
          </p:cNvSpPr>
          <p:nvPr/>
        </p:nvSpPr>
        <p:spPr bwMode="auto">
          <a:xfrm>
            <a:off x="6286500" y="1371600"/>
            <a:ext cx="85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华文细黑" panose="02010600040101010101" pitchFamily="2" charset="-122"/>
                <a:ea typeface="华文细黑" panose="02010600040101010101" pitchFamily="2" charset="-122"/>
              </a:rPr>
              <a:t>邻居</a:t>
            </a:r>
          </a:p>
        </p:txBody>
      </p:sp>
      <p:sp>
        <p:nvSpPr>
          <p:cNvPr id="27685" name="AutoShape 293"/>
          <p:cNvSpPr>
            <a:spLocks noChangeArrowheads="1"/>
          </p:cNvSpPr>
          <p:nvPr/>
        </p:nvSpPr>
        <p:spPr bwMode="auto">
          <a:xfrm rot="10759402" flipH="1">
            <a:off x="4073525" y="1804988"/>
            <a:ext cx="792163" cy="288925"/>
          </a:xfrm>
          <a:prstGeom prst="rightArrow">
            <a:avLst>
              <a:gd name="adj1" fmla="val 50065"/>
              <a:gd name="adj2" fmla="val 68798"/>
            </a:avLst>
          </a:prstGeom>
          <a:gradFill rotWithShape="0">
            <a:gsLst>
              <a:gs pos="0">
                <a:srgbClr val="F4DF91"/>
              </a:gs>
              <a:gs pos="100000">
                <a:srgbClr val="E7B705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E7B705"/>
            </a:extrusionClr>
            <a:contourClr>
              <a:srgbClr val="F4DF9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7686" name="内容占位符 2"/>
          <p:cNvSpPr>
            <a:spLocks noGrp="1"/>
          </p:cNvSpPr>
          <p:nvPr>
            <p:ph idx="1"/>
          </p:nvPr>
        </p:nvSpPr>
        <p:spPr>
          <a:xfrm>
            <a:off x="785813" y="4214813"/>
            <a:ext cx="7572375" cy="1785937"/>
          </a:xfrm>
        </p:spPr>
        <p:txBody>
          <a:bodyPr/>
          <a:lstStyle/>
          <a:p>
            <a:r>
              <a:rPr lang="zh-CN" altLang="en-US" sz="2400" smtClean="0"/>
              <a:t>邻居之间通过交换</a:t>
            </a:r>
            <a:r>
              <a:rPr lang="en-US" altLang="zh-CN" sz="2400" smtClean="0"/>
              <a:t>Hello</a:t>
            </a:r>
            <a:r>
              <a:rPr lang="zh-CN" altLang="en-US" sz="2400" smtClean="0"/>
              <a:t>报文，确认邻居是否工作正常</a:t>
            </a:r>
            <a:endParaRPr lang="en-US" altLang="zh-CN" sz="2400" smtClean="0"/>
          </a:p>
          <a:p>
            <a:r>
              <a:rPr lang="zh-CN" altLang="en-US" sz="2400" smtClean="0"/>
              <a:t>如果在一定的时间间隔内，收不到邻居发来的</a:t>
            </a:r>
            <a:r>
              <a:rPr lang="en-US" altLang="zh-CN" sz="2400" smtClean="0"/>
              <a:t>Hello</a:t>
            </a:r>
            <a:r>
              <a:rPr lang="zh-CN" altLang="en-US" sz="2400" smtClean="0"/>
              <a:t>报文，就认为邻居已经失效，从邻居表中删除。</a:t>
            </a:r>
          </a:p>
        </p:txBody>
      </p:sp>
      <p:grpSp>
        <p:nvGrpSpPr>
          <p:cNvPr id="27687" name="Group 21"/>
          <p:cNvGrpSpPr>
            <a:grpSpLocks/>
          </p:cNvGrpSpPr>
          <p:nvPr/>
        </p:nvGrpSpPr>
        <p:grpSpPr bwMode="auto">
          <a:xfrm>
            <a:off x="2830513" y="2143125"/>
            <a:ext cx="215900" cy="220663"/>
            <a:chOff x="2381" y="890"/>
            <a:chExt cx="136" cy="139"/>
          </a:xfrm>
        </p:grpSpPr>
        <p:sp>
          <p:nvSpPr>
            <p:cNvPr id="27691" name="Line 19"/>
            <p:cNvSpPr>
              <a:spLocks noChangeAspect="1" noChangeShapeType="1"/>
            </p:cNvSpPr>
            <p:nvPr/>
          </p:nvSpPr>
          <p:spPr bwMode="auto">
            <a:xfrm flipV="1">
              <a:off x="2381" y="892"/>
              <a:ext cx="136" cy="1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2" name="Line 20"/>
            <p:cNvSpPr>
              <a:spLocks noChangeAspect="1" noChangeShapeType="1"/>
            </p:cNvSpPr>
            <p:nvPr/>
          </p:nvSpPr>
          <p:spPr bwMode="auto">
            <a:xfrm>
              <a:off x="2381" y="890"/>
              <a:ext cx="136" cy="1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688" name="Group 21"/>
          <p:cNvGrpSpPr>
            <a:grpSpLocks/>
          </p:cNvGrpSpPr>
          <p:nvPr/>
        </p:nvGrpSpPr>
        <p:grpSpPr bwMode="auto">
          <a:xfrm>
            <a:off x="6499225" y="1708150"/>
            <a:ext cx="215900" cy="220663"/>
            <a:chOff x="2381" y="890"/>
            <a:chExt cx="136" cy="139"/>
          </a:xfrm>
        </p:grpSpPr>
        <p:sp>
          <p:nvSpPr>
            <p:cNvPr id="27689" name="Line 19"/>
            <p:cNvSpPr>
              <a:spLocks noChangeAspect="1" noChangeShapeType="1"/>
            </p:cNvSpPr>
            <p:nvPr/>
          </p:nvSpPr>
          <p:spPr bwMode="auto">
            <a:xfrm flipV="1">
              <a:off x="2381" y="892"/>
              <a:ext cx="136" cy="1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0" name="Line 20"/>
            <p:cNvSpPr>
              <a:spLocks noChangeAspect="1" noChangeShapeType="1"/>
            </p:cNvSpPr>
            <p:nvPr/>
          </p:nvSpPr>
          <p:spPr bwMode="auto">
            <a:xfrm>
              <a:off x="2381" y="890"/>
              <a:ext cx="136" cy="1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DR/BDR</a:t>
            </a:r>
            <a:r>
              <a:rPr lang="zh-CN" altLang="en-US" smtClean="0"/>
              <a:t>的选举</a:t>
            </a:r>
          </a:p>
        </p:txBody>
      </p:sp>
      <p:grpSp>
        <p:nvGrpSpPr>
          <p:cNvPr id="28675" name="Group 191"/>
          <p:cNvGrpSpPr>
            <a:grpSpLocks noChangeAspect="1"/>
          </p:cNvGrpSpPr>
          <p:nvPr/>
        </p:nvGrpSpPr>
        <p:grpSpPr bwMode="auto">
          <a:xfrm>
            <a:off x="1116013" y="1930400"/>
            <a:ext cx="720725" cy="501650"/>
            <a:chOff x="3541" y="1317"/>
            <a:chExt cx="747" cy="546"/>
          </a:xfrm>
        </p:grpSpPr>
        <p:sp>
          <p:nvSpPr>
            <p:cNvPr id="28875" name="AutoShape 192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876" name="Freeform 193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77" name="Freeform 194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78" name="Freeform 195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79" name="Freeform 196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80" name="Freeform 197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81" name="Freeform 198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82" name="Freeform 199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83" name="Freeform 200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84" name="Freeform 201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85" name="Freeform 202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86" name="Freeform 203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87" name="Freeform 204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88" name="Freeform 205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89" name="Freeform 206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90" name="Freeform 207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91" name="Freeform 208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8676" name="Group 209"/>
          <p:cNvGrpSpPr>
            <a:grpSpLocks noChangeAspect="1"/>
          </p:cNvGrpSpPr>
          <p:nvPr/>
        </p:nvGrpSpPr>
        <p:grpSpPr bwMode="auto">
          <a:xfrm>
            <a:off x="2700338" y="1930400"/>
            <a:ext cx="720725" cy="501650"/>
            <a:chOff x="3541" y="1317"/>
            <a:chExt cx="747" cy="546"/>
          </a:xfrm>
        </p:grpSpPr>
        <p:sp>
          <p:nvSpPr>
            <p:cNvPr id="28858" name="AutoShape 210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859" name="Freeform 211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60" name="Freeform 212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61" name="Freeform 213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62" name="Freeform 214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63" name="Freeform 215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64" name="Freeform 216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65" name="Freeform 217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66" name="Freeform 218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67" name="Freeform 219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68" name="Freeform 220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69" name="Freeform 221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70" name="Freeform 222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71" name="Freeform 223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72" name="Freeform 224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73" name="Freeform 225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74" name="Freeform 226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8677" name="Group 245"/>
          <p:cNvGrpSpPr>
            <a:grpSpLocks noChangeAspect="1"/>
          </p:cNvGrpSpPr>
          <p:nvPr/>
        </p:nvGrpSpPr>
        <p:grpSpPr bwMode="auto">
          <a:xfrm>
            <a:off x="1763713" y="3370263"/>
            <a:ext cx="720725" cy="501650"/>
            <a:chOff x="3541" y="1317"/>
            <a:chExt cx="747" cy="546"/>
          </a:xfrm>
        </p:grpSpPr>
        <p:sp>
          <p:nvSpPr>
            <p:cNvPr id="28841" name="AutoShape 246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842" name="Freeform 247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43" name="Freeform 248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44" name="Freeform 249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45" name="Freeform 250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46" name="Freeform 251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47" name="Freeform 252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48" name="Freeform 253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49" name="Freeform 254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50" name="Freeform 255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51" name="Freeform 256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52" name="Freeform 257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53" name="Freeform 258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54" name="Freeform 259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55" name="Freeform 260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56" name="Freeform 261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57" name="Freeform 262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8678" name="Group 263"/>
          <p:cNvGrpSpPr>
            <a:grpSpLocks noChangeAspect="1"/>
          </p:cNvGrpSpPr>
          <p:nvPr/>
        </p:nvGrpSpPr>
        <p:grpSpPr bwMode="auto">
          <a:xfrm>
            <a:off x="3348038" y="2867025"/>
            <a:ext cx="720725" cy="501650"/>
            <a:chOff x="3541" y="1317"/>
            <a:chExt cx="747" cy="546"/>
          </a:xfrm>
        </p:grpSpPr>
        <p:sp>
          <p:nvSpPr>
            <p:cNvPr id="28824" name="AutoShape 264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825" name="Freeform 265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26" name="Freeform 266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27" name="Freeform 267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28" name="Freeform 268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29" name="Freeform 269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30" name="Freeform 270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31" name="Freeform 271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32" name="Freeform 272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33" name="Freeform 273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34" name="Freeform 274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35" name="Freeform 275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36" name="Freeform 276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37" name="Freeform 277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38" name="Freeform 278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39" name="Freeform 279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40" name="Freeform 280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8679" name="Line 281"/>
          <p:cNvSpPr>
            <a:spLocks noChangeShapeType="1"/>
          </p:cNvSpPr>
          <p:nvPr/>
        </p:nvSpPr>
        <p:spPr bwMode="auto">
          <a:xfrm>
            <a:off x="1835150" y="2146300"/>
            <a:ext cx="936625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0" name="Line 282"/>
          <p:cNvSpPr>
            <a:spLocks noChangeShapeType="1"/>
          </p:cNvSpPr>
          <p:nvPr/>
        </p:nvSpPr>
        <p:spPr bwMode="auto">
          <a:xfrm flipH="1">
            <a:off x="611188" y="2290763"/>
            <a:ext cx="576262" cy="576262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1" name="Line 283"/>
          <p:cNvSpPr>
            <a:spLocks noChangeShapeType="1"/>
          </p:cNvSpPr>
          <p:nvPr/>
        </p:nvSpPr>
        <p:spPr bwMode="auto">
          <a:xfrm>
            <a:off x="827088" y="3227388"/>
            <a:ext cx="936625" cy="358775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2" name="Line 284"/>
          <p:cNvSpPr>
            <a:spLocks noChangeShapeType="1"/>
          </p:cNvSpPr>
          <p:nvPr/>
        </p:nvSpPr>
        <p:spPr bwMode="auto">
          <a:xfrm flipV="1">
            <a:off x="2411413" y="3227388"/>
            <a:ext cx="1081087" cy="431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3" name="Line 285"/>
          <p:cNvSpPr>
            <a:spLocks noChangeShapeType="1"/>
          </p:cNvSpPr>
          <p:nvPr/>
        </p:nvSpPr>
        <p:spPr bwMode="auto">
          <a:xfrm>
            <a:off x="3203575" y="2362200"/>
            <a:ext cx="504825" cy="504825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4" name="Line 286"/>
          <p:cNvSpPr>
            <a:spLocks noChangeShapeType="1"/>
          </p:cNvSpPr>
          <p:nvPr/>
        </p:nvSpPr>
        <p:spPr bwMode="auto">
          <a:xfrm>
            <a:off x="1619250" y="2362200"/>
            <a:ext cx="431800" cy="1008063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5" name="Line 287"/>
          <p:cNvSpPr>
            <a:spLocks noChangeShapeType="1"/>
          </p:cNvSpPr>
          <p:nvPr/>
        </p:nvSpPr>
        <p:spPr bwMode="auto">
          <a:xfrm flipV="1">
            <a:off x="2268538" y="2362200"/>
            <a:ext cx="574675" cy="1081088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6" name="Line 288"/>
          <p:cNvSpPr>
            <a:spLocks noChangeShapeType="1"/>
          </p:cNvSpPr>
          <p:nvPr/>
        </p:nvSpPr>
        <p:spPr bwMode="auto">
          <a:xfrm>
            <a:off x="900113" y="3011488"/>
            <a:ext cx="2519362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7" name="Text Box 289"/>
          <p:cNvSpPr txBox="1">
            <a:spLocks noChangeArrowheads="1"/>
          </p:cNvSpPr>
          <p:nvPr/>
        </p:nvSpPr>
        <p:spPr bwMode="auto">
          <a:xfrm>
            <a:off x="612775" y="4092575"/>
            <a:ext cx="1512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600" b="1"/>
              <a:t>邻接关系 </a:t>
            </a:r>
            <a:r>
              <a:rPr lang="en-US" altLang="zh-CN" sz="1600" b="1">
                <a:cs typeface="Arial" panose="020B0604020202020204" pitchFamily="34" charset="0"/>
              </a:rPr>
              <a:t>R = </a:t>
            </a:r>
          </a:p>
        </p:txBody>
      </p:sp>
      <p:sp>
        <p:nvSpPr>
          <p:cNvPr id="28688" name="Line 290"/>
          <p:cNvSpPr>
            <a:spLocks noChangeShapeType="1"/>
          </p:cNvSpPr>
          <p:nvPr/>
        </p:nvSpPr>
        <p:spPr bwMode="auto">
          <a:xfrm>
            <a:off x="1979613" y="4306888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9" name="Text Box 291"/>
          <p:cNvSpPr txBox="1">
            <a:spLocks noChangeArrowheads="1"/>
          </p:cNvSpPr>
          <p:nvPr/>
        </p:nvSpPr>
        <p:spPr bwMode="auto">
          <a:xfrm>
            <a:off x="1979613" y="4019550"/>
            <a:ext cx="86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1600" b="1">
                <a:cs typeface="Arial" panose="020B0604020202020204" pitchFamily="34" charset="0"/>
              </a:rPr>
              <a:t>n (n-1)</a:t>
            </a:r>
          </a:p>
        </p:txBody>
      </p:sp>
      <p:sp>
        <p:nvSpPr>
          <p:cNvPr id="28690" name="AutoShape 293"/>
          <p:cNvSpPr>
            <a:spLocks noChangeArrowheads="1"/>
          </p:cNvSpPr>
          <p:nvPr/>
        </p:nvSpPr>
        <p:spPr bwMode="auto">
          <a:xfrm rot="10759402" flipH="1">
            <a:off x="4211638" y="2938463"/>
            <a:ext cx="792162" cy="288925"/>
          </a:xfrm>
          <a:prstGeom prst="rightArrow">
            <a:avLst>
              <a:gd name="adj1" fmla="val 50065"/>
              <a:gd name="adj2" fmla="val 68798"/>
            </a:avLst>
          </a:prstGeom>
          <a:gradFill rotWithShape="0">
            <a:gsLst>
              <a:gs pos="0">
                <a:srgbClr val="F4DF91"/>
              </a:gs>
              <a:gs pos="100000">
                <a:srgbClr val="E7B705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E7B705"/>
            </a:extrusionClr>
            <a:contourClr>
              <a:srgbClr val="F4DF9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pSp>
        <p:nvGrpSpPr>
          <p:cNvPr id="28691" name="Group 294"/>
          <p:cNvGrpSpPr>
            <a:grpSpLocks noChangeAspect="1"/>
          </p:cNvGrpSpPr>
          <p:nvPr/>
        </p:nvGrpSpPr>
        <p:grpSpPr bwMode="auto">
          <a:xfrm>
            <a:off x="6083300" y="2003425"/>
            <a:ext cx="720725" cy="501650"/>
            <a:chOff x="3541" y="1317"/>
            <a:chExt cx="747" cy="546"/>
          </a:xfrm>
        </p:grpSpPr>
        <p:sp>
          <p:nvSpPr>
            <p:cNvPr id="28807" name="AutoShape 295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808" name="Freeform 296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09" name="Freeform 297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10" name="Freeform 298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11" name="Freeform 299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12" name="Freeform 300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13" name="Freeform 301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14" name="Freeform 302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15" name="Freeform 303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16" name="Freeform 304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17" name="Freeform 305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18" name="Freeform 306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19" name="Freeform 307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20" name="Freeform 308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21" name="Freeform 309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22" name="Freeform 310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23" name="Freeform 311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8692" name="Group 312"/>
          <p:cNvGrpSpPr>
            <a:grpSpLocks noChangeAspect="1"/>
          </p:cNvGrpSpPr>
          <p:nvPr/>
        </p:nvGrpSpPr>
        <p:grpSpPr bwMode="auto">
          <a:xfrm>
            <a:off x="7667625" y="2003425"/>
            <a:ext cx="720725" cy="501650"/>
            <a:chOff x="3541" y="1317"/>
            <a:chExt cx="747" cy="546"/>
          </a:xfrm>
        </p:grpSpPr>
        <p:sp>
          <p:nvSpPr>
            <p:cNvPr id="28790" name="AutoShape 313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91" name="Freeform 314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92" name="Freeform 315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93" name="Freeform 316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94" name="Freeform 317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95" name="Freeform 318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96" name="Freeform 319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97" name="Freeform 320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98" name="Freeform 321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99" name="Freeform 322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00" name="Freeform 323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01" name="Freeform 324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02" name="Freeform 325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03" name="Freeform 326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04" name="Freeform 327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05" name="Freeform 328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806" name="Freeform 329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8693" name="Group 330"/>
          <p:cNvGrpSpPr>
            <a:grpSpLocks noChangeAspect="1"/>
          </p:cNvGrpSpPr>
          <p:nvPr/>
        </p:nvGrpSpPr>
        <p:grpSpPr bwMode="auto">
          <a:xfrm>
            <a:off x="5218113" y="2867025"/>
            <a:ext cx="720725" cy="501650"/>
            <a:chOff x="3541" y="1317"/>
            <a:chExt cx="747" cy="546"/>
          </a:xfrm>
        </p:grpSpPr>
        <p:sp>
          <p:nvSpPr>
            <p:cNvPr id="28773" name="AutoShape 331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74" name="Freeform 332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75" name="Freeform 333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76" name="Freeform 334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77" name="Freeform 335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78" name="Freeform 336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79" name="Freeform 337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80" name="Freeform 338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81" name="Freeform 339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82" name="Freeform 340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83" name="Freeform 341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84" name="Freeform 342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85" name="Freeform 343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86" name="Freeform 344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87" name="Freeform 345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88" name="Freeform 346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89" name="Freeform 347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8694" name="Group 348"/>
          <p:cNvGrpSpPr>
            <a:grpSpLocks noChangeAspect="1"/>
          </p:cNvGrpSpPr>
          <p:nvPr/>
        </p:nvGrpSpPr>
        <p:grpSpPr bwMode="auto">
          <a:xfrm>
            <a:off x="6731000" y="3443288"/>
            <a:ext cx="720725" cy="501650"/>
            <a:chOff x="3541" y="1317"/>
            <a:chExt cx="747" cy="546"/>
          </a:xfrm>
        </p:grpSpPr>
        <p:sp>
          <p:nvSpPr>
            <p:cNvPr id="28756" name="AutoShape 349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57" name="Freeform 350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58" name="Freeform 351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59" name="Freeform 352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60" name="Freeform 353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61" name="Freeform 354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62" name="Freeform 355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63" name="Freeform 356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64" name="Freeform 357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65" name="Freeform 358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66" name="Freeform 359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67" name="Freeform 360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68" name="Freeform 361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69" name="Freeform 362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70" name="Freeform 363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71" name="Freeform 364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72" name="Freeform 365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28695" name="Group 366"/>
          <p:cNvGrpSpPr>
            <a:grpSpLocks noChangeAspect="1"/>
          </p:cNvGrpSpPr>
          <p:nvPr/>
        </p:nvGrpSpPr>
        <p:grpSpPr bwMode="auto">
          <a:xfrm>
            <a:off x="8423275" y="2938463"/>
            <a:ext cx="720725" cy="501650"/>
            <a:chOff x="3541" y="1317"/>
            <a:chExt cx="747" cy="546"/>
          </a:xfrm>
        </p:grpSpPr>
        <p:sp>
          <p:nvSpPr>
            <p:cNvPr id="28739" name="AutoShape 367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0" name="Freeform 368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41" name="Freeform 369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42" name="Freeform 370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43" name="Freeform 371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44" name="Freeform 372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45" name="Freeform 373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46" name="Freeform 374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47" name="Freeform 375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48" name="Freeform 376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49" name="Freeform 377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50" name="Freeform 378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51" name="Freeform 379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52" name="Freeform 380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53" name="Freeform 381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54" name="Freeform 382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55" name="Freeform 383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8696" name="Line 384"/>
          <p:cNvSpPr>
            <a:spLocks noChangeShapeType="1"/>
          </p:cNvSpPr>
          <p:nvPr/>
        </p:nvSpPr>
        <p:spPr bwMode="auto">
          <a:xfrm>
            <a:off x="6802438" y="2219325"/>
            <a:ext cx="936625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97" name="Line 385"/>
          <p:cNvSpPr>
            <a:spLocks noChangeShapeType="1"/>
          </p:cNvSpPr>
          <p:nvPr/>
        </p:nvSpPr>
        <p:spPr bwMode="auto">
          <a:xfrm flipH="1">
            <a:off x="5651500" y="2363788"/>
            <a:ext cx="503238" cy="503237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98" name="Line 388"/>
          <p:cNvSpPr>
            <a:spLocks noChangeShapeType="1"/>
          </p:cNvSpPr>
          <p:nvPr/>
        </p:nvSpPr>
        <p:spPr bwMode="auto">
          <a:xfrm>
            <a:off x="8170863" y="2435225"/>
            <a:ext cx="577850" cy="503238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99" name="Line 389"/>
          <p:cNvSpPr>
            <a:spLocks noChangeShapeType="1"/>
          </p:cNvSpPr>
          <p:nvPr/>
        </p:nvSpPr>
        <p:spPr bwMode="auto">
          <a:xfrm>
            <a:off x="6586538" y="2435225"/>
            <a:ext cx="431800" cy="1008063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00" name="Line 390"/>
          <p:cNvSpPr>
            <a:spLocks noChangeShapeType="1"/>
          </p:cNvSpPr>
          <p:nvPr/>
        </p:nvSpPr>
        <p:spPr bwMode="auto">
          <a:xfrm flipV="1">
            <a:off x="7235825" y="2435225"/>
            <a:ext cx="574675" cy="1081088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01" name="Line 392"/>
          <p:cNvSpPr>
            <a:spLocks noChangeShapeType="1"/>
          </p:cNvSpPr>
          <p:nvPr/>
        </p:nvSpPr>
        <p:spPr bwMode="auto">
          <a:xfrm flipV="1">
            <a:off x="900113" y="2362200"/>
            <a:ext cx="1943100" cy="576263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02" name="Line 393"/>
          <p:cNvSpPr>
            <a:spLocks noChangeShapeType="1"/>
          </p:cNvSpPr>
          <p:nvPr/>
        </p:nvSpPr>
        <p:spPr bwMode="auto">
          <a:xfrm>
            <a:off x="1619250" y="2362200"/>
            <a:ext cx="1800225" cy="576263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03" name="Line 394"/>
          <p:cNvSpPr>
            <a:spLocks noChangeShapeType="1"/>
          </p:cNvSpPr>
          <p:nvPr/>
        </p:nvSpPr>
        <p:spPr bwMode="auto">
          <a:xfrm flipV="1">
            <a:off x="5724525" y="2435225"/>
            <a:ext cx="2160588" cy="503238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04" name="Line 395"/>
          <p:cNvSpPr>
            <a:spLocks noChangeShapeType="1"/>
          </p:cNvSpPr>
          <p:nvPr/>
        </p:nvSpPr>
        <p:spPr bwMode="auto">
          <a:xfrm>
            <a:off x="6659563" y="2435225"/>
            <a:ext cx="1944687" cy="576263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705" name="Text Box 396"/>
          <p:cNvSpPr txBox="1">
            <a:spLocks noChangeArrowheads="1"/>
          </p:cNvSpPr>
          <p:nvPr/>
        </p:nvSpPr>
        <p:spPr bwMode="auto">
          <a:xfrm>
            <a:off x="6015038" y="4090988"/>
            <a:ext cx="1512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altLang="en-US" sz="1600" b="1"/>
              <a:t>邻接关系 </a:t>
            </a:r>
            <a:r>
              <a:rPr lang="en-US" altLang="zh-CN" sz="1600" b="1">
                <a:cs typeface="Arial" panose="020B0604020202020204" pitchFamily="34" charset="0"/>
              </a:rPr>
              <a:t>R = </a:t>
            </a:r>
          </a:p>
        </p:txBody>
      </p:sp>
      <p:sp>
        <p:nvSpPr>
          <p:cNvPr id="28706" name="Text Box 398"/>
          <p:cNvSpPr txBox="1">
            <a:spLocks noChangeArrowheads="1"/>
          </p:cNvSpPr>
          <p:nvPr/>
        </p:nvSpPr>
        <p:spPr bwMode="auto">
          <a:xfrm>
            <a:off x="7308850" y="4090988"/>
            <a:ext cx="1439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1600" b="1">
                <a:cs typeface="Arial" panose="020B0604020202020204" pitchFamily="34" charset="0"/>
              </a:rPr>
              <a:t>2 (n-2) + 1</a:t>
            </a:r>
          </a:p>
        </p:txBody>
      </p:sp>
      <p:sp>
        <p:nvSpPr>
          <p:cNvPr id="28707" name="Text Box 400"/>
          <p:cNvSpPr txBox="1">
            <a:spLocks noChangeArrowheads="1"/>
          </p:cNvSpPr>
          <p:nvPr/>
        </p:nvSpPr>
        <p:spPr bwMode="auto">
          <a:xfrm>
            <a:off x="1187450" y="1643063"/>
            <a:ext cx="7937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RTA</a:t>
            </a:r>
          </a:p>
        </p:txBody>
      </p:sp>
      <p:sp>
        <p:nvSpPr>
          <p:cNvPr id="28708" name="Text Box 401"/>
          <p:cNvSpPr txBox="1">
            <a:spLocks noChangeArrowheads="1"/>
          </p:cNvSpPr>
          <p:nvPr/>
        </p:nvSpPr>
        <p:spPr bwMode="auto">
          <a:xfrm>
            <a:off x="2771775" y="1643063"/>
            <a:ext cx="7937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RTB</a:t>
            </a:r>
          </a:p>
        </p:txBody>
      </p:sp>
      <p:sp>
        <p:nvSpPr>
          <p:cNvPr id="28709" name="Text Box 403"/>
          <p:cNvSpPr txBox="1">
            <a:spLocks noChangeArrowheads="1"/>
          </p:cNvSpPr>
          <p:nvPr/>
        </p:nvSpPr>
        <p:spPr bwMode="auto">
          <a:xfrm>
            <a:off x="2411413" y="3659188"/>
            <a:ext cx="7937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RTD</a:t>
            </a:r>
          </a:p>
        </p:txBody>
      </p:sp>
      <p:sp>
        <p:nvSpPr>
          <p:cNvPr id="28710" name="Text Box 404"/>
          <p:cNvSpPr txBox="1">
            <a:spLocks noChangeArrowheads="1"/>
          </p:cNvSpPr>
          <p:nvPr/>
        </p:nvSpPr>
        <p:spPr bwMode="auto">
          <a:xfrm>
            <a:off x="3419475" y="3298825"/>
            <a:ext cx="7937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RTE</a:t>
            </a:r>
          </a:p>
        </p:txBody>
      </p:sp>
      <p:sp>
        <p:nvSpPr>
          <p:cNvPr id="28711" name="Text Box 405"/>
          <p:cNvSpPr txBox="1">
            <a:spLocks noChangeArrowheads="1"/>
          </p:cNvSpPr>
          <p:nvPr/>
        </p:nvSpPr>
        <p:spPr bwMode="auto">
          <a:xfrm>
            <a:off x="6084888" y="1714500"/>
            <a:ext cx="7937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RTA</a:t>
            </a:r>
          </a:p>
        </p:txBody>
      </p:sp>
      <p:sp>
        <p:nvSpPr>
          <p:cNvPr id="28712" name="Text Box 406"/>
          <p:cNvSpPr txBox="1">
            <a:spLocks noChangeArrowheads="1"/>
          </p:cNvSpPr>
          <p:nvPr/>
        </p:nvSpPr>
        <p:spPr bwMode="auto">
          <a:xfrm>
            <a:off x="7667625" y="1714500"/>
            <a:ext cx="7937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RTB</a:t>
            </a:r>
          </a:p>
        </p:txBody>
      </p:sp>
      <p:sp>
        <p:nvSpPr>
          <p:cNvPr id="28713" name="Text Box 407"/>
          <p:cNvSpPr txBox="1">
            <a:spLocks noChangeArrowheads="1"/>
          </p:cNvSpPr>
          <p:nvPr/>
        </p:nvSpPr>
        <p:spPr bwMode="auto">
          <a:xfrm>
            <a:off x="5292725" y="3298825"/>
            <a:ext cx="7937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RTC</a:t>
            </a:r>
          </a:p>
        </p:txBody>
      </p:sp>
      <p:sp>
        <p:nvSpPr>
          <p:cNvPr id="28714" name="Text Box 408"/>
          <p:cNvSpPr txBox="1">
            <a:spLocks noChangeArrowheads="1"/>
          </p:cNvSpPr>
          <p:nvPr/>
        </p:nvSpPr>
        <p:spPr bwMode="auto">
          <a:xfrm>
            <a:off x="7380288" y="3730625"/>
            <a:ext cx="7937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RTD</a:t>
            </a:r>
          </a:p>
        </p:txBody>
      </p:sp>
      <p:sp>
        <p:nvSpPr>
          <p:cNvPr id="28715" name="Text Box 409"/>
          <p:cNvSpPr txBox="1">
            <a:spLocks noChangeArrowheads="1"/>
          </p:cNvSpPr>
          <p:nvPr/>
        </p:nvSpPr>
        <p:spPr bwMode="auto">
          <a:xfrm>
            <a:off x="8529638" y="3370263"/>
            <a:ext cx="614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RTE</a:t>
            </a:r>
          </a:p>
        </p:txBody>
      </p:sp>
      <p:sp>
        <p:nvSpPr>
          <p:cNvPr id="306" name="Text Box 412"/>
          <p:cNvSpPr txBox="1">
            <a:spLocks noChangeArrowheads="1"/>
          </p:cNvSpPr>
          <p:nvPr/>
        </p:nvSpPr>
        <p:spPr bwMode="auto">
          <a:xfrm>
            <a:off x="6659563" y="1714500"/>
            <a:ext cx="504825" cy="3143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/>
              <a:t>DR</a:t>
            </a:r>
          </a:p>
        </p:txBody>
      </p:sp>
      <p:sp>
        <p:nvSpPr>
          <p:cNvPr id="307" name="Text Box 413"/>
          <p:cNvSpPr txBox="1">
            <a:spLocks noChangeArrowheads="1"/>
          </p:cNvSpPr>
          <p:nvPr/>
        </p:nvSpPr>
        <p:spPr bwMode="auto">
          <a:xfrm>
            <a:off x="8243888" y="1714500"/>
            <a:ext cx="647700" cy="3143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/>
              <a:t>BDR</a:t>
            </a:r>
          </a:p>
        </p:txBody>
      </p:sp>
      <p:grpSp>
        <p:nvGrpSpPr>
          <p:cNvPr id="28718" name="Group 227"/>
          <p:cNvGrpSpPr>
            <a:grpSpLocks noChangeAspect="1"/>
          </p:cNvGrpSpPr>
          <p:nvPr/>
        </p:nvGrpSpPr>
        <p:grpSpPr bwMode="auto">
          <a:xfrm>
            <a:off x="250825" y="2794000"/>
            <a:ext cx="720725" cy="501650"/>
            <a:chOff x="3541" y="1317"/>
            <a:chExt cx="747" cy="546"/>
          </a:xfrm>
        </p:grpSpPr>
        <p:sp>
          <p:nvSpPr>
            <p:cNvPr id="28722" name="AutoShape 228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23" name="Freeform 229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24" name="Freeform 230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25" name="Freeform 231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26" name="Freeform 232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27" name="Freeform 233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28" name="Freeform 234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29" name="Freeform 235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30" name="Freeform 236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31" name="Freeform 237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32" name="Freeform 238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33" name="Freeform 239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34" name="Freeform 240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35" name="Freeform 241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36" name="Freeform 242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37" name="Freeform 243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38" name="Freeform 244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8719" name="Text Box 407"/>
          <p:cNvSpPr txBox="1">
            <a:spLocks noChangeArrowheads="1"/>
          </p:cNvSpPr>
          <p:nvPr/>
        </p:nvSpPr>
        <p:spPr bwMode="auto">
          <a:xfrm>
            <a:off x="277813" y="3284538"/>
            <a:ext cx="7937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RTC</a:t>
            </a:r>
          </a:p>
        </p:txBody>
      </p:sp>
      <p:sp>
        <p:nvSpPr>
          <p:cNvPr id="28720" name="Text Box 292"/>
          <p:cNvSpPr txBox="1">
            <a:spLocks noChangeArrowheads="1"/>
          </p:cNvSpPr>
          <p:nvPr/>
        </p:nvSpPr>
        <p:spPr bwMode="auto">
          <a:xfrm>
            <a:off x="2195513" y="4357688"/>
            <a:ext cx="358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zh-CN" sz="1600" b="1">
                <a:cs typeface="Arial" panose="020B0604020202020204" pitchFamily="34" charset="0"/>
              </a:rPr>
              <a:t>2</a:t>
            </a:r>
          </a:p>
        </p:txBody>
      </p:sp>
      <p:sp>
        <p:nvSpPr>
          <p:cNvPr id="28721" name="内容占位符 2"/>
          <p:cNvSpPr>
            <a:spLocks noGrp="1"/>
          </p:cNvSpPr>
          <p:nvPr>
            <p:ph idx="1"/>
          </p:nvPr>
        </p:nvSpPr>
        <p:spPr>
          <a:xfrm>
            <a:off x="642938" y="5214938"/>
            <a:ext cx="8001000" cy="1071562"/>
          </a:xfrm>
        </p:spPr>
        <p:txBody>
          <a:bodyPr/>
          <a:lstStyle/>
          <a:p>
            <a:r>
              <a:rPr lang="zh-CN" altLang="en-US" sz="2400" smtClean="0"/>
              <a:t>采用</a:t>
            </a:r>
            <a:r>
              <a:rPr lang="en-US" altLang="zh-CN" sz="2400" smtClean="0"/>
              <a:t>DR/BDR</a:t>
            </a:r>
            <a:r>
              <a:rPr lang="zh-CN" altLang="en-US" sz="2400" smtClean="0"/>
              <a:t>建立邻接关系，可以降低需要维护的邻接关系数量</a:t>
            </a:r>
            <a:endParaRPr lang="en-US" altLang="zh-CN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" grpId="0" animBg="1"/>
      <p:bldP spid="30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DR/BDR</a:t>
            </a:r>
            <a:r>
              <a:rPr lang="zh-CN" altLang="en-US" smtClean="0"/>
              <a:t>的选举原则</a:t>
            </a:r>
          </a:p>
        </p:txBody>
      </p:sp>
      <p:sp>
        <p:nvSpPr>
          <p:cNvPr id="29699" name="内容占位符 2"/>
          <p:cNvSpPr>
            <a:spLocks noGrp="1"/>
          </p:cNvSpPr>
          <p:nvPr>
            <p:ph idx="1"/>
          </p:nvPr>
        </p:nvSpPr>
        <p:spPr>
          <a:xfrm>
            <a:off x="785813" y="785813"/>
            <a:ext cx="7500937" cy="4143375"/>
          </a:xfrm>
        </p:spPr>
        <p:txBody>
          <a:bodyPr/>
          <a:lstStyle/>
          <a:p>
            <a:r>
              <a:rPr lang="zh-CN" altLang="en-US" sz="2800" smtClean="0"/>
              <a:t>首先比较</a:t>
            </a:r>
            <a:r>
              <a:rPr lang="en-US" altLang="zh-CN" sz="2800" smtClean="0"/>
              <a:t>Hello</a:t>
            </a:r>
            <a:r>
              <a:rPr lang="zh-CN" altLang="en-US" sz="2800" smtClean="0"/>
              <a:t>报文中携带的优先级</a:t>
            </a:r>
            <a:endParaRPr lang="en-US" altLang="zh-CN" sz="2800" smtClean="0"/>
          </a:p>
          <a:p>
            <a:pPr lvl="1"/>
            <a:r>
              <a:rPr lang="zh-CN" altLang="en-US" smtClean="0"/>
              <a:t>优先级最高的被选举为</a:t>
            </a:r>
            <a:r>
              <a:rPr lang="en-US" altLang="zh-CN" smtClean="0"/>
              <a:t>DR</a:t>
            </a:r>
            <a:r>
              <a:rPr lang="zh-CN" altLang="en-US" smtClean="0"/>
              <a:t>，优先级次高的被选举为</a:t>
            </a:r>
            <a:r>
              <a:rPr lang="en-US" altLang="zh-CN" smtClean="0"/>
              <a:t>BDR</a:t>
            </a:r>
          </a:p>
          <a:p>
            <a:pPr lvl="1"/>
            <a:r>
              <a:rPr lang="zh-CN" altLang="en-US" smtClean="0"/>
              <a:t>优先级为</a:t>
            </a:r>
            <a:r>
              <a:rPr lang="en-US" altLang="zh-CN" smtClean="0"/>
              <a:t>0</a:t>
            </a:r>
            <a:r>
              <a:rPr lang="zh-CN" altLang="en-US" smtClean="0"/>
              <a:t>的不参与选举</a:t>
            </a:r>
          </a:p>
          <a:p>
            <a:r>
              <a:rPr lang="zh-CN" altLang="en-US" sz="2800" smtClean="0"/>
              <a:t>优先级一致的情况下，比较</a:t>
            </a:r>
            <a:r>
              <a:rPr lang="en-US" altLang="zh-CN" sz="2800" smtClean="0"/>
              <a:t>Router ID</a:t>
            </a:r>
          </a:p>
          <a:p>
            <a:pPr lvl="1"/>
            <a:r>
              <a:rPr lang="en-US" altLang="zh-CN" smtClean="0"/>
              <a:t>Router ID</a:t>
            </a:r>
            <a:r>
              <a:rPr lang="zh-CN" altLang="en-US" smtClean="0"/>
              <a:t>越大越优先</a:t>
            </a:r>
            <a:endParaRPr lang="en-US" altLang="zh-CN" smtClean="0"/>
          </a:p>
          <a:p>
            <a:r>
              <a:rPr lang="zh-CN" altLang="en-US" sz="2800" smtClean="0"/>
              <a:t>保持稳定原则</a:t>
            </a:r>
            <a:endParaRPr lang="en-US" altLang="zh-CN" sz="2800" smtClean="0"/>
          </a:p>
          <a:p>
            <a:pPr lvl="1"/>
            <a:r>
              <a:rPr lang="zh-CN" altLang="en-US" smtClean="0"/>
              <a:t>当</a:t>
            </a:r>
            <a:r>
              <a:rPr lang="en-US" altLang="zh-CN" smtClean="0"/>
              <a:t>DR/BDR</a:t>
            </a:r>
            <a:r>
              <a:rPr lang="zh-CN" altLang="en-US" smtClean="0"/>
              <a:t>已经选举完毕，就算一台具有更高优先级的路由器变为有效，也不会替换该网段中已经选举的</a:t>
            </a:r>
            <a:r>
              <a:rPr lang="en-US" altLang="zh-CN" smtClean="0"/>
              <a:t>DR/BDR</a:t>
            </a:r>
            <a:r>
              <a:rPr lang="zh-CN" altLang="en-US" smtClean="0"/>
              <a:t>成为新的</a:t>
            </a:r>
            <a:r>
              <a:rPr lang="en-US" altLang="zh-CN" smtClean="0"/>
              <a:t>DR/BDR</a:t>
            </a:r>
            <a:r>
              <a:rPr lang="zh-CN" altLang="en-US" smtClean="0"/>
              <a:t>。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圆角矩形 288"/>
          <p:cNvSpPr>
            <a:spLocks noChangeArrowheads="1"/>
          </p:cNvSpPr>
          <p:nvPr/>
        </p:nvSpPr>
        <p:spPr bwMode="auto">
          <a:xfrm>
            <a:off x="4643438" y="1000125"/>
            <a:ext cx="4286250" cy="371475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30723" name="圆角矩形 287"/>
          <p:cNvSpPr>
            <a:spLocks noChangeArrowheads="1"/>
          </p:cNvSpPr>
          <p:nvPr/>
        </p:nvSpPr>
        <p:spPr bwMode="auto">
          <a:xfrm>
            <a:off x="71438" y="1000125"/>
            <a:ext cx="4357687" cy="371475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3072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DR/BDR</a:t>
            </a:r>
            <a:r>
              <a:rPr lang="zh-CN" altLang="en-US" smtClean="0"/>
              <a:t>的选举示例一</a:t>
            </a:r>
          </a:p>
        </p:txBody>
      </p:sp>
      <p:grpSp>
        <p:nvGrpSpPr>
          <p:cNvPr id="30725" name="Group 5"/>
          <p:cNvGrpSpPr>
            <a:grpSpLocks noChangeAspect="1"/>
          </p:cNvGrpSpPr>
          <p:nvPr/>
        </p:nvGrpSpPr>
        <p:grpSpPr bwMode="auto">
          <a:xfrm>
            <a:off x="1150938" y="1503363"/>
            <a:ext cx="720725" cy="501650"/>
            <a:chOff x="3541" y="1317"/>
            <a:chExt cx="747" cy="546"/>
          </a:xfrm>
        </p:grpSpPr>
        <p:sp>
          <p:nvSpPr>
            <p:cNvPr id="30920" name="AutoShape 6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21" name="Freeform 7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922" name="Freeform 8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923" name="Freeform 9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924" name="Freeform 10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925" name="Freeform 11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926" name="Freeform 12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927" name="Freeform 13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928" name="Freeform 14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929" name="Freeform 15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930" name="Freeform 16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931" name="Freeform 17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932" name="Freeform 18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933" name="Freeform 19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934" name="Freeform 20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935" name="Freeform 21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936" name="Freeform 22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0726" name="Group 95"/>
          <p:cNvGrpSpPr>
            <a:grpSpLocks noChangeAspect="1"/>
          </p:cNvGrpSpPr>
          <p:nvPr/>
        </p:nvGrpSpPr>
        <p:grpSpPr bwMode="auto">
          <a:xfrm>
            <a:off x="2590800" y="1503363"/>
            <a:ext cx="720725" cy="501650"/>
            <a:chOff x="3541" y="1317"/>
            <a:chExt cx="747" cy="546"/>
          </a:xfrm>
        </p:grpSpPr>
        <p:sp>
          <p:nvSpPr>
            <p:cNvPr id="30903" name="AutoShape 96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04" name="Freeform 97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905" name="Freeform 98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906" name="Freeform 99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907" name="Freeform 100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908" name="Freeform 101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909" name="Freeform 102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910" name="Freeform 103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911" name="Freeform 104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912" name="Freeform 105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913" name="Freeform 106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914" name="Freeform 107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915" name="Freeform 108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916" name="Freeform 109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917" name="Freeform 110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918" name="Freeform 111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919" name="Freeform 112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0727" name="Group 113"/>
          <p:cNvGrpSpPr>
            <a:grpSpLocks noChangeAspect="1"/>
          </p:cNvGrpSpPr>
          <p:nvPr/>
        </p:nvGrpSpPr>
        <p:grpSpPr bwMode="auto">
          <a:xfrm>
            <a:off x="285750" y="2655888"/>
            <a:ext cx="720725" cy="501650"/>
            <a:chOff x="3541" y="1317"/>
            <a:chExt cx="747" cy="546"/>
          </a:xfrm>
        </p:grpSpPr>
        <p:sp>
          <p:nvSpPr>
            <p:cNvPr id="30886" name="AutoShape 114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7" name="Freeform 115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88" name="Freeform 116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89" name="Freeform 117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90" name="Freeform 118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91" name="Freeform 119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92" name="Freeform 120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93" name="Freeform 121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94" name="Freeform 122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95" name="Freeform 123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96" name="Freeform 124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97" name="Freeform 125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98" name="Freeform 126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99" name="Freeform 127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900" name="Freeform 128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901" name="Freeform 129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902" name="Freeform 130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0728" name="Group 131"/>
          <p:cNvGrpSpPr>
            <a:grpSpLocks noChangeAspect="1"/>
          </p:cNvGrpSpPr>
          <p:nvPr/>
        </p:nvGrpSpPr>
        <p:grpSpPr bwMode="auto">
          <a:xfrm>
            <a:off x="1870075" y="2655888"/>
            <a:ext cx="720725" cy="501650"/>
            <a:chOff x="3541" y="1317"/>
            <a:chExt cx="747" cy="546"/>
          </a:xfrm>
        </p:grpSpPr>
        <p:sp>
          <p:nvSpPr>
            <p:cNvPr id="30869" name="AutoShape 132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70" name="Freeform 133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71" name="Freeform 134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72" name="Freeform 135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73" name="Freeform 136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74" name="Freeform 137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75" name="Freeform 138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76" name="Freeform 139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77" name="Freeform 140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78" name="Freeform 141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79" name="Freeform 142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80" name="Freeform 143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81" name="Freeform 144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82" name="Freeform 145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83" name="Freeform 146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84" name="Freeform 147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85" name="Freeform 148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30729" name="Line 167"/>
          <p:cNvSpPr>
            <a:spLocks noChangeShapeType="1"/>
          </p:cNvSpPr>
          <p:nvPr/>
        </p:nvSpPr>
        <p:spPr bwMode="auto">
          <a:xfrm>
            <a:off x="285750" y="2368550"/>
            <a:ext cx="417671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0" name="Line 168"/>
          <p:cNvSpPr>
            <a:spLocks noChangeShapeType="1"/>
          </p:cNvSpPr>
          <p:nvPr/>
        </p:nvSpPr>
        <p:spPr bwMode="auto">
          <a:xfrm>
            <a:off x="1509713" y="2008188"/>
            <a:ext cx="0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1" name="Line 169"/>
          <p:cNvSpPr>
            <a:spLocks noChangeShapeType="1"/>
          </p:cNvSpPr>
          <p:nvPr/>
        </p:nvSpPr>
        <p:spPr bwMode="auto">
          <a:xfrm>
            <a:off x="2951163" y="2008188"/>
            <a:ext cx="0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2" name="Line 170"/>
          <p:cNvSpPr>
            <a:spLocks noChangeShapeType="1"/>
          </p:cNvSpPr>
          <p:nvPr/>
        </p:nvSpPr>
        <p:spPr bwMode="auto">
          <a:xfrm>
            <a:off x="646113" y="2368550"/>
            <a:ext cx="0" cy="358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3" name="Line 171"/>
          <p:cNvSpPr>
            <a:spLocks noChangeShapeType="1"/>
          </p:cNvSpPr>
          <p:nvPr/>
        </p:nvSpPr>
        <p:spPr bwMode="auto">
          <a:xfrm>
            <a:off x="2230438" y="2368550"/>
            <a:ext cx="0" cy="358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4" name="Text Box 173"/>
          <p:cNvSpPr txBox="1">
            <a:spLocks noChangeArrowheads="1"/>
          </p:cNvSpPr>
          <p:nvPr/>
        </p:nvSpPr>
        <p:spPr bwMode="auto">
          <a:xfrm>
            <a:off x="1870075" y="3159125"/>
            <a:ext cx="793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ea typeface="华文细黑" panose="02010600040101010101" pitchFamily="2" charset="-122"/>
              </a:rPr>
              <a:t>RTD</a:t>
            </a:r>
          </a:p>
        </p:txBody>
      </p:sp>
      <p:sp>
        <p:nvSpPr>
          <p:cNvPr id="30735" name="Text Box 174"/>
          <p:cNvSpPr txBox="1">
            <a:spLocks noChangeArrowheads="1"/>
          </p:cNvSpPr>
          <p:nvPr/>
        </p:nvSpPr>
        <p:spPr bwMode="auto">
          <a:xfrm>
            <a:off x="2590800" y="1143000"/>
            <a:ext cx="793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</a:pPr>
            <a:r>
              <a:rPr lang="en-US" altLang="zh-CN" sz="1600" b="1">
                <a:ea typeface="华文细黑" panose="02010600040101010101" pitchFamily="2" charset="-122"/>
              </a:rPr>
              <a:t>RTB</a:t>
            </a:r>
          </a:p>
        </p:txBody>
      </p:sp>
      <p:sp>
        <p:nvSpPr>
          <p:cNvPr id="30736" name="Text Box 175"/>
          <p:cNvSpPr txBox="1">
            <a:spLocks noChangeArrowheads="1"/>
          </p:cNvSpPr>
          <p:nvPr/>
        </p:nvSpPr>
        <p:spPr bwMode="auto">
          <a:xfrm>
            <a:off x="285750" y="3159125"/>
            <a:ext cx="793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ea typeface="华文细黑" panose="02010600040101010101" pitchFamily="2" charset="-122"/>
              </a:rPr>
              <a:t>RTC</a:t>
            </a:r>
          </a:p>
        </p:txBody>
      </p:sp>
      <p:sp>
        <p:nvSpPr>
          <p:cNvPr id="30737" name="Text Box 176"/>
          <p:cNvSpPr txBox="1">
            <a:spLocks noChangeArrowheads="1"/>
          </p:cNvSpPr>
          <p:nvPr/>
        </p:nvSpPr>
        <p:spPr bwMode="auto">
          <a:xfrm>
            <a:off x="1150938" y="1143000"/>
            <a:ext cx="7937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ea typeface="华文细黑" panose="02010600040101010101" pitchFamily="2" charset="-122"/>
              </a:rPr>
              <a:t>RTA</a:t>
            </a:r>
          </a:p>
        </p:txBody>
      </p:sp>
      <p:sp>
        <p:nvSpPr>
          <p:cNvPr id="30738" name="TextBox 114"/>
          <p:cNvSpPr txBox="1">
            <a:spLocks noChangeArrowheads="1"/>
          </p:cNvSpPr>
          <p:nvPr/>
        </p:nvSpPr>
        <p:spPr bwMode="auto">
          <a:xfrm>
            <a:off x="1714500" y="3357563"/>
            <a:ext cx="257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RID</a:t>
            </a:r>
            <a:r>
              <a:rPr lang="zh-CN" altLang="en-US"/>
              <a:t>：</a:t>
            </a:r>
            <a:endParaRPr lang="en-US" altLang="zh-CN"/>
          </a:p>
          <a:p>
            <a:pPr eaLnBrk="1" hangingPunct="1"/>
            <a:r>
              <a:rPr lang="en-US" altLang="zh-CN"/>
              <a:t>192.168.4.1</a:t>
            </a:r>
            <a:endParaRPr lang="zh-CN" altLang="en-US"/>
          </a:p>
        </p:txBody>
      </p:sp>
      <p:sp>
        <p:nvSpPr>
          <p:cNvPr id="30739" name="TextBox 115"/>
          <p:cNvSpPr txBox="1">
            <a:spLocks noChangeArrowheads="1"/>
          </p:cNvSpPr>
          <p:nvPr/>
        </p:nvSpPr>
        <p:spPr bwMode="auto">
          <a:xfrm>
            <a:off x="71438" y="3357563"/>
            <a:ext cx="257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RID</a:t>
            </a:r>
            <a:r>
              <a:rPr lang="zh-CN" altLang="en-US"/>
              <a:t>：</a:t>
            </a:r>
            <a:endParaRPr lang="en-US" altLang="zh-CN"/>
          </a:p>
          <a:p>
            <a:pPr eaLnBrk="1" hangingPunct="1"/>
            <a:r>
              <a:rPr lang="en-US" altLang="zh-CN"/>
              <a:t>192.168.3.1</a:t>
            </a:r>
            <a:endParaRPr lang="zh-CN" altLang="en-US"/>
          </a:p>
        </p:txBody>
      </p:sp>
      <p:sp>
        <p:nvSpPr>
          <p:cNvPr id="30740" name="TextBox 116"/>
          <p:cNvSpPr txBox="1">
            <a:spLocks noChangeArrowheads="1"/>
          </p:cNvSpPr>
          <p:nvPr/>
        </p:nvSpPr>
        <p:spPr bwMode="auto">
          <a:xfrm>
            <a:off x="214313" y="1639888"/>
            <a:ext cx="257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RID</a:t>
            </a:r>
            <a:r>
              <a:rPr lang="zh-CN" altLang="en-US"/>
              <a:t>：</a:t>
            </a:r>
            <a:endParaRPr lang="en-US" altLang="zh-CN"/>
          </a:p>
          <a:p>
            <a:pPr eaLnBrk="1" hangingPunct="1"/>
            <a:r>
              <a:rPr lang="en-US" altLang="zh-CN"/>
              <a:t>192.168.1.1</a:t>
            </a:r>
            <a:endParaRPr lang="zh-CN" altLang="en-US"/>
          </a:p>
        </p:txBody>
      </p:sp>
      <p:sp>
        <p:nvSpPr>
          <p:cNvPr id="30741" name="TextBox 117"/>
          <p:cNvSpPr txBox="1">
            <a:spLocks noChangeArrowheads="1"/>
          </p:cNvSpPr>
          <p:nvPr/>
        </p:nvSpPr>
        <p:spPr bwMode="auto">
          <a:xfrm>
            <a:off x="2857500" y="1639888"/>
            <a:ext cx="1500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/>
              <a:t>RID</a:t>
            </a:r>
            <a:r>
              <a:rPr lang="zh-CN" altLang="en-US"/>
              <a:t>：</a:t>
            </a:r>
            <a:endParaRPr lang="en-US" altLang="zh-CN"/>
          </a:p>
          <a:p>
            <a:pPr eaLnBrk="1" hangingPunct="1"/>
            <a:r>
              <a:rPr lang="en-US" altLang="zh-CN"/>
              <a:t>192.168.2.1</a:t>
            </a:r>
            <a:endParaRPr lang="zh-CN" altLang="en-US"/>
          </a:p>
        </p:txBody>
      </p:sp>
      <p:cxnSp>
        <p:nvCxnSpPr>
          <p:cNvPr id="120" name="直接箭头连接符 119"/>
          <p:cNvCxnSpPr/>
          <p:nvPr/>
        </p:nvCxnSpPr>
        <p:spPr>
          <a:xfrm rot="10800000">
            <a:off x="1000125" y="3067050"/>
            <a:ext cx="428625" cy="2143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3" name="TextBox 120"/>
          <p:cNvSpPr txBox="1">
            <a:spLocks noChangeArrowheads="1"/>
          </p:cNvSpPr>
          <p:nvPr/>
        </p:nvSpPr>
        <p:spPr bwMode="auto">
          <a:xfrm>
            <a:off x="1071563" y="4143375"/>
            <a:ext cx="857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BDR</a:t>
            </a:r>
            <a:endParaRPr lang="zh-CN" altLang="en-US" sz="1600" b="1">
              <a:solidFill>
                <a:srgbClr val="CC0000"/>
              </a:solidFill>
              <a:ea typeface="华文细黑" panose="02010600040101010101" pitchFamily="2" charset="-122"/>
            </a:endParaRPr>
          </a:p>
        </p:txBody>
      </p:sp>
      <p:sp>
        <p:nvSpPr>
          <p:cNvPr id="30744" name="TextBox 122"/>
          <p:cNvSpPr txBox="1">
            <a:spLocks noChangeArrowheads="1"/>
          </p:cNvSpPr>
          <p:nvPr/>
        </p:nvSpPr>
        <p:spPr bwMode="auto">
          <a:xfrm>
            <a:off x="2786063" y="4143375"/>
            <a:ext cx="857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DR</a:t>
            </a:r>
            <a:endParaRPr lang="zh-CN" altLang="en-US" sz="1600" b="1">
              <a:solidFill>
                <a:srgbClr val="CC0000"/>
              </a:solidFill>
              <a:ea typeface="华文细黑" panose="02010600040101010101" pitchFamily="2" charset="-122"/>
            </a:endParaRPr>
          </a:p>
        </p:txBody>
      </p:sp>
      <p:cxnSp>
        <p:nvCxnSpPr>
          <p:cNvPr id="124" name="直接箭头连接符 123"/>
          <p:cNvCxnSpPr/>
          <p:nvPr/>
        </p:nvCxnSpPr>
        <p:spPr>
          <a:xfrm rot="10800000">
            <a:off x="1857375" y="1806575"/>
            <a:ext cx="285750" cy="21431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箭头连接符 125"/>
          <p:cNvCxnSpPr/>
          <p:nvPr/>
        </p:nvCxnSpPr>
        <p:spPr>
          <a:xfrm flipV="1">
            <a:off x="2357438" y="1806575"/>
            <a:ext cx="285750" cy="21431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7" name="TextBox 129"/>
          <p:cNvSpPr txBox="1">
            <a:spLocks noChangeArrowheads="1"/>
          </p:cNvSpPr>
          <p:nvPr/>
        </p:nvSpPr>
        <p:spPr bwMode="auto">
          <a:xfrm>
            <a:off x="1643063" y="2020888"/>
            <a:ext cx="12144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DRother</a:t>
            </a:r>
            <a:endParaRPr lang="zh-CN" altLang="en-US" sz="1600" b="1">
              <a:solidFill>
                <a:srgbClr val="CC0000"/>
              </a:solidFill>
              <a:ea typeface="华文细黑" panose="02010600040101010101" pitchFamily="2" charset="-122"/>
            </a:endParaRPr>
          </a:p>
        </p:txBody>
      </p:sp>
      <p:grpSp>
        <p:nvGrpSpPr>
          <p:cNvPr id="30748" name="Group 5"/>
          <p:cNvGrpSpPr>
            <a:grpSpLocks noChangeAspect="1"/>
          </p:cNvGrpSpPr>
          <p:nvPr/>
        </p:nvGrpSpPr>
        <p:grpSpPr bwMode="auto">
          <a:xfrm>
            <a:off x="5722938" y="1503363"/>
            <a:ext cx="720725" cy="501650"/>
            <a:chOff x="3541" y="1317"/>
            <a:chExt cx="747" cy="546"/>
          </a:xfrm>
        </p:grpSpPr>
        <p:sp>
          <p:nvSpPr>
            <p:cNvPr id="308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53" name="Freeform 7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54" name="Freeform 8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55" name="Freeform 9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56" name="Freeform 10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57" name="Freeform 11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58" name="Freeform 12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59" name="Freeform 13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60" name="Freeform 14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61" name="Freeform 15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62" name="Freeform 16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63" name="Freeform 17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64" name="Freeform 18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65" name="Freeform 19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66" name="Freeform 20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67" name="Freeform 21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68" name="Freeform 22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0749" name="Group 95"/>
          <p:cNvGrpSpPr>
            <a:grpSpLocks noChangeAspect="1"/>
          </p:cNvGrpSpPr>
          <p:nvPr/>
        </p:nvGrpSpPr>
        <p:grpSpPr bwMode="auto">
          <a:xfrm>
            <a:off x="7162800" y="1503363"/>
            <a:ext cx="720725" cy="501650"/>
            <a:chOff x="3541" y="1317"/>
            <a:chExt cx="747" cy="546"/>
          </a:xfrm>
        </p:grpSpPr>
        <p:sp>
          <p:nvSpPr>
            <p:cNvPr id="30835" name="AutoShape 96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6" name="Freeform 97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37" name="Freeform 98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38" name="Freeform 99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39" name="Freeform 100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40" name="Freeform 101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41" name="Freeform 102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42" name="Freeform 103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43" name="Freeform 104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44" name="Freeform 105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45" name="Freeform 106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46" name="Freeform 107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47" name="Freeform 108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48" name="Freeform 109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49" name="Freeform 110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50" name="Freeform 111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51" name="Freeform 112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0750" name="Group 113"/>
          <p:cNvGrpSpPr>
            <a:grpSpLocks noChangeAspect="1"/>
          </p:cNvGrpSpPr>
          <p:nvPr/>
        </p:nvGrpSpPr>
        <p:grpSpPr bwMode="auto">
          <a:xfrm>
            <a:off x="4857750" y="2655888"/>
            <a:ext cx="720725" cy="501650"/>
            <a:chOff x="3541" y="1317"/>
            <a:chExt cx="747" cy="546"/>
          </a:xfrm>
        </p:grpSpPr>
        <p:sp>
          <p:nvSpPr>
            <p:cNvPr id="30818" name="AutoShape 114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19" name="Freeform 115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20" name="Freeform 116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21" name="Freeform 117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22" name="Freeform 118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23" name="Freeform 119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24" name="Freeform 120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25" name="Freeform 121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26" name="Freeform 122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27" name="Freeform 123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28" name="Freeform 124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29" name="Freeform 125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30" name="Freeform 126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31" name="Freeform 127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32" name="Freeform 128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33" name="Freeform 129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34" name="Freeform 130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0751" name="Group 131"/>
          <p:cNvGrpSpPr>
            <a:grpSpLocks noChangeAspect="1"/>
          </p:cNvGrpSpPr>
          <p:nvPr/>
        </p:nvGrpSpPr>
        <p:grpSpPr bwMode="auto">
          <a:xfrm>
            <a:off x="6442075" y="2655888"/>
            <a:ext cx="720725" cy="501650"/>
            <a:chOff x="3541" y="1317"/>
            <a:chExt cx="747" cy="546"/>
          </a:xfrm>
        </p:grpSpPr>
        <p:sp>
          <p:nvSpPr>
            <p:cNvPr id="30801" name="AutoShape 132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02" name="Freeform 133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03" name="Freeform 134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04" name="Freeform 135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05" name="Freeform 136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06" name="Freeform 137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07" name="Freeform 138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08" name="Freeform 139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09" name="Freeform 140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10" name="Freeform 141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11" name="Freeform 142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12" name="Freeform 143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13" name="Freeform 144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14" name="Freeform 145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15" name="Freeform 146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16" name="Freeform 147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17" name="Freeform 148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30752" name="Line 167"/>
          <p:cNvSpPr>
            <a:spLocks noChangeShapeType="1"/>
          </p:cNvSpPr>
          <p:nvPr/>
        </p:nvSpPr>
        <p:spPr bwMode="auto">
          <a:xfrm>
            <a:off x="4786313" y="2368550"/>
            <a:ext cx="417671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53" name="Line 168"/>
          <p:cNvSpPr>
            <a:spLocks noChangeShapeType="1"/>
          </p:cNvSpPr>
          <p:nvPr/>
        </p:nvSpPr>
        <p:spPr bwMode="auto">
          <a:xfrm>
            <a:off x="6081713" y="2008188"/>
            <a:ext cx="0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54" name="Line 169"/>
          <p:cNvSpPr>
            <a:spLocks noChangeShapeType="1"/>
          </p:cNvSpPr>
          <p:nvPr/>
        </p:nvSpPr>
        <p:spPr bwMode="auto">
          <a:xfrm>
            <a:off x="7523163" y="2008188"/>
            <a:ext cx="0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55" name="Line 170"/>
          <p:cNvSpPr>
            <a:spLocks noChangeShapeType="1"/>
          </p:cNvSpPr>
          <p:nvPr/>
        </p:nvSpPr>
        <p:spPr bwMode="auto">
          <a:xfrm>
            <a:off x="5218113" y="2368550"/>
            <a:ext cx="0" cy="358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56" name="Line 171"/>
          <p:cNvSpPr>
            <a:spLocks noChangeShapeType="1"/>
          </p:cNvSpPr>
          <p:nvPr/>
        </p:nvSpPr>
        <p:spPr bwMode="auto">
          <a:xfrm>
            <a:off x="6802438" y="2368550"/>
            <a:ext cx="0" cy="358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57" name="Text Box 173"/>
          <p:cNvSpPr txBox="1">
            <a:spLocks noChangeArrowheads="1"/>
          </p:cNvSpPr>
          <p:nvPr/>
        </p:nvSpPr>
        <p:spPr bwMode="auto">
          <a:xfrm>
            <a:off x="6442075" y="3159125"/>
            <a:ext cx="793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ea typeface="华文细黑" panose="02010600040101010101" pitchFamily="2" charset="-122"/>
              </a:rPr>
              <a:t>RTD</a:t>
            </a:r>
          </a:p>
        </p:txBody>
      </p:sp>
      <p:sp>
        <p:nvSpPr>
          <p:cNvPr id="30758" name="Text Box 174"/>
          <p:cNvSpPr txBox="1">
            <a:spLocks noChangeArrowheads="1"/>
          </p:cNvSpPr>
          <p:nvPr/>
        </p:nvSpPr>
        <p:spPr bwMode="auto">
          <a:xfrm>
            <a:off x="7162800" y="1143000"/>
            <a:ext cx="7937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ea typeface="华文细黑" panose="02010600040101010101" pitchFamily="2" charset="-122"/>
              </a:rPr>
              <a:t>RTB</a:t>
            </a:r>
          </a:p>
        </p:txBody>
      </p:sp>
      <p:sp>
        <p:nvSpPr>
          <p:cNvPr id="30759" name="Text Box 175"/>
          <p:cNvSpPr txBox="1">
            <a:spLocks noChangeArrowheads="1"/>
          </p:cNvSpPr>
          <p:nvPr/>
        </p:nvSpPr>
        <p:spPr bwMode="auto">
          <a:xfrm>
            <a:off x="4857750" y="3159125"/>
            <a:ext cx="793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ea typeface="华文细黑" panose="02010600040101010101" pitchFamily="2" charset="-122"/>
              </a:rPr>
              <a:t>RTC</a:t>
            </a:r>
          </a:p>
        </p:txBody>
      </p:sp>
      <p:sp>
        <p:nvSpPr>
          <p:cNvPr id="30760" name="Text Box 176"/>
          <p:cNvSpPr txBox="1">
            <a:spLocks noChangeArrowheads="1"/>
          </p:cNvSpPr>
          <p:nvPr/>
        </p:nvSpPr>
        <p:spPr bwMode="auto">
          <a:xfrm>
            <a:off x="5722938" y="1143000"/>
            <a:ext cx="793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ea typeface="华文细黑" panose="02010600040101010101" pitchFamily="2" charset="-122"/>
              </a:rPr>
              <a:t>RTA</a:t>
            </a:r>
          </a:p>
        </p:txBody>
      </p:sp>
      <p:sp>
        <p:nvSpPr>
          <p:cNvPr id="30761" name="TextBox 214"/>
          <p:cNvSpPr txBox="1">
            <a:spLocks noChangeArrowheads="1"/>
          </p:cNvSpPr>
          <p:nvPr/>
        </p:nvSpPr>
        <p:spPr bwMode="auto">
          <a:xfrm>
            <a:off x="6286500" y="3357563"/>
            <a:ext cx="257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RID</a:t>
            </a:r>
            <a:r>
              <a:rPr lang="zh-CN" altLang="en-US"/>
              <a:t>：</a:t>
            </a:r>
            <a:endParaRPr lang="en-US" altLang="zh-CN"/>
          </a:p>
          <a:p>
            <a:pPr eaLnBrk="1" hangingPunct="1"/>
            <a:r>
              <a:rPr lang="en-US" altLang="zh-CN"/>
              <a:t>192.168.4.1</a:t>
            </a:r>
            <a:endParaRPr lang="zh-CN" altLang="en-US"/>
          </a:p>
        </p:txBody>
      </p:sp>
      <p:sp>
        <p:nvSpPr>
          <p:cNvPr id="30762" name="TextBox 215"/>
          <p:cNvSpPr txBox="1">
            <a:spLocks noChangeArrowheads="1"/>
          </p:cNvSpPr>
          <p:nvPr/>
        </p:nvSpPr>
        <p:spPr bwMode="auto">
          <a:xfrm>
            <a:off x="4786313" y="3357563"/>
            <a:ext cx="257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RID</a:t>
            </a:r>
            <a:r>
              <a:rPr lang="zh-CN" altLang="en-US"/>
              <a:t>：</a:t>
            </a:r>
            <a:endParaRPr lang="en-US" altLang="zh-CN"/>
          </a:p>
          <a:p>
            <a:pPr eaLnBrk="1" hangingPunct="1"/>
            <a:r>
              <a:rPr lang="en-US" altLang="zh-CN"/>
              <a:t>192.168.3.1</a:t>
            </a:r>
            <a:endParaRPr lang="zh-CN" altLang="en-US"/>
          </a:p>
        </p:txBody>
      </p:sp>
      <p:sp>
        <p:nvSpPr>
          <p:cNvPr id="30763" name="TextBox 216"/>
          <p:cNvSpPr txBox="1">
            <a:spLocks noChangeArrowheads="1"/>
          </p:cNvSpPr>
          <p:nvPr/>
        </p:nvSpPr>
        <p:spPr bwMode="auto">
          <a:xfrm>
            <a:off x="4786313" y="1639888"/>
            <a:ext cx="257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RID</a:t>
            </a:r>
            <a:r>
              <a:rPr lang="zh-CN" altLang="en-US"/>
              <a:t>：</a:t>
            </a:r>
            <a:endParaRPr lang="en-US" altLang="zh-CN"/>
          </a:p>
          <a:p>
            <a:pPr eaLnBrk="1" hangingPunct="1"/>
            <a:r>
              <a:rPr lang="en-US" altLang="zh-CN"/>
              <a:t>192.168.1.1</a:t>
            </a:r>
            <a:endParaRPr lang="zh-CN" altLang="en-US"/>
          </a:p>
        </p:txBody>
      </p:sp>
      <p:sp>
        <p:nvSpPr>
          <p:cNvPr id="30764" name="TextBox 217"/>
          <p:cNvSpPr txBox="1">
            <a:spLocks noChangeArrowheads="1"/>
          </p:cNvSpPr>
          <p:nvPr/>
        </p:nvSpPr>
        <p:spPr bwMode="auto">
          <a:xfrm>
            <a:off x="7429500" y="1639888"/>
            <a:ext cx="157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/>
              <a:t>RID</a:t>
            </a:r>
            <a:r>
              <a:rPr lang="zh-CN" altLang="en-US"/>
              <a:t>：</a:t>
            </a:r>
            <a:endParaRPr lang="en-US" altLang="zh-CN"/>
          </a:p>
          <a:p>
            <a:pPr eaLnBrk="1" hangingPunct="1"/>
            <a:r>
              <a:rPr lang="en-US" altLang="zh-CN"/>
              <a:t>192.168.2.1</a:t>
            </a:r>
            <a:endParaRPr lang="zh-CN" altLang="en-US"/>
          </a:p>
        </p:txBody>
      </p:sp>
      <p:cxnSp>
        <p:nvCxnSpPr>
          <p:cNvPr id="223" name="直接箭头连接符 222"/>
          <p:cNvCxnSpPr/>
          <p:nvPr/>
        </p:nvCxnSpPr>
        <p:spPr>
          <a:xfrm rot="10800000">
            <a:off x="6429375" y="1806575"/>
            <a:ext cx="285750" cy="21431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接箭头连接符 223"/>
          <p:cNvCxnSpPr/>
          <p:nvPr/>
        </p:nvCxnSpPr>
        <p:spPr>
          <a:xfrm flipV="1">
            <a:off x="6929438" y="1806575"/>
            <a:ext cx="285750" cy="21431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7" name="TextBox 224"/>
          <p:cNvSpPr txBox="1">
            <a:spLocks noChangeArrowheads="1"/>
          </p:cNvSpPr>
          <p:nvPr/>
        </p:nvSpPr>
        <p:spPr bwMode="auto">
          <a:xfrm>
            <a:off x="6215063" y="2020888"/>
            <a:ext cx="12144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DRother</a:t>
            </a:r>
            <a:endParaRPr lang="zh-CN" altLang="en-US" sz="1600" b="1">
              <a:solidFill>
                <a:srgbClr val="CC0000"/>
              </a:solidFill>
              <a:ea typeface="华文细黑" panose="02010600040101010101" pitchFamily="2" charset="-122"/>
            </a:endParaRPr>
          </a:p>
        </p:txBody>
      </p:sp>
      <p:sp>
        <p:nvSpPr>
          <p:cNvPr id="30768" name="Line 171"/>
          <p:cNvSpPr>
            <a:spLocks noChangeShapeType="1"/>
          </p:cNvSpPr>
          <p:nvPr/>
        </p:nvSpPr>
        <p:spPr bwMode="auto">
          <a:xfrm>
            <a:off x="8501063" y="2381250"/>
            <a:ext cx="0" cy="358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769" name="Group 131"/>
          <p:cNvGrpSpPr>
            <a:grpSpLocks noChangeAspect="1"/>
          </p:cNvGrpSpPr>
          <p:nvPr/>
        </p:nvGrpSpPr>
        <p:grpSpPr bwMode="auto">
          <a:xfrm>
            <a:off x="8137525" y="2667000"/>
            <a:ext cx="720725" cy="501650"/>
            <a:chOff x="3541" y="1317"/>
            <a:chExt cx="747" cy="546"/>
          </a:xfrm>
        </p:grpSpPr>
        <p:sp>
          <p:nvSpPr>
            <p:cNvPr id="30784" name="AutoShape 132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85" name="Freeform 133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786" name="Freeform 134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787" name="Freeform 135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788" name="Freeform 136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789" name="Freeform 137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790" name="Freeform 138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791" name="Freeform 139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792" name="Freeform 140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793" name="Freeform 141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794" name="Freeform 142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795" name="Freeform 143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796" name="Freeform 144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797" name="Freeform 145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798" name="Freeform 146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799" name="Freeform 147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800" name="Freeform 148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30770" name="Text Box 173"/>
          <p:cNvSpPr txBox="1">
            <a:spLocks noChangeArrowheads="1"/>
          </p:cNvSpPr>
          <p:nvPr/>
        </p:nvSpPr>
        <p:spPr bwMode="auto">
          <a:xfrm>
            <a:off x="8215313" y="3167063"/>
            <a:ext cx="793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ea typeface="华文细黑" panose="02010600040101010101" pitchFamily="2" charset="-122"/>
              </a:rPr>
              <a:t>RTE</a:t>
            </a:r>
          </a:p>
        </p:txBody>
      </p:sp>
      <p:sp>
        <p:nvSpPr>
          <p:cNvPr id="30771" name="TextBox 247"/>
          <p:cNvSpPr txBox="1">
            <a:spLocks noChangeArrowheads="1"/>
          </p:cNvSpPr>
          <p:nvPr/>
        </p:nvSpPr>
        <p:spPr bwMode="auto">
          <a:xfrm>
            <a:off x="7572375" y="3357563"/>
            <a:ext cx="1428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/>
              <a:t>RID</a:t>
            </a:r>
            <a:r>
              <a:rPr lang="zh-CN" altLang="en-US"/>
              <a:t>：</a:t>
            </a:r>
            <a:endParaRPr lang="en-US" altLang="zh-CN"/>
          </a:p>
          <a:p>
            <a:pPr eaLnBrk="1" hangingPunct="1"/>
            <a:r>
              <a:rPr lang="en-US" altLang="zh-CN"/>
              <a:t>192.168.5.1</a:t>
            </a:r>
            <a:endParaRPr lang="zh-CN" altLang="en-US"/>
          </a:p>
        </p:txBody>
      </p:sp>
      <p:cxnSp>
        <p:nvCxnSpPr>
          <p:cNvPr id="250" name="直接连接符 249"/>
          <p:cNvCxnSpPr/>
          <p:nvPr/>
        </p:nvCxnSpPr>
        <p:spPr>
          <a:xfrm rot="5400000">
            <a:off x="1000125" y="3714750"/>
            <a:ext cx="857250" cy="0"/>
          </a:xfrm>
          <a:prstGeom prst="line">
            <a:avLst/>
          </a:prstGeom>
          <a:ln w="3810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3" name="内容占位符 2"/>
          <p:cNvSpPr>
            <a:spLocks noGrp="1"/>
          </p:cNvSpPr>
          <p:nvPr>
            <p:ph idx="1"/>
          </p:nvPr>
        </p:nvSpPr>
        <p:spPr>
          <a:xfrm>
            <a:off x="500063" y="5429250"/>
            <a:ext cx="8072437" cy="928688"/>
          </a:xfrm>
        </p:spPr>
        <p:txBody>
          <a:bodyPr/>
          <a:lstStyle/>
          <a:p>
            <a:r>
              <a:rPr lang="en-US" altLang="zh-CN" sz="2000" smtClean="0"/>
              <a:t>RTE</a:t>
            </a:r>
            <a:r>
              <a:rPr lang="zh-CN" altLang="en-US" sz="2000" smtClean="0"/>
              <a:t>后来加入网络，虽然它的</a:t>
            </a:r>
            <a:r>
              <a:rPr lang="en-US" altLang="zh-CN" sz="2000" smtClean="0"/>
              <a:t>Router ID</a:t>
            </a:r>
            <a:r>
              <a:rPr lang="zh-CN" altLang="en-US" sz="2000" smtClean="0"/>
              <a:t>比原有的</a:t>
            </a:r>
            <a:r>
              <a:rPr lang="en-US" altLang="zh-CN" sz="2000" smtClean="0"/>
              <a:t>DR</a:t>
            </a:r>
            <a:r>
              <a:rPr lang="zh-CN" altLang="en-US" sz="2000" smtClean="0"/>
              <a:t>和</a:t>
            </a:r>
            <a:r>
              <a:rPr lang="en-US" altLang="zh-CN" sz="2000" smtClean="0"/>
              <a:t>BDR</a:t>
            </a:r>
            <a:r>
              <a:rPr lang="zh-CN" altLang="en-US" sz="2000" smtClean="0"/>
              <a:t>都高，但是出于稳定性的考虑，只能成为</a:t>
            </a:r>
            <a:r>
              <a:rPr lang="en-US" altLang="zh-CN" sz="2000" smtClean="0"/>
              <a:t>DRother</a:t>
            </a:r>
            <a:r>
              <a:rPr lang="zh-CN" altLang="en-US" sz="2000" smtClean="0"/>
              <a:t>路由器。</a:t>
            </a:r>
          </a:p>
        </p:txBody>
      </p:sp>
      <p:cxnSp>
        <p:nvCxnSpPr>
          <p:cNvPr id="271" name="直接箭头连接符 270"/>
          <p:cNvCxnSpPr/>
          <p:nvPr/>
        </p:nvCxnSpPr>
        <p:spPr>
          <a:xfrm rot="10800000">
            <a:off x="2570163" y="3071813"/>
            <a:ext cx="428625" cy="21431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直接连接符 271"/>
          <p:cNvCxnSpPr/>
          <p:nvPr/>
        </p:nvCxnSpPr>
        <p:spPr>
          <a:xfrm rot="5400000">
            <a:off x="2562225" y="3705225"/>
            <a:ext cx="876300" cy="0"/>
          </a:xfrm>
          <a:prstGeom prst="line">
            <a:avLst/>
          </a:prstGeom>
          <a:ln w="3810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接箭头连接符 274"/>
          <p:cNvCxnSpPr/>
          <p:nvPr/>
        </p:nvCxnSpPr>
        <p:spPr>
          <a:xfrm rot="10800000">
            <a:off x="5643563" y="3127375"/>
            <a:ext cx="428625" cy="21431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7" name="TextBox 275"/>
          <p:cNvSpPr txBox="1">
            <a:spLocks noChangeArrowheads="1"/>
          </p:cNvSpPr>
          <p:nvPr/>
        </p:nvSpPr>
        <p:spPr bwMode="auto">
          <a:xfrm>
            <a:off x="5715000" y="4202113"/>
            <a:ext cx="857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BDR</a:t>
            </a:r>
            <a:endParaRPr lang="zh-CN" altLang="en-US" sz="1600" b="1">
              <a:solidFill>
                <a:srgbClr val="CC0000"/>
              </a:solidFill>
              <a:ea typeface="华文细黑" panose="02010600040101010101" pitchFamily="2" charset="-122"/>
            </a:endParaRPr>
          </a:p>
        </p:txBody>
      </p:sp>
      <p:cxnSp>
        <p:nvCxnSpPr>
          <p:cNvPr id="277" name="直接连接符 276"/>
          <p:cNvCxnSpPr/>
          <p:nvPr/>
        </p:nvCxnSpPr>
        <p:spPr>
          <a:xfrm rot="5400000">
            <a:off x="5644357" y="3772694"/>
            <a:ext cx="857250" cy="1587"/>
          </a:xfrm>
          <a:prstGeom prst="line">
            <a:avLst/>
          </a:prstGeom>
          <a:ln w="3810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9" name="TextBox 277"/>
          <p:cNvSpPr txBox="1">
            <a:spLocks noChangeArrowheads="1"/>
          </p:cNvSpPr>
          <p:nvPr/>
        </p:nvSpPr>
        <p:spPr bwMode="auto">
          <a:xfrm>
            <a:off x="7359650" y="4143375"/>
            <a:ext cx="857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DR</a:t>
            </a:r>
            <a:endParaRPr lang="zh-CN" altLang="en-US" sz="1600" b="1">
              <a:solidFill>
                <a:srgbClr val="CC0000"/>
              </a:solidFill>
              <a:ea typeface="华文细黑" panose="02010600040101010101" pitchFamily="2" charset="-122"/>
            </a:endParaRPr>
          </a:p>
        </p:txBody>
      </p:sp>
      <p:cxnSp>
        <p:nvCxnSpPr>
          <p:cNvPr id="279" name="直接箭头连接符 278"/>
          <p:cNvCxnSpPr/>
          <p:nvPr/>
        </p:nvCxnSpPr>
        <p:spPr>
          <a:xfrm rot="10800000">
            <a:off x="7143750" y="3071813"/>
            <a:ext cx="428625" cy="21431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直接连接符 279"/>
          <p:cNvCxnSpPr/>
          <p:nvPr/>
        </p:nvCxnSpPr>
        <p:spPr>
          <a:xfrm rot="5400000">
            <a:off x="7134225" y="3729038"/>
            <a:ext cx="877887" cy="1588"/>
          </a:xfrm>
          <a:prstGeom prst="line">
            <a:avLst/>
          </a:prstGeom>
          <a:ln w="3810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直接箭头连接符 280"/>
          <p:cNvCxnSpPr/>
          <p:nvPr/>
        </p:nvCxnSpPr>
        <p:spPr>
          <a:xfrm>
            <a:off x="7143750" y="2500313"/>
            <a:ext cx="714375" cy="35877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3" name="AutoShape 293"/>
          <p:cNvSpPr>
            <a:spLocks noChangeArrowheads="1"/>
          </p:cNvSpPr>
          <p:nvPr/>
        </p:nvSpPr>
        <p:spPr bwMode="auto">
          <a:xfrm rot="10759402" flipH="1">
            <a:off x="3930650" y="2576513"/>
            <a:ext cx="792163" cy="288925"/>
          </a:xfrm>
          <a:prstGeom prst="rightArrow">
            <a:avLst>
              <a:gd name="adj1" fmla="val 50065"/>
              <a:gd name="adj2" fmla="val 68798"/>
            </a:avLst>
          </a:prstGeom>
          <a:gradFill rotWithShape="0">
            <a:gsLst>
              <a:gs pos="0">
                <a:srgbClr val="F4DF91"/>
              </a:gs>
              <a:gs pos="100000">
                <a:srgbClr val="E7B705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E7B705"/>
            </a:extrusionClr>
            <a:contourClr>
              <a:srgbClr val="F4DF9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圆角矩形 271"/>
          <p:cNvSpPr>
            <a:spLocks noChangeArrowheads="1"/>
          </p:cNvSpPr>
          <p:nvPr/>
        </p:nvSpPr>
        <p:spPr bwMode="auto">
          <a:xfrm>
            <a:off x="4643438" y="844550"/>
            <a:ext cx="4286250" cy="385762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31747" name="圆角矩形 270"/>
          <p:cNvSpPr>
            <a:spLocks noChangeArrowheads="1"/>
          </p:cNvSpPr>
          <p:nvPr/>
        </p:nvSpPr>
        <p:spPr bwMode="auto">
          <a:xfrm>
            <a:off x="71438" y="844550"/>
            <a:ext cx="4214812" cy="385762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3174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DR/BDR</a:t>
            </a:r>
            <a:r>
              <a:rPr lang="zh-CN" altLang="en-US" smtClean="0"/>
              <a:t>的选举示例二</a:t>
            </a:r>
          </a:p>
        </p:txBody>
      </p:sp>
      <p:grpSp>
        <p:nvGrpSpPr>
          <p:cNvPr id="31749" name="Group 5"/>
          <p:cNvGrpSpPr>
            <a:grpSpLocks noChangeAspect="1"/>
          </p:cNvGrpSpPr>
          <p:nvPr/>
        </p:nvGrpSpPr>
        <p:grpSpPr bwMode="auto">
          <a:xfrm>
            <a:off x="1079500" y="1490663"/>
            <a:ext cx="720725" cy="501650"/>
            <a:chOff x="3541" y="1317"/>
            <a:chExt cx="747" cy="546"/>
          </a:xfrm>
        </p:grpSpPr>
        <p:sp>
          <p:nvSpPr>
            <p:cNvPr id="31971" name="AutoShape 6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72" name="Freeform 7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73" name="Freeform 8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74" name="Freeform 9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75" name="Freeform 10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76" name="Freeform 11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77" name="Freeform 12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78" name="Freeform 13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79" name="Freeform 14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80" name="Freeform 15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81" name="Freeform 16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82" name="Freeform 17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83" name="Freeform 18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84" name="Freeform 19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85" name="Freeform 20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86" name="Freeform 21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87" name="Freeform 22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1750" name="Group 95"/>
          <p:cNvGrpSpPr>
            <a:grpSpLocks noChangeAspect="1"/>
          </p:cNvGrpSpPr>
          <p:nvPr/>
        </p:nvGrpSpPr>
        <p:grpSpPr bwMode="auto">
          <a:xfrm>
            <a:off x="2519363" y="1490663"/>
            <a:ext cx="720725" cy="501650"/>
            <a:chOff x="3541" y="1317"/>
            <a:chExt cx="747" cy="546"/>
          </a:xfrm>
        </p:grpSpPr>
        <p:sp>
          <p:nvSpPr>
            <p:cNvPr id="31954" name="AutoShape 96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55" name="Freeform 97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56" name="Freeform 98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57" name="Freeform 99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58" name="Freeform 100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59" name="Freeform 101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60" name="Freeform 102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61" name="Freeform 103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62" name="Freeform 104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63" name="Freeform 105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64" name="Freeform 106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65" name="Freeform 107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66" name="Freeform 108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67" name="Freeform 109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68" name="Freeform 110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69" name="Freeform 111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70" name="Freeform 112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1751" name="Group 113"/>
          <p:cNvGrpSpPr>
            <a:grpSpLocks noChangeAspect="1"/>
          </p:cNvGrpSpPr>
          <p:nvPr/>
        </p:nvGrpSpPr>
        <p:grpSpPr bwMode="auto">
          <a:xfrm>
            <a:off x="214313" y="2643188"/>
            <a:ext cx="720725" cy="501650"/>
            <a:chOff x="3541" y="1317"/>
            <a:chExt cx="747" cy="546"/>
          </a:xfrm>
        </p:grpSpPr>
        <p:sp>
          <p:nvSpPr>
            <p:cNvPr id="31937" name="AutoShape 114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38" name="Freeform 115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39" name="Freeform 116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40" name="Freeform 117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41" name="Freeform 118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42" name="Freeform 119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43" name="Freeform 120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44" name="Freeform 121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45" name="Freeform 122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46" name="Freeform 123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47" name="Freeform 124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48" name="Freeform 125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49" name="Freeform 126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50" name="Freeform 127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51" name="Freeform 128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52" name="Freeform 129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53" name="Freeform 130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1752" name="Group 131"/>
          <p:cNvGrpSpPr>
            <a:grpSpLocks noChangeAspect="1"/>
          </p:cNvGrpSpPr>
          <p:nvPr/>
        </p:nvGrpSpPr>
        <p:grpSpPr bwMode="auto">
          <a:xfrm>
            <a:off x="1798638" y="2643188"/>
            <a:ext cx="720725" cy="501650"/>
            <a:chOff x="3541" y="1317"/>
            <a:chExt cx="747" cy="546"/>
          </a:xfrm>
        </p:grpSpPr>
        <p:sp>
          <p:nvSpPr>
            <p:cNvPr id="31920" name="AutoShape 132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21" name="Freeform 133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22" name="Freeform 134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23" name="Freeform 135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24" name="Freeform 136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25" name="Freeform 137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26" name="Freeform 138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27" name="Freeform 139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28" name="Freeform 140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29" name="Freeform 141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30" name="Freeform 142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31" name="Freeform 143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32" name="Freeform 144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33" name="Freeform 145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34" name="Freeform 146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35" name="Freeform 147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36" name="Freeform 148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31753" name="Line 167"/>
          <p:cNvSpPr>
            <a:spLocks noChangeShapeType="1"/>
          </p:cNvSpPr>
          <p:nvPr/>
        </p:nvSpPr>
        <p:spPr bwMode="auto">
          <a:xfrm>
            <a:off x="142875" y="2355850"/>
            <a:ext cx="417671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4" name="Line 168"/>
          <p:cNvSpPr>
            <a:spLocks noChangeShapeType="1"/>
          </p:cNvSpPr>
          <p:nvPr/>
        </p:nvSpPr>
        <p:spPr bwMode="auto">
          <a:xfrm>
            <a:off x="1438275" y="1995488"/>
            <a:ext cx="0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5" name="Line 169"/>
          <p:cNvSpPr>
            <a:spLocks noChangeShapeType="1"/>
          </p:cNvSpPr>
          <p:nvPr/>
        </p:nvSpPr>
        <p:spPr bwMode="auto">
          <a:xfrm>
            <a:off x="2879725" y="1995488"/>
            <a:ext cx="0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6" name="Line 170"/>
          <p:cNvSpPr>
            <a:spLocks noChangeShapeType="1"/>
          </p:cNvSpPr>
          <p:nvPr/>
        </p:nvSpPr>
        <p:spPr bwMode="auto">
          <a:xfrm>
            <a:off x="574675" y="2355850"/>
            <a:ext cx="0" cy="358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7" name="Line 171"/>
          <p:cNvSpPr>
            <a:spLocks noChangeShapeType="1"/>
          </p:cNvSpPr>
          <p:nvPr/>
        </p:nvSpPr>
        <p:spPr bwMode="auto">
          <a:xfrm>
            <a:off x="2159000" y="2355850"/>
            <a:ext cx="0" cy="358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8" name="Text Box 173"/>
          <p:cNvSpPr txBox="1">
            <a:spLocks noChangeArrowheads="1"/>
          </p:cNvSpPr>
          <p:nvPr/>
        </p:nvSpPr>
        <p:spPr bwMode="auto">
          <a:xfrm>
            <a:off x="1798638" y="3146425"/>
            <a:ext cx="793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ea typeface="华文细黑" panose="02010600040101010101" pitchFamily="2" charset="-122"/>
              </a:rPr>
              <a:t>RTD</a:t>
            </a:r>
          </a:p>
        </p:txBody>
      </p:sp>
      <p:sp>
        <p:nvSpPr>
          <p:cNvPr id="31759" name="Text Box 174"/>
          <p:cNvSpPr txBox="1">
            <a:spLocks noChangeArrowheads="1"/>
          </p:cNvSpPr>
          <p:nvPr/>
        </p:nvSpPr>
        <p:spPr bwMode="auto">
          <a:xfrm>
            <a:off x="2519363" y="1130300"/>
            <a:ext cx="7937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ea typeface="华文细黑" panose="02010600040101010101" pitchFamily="2" charset="-122"/>
              </a:rPr>
              <a:t>RTB</a:t>
            </a:r>
          </a:p>
        </p:txBody>
      </p:sp>
      <p:sp>
        <p:nvSpPr>
          <p:cNvPr id="31760" name="Text Box 175"/>
          <p:cNvSpPr txBox="1">
            <a:spLocks noChangeArrowheads="1"/>
          </p:cNvSpPr>
          <p:nvPr/>
        </p:nvSpPr>
        <p:spPr bwMode="auto">
          <a:xfrm>
            <a:off x="214313" y="3146425"/>
            <a:ext cx="793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ea typeface="华文细黑" panose="02010600040101010101" pitchFamily="2" charset="-122"/>
              </a:rPr>
              <a:t>RTC</a:t>
            </a:r>
          </a:p>
        </p:txBody>
      </p:sp>
      <p:sp>
        <p:nvSpPr>
          <p:cNvPr id="31761" name="Text Box 176"/>
          <p:cNvSpPr txBox="1">
            <a:spLocks noChangeArrowheads="1"/>
          </p:cNvSpPr>
          <p:nvPr/>
        </p:nvSpPr>
        <p:spPr bwMode="auto">
          <a:xfrm>
            <a:off x="1079500" y="1130300"/>
            <a:ext cx="7937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ea typeface="华文细黑" panose="02010600040101010101" pitchFamily="2" charset="-122"/>
              </a:rPr>
              <a:t>RTA</a:t>
            </a:r>
          </a:p>
        </p:txBody>
      </p:sp>
      <p:sp>
        <p:nvSpPr>
          <p:cNvPr id="31762" name="TextBox 84"/>
          <p:cNvSpPr txBox="1">
            <a:spLocks noChangeArrowheads="1"/>
          </p:cNvSpPr>
          <p:nvPr/>
        </p:nvSpPr>
        <p:spPr bwMode="auto">
          <a:xfrm>
            <a:off x="1643063" y="3344863"/>
            <a:ext cx="257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RID</a:t>
            </a:r>
            <a:r>
              <a:rPr lang="zh-CN" altLang="en-US"/>
              <a:t>：</a:t>
            </a:r>
            <a:endParaRPr lang="en-US" altLang="zh-CN"/>
          </a:p>
          <a:p>
            <a:pPr eaLnBrk="1" hangingPunct="1"/>
            <a:r>
              <a:rPr lang="en-US" altLang="zh-CN"/>
              <a:t>192.168.4.1</a:t>
            </a:r>
            <a:endParaRPr lang="zh-CN" altLang="en-US"/>
          </a:p>
        </p:txBody>
      </p:sp>
      <p:sp>
        <p:nvSpPr>
          <p:cNvPr id="31763" name="TextBox 85"/>
          <p:cNvSpPr txBox="1">
            <a:spLocks noChangeArrowheads="1"/>
          </p:cNvSpPr>
          <p:nvPr/>
        </p:nvSpPr>
        <p:spPr bwMode="auto">
          <a:xfrm>
            <a:off x="142875" y="3344863"/>
            <a:ext cx="257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RID</a:t>
            </a:r>
            <a:r>
              <a:rPr lang="zh-CN" altLang="en-US"/>
              <a:t>：</a:t>
            </a:r>
            <a:endParaRPr lang="en-US" altLang="zh-CN"/>
          </a:p>
          <a:p>
            <a:pPr eaLnBrk="1" hangingPunct="1"/>
            <a:r>
              <a:rPr lang="en-US" altLang="zh-CN"/>
              <a:t>192.168.3.1</a:t>
            </a:r>
            <a:endParaRPr lang="zh-CN" altLang="en-US"/>
          </a:p>
        </p:txBody>
      </p:sp>
      <p:sp>
        <p:nvSpPr>
          <p:cNvPr id="31764" name="TextBox 86"/>
          <p:cNvSpPr txBox="1">
            <a:spLocks noChangeArrowheads="1"/>
          </p:cNvSpPr>
          <p:nvPr/>
        </p:nvSpPr>
        <p:spPr bwMode="auto">
          <a:xfrm>
            <a:off x="142875" y="1579563"/>
            <a:ext cx="257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RID</a:t>
            </a:r>
            <a:r>
              <a:rPr lang="zh-CN" altLang="en-US"/>
              <a:t>：</a:t>
            </a:r>
            <a:endParaRPr lang="en-US" altLang="zh-CN"/>
          </a:p>
          <a:p>
            <a:pPr eaLnBrk="1" hangingPunct="1"/>
            <a:r>
              <a:rPr lang="en-US" altLang="zh-CN"/>
              <a:t>192.168.1.1</a:t>
            </a:r>
            <a:endParaRPr lang="zh-CN" altLang="en-US"/>
          </a:p>
        </p:txBody>
      </p:sp>
      <p:sp>
        <p:nvSpPr>
          <p:cNvPr id="31765" name="TextBox 89"/>
          <p:cNvSpPr txBox="1">
            <a:spLocks noChangeArrowheads="1"/>
          </p:cNvSpPr>
          <p:nvPr/>
        </p:nvSpPr>
        <p:spPr bwMode="auto">
          <a:xfrm>
            <a:off x="2857500" y="4143375"/>
            <a:ext cx="85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C00000"/>
                </a:solidFill>
              </a:rPr>
              <a:t>DR</a:t>
            </a:r>
            <a:endParaRPr lang="zh-CN" altLang="en-US" b="1">
              <a:solidFill>
                <a:srgbClr val="C00000"/>
              </a:solidFill>
            </a:endParaRPr>
          </a:p>
        </p:txBody>
      </p:sp>
      <p:cxnSp>
        <p:nvCxnSpPr>
          <p:cNvPr id="91" name="直接箭头连接符 90"/>
          <p:cNvCxnSpPr/>
          <p:nvPr/>
        </p:nvCxnSpPr>
        <p:spPr>
          <a:xfrm rot="10800000">
            <a:off x="1785938" y="1793875"/>
            <a:ext cx="285750" cy="21431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箭头连接符 91"/>
          <p:cNvCxnSpPr/>
          <p:nvPr/>
        </p:nvCxnSpPr>
        <p:spPr>
          <a:xfrm flipV="1">
            <a:off x="2286000" y="1793875"/>
            <a:ext cx="285750" cy="21431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8" name="TextBox 92"/>
          <p:cNvSpPr txBox="1">
            <a:spLocks noChangeArrowheads="1"/>
          </p:cNvSpPr>
          <p:nvPr/>
        </p:nvSpPr>
        <p:spPr bwMode="auto">
          <a:xfrm>
            <a:off x="1571625" y="2008188"/>
            <a:ext cx="1214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C00000"/>
                </a:solidFill>
              </a:rPr>
              <a:t>DRother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31769" name="Line 171"/>
          <p:cNvSpPr>
            <a:spLocks noChangeShapeType="1"/>
          </p:cNvSpPr>
          <p:nvPr/>
        </p:nvSpPr>
        <p:spPr bwMode="auto">
          <a:xfrm>
            <a:off x="3857625" y="2368550"/>
            <a:ext cx="0" cy="358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770" name="Group 131"/>
          <p:cNvGrpSpPr>
            <a:grpSpLocks noChangeAspect="1"/>
          </p:cNvGrpSpPr>
          <p:nvPr/>
        </p:nvGrpSpPr>
        <p:grpSpPr bwMode="auto">
          <a:xfrm>
            <a:off x="3494088" y="2654300"/>
            <a:ext cx="720725" cy="501650"/>
            <a:chOff x="3541" y="1317"/>
            <a:chExt cx="747" cy="546"/>
          </a:xfrm>
        </p:grpSpPr>
        <p:sp>
          <p:nvSpPr>
            <p:cNvPr id="31903" name="AutoShape 132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04" name="Freeform 133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05" name="Freeform 134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06" name="Freeform 135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07" name="Freeform 136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08" name="Freeform 137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09" name="Freeform 138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10" name="Freeform 139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11" name="Freeform 140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12" name="Freeform 141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13" name="Freeform 142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14" name="Freeform 143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15" name="Freeform 144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16" name="Freeform 145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17" name="Freeform 146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18" name="Freeform 147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19" name="Freeform 148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31771" name="Text Box 173"/>
          <p:cNvSpPr txBox="1">
            <a:spLocks noChangeArrowheads="1"/>
          </p:cNvSpPr>
          <p:nvPr/>
        </p:nvSpPr>
        <p:spPr bwMode="auto">
          <a:xfrm>
            <a:off x="3571875" y="3154363"/>
            <a:ext cx="793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ea typeface="华文细黑" panose="02010600040101010101" pitchFamily="2" charset="-122"/>
              </a:rPr>
              <a:t>RTE</a:t>
            </a:r>
          </a:p>
        </p:txBody>
      </p:sp>
      <p:sp>
        <p:nvSpPr>
          <p:cNvPr id="31772" name="TextBox 119"/>
          <p:cNvSpPr txBox="1">
            <a:spLocks noChangeArrowheads="1"/>
          </p:cNvSpPr>
          <p:nvPr/>
        </p:nvSpPr>
        <p:spPr bwMode="auto">
          <a:xfrm>
            <a:off x="1071563" y="4143375"/>
            <a:ext cx="85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C00000"/>
                </a:solidFill>
              </a:rPr>
              <a:t>BDR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31773" name="TextBox 120"/>
          <p:cNvSpPr txBox="1">
            <a:spLocks noChangeArrowheads="1"/>
          </p:cNvSpPr>
          <p:nvPr/>
        </p:nvSpPr>
        <p:spPr bwMode="auto">
          <a:xfrm>
            <a:off x="3000375" y="3341688"/>
            <a:ext cx="1428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/>
              <a:t>RID</a:t>
            </a:r>
            <a:r>
              <a:rPr lang="zh-CN" altLang="en-US"/>
              <a:t>：</a:t>
            </a:r>
            <a:endParaRPr lang="en-US" altLang="zh-CN"/>
          </a:p>
          <a:p>
            <a:pPr eaLnBrk="1" hangingPunct="1"/>
            <a:r>
              <a:rPr lang="en-US" altLang="zh-CN"/>
              <a:t>192.168.5.1</a:t>
            </a:r>
            <a:endParaRPr lang="zh-CN" altLang="en-US"/>
          </a:p>
        </p:txBody>
      </p:sp>
      <p:grpSp>
        <p:nvGrpSpPr>
          <p:cNvPr id="31774" name="Group 5"/>
          <p:cNvGrpSpPr>
            <a:grpSpLocks noChangeAspect="1"/>
          </p:cNvGrpSpPr>
          <p:nvPr/>
        </p:nvGrpSpPr>
        <p:grpSpPr bwMode="auto">
          <a:xfrm>
            <a:off x="5580063" y="1490663"/>
            <a:ext cx="720725" cy="501650"/>
            <a:chOff x="3541" y="1317"/>
            <a:chExt cx="747" cy="546"/>
          </a:xfrm>
        </p:grpSpPr>
        <p:sp>
          <p:nvSpPr>
            <p:cNvPr id="31886" name="AutoShape 6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87" name="Freeform 7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88" name="Freeform 8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89" name="Freeform 9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90" name="Freeform 10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91" name="Freeform 11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92" name="Freeform 12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93" name="Freeform 13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94" name="Freeform 14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95" name="Freeform 15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96" name="Freeform 16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97" name="Freeform 17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98" name="Freeform 18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99" name="Freeform 19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00" name="Freeform 20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01" name="Freeform 21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902" name="Freeform 22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1775" name="Group 95"/>
          <p:cNvGrpSpPr>
            <a:grpSpLocks noChangeAspect="1"/>
          </p:cNvGrpSpPr>
          <p:nvPr/>
        </p:nvGrpSpPr>
        <p:grpSpPr bwMode="auto">
          <a:xfrm>
            <a:off x="7019925" y="1490663"/>
            <a:ext cx="720725" cy="501650"/>
            <a:chOff x="3541" y="1317"/>
            <a:chExt cx="747" cy="546"/>
          </a:xfrm>
        </p:grpSpPr>
        <p:sp>
          <p:nvSpPr>
            <p:cNvPr id="31869" name="AutoShape 96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70" name="Freeform 97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71" name="Freeform 98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72" name="Freeform 99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73" name="Freeform 100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74" name="Freeform 101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75" name="Freeform 102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76" name="Freeform 103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77" name="Freeform 104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78" name="Freeform 105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79" name="Freeform 106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80" name="Freeform 107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81" name="Freeform 108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82" name="Freeform 109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83" name="Freeform 110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84" name="Freeform 111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85" name="Freeform 112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1776" name="Group 113"/>
          <p:cNvGrpSpPr>
            <a:grpSpLocks noChangeAspect="1"/>
          </p:cNvGrpSpPr>
          <p:nvPr/>
        </p:nvGrpSpPr>
        <p:grpSpPr bwMode="auto">
          <a:xfrm>
            <a:off x="4714875" y="2643188"/>
            <a:ext cx="720725" cy="501650"/>
            <a:chOff x="3541" y="1317"/>
            <a:chExt cx="747" cy="546"/>
          </a:xfrm>
        </p:grpSpPr>
        <p:sp>
          <p:nvSpPr>
            <p:cNvPr id="31852" name="AutoShape 114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53" name="Freeform 115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54" name="Freeform 116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55" name="Freeform 117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56" name="Freeform 118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57" name="Freeform 119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58" name="Freeform 120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59" name="Freeform 121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60" name="Freeform 122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61" name="Freeform 123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62" name="Freeform 124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63" name="Freeform 125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64" name="Freeform 126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65" name="Freeform 127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66" name="Freeform 128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67" name="Freeform 129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68" name="Freeform 130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1777" name="Group 131"/>
          <p:cNvGrpSpPr>
            <a:grpSpLocks noChangeAspect="1"/>
          </p:cNvGrpSpPr>
          <p:nvPr/>
        </p:nvGrpSpPr>
        <p:grpSpPr bwMode="auto">
          <a:xfrm>
            <a:off x="6299200" y="2643188"/>
            <a:ext cx="720725" cy="501650"/>
            <a:chOff x="3541" y="1317"/>
            <a:chExt cx="747" cy="546"/>
          </a:xfrm>
        </p:grpSpPr>
        <p:sp>
          <p:nvSpPr>
            <p:cNvPr id="31835" name="AutoShape 132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36" name="Freeform 133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37" name="Freeform 134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38" name="Freeform 135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39" name="Freeform 136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40" name="Freeform 137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41" name="Freeform 138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42" name="Freeform 139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43" name="Freeform 140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44" name="Freeform 141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45" name="Freeform 142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46" name="Freeform 143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47" name="Freeform 144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48" name="Freeform 145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49" name="Freeform 146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50" name="Freeform 147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51" name="Freeform 148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31778" name="Line 167"/>
          <p:cNvSpPr>
            <a:spLocks noChangeShapeType="1"/>
          </p:cNvSpPr>
          <p:nvPr/>
        </p:nvSpPr>
        <p:spPr bwMode="auto">
          <a:xfrm>
            <a:off x="4643438" y="2355850"/>
            <a:ext cx="417671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79" name="Line 168"/>
          <p:cNvSpPr>
            <a:spLocks noChangeShapeType="1"/>
          </p:cNvSpPr>
          <p:nvPr/>
        </p:nvSpPr>
        <p:spPr bwMode="auto">
          <a:xfrm>
            <a:off x="5938838" y="1995488"/>
            <a:ext cx="0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80" name="Line 169"/>
          <p:cNvSpPr>
            <a:spLocks noChangeShapeType="1"/>
          </p:cNvSpPr>
          <p:nvPr/>
        </p:nvSpPr>
        <p:spPr bwMode="auto">
          <a:xfrm>
            <a:off x="7380288" y="1995488"/>
            <a:ext cx="0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81" name="Line 170"/>
          <p:cNvSpPr>
            <a:spLocks noChangeShapeType="1"/>
          </p:cNvSpPr>
          <p:nvPr/>
        </p:nvSpPr>
        <p:spPr bwMode="auto">
          <a:xfrm>
            <a:off x="5075238" y="2355850"/>
            <a:ext cx="0" cy="358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82" name="Line 171"/>
          <p:cNvSpPr>
            <a:spLocks noChangeShapeType="1"/>
          </p:cNvSpPr>
          <p:nvPr/>
        </p:nvSpPr>
        <p:spPr bwMode="auto">
          <a:xfrm>
            <a:off x="6659563" y="2355850"/>
            <a:ext cx="0" cy="358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83" name="Text Box 173"/>
          <p:cNvSpPr txBox="1">
            <a:spLocks noChangeArrowheads="1"/>
          </p:cNvSpPr>
          <p:nvPr/>
        </p:nvSpPr>
        <p:spPr bwMode="auto">
          <a:xfrm>
            <a:off x="6299200" y="3146425"/>
            <a:ext cx="793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ea typeface="华文细黑" panose="02010600040101010101" pitchFamily="2" charset="-122"/>
              </a:rPr>
              <a:t>RTD</a:t>
            </a:r>
          </a:p>
        </p:txBody>
      </p:sp>
      <p:sp>
        <p:nvSpPr>
          <p:cNvPr id="31784" name="Text Box 174"/>
          <p:cNvSpPr txBox="1">
            <a:spLocks noChangeArrowheads="1"/>
          </p:cNvSpPr>
          <p:nvPr/>
        </p:nvSpPr>
        <p:spPr bwMode="auto">
          <a:xfrm>
            <a:off x="7019925" y="1130300"/>
            <a:ext cx="7937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ea typeface="华文细黑" panose="02010600040101010101" pitchFamily="2" charset="-122"/>
              </a:rPr>
              <a:t>RTB</a:t>
            </a:r>
          </a:p>
        </p:txBody>
      </p:sp>
      <p:sp>
        <p:nvSpPr>
          <p:cNvPr id="31785" name="Text Box 175"/>
          <p:cNvSpPr txBox="1">
            <a:spLocks noChangeArrowheads="1"/>
          </p:cNvSpPr>
          <p:nvPr/>
        </p:nvSpPr>
        <p:spPr bwMode="auto">
          <a:xfrm>
            <a:off x="4714875" y="3146425"/>
            <a:ext cx="793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ea typeface="华文细黑" panose="02010600040101010101" pitchFamily="2" charset="-122"/>
              </a:rPr>
              <a:t>RTC</a:t>
            </a:r>
          </a:p>
        </p:txBody>
      </p:sp>
      <p:sp>
        <p:nvSpPr>
          <p:cNvPr id="31786" name="Text Box 176"/>
          <p:cNvSpPr txBox="1">
            <a:spLocks noChangeArrowheads="1"/>
          </p:cNvSpPr>
          <p:nvPr/>
        </p:nvSpPr>
        <p:spPr bwMode="auto">
          <a:xfrm>
            <a:off x="5580063" y="1130300"/>
            <a:ext cx="7937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ea typeface="华文细黑" panose="02010600040101010101" pitchFamily="2" charset="-122"/>
              </a:rPr>
              <a:t>RTA</a:t>
            </a:r>
          </a:p>
        </p:txBody>
      </p:sp>
      <p:sp>
        <p:nvSpPr>
          <p:cNvPr id="31787" name="TextBox 203"/>
          <p:cNvSpPr txBox="1">
            <a:spLocks noChangeArrowheads="1"/>
          </p:cNvSpPr>
          <p:nvPr/>
        </p:nvSpPr>
        <p:spPr bwMode="auto">
          <a:xfrm>
            <a:off x="6286500" y="3344863"/>
            <a:ext cx="257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RID</a:t>
            </a:r>
            <a:r>
              <a:rPr lang="zh-CN" altLang="en-US"/>
              <a:t>：</a:t>
            </a:r>
            <a:endParaRPr lang="en-US" altLang="zh-CN"/>
          </a:p>
          <a:p>
            <a:pPr eaLnBrk="1" hangingPunct="1"/>
            <a:r>
              <a:rPr lang="en-US" altLang="zh-CN"/>
              <a:t>192.168.4.1</a:t>
            </a:r>
            <a:endParaRPr lang="zh-CN" altLang="en-US"/>
          </a:p>
        </p:txBody>
      </p:sp>
      <p:sp>
        <p:nvSpPr>
          <p:cNvPr id="31788" name="TextBox 204"/>
          <p:cNvSpPr txBox="1">
            <a:spLocks noChangeArrowheads="1"/>
          </p:cNvSpPr>
          <p:nvPr/>
        </p:nvSpPr>
        <p:spPr bwMode="auto">
          <a:xfrm>
            <a:off x="4643438" y="3344863"/>
            <a:ext cx="257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RID</a:t>
            </a:r>
            <a:r>
              <a:rPr lang="zh-CN" altLang="en-US"/>
              <a:t>：</a:t>
            </a:r>
            <a:endParaRPr lang="en-US" altLang="zh-CN"/>
          </a:p>
          <a:p>
            <a:pPr eaLnBrk="1" hangingPunct="1"/>
            <a:r>
              <a:rPr lang="en-US" altLang="zh-CN"/>
              <a:t>192.168.3.1</a:t>
            </a:r>
            <a:endParaRPr lang="zh-CN" altLang="en-US"/>
          </a:p>
        </p:txBody>
      </p:sp>
      <p:sp>
        <p:nvSpPr>
          <p:cNvPr id="31789" name="TextBox 205"/>
          <p:cNvSpPr txBox="1">
            <a:spLocks noChangeArrowheads="1"/>
          </p:cNvSpPr>
          <p:nvPr/>
        </p:nvSpPr>
        <p:spPr bwMode="auto">
          <a:xfrm>
            <a:off x="4643438" y="1579563"/>
            <a:ext cx="257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RID</a:t>
            </a:r>
            <a:r>
              <a:rPr lang="zh-CN" altLang="en-US"/>
              <a:t>：</a:t>
            </a:r>
            <a:endParaRPr lang="en-US" altLang="zh-CN"/>
          </a:p>
          <a:p>
            <a:pPr eaLnBrk="1" hangingPunct="1"/>
            <a:r>
              <a:rPr lang="en-US" altLang="zh-CN"/>
              <a:t>192.168.1.1</a:t>
            </a:r>
            <a:endParaRPr lang="zh-CN" altLang="en-US"/>
          </a:p>
        </p:txBody>
      </p:sp>
      <p:cxnSp>
        <p:nvCxnSpPr>
          <p:cNvPr id="210" name="直接箭头连接符 209"/>
          <p:cNvCxnSpPr/>
          <p:nvPr/>
        </p:nvCxnSpPr>
        <p:spPr>
          <a:xfrm rot="10800000">
            <a:off x="6286500" y="1793875"/>
            <a:ext cx="285750" cy="21431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接箭头连接符 210"/>
          <p:cNvCxnSpPr/>
          <p:nvPr/>
        </p:nvCxnSpPr>
        <p:spPr>
          <a:xfrm flipV="1">
            <a:off x="6786563" y="1793875"/>
            <a:ext cx="285750" cy="21431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92" name="TextBox 211"/>
          <p:cNvSpPr txBox="1">
            <a:spLocks noChangeArrowheads="1"/>
          </p:cNvSpPr>
          <p:nvPr/>
        </p:nvSpPr>
        <p:spPr bwMode="auto">
          <a:xfrm>
            <a:off x="6072188" y="2008188"/>
            <a:ext cx="1214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C00000"/>
                </a:solidFill>
              </a:rPr>
              <a:t>DRother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31793" name="Line 171"/>
          <p:cNvSpPr>
            <a:spLocks noChangeShapeType="1"/>
          </p:cNvSpPr>
          <p:nvPr/>
        </p:nvSpPr>
        <p:spPr bwMode="auto">
          <a:xfrm>
            <a:off x="8358188" y="2368550"/>
            <a:ext cx="0" cy="358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1794" name="Group 131"/>
          <p:cNvGrpSpPr>
            <a:grpSpLocks noChangeAspect="1"/>
          </p:cNvGrpSpPr>
          <p:nvPr/>
        </p:nvGrpSpPr>
        <p:grpSpPr bwMode="auto">
          <a:xfrm>
            <a:off x="7994650" y="2654300"/>
            <a:ext cx="720725" cy="501650"/>
            <a:chOff x="3541" y="1317"/>
            <a:chExt cx="747" cy="546"/>
          </a:xfrm>
        </p:grpSpPr>
        <p:sp>
          <p:nvSpPr>
            <p:cNvPr id="31818" name="AutoShape 132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19" name="Freeform 133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20" name="Freeform 134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21" name="Freeform 135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22" name="Freeform 136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23" name="Freeform 137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24" name="Freeform 138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25" name="Freeform 139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26" name="Freeform 140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27" name="Freeform 141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28" name="Freeform 142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29" name="Freeform 143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30" name="Freeform 144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31" name="Freeform 145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32" name="Freeform 146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33" name="Freeform 147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34" name="Freeform 148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31795" name="Text Box 173"/>
          <p:cNvSpPr txBox="1">
            <a:spLocks noChangeArrowheads="1"/>
          </p:cNvSpPr>
          <p:nvPr/>
        </p:nvSpPr>
        <p:spPr bwMode="auto">
          <a:xfrm>
            <a:off x="8072438" y="3154363"/>
            <a:ext cx="793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ea typeface="华文细黑" panose="02010600040101010101" pitchFamily="2" charset="-122"/>
              </a:rPr>
              <a:t>RTE</a:t>
            </a:r>
          </a:p>
        </p:txBody>
      </p:sp>
      <p:cxnSp>
        <p:nvCxnSpPr>
          <p:cNvPr id="235" name="直接箭头连接符 234"/>
          <p:cNvCxnSpPr/>
          <p:nvPr/>
        </p:nvCxnSpPr>
        <p:spPr>
          <a:xfrm rot="5400000" flipH="1" flipV="1">
            <a:off x="7608094" y="3056732"/>
            <a:ext cx="357187" cy="28575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接连接符 235"/>
          <p:cNvCxnSpPr/>
          <p:nvPr/>
        </p:nvCxnSpPr>
        <p:spPr>
          <a:xfrm rot="5400000">
            <a:off x="7221538" y="3802063"/>
            <a:ext cx="846137" cy="1587"/>
          </a:xfrm>
          <a:prstGeom prst="line">
            <a:avLst/>
          </a:prstGeom>
          <a:ln w="3810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98" name="TextBox 238"/>
          <p:cNvSpPr txBox="1">
            <a:spLocks noChangeArrowheads="1"/>
          </p:cNvSpPr>
          <p:nvPr/>
        </p:nvSpPr>
        <p:spPr bwMode="auto">
          <a:xfrm>
            <a:off x="7643813" y="3341688"/>
            <a:ext cx="1428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/>
              <a:t>RID</a:t>
            </a:r>
            <a:r>
              <a:rPr lang="zh-CN" altLang="en-US"/>
              <a:t>：</a:t>
            </a:r>
            <a:endParaRPr lang="en-US" altLang="zh-CN"/>
          </a:p>
          <a:p>
            <a:pPr eaLnBrk="1" hangingPunct="1"/>
            <a:r>
              <a:rPr lang="en-US" altLang="zh-CN"/>
              <a:t>192.168.5.1</a:t>
            </a:r>
            <a:endParaRPr lang="zh-CN" altLang="en-US"/>
          </a:p>
        </p:txBody>
      </p:sp>
      <p:cxnSp>
        <p:nvCxnSpPr>
          <p:cNvPr id="241" name="直接箭头连接符 240"/>
          <p:cNvCxnSpPr/>
          <p:nvPr/>
        </p:nvCxnSpPr>
        <p:spPr>
          <a:xfrm rot="10800000">
            <a:off x="996950" y="2982913"/>
            <a:ext cx="428625" cy="21431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接连接符 241"/>
          <p:cNvCxnSpPr/>
          <p:nvPr/>
        </p:nvCxnSpPr>
        <p:spPr>
          <a:xfrm rot="16200000" flipH="1">
            <a:off x="927894" y="3701257"/>
            <a:ext cx="1000125" cy="1587"/>
          </a:xfrm>
          <a:prstGeom prst="line">
            <a:avLst/>
          </a:prstGeom>
          <a:ln w="3810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接箭头连接符 242"/>
          <p:cNvCxnSpPr/>
          <p:nvPr/>
        </p:nvCxnSpPr>
        <p:spPr>
          <a:xfrm rot="10800000">
            <a:off x="2640013" y="2946400"/>
            <a:ext cx="428625" cy="21431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接连接符 243"/>
          <p:cNvCxnSpPr/>
          <p:nvPr/>
        </p:nvCxnSpPr>
        <p:spPr>
          <a:xfrm rot="16200000" flipH="1">
            <a:off x="2552700" y="3683000"/>
            <a:ext cx="1036638" cy="1588"/>
          </a:xfrm>
          <a:prstGeom prst="line">
            <a:avLst/>
          </a:prstGeom>
          <a:ln w="3810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直接箭头连接符 245"/>
          <p:cNvCxnSpPr/>
          <p:nvPr/>
        </p:nvCxnSpPr>
        <p:spPr>
          <a:xfrm>
            <a:off x="2570163" y="2416175"/>
            <a:ext cx="785812" cy="35718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804" name="Group 17"/>
          <p:cNvGrpSpPr>
            <a:grpSpLocks noChangeAspect="1"/>
          </p:cNvGrpSpPr>
          <p:nvPr/>
        </p:nvGrpSpPr>
        <p:grpSpPr bwMode="auto">
          <a:xfrm>
            <a:off x="2000250" y="2627313"/>
            <a:ext cx="355600" cy="360362"/>
            <a:chOff x="2200" y="2097"/>
            <a:chExt cx="227" cy="229"/>
          </a:xfrm>
        </p:grpSpPr>
        <p:sp>
          <p:nvSpPr>
            <p:cNvPr id="31816" name="Line 13"/>
            <p:cNvSpPr>
              <a:spLocks noChangeAspect="1" noChangeShapeType="1"/>
            </p:cNvSpPr>
            <p:nvPr/>
          </p:nvSpPr>
          <p:spPr bwMode="auto">
            <a:xfrm flipV="1">
              <a:off x="2200" y="2099"/>
              <a:ext cx="227" cy="227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17" name="Line 14"/>
            <p:cNvSpPr>
              <a:spLocks noChangeAspect="1" noChangeShapeType="1"/>
            </p:cNvSpPr>
            <p:nvPr/>
          </p:nvSpPr>
          <p:spPr bwMode="auto">
            <a:xfrm>
              <a:off x="2200" y="2097"/>
              <a:ext cx="227" cy="227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251" name="直接箭头连接符 250"/>
          <p:cNvCxnSpPr/>
          <p:nvPr/>
        </p:nvCxnSpPr>
        <p:spPr>
          <a:xfrm rot="10800000">
            <a:off x="5499100" y="2987675"/>
            <a:ext cx="428625" cy="21431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接连接符 251"/>
          <p:cNvCxnSpPr/>
          <p:nvPr/>
        </p:nvCxnSpPr>
        <p:spPr>
          <a:xfrm rot="16200000" flipH="1">
            <a:off x="5431631" y="3704432"/>
            <a:ext cx="995363" cy="0"/>
          </a:xfrm>
          <a:prstGeom prst="line">
            <a:avLst/>
          </a:prstGeom>
          <a:ln w="3810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807" name="Group 17"/>
          <p:cNvGrpSpPr>
            <a:grpSpLocks noChangeAspect="1"/>
          </p:cNvGrpSpPr>
          <p:nvPr/>
        </p:nvGrpSpPr>
        <p:grpSpPr bwMode="auto">
          <a:xfrm>
            <a:off x="6502400" y="2559050"/>
            <a:ext cx="355600" cy="360363"/>
            <a:chOff x="2200" y="2097"/>
            <a:chExt cx="227" cy="229"/>
          </a:xfrm>
        </p:grpSpPr>
        <p:sp>
          <p:nvSpPr>
            <p:cNvPr id="31814" name="Line 13"/>
            <p:cNvSpPr>
              <a:spLocks noChangeAspect="1" noChangeShapeType="1"/>
            </p:cNvSpPr>
            <p:nvPr/>
          </p:nvSpPr>
          <p:spPr bwMode="auto">
            <a:xfrm flipV="1">
              <a:off x="2200" y="2099"/>
              <a:ext cx="227" cy="227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15" name="Line 14"/>
            <p:cNvSpPr>
              <a:spLocks noChangeAspect="1" noChangeShapeType="1"/>
            </p:cNvSpPr>
            <p:nvPr/>
          </p:nvSpPr>
          <p:spPr bwMode="auto">
            <a:xfrm>
              <a:off x="2200" y="2097"/>
              <a:ext cx="227" cy="227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808" name="TextBox 262"/>
          <p:cNvSpPr txBox="1">
            <a:spLocks noChangeArrowheads="1"/>
          </p:cNvSpPr>
          <p:nvPr/>
        </p:nvSpPr>
        <p:spPr bwMode="auto">
          <a:xfrm>
            <a:off x="7358063" y="4143375"/>
            <a:ext cx="857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C00000"/>
                </a:solidFill>
              </a:rPr>
              <a:t>BDR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31809" name="TextBox 268"/>
          <p:cNvSpPr txBox="1">
            <a:spLocks noChangeArrowheads="1"/>
          </p:cNvSpPr>
          <p:nvPr/>
        </p:nvSpPr>
        <p:spPr bwMode="auto">
          <a:xfrm>
            <a:off x="2786063" y="1630363"/>
            <a:ext cx="1500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/>
              <a:t>RID</a:t>
            </a:r>
            <a:r>
              <a:rPr lang="zh-CN" altLang="en-US"/>
              <a:t>：</a:t>
            </a:r>
            <a:endParaRPr lang="en-US" altLang="zh-CN"/>
          </a:p>
          <a:p>
            <a:pPr eaLnBrk="1" hangingPunct="1"/>
            <a:r>
              <a:rPr lang="en-US" altLang="zh-CN"/>
              <a:t>192.168.2.1</a:t>
            </a:r>
            <a:endParaRPr lang="zh-CN" altLang="en-US"/>
          </a:p>
        </p:txBody>
      </p:sp>
      <p:sp>
        <p:nvSpPr>
          <p:cNvPr id="31810" name="TextBox 269"/>
          <p:cNvSpPr txBox="1">
            <a:spLocks noChangeArrowheads="1"/>
          </p:cNvSpPr>
          <p:nvPr/>
        </p:nvSpPr>
        <p:spPr bwMode="auto">
          <a:xfrm>
            <a:off x="7286625" y="1627188"/>
            <a:ext cx="1500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/>
              <a:t>RID</a:t>
            </a:r>
            <a:r>
              <a:rPr lang="zh-CN" altLang="en-US"/>
              <a:t>：</a:t>
            </a:r>
            <a:endParaRPr lang="en-US" altLang="zh-CN"/>
          </a:p>
          <a:p>
            <a:pPr eaLnBrk="1" hangingPunct="1"/>
            <a:r>
              <a:rPr lang="en-US" altLang="zh-CN"/>
              <a:t>192.168.2.1</a:t>
            </a:r>
            <a:endParaRPr lang="zh-CN" altLang="en-US"/>
          </a:p>
        </p:txBody>
      </p:sp>
      <p:sp>
        <p:nvSpPr>
          <p:cNvPr id="31811" name="AutoShape 293"/>
          <p:cNvSpPr>
            <a:spLocks noChangeArrowheads="1"/>
          </p:cNvSpPr>
          <p:nvPr/>
        </p:nvSpPr>
        <p:spPr bwMode="auto">
          <a:xfrm rot="10759402" flipH="1">
            <a:off x="3992563" y="2420938"/>
            <a:ext cx="792162" cy="288925"/>
          </a:xfrm>
          <a:prstGeom prst="rightArrow">
            <a:avLst>
              <a:gd name="adj1" fmla="val 50065"/>
              <a:gd name="adj2" fmla="val 68798"/>
            </a:avLst>
          </a:prstGeom>
          <a:gradFill rotWithShape="0">
            <a:gsLst>
              <a:gs pos="0">
                <a:srgbClr val="F4DF91"/>
              </a:gs>
              <a:gs pos="100000">
                <a:srgbClr val="E7B705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E7B705"/>
            </a:extrusionClr>
            <a:contourClr>
              <a:srgbClr val="F4DF9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1812" name="内容占位符 2"/>
          <p:cNvSpPr>
            <a:spLocks noGrp="1"/>
          </p:cNvSpPr>
          <p:nvPr>
            <p:ph idx="1"/>
          </p:nvPr>
        </p:nvSpPr>
        <p:spPr>
          <a:xfrm>
            <a:off x="642938" y="5357813"/>
            <a:ext cx="8215312" cy="1000125"/>
          </a:xfrm>
        </p:spPr>
        <p:txBody>
          <a:bodyPr/>
          <a:lstStyle/>
          <a:p>
            <a:r>
              <a:rPr lang="zh-CN" altLang="en-US" sz="2000" smtClean="0"/>
              <a:t>当</a:t>
            </a:r>
            <a:r>
              <a:rPr lang="en-US" altLang="zh-CN" sz="2000" smtClean="0"/>
              <a:t>DR</a:t>
            </a:r>
            <a:r>
              <a:rPr lang="zh-CN" altLang="en-US" sz="2000" smtClean="0"/>
              <a:t>失效时，</a:t>
            </a:r>
            <a:r>
              <a:rPr lang="en-US" altLang="zh-CN" sz="2000" smtClean="0"/>
              <a:t>BDR</a:t>
            </a:r>
            <a:r>
              <a:rPr lang="zh-CN" altLang="en-US" sz="2000" smtClean="0"/>
              <a:t>立刻成为新的</a:t>
            </a:r>
            <a:r>
              <a:rPr lang="en-US" altLang="zh-CN" sz="2000" smtClean="0"/>
              <a:t>DR</a:t>
            </a:r>
          </a:p>
          <a:p>
            <a:r>
              <a:rPr lang="en-US" altLang="zh-CN" sz="2000" smtClean="0"/>
              <a:t>DRother</a:t>
            </a:r>
            <a:r>
              <a:rPr lang="zh-CN" altLang="en-US" sz="2000" smtClean="0"/>
              <a:t>路由器进行竞争，</a:t>
            </a:r>
            <a:r>
              <a:rPr lang="en-US" altLang="zh-CN" sz="2000" smtClean="0"/>
              <a:t>Router ID</a:t>
            </a:r>
            <a:r>
              <a:rPr lang="zh-CN" altLang="en-US" sz="2000" smtClean="0"/>
              <a:t>高的成为新的</a:t>
            </a:r>
            <a:r>
              <a:rPr lang="en-US" altLang="zh-CN" sz="2000" smtClean="0"/>
              <a:t>BDR</a:t>
            </a:r>
            <a:endParaRPr lang="zh-CN" altLang="en-US" sz="2000" smtClean="0"/>
          </a:p>
        </p:txBody>
      </p:sp>
      <p:sp>
        <p:nvSpPr>
          <p:cNvPr id="31813" name="矩形 247"/>
          <p:cNvSpPr>
            <a:spLocks noChangeArrowheads="1"/>
          </p:cNvSpPr>
          <p:nvPr/>
        </p:nvSpPr>
        <p:spPr bwMode="auto">
          <a:xfrm>
            <a:off x="5643563" y="4143375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C00000"/>
                </a:solidFill>
              </a:rPr>
              <a:t>DR</a:t>
            </a:r>
            <a:endParaRPr lang="zh-CN" altLang="en-US" b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邻接关系建立过程（</a:t>
            </a:r>
            <a:r>
              <a:rPr lang="en-US" altLang="zh-CN" smtClean="0"/>
              <a:t>1</a:t>
            </a:r>
            <a:r>
              <a:rPr lang="zh-CN" altLang="en-US" smtClean="0"/>
              <a:t>）</a:t>
            </a:r>
          </a:p>
        </p:txBody>
      </p:sp>
      <p:pic>
        <p:nvPicPr>
          <p:cNvPr id="32771" name="Picture 4" descr="网云_g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765175"/>
            <a:ext cx="22606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2" name="Group 5"/>
          <p:cNvGrpSpPr>
            <a:grpSpLocks noChangeAspect="1"/>
          </p:cNvGrpSpPr>
          <p:nvPr/>
        </p:nvGrpSpPr>
        <p:grpSpPr bwMode="auto">
          <a:xfrm>
            <a:off x="6110288" y="1125538"/>
            <a:ext cx="958850" cy="668337"/>
            <a:chOff x="3541" y="1317"/>
            <a:chExt cx="747" cy="546"/>
          </a:xfrm>
        </p:grpSpPr>
        <p:sp>
          <p:nvSpPr>
            <p:cNvPr id="3286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63" name="Freeform 7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64" name="Freeform 8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65" name="Freeform 9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66" name="Freeform 10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67" name="Freeform 11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68" name="Freeform 12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69" name="Freeform 13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70" name="Freeform 14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71" name="Freeform 15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72" name="Freeform 16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73" name="Freeform 17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74" name="Freeform 18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75" name="Freeform 19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76" name="Freeform 20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77" name="Freeform 21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78" name="Freeform 22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2773" name="Group 23"/>
          <p:cNvGrpSpPr>
            <a:grpSpLocks noChangeAspect="1"/>
          </p:cNvGrpSpPr>
          <p:nvPr/>
        </p:nvGrpSpPr>
        <p:grpSpPr bwMode="auto">
          <a:xfrm>
            <a:off x="2006600" y="1125538"/>
            <a:ext cx="958850" cy="668337"/>
            <a:chOff x="3541" y="1317"/>
            <a:chExt cx="747" cy="546"/>
          </a:xfrm>
        </p:grpSpPr>
        <p:sp>
          <p:nvSpPr>
            <p:cNvPr id="32845" name="AutoShape 24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46" name="Freeform 25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47" name="Freeform 26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48" name="Freeform 27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49" name="Freeform 28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50" name="Freeform 29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51" name="Freeform 30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52" name="Freeform 31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53" name="Freeform 32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54" name="Freeform 33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55" name="Freeform 34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56" name="Freeform 35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57" name="Freeform 36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58" name="Freeform 37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59" name="Freeform 38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60" name="Freeform 39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861" name="Freeform 40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32774" name="Line 41"/>
          <p:cNvSpPr>
            <a:spLocks noChangeShapeType="1"/>
          </p:cNvSpPr>
          <p:nvPr/>
        </p:nvSpPr>
        <p:spPr bwMode="auto">
          <a:xfrm flipV="1">
            <a:off x="2941638" y="1484313"/>
            <a:ext cx="57626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5" name="Line 42"/>
          <p:cNvSpPr>
            <a:spLocks noChangeShapeType="1"/>
          </p:cNvSpPr>
          <p:nvPr/>
        </p:nvSpPr>
        <p:spPr bwMode="auto">
          <a:xfrm flipH="1">
            <a:off x="6973888" y="1485900"/>
            <a:ext cx="79216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6" name="Line 45"/>
          <p:cNvSpPr>
            <a:spLocks noChangeShapeType="1"/>
          </p:cNvSpPr>
          <p:nvPr/>
        </p:nvSpPr>
        <p:spPr bwMode="auto">
          <a:xfrm flipH="1">
            <a:off x="1428750" y="1484313"/>
            <a:ext cx="649288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7" name="Line 46"/>
          <p:cNvSpPr>
            <a:spLocks noChangeShapeType="1"/>
          </p:cNvSpPr>
          <p:nvPr/>
        </p:nvSpPr>
        <p:spPr bwMode="auto">
          <a:xfrm flipH="1" flipV="1">
            <a:off x="1428750" y="1125538"/>
            <a:ext cx="0" cy="6477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8" name="Line 47"/>
          <p:cNvSpPr>
            <a:spLocks noChangeShapeType="1"/>
          </p:cNvSpPr>
          <p:nvPr/>
        </p:nvSpPr>
        <p:spPr bwMode="auto">
          <a:xfrm flipH="1" flipV="1">
            <a:off x="7766050" y="1052513"/>
            <a:ext cx="0" cy="6477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9" name="Text Box 48"/>
          <p:cNvSpPr txBox="1">
            <a:spLocks noChangeArrowheads="1"/>
          </p:cNvSpPr>
          <p:nvPr/>
        </p:nvSpPr>
        <p:spPr bwMode="auto">
          <a:xfrm>
            <a:off x="4165600" y="1268413"/>
            <a:ext cx="10795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b="1">
                <a:ea typeface="华文细黑" panose="02010600040101010101" pitchFamily="2" charset="-122"/>
              </a:rPr>
              <a:t>网络云</a:t>
            </a:r>
          </a:p>
        </p:txBody>
      </p:sp>
      <p:sp>
        <p:nvSpPr>
          <p:cNvPr id="32780" name="Line 49"/>
          <p:cNvSpPr>
            <a:spLocks noChangeShapeType="1"/>
          </p:cNvSpPr>
          <p:nvPr/>
        </p:nvSpPr>
        <p:spPr bwMode="auto">
          <a:xfrm flipV="1">
            <a:off x="5749925" y="1484313"/>
            <a:ext cx="431800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1" name="Text Box 50"/>
          <p:cNvSpPr txBox="1">
            <a:spLocks noChangeArrowheads="1"/>
          </p:cNvSpPr>
          <p:nvPr/>
        </p:nvSpPr>
        <p:spPr bwMode="auto">
          <a:xfrm>
            <a:off x="1428750" y="765175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rgbClr val="CC0000"/>
                </a:solidFill>
                <a:ea typeface="华文细黑" panose="02010600040101010101" pitchFamily="2" charset="-122"/>
              </a:rPr>
              <a:t>Router ID 1.1.1.1</a:t>
            </a:r>
          </a:p>
        </p:txBody>
      </p:sp>
      <p:sp>
        <p:nvSpPr>
          <p:cNvPr id="32782" name="Text Box 51"/>
          <p:cNvSpPr txBox="1">
            <a:spLocks noChangeArrowheads="1"/>
          </p:cNvSpPr>
          <p:nvPr/>
        </p:nvSpPr>
        <p:spPr bwMode="auto">
          <a:xfrm>
            <a:off x="5534025" y="765175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rgbClr val="CC0000"/>
                </a:solidFill>
                <a:ea typeface="华文细黑" panose="02010600040101010101" pitchFamily="2" charset="-122"/>
              </a:rPr>
              <a:t>Router ID 2.2.2.2</a:t>
            </a:r>
          </a:p>
        </p:txBody>
      </p:sp>
      <p:sp>
        <p:nvSpPr>
          <p:cNvPr id="32783" name="Text Box 52"/>
          <p:cNvSpPr txBox="1">
            <a:spLocks noChangeArrowheads="1"/>
          </p:cNvSpPr>
          <p:nvPr/>
        </p:nvSpPr>
        <p:spPr bwMode="auto">
          <a:xfrm>
            <a:off x="2870200" y="1484313"/>
            <a:ext cx="1512888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400" b="1">
                <a:ea typeface="华文细黑" panose="02010600040101010101" pitchFamily="2" charset="-122"/>
              </a:rPr>
              <a:t>10.1.0.1/24</a:t>
            </a:r>
          </a:p>
        </p:txBody>
      </p:sp>
      <p:sp>
        <p:nvSpPr>
          <p:cNvPr id="32784" name="Text Box 53"/>
          <p:cNvSpPr txBox="1">
            <a:spLocks noChangeArrowheads="1"/>
          </p:cNvSpPr>
          <p:nvPr/>
        </p:nvSpPr>
        <p:spPr bwMode="auto">
          <a:xfrm>
            <a:off x="5102225" y="1484313"/>
            <a:ext cx="1512888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400" b="1">
                <a:ea typeface="华文细黑" panose="02010600040101010101" pitchFamily="2" charset="-122"/>
              </a:rPr>
              <a:t>10.1.0.2/24</a:t>
            </a:r>
          </a:p>
        </p:txBody>
      </p:sp>
      <p:sp>
        <p:nvSpPr>
          <p:cNvPr id="54" name="Text Box 99"/>
          <p:cNvSpPr txBox="1">
            <a:spLocks noChangeArrowheads="1"/>
          </p:cNvSpPr>
          <p:nvPr/>
        </p:nvSpPr>
        <p:spPr bwMode="auto">
          <a:xfrm>
            <a:off x="1143000" y="1857375"/>
            <a:ext cx="785813" cy="3079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/>
              <a:t>DOWN</a:t>
            </a:r>
            <a:endParaRPr lang="zh-CN" altLang="en-US" sz="1400" b="1"/>
          </a:p>
        </p:txBody>
      </p:sp>
      <p:sp>
        <p:nvSpPr>
          <p:cNvPr id="55" name="Text Box 99"/>
          <p:cNvSpPr txBox="1">
            <a:spLocks noChangeArrowheads="1"/>
          </p:cNvSpPr>
          <p:nvPr/>
        </p:nvSpPr>
        <p:spPr bwMode="auto">
          <a:xfrm>
            <a:off x="6929438" y="1857375"/>
            <a:ext cx="785812" cy="3079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/>
              <a:t>DOWN</a:t>
            </a:r>
            <a:endParaRPr lang="zh-CN" altLang="en-US" sz="1400" b="1"/>
          </a:p>
        </p:txBody>
      </p:sp>
      <p:sp>
        <p:nvSpPr>
          <p:cNvPr id="32787" name="Line 94"/>
          <p:cNvSpPr>
            <a:spLocks noChangeShapeType="1"/>
          </p:cNvSpPr>
          <p:nvPr/>
        </p:nvSpPr>
        <p:spPr bwMode="auto">
          <a:xfrm>
            <a:off x="2773363" y="2857500"/>
            <a:ext cx="3513137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8" name="Rectangle 4"/>
          <p:cNvSpPr>
            <a:spLocks noChangeArrowheads="1"/>
          </p:cNvSpPr>
          <p:nvPr/>
        </p:nvSpPr>
        <p:spPr bwMode="auto">
          <a:xfrm>
            <a:off x="4071938" y="2357438"/>
            <a:ext cx="2143125" cy="433387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400">
                <a:solidFill>
                  <a:schemeClr val="accent2"/>
                </a:solidFill>
                <a:ea typeface="黑体" panose="02010609060101010101" pitchFamily="49" charset="-122"/>
              </a:rPr>
              <a:t>Neighbors seen=0</a:t>
            </a:r>
            <a:endParaRPr kumimoji="1" lang="zh-CN" altLang="en-US" sz="1400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sp>
        <p:nvSpPr>
          <p:cNvPr id="32789" name="Rectangle 6"/>
          <p:cNvSpPr>
            <a:spLocks noChangeArrowheads="1"/>
          </p:cNvSpPr>
          <p:nvPr/>
        </p:nvSpPr>
        <p:spPr bwMode="auto">
          <a:xfrm>
            <a:off x="2967038" y="2357438"/>
            <a:ext cx="1104900" cy="433387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400">
                <a:solidFill>
                  <a:schemeClr val="accent2"/>
                </a:solidFill>
                <a:ea typeface="黑体" panose="02010609060101010101" pitchFamily="49" charset="-122"/>
              </a:rPr>
              <a:t>DR=0.0.0.0</a:t>
            </a:r>
            <a:endParaRPr kumimoji="1" lang="zh-CN" altLang="en-US" sz="1400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sp>
        <p:nvSpPr>
          <p:cNvPr id="32790" name="TextBox 60"/>
          <p:cNvSpPr txBox="1">
            <a:spLocks noChangeArrowheads="1"/>
          </p:cNvSpPr>
          <p:nvPr/>
        </p:nvSpPr>
        <p:spPr bwMode="auto">
          <a:xfrm>
            <a:off x="2143125" y="235743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/>
              <a:t>Hello</a:t>
            </a:r>
            <a:endParaRPr lang="zh-CN" altLang="en-US" b="1"/>
          </a:p>
        </p:txBody>
      </p:sp>
      <p:graphicFrame>
        <p:nvGraphicFramePr>
          <p:cNvPr id="62" name="Group 155"/>
          <p:cNvGraphicFramePr>
            <a:graphicFrameLocks noGrp="1"/>
          </p:cNvGraphicFramePr>
          <p:nvPr>
            <p:ph sz="quarter" idx="4294967295"/>
          </p:nvPr>
        </p:nvGraphicFramePr>
        <p:xfrm>
          <a:off x="6310313" y="3567113"/>
          <a:ext cx="2690812" cy="647700"/>
        </p:xfrm>
        <a:graphic>
          <a:graphicData uri="http://schemas.openxmlformats.org/drawingml/2006/table">
            <a:tbl>
              <a:tblPr/>
              <a:tblGrid>
                <a:gridCol w="766762"/>
                <a:gridCol w="946150"/>
                <a:gridCol w="977900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邻居</a:t>
                      </a: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邻居地址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邻居状态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1.1.1.1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8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10.1.0.1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8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Init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8AF2"/>
                    </a:solidFill>
                  </a:tcPr>
                </a:tc>
              </a:tr>
            </a:tbl>
          </a:graphicData>
        </a:graphic>
      </p:graphicFrame>
      <p:sp>
        <p:nvSpPr>
          <p:cNvPr id="32805" name="Text Box 166"/>
          <p:cNvSpPr txBox="1">
            <a:spLocks noChangeArrowheads="1"/>
          </p:cNvSpPr>
          <p:nvPr/>
        </p:nvSpPr>
        <p:spPr bwMode="auto">
          <a:xfrm>
            <a:off x="6953250" y="3209925"/>
            <a:ext cx="9366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1500" b="1">
                <a:ea typeface="华文细黑" panose="02010600040101010101" pitchFamily="2" charset="-122"/>
                <a:cs typeface="Times New Roman" panose="02020603050405020304" pitchFamily="18" charset="0"/>
              </a:rPr>
              <a:t>邻居表</a:t>
            </a:r>
          </a:p>
        </p:txBody>
      </p:sp>
      <p:sp>
        <p:nvSpPr>
          <p:cNvPr id="32806" name="Line 102"/>
          <p:cNvSpPr>
            <a:spLocks noChangeShapeType="1"/>
          </p:cNvSpPr>
          <p:nvPr/>
        </p:nvSpPr>
        <p:spPr bwMode="auto">
          <a:xfrm flipH="1">
            <a:off x="2700338" y="4143375"/>
            <a:ext cx="3443287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07" name="Line 94"/>
          <p:cNvSpPr>
            <a:spLocks noChangeShapeType="1"/>
          </p:cNvSpPr>
          <p:nvPr/>
        </p:nvSpPr>
        <p:spPr bwMode="auto">
          <a:xfrm>
            <a:off x="3000375" y="5572125"/>
            <a:ext cx="3446463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08" name="Rectangle 4"/>
          <p:cNvSpPr>
            <a:spLocks noChangeArrowheads="1"/>
          </p:cNvSpPr>
          <p:nvPr/>
        </p:nvSpPr>
        <p:spPr bwMode="auto">
          <a:xfrm>
            <a:off x="4071938" y="3638550"/>
            <a:ext cx="2143125" cy="433388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400">
                <a:solidFill>
                  <a:schemeClr val="accent2"/>
                </a:solidFill>
                <a:ea typeface="黑体" panose="02010609060101010101" pitchFamily="49" charset="-122"/>
              </a:rPr>
              <a:t>Neighbors seen=RTA</a:t>
            </a:r>
            <a:endParaRPr kumimoji="1" lang="zh-CN" altLang="en-US" sz="1400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sp>
        <p:nvSpPr>
          <p:cNvPr id="32809" name="Rectangle 6"/>
          <p:cNvSpPr>
            <a:spLocks noChangeArrowheads="1"/>
          </p:cNvSpPr>
          <p:nvPr/>
        </p:nvSpPr>
        <p:spPr bwMode="auto">
          <a:xfrm>
            <a:off x="2967038" y="3638550"/>
            <a:ext cx="1104900" cy="433388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400">
                <a:solidFill>
                  <a:schemeClr val="accent2"/>
                </a:solidFill>
                <a:ea typeface="黑体" panose="02010609060101010101" pitchFamily="49" charset="-122"/>
              </a:rPr>
              <a:t>DR=RTB</a:t>
            </a:r>
            <a:endParaRPr kumimoji="1" lang="zh-CN" altLang="en-US" sz="1400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sp>
        <p:nvSpPr>
          <p:cNvPr id="32810" name="TextBox 67"/>
          <p:cNvSpPr txBox="1">
            <a:spLocks noChangeArrowheads="1"/>
          </p:cNvSpPr>
          <p:nvPr/>
        </p:nvSpPr>
        <p:spPr bwMode="auto">
          <a:xfrm>
            <a:off x="2143125" y="3643313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/>
              <a:t>Hello</a:t>
            </a:r>
            <a:endParaRPr lang="zh-CN" altLang="en-US" b="1"/>
          </a:p>
        </p:txBody>
      </p:sp>
      <p:graphicFrame>
        <p:nvGraphicFramePr>
          <p:cNvPr id="69" name="Group 155"/>
          <p:cNvGraphicFramePr>
            <a:graphicFrameLocks noGrp="1"/>
          </p:cNvGraphicFramePr>
          <p:nvPr>
            <p:ph sz="quarter" idx="4294967295"/>
          </p:nvPr>
        </p:nvGraphicFramePr>
        <p:xfrm>
          <a:off x="214313" y="4286250"/>
          <a:ext cx="2690812" cy="647700"/>
        </p:xfrm>
        <a:graphic>
          <a:graphicData uri="http://schemas.openxmlformats.org/drawingml/2006/table">
            <a:tbl>
              <a:tblPr/>
              <a:tblGrid>
                <a:gridCol w="766762"/>
                <a:gridCol w="946150"/>
                <a:gridCol w="977900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邻居</a:t>
                      </a: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邻居地址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邻居状态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2.2.2.2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8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10.1.0.2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8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2-way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8AF2"/>
                    </a:solidFill>
                  </a:tcPr>
                </a:tc>
              </a:tr>
            </a:tbl>
          </a:graphicData>
        </a:graphic>
      </p:graphicFrame>
      <p:sp>
        <p:nvSpPr>
          <p:cNvPr id="32825" name="Text Box 166"/>
          <p:cNvSpPr txBox="1">
            <a:spLocks noChangeArrowheads="1"/>
          </p:cNvSpPr>
          <p:nvPr/>
        </p:nvSpPr>
        <p:spPr bwMode="auto">
          <a:xfrm>
            <a:off x="1071563" y="3929063"/>
            <a:ext cx="9366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1500" b="1">
                <a:ea typeface="华文细黑" panose="02010600040101010101" pitchFamily="2" charset="-122"/>
                <a:cs typeface="Times New Roman" panose="02020603050405020304" pitchFamily="18" charset="0"/>
              </a:rPr>
              <a:t>邻居表</a:t>
            </a:r>
          </a:p>
        </p:txBody>
      </p:sp>
      <p:sp>
        <p:nvSpPr>
          <p:cNvPr id="32826" name="Text Box 43"/>
          <p:cNvSpPr txBox="1">
            <a:spLocks noChangeArrowheads="1"/>
          </p:cNvSpPr>
          <p:nvPr/>
        </p:nvSpPr>
        <p:spPr bwMode="auto">
          <a:xfrm>
            <a:off x="2071688" y="1773238"/>
            <a:ext cx="793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rgbClr val="CC0000"/>
                </a:solidFill>
                <a:ea typeface="华文细黑" panose="02010600040101010101" pitchFamily="2" charset="-122"/>
              </a:rPr>
              <a:t>RTA</a:t>
            </a:r>
          </a:p>
        </p:txBody>
      </p:sp>
      <p:sp>
        <p:nvSpPr>
          <p:cNvPr id="32827" name="Text Box 43"/>
          <p:cNvSpPr txBox="1">
            <a:spLocks noChangeArrowheads="1"/>
          </p:cNvSpPr>
          <p:nvPr/>
        </p:nvSpPr>
        <p:spPr bwMode="auto">
          <a:xfrm>
            <a:off x="6207125" y="1773238"/>
            <a:ext cx="7937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rgbClr val="CC0000"/>
                </a:solidFill>
                <a:ea typeface="华文细黑" panose="02010600040101010101" pitchFamily="2" charset="-122"/>
              </a:rPr>
              <a:t>RTB</a:t>
            </a:r>
          </a:p>
        </p:txBody>
      </p:sp>
      <p:sp>
        <p:nvSpPr>
          <p:cNvPr id="32828" name="Rectangle 4"/>
          <p:cNvSpPr>
            <a:spLocks noChangeArrowheads="1"/>
          </p:cNvSpPr>
          <p:nvPr/>
        </p:nvSpPr>
        <p:spPr bwMode="auto">
          <a:xfrm>
            <a:off x="4071938" y="4995863"/>
            <a:ext cx="2143125" cy="433387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400">
                <a:solidFill>
                  <a:schemeClr val="accent2"/>
                </a:solidFill>
                <a:ea typeface="黑体" panose="02010609060101010101" pitchFamily="49" charset="-122"/>
              </a:rPr>
              <a:t>Neighbors seen=RTB</a:t>
            </a:r>
            <a:endParaRPr kumimoji="1" lang="zh-CN" altLang="en-US" sz="1400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sp>
        <p:nvSpPr>
          <p:cNvPr id="32829" name="Rectangle 6"/>
          <p:cNvSpPr>
            <a:spLocks noChangeArrowheads="1"/>
          </p:cNvSpPr>
          <p:nvPr/>
        </p:nvSpPr>
        <p:spPr bwMode="auto">
          <a:xfrm>
            <a:off x="2967038" y="4995863"/>
            <a:ext cx="1104900" cy="433387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400">
                <a:solidFill>
                  <a:schemeClr val="accent2"/>
                </a:solidFill>
                <a:ea typeface="黑体" panose="02010609060101010101" pitchFamily="49" charset="-122"/>
              </a:rPr>
              <a:t>DR=RTB</a:t>
            </a:r>
            <a:endParaRPr kumimoji="1" lang="zh-CN" altLang="en-US" sz="1400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sp>
        <p:nvSpPr>
          <p:cNvPr id="32830" name="TextBox 74"/>
          <p:cNvSpPr txBox="1">
            <a:spLocks noChangeArrowheads="1"/>
          </p:cNvSpPr>
          <p:nvPr/>
        </p:nvSpPr>
        <p:spPr bwMode="auto">
          <a:xfrm>
            <a:off x="6357938" y="5000625"/>
            <a:ext cx="928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/>
              <a:t>Hello</a:t>
            </a:r>
            <a:endParaRPr lang="zh-CN" altLang="en-US" b="1"/>
          </a:p>
        </p:txBody>
      </p:sp>
      <p:graphicFrame>
        <p:nvGraphicFramePr>
          <p:cNvPr id="76" name="Group 155"/>
          <p:cNvGraphicFramePr>
            <a:graphicFrameLocks noGrp="1"/>
          </p:cNvGraphicFramePr>
          <p:nvPr>
            <p:ph sz="quarter" idx="4294967295"/>
          </p:nvPr>
        </p:nvGraphicFramePr>
        <p:xfrm>
          <a:off x="6357938" y="5710238"/>
          <a:ext cx="2690812" cy="647700"/>
        </p:xfrm>
        <a:graphic>
          <a:graphicData uri="http://schemas.openxmlformats.org/drawingml/2006/table">
            <a:tbl>
              <a:tblPr/>
              <a:tblGrid>
                <a:gridCol w="766762"/>
                <a:gridCol w="946150"/>
                <a:gridCol w="977900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邻居</a:t>
                      </a: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邻居地址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邻居状态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1.1.1.1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8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10.1.0.1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8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2-way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8A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邻接关系建立过程（</a:t>
            </a:r>
            <a:r>
              <a:rPr lang="en-US" altLang="zh-CN" smtClean="0"/>
              <a:t>2</a:t>
            </a:r>
            <a:r>
              <a:rPr lang="zh-CN" altLang="en-US" smtClean="0"/>
              <a:t>）</a:t>
            </a:r>
          </a:p>
        </p:txBody>
      </p:sp>
      <p:pic>
        <p:nvPicPr>
          <p:cNvPr id="33795" name="Picture 4" descr="网云_g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714375"/>
            <a:ext cx="22606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6" name="Group 5"/>
          <p:cNvGrpSpPr>
            <a:grpSpLocks noChangeAspect="1"/>
          </p:cNvGrpSpPr>
          <p:nvPr/>
        </p:nvGrpSpPr>
        <p:grpSpPr bwMode="auto">
          <a:xfrm>
            <a:off x="6110288" y="1074738"/>
            <a:ext cx="958850" cy="668337"/>
            <a:chOff x="3541" y="1317"/>
            <a:chExt cx="747" cy="546"/>
          </a:xfrm>
        </p:grpSpPr>
        <p:sp>
          <p:nvSpPr>
            <p:cNvPr id="33916" name="AutoShape 6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17" name="Freeform 7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918" name="Freeform 8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919" name="Freeform 9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920" name="Freeform 10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921" name="Freeform 11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922" name="Freeform 12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923" name="Freeform 13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924" name="Freeform 14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925" name="Freeform 15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926" name="Freeform 16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927" name="Freeform 17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928" name="Freeform 18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929" name="Freeform 19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930" name="Freeform 20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931" name="Freeform 21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932" name="Freeform 22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3797" name="Group 23"/>
          <p:cNvGrpSpPr>
            <a:grpSpLocks noChangeAspect="1"/>
          </p:cNvGrpSpPr>
          <p:nvPr/>
        </p:nvGrpSpPr>
        <p:grpSpPr bwMode="auto">
          <a:xfrm>
            <a:off x="2006600" y="1074738"/>
            <a:ext cx="958850" cy="668337"/>
            <a:chOff x="3541" y="1317"/>
            <a:chExt cx="747" cy="546"/>
          </a:xfrm>
        </p:grpSpPr>
        <p:sp>
          <p:nvSpPr>
            <p:cNvPr id="33899" name="AutoShape 24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00" name="Freeform 25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901" name="Freeform 26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902" name="Freeform 27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903" name="Freeform 28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904" name="Freeform 29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905" name="Freeform 30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906" name="Freeform 31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907" name="Freeform 32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908" name="Freeform 33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909" name="Freeform 34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910" name="Freeform 35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911" name="Freeform 36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912" name="Freeform 37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913" name="Freeform 38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914" name="Freeform 39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915" name="Freeform 40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33798" name="Line 41"/>
          <p:cNvSpPr>
            <a:spLocks noChangeShapeType="1"/>
          </p:cNvSpPr>
          <p:nvPr/>
        </p:nvSpPr>
        <p:spPr bwMode="auto">
          <a:xfrm flipV="1">
            <a:off x="2941638" y="1433513"/>
            <a:ext cx="57626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9" name="Line 42"/>
          <p:cNvSpPr>
            <a:spLocks noChangeShapeType="1"/>
          </p:cNvSpPr>
          <p:nvPr/>
        </p:nvSpPr>
        <p:spPr bwMode="auto">
          <a:xfrm flipH="1">
            <a:off x="6973888" y="1435100"/>
            <a:ext cx="79216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0" name="Line 45"/>
          <p:cNvSpPr>
            <a:spLocks noChangeShapeType="1"/>
          </p:cNvSpPr>
          <p:nvPr/>
        </p:nvSpPr>
        <p:spPr bwMode="auto">
          <a:xfrm flipH="1">
            <a:off x="1428750" y="1433513"/>
            <a:ext cx="649288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1" name="Line 46"/>
          <p:cNvSpPr>
            <a:spLocks noChangeShapeType="1"/>
          </p:cNvSpPr>
          <p:nvPr/>
        </p:nvSpPr>
        <p:spPr bwMode="auto">
          <a:xfrm flipH="1" flipV="1">
            <a:off x="1428750" y="1074738"/>
            <a:ext cx="0" cy="6477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2" name="Line 47"/>
          <p:cNvSpPr>
            <a:spLocks noChangeShapeType="1"/>
          </p:cNvSpPr>
          <p:nvPr/>
        </p:nvSpPr>
        <p:spPr bwMode="auto">
          <a:xfrm flipH="1" flipV="1">
            <a:off x="7766050" y="1001713"/>
            <a:ext cx="0" cy="6477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3" name="Text Box 48"/>
          <p:cNvSpPr txBox="1">
            <a:spLocks noChangeArrowheads="1"/>
          </p:cNvSpPr>
          <p:nvPr/>
        </p:nvSpPr>
        <p:spPr bwMode="auto">
          <a:xfrm>
            <a:off x="4165600" y="1217613"/>
            <a:ext cx="10795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b="1">
                <a:ea typeface="华文细黑" panose="02010600040101010101" pitchFamily="2" charset="-122"/>
              </a:rPr>
              <a:t>网络云</a:t>
            </a:r>
          </a:p>
        </p:txBody>
      </p:sp>
      <p:sp>
        <p:nvSpPr>
          <p:cNvPr id="33804" name="Line 49"/>
          <p:cNvSpPr>
            <a:spLocks noChangeShapeType="1"/>
          </p:cNvSpPr>
          <p:nvPr/>
        </p:nvSpPr>
        <p:spPr bwMode="auto">
          <a:xfrm flipV="1">
            <a:off x="5749925" y="1433513"/>
            <a:ext cx="431800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5" name="Text Box 50"/>
          <p:cNvSpPr txBox="1">
            <a:spLocks noChangeArrowheads="1"/>
          </p:cNvSpPr>
          <p:nvPr/>
        </p:nvSpPr>
        <p:spPr bwMode="auto">
          <a:xfrm>
            <a:off x="1428750" y="714375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rgbClr val="CC0000"/>
                </a:solidFill>
                <a:ea typeface="华文细黑" panose="02010600040101010101" pitchFamily="2" charset="-122"/>
              </a:rPr>
              <a:t>Router ID 1.1.1.1</a:t>
            </a:r>
          </a:p>
        </p:txBody>
      </p:sp>
      <p:sp>
        <p:nvSpPr>
          <p:cNvPr id="33806" name="Text Box 51"/>
          <p:cNvSpPr txBox="1">
            <a:spLocks noChangeArrowheads="1"/>
          </p:cNvSpPr>
          <p:nvPr/>
        </p:nvSpPr>
        <p:spPr bwMode="auto">
          <a:xfrm>
            <a:off x="5534025" y="714375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rgbClr val="CC0000"/>
                </a:solidFill>
                <a:ea typeface="华文细黑" panose="02010600040101010101" pitchFamily="2" charset="-122"/>
              </a:rPr>
              <a:t>Router ID 2.2.2.2</a:t>
            </a:r>
          </a:p>
        </p:txBody>
      </p:sp>
      <p:sp>
        <p:nvSpPr>
          <p:cNvPr id="33807" name="Text Box 52"/>
          <p:cNvSpPr txBox="1">
            <a:spLocks noChangeArrowheads="1"/>
          </p:cNvSpPr>
          <p:nvPr/>
        </p:nvSpPr>
        <p:spPr bwMode="auto">
          <a:xfrm>
            <a:off x="2870200" y="1433513"/>
            <a:ext cx="1512888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400" b="1">
                <a:ea typeface="华文细黑" panose="02010600040101010101" pitchFamily="2" charset="-122"/>
              </a:rPr>
              <a:t>10.1.0.1/24</a:t>
            </a:r>
          </a:p>
        </p:txBody>
      </p:sp>
      <p:sp>
        <p:nvSpPr>
          <p:cNvPr id="33808" name="Text Box 53"/>
          <p:cNvSpPr txBox="1">
            <a:spLocks noChangeArrowheads="1"/>
          </p:cNvSpPr>
          <p:nvPr/>
        </p:nvSpPr>
        <p:spPr bwMode="auto">
          <a:xfrm>
            <a:off x="5102225" y="1433513"/>
            <a:ext cx="1512888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400" b="1">
                <a:ea typeface="华文细黑" panose="02010600040101010101" pitchFamily="2" charset="-122"/>
              </a:rPr>
              <a:t>10.1.0.2/24</a:t>
            </a:r>
          </a:p>
        </p:txBody>
      </p:sp>
      <p:sp>
        <p:nvSpPr>
          <p:cNvPr id="52" name="Text Box 99"/>
          <p:cNvSpPr txBox="1">
            <a:spLocks noChangeArrowheads="1"/>
          </p:cNvSpPr>
          <p:nvPr/>
        </p:nvSpPr>
        <p:spPr bwMode="auto">
          <a:xfrm>
            <a:off x="1143000" y="1806575"/>
            <a:ext cx="785813" cy="3079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/>
              <a:t>2-way</a:t>
            </a:r>
            <a:endParaRPr lang="zh-CN" altLang="en-US" sz="1400" b="1"/>
          </a:p>
        </p:txBody>
      </p:sp>
      <p:sp>
        <p:nvSpPr>
          <p:cNvPr id="53" name="Text Box 99"/>
          <p:cNvSpPr txBox="1">
            <a:spLocks noChangeArrowheads="1"/>
          </p:cNvSpPr>
          <p:nvPr/>
        </p:nvSpPr>
        <p:spPr bwMode="auto">
          <a:xfrm>
            <a:off x="6929438" y="1806575"/>
            <a:ext cx="785812" cy="3079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/>
              <a:t>2-way</a:t>
            </a:r>
            <a:endParaRPr lang="zh-CN" altLang="en-US" sz="1400" b="1"/>
          </a:p>
        </p:txBody>
      </p:sp>
      <p:sp>
        <p:nvSpPr>
          <p:cNvPr id="33811" name="Line 94"/>
          <p:cNvSpPr>
            <a:spLocks noChangeShapeType="1"/>
          </p:cNvSpPr>
          <p:nvPr/>
        </p:nvSpPr>
        <p:spPr bwMode="auto">
          <a:xfrm>
            <a:off x="3143250" y="2714625"/>
            <a:ext cx="3071813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2" name="Text Box 43"/>
          <p:cNvSpPr txBox="1">
            <a:spLocks noChangeArrowheads="1"/>
          </p:cNvSpPr>
          <p:nvPr/>
        </p:nvSpPr>
        <p:spPr bwMode="auto">
          <a:xfrm>
            <a:off x="2071688" y="1722438"/>
            <a:ext cx="793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rgbClr val="CC0000"/>
                </a:solidFill>
                <a:ea typeface="华文细黑" panose="02010600040101010101" pitchFamily="2" charset="-122"/>
              </a:rPr>
              <a:t>RTA</a:t>
            </a:r>
          </a:p>
        </p:txBody>
      </p:sp>
      <p:sp>
        <p:nvSpPr>
          <p:cNvPr id="33813" name="Text Box 43"/>
          <p:cNvSpPr txBox="1">
            <a:spLocks noChangeArrowheads="1"/>
          </p:cNvSpPr>
          <p:nvPr/>
        </p:nvSpPr>
        <p:spPr bwMode="auto">
          <a:xfrm>
            <a:off x="6207125" y="1722438"/>
            <a:ext cx="7937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rgbClr val="CC0000"/>
                </a:solidFill>
                <a:ea typeface="华文细黑" panose="02010600040101010101" pitchFamily="2" charset="-122"/>
              </a:rPr>
              <a:t>RTB</a:t>
            </a:r>
          </a:p>
        </p:txBody>
      </p:sp>
      <p:sp>
        <p:nvSpPr>
          <p:cNvPr id="33814" name="Rectangle 4"/>
          <p:cNvSpPr>
            <a:spLocks noChangeArrowheads="1"/>
          </p:cNvSpPr>
          <p:nvPr/>
        </p:nvSpPr>
        <p:spPr bwMode="auto">
          <a:xfrm>
            <a:off x="5416550" y="2230438"/>
            <a:ext cx="655638" cy="433387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400">
                <a:solidFill>
                  <a:schemeClr val="accent2"/>
                </a:solidFill>
                <a:ea typeface="黑体" panose="02010609060101010101" pitchFamily="49" charset="-122"/>
              </a:rPr>
              <a:t>MS=1</a:t>
            </a:r>
            <a:endParaRPr kumimoji="1" lang="zh-CN" altLang="en-US" sz="1400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sp>
        <p:nvSpPr>
          <p:cNvPr id="33815" name="Rectangle 5"/>
          <p:cNvSpPr>
            <a:spLocks noChangeArrowheads="1"/>
          </p:cNvSpPr>
          <p:nvPr/>
        </p:nvSpPr>
        <p:spPr bwMode="auto">
          <a:xfrm>
            <a:off x="4929188" y="2230438"/>
            <a:ext cx="500062" cy="43180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400">
                <a:solidFill>
                  <a:schemeClr val="accent2"/>
                </a:solidFill>
                <a:ea typeface="黑体" panose="02010609060101010101" pitchFamily="49" charset="-122"/>
              </a:rPr>
              <a:t>M=1</a:t>
            </a:r>
          </a:p>
        </p:txBody>
      </p:sp>
      <p:sp>
        <p:nvSpPr>
          <p:cNvPr id="33816" name="Rectangle 6"/>
          <p:cNvSpPr>
            <a:spLocks noChangeArrowheads="1"/>
          </p:cNvSpPr>
          <p:nvPr/>
        </p:nvSpPr>
        <p:spPr bwMode="auto">
          <a:xfrm>
            <a:off x="3714750" y="2230438"/>
            <a:ext cx="714375" cy="433387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400">
                <a:solidFill>
                  <a:schemeClr val="accent2"/>
                </a:solidFill>
                <a:ea typeface="黑体" panose="02010609060101010101" pitchFamily="49" charset="-122"/>
              </a:rPr>
              <a:t>Seq=x</a:t>
            </a:r>
            <a:endParaRPr kumimoji="1" lang="zh-CN" altLang="en-US" sz="1400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sp>
        <p:nvSpPr>
          <p:cNvPr id="33817" name="Rectangle 18"/>
          <p:cNvSpPr>
            <a:spLocks noChangeArrowheads="1"/>
          </p:cNvSpPr>
          <p:nvPr/>
        </p:nvSpPr>
        <p:spPr bwMode="auto">
          <a:xfrm>
            <a:off x="4429125" y="2235200"/>
            <a:ext cx="500063" cy="433388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400">
                <a:solidFill>
                  <a:schemeClr val="accent2"/>
                </a:solidFill>
                <a:ea typeface="黑体" panose="02010609060101010101" pitchFamily="49" charset="-122"/>
              </a:rPr>
              <a:t>I=1</a:t>
            </a:r>
            <a:endParaRPr kumimoji="1" lang="zh-CN" altLang="en-US" sz="1400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graphicFrame>
        <p:nvGraphicFramePr>
          <p:cNvPr id="61" name="Group 155"/>
          <p:cNvGraphicFramePr>
            <a:graphicFrameLocks noGrp="1"/>
          </p:cNvGraphicFramePr>
          <p:nvPr>
            <p:ph sz="quarter" idx="4294967295"/>
          </p:nvPr>
        </p:nvGraphicFramePr>
        <p:xfrm>
          <a:off x="214313" y="2214563"/>
          <a:ext cx="2690812" cy="647700"/>
        </p:xfrm>
        <a:graphic>
          <a:graphicData uri="http://schemas.openxmlformats.org/drawingml/2006/table">
            <a:tbl>
              <a:tblPr/>
              <a:tblGrid>
                <a:gridCol w="766762"/>
                <a:gridCol w="946150"/>
                <a:gridCol w="977900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邻居</a:t>
                      </a: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邻居地址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邻居状态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2.2.2.2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8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10.1.0.2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8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ExStart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8AF2"/>
                    </a:solidFill>
                  </a:tcPr>
                </a:tc>
              </a:tr>
            </a:tbl>
          </a:graphicData>
        </a:graphic>
      </p:graphicFrame>
      <p:sp>
        <p:nvSpPr>
          <p:cNvPr id="33832" name="Line 102"/>
          <p:cNvSpPr>
            <a:spLocks noChangeShapeType="1"/>
          </p:cNvSpPr>
          <p:nvPr/>
        </p:nvSpPr>
        <p:spPr bwMode="auto">
          <a:xfrm flipH="1">
            <a:off x="3071813" y="5500688"/>
            <a:ext cx="3000375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63" name="Group 155"/>
          <p:cNvGraphicFramePr>
            <a:graphicFrameLocks noGrp="1"/>
          </p:cNvGraphicFramePr>
          <p:nvPr>
            <p:ph sz="quarter" idx="4294967295"/>
          </p:nvPr>
        </p:nvGraphicFramePr>
        <p:xfrm>
          <a:off x="6286500" y="3138488"/>
          <a:ext cx="2690813" cy="647700"/>
        </p:xfrm>
        <a:graphic>
          <a:graphicData uri="http://schemas.openxmlformats.org/drawingml/2006/table">
            <a:tbl>
              <a:tblPr/>
              <a:tblGrid>
                <a:gridCol w="766762"/>
                <a:gridCol w="946150"/>
                <a:gridCol w="977900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邻居</a:t>
                      </a: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邻居地址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邻居状态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1.1.1.1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8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10.1.0.1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8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ExStart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8AF2"/>
                    </a:solidFill>
                  </a:tcPr>
                </a:tc>
              </a:tr>
            </a:tbl>
          </a:graphicData>
        </a:graphic>
      </p:graphicFrame>
      <p:sp>
        <p:nvSpPr>
          <p:cNvPr id="33847" name="TextBox 63"/>
          <p:cNvSpPr txBox="1">
            <a:spLocks noChangeArrowheads="1"/>
          </p:cNvSpPr>
          <p:nvPr/>
        </p:nvSpPr>
        <p:spPr bwMode="auto">
          <a:xfrm>
            <a:off x="3143250" y="229393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/>
              <a:t>DD</a:t>
            </a:r>
            <a:endParaRPr lang="zh-CN" altLang="en-US" b="1"/>
          </a:p>
        </p:txBody>
      </p:sp>
      <p:sp>
        <p:nvSpPr>
          <p:cNvPr id="33848" name="Line 94"/>
          <p:cNvSpPr>
            <a:spLocks noChangeShapeType="1"/>
          </p:cNvSpPr>
          <p:nvPr/>
        </p:nvSpPr>
        <p:spPr bwMode="auto">
          <a:xfrm>
            <a:off x="3143250" y="4643438"/>
            <a:ext cx="314325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49" name="Rectangle 4"/>
          <p:cNvSpPr>
            <a:spLocks noChangeArrowheads="1"/>
          </p:cNvSpPr>
          <p:nvPr/>
        </p:nvSpPr>
        <p:spPr bwMode="auto">
          <a:xfrm>
            <a:off x="5327650" y="3163888"/>
            <a:ext cx="655638" cy="433387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400">
                <a:solidFill>
                  <a:schemeClr val="accent2"/>
                </a:solidFill>
                <a:ea typeface="黑体" panose="02010609060101010101" pitchFamily="49" charset="-122"/>
              </a:rPr>
              <a:t>MS=1</a:t>
            </a:r>
            <a:endParaRPr kumimoji="1" lang="zh-CN" altLang="en-US" sz="1400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sp>
        <p:nvSpPr>
          <p:cNvPr id="33850" name="Rectangle 5"/>
          <p:cNvSpPr>
            <a:spLocks noChangeArrowheads="1"/>
          </p:cNvSpPr>
          <p:nvPr/>
        </p:nvSpPr>
        <p:spPr bwMode="auto">
          <a:xfrm>
            <a:off x="4840288" y="3163888"/>
            <a:ext cx="500062" cy="43180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400">
                <a:solidFill>
                  <a:schemeClr val="accent2"/>
                </a:solidFill>
                <a:ea typeface="黑体" panose="02010609060101010101" pitchFamily="49" charset="-122"/>
              </a:rPr>
              <a:t>M=1</a:t>
            </a:r>
          </a:p>
        </p:txBody>
      </p:sp>
      <p:sp>
        <p:nvSpPr>
          <p:cNvPr id="33851" name="Rectangle 6"/>
          <p:cNvSpPr>
            <a:spLocks noChangeArrowheads="1"/>
          </p:cNvSpPr>
          <p:nvPr/>
        </p:nvSpPr>
        <p:spPr bwMode="auto">
          <a:xfrm>
            <a:off x="3625850" y="3163888"/>
            <a:ext cx="714375" cy="433387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400">
                <a:solidFill>
                  <a:schemeClr val="accent2"/>
                </a:solidFill>
                <a:ea typeface="黑体" panose="02010609060101010101" pitchFamily="49" charset="-122"/>
              </a:rPr>
              <a:t>Seq=y</a:t>
            </a:r>
            <a:endParaRPr kumimoji="1" lang="zh-CN" altLang="en-US" sz="1400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sp>
        <p:nvSpPr>
          <p:cNvPr id="33852" name="Rectangle 18"/>
          <p:cNvSpPr>
            <a:spLocks noChangeArrowheads="1"/>
          </p:cNvSpPr>
          <p:nvPr/>
        </p:nvSpPr>
        <p:spPr bwMode="auto">
          <a:xfrm>
            <a:off x="4340225" y="3163888"/>
            <a:ext cx="500063" cy="433387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400">
                <a:solidFill>
                  <a:schemeClr val="accent2"/>
                </a:solidFill>
                <a:ea typeface="黑体" panose="02010609060101010101" pitchFamily="49" charset="-122"/>
              </a:rPr>
              <a:t>I=1</a:t>
            </a:r>
            <a:endParaRPr kumimoji="1" lang="zh-CN" altLang="en-US" sz="1400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sp>
        <p:nvSpPr>
          <p:cNvPr id="33853" name="TextBox 69"/>
          <p:cNvSpPr txBox="1">
            <a:spLocks noChangeArrowheads="1"/>
          </p:cNvSpPr>
          <p:nvPr/>
        </p:nvSpPr>
        <p:spPr bwMode="auto">
          <a:xfrm>
            <a:off x="3054350" y="322738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/>
              <a:t>DD</a:t>
            </a:r>
            <a:endParaRPr lang="zh-CN" altLang="en-US" b="1"/>
          </a:p>
        </p:txBody>
      </p:sp>
      <p:graphicFrame>
        <p:nvGraphicFramePr>
          <p:cNvPr id="71" name="Group 155"/>
          <p:cNvGraphicFramePr>
            <a:graphicFrameLocks noGrp="1"/>
          </p:cNvGraphicFramePr>
          <p:nvPr>
            <p:ph sz="quarter" idx="4294967295"/>
          </p:nvPr>
        </p:nvGraphicFramePr>
        <p:xfrm>
          <a:off x="214313" y="4159250"/>
          <a:ext cx="2857500" cy="647700"/>
        </p:xfrm>
        <a:graphic>
          <a:graphicData uri="http://schemas.openxmlformats.org/drawingml/2006/table">
            <a:tbl>
              <a:tblPr/>
              <a:tblGrid>
                <a:gridCol w="786417"/>
                <a:gridCol w="970403"/>
                <a:gridCol w="1100679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邻居</a:t>
                      </a: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ID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邻居地址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邻居状态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2.2.2.2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8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10.1.0.2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8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Exchange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8AF2"/>
                    </a:solidFill>
                  </a:tcPr>
                </a:tc>
              </a:tr>
            </a:tbl>
          </a:graphicData>
        </a:graphic>
      </p:graphicFrame>
      <p:sp>
        <p:nvSpPr>
          <p:cNvPr id="33868" name="Rectangle 4"/>
          <p:cNvSpPr>
            <a:spLocks noChangeArrowheads="1"/>
          </p:cNvSpPr>
          <p:nvPr/>
        </p:nvSpPr>
        <p:spPr bwMode="auto">
          <a:xfrm>
            <a:off x="5480050" y="4164013"/>
            <a:ext cx="655638" cy="433387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400">
                <a:solidFill>
                  <a:schemeClr val="accent2"/>
                </a:solidFill>
                <a:ea typeface="黑体" panose="02010609060101010101" pitchFamily="49" charset="-122"/>
              </a:rPr>
              <a:t>MS=0</a:t>
            </a:r>
            <a:endParaRPr kumimoji="1" lang="zh-CN" altLang="en-US" sz="1400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sp>
        <p:nvSpPr>
          <p:cNvPr id="33869" name="Rectangle 5"/>
          <p:cNvSpPr>
            <a:spLocks noChangeArrowheads="1"/>
          </p:cNvSpPr>
          <p:nvPr/>
        </p:nvSpPr>
        <p:spPr bwMode="auto">
          <a:xfrm>
            <a:off x="4992688" y="4164013"/>
            <a:ext cx="500062" cy="43180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400">
                <a:solidFill>
                  <a:schemeClr val="accent2"/>
                </a:solidFill>
                <a:ea typeface="黑体" panose="02010609060101010101" pitchFamily="49" charset="-122"/>
              </a:rPr>
              <a:t>M=1</a:t>
            </a:r>
          </a:p>
        </p:txBody>
      </p:sp>
      <p:sp>
        <p:nvSpPr>
          <p:cNvPr id="33870" name="Rectangle 6"/>
          <p:cNvSpPr>
            <a:spLocks noChangeArrowheads="1"/>
          </p:cNvSpPr>
          <p:nvPr/>
        </p:nvSpPr>
        <p:spPr bwMode="auto">
          <a:xfrm>
            <a:off x="3778250" y="4164013"/>
            <a:ext cx="714375" cy="433387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400">
                <a:solidFill>
                  <a:schemeClr val="accent2"/>
                </a:solidFill>
                <a:ea typeface="黑体" panose="02010609060101010101" pitchFamily="49" charset="-122"/>
              </a:rPr>
              <a:t>Seq=y</a:t>
            </a:r>
            <a:endParaRPr kumimoji="1" lang="zh-CN" altLang="en-US" sz="1400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sp>
        <p:nvSpPr>
          <p:cNvPr id="33871" name="Rectangle 18"/>
          <p:cNvSpPr>
            <a:spLocks noChangeArrowheads="1"/>
          </p:cNvSpPr>
          <p:nvPr/>
        </p:nvSpPr>
        <p:spPr bwMode="auto">
          <a:xfrm>
            <a:off x="4492625" y="4164013"/>
            <a:ext cx="500063" cy="433387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400">
                <a:solidFill>
                  <a:schemeClr val="accent2"/>
                </a:solidFill>
                <a:ea typeface="黑体" panose="02010609060101010101" pitchFamily="49" charset="-122"/>
              </a:rPr>
              <a:t>I=0</a:t>
            </a:r>
            <a:endParaRPr kumimoji="1" lang="zh-CN" altLang="en-US" sz="1400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sp>
        <p:nvSpPr>
          <p:cNvPr id="33872" name="TextBox 75"/>
          <p:cNvSpPr txBox="1">
            <a:spLocks noChangeArrowheads="1"/>
          </p:cNvSpPr>
          <p:nvPr/>
        </p:nvSpPr>
        <p:spPr bwMode="auto">
          <a:xfrm>
            <a:off x="3206750" y="4227513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/>
              <a:t>DD</a:t>
            </a:r>
            <a:endParaRPr lang="zh-CN" altLang="en-US" b="1"/>
          </a:p>
        </p:txBody>
      </p:sp>
      <p:graphicFrame>
        <p:nvGraphicFramePr>
          <p:cNvPr id="78" name="Group 155"/>
          <p:cNvGraphicFramePr>
            <a:graphicFrameLocks noGrp="1"/>
          </p:cNvGraphicFramePr>
          <p:nvPr>
            <p:ph sz="quarter" idx="4294967295"/>
          </p:nvPr>
        </p:nvGraphicFramePr>
        <p:xfrm>
          <a:off x="6143625" y="5000625"/>
          <a:ext cx="2857500" cy="647700"/>
        </p:xfrm>
        <a:graphic>
          <a:graphicData uri="http://schemas.openxmlformats.org/drawingml/2006/table">
            <a:tbl>
              <a:tblPr/>
              <a:tblGrid>
                <a:gridCol w="766757"/>
                <a:gridCol w="946143"/>
                <a:gridCol w="1144600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邻居</a:t>
                      </a: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ID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邻居地址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邻居状态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1.1.1.1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8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10.1.0.1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8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Exchange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8AF2"/>
                    </a:solidFill>
                  </a:tcPr>
                </a:tc>
              </a:tr>
            </a:tbl>
          </a:graphicData>
        </a:graphic>
      </p:graphicFrame>
      <p:sp>
        <p:nvSpPr>
          <p:cNvPr id="33887" name="Rectangle 4"/>
          <p:cNvSpPr>
            <a:spLocks noChangeArrowheads="1"/>
          </p:cNvSpPr>
          <p:nvPr/>
        </p:nvSpPr>
        <p:spPr bwMode="auto">
          <a:xfrm>
            <a:off x="5345113" y="5016500"/>
            <a:ext cx="655637" cy="433388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400">
                <a:solidFill>
                  <a:schemeClr val="accent2"/>
                </a:solidFill>
                <a:ea typeface="黑体" panose="02010609060101010101" pitchFamily="49" charset="-122"/>
              </a:rPr>
              <a:t>MS=1</a:t>
            </a:r>
            <a:endParaRPr kumimoji="1" lang="zh-CN" altLang="en-US" sz="1400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sp>
        <p:nvSpPr>
          <p:cNvPr id="33888" name="Rectangle 5"/>
          <p:cNvSpPr>
            <a:spLocks noChangeArrowheads="1"/>
          </p:cNvSpPr>
          <p:nvPr/>
        </p:nvSpPr>
        <p:spPr bwMode="auto">
          <a:xfrm>
            <a:off x="4857750" y="5016500"/>
            <a:ext cx="500063" cy="43180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400">
                <a:solidFill>
                  <a:schemeClr val="accent2"/>
                </a:solidFill>
                <a:ea typeface="黑体" panose="02010609060101010101" pitchFamily="49" charset="-122"/>
              </a:rPr>
              <a:t>M=1</a:t>
            </a:r>
          </a:p>
        </p:txBody>
      </p:sp>
      <p:sp>
        <p:nvSpPr>
          <p:cNvPr id="33889" name="Rectangle 6"/>
          <p:cNvSpPr>
            <a:spLocks noChangeArrowheads="1"/>
          </p:cNvSpPr>
          <p:nvPr/>
        </p:nvSpPr>
        <p:spPr bwMode="auto">
          <a:xfrm>
            <a:off x="3429000" y="5016500"/>
            <a:ext cx="928688" cy="433388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400">
                <a:solidFill>
                  <a:schemeClr val="accent2"/>
                </a:solidFill>
                <a:ea typeface="黑体" panose="02010609060101010101" pitchFamily="49" charset="-122"/>
              </a:rPr>
              <a:t>Seq=y+1</a:t>
            </a:r>
            <a:endParaRPr kumimoji="1" lang="zh-CN" altLang="en-US" sz="1400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sp>
        <p:nvSpPr>
          <p:cNvPr id="33890" name="Rectangle 18"/>
          <p:cNvSpPr>
            <a:spLocks noChangeArrowheads="1"/>
          </p:cNvSpPr>
          <p:nvPr/>
        </p:nvSpPr>
        <p:spPr bwMode="auto">
          <a:xfrm>
            <a:off x="4357688" y="5016500"/>
            <a:ext cx="500062" cy="433388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400">
                <a:solidFill>
                  <a:schemeClr val="accent2"/>
                </a:solidFill>
                <a:ea typeface="黑体" panose="02010609060101010101" pitchFamily="49" charset="-122"/>
              </a:rPr>
              <a:t>I=0</a:t>
            </a:r>
            <a:endParaRPr kumimoji="1" lang="zh-CN" altLang="en-US" sz="1400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sp>
        <p:nvSpPr>
          <p:cNvPr id="33891" name="TextBox 82"/>
          <p:cNvSpPr txBox="1">
            <a:spLocks noChangeArrowheads="1"/>
          </p:cNvSpPr>
          <p:nvPr/>
        </p:nvSpPr>
        <p:spPr bwMode="auto">
          <a:xfrm>
            <a:off x="2928938" y="5080000"/>
            <a:ext cx="928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/>
              <a:t>DD</a:t>
            </a:r>
            <a:endParaRPr lang="zh-CN" altLang="en-US" b="1"/>
          </a:p>
        </p:txBody>
      </p:sp>
      <p:sp>
        <p:nvSpPr>
          <p:cNvPr id="33892" name="Rectangle 4"/>
          <p:cNvSpPr>
            <a:spLocks noChangeArrowheads="1"/>
          </p:cNvSpPr>
          <p:nvPr/>
        </p:nvSpPr>
        <p:spPr bwMode="auto">
          <a:xfrm>
            <a:off x="5497513" y="5929313"/>
            <a:ext cx="655637" cy="433387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400">
                <a:solidFill>
                  <a:schemeClr val="accent2"/>
                </a:solidFill>
                <a:ea typeface="黑体" panose="02010609060101010101" pitchFamily="49" charset="-122"/>
              </a:rPr>
              <a:t>MS=0</a:t>
            </a:r>
            <a:endParaRPr kumimoji="1" lang="zh-CN" altLang="en-US" sz="1400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sp>
        <p:nvSpPr>
          <p:cNvPr id="33893" name="Rectangle 5"/>
          <p:cNvSpPr>
            <a:spLocks noChangeArrowheads="1"/>
          </p:cNvSpPr>
          <p:nvPr/>
        </p:nvSpPr>
        <p:spPr bwMode="auto">
          <a:xfrm>
            <a:off x="5010150" y="5929313"/>
            <a:ext cx="500063" cy="43180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400">
                <a:solidFill>
                  <a:schemeClr val="accent2"/>
                </a:solidFill>
                <a:ea typeface="黑体" panose="02010609060101010101" pitchFamily="49" charset="-122"/>
              </a:rPr>
              <a:t>M=1</a:t>
            </a:r>
          </a:p>
        </p:txBody>
      </p:sp>
      <p:sp>
        <p:nvSpPr>
          <p:cNvPr id="33894" name="Rectangle 6"/>
          <p:cNvSpPr>
            <a:spLocks noChangeArrowheads="1"/>
          </p:cNvSpPr>
          <p:nvPr/>
        </p:nvSpPr>
        <p:spPr bwMode="auto">
          <a:xfrm>
            <a:off x="3581400" y="5929313"/>
            <a:ext cx="928688" cy="433387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400">
                <a:solidFill>
                  <a:schemeClr val="accent2"/>
                </a:solidFill>
                <a:ea typeface="黑体" panose="02010609060101010101" pitchFamily="49" charset="-122"/>
              </a:rPr>
              <a:t>Seq=y+1</a:t>
            </a:r>
            <a:endParaRPr kumimoji="1" lang="zh-CN" altLang="en-US" sz="1400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sp>
        <p:nvSpPr>
          <p:cNvPr id="33895" name="Rectangle 18"/>
          <p:cNvSpPr>
            <a:spLocks noChangeArrowheads="1"/>
          </p:cNvSpPr>
          <p:nvPr/>
        </p:nvSpPr>
        <p:spPr bwMode="auto">
          <a:xfrm>
            <a:off x="4510088" y="5929313"/>
            <a:ext cx="500062" cy="433387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1400">
                <a:solidFill>
                  <a:schemeClr val="accent2"/>
                </a:solidFill>
                <a:ea typeface="黑体" panose="02010609060101010101" pitchFamily="49" charset="-122"/>
              </a:rPr>
              <a:t>I=0</a:t>
            </a:r>
            <a:endParaRPr kumimoji="1" lang="zh-CN" altLang="en-US" sz="1400">
              <a:solidFill>
                <a:schemeClr val="accent2"/>
              </a:solidFill>
              <a:ea typeface="黑体" panose="02010609060101010101" pitchFamily="49" charset="-122"/>
            </a:endParaRPr>
          </a:p>
        </p:txBody>
      </p:sp>
      <p:sp>
        <p:nvSpPr>
          <p:cNvPr id="33896" name="TextBox 88"/>
          <p:cNvSpPr txBox="1">
            <a:spLocks noChangeArrowheads="1"/>
          </p:cNvSpPr>
          <p:nvPr/>
        </p:nvSpPr>
        <p:spPr bwMode="auto">
          <a:xfrm>
            <a:off x="3081338" y="5992813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/>
              <a:t>DD</a:t>
            </a:r>
            <a:endParaRPr lang="zh-CN" altLang="en-US" b="1"/>
          </a:p>
        </p:txBody>
      </p:sp>
      <p:sp>
        <p:nvSpPr>
          <p:cNvPr id="33897" name="Line 102"/>
          <p:cNvSpPr>
            <a:spLocks noChangeShapeType="1"/>
          </p:cNvSpPr>
          <p:nvPr/>
        </p:nvSpPr>
        <p:spPr bwMode="auto">
          <a:xfrm flipH="1">
            <a:off x="3143250" y="3643313"/>
            <a:ext cx="3000375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98" name="Line 94"/>
          <p:cNvSpPr>
            <a:spLocks noChangeShapeType="1"/>
          </p:cNvSpPr>
          <p:nvPr/>
        </p:nvSpPr>
        <p:spPr bwMode="auto">
          <a:xfrm>
            <a:off x="3143250" y="6429375"/>
            <a:ext cx="314325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7"/>
          <p:cNvSpPr>
            <a:spLocks noChangeArrowheads="1"/>
          </p:cNvSpPr>
          <p:nvPr/>
        </p:nvSpPr>
        <p:spPr bwMode="auto">
          <a:xfrm>
            <a:off x="381000" y="1549400"/>
            <a:ext cx="8439150" cy="639763"/>
          </a:xfrm>
          <a:prstGeom prst="roundRect">
            <a:avLst>
              <a:gd name="adj" fmla="val 18046"/>
            </a:avLst>
          </a:prstGeom>
          <a:solidFill>
            <a:srgbClr val="4DA5E1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171" name="Oval 8"/>
          <p:cNvSpPr>
            <a:spLocks noChangeArrowheads="1"/>
          </p:cNvSpPr>
          <p:nvPr/>
        </p:nvSpPr>
        <p:spPr bwMode="auto">
          <a:xfrm>
            <a:off x="641350" y="1693863"/>
            <a:ext cx="349250" cy="342900"/>
          </a:xfrm>
          <a:prstGeom prst="ellipse">
            <a:avLst/>
          </a:prstGeom>
          <a:noFill/>
          <a:ln w="127000" algn="ctr">
            <a:solidFill>
              <a:srgbClr val="4DA5E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t" hangingPunct="1"/>
            <a:endParaRPr lang="zh-CN" altLang="zh-CN" sz="1000">
              <a:ea typeface="华文细黑" panose="02010600040101010101" pitchFamily="2" charset="-122"/>
            </a:endParaRPr>
          </a:p>
        </p:txBody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609600" y="2036763"/>
            <a:ext cx="55467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400" b="1">
                <a:ea typeface="华文细黑" panose="02010600040101010101" pitchFamily="2" charset="-122"/>
              </a:rPr>
              <a:t>了解</a:t>
            </a:r>
            <a:r>
              <a:rPr lang="en-US" altLang="zh-CN" sz="2400" b="1">
                <a:ea typeface="华文细黑" panose="02010600040101010101" pitchFamily="2" charset="-122"/>
              </a:rPr>
              <a:t>OSPF</a:t>
            </a:r>
            <a:r>
              <a:rPr lang="zh-CN" altLang="en-US" sz="2400" b="1">
                <a:ea typeface="华文细黑" panose="02010600040101010101" pitchFamily="2" charset="-122"/>
              </a:rPr>
              <a:t>协议的特点</a:t>
            </a:r>
            <a:endParaRPr lang="en-US" altLang="zh-CN" sz="2400" b="1"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400" b="1">
                <a:ea typeface="华文细黑" panose="02010600040101010101" pitchFamily="2" charset="-122"/>
              </a:rPr>
              <a:t>掌握</a:t>
            </a:r>
            <a:r>
              <a:rPr lang="en-US" altLang="zh-CN" sz="2400" b="1">
                <a:ea typeface="华文细黑" panose="02010600040101010101" pitchFamily="2" charset="-122"/>
              </a:rPr>
              <a:t>OSPF</a:t>
            </a:r>
            <a:r>
              <a:rPr lang="zh-CN" altLang="en-US" sz="2400" b="1">
                <a:ea typeface="华文细黑" panose="02010600040101010101" pitchFamily="2" charset="-122"/>
              </a:rPr>
              <a:t>协议分层结构</a:t>
            </a:r>
            <a:endParaRPr lang="en-US" altLang="zh-CN" sz="2400" b="1"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400" b="1">
                <a:ea typeface="华文细黑" panose="02010600040101010101" pitchFamily="2" charset="-122"/>
              </a:rPr>
              <a:t>掌握</a:t>
            </a:r>
            <a:r>
              <a:rPr lang="en-US" altLang="zh-CN" sz="2400" b="1">
                <a:ea typeface="华文细黑" panose="02010600040101010101" pitchFamily="2" charset="-122"/>
              </a:rPr>
              <a:t>OSPF</a:t>
            </a:r>
            <a:r>
              <a:rPr lang="zh-CN" altLang="en-US" sz="2400" b="1">
                <a:ea typeface="华文细黑" panose="02010600040101010101" pitchFamily="2" charset="-122"/>
              </a:rPr>
              <a:t>协议中的网络类型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400" b="1">
                <a:ea typeface="华文细黑" panose="02010600040101010101" pitchFamily="2" charset="-122"/>
              </a:rPr>
              <a:t>掌握</a:t>
            </a:r>
            <a:r>
              <a:rPr lang="en-US" altLang="zh-CN" sz="2400" b="1">
                <a:ea typeface="华文细黑" panose="02010600040101010101" pitchFamily="2" charset="-122"/>
              </a:rPr>
              <a:t>OSPF</a:t>
            </a:r>
            <a:r>
              <a:rPr lang="zh-CN" altLang="en-US" sz="2400" b="1">
                <a:ea typeface="华文细黑" panose="02010600040101010101" pitchFamily="2" charset="-122"/>
              </a:rPr>
              <a:t>协议的报文封装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400" b="1">
                <a:ea typeface="华文细黑" panose="02010600040101010101" pitchFamily="2" charset="-122"/>
              </a:rPr>
              <a:t>掌握</a:t>
            </a:r>
            <a:r>
              <a:rPr lang="en-US" altLang="zh-CN" sz="2400" b="1">
                <a:ea typeface="华文细黑" panose="02010600040101010101" pitchFamily="2" charset="-122"/>
              </a:rPr>
              <a:t>OSPF</a:t>
            </a:r>
            <a:r>
              <a:rPr lang="zh-CN" altLang="en-US" sz="2400" b="1">
                <a:ea typeface="华文细黑" panose="02010600040101010101" pitchFamily="2" charset="-122"/>
              </a:rPr>
              <a:t>协议状态迁移</a:t>
            </a:r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533400" y="969963"/>
            <a:ext cx="2057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CC0000"/>
                </a:solidFill>
                <a:ea typeface="华文细黑" panose="02010600040101010101" pitchFamily="2" charset="-122"/>
              </a:rPr>
              <a:t>课程目标</a:t>
            </a:r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990600" y="1612900"/>
            <a:ext cx="7329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800" b="1">
                <a:solidFill>
                  <a:schemeClr val="bg1"/>
                </a:solidFill>
                <a:ea typeface="华文细黑" panose="02010600040101010101" pitchFamily="2" charset="-122"/>
              </a:rPr>
              <a:t>学习完本课程，您应该能够：</a:t>
            </a:r>
          </a:p>
        </p:txBody>
      </p:sp>
      <p:pic>
        <p:nvPicPr>
          <p:cNvPr id="717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286000"/>
            <a:ext cx="2147888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邻接关系建立过程（</a:t>
            </a:r>
            <a:r>
              <a:rPr lang="en-US" altLang="zh-CN" smtClean="0"/>
              <a:t>3</a:t>
            </a:r>
            <a:r>
              <a:rPr lang="zh-CN" altLang="en-US" smtClean="0"/>
              <a:t>）</a:t>
            </a:r>
          </a:p>
        </p:txBody>
      </p:sp>
      <p:pic>
        <p:nvPicPr>
          <p:cNvPr id="34819" name="Picture 4" descr="网云_g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3" y="1143000"/>
            <a:ext cx="22606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0" name="Group 5"/>
          <p:cNvGrpSpPr>
            <a:grpSpLocks noChangeAspect="1"/>
          </p:cNvGrpSpPr>
          <p:nvPr/>
        </p:nvGrpSpPr>
        <p:grpSpPr bwMode="auto">
          <a:xfrm>
            <a:off x="6110288" y="1503363"/>
            <a:ext cx="958850" cy="668337"/>
            <a:chOff x="3541" y="1317"/>
            <a:chExt cx="747" cy="546"/>
          </a:xfrm>
        </p:grpSpPr>
        <p:sp>
          <p:nvSpPr>
            <p:cNvPr id="34903" name="AutoShape 6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04" name="Freeform 7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05" name="Freeform 8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06" name="Freeform 9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07" name="Freeform 10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08" name="Freeform 11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09" name="Freeform 12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10" name="Freeform 13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11" name="Freeform 14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12" name="Freeform 15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13" name="Freeform 16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14" name="Freeform 17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15" name="Freeform 18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16" name="Freeform 19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17" name="Freeform 20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18" name="Freeform 21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19" name="Freeform 22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4821" name="Group 23"/>
          <p:cNvGrpSpPr>
            <a:grpSpLocks noChangeAspect="1"/>
          </p:cNvGrpSpPr>
          <p:nvPr/>
        </p:nvGrpSpPr>
        <p:grpSpPr bwMode="auto">
          <a:xfrm>
            <a:off x="2006600" y="1503363"/>
            <a:ext cx="958850" cy="668337"/>
            <a:chOff x="3541" y="1317"/>
            <a:chExt cx="747" cy="546"/>
          </a:xfrm>
        </p:grpSpPr>
        <p:sp>
          <p:nvSpPr>
            <p:cNvPr id="34886" name="AutoShape 24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87" name="Freeform 25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88" name="Freeform 26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89" name="Freeform 27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90" name="Freeform 28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91" name="Freeform 29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92" name="Freeform 30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93" name="Freeform 31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94" name="Freeform 32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95" name="Freeform 33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96" name="Freeform 34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97" name="Freeform 35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98" name="Freeform 36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899" name="Freeform 37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00" name="Freeform 38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01" name="Freeform 39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902" name="Freeform 40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34822" name="Line 41"/>
          <p:cNvSpPr>
            <a:spLocks noChangeShapeType="1"/>
          </p:cNvSpPr>
          <p:nvPr/>
        </p:nvSpPr>
        <p:spPr bwMode="auto">
          <a:xfrm flipV="1">
            <a:off x="2941638" y="1862138"/>
            <a:ext cx="57626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3" name="Line 42"/>
          <p:cNvSpPr>
            <a:spLocks noChangeShapeType="1"/>
          </p:cNvSpPr>
          <p:nvPr/>
        </p:nvSpPr>
        <p:spPr bwMode="auto">
          <a:xfrm flipH="1">
            <a:off x="6973888" y="1863725"/>
            <a:ext cx="79216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4" name="Line 45"/>
          <p:cNvSpPr>
            <a:spLocks noChangeShapeType="1"/>
          </p:cNvSpPr>
          <p:nvPr/>
        </p:nvSpPr>
        <p:spPr bwMode="auto">
          <a:xfrm flipH="1">
            <a:off x="1428750" y="1862138"/>
            <a:ext cx="649288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5" name="Line 46"/>
          <p:cNvSpPr>
            <a:spLocks noChangeShapeType="1"/>
          </p:cNvSpPr>
          <p:nvPr/>
        </p:nvSpPr>
        <p:spPr bwMode="auto">
          <a:xfrm flipH="1" flipV="1">
            <a:off x="1428750" y="1503363"/>
            <a:ext cx="0" cy="6477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6" name="Line 47"/>
          <p:cNvSpPr>
            <a:spLocks noChangeShapeType="1"/>
          </p:cNvSpPr>
          <p:nvPr/>
        </p:nvSpPr>
        <p:spPr bwMode="auto">
          <a:xfrm flipH="1" flipV="1">
            <a:off x="7766050" y="1430338"/>
            <a:ext cx="0" cy="6477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7" name="Text Box 48"/>
          <p:cNvSpPr txBox="1">
            <a:spLocks noChangeArrowheads="1"/>
          </p:cNvSpPr>
          <p:nvPr/>
        </p:nvSpPr>
        <p:spPr bwMode="auto">
          <a:xfrm>
            <a:off x="4165600" y="1646238"/>
            <a:ext cx="10795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b="1">
                <a:ea typeface="华文细黑" panose="02010600040101010101" pitchFamily="2" charset="-122"/>
              </a:rPr>
              <a:t>网络云</a:t>
            </a:r>
          </a:p>
        </p:txBody>
      </p:sp>
      <p:sp>
        <p:nvSpPr>
          <p:cNvPr id="34828" name="Line 49"/>
          <p:cNvSpPr>
            <a:spLocks noChangeShapeType="1"/>
          </p:cNvSpPr>
          <p:nvPr/>
        </p:nvSpPr>
        <p:spPr bwMode="auto">
          <a:xfrm flipV="1">
            <a:off x="5749925" y="1862138"/>
            <a:ext cx="431800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9" name="Text Box 50"/>
          <p:cNvSpPr txBox="1">
            <a:spLocks noChangeArrowheads="1"/>
          </p:cNvSpPr>
          <p:nvPr/>
        </p:nvSpPr>
        <p:spPr bwMode="auto">
          <a:xfrm>
            <a:off x="1428750" y="1143000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rgbClr val="CC0000"/>
                </a:solidFill>
                <a:ea typeface="华文细黑" panose="02010600040101010101" pitchFamily="2" charset="-122"/>
              </a:rPr>
              <a:t>Router ID 1.1.1.1</a:t>
            </a:r>
          </a:p>
        </p:txBody>
      </p:sp>
      <p:sp>
        <p:nvSpPr>
          <p:cNvPr id="34830" name="Text Box 51"/>
          <p:cNvSpPr txBox="1">
            <a:spLocks noChangeArrowheads="1"/>
          </p:cNvSpPr>
          <p:nvPr/>
        </p:nvSpPr>
        <p:spPr bwMode="auto">
          <a:xfrm>
            <a:off x="5534025" y="1143000"/>
            <a:ext cx="2159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rgbClr val="CC0000"/>
                </a:solidFill>
                <a:ea typeface="华文细黑" panose="02010600040101010101" pitchFamily="2" charset="-122"/>
              </a:rPr>
              <a:t>Router ID 2.2.2.2</a:t>
            </a:r>
          </a:p>
        </p:txBody>
      </p:sp>
      <p:sp>
        <p:nvSpPr>
          <p:cNvPr id="34831" name="Text Box 52"/>
          <p:cNvSpPr txBox="1">
            <a:spLocks noChangeArrowheads="1"/>
          </p:cNvSpPr>
          <p:nvPr/>
        </p:nvSpPr>
        <p:spPr bwMode="auto">
          <a:xfrm>
            <a:off x="2870200" y="1862138"/>
            <a:ext cx="1512888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400" b="1">
                <a:ea typeface="华文细黑" panose="02010600040101010101" pitchFamily="2" charset="-122"/>
              </a:rPr>
              <a:t>10.1.0.1/24</a:t>
            </a:r>
          </a:p>
        </p:txBody>
      </p:sp>
      <p:sp>
        <p:nvSpPr>
          <p:cNvPr id="34832" name="Text Box 53"/>
          <p:cNvSpPr txBox="1">
            <a:spLocks noChangeArrowheads="1"/>
          </p:cNvSpPr>
          <p:nvPr/>
        </p:nvSpPr>
        <p:spPr bwMode="auto">
          <a:xfrm>
            <a:off x="5102225" y="1862138"/>
            <a:ext cx="1512888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400" b="1">
                <a:ea typeface="华文细黑" panose="02010600040101010101" pitchFamily="2" charset="-122"/>
              </a:rPr>
              <a:t>10.1.0.2/24</a:t>
            </a:r>
          </a:p>
        </p:txBody>
      </p:sp>
      <p:sp>
        <p:nvSpPr>
          <p:cNvPr id="52" name="Text Box 99"/>
          <p:cNvSpPr txBox="1">
            <a:spLocks noChangeArrowheads="1"/>
          </p:cNvSpPr>
          <p:nvPr/>
        </p:nvSpPr>
        <p:spPr bwMode="auto">
          <a:xfrm>
            <a:off x="785813" y="2235200"/>
            <a:ext cx="1143000" cy="3079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/>
              <a:t>Exchange</a:t>
            </a:r>
            <a:endParaRPr lang="zh-CN" altLang="en-US" sz="1400" b="1"/>
          </a:p>
        </p:txBody>
      </p:sp>
      <p:sp>
        <p:nvSpPr>
          <p:cNvPr id="53" name="Text Box 99"/>
          <p:cNvSpPr txBox="1">
            <a:spLocks noChangeArrowheads="1"/>
          </p:cNvSpPr>
          <p:nvPr/>
        </p:nvSpPr>
        <p:spPr bwMode="auto">
          <a:xfrm>
            <a:off x="6929438" y="2235200"/>
            <a:ext cx="1357312" cy="3079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/>
              <a:t>Exchange</a:t>
            </a:r>
            <a:endParaRPr lang="zh-CN" altLang="en-US" sz="1400" b="1"/>
          </a:p>
        </p:txBody>
      </p:sp>
      <p:sp>
        <p:nvSpPr>
          <p:cNvPr id="34835" name="Line 94"/>
          <p:cNvSpPr>
            <a:spLocks noChangeShapeType="1"/>
          </p:cNvSpPr>
          <p:nvPr/>
        </p:nvSpPr>
        <p:spPr bwMode="auto">
          <a:xfrm>
            <a:off x="3214688" y="4071938"/>
            <a:ext cx="323215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36" name="Text Box 43"/>
          <p:cNvSpPr txBox="1">
            <a:spLocks noChangeArrowheads="1"/>
          </p:cNvSpPr>
          <p:nvPr/>
        </p:nvSpPr>
        <p:spPr bwMode="auto">
          <a:xfrm>
            <a:off x="2071688" y="2151063"/>
            <a:ext cx="793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rgbClr val="CC0000"/>
                </a:solidFill>
                <a:ea typeface="华文细黑" panose="02010600040101010101" pitchFamily="2" charset="-122"/>
              </a:rPr>
              <a:t>RTA</a:t>
            </a:r>
          </a:p>
        </p:txBody>
      </p:sp>
      <p:sp>
        <p:nvSpPr>
          <p:cNvPr id="34837" name="Text Box 43"/>
          <p:cNvSpPr txBox="1">
            <a:spLocks noChangeArrowheads="1"/>
          </p:cNvSpPr>
          <p:nvPr/>
        </p:nvSpPr>
        <p:spPr bwMode="auto">
          <a:xfrm>
            <a:off x="6207125" y="2151063"/>
            <a:ext cx="7937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rgbClr val="CC0000"/>
                </a:solidFill>
                <a:ea typeface="华文细黑" panose="02010600040101010101" pitchFamily="2" charset="-122"/>
              </a:rPr>
              <a:t>RTB</a:t>
            </a:r>
          </a:p>
        </p:txBody>
      </p:sp>
      <p:sp>
        <p:nvSpPr>
          <p:cNvPr id="57" name="Text Box 95"/>
          <p:cNvSpPr txBox="1">
            <a:spLocks noChangeArrowheads="1"/>
          </p:cNvSpPr>
          <p:nvPr/>
        </p:nvSpPr>
        <p:spPr bwMode="auto">
          <a:xfrm>
            <a:off x="357188" y="2714625"/>
            <a:ext cx="25923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600" dirty="0">
                <a:latin typeface="+mn-ea"/>
                <a:ea typeface="+mn-ea"/>
              </a:rPr>
              <a:t>将收到的</a:t>
            </a:r>
            <a:r>
              <a:rPr lang="en-US" altLang="zh-CN" sz="1600" dirty="0">
                <a:latin typeface="+mn-lt"/>
                <a:ea typeface="+mn-ea"/>
              </a:rPr>
              <a:t>LSA</a:t>
            </a:r>
            <a:r>
              <a:rPr lang="zh-CN" altLang="en-US" sz="1600" dirty="0">
                <a:latin typeface="+mn-ea"/>
                <a:ea typeface="+mn-ea"/>
              </a:rPr>
              <a:t>摘要和本地的</a:t>
            </a:r>
            <a:r>
              <a:rPr lang="en-US" altLang="zh-CN" sz="1600" dirty="0">
                <a:latin typeface="+mn-lt"/>
                <a:ea typeface="+mn-ea"/>
              </a:rPr>
              <a:t>LSDB</a:t>
            </a:r>
            <a:r>
              <a:rPr lang="zh-CN" altLang="en-US" sz="1600" dirty="0">
                <a:latin typeface="+mn-ea"/>
                <a:ea typeface="+mn-ea"/>
              </a:rPr>
              <a:t>比较，发现在</a:t>
            </a:r>
            <a:r>
              <a:rPr lang="en-US" altLang="zh-CN" sz="1600" dirty="0">
                <a:latin typeface="+mn-lt"/>
                <a:ea typeface="+mn-ea"/>
              </a:rPr>
              <a:t>LSDB</a:t>
            </a:r>
            <a:r>
              <a:rPr lang="zh-CN" altLang="en-US" sz="1600" dirty="0">
                <a:latin typeface="+mn-ea"/>
                <a:ea typeface="+mn-ea"/>
              </a:rPr>
              <a:t>里缺少部分</a:t>
            </a:r>
            <a:r>
              <a:rPr lang="en-US" altLang="zh-CN" sz="1600" dirty="0">
                <a:latin typeface="+mn-lt"/>
                <a:ea typeface="+mn-ea"/>
              </a:rPr>
              <a:t>LSA</a:t>
            </a:r>
            <a:endParaRPr lang="zh-CN" altLang="en-US" sz="1600" dirty="0">
              <a:latin typeface="+mn-lt"/>
              <a:ea typeface="+mn-ea"/>
            </a:endParaRPr>
          </a:p>
        </p:txBody>
      </p:sp>
      <p:graphicFrame>
        <p:nvGraphicFramePr>
          <p:cNvPr id="58" name="Group 155"/>
          <p:cNvGraphicFramePr>
            <a:graphicFrameLocks noGrp="1"/>
          </p:cNvGraphicFramePr>
          <p:nvPr>
            <p:ph sz="quarter" idx="4294967295"/>
          </p:nvPr>
        </p:nvGraphicFramePr>
        <p:xfrm>
          <a:off x="214313" y="3786188"/>
          <a:ext cx="2857500" cy="647700"/>
        </p:xfrm>
        <a:graphic>
          <a:graphicData uri="http://schemas.openxmlformats.org/drawingml/2006/table">
            <a:tbl>
              <a:tblPr/>
              <a:tblGrid>
                <a:gridCol w="786417"/>
                <a:gridCol w="970403"/>
                <a:gridCol w="1100679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邻居</a:t>
                      </a: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ID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邻居地址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邻居状态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2.2.2.2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8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10.1.0.2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8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Loading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8AF2"/>
                    </a:solidFill>
                  </a:tcPr>
                </a:tc>
              </a:tr>
            </a:tbl>
          </a:graphicData>
        </a:graphic>
      </p:graphicFrame>
      <p:sp>
        <p:nvSpPr>
          <p:cNvPr id="34853" name="TextBox 58"/>
          <p:cNvSpPr txBox="1">
            <a:spLocks noChangeArrowheads="1"/>
          </p:cNvSpPr>
          <p:nvPr/>
        </p:nvSpPr>
        <p:spPr bwMode="auto">
          <a:xfrm>
            <a:off x="3429000" y="371475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/>
              <a:t>LS Request</a:t>
            </a:r>
            <a:endParaRPr lang="zh-CN" altLang="en-US" b="1"/>
          </a:p>
        </p:txBody>
      </p:sp>
      <p:sp>
        <p:nvSpPr>
          <p:cNvPr id="34854" name="Line 102"/>
          <p:cNvSpPr>
            <a:spLocks noChangeShapeType="1"/>
          </p:cNvSpPr>
          <p:nvPr/>
        </p:nvSpPr>
        <p:spPr bwMode="auto">
          <a:xfrm flipH="1">
            <a:off x="3214688" y="5214938"/>
            <a:ext cx="3228975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55" name="TextBox 60"/>
          <p:cNvSpPr txBox="1">
            <a:spLocks noChangeArrowheads="1"/>
          </p:cNvSpPr>
          <p:nvPr/>
        </p:nvSpPr>
        <p:spPr bwMode="auto">
          <a:xfrm>
            <a:off x="3429000" y="485775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/>
              <a:t>LS Update</a:t>
            </a:r>
            <a:endParaRPr lang="zh-CN" altLang="en-US" b="1"/>
          </a:p>
        </p:txBody>
      </p:sp>
      <p:sp>
        <p:nvSpPr>
          <p:cNvPr id="34856" name="Line 94"/>
          <p:cNvSpPr>
            <a:spLocks noChangeShapeType="1"/>
          </p:cNvSpPr>
          <p:nvPr/>
        </p:nvSpPr>
        <p:spPr bwMode="auto">
          <a:xfrm flipV="1">
            <a:off x="3214688" y="5929313"/>
            <a:ext cx="324485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63" name="Group 155"/>
          <p:cNvGraphicFramePr>
            <a:graphicFrameLocks noGrp="1"/>
          </p:cNvGraphicFramePr>
          <p:nvPr>
            <p:ph sz="quarter" idx="4294967295"/>
          </p:nvPr>
        </p:nvGraphicFramePr>
        <p:xfrm>
          <a:off x="214313" y="5643563"/>
          <a:ext cx="2857500" cy="647700"/>
        </p:xfrm>
        <a:graphic>
          <a:graphicData uri="http://schemas.openxmlformats.org/drawingml/2006/table">
            <a:tbl>
              <a:tblPr/>
              <a:tblGrid>
                <a:gridCol w="786417"/>
                <a:gridCol w="970403"/>
                <a:gridCol w="1100679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邻居</a:t>
                      </a: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ID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邻居地址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邻居状态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2.2.2.2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8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10.1.0.2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8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Full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8AF2"/>
                    </a:solidFill>
                  </a:tcPr>
                </a:tc>
              </a:tr>
            </a:tbl>
          </a:graphicData>
        </a:graphic>
      </p:graphicFrame>
      <p:sp>
        <p:nvSpPr>
          <p:cNvPr id="34871" name="TextBox 63"/>
          <p:cNvSpPr txBox="1">
            <a:spLocks noChangeArrowheads="1"/>
          </p:cNvSpPr>
          <p:nvPr/>
        </p:nvSpPr>
        <p:spPr bwMode="auto">
          <a:xfrm>
            <a:off x="3714750" y="5572125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/>
              <a:t>LSAck</a:t>
            </a:r>
            <a:endParaRPr lang="zh-CN" altLang="en-US" b="1"/>
          </a:p>
        </p:txBody>
      </p:sp>
      <p:graphicFrame>
        <p:nvGraphicFramePr>
          <p:cNvPr id="65" name="Group 155"/>
          <p:cNvGraphicFramePr>
            <a:graphicFrameLocks noGrp="1"/>
          </p:cNvGraphicFramePr>
          <p:nvPr>
            <p:ph sz="quarter" idx="4294967295"/>
          </p:nvPr>
        </p:nvGraphicFramePr>
        <p:xfrm>
          <a:off x="6000750" y="2786063"/>
          <a:ext cx="2857500" cy="647700"/>
        </p:xfrm>
        <a:graphic>
          <a:graphicData uri="http://schemas.openxmlformats.org/drawingml/2006/table">
            <a:tbl>
              <a:tblPr/>
              <a:tblGrid>
                <a:gridCol w="766757"/>
                <a:gridCol w="946143"/>
                <a:gridCol w="1144600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邻居</a:t>
                      </a: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ID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邻居地址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邻居状态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1.1.1.1</a:t>
                      </a: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8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10.1.0.1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8A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Full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8A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圆角矩形 43"/>
          <p:cNvSpPr>
            <a:spLocks noChangeArrowheads="1"/>
          </p:cNvSpPr>
          <p:nvPr/>
        </p:nvSpPr>
        <p:spPr bwMode="auto">
          <a:xfrm>
            <a:off x="5715000" y="4643438"/>
            <a:ext cx="1357313" cy="7143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1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35843" name="圆角矩形 44"/>
          <p:cNvSpPr>
            <a:spLocks noChangeArrowheads="1"/>
          </p:cNvSpPr>
          <p:nvPr/>
        </p:nvSpPr>
        <p:spPr bwMode="auto">
          <a:xfrm>
            <a:off x="7643813" y="3286125"/>
            <a:ext cx="1214437" cy="7143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1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35844" name="圆角矩形 45"/>
          <p:cNvSpPr>
            <a:spLocks noChangeArrowheads="1"/>
          </p:cNvSpPr>
          <p:nvPr/>
        </p:nvSpPr>
        <p:spPr bwMode="auto">
          <a:xfrm>
            <a:off x="3500438" y="4643438"/>
            <a:ext cx="1214437" cy="7143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1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35845" name="圆角矩形 42"/>
          <p:cNvSpPr>
            <a:spLocks noChangeArrowheads="1"/>
          </p:cNvSpPr>
          <p:nvPr/>
        </p:nvSpPr>
        <p:spPr bwMode="auto">
          <a:xfrm>
            <a:off x="2428875" y="2857500"/>
            <a:ext cx="1214438" cy="7143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1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35846" name="圆角矩形 41"/>
          <p:cNvSpPr>
            <a:spLocks noChangeArrowheads="1"/>
          </p:cNvSpPr>
          <p:nvPr/>
        </p:nvSpPr>
        <p:spPr bwMode="auto">
          <a:xfrm>
            <a:off x="285750" y="2857500"/>
            <a:ext cx="1214438" cy="71437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31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35847" name="圆角矩形 39"/>
          <p:cNvSpPr>
            <a:spLocks noChangeArrowheads="1"/>
          </p:cNvSpPr>
          <p:nvPr/>
        </p:nvSpPr>
        <p:spPr bwMode="auto">
          <a:xfrm>
            <a:off x="7715250" y="5715000"/>
            <a:ext cx="1214438" cy="714375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35848" name="圆角矩形 38"/>
          <p:cNvSpPr>
            <a:spLocks noChangeArrowheads="1"/>
          </p:cNvSpPr>
          <p:nvPr/>
        </p:nvSpPr>
        <p:spPr bwMode="auto">
          <a:xfrm>
            <a:off x="1214438" y="4643438"/>
            <a:ext cx="1214437" cy="714375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35849" name="圆角矩形 37"/>
          <p:cNvSpPr>
            <a:spLocks noChangeArrowheads="1"/>
          </p:cNvSpPr>
          <p:nvPr/>
        </p:nvSpPr>
        <p:spPr bwMode="auto">
          <a:xfrm>
            <a:off x="2414588" y="1214438"/>
            <a:ext cx="1214437" cy="714375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358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OSPF</a:t>
            </a:r>
            <a:r>
              <a:rPr lang="zh-CN" altLang="en-US" smtClean="0"/>
              <a:t>的状态机</a:t>
            </a:r>
          </a:p>
        </p:txBody>
      </p:sp>
      <p:sp>
        <p:nvSpPr>
          <p:cNvPr id="35851" name="Text Box 17"/>
          <p:cNvSpPr txBox="1">
            <a:spLocks noChangeArrowheads="1"/>
          </p:cNvSpPr>
          <p:nvPr/>
        </p:nvSpPr>
        <p:spPr bwMode="auto">
          <a:xfrm>
            <a:off x="2495550" y="1327150"/>
            <a:ext cx="1076325" cy="384175"/>
          </a:xfrm>
          <a:prstGeom prst="rect">
            <a:avLst/>
          </a:prstGeom>
          <a:solidFill>
            <a:srgbClr val="CCECFF"/>
          </a:solidFill>
          <a:ln w="9525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Down</a:t>
            </a:r>
          </a:p>
        </p:txBody>
      </p:sp>
      <p:sp>
        <p:nvSpPr>
          <p:cNvPr id="35852" name="Text Box 18"/>
          <p:cNvSpPr txBox="1">
            <a:spLocks noChangeArrowheads="1"/>
          </p:cNvSpPr>
          <p:nvPr/>
        </p:nvSpPr>
        <p:spPr bwMode="auto">
          <a:xfrm>
            <a:off x="228600" y="2963863"/>
            <a:ext cx="1262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6656" tIns="53327" rIns="106656" bIns="53327">
            <a:spAutoFit/>
          </a:bodyPr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300" b="1">
                <a:latin typeface="Times New Roman" panose="02020603050405020304" pitchFamily="18" charset="0"/>
              </a:rPr>
              <a:t>Attempt</a:t>
            </a:r>
          </a:p>
        </p:txBody>
      </p:sp>
      <p:sp>
        <p:nvSpPr>
          <p:cNvPr id="35853" name="Text Box 19"/>
          <p:cNvSpPr txBox="1">
            <a:spLocks noChangeArrowheads="1"/>
          </p:cNvSpPr>
          <p:nvPr/>
        </p:nvSpPr>
        <p:spPr bwMode="auto">
          <a:xfrm>
            <a:off x="2713038" y="3006725"/>
            <a:ext cx="673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6656" tIns="53327" rIns="106656" bIns="53327">
            <a:spAutoFit/>
          </a:bodyPr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300" b="1">
                <a:latin typeface="Times New Roman" panose="02020603050405020304" pitchFamily="18" charset="0"/>
              </a:rPr>
              <a:t>Init</a:t>
            </a:r>
          </a:p>
        </p:txBody>
      </p:sp>
      <p:sp>
        <p:nvSpPr>
          <p:cNvPr id="35854" name="Text Box 20"/>
          <p:cNvSpPr txBox="1">
            <a:spLocks noChangeArrowheads="1"/>
          </p:cNvSpPr>
          <p:nvPr/>
        </p:nvSpPr>
        <p:spPr bwMode="auto">
          <a:xfrm>
            <a:off x="1319213" y="4772025"/>
            <a:ext cx="96043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6656" tIns="53327" rIns="106656" bIns="53327">
            <a:spAutoFit/>
          </a:bodyPr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300" b="1">
                <a:latin typeface="Times New Roman" panose="02020603050405020304" pitchFamily="18" charset="0"/>
              </a:rPr>
              <a:t>2-way</a:t>
            </a:r>
          </a:p>
        </p:txBody>
      </p:sp>
      <p:sp>
        <p:nvSpPr>
          <p:cNvPr id="35855" name="Text Box 21"/>
          <p:cNvSpPr txBox="1">
            <a:spLocks noChangeArrowheads="1"/>
          </p:cNvSpPr>
          <p:nvPr/>
        </p:nvSpPr>
        <p:spPr bwMode="auto">
          <a:xfrm>
            <a:off x="3505200" y="4772025"/>
            <a:ext cx="1198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6656" tIns="53327" rIns="106656" bIns="53327">
            <a:spAutoFit/>
          </a:bodyPr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300" b="1">
                <a:latin typeface="Times New Roman" panose="02020603050405020304" pitchFamily="18" charset="0"/>
              </a:rPr>
              <a:t>ExStart</a:t>
            </a:r>
          </a:p>
        </p:txBody>
      </p:sp>
      <p:sp>
        <p:nvSpPr>
          <p:cNvPr id="35856" name="Text Box 23"/>
          <p:cNvSpPr txBox="1">
            <a:spLocks noChangeArrowheads="1"/>
          </p:cNvSpPr>
          <p:nvPr/>
        </p:nvSpPr>
        <p:spPr bwMode="auto">
          <a:xfrm>
            <a:off x="7621588" y="3427413"/>
            <a:ext cx="1263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6656" tIns="53327" rIns="106656" bIns="53327">
            <a:spAutoFit/>
          </a:bodyPr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300" b="1">
                <a:latin typeface="Times New Roman" panose="02020603050405020304" pitchFamily="18" charset="0"/>
              </a:rPr>
              <a:t>Loading</a:t>
            </a:r>
          </a:p>
        </p:txBody>
      </p:sp>
      <p:sp>
        <p:nvSpPr>
          <p:cNvPr id="35857" name="Text Box 24"/>
          <p:cNvSpPr txBox="1">
            <a:spLocks noChangeArrowheads="1"/>
          </p:cNvSpPr>
          <p:nvPr/>
        </p:nvSpPr>
        <p:spPr bwMode="auto">
          <a:xfrm>
            <a:off x="7959725" y="5862638"/>
            <a:ext cx="722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6656" tIns="53327" rIns="106656" bIns="53327">
            <a:spAutoFit/>
          </a:bodyPr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300" b="1">
                <a:latin typeface="Times New Roman" panose="02020603050405020304" pitchFamily="18" charset="0"/>
              </a:rPr>
              <a:t>Full</a:t>
            </a:r>
          </a:p>
        </p:txBody>
      </p:sp>
      <p:sp>
        <p:nvSpPr>
          <p:cNvPr id="35858" name="Line 25"/>
          <p:cNvSpPr>
            <a:spLocks noChangeShapeType="1"/>
          </p:cNvSpPr>
          <p:nvPr/>
        </p:nvSpPr>
        <p:spPr bwMode="auto">
          <a:xfrm>
            <a:off x="3001963" y="1998663"/>
            <a:ext cx="0" cy="7556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59" name="Line 26"/>
          <p:cNvSpPr>
            <a:spLocks noChangeShapeType="1"/>
          </p:cNvSpPr>
          <p:nvPr/>
        </p:nvSpPr>
        <p:spPr bwMode="auto">
          <a:xfrm flipH="1">
            <a:off x="1236663" y="1830388"/>
            <a:ext cx="1176337" cy="10080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0" name="Line 27"/>
          <p:cNvSpPr>
            <a:spLocks noChangeShapeType="1"/>
          </p:cNvSpPr>
          <p:nvPr/>
        </p:nvSpPr>
        <p:spPr bwMode="auto">
          <a:xfrm>
            <a:off x="1571625" y="3259138"/>
            <a:ext cx="75723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1" name="Line 28"/>
          <p:cNvSpPr>
            <a:spLocks noChangeShapeType="1"/>
          </p:cNvSpPr>
          <p:nvPr/>
        </p:nvSpPr>
        <p:spPr bwMode="auto">
          <a:xfrm flipH="1">
            <a:off x="2076450" y="3678238"/>
            <a:ext cx="757238" cy="8413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2" name="Line 29"/>
          <p:cNvSpPr>
            <a:spLocks noChangeShapeType="1"/>
          </p:cNvSpPr>
          <p:nvPr/>
        </p:nvSpPr>
        <p:spPr bwMode="auto">
          <a:xfrm>
            <a:off x="4848225" y="5022850"/>
            <a:ext cx="7556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3" name="Line 30"/>
          <p:cNvSpPr>
            <a:spLocks noChangeShapeType="1"/>
          </p:cNvSpPr>
          <p:nvPr/>
        </p:nvSpPr>
        <p:spPr bwMode="auto">
          <a:xfrm>
            <a:off x="2581275" y="5022850"/>
            <a:ext cx="7556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4" name="Line 31"/>
          <p:cNvSpPr>
            <a:spLocks noChangeShapeType="1"/>
          </p:cNvSpPr>
          <p:nvPr/>
        </p:nvSpPr>
        <p:spPr bwMode="auto">
          <a:xfrm>
            <a:off x="7034213" y="5275263"/>
            <a:ext cx="673100" cy="5032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5" name="Line 32"/>
          <p:cNvSpPr>
            <a:spLocks noChangeShapeType="1"/>
          </p:cNvSpPr>
          <p:nvPr/>
        </p:nvSpPr>
        <p:spPr bwMode="auto">
          <a:xfrm>
            <a:off x="8294688" y="4098925"/>
            <a:ext cx="0" cy="15113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6" name="Line 33"/>
          <p:cNvSpPr>
            <a:spLocks noChangeShapeType="1"/>
          </p:cNvSpPr>
          <p:nvPr/>
        </p:nvSpPr>
        <p:spPr bwMode="auto">
          <a:xfrm flipV="1">
            <a:off x="6950075" y="4016375"/>
            <a:ext cx="839788" cy="6699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7" name="Text Box 21"/>
          <p:cNvSpPr txBox="1">
            <a:spLocks noChangeArrowheads="1"/>
          </p:cNvSpPr>
          <p:nvPr/>
        </p:nvSpPr>
        <p:spPr bwMode="auto">
          <a:xfrm>
            <a:off x="5715000" y="4752975"/>
            <a:ext cx="1444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6656" tIns="53327" rIns="106656" bIns="53327">
            <a:spAutoFit/>
          </a:bodyPr>
          <a:lstStyle>
            <a:lvl1pPr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066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300" b="1">
                <a:latin typeface="Times New Roman" panose="02020603050405020304" pitchFamily="18" charset="0"/>
              </a:rPr>
              <a:t>Exchange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57626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800" b="1">
                <a:ea typeface="华文细黑" panose="02010600040101010101" pitchFamily="2" charset="-122"/>
              </a:rPr>
              <a:t>协议概述</a:t>
            </a:r>
            <a:endParaRPr lang="en-US" altLang="zh-CN" sz="2800" b="1"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800" b="1">
                <a:ea typeface="华文细黑" panose="02010600040101010101" pitchFamily="2" charset="-122"/>
              </a:rPr>
              <a:t>分层结构</a:t>
            </a:r>
            <a:endParaRPr lang="en-US" altLang="zh-CN" sz="2800" b="1"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800" b="1">
                <a:ea typeface="华文细黑" panose="02010600040101010101" pitchFamily="2" charset="-122"/>
              </a:rPr>
              <a:t>网络类型</a:t>
            </a:r>
            <a:endParaRPr lang="en-US" altLang="zh-CN" sz="2800" b="1"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800" b="1">
                <a:ea typeface="华文细黑" panose="02010600040101010101" pitchFamily="2" charset="-122"/>
              </a:rPr>
              <a:t>报文和封装</a:t>
            </a:r>
            <a:endParaRPr lang="en-US" altLang="zh-CN" sz="2800" b="1"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800" b="1">
                <a:ea typeface="华文细黑" panose="02010600040101010101" pitchFamily="2" charset="-122"/>
              </a:rPr>
              <a:t>邻居建立和状态迁移</a:t>
            </a:r>
            <a:endParaRPr lang="en-US" altLang="zh-CN" sz="2800" b="1"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zh-CN" sz="2800" b="1">
                <a:solidFill>
                  <a:srgbClr val="CC0000"/>
                </a:solidFill>
                <a:ea typeface="华文细黑" panose="02010600040101010101" pitchFamily="2" charset="-122"/>
              </a:rPr>
              <a:t>LSDB</a:t>
            </a:r>
            <a:r>
              <a:rPr lang="zh-CN" altLang="en-US" sz="2800" b="1">
                <a:solidFill>
                  <a:srgbClr val="CC0000"/>
                </a:solidFill>
                <a:ea typeface="华文细黑" panose="02010600040101010101" pitchFamily="2" charset="-122"/>
              </a:rPr>
              <a:t>更新</a:t>
            </a:r>
            <a:endParaRPr lang="en-US" altLang="zh-CN" sz="2800" b="1">
              <a:solidFill>
                <a:srgbClr val="CC0000"/>
              </a:solidFill>
              <a:ea typeface="华文细黑" panose="02010600040101010101" pitchFamily="2" charset="-122"/>
            </a:endParaRPr>
          </a:p>
        </p:txBody>
      </p:sp>
      <p:sp>
        <p:nvSpPr>
          <p:cNvPr id="36867" name="Text Box 7"/>
          <p:cNvSpPr txBox="1">
            <a:spLocks noChangeArrowheads="1"/>
          </p:cNvSpPr>
          <p:nvPr/>
        </p:nvSpPr>
        <p:spPr bwMode="auto">
          <a:xfrm>
            <a:off x="533400" y="9144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CC0000"/>
                </a:solidFill>
                <a:ea typeface="华文细黑" panose="02010600040101010101" pitchFamily="2" charset="-122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LSDB</a:t>
            </a:r>
            <a:r>
              <a:rPr lang="zh-CN" altLang="en-US" smtClean="0"/>
              <a:t>更新</a:t>
            </a:r>
          </a:p>
        </p:txBody>
      </p:sp>
      <p:sp>
        <p:nvSpPr>
          <p:cNvPr id="37891" name="AutoShape 4"/>
          <p:cNvSpPr>
            <a:spLocks noChangeArrowheads="1"/>
          </p:cNvSpPr>
          <p:nvPr/>
        </p:nvSpPr>
        <p:spPr bwMode="auto">
          <a:xfrm>
            <a:off x="2922588" y="2397125"/>
            <a:ext cx="1512887" cy="755650"/>
          </a:xfrm>
          <a:prstGeom prst="flowChartDecision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1200">
                <a:ea typeface="黑体" panose="02010609060101010101" pitchFamily="49" charset="-122"/>
              </a:rPr>
              <a:t>在</a:t>
            </a:r>
            <a:r>
              <a:rPr kumimoji="1" lang="en-US" altLang="zh-CN" sz="1200">
                <a:ea typeface="黑体" panose="02010609060101010101" pitchFamily="49" charset="-122"/>
              </a:rPr>
              <a:t>LSDB</a:t>
            </a:r>
            <a:r>
              <a:rPr kumimoji="1" lang="zh-CN" altLang="en-US" sz="1200">
                <a:ea typeface="黑体" panose="02010609060101010101" pitchFamily="49" charset="-122"/>
              </a:rPr>
              <a:t>中</a:t>
            </a:r>
            <a:endParaRPr kumimoji="1" lang="en-US" altLang="zh-CN" sz="1200">
              <a:ea typeface="黑体" panose="02010609060101010101" pitchFamily="49" charset="-122"/>
            </a:endParaRPr>
          </a:p>
          <a:p>
            <a:pPr algn="ctr" eaLnBrk="1" hangingPunct="1"/>
            <a:r>
              <a:rPr kumimoji="1" lang="zh-CN" altLang="en-US" sz="1200">
                <a:ea typeface="黑体" panose="02010609060101010101" pitchFamily="49" charset="-122"/>
              </a:rPr>
              <a:t>查找此条</a:t>
            </a:r>
            <a:r>
              <a:rPr kumimoji="1" lang="en-US" altLang="zh-CN" sz="1200">
                <a:ea typeface="黑体" panose="02010609060101010101" pitchFamily="49" charset="-122"/>
              </a:rPr>
              <a:t>LSA</a:t>
            </a:r>
            <a:endParaRPr kumimoji="1" lang="zh-CN" altLang="en-US" sz="1200">
              <a:ea typeface="黑体" panose="02010609060101010101" pitchFamily="49" charset="-122"/>
            </a:endParaRPr>
          </a:p>
        </p:txBody>
      </p:sp>
      <p:sp>
        <p:nvSpPr>
          <p:cNvPr id="37892" name="AutoShape 5"/>
          <p:cNvSpPr>
            <a:spLocks noChangeArrowheads="1"/>
          </p:cNvSpPr>
          <p:nvPr/>
        </p:nvSpPr>
        <p:spPr bwMode="auto">
          <a:xfrm>
            <a:off x="1016000" y="1573213"/>
            <a:ext cx="1223963" cy="574675"/>
          </a:xfrm>
          <a:prstGeom prst="flowChartPreparation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1200">
                <a:ea typeface="黑体" panose="02010609060101010101" pitchFamily="49" charset="-122"/>
              </a:rPr>
              <a:t>收到一条</a:t>
            </a:r>
            <a:r>
              <a:rPr kumimoji="1" lang="en-US" altLang="zh-CN" sz="1200">
                <a:ea typeface="黑体" panose="02010609060101010101" pitchFamily="49" charset="-122"/>
              </a:rPr>
              <a:t>LSA</a:t>
            </a:r>
          </a:p>
          <a:p>
            <a:pPr algn="ctr" eaLnBrk="1" hangingPunct="1"/>
            <a:r>
              <a:rPr kumimoji="1" lang="zh-CN" altLang="en-US" sz="1200">
                <a:ea typeface="黑体" panose="02010609060101010101" pitchFamily="49" charset="-122"/>
              </a:rPr>
              <a:t>更新报文</a:t>
            </a:r>
          </a:p>
        </p:txBody>
      </p:sp>
      <p:sp>
        <p:nvSpPr>
          <p:cNvPr id="37893" name="AutoShape 6"/>
          <p:cNvSpPr>
            <a:spLocks noChangeArrowheads="1"/>
          </p:cNvSpPr>
          <p:nvPr/>
        </p:nvSpPr>
        <p:spPr bwMode="auto">
          <a:xfrm>
            <a:off x="2922588" y="3621088"/>
            <a:ext cx="1512887" cy="755650"/>
          </a:xfrm>
          <a:prstGeom prst="flowChartDecision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1200">
                <a:ea typeface="黑体" panose="02010609060101010101" pitchFamily="49" charset="-122"/>
              </a:rPr>
              <a:t>比较收到的</a:t>
            </a:r>
            <a:r>
              <a:rPr kumimoji="1" lang="en-US" altLang="zh-CN" sz="1200">
                <a:ea typeface="黑体" panose="02010609060101010101" pitchFamily="49" charset="-122"/>
              </a:rPr>
              <a:t>LSA</a:t>
            </a:r>
          </a:p>
          <a:p>
            <a:pPr algn="ctr" eaLnBrk="1" hangingPunct="1"/>
            <a:r>
              <a:rPr kumimoji="1" lang="zh-CN" altLang="en-US" sz="1200">
                <a:ea typeface="黑体" panose="02010609060101010101" pitchFamily="49" charset="-122"/>
              </a:rPr>
              <a:t>与本地</a:t>
            </a:r>
            <a:r>
              <a:rPr kumimoji="1" lang="en-US" altLang="zh-CN" sz="1200">
                <a:ea typeface="黑体" panose="02010609060101010101" pitchFamily="49" charset="-122"/>
              </a:rPr>
              <a:t>LSA</a:t>
            </a:r>
          </a:p>
        </p:txBody>
      </p:sp>
      <p:sp>
        <p:nvSpPr>
          <p:cNvPr id="37894" name="AutoShape 10"/>
          <p:cNvSpPr>
            <a:spLocks noChangeArrowheads="1"/>
          </p:cNvSpPr>
          <p:nvPr/>
        </p:nvSpPr>
        <p:spPr bwMode="auto">
          <a:xfrm>
            <a:off x="6632575" y="3711575"/>
            <a:ext cx="1368425" cy="576263"/>
          </a:xfrm>
          <a:prstGeom prst="flowChartProcess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200">
                <a:ea typeface="黑体" panose="02010609060101010101" pitchFamily="49" charset="-122"/>
              </a:rPr>
              <a:t>将</a:t>
            </a:r>
            <a:r>
              <a:rPr kumimoji="1" lang="en-US" altLang="zh-CN" sz="1200">
                <a:ea typeface="黑体" panose="02010609060101010101" pitchFamily="49" charset="-122"/>
              </a:rPr>
              <a:t>LSA</a:t>
            </a:r>
            <a:r>
              <a:rPr kumimoji="1" lang="zh-CN" altLang="en-US" sz="1200">
                <a:ea typeface="黑体" panose="02010609060101010101" pitchFamily="49" charset="-122"/>
              </a:rPr>
              <a:t>刷新，</a:t>
            </a:r>
            <a:endParaRPr kumimoji="1" lang="en-US" altLang="zh-CN" sz="1200">
              <a:ea typeface="黑体" panose="02010609060101010101" pitchFamily="49" charset="-122"/>
            </a:endParaRPr>
          </a:p>
          <a:p>
            <a:pPr eaLnBrk="1" hangingPunct="1"/>
            <a:r>
              <a:rPr kumimoji="1" lang="zh-CN" altLang="en-US" sz="1200">
                <a:ea typeface="黑体" panose="02010609060101010101" pitchFamily="49" charset="-122"/>
              </a:rPr>
              <a:t>同时将序列号更新</a:t>
            </a:r>
          </a:p>
        </p:txBody>
      </p:sp>
      <p:sp>
        <p:nvSpPr>
          <p:cNvPr id="37895" name="AutoShape 11"/>
          <p:cNvSpPr>
            <a:spLocks noChangeArrowheads="1"/>
          </p:cNvSpPr>
          <p:nvPr/>
        </p:nvSpPr>
        <p:spPr bwMode="auto">
          <a:xfrm>
            <a:off x="6643688" y="2495550"/>
            <a:ext cx="1368425" cy="576263"/>
          </a:xfrm>
          <a:prstGeom prst="flowChartProcess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200">
                <a:ea typeface="黑体" panose="02010609060101010101" pitchFamily="49" charset="-122"/>
              </a:rPr>
              <a:t>加入</a:t>
            </a:r>
            <a:r>
              <a:rPr kumimoji="1" lang="en-US" altLang="zh-CN" sz="1200">
                <a:ea typeface="黑体" panose="02010609060101010101" pitchFamily="49" charset="-122"/>
              </a:rPr>
              <a:t>LSDB</a:t>
            </a:r>
            <a:endParaRPr kumimoji="1" lang="zh-CN" altLang="en-US" sz="1200">
              <a:ea typeface="黑体" panose="02010609060101010101" pitchFamily="49" charset="-122"/>
            </a:endParaRPr>
          </a:p>
        </p:txBody>
      </p:sp>
      <p:cxnSp>
        <p:nvCxnSpPr>
          <p:cNvPr id="37896" name="AutoShape 12"/>
          <p:cNvCxnSpPr>
            <a:cxnSpLocks noChangeShapeType="1"/>
            <a:stCxn id="37891" idx="2"/>
            <a:endCxn id="37893" idx="0"/>
          </p:cNvCxnSpPr>
          <p:nvPr/>
        </p:nvCxnSpPr>
        <p:spPr bwMode="auto">
          <a:xfrm>
            <a:off x="3679825" y="3152775"/>
            <a:ext cx="0" cy="468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7" name="AutoShape 19"/>
          <p:cNvCxnSpPr>
            <a:cxnSpLocks noChangeShapeType="1"/>
            <a:stCxn id="37893" idx="3"/>
            <a:endCxn id="37894" idx="1"/>
          </p:cNvCxnSpPr>
          <p:nvPr/>
        </p:nvCxnSpPr>
        <p:spPr bwMode="auto">
          <a:xfrm>
            <a:off x="4435475" y="3998913"/>
            <a:ext cx="21971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8" name="AutoShape 21"/>
          <p:cNvCxnSpPr>
            <a:cxnSpLocks noChangeShapeType="1"/>
            <a:stCxn id="37892" idx="3"/>
            <a:endCxn id="37891" idx="0"/>
          </p:cNvCxnSpPr>
          <p:nvPr/>
        </p:nvCxnSpPr>
        <p:spPr bwMode="auto">
          <a:xfrm>
            <a:off x="2239963" y="1860550"/>
            <a:ext cx="1439862" cy="5365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9" name="AutoShape 22"/>
          <p:cNvSpPr>
            <a:spLocks noChangeArrowheads="1"/>
          </p:cNvSpPr>
          <p:nvPr/>
        </p:nvSpPr>
        <p:spPr bwMode="auto">
          <a:xfrm>
            <a:off x="942975" y="4995863"/>
            <a:ext cx="1368425" cy="576262"/>
          </a:xfrm>
          <a:prstGeom prst="flowChartProcess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200">
                <a:ea typeface="黑体" panose="02010609060101010101" pitchFamily="49" charset="-122"/>
              </a:rPr>
              <a:t>忽略收到的</a:t>
            </a:r>
            <a:r>
              <a:rPr kumimoji="1" lang="en-US" altLang="zh-CN" sz="1200">
                <a:ea typeface="黑体" panose="02010609060101010101" pitchFamily="49" charset="-122"/>
              </a:rPr>
              <a:t>LSA</a:t>
            </a:r>
            <a:endParaRPr kumimoji="1" lang="zh-CN" altLang="en-US" sz="1200">
              <a:ea typeface="黑体" panose="02010609060101010101" pitchFamily="49" charset="-122"/>
            </a:endParaRPr>
          </a:p>
        </p:txBody>
      </p:sp>
      <p:cxnSp>
        <p:nvCxnSpPr>
          <p:cNvPr id="37900" name="AutoShape 23"/>
          <p:cNvCxnSpPr>
            <a:cxnSpLocks noChangeShapeType="1"/>
            <a:stCxn id="37893" idx="1"/>
            <a:endCxn id="37899" idx="0"/>
          </p:cNvCxnSpPr>
          <p:nvPr/>
        </p:nvCxnSpPr>
        <p:spPr bwMode="auto">
          <a:xfrm rot="10800000" flipV="1">
            <a:off x="1627188" y="3998913"/>
            <a:ext cx="1295400" cy="9969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1" name="Text Box 24"/>
          <p:cNvSpPr txBox="1">
            <a:spLocks noChangeArrowheads="1"/>
          </p:cNvSpPr>
          <p:nvPr/>
        </p:nvSpPr>
        <p:spPr bwMode="auto">
          <a:xfrm>
            <a:off x="4429125" y="2428875"/>
            <a:ext cx="793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ea typeface="黑体" panose="02010609060101010101" pitchFamily="49" charset="-122"/>
              </a:rPr>
              <a:t>未查到</a:t>
            </a:r>
          </a:p>
        </p:txBody>
      </p:sp>
      <p:sp>
        <p:nvSpPr>
          <p:cNvPr id="37902" name="Text Box 25"/>
          <p:cNvSpPr txBox="1">
            <a:spLocks noChangeArrowheads="1"/>
          </p:cNvSpPr>
          <p:nvPr/>
        </p:nvSpPr>
        <p:spPr bwMode="auto">
          <a:xfrm>
            <a:off x="1873250" y="3500438"/>
            <a:ext cx="1555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ea typeface="黑体" panose="02010609060101010101" pitchFamily="49" charset="-122"/>
              </a:rPr>
              <a:t>本地的</a:t>
            </a:r>
            <a:r>
              <a:rPr lang="en-US" altLang="zh-CN" sz="1200">
                <a:ea typeface="黑体" panose="02010609060101010101" pitchFamily="49" charset="-122"/>
              </a:rPr>
              <a:t>LSA</a:t>
            </a:r>
            <a:r>
              <a:rPr lang="zh-CN" altLang="en-US" sz="1200">
                <a:ea typeface="黑体" panose="02010609060101010101" pitchFamily="49" charset="-122"/>
              </a:rPr>
              <a:t>序</a:t>
            </a:r>
            <a:endParaRPr lang="en-US" altLang="zh-CN" sz="1200">
              <a:ea typeface="黑体" panose="02010609060101010101" pitchFamily="49" charset="-122"/>
            </a:endParaRPr>
          </a:p>
          <a:p>
            <a:pPr eaLnBrk="1" hangingPunct="1"/>
            <a:r>
              <a:rPr lang="zh-CN" altLang="en-US" sz="1200">
                <a:ea typeface="黑体" panose="02010609060101010101" pitchFamily="49" charset="-122"/>
              </a:rPr>
              <a:t>列号更大</a:t>
            </a:r>
          </a:p>
        </p:txBody>
      </p:sp>
      <p:sp>
        <p:nvSpPr>
          <p:cNvPr id="37903" name="Text Box 26"/>
          <p:cNvSpPr txBox="1">
            <a:spLocks noChangeArrowheads="1"/>
          </p:cNvSpPr>
          <p:nvPr/>
        </p:nvSpPr>
        <p:spPr bwMode="auto">
          <a:xfrm>
            <a:off x="2887663" y="3155950"/>
            <a:ext cx="793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ea typeface="黑体" panose="02010609060101010101" pitchFamily="49" charset="-122"/>
              </a:rPr>
              <a:t>查到</a:t>
            </a:r>
            <a:r>
              <a:rPr lang="en-US" altLang="zh-CN" sz="1200">
                <a:ea typeface="黑体" panose="02010609060101010101" pitchFamily="49" charset="-122"/>
              </a:rPr>
              <a:t>LSA</a:t>
            </a:r>
            <a:endParaRPr lang="zh-CN" altLang="en-US" sz="1200">
              <a:ea typeface="黑体" panose="02010609060101010101" pitchFamily="49" charset="-122"/>
            </a:endParaRPr>
          </a:p>
        </p:txBody>
      </p:sp>
      <p:sp>
        <p:nvSpPr>
          <p:cNvPr id="37904" name="Text Box 24"/>
          <p:cNvSpPr txBox="1">
            <a:spLocks noChangeArrowheads="1"/>
          </p:cNvSpPr>
          <p:nvPr/>
        </p:nvSpPr>
        <p:spPr bwMode="auto">
          <a:xfrm>
            <a:off x="4405313" y="3519488"/>
            <a:ext cx="1214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>
                <a:ea typeface="黑体" panose="02010609060101010101" pitchFamily="49" charset="-122"/>
              </a:rPr>
              <a:t>收到的</a:t>
            </a:r>
            <a:r>
              <a:rPr lang="en-US" altLang="zh-CN" sz="1200">
                <a:ea typeface="黑体" panose="02010609060101010101" pitchFamily="49" charset="-122"/>
              </a:rPr>
              <a:t>LSA</a:t>
            </a:r>
            <a:r>
              <a:rPr lang="zh-CN" altLang="en-US" sz="1200">
                <a:ea typeface="黑体" panose="02010609060101010101" pitchFamily="49" charset="-122"/>
              </a:rPr>
              <a:t>序列号更大</a:t>
            </a:r>
          </a:p>
        </p:txBody>
      </p:sp>
      <p:cxnSp>
        <p:nvCxnSpPr>
          <p:cNvPr id="37905" name="AutoShape 19"/>
          <p:cNvCxnSpPr>
            <a:cxnSpLocks noChangeShapeType="1"/>
            <a:stCxn id="37891" idx="3"/>
            <a:endCxn id="37895" idx="1"/>
          </p:cNvCxnSpPr>
          <p:nvPr/>
        </p:nvCxnSpPr>
        <p:spPr bwMode="auto">
          <a:xfrm>
            <a:off x="4435475" y="2774950"/>
            <a:ext cx="2208213" cy="7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圆角矩形 134"/>
          <p:cNvSpPr>
            <a:spLocks noChangeArrowheads="1"/>
          </p:cNvSpPr>
          <p:nvPr/>
        </p:nvSpPr>
        <p:spPr bwMode="auto">
          <a:xfrm>
            <a:off x="285750" y="1214438"/>
            <a:ext cx="3786188" cy="2928937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sp>
        <p:nvSpPr>
          <p:cNvPr id="3891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广播和</a:t>
            </a:r>
            <a:r>
              <a:rPr lang="en-US" altLang="zh-CN" smtClean="0"/>
              <a:t>NBMA</a:t>
            </a:r>
            <a:r>
              <a:rPr lang="zh-CN" altLang="en-US" smtClean="0"/>
              <a:t>网络中</a:t>
            </a:r>
            <a:r>
              <a:rPr lang="en-US" altLang="zh-CN" smtClean="0"/>
              <a:t>LSDB</a:t>
            </a:r>
            <a:r>
              <a:rPr lang="zh-CN" altLang="en-US" smtClean="0"/>
              <a:t>更新</a:t>
            </a:r>
          </a:p>
        </p:txBody>
      </p:sp>
      <p:grpSp>
        <p:nvGrpSpPr>
          <p:cNvPr id="38916" name="Group 5"/>
          <p:cNvGrpSpPr>
            <a:grpSpLocks noChangeAspect="1"/>
          </p:cNvGrpSpPr>
          <p:nvPr/>
        </p:nvGrpSpPr>
        <p:grpSpPr bwMode="auto">
          <a:xfrm>
            <a:off x="1552575" y="1984375"/>
            <a:ext cx="720725" cy="501650"/>
            <a:chOff x="3541" y="1317"/>
            <a:chExt cx="747" cy="546"/>
          </a:xfrm>
        </p:grpSpPr>
        <p:sp>
          <p:nvSpPr>
            <p:cNvPr id="39084" name="AutoShape 6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085" name="Freeform 7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86" name="Freeform 8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87" name="Freeform 9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88" name="Freeform 10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89" name="Freeform 11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90" name="Freeform 12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91" name="Freeform 13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92" name="Freeform 14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93" name="Freeform 15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94" name="Freeform 16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95" name="Freeform 17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96" name="Freeform 18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97" name="Freeform 19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98" name="Freeform 20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99" name="Freeform 21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100" name="Freeform 22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8917" name="Group 95"/>
          <p:cNvGrpSpPr>
            <a:grpSpLocks noChangeAspect="1"/>
          </p:cNvGrpSpPr>
          <p:nvPr/>
        </p:nvGrpSpPr>
        <p:grpSpPr bwMode="auto">
          <a:xfrm>
            <a:off x="2992438" y="1984375"/>
            <a:ext cx="720725" cy="501650"/>
            <a:chOff x="3541" y="1317"/>
            <a:chExt cx="747" cy="546"/>
          </a:xfrm>
        </p:grpSpPr>
        <p:sp>
          <p:nvSpPr>
            <p:cNvPr id="39067" name="AutoShape 96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068" name="Freeform 97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69" name="Freeform 98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70" name="Freeform 99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71" name="Freeform 100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72" name="Freeform 101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73" name="Freeform 102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74" name="Freeform 103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75" name="Freeform 104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76" name="Freeform 105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77" name="Freeform 106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78" name="Freeform 107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79" name="Freeform 108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80" name="Freeform 109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81" name="Freeform 110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82" name="Freeform 111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83" name="Freeform 112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8918" name="Group 113"/>
          <p:cNvGrpSpPr>
            <a:grpSpLocks noChangeAspect="1"/>
          </p:cNvGrpSpPr>
          <p:nvPr/>
        </p:nvGrpSpPr>
        <p:grpSpPr bwMode="auto">
          <a:xfrm>
            <a:off x="687388" y="3136900"/>
            <a:ext cx="720725" cy="501650"/>
            <a:chOff x="3541" y="1317"/>
            <a:chExt cx="747" cy="546"/>
          </a:xfrm>
        </p:grpSpPr>
        <p:sp>
          <p:nvSpPr>
            <p:cNvPr id="39050" name="AutoShape 114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051" name="Freeform 115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52" name="Freeform 116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53" name="Freeform 117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54" name="Freeform 118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55" name="Freeform 119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56" name="Freeform 120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57" name="Freeform 121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58" name="Freeform 122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59" name="Freeform 123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60" name="Freeform 124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61" name="Freeform 125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62" name="Freeform 126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63" name="Freeform 127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64" name="Freeform 128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65" name="Freeform 129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66" name="Freeform 130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8919" name="Group 131"/>
          <p:cNvGrpSpPr>
            <a:grpSpLocks noChangeAspect="1"/>
          </p:cNvGrpSpPr>
          <p:nvPr/>
        </p:nvGrpSpPr>
        <p:grpSpPr bwMode="auto">
          <a:xfrm>
            <a:off x="2271713" y="3136900"/>
            <a:ext cx="720725" cy="501650"/>
            <a:chOff x="3541" y="1317"/>
            <a:chExt cx="747" cy="546"/>
          </a:xfrm>
        </p:grpSpPr>
        <p:sp>
          <p:nvSpPr>
            <p:cNvPr id="39033" name="AutoShape 132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034" name="Freeform 133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35" name="Freeform 134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36" name="Freeform 135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37" name="Freeform 136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38" name="Freeform 137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39" name="Freeform 138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40" name="Freeform 139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41" name="Freeform 140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42" name="Freeform 141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43" name="Freeform 142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44" name="Freeform 143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45" name="Freeform 144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46" name="Freeform 145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47" name="Freeform 146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48" name="Freeform 147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49" name="Freeform 148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38920" name="Line 168"/>
          <p:cNvSpPr>
            <a:spLocks noChangeShapeType="1"/>
          </p:cNvSpPr>
          <p:nvPr/>
        </p:nvSpPr>
        <p:spPr bwMode="auto">
          <a:xfrm>
            <a:off x="1911350" y="2489200"/>
            <a:ext cx="0" cy="3603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21" name="Line 169"/>
          <p:cNvSpPr>
            <a:spLocks noChangeShapeType="1"/>
          </p:cNvSpPr>
          <p:nvPr/>
        </p:nvSpPr>
        <p:spPr bwMode="auto">
          <a:xfrm>
            <a:off x="3352800" y="2489200"/>
            <a:ext cx="0" cy="3603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22" name="Line 170"/>
          <p:cNvSpPr>
            <a:spLocks noChangeShapeType="1"/>
          </p:cNvSpPr>
          <p:nvPr/>
        </p:nvSpPr>
        <p:spPr bwMode="auto">
          <a:xfrm>
            <a:off x="1047750" y="2849563"/>
            <a:ext cx="0" cy="358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23" name="Line 171"/>
          <p:cNvSpPr>
            <a:spLocks noChangeShapeType="1"/>
          </p:cNvSpPr>
          <p:nvPr/>
        </p:nvSpPr>
        <p:spPr bwMode="auto">
          <a:xfrm>
            <a:off x="2632075" y="2849563"/>
            <a:ext cx="0" cy="358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24" name="Text Box 173"/>
          <p:cNvSpPr txBox="1">
            <a:spLocks noChangeArrowheads="1"/>
          </p:cNvSpPr>
          <p:nvPr/>
        </p:nvSpPr>
        <p:spPr bwMode="auto">
          <a:xfrm>
            <a:off x="2271713" y="3640138"/>
            <a:ext cx="7937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RTD</a:t>
            </a:r>
          </a:p>
        </p:txBody>
      </p:sp>
      <p:sp>
        <p:nvSpPr>
          <p:cNvPr id="38925" name="Text Box 174"/>
          <p:cNvSpPr txBox="1">
            <a:spLocks noChangeArrowheads="1"/>
          </p:cNvSpPr>
          <p:nvPr/>
        </p:nvSpPr>
        <p:spPr bwMode="auto">
          <a:xfrm>
            <a:off x="2992438" y="1624013"/>
            <a:ext cx="7937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RTB</a:t>
            </a:r>
          </a:p>
        </p:txBody>
      </p:sp>
      <p:sp>
        <p:nvSpPr>
          <p:cNvPr id="38926" name="Text Box 175"/>
          <p:cNvSpPr txBox="1">
            <a:spLocks noChangeArrowheads="1"/>
          </p:cNvSpPr>
          <p:nvPr/>
        </p:nvSpPr>
        <p:spPr bwMode="auto">
          <a:xfrm>
            <a:off x="687388" y="3640138"/>
            <a:ext cx="7937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RTC</a:t>
            </a:r>
          </a:p>
        </p:txBody>
      </p:sp>
      <p:sp>
        <p:nvSpPr>
          <p:cNvPr id="38927" name="Text Box 176"/>
          <p:cNvSpPr txBox="1">
            <a:spLocks noChangeArrowheads="1"/>
          </p:cNvSpPr>
          <p:nvPr/>
        </p:nvSpPr>
        <p:spPr bwMode="auto">
          <a:xfrm>
            <a:off x="1552575" y="1624013"/>
            <a:ext cx="7937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RTA</a:t>
            </a:r>
          </a:p>
        </p:txBody>
      </p:sp>
      <p:sp>
        <p:nvSpPr>
          <p:cNvPr id="38928" name="TextBox 114"/>
          <p:cNvSpPr txBox="1">
            <a:spLocks noChangeArrowheads="1"/>
          </p:cNvSpPr>
          <p:nvPr/>
        </p:nvSpPr>
        <p:spPr bwMode="auto">
          <a:xfrm>
            <a:off x="1330325" y="3786188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C00000"/>
                </a:solidFill>
              </a:rPr>
              <a:t>DR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38929" name="TextBox 115"/>
          <p:cNvSpPr txBox="1">
            <a:spLocks noChangeArrowheads="1"/>
          </p:cNvSpPr>
          <p:nvPr/>
        </p:nvSpPr>
        <p:spPr bwMode="auto">
          <a:xfrm>
            <a:off x="2830513" y="3786188"/>
            <a:ext cx="785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C00000"/>
                </a:solidFill>
              </a:rPr>
              <a:t>BDR</a:t>
            </a:r>
            <a:endParaRPr lang="zh-CN" altLang="en-US" b="1">
              <a:solidFill>
                <a:srgbClr val="C00000"/>
              </a:solidFill>
            </a:endParaRPr>
          </a:p>
        </p:txBody>
      </p:sp>
      <p:cxnSp>
        <p:nvCxnSpPr>
          <p:cNvPr id="118" name="直接连接符 117"/>
          <p:cNvCxnSpPr/>
          <p:nvPr/>
        </p:nvCxnSpPr>
        <p:spPr>
          <a:xfrm>
            <a:off x="973138" y="2857500"/>
            <a:ext cx="2500312" cy="1588"/>
          </a:xfrm>
          <a:prstGeom prst="line">
            <a:avLst/>
          </a:prstGeom>
          <a:ln w="2540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>
            <a:off x="642938" y="2284413"/>
            <a:ext cx="928687" cy="1587"/>
          </a:xfrm>
          <a:prstGeom prst="line">
            <a:avLst/>
          </a:prstGeom>
          <a:ln w="2540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932" name="Group 21"/>
          <p:cNvGrpSpPr>
            <a:grpSpLocks/>
          </p:cNvGrpSpPr>
          <p:nvPr/>
        </p:nvGrpSpPr>
        <p:grpSpPr bwMode="auto">
          <a:xfrm>
            <a:off x="1143000" y="2143125"/>
            <a:ext cx="215900" cy="220663"/>
            <a:chOff x="2381" y="890"/>
            <a:chExt cx="136" cy="139"/>
          </a:xfrm>
        </p:grpSpPr>
        <p:sp>
          <p:nvSpPr>
            <p:cNvPr id="39031" name="Line 19"/>
            <p:cNvSpPr>
              <a:spLocks noChangeAspect="1" noChangeShapeType="1"/>
            </p:cNvSpPr>
            <p:nvPr/>
          </p:nvSpPr>
          <p:spPr bwMode="auto">
            <a:xfrm flipV="1">
              <a:off x="2381" y="892"/>
              <a:ext cx="136" cy="1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032" name="Line 20"/>
            <p:cNvSpPr>
              <a:spLocks noChangeAspect="1" noChangeShapeType="1"/>
            </p:cNvSpPr>
            <p:nvPr/>
          </p:nvSpPr>
          <p:spPr bwMode="auto">
            <a:xfrm>
              <a:off x="2381" y="890"/>
              <a:ext cx="136" cy="1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8933" name="圆角矩形 135"/>
          <p:cNvSpPr>
            <a:spLocks noChangeArrowheads="1"/>
          </p:cNvSpPr>
          <p:nvPr/>
        </p:nvSpPr>
        <p:spPr bwMode="auto">
          <a:xfrm>
            <a:off x="5000625" y="1214438"/>
            <a:ext cx="3786188" cy="2928937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/>
          </a:p>
        </p:txBody>
      </p:sp>
      <p:grpSp>
        <p:nvGrpSpPr>
          <p:cNvPr id="38934" name="Group 5"/>
          <p:cNvGrpSpPr>
            <a:grpSpLocks noChangeAspect="1"/>
          </p:cNvGrpSpPr>
          <p:nvPr/>
        </p:nvGrpSpPr>
        <p:grpSpPr bwMode="auto">
          <a:xfrm>
            <a:off x="6267450" y="1984375"/>
            <a:ext cx="720725" cy="501650"/>
            <a:chOff x="3541" y="1317"/>
            <a:chExt cx="747" cy="546"/>
          </a:xfrm>
        </p:grpSpPr>
        <p:sp>
          <p:nvSpPr>
            <p:cNvPr id="39014" name="AutoShape 6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015" name="Freeform 7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16" name="Freeform 8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17" name="Freeform 9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18" name="Freeform 10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19" name="Freeform 11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20" name="Freeform 12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21" name="Freeform 13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22" name="Freeform 14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23" name="Freeform 15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24" name="Freeform 16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25" name="Freeform 17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26" name="Freeform 18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27" name="Freeform 19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28" name="Freeform 20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29" name="Freeform 21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30" name="Freeform 22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8935" name="Group 95"/>
          <p:cNvGrpSpPr>
            <a:grpSpLocks noChangeAspect="1"/>
          </p:cNvGrpSpPr>
          <p:nvPr/>
        </p:nvGrpSpPr>
        <p:grpSpPr bwMode="auto">
          <a:xfrm>
            <a:off x="7707313" y="1984375"/>
            <a:ext cx="720725" cy="501650"/>
            <a:chOff x="3541" y="1317"/>
            <a:chExt cx="747" cy="546"/>
          </a:xfrm>
        </p:grpSpPr>
        <p:sp>
          <p:nvSpPr>
            <p:cNvPr id="38997" name="AutoShape 96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98" name="Freeform 97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999" name="Freeform 98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00" name="Freeform 99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01" name="Freeform 100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02" name="Freeform 101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03" name="Freeform 102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04" name="Freeform 103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05" name="Freeform 104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06" name="Freeform 105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07" name="Freeform 106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08" name="Freeform 107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09" name="Freeform 108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10" name="Freeform 109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11" name="Freeform 110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12" name="Freeform 111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013" name="Freeform 112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8936" name="Group 113"/>
          <p:cNvGrpSpPr>
            <a:grpSpLocks noChangeAspect="1"/>
          </p:cNvGrpSpPr>
          <p:nvPr/>
        </p:nvGrpSpPr>
        <p:grpSpPr bwMode="auto">
          <a:xfrm>
            <a:off x="5402263" y="3136900"/>
            <a:ext cx="720725" cy="501650"/>
            <a:chOff x="3541" y="1317"/>
            <a:chExt cx="747" cy="546"/>
          </a:xfrm>
        </p:grpSpPr>
        <p:sp>
          <p:nvSpPr>
            <p:cNvPr id="38980" name="AutoShape 114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81" name="Freeform 115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982" name="Freeform 116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983" name="Freeform 117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984" name="Freeform 118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985" name="Freeform 119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986" name="Freeform 120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987" name="Freeform 121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988" name="Freeform 122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989" name="Freeform 123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990" name="Freeform 124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991" name="Freeform 125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992" name="Freeform 126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993" name="Freeform 127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994" name="Freeform 128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995" name="Freeform 129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996" name="Freeform 130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8937" name="Group 131"/>
          <p:cNvGrpSpPr>
            <a:grpSpLocks noChangeAspect="1"/>
          </p:cNvGrpSpPr>
          <p:nvPr/>
        </p:nvGrpSpPr>
        <p:grpSpPr bwMode="auto">
          <a:xfrm>
            <a:off x="6986588" y="3136900"/>
            <a:ext cx="720725" cy="501650"/>
            <a:chOff x="3541" y="1317"/>
            <a:chExt cx="747" cy="546"/>
          </a:xfrm>
        </p:grpSpPr>
        <p:sp>
          <p:nvSpPr>
            <p:cNvPr id="38963" name="AutoShape 132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64" name="Freeform 133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965" name="Freeform 134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966" name="Freeform 135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967" name="Freeform 136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968" name="Freeform 137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969" name="Freeform 138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970" name="Freeform 139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971" name="Freeform 140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972" name="Freeform 141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973" name="Freeform 142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974" name="Freeform 143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975" name="Freeform 144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976" name="Freeform 145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977" name="Freeform 146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978" name="Freeform 147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979" name="Freeform 148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38938" name="Line 168"/>
          <p:cNvSpPr>
            <a:spLocks noChangeShapeType="1"/>
          </p:cNvSpPr>
          <p:nvPr/>
        </p:nvSpPr>
        <p:spPr bwMode="auto">
          <a:xfrm>
            <a:off x="6626225" y="2489200"/>
            <a:ext cx="0" cy="3603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39" name="Line 169"/>
          <p:cNvSpPr>
            <a:spLocks noChangeShapeType="1"/>
          </p:cNvSpPr>
          <p:nvPr/>
        </p:nvSpPr>
        <p:spPr bwMode="auto">
          <a:xfrm>
            <a:off x="8067675" y="2489200"/>
            <a:ext cx="0" cy="3603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40" name="Line 170"/>
          <p:cNvSpPr>
            <a:spLocks noChangeShapeType="1"/>
          </p:cNvSpPr>
          <p:nvPr/>
        </p:nvSpPr>
        <p:spPr bwMode="auto">
          <a:xfrm>
            <a:off x="5762625" y="2849563"/>
            <a:ext cx="0" cy="358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41" name="Line 171"/>
          <p:cNvSpPr>
            <a:spLocks noChangeShapeType="1"/>
          </p:cNvSpPr>
          <p:nvPr/>
        </p:nvSpPr>
        <p:spPr bwMode="auto">
          <a:xfrm>
            <a:off x="7346950" y="2849563"/>
            <a:ext cx="0" cy="3587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42" name="Text Box 173"/>
          <p:cNvSpPr txBox="1">
            <a:spLocks noChangeArrowheads="1"/>
          </p:cNvSpPr>
          <p:nvPr/>
        </p:nvSpPr>
        <p:spPr bwMode="auto">
          <a:xfrm>
            <a:off x="6986588" y="3640138"/>
            <a:ext cx="7937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RTD</a:t>
            </a:r>
          </a:p>
        </p:txBody>
      </p:sp>
      <p:sp>
        <p:nvSpPr>
          <p:cNvPr id="38943" name="Text Box 174"/>
          <p:cNvSpPr txBox="1">
            <a:spLocks noChangeArrowheads="1"/>
          </p:cNvSpPr>
          <p:nvPr/>
        </p:nvSpPr>
        <p:spPr bwMode="auto">
          <a:xfrm>
            <a:off x="7707313" y="1624013"/>
            <a:ext cx="7937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RTB</a:t>
            </a:r>
          </a:p>
        </p:txBody>
      </p:sp>
      <p:sp>
        <p:nvSpPr>
          <p:cNvPr id="38944" name="Text Box 175"/>
          <p:cNvSpPr txBox="1">
            <a:spLocks noChangeArrowheads="1"/>
          </p:cNvSpPr>
          <p:nvPr/>
        </p:nvSpPr>
        <p:spPr bwMode="auto">
          <a:xfrm>
            <a:off x="5402263" y="3640138"/>
            <a:ext cx="7937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RTC</a:t>
            </a:r>
          </a:p>
        </p:txBody>
      </p:sp>
      <p:sp>
        <p:nvSpPr>
          <p:cNvPr id="38945" name="Text Box 176"/>
          <p:cNvSpPr txBox="1">
            <a:spLocks noChangeArrowheads="1"/>
          </p:cNvSpPr>
          <p:nvPr/>
        </p:nvSpPr>
        <p:spPr bwMode="auto">
          <a:xfrm>
            <a:off x="6267450" y="1624013"/>
            <a:ext cx="7937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sz="1600" b="1">
                <a:solidFill>
                  <a:srgbClr val="CC0000"/>
                </a:solidFill>
                <a:ea typeface="华文细黑" panose="02010600040101010101" pitchFamily="2" charset="-122"/>
              </a:rPr>
              <a:t>RTA</a:t>
            </a:r>
          </a:p>
        </p:txBody>
      </p:sp>
      <p:sp>
        <p:nvSpPr>
          <p:cNvPr id="38946" name="TextBox 216"/>
          <p:cNvSpPr txBox="1">
            <a:spLocks noChangeArrowheads="1"/>
          </p:cNvSpPr>
          <p:nvPr/>
        </p:nvSpPr>
        <p:spPr bwMode="auto">
          <a:xfrm>
            <a:off x="6045200" y="3786188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C00000"/>
                </a:solidFill>
              </a:rPr>
              <a:t>DR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38947" name="TextBox 217"/>
          <p:cNvSpPr txBox="1">
            <a:spLocks noChangeArrowheads="1"/>
          </p:cNvSpPr>
          <p:nvPr/>
        </p:nvSpPr>
        <p:spPr bwMode="auto">
          <a:xfrm>
            <a:off x="7545388" y="3786188"/>
            <a:ext cx="785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C00000"/>
                </a:solidFill>
              </a:rPr>
              <a:t>BDR</a:t>
            </a:r>
            <a:endParaRPr lang="zh-CN" altLang="en-US" b="1">
              <a:solidFill>
                <a:srgbClr val="C00000"/>
              </a:solidFill>
            </a:endParaRPr>
          </a:p>
        </p:txBody>
      </p:sp>
      <p:cxnSp>
        <p:nvCxnSpPr>
          <p:cNvPr id="219" name="直接连接符 218"/>
          <p:cNvCxnSpPr/>
          <p:nvPr/>
        </p:nvCxnSpPr>
        <p:spPr>
          <a:xfrm>
            <a:off x="5688013" y="2857500"/>
            <a:ext cx="2500312" cy="1588"/>
          </a:xfrm>
          <a:prstGeom prst="line">
            <a:avLst/>
          </a:prstGeom>
          <a:ln w="2540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接连接符 219"/>
          <p:cNvCxnSpPr/>
          <p:nvPr/>
        </p:nvCxnSpPr>
        <p:spPr>
          <a:xfrm>
            <a:off x="5357813" y="2284413"/>
            <a:ext cx="928687" cy="1587"/>
          </a:xfrm>
          <a:prstGeom prst="line">
            <a:avLst/>
          </a:prstGeom>
          <a:ln w="2540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950" name="Group 21"/>
          <p:cNvGrpSpPr>
            <a:grpSpLocks/>
          </p:cNvGrpSpPr>
          <p:nvPr/>
        </p:nvGrpSpPr>
        <p:grpSpPr bwMode="auto">
          <a:xfrm>
            <a:off x="5857875" y="2143125"/>
            <a:ext cx="215900" cy="220663"/>
            <a:chOff x="2381" y="890"/>
            <a:chExt cx="136" cy="139"/>
          </a:xfrm>
        </p:grpSpPr>
        <p:sp>
          <p:nvSpPr>
            <p:cNvPr id="38961" name="Line 19"/>
            <p:cNvSpPr>
              <a:spLocks noChangeAspect="1" noChangeShapeType="1"/>
            </p:cNvSpPr>
            <p:nvPr/>
          </p:nvSpPr>
          <p:spPr bwMode="auto">
            <a:xfrm flipV="1">
              <a:off x="2381" y="892"/>
              <a:ext cx="136" cy="1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62" name="Line 20"/>
            <p:cNvSpPr>
              <a:spLocks noChangeAspect="1" noChangeShapeType="1"/>
            </p:cNvSpPr>
            <p:nvPr/>
          </p:nvSpPr>
          <p:spPr bwMode="auto">
            <a:xfrm>
              <a:off x="2381" y="890"/>
              <a:ext cx="136" cy="1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231" name="直接箭头连接符 230"/>
          <p:cNvCxnSpPr/>
          <p:nvPr/>
        </p:nvCxnSpPr>
        <p:spPr>
          <a:xfrm rot="5400000">
            <a:off x="1214438" y="2643187"/>
            <a:ext cx="571500" cy="428625"/>
          </a:xfrm>
          <a:prstGeom prst="straightConnector1">
            <a:avLst/>
          </a:prstGeom>
          <a:ln w="38100" cmpd="sng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接箭头连接符 231"/>
          <p:cNvCxnSpPr/>
          <p:nvPr/>
        </p:nvCxnSpPr>
        <p:spPr>
          <a:xfrm rot="16200000" flipH="1">
            <a:off x="1964532" y="2678906"/>
            <a:ext cx="571500" cy="357187"/>
          </a:xfrm>
          <a:prstGeom prst="straightConnector1">
            <a:avLst/>
          </a:prstGeom>
          <a:ln w="38100" cmpd="sng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接箭头连接符 235"/>
          <p:cNvCxnSpPr/>
          <p:nvPr/>
        </p:nvCxnSpPr>
        <p:spPr>
          <a:xfrm rot="5400000" flipH="1" flipV="1">
            <a:off x="6000750" y="2643188"/>
            <a:ext cx="500063" cy="357187"/>
          </a:xfrm>
          <a:prstGeom prst="straightConnector1">
            <a:avLst/>
          </a:prstGeom>
          <a:ln w="38100" cmpd="sng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接箭头连接符 236"/>
          <p:cNvCxnSpPr/>
          <p:nvPr/>
        </p:nvCxnSpPr>
        <p:spPr>
          <a:xfrm flipV="1">
            <a:off x="6224588" y="2500313"/>
            <a:ext cx="1704975" cy="723900"/>
          </a:xfrm>
          <a:prstGeom prst="straightConnector1">
            <a:avLst/>
          </a:prstGeom>
          <a:ln w="38100" cmpd="sng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55" name="TextBox 238"/>
          <p:cNvSpPr txBox="1">
            <a:spLocks noChangeArrowheads="1"/>
          </p:cNvSpPr>
          <p:nvPr/>
        </p:nvSpPr>
        <p:spPr bwMode="auto">
          <a:xfrm>
            <a:off x="857250" y="2500313"/>
            <a:ext cx="785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C00000"/>
                </a:solidFill>
              </a:rPr>
              <a:t>LSU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38956" name="TextBox 239"/>
          <p:cNvSpPr txBox="1">
            <a:spLocks noChangeArrowheads="1"/>
          </p:cNvSpPr>
          <p:nvPr/>
        </p:nvSpPr>
        <p:spPr bwMode="auto">
          <a:xfrm>
            <a:off x="2214563" y="2500313"/>
            <a:ext cx="785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C00000"/>
                </a:solidFill>
              </a:rPr>
              <a:t>LSU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38957" name="TextBox 240"/>
          <p:cNvSpPr txBox="1">
            <a:spLocks noChangeArrowheads="1"/>
          </p:cNvSpPr>
          <p:nvPr/>
        </p:nvSpPr>
        <p:spPr bwMode="auto">
          <a:xfrm>
            <a:off x="5643563" y="2500313"/>
            <a:ext cx="785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C00000"/>
                </a:solidFill>
              </a:rPr>
              <a:t>LSU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38958" name="TextBox 241"/>
          <p:cNvSpPr txBox="1">
            <a:spLocks noChangeArrowheads="1"/>
          </p:cNvSpPr>
          <p:nvPr/>
        </p:nvSpPr>
        <p:spPr bwMode="auto">
          <a:xfrm>
            <a:off x="7000875" y="2357438"/>
            <a:ext cx="785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C00000"/>
                </a:solidFill>
              </a:rPr>
              <a:t>LSU</a:t>
            </a:r>
            <a:endParaRPr lang="zh-CN" altLang="en-US" b="1">
              <a:solidFill>
                <a:srgbClr val="C00000"/>
              </a:solidFill>
            </a:endParaRPr>
          </a:p>
        </p:txBody>
      </p:sp>
      <p:sp>
        <p:nvSpPr>
          <p:cNvPr id="38959" name="AutoShape 293"/>
          <p:cNvSpPr>
            <a:spLocks noChangeArrowheads="1"/>
          </p:cNvSpPr>
          <p:nvPr/>
        </p:nvSpPr>
        <p:spPr bwMode="auto">
          <a:xfrm rot="10759402" flipH="1">
            <a:off x="4135438" y="2576513"/>
            <a:ext cx="792162" cy="288925"/>
          </a:xfrm>
          <a:prstGeom prst="rightArrow">
            <a:avLst>
              <a:gd name="adj1" fmla="val 50065"/>
              <a:gd name="adj2" fmla="val 68798"/>
            </a:avLst>
          </a:prstGeom>
          <a:gradFill rotWithShape="0">
            <a:gsLst>
              <a:gs pos="0">
                <a:srgbClr val="F4DF91"/>
              </a:gs>
              <a:gs pos="100000">
                <a:srgbClr val="E7B705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E7B705"/>
            </a:extrusionClr>
            <a:contourClr>
              <a:srgbClr val="F4DF91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8960" name="内容占位符 2"/>
          <p:cNvSpPr>
            <a:spLocks noGrp="1"/>
          </p:cNvSpPr>
          <p:nvPr>
            <p:ph idx="1"/>
          </p:nvPr>
        </p:nvSpPr>
        <p:spPr>
          <a:xfrm>
            <a:off x="571500" y="5286375"/>
            <a:ext cx="8143875" cy="928688"/>
          </a:xfrm>
        </p:spPr>
        <p:txBody>
          <a:bodyPr/>
          <a:lstStyle/>
          <a:p>
            <a:r>
              <a:rPr lang="zh-CN" altLang="en-US" sz="2400" smtClean="0"/>
              <a:t>在广播和</a:t>
            </a:r>
            <a:r>
              <a:rPr lang="en-US" altLang="zh-CN" sz="2400" smtClean="0"/>
              <a:t>NBMA</a:t>
            </a:r>
            <a:r>
              <a:rPr lang="zh-CN" altLang="en-US" sz="2400" smtClean="0"/>
              <a:t>网络中，链路状态发生变化时，主要是通过</a:t>
            </a:r>
            <a:r>
              <a:rPr lang="en-US" altLang="zh-CN" sz="2400" smtClean="0"/>
              <a:t>DR</a:t>
            </a:r>
            <a:r>
              <a:rPr lang="zh-CN" altLang="en-US" sz="2400" smtClean="0"/>
              <a:t>路由器发送更新报文。</a:t>
            </a:r>
            <a:endParaRPr lang="en-US" altLang="zh-CN" sz="240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042988" y="1628775"/>
            <a:ext cx="7058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zh-CN" sz="2400" b="1">
                <a:ea typeface="华文细黑" panose="02010600040101010101" pitchFamily="2" charset="-122"/>
              </a:rPr>
              <a:t>OSPF</a:t>
            </a:r>
            <a:r>
              <a:rPr lang="zh-CN" altLang="en-US" sz="2400" b="1">
                <a:ea typeface="华文细黑" panose="02010600040101010101" pitchFamily="2" charset="-122"/>
              </a:rPr>
              <a:t>协议的特点和分层结构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zh-CN" sz="2400" b="1">
                <a:ea typeface="华文细黑" panose="02010600040101010101" pitchFamily="2" charset="-122"/>
              </a:rPr>
              <a:t>OSPF</a:t>
            </a:r>
            <a:r>
              <a:rPr lang="zh-CN" altLang="en-US" sz="2400" b="1">
                <a:ea typeface="华文细黑" panose="02010600040101010101" pitchFamily="2" charset="-122"/>
              </a:rPr>
              <a:t>协议的</a:t>
            </a:r>
            <a:r>
              <a:rPr lang="en-US" altLang="zh-CN" sz="2400" b="1">
                <a:ea typeface="华文细黑" panose="02010600040101010101" pitchFamily="2" charset="-122"/>
              </a:rPr>
              <a:t>5</a:t>
            </a:r>
            <a:r>
              <a:rPr lang="zh-CN" altLang="en-US" sz="2400" b="1">
                <a:ea typeface="华文细黑" panose="02010600040101010101" pitchFamily="2" charset="-122"/>
              </a:rPr>
              <a:t>类协议报文和</a:t>
            </a:r>
            <a:r>
              <a:rPr lang="en-US" altLang="zh-CN" sz="2400" b="1">
                <a:ea typeface="华文细黑" panose="02010600040101010101" pitchFamily="2" charset="-122"/>
              </a:rPr>
              <a:t>4</a:t>
            </a:r>
            <a:r>
              <a:rPr lang="zh-CN" altLang="en-US" sz="2400" b="1">
                <a:ea typeface="华文细黑" panose="02010600040101010101" pitchFamily="2" charset="-122"/>
              </a:rPr>
              <a:t>类网络类型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zh-CN" sz="2400" b="1">
                <a:ea typeface="华文细黑" panose="02010600040101010101" pitchFamily="2" charset="-122"/>
              </a:rPr>
              <a:t>OSPF</a:t>
            </a:r>
            <a:r>
              <a:rPr lang="zh-CN" altLang="en-US" sz="2400" b="1">
                <a:ea typeface="华文细黑" panose="02010600040101010101" pitchFamily="2" charset="-122"/>
              </a:rPr>
              <a:t>协议的邻居建立过程和</a:t>
            </a:r>
            <a:r>
              <a:rPr lang="en-US" altLang="zh-CN" sz="2400" b="1">
                <a:ea typeface="华文细黑" panose="02010600040101010101" pitchFamily="2" charset="-122"/>
              </a:rPr>
              <a:t>DR/BDR</a:t>
            </a:r>
            <a:r>
              <a:rPr lang="zh-CN" altLang="en-US" sz="2400" b="1">
                <a:ea typeface="华文细黑" panose="02010600040101010101" pitchFamily="2" charset="-122"/>
              </a:rPr>
              <a:t>的选举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zh-CN" sz="2400" b="1">
                <a:ea typeface="华文细黑" panose="02010600040101010101" pitchFamily="2" charset="-122"/>
              </a:rPr>
              <a:t>OSPF</a:t>
            </a:r>
            <a:r>
              <a:rPr lang="zh-CN" altLang="en-US" sz="2400" b="1">
                <a:ea typeface="华文细黑" panose="02010600040101010101" pitchFamily="2" charset="-122"/>
              </a:rPr>
              <a:t>协议的</a:t>
            </a:r>
            <a:r>
              <a:rPr lang="en-US" altLang="zh-CN" sz="2400" b="1">
                <a:ea typeface="华文细黑" panose="02010600040101010101" pitchFamily="2" charset="-122"/>
              </a:rPr>
              <a:t>LSDB</a:t>
            </a:r>
            <a:r>
              <a:rPr lang="zh-CN" altLang="en-US" sz="2400" b="1">
                <a:ea typeface="华文细黑" panose="02010600040101010101" pitchFamily="2" charset="-122"/>
              </a:rPr>
              <a:t>更新</a:t>
            </a:r>
          </a:p>
          <a:p>
            <a:pPr eaLnBrk="1" hangingPunct="1">
              <a:lnSpc>
                <a:spcPct val="150000"/>
              </a:lnSpc>
              <a:buClr>
                <a:schemeClr val="tx1"/>
              </a:buClr>
            </a:pPr>
            <a:endParaRPr lang="en-US" altLang="zh-CN" sz="2400" b="1">
              <a:ea typeface="华文细黑" panose="02010600040101010101" pitchFamily="2" charset="-122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563938" y="69215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CC0000"/>
                </a:solidFill>
                <a:ea typeface="华文细黑" panose="02010600040101010101" pitchFamily="2" charset="-122"/>
              </a:rPr>
              <a:t>本章总结</a:t>
            </a:r>
          </a:p>
        </p:txBody>
      </p:sp>
      <p:grpSp>
        <p:nvGrpSpPr>
          <p:cNvPr id="39940" name="Group 8"/>
          <p:cNvGrpSpPr>
            <a:grpSpLocks/>
          </p:cNvGrpSpPr>
          <p:nvPr/>
        </p:nvGrpSpPr>
        <p:grpSpPr bwMode="auto">
          <a:xfrm>
            <a:off x="2889250" y="1381125"/>
            <a:ext cx="5715000" cy="3276600"/>
            <a:chOff x="1632" y="1056"/>
            <a:chExt cx="3600" cy="2064"/>
          </a:xfrm>
        </p:grpSpPr>
        <p:sp>
          <p:nvSpPr>
            <p:cNvPr id="39944" name="Rectangle 9"/>
            <p:cNvSpPr>
              <a:spLocks noChangeArrowheads="1"/>
            </p:cNvSpPr>
            <p:nvPr/>
          </p:nvSpPr>
          <p:spPr bwMode="auto">
            <a:xfrm>
              <a:off x="1632" y="1056"/>
              <a:ext cx="3600" cy="4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4C61A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945" name="Rectangle 10"/>
            <p:cNvSpPr>
              <a:spLocks noChangeArrowheads="1"/>
            </p:cNvSpPr>
            <p:nvPr/>
          </p:nvSpPr>
          <p:spPr bwMode="auto">
            <a:xfrm>
              <a:off x="5088" y="1056"/>
              <a:ext cx="48" cy="2064"/>
            </a:xfrm>
            <a:prstGeom prst="rect">
              <a:avLst/>
            </a:prstGeom>
            <a:gradFill rotWithShape="0">
              <a:gsLst>
                <a:gs pos="0">
                  <a:srgbClr val="4C61A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9941" name="Group 11"/>
          <p:cNvGrpSpPr>
            <a:grpSpLocks/>
          </p:cNvGrpSpPr>
          <p:nvPr/>
        </p:nvGrpSpPr>
        <p:grpSpPr bwMode="auto">
          <a:xfrm>
            <a:off x="838200" y="2905125"/>
            <a:ext cx="5562600" cy="2971800"/>
            <a:chOff x="432" y="2064"/>
            <a:chExt cx="3504" cy="1872"/>
          </a:xfrm>
        </p:grpSpPr>
        <p:sp>
          <p:nvSpPr>
            <p:cNvPr id="39942" name="Rectangle 12"/>
            <p:cNvSpPr>
              <a:spLocks noChangeArrowheads="1"/>
            </p:cNvSpPr>
            <p:nvPr/>
          </p:nvSpPr>
          <p:spPr bwMode="auto">
            <a:xfrm>
              <a:off x="432" y="3792"/>
              <a:ext cx="3504" cy="48"/>
            </a:xfrm>
            <a:prstGeom prst="rect">
              <a:avLst/>
            </a:prstGeom>
            <a:gradFill rotWithShape="0">
              <a:gsLst>
                <a:gs pos="0">
                  <a:srgbClr val="808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943" name="Rectangle 13"/>
            <p:cNvSpPr>
              <a:spLocks noChangeArrowheads="1"/>
            </p:cNvSpPr>
            <p:nvPr/>
          </p:nvSpPr>
          <p:spPr bwMode="auto">
            <a:xfrm>
              <a:off x="432" y="2064"/>
              <a:ext cx="48" cy="187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808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57626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CC0000"/>
              </a:buClr>
              <a:buFont typeface="Wingdings" panose="05000000000000000000" pitchFamily="2" charset="2"/>
              <a:buChar char="n"/>
            </a:pPr>
            <a:r>
              <a:rPr lang="zh-CN" altLang="en-US" sz="2800" b="1">
                <a:solidFill>
                  <a:srgbClr val="CC0000"/>
                </a:solidFill>
                <a:ea typeface="华文细黑" panose="02010600040101010101" pitchFamily="2" charset="-122"/>
              </a:rPr>
              <a:t>协议概述</a:t>
            </a:r>
            <a:endParaRPr lang="en-US" altLang="zh-CN" sz="2800" b="1">
              <a:solidFill>
                <a:srgbClr val="CC0000"/>
              </a:solidFill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800" b="1">
                <a:ea typeface="华文细黑" panose="02010600040101010101" pitchFamily="2" charset="-122"/>
              </a:rPr>
              <a:t>分层结构</a:t>
            </a:r>
            <a:endParaRPr lang="en-US" altLang="zh-CN" sz="2800" b="1"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800" b="1">
                <a:ea typeface="华文细黑" panose="02010600040101010101" pitchFamily="2" charset="-122"/>
              </a:rPr>
              <a:t>网络类型</a:t>
            </a:r>
            <a:endParaRPr lang="en-US" altLang="zh-CN" sz="2800" b="1"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800" b="1">
                <a:ea typeface="华文细黑" panose="02010600040101010101" pitchFamily="2" charset="-122"/>
              </a:rPr>
              <a:t>报文和封装</a:t>
            </a:r>
            <a:endParaRPr lang="en-US" altLang="zh-CN" sz="2800" b="1"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800" b="1">
                <a:ea typeface="华文细黑" panose="02010600040101010101" pitchFamily="2" charset="-122"/>
              </a:rPr>
              <a:t>邻居建立和状态迁移</a:t>
            </a:r>
            <a:endParaRPr lang="en-US" altLang="zh-CN" sz="2800" b="1"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zh-CN" sz="2800" b="1">
                <a:ea typeface="华文细黑" panose="02010600040101010101" pitchFamily="2" charset="-122"/>
              </a:rPr>
              <a:t>LSDB</a:t>
            </a:r>
            <a:r>
              <a:rPr lang="zh-CN" altLang="en-US" sz="2800" b="1">
                <a:ea typeface="华文细黑" panose="02010600040101010101" pitchFamily="2" charset="-122"/>
              </a:rPr>
              <a:t>更新</a:t>
            </a:r>
            <a:endParaRPr lang="en-US" altLang="zh-CN" sz="2800" b="1">
              <a:ea typeface="华文细黑" panose="02010600040101010101" pitchFamily="2" charset="-122"/>
            </a:endParaRP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533400" y="9144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CC0000"/>
                </a:solidFill>
                <a:ea typeface="华文细黑" panose="02010600040101010101" pitchFamily="2" charset="-122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RIP</a:t>
            </a:r>
            <a:r>
              <a:rPr lang="zh-CN" altLang="en-US" smtClean="0"/>
              <a:t>协议存在的问题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836613"/>
            <a:ext cx="7572375" cy="4754562"/>
          </a:xfrm>
        </p:spPr>
        <p:txBody>
          <a:bodyPr/>
          <a:lstStyle/>
          <a:p>
            <a:pPr eaLnBrk="1" hangingPunct="1"/>
            <a:r>
              <a:rPr lang="zh-CN" altLang="en-US" smtClean="0"/>
              <a:t>存在最大</a:t>
            </a:r>
            <a:r>
              <a:rPr lang="en-US" altLang="zh-CN" smtClean="0"/>
              <a:t>15</a:t>
            </a:r>
            <a:r>
              <a:rPr lang="zh-CN" altLang="en-US" smtClean="0"/>
              <a:t>跳的限制，不能适应大规模组网的需求</a:t>
            </a:r>
          </a:p>
          <a:p>
            <a:pPr eaLnBrk="1" hangingPunct="1"/>
            <a:r>
              <a:rPr lang="zh-CN" altLang="en-US" smtClean="0"/>
              <a:t>周期性发送全部路由信息，占用大量的带宽资源</a:t>
            </a:r>
          </a:p>
          <a:p>
            <a:pPr eaLnBrk="1" hangingPunct="1"/>
            <a:r>
              <a:rPr lang="zh-CN" altLang="en-US" smtClean="0"/>
              <a:t>路由收敛速度慢</a:t>
            </a:r>
          </a:p>
          <a:p>
            <a:pPr eaLnBrk="1" hangingPunct="1"/>
            <a:r>
              <a:rPr lang="zh-CN" altLang="en-US" smtClean="0"/>
              <a:t>以跳数作为度量值</a:t>
            </a:r>
          </a:p>
          <a:p>
            <a:pPr eaLnBrk="1" hangingPunct="1"/>
            <a:r>
              <a:rPr lang="zh-CN" altLang="en-US" smtClean="0"/>
              <a:t>存在路由环路可能性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OSPF</a:t>
            </a:r>
            <a:r>
              <a:rPr lang="zh-CN" altLang="en-US" smtClean="0"/>
              <a:t>协议特点</a:t>
            </a:r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>
          <a:xfrm>
            <a:off x="642938" y="857250"/>
            <a:ext cx="7786687" cy="4754563"/>
          </a:xfrm>
        </p:spPr>
        <p:txBody>
          <a:bodyPr/>
          <a:lstStyle/>
          <a:p>
            <a:pPr eaLnBrk="1" hangingPunct="1"/>
            <a:r>
              <a:rPr lang="zh-CN" altLang="en-US" smtClean="0"/>
              <a:t>没有路由跳数的限制</a:t>
            </a:r>
          </a:p>
          <a:p>
            <a:pPr eaLnBrk="1" hangingPunct="1"/>
            <a:r>
              <a:rPr lang="zh-CN" altLang="en-US" smtClean="0"/>
              <a:t>使用组播更新变化的路由和网络信息</a:t>
            </a:r>
          </a:p>
          <a:p>
            <a:pPr eaLnBrk="1" hangingPunct="1"/>
            <a:r>
              <a:rPr lang="zh-CN" altLang="en-US" smtClean="0"/>
              <a:t>路由收敛速度较快</a:t>
            </a:r>
          </a:p>
          <a:p>
            <a:pPr eaLnBrk="1" hangingPunct="1"/>
            <a:r>
              <a:rPr lang="zh-CN" altLang="en-US" smtClean="0"/>
              <a:t>以开销（</a:t>
            </a:r>
            <a:r>
              <a:rPr lang="en-US" altLang="zh-CN" smtClean="0"/>
              <a:t>Cost</a:t>
            </a:r>
            <a:r>
              <a:rPr lang="zh-CN" altLang="en-US" smtClean="0"/>
              <a:t>）作为度量值</a:t>
            </a:r>
          </a:p>
          <a:p>
            <a:pPr eaLnBrk="1" hangingPunct="1"/>
            <a:r>
              <a:rPr lang="zh-CN" altLang="en-US" smtClean="0"/>
              <a:t>采用的</a:t>
            </a:r>
            <a:r>
              <a:rPr lang="en-US" altLang="zh-CN" smtClean="0"/>
              <a:t>SPF</a:t>
            </a:r>
            <a:r>
              <a:rPr lang="zh-CN" altLang="en-US" smtClean="0"/>
              <a:t>算法可以有效的避免环路</a:t>
            </a:r>
          </a:p>
          <a:p>
            <a:pPr eaLnBrk="1" hangingPunct="1"/>
            <a:r>
              <a:rPr lang="zh-CN" altLang="en-US" smtClean="0"/>
              <a:t>在互联网上大量使用，是运用最广泛的路由协议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邻居关系、</a:t>
            </a:r>
            <a:r>
              <a:rPr lang="en-US" altLang="zh-CN" smtClean="0"/>
              <a:t>LSDB</a:t>
            </a:r>
            <a:r>
              <a:rPr lang="zh-CN" altLang="en-US" smtClean="0"/>
              <a:t>和路由表</a:t>
            </a:r>
          </a:p>
        </p:txBody>
      </p:sp>
      <p:grpSp>
        <p:nvGrpSpPr>
          <p:cNvPr id="11267" name="Group 22"/>
          <p:cNvGrpSpPr>
            <a:grpSpLocks noChangeAspect="1"/>
          </p:cNvGrpSpPr>
          <p:nvPr/>
        </p:nvGrpSpPr>
        <p:grpSpPr bwMode="auto">
          <a:xfrm>
            <a:off x="642938" y="3143250"/>
            <a:ext cx="958850" cy="668338"/>
            <a:chOff x="3541" y="1317"/>
            <a:chExt cx="747" cy="546"/>
          </a:xfrm>
        </p:grpSpPr>
        <p:sp>
          <p:nvSpPr>
            <p:cNvPr id="11296" name="AutoShape 23"/>
            <p:cNvSpPr>
              <a:spLocks noChangeAspect="1" noChangeArrowheads="1" noTextEdit="1"/>
            </p:cNvSpPr>
            <p:nvPr/>
          </p:nvSpPr>
          <p:spPr bwMode="auto">
            <a:xfrm>
              <a:off x="3574" y="1337"/>
              <a:ext cx="681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97" name="Freeform 24"/>
            <p:cNvSpPr>
              <a:spLocks noChangeAspect="1"/>
            </p:cNvSpPr>
            <p:nvPr/>
          </p:nvSpPr>
          <p:spPr bwMode="auto">
            <a:xfrm>
              <a:off x="3574" y="1525"/>
              <a:ext cx="679" cy="338"/>
            </a:xfrm>
            <a:custGeom>
              <a:avLst/>
              <a:gdLst>
                <a:gd name="T0" fmla="*/ 2404677 w 416"/>
                <a:gd name="T1" fmla="*/ 572619 h 207"/>
                <a:gd name="T2" fmla="*/ 418413 w 416"/>
                <a:gd name="T3" fmla="*/ 572619 h 207"/>
                <a:gd name="T4" fmla="*/ 7420 w 416"/>
                <a:gd name="T5" fmla="*/ 7524 h 207"/>
                <a:gd name="T6" fmla="*/ 0 w 416"/>
                <a:gd name="T7" fmla="*/ 7524 h 207"/>
                <a:gd name="T8" fmla="*/ 0 w 416"/>
                <a:gd name="T9" fmla="*/ 546077 h 207"/>
                <a:gd name="T10" fmla="*/ 7420 w 416"/>
                <a:gd name="T11" fmla="*/ 546077 h 207"/>
                <a:gd name="T12" fmla="*/ 418413 w 416"/>
                <a:gd name="T13" fmla="*/ 1088068 h 207"/>
                <a:gd name="T14" fmla="*/ 2404677 w 416"/>
                <a:gd name="T15" fmla="*/ 1088068 h 207"/>
                <a:gd name="T16" fmla="*/ 2810897 w 416"/>
                <a:gd name="T17" fmla="*/ 546077 h 207"/>
                <a:gd name="T18" fmla="*/ 2810897 w 416"/>
                <a:gd name="T19" fmla="*/ 546077 h 207"/>
                <a:gd name="T20" fmla="*/ 2810897 w 416"/>
                <a:gd name="T21" fmla="*/ 0 h 207"/>
                <a:gd name="T22" fmla="*/ 2404677 w 416"/>
                <a:gd name="T23" fmla="*/ 572619 h 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6"/>
                <a:gd name="T37" fmla="*/ 0 h 207"/>
                <a:gd name="T38" fmla="*/ 416 w 416"/>
                <a:gd name="T39" fmla="*/ 207 h 20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6" h="207">
                  <a:moveTo>
                    <a:pt x="356" y="84"/>
                  </a:moveTo>
                  <a:cubicBezTo>
                    <a:pt x="275" y="131"/>
                    <a:pt x="143" y="131"/>
                    <a:pt x="62" y="84"/>
                  </a:cubicBezTo>
                  <a:cubicBezTo>
                    <a:pt x="18" y="59"/>
                    <a:pt x="1" y="33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3" y="109"/>
                    <a:pt x="23" y="138"/>
                    <a:pt x="62" y="160"/>
                  </a:cubicBezTo>
                  <a:cubicBezTo>
                    <a:pt x="143" y="207"/>
                    <a:pt x="275" y="207"/>
                    <a:pt x="356" y="160"/>
                  </a:cubicBezTo>
                  <a:cubicBezTo>
                    <a:pt x="394" y="138"/>
                    <a:pt x="414" y="109"/>
                    <a:pt x="416" y="80"/>
                  </a:cubicBezTo>
                  <a:cubicBezTo>
                    <a:pt x="416" y="80"/>
                    <a:pt x="416" y="80"/>
                    <a:pt x="416" y="8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31"/>
                    <a:pt x="396" y="61"/>
                    <a:pt x="356" y="84"/>
                  </a:cubicBezTo>
                  <a:close/>
                </a:path>
              </a:pathLst>
            </a:custGeom>
            <a:solidFill>
              <a:srgbClr val="113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298" name="Freeform 25"/>
            <p:cNvSpPr>
              <a:spLocks noChangeAspect="1"/>
            </p:cNvSpPr>
            <p:nvPr/>
          </p:nvSpPr>
          <p:spPr bwMode="auto">
            <a:xfrm>
              <a:off x="3541" y="1317"/>
              <a:ext cx="747" cy="432"/>
            </a:xfrm>
            <a:custGeom>
              <a:avLst/>
              <a:gdLst>
                <a:gd name="T0" fmla="*/ 2602095 w 457"/>
                <a:gd name="T1" fmla="*/ 332445 h 264"/>
                <a:gd name="T2" fmla="*/ 2610685 w 457"/>
                <a:gd name="T3" fmla="*/ 1535578 h 264"/>
                <a:gd name="T4" fmla="*/ 568640 w 457"/>
                <a:gd name="T5" fmla="*/ 1535578 h 264"/>
                <a:gd name="T6" fmla="*/ 560623 w 457"/>
                <a:gd name="T7" fmla="*/ 332445 h 264"/>
                <a:gd name="T8" fmla="*/ 2602095 w 457"/>
                <a:gd name="T9" fmla="*/ 332445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264"/>
                <a:gd name="T17" fmla="*/ 457 w 457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264">
                  <a:moveTo>
                    <a:pt x="375" y="47"/>
                  </a:moveTo>
                  <a:cubicBezTo>
                    <a:pt x="456" y="94"/>
                    <a:pt x="457" y="170"/>
                    <a:pt x="376" y="217"/>
                  </a:cubicBezTo>
                  <a:cubicBezTo>
                    <a:pt x="295" y="264"/>
                    <a:pt x="163" y="264"/>
                    <a:pt x="82" y="217"/>
                  </a:cubicBezTo>
                  <a:cubicBezTo>
                    <a:pt x="0" y="170"/>
                    <a:pt x="0" y="94"/>
                    <a:pt x="81" y="47"/>
                  </a:cubicBezTo>
                  <a:cubicBezTo>
                    <a:pt x="162" y="0"/>
                    <a:pt x="293" y="0"/>
                    <a:pt x="375" y="47"/>
                  </a:cubicBezTo>
                </a:path>
              </a:pathLst>
            </a:custGeom>
            <a:solidFill>
              <a:srgbClr val="4A6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299" name="Freeform 26"/>
            <p:cNvSpPr>
              <a:spLocks noChangeAspect="1" noEditPoints="1"/>
            </p:cNvSpPr>
            <p:nvPr/>
          </p:nvSpPr>
          <p:spPr bwMode="auto">
            <a:xfrm>
              <a:off x="3788" y="1751"/>
              <a:ext cx="39" cy="53"/>
            </a:xfrm>
            <a:custGeom>
              <a:avLst/>
              <a:gdLst>
                <a:gd name="T0" fmla="*/ 41949 w 24"/>
                <a:gd name="T1" fmla="*/ 25797 h 33"/>
                <a:gd name="T2" fmla="*/ 41949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87132 w 24"/>
                <a:gd name="T9" fmla="*/ 50906 h 33"/>
                <a:gd name="T10" fmla="*/ 61076 w 24"/>
                <a:gd name="T11" fmla="*/ 25797 h 33"/>
                <a:gd name="T12" fmla="*/ 41949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18308 w 24"/>
                <a:gd name="T21" fmla="*/ 10001 h 33"/>
                <a:gd name="T22" fmla="*/ 139937 w 24"/>
                <a:gd name="T23" fmla="*/ 41432 h 33"/>
                <a:gd name="T24" fmla="*/ 91567 w 24"/>
                <a:gd name="T25" fmla="*/ 84214 h 33"/>
                <a:gd name="T26" fmla="*/ 91567 w 24"/>
                <a:gd name="T27" fmla="*/ 84214 h 33"/>
                <a:gd name="T28" fmla="*/ 118308 w 24"/>
                <a:gd name="T29" fmla="*/ 97562 h 33"/>
                <a:gd name="T30" fmla="*/ 127831 w 24"/>
                <a:gd name="T31" fmla="*/ 110163 h 33"/>
                <a:gd name="T32" fmla="*/ 148796 w 24"/>
                <a:gd name="T33" fmla="*/ 167054 h 33"/>
                <a:gd name="T34" fmla="*/ 91567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1949 w 24"/>
                <a:gd name="T41" fmla="*/ 100188 h 33"/>
                <a:gd name="T42" fmla="*/ 41949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7" y="5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4" y="12"/>
                    <a:pt x="14" y="11"/>
                    <a:pt x="14" y="10"/>
                  </a:cubicBezTo>
                  <a:cubicBezTo>
                    <a:pt x="14" y="7"/>
                    <a:pt x="13" y="5"/>
                    <a:pt x="10" y="5"/>
                  </a:cubicBezTo>
                  <a:cubicBezTo>
                    <a:pt x="7" y="5"/>
                    <a:pt x="7" y="5"/>
                    <a:pt x="7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21" y="3"/>
                    <a:pt x="22" y="5"/>
                    <a:pt x="22" y="8"/>
                  </a:cubicBezTo>
                  <a:cubicBezTo>
                    <a:pt x="22" y="13"/>
                    <a:pt x="20" y="16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19" y="19"/>
                    <a:pt x="20" y="20"/>
                    <a:pt x="20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2"/>
                    <a:pt x="11" y="21"/>
                    <a:pt x="11" y="20"/>
                  </a:cubicBezTo>
                  <a:cubicBezTo>
                    <a:pt x="10" y="20"/>
                    <a:pt x="9" y="20"/>
                    <a:pt x="7" y="2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300" name="Freeform 27"/>
            <p:cNvSpPr>
              <a:spLocks noChangeAspect="1" noEditPoints="1"/>
            </p:cNvSpPr>
            <p:nvPr/>
          </p:nvSpPr>
          <p:spPr bwMode="auto">
            <a:xfrm>
              <a:off x="3832" y="1749"/>
              <a:ext cx="47" cy="57"/>
            </a:xfrm>
            <a:custGeom>
              <a:avLst/>
              <a:gdLst>
                <a:gd name="T0" fmla="*/ 47266 w 29"/>
                <a:gd name="T1" fmla="*/ 112909 h 35"/>
                <a:gd name="T2" fmla="*/ 83530 w 29"/>
                <a:gd name="T3" fmla="*/ 188325 h 35"/>
                <a:gd name="T4" fmla="*/ 117254 w 29"/>
                <a:gd name="T5" fmla="*/ 112909 h 35"/>
                <a:gd name="T6" fmla="*/ 83530 w 29"/>
                <a:gd name="T7" fmla="*/ 38710 h 35"/>
                <a:gd name="T8" fmla="*/ 47266 w 29"/>
                <a:gd name="T9" fmla="*/ 112909 h 35"/>
                <a:gd name="T10" fmla="*/ 0 w 29"/>
                <a:gd name="T11" fmla="*/ 112909 h 35"/>
                <a:gd name="T12" fmla="*/ 17995 w 29"/>
                <a:gd name="T13" fmla="*/ 31381 h 35"/>
                <a:gd name="T14" fmla="*/ 83530 w 29"/>
                <a:gd name="T15" fmla="*/ 0 h 35"/>
                <a:gd name="T16" fmla="*/ 149137 w 29"/>
                <a:gd name="T17" fmla="*/ 31381 h 35"/>
                <a:gd name="T18" fmla="*/ 171785 w 29"/>
                <a:gd name="T19" fmla="*/ 112909 h 35"/>
                <a:gd name="T20" fmla="*/ 149137 w 29"/>
                <a:gd name="T21" fmla="*/ 195619 h 35"/>
                <a:gd name="T22" fmla="*/ 83530 w 29"/>
                <a:gd name="T23" fmla="*/ 227181 h 35"/>
                <a:gd name="T24" fmla="*/ 17995 w 29"/>
                <a:gd name="T25" fmla="*/ 188325 h 35"/>
                <a:gd name="T26" fmla="*/ 0 w 29"/>
                <a:gd name="T27" fmla="*/ 112909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5"/>
                <a:gd name="T44" fmla="*/ 29 w 29"/>
                <a:gd name="T45" fmla="*/ 35 h 3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5">
                  <a:moveTo>
                    <a:pt x="8" y="17"/>
                  </a:moveTo>
                  <a:cubicBezTo>
                    <a:pt x="8" y="25"/>
                    <a:pt x="10" y="29"/>
                    <a:pt x="14" y="29"/>
                  </a:cubicBezTo>
                  <a:cubicBezTo>
                    <a:pt x="18" y="29"/>
                    <a:pt x="20" y="25"/>
                    <a:pt x="20" y="17"/>
                  </a:cubicBezTo>
                  <a:cubicBezTo>
                    <a:pt x="20" y="10"/>
                    <a:pt x="18" y="6"/>
                    <a:pt x="14" y="6"/>
                  </a:cubicBezTo>
                  <a:cubicBezTo>
                    <a:pt x="10" y="6"/>
                    <a:pt x="8" y="10"/>
                    <a:pt x="8" y="17"/>
                  </a:cubicBezTo>
                  <a:close/>
                  <a:moveTo>
                    <a:pt x="0" y="17"/>
                  </a:moveTo>
                  <a:cubicBezTo>
                    <a:pt x="0" y="12"/>
                    <a:pt x="1" y="8"/>
                    <a:pt x="3" y="5"/>
                  </a:cubicBezTo>
                  <a:cubicBezTo>
                    <a:pt x="6" y="2"/>
                    <a:pt x="10" y="0"/>
                    <a:pt x="14" y="0"/>
                  </a:cubicBezTo>
                  <a:cubicBezTo>
                    <a:pt x="19" y="0"/>
                    <a:pt x="23" y="2"/>
                    <a:pt x="25" y="5"/>
                  </a:cubicBezTo>
                  <a:cubicBezTo>
                    <a:pt x="27" y="8"/>
                    <a:pt x="29" y="12"/>
                    <a:pt x="29" y="17"/>
                  </a:cubicBezTo>
                  <a:cubicBezTo>
                    <a:pt x="29" y="22"/>
                    <a:pt x="27" y="26"/>
                    <a:pt x="25" y="30"/>
                  </a:cubicBezTo>
                  <a:cubicBezTo>
                    <a:pt x="23" y="33"/>
                    <a:pt x="19" y="35"/>
                    <a:pt x="14" y="35"/>
                  </a:cubicBezTo>
                  <a:cubicBezTo>
                    <a:pt x="10" y="35"/>
                    <a:pt x="6" y="33"/>
                    <a:pt x="3" y="29"/>
                  </a:cubicBezTo>
                  <a:cubicBezTo>
                    <a:pt x="1" y="26"/>
                    <a:pt x="0" y="22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301" name="Freeform 28"/>
            <p:cNvSpPr>
              <a:spLocks noChangeAspect="1"/>
            </p:cNvSpPr>
            <p:nvPr/>
          </p:nvSpPr>
          <p:spPr bwMode="auto">
            <a:xfrm>
              <a:off x="3888" y="1751"/>
              <a:ext cx="39" cy="55"/>
            </a:xfrm>
            <a:custGeom>
              <a:avLst/>
              <a:gdLst>
                <a:gd name="T0" fmla="*/ 0 w 24"/>
                <a:gd name="T1" fmla="*/ 121110 h 34"/>
                <a:gd name="T2" fmla="*/ 0 w 24"/>
                <a:gd name="T3" fmla="*/ 0 h 34"/>
                <a:gd name="T4" fmla="*/ 41949 w 24"/>
                <a:gd name="T5" fmla="*/ 0 h 34"/>
                <a:gd name="T6" fmla="*/ 41949 w 24"/>
                <a:gd name="T7" fmla="*/ 127851 h 34"/>
                <a:gd name="T8" fmla="*/ 78665 w 24"/>
                <a:gd name="T9" fmla="*/ 160579 h 34"/>
                <a:gd name="T10" fmla="*/ 99248 w 24"/>
                <a:gd name="T11" fmla="*/ 127851 h 34"/>
                <a:gd name="T12" fmla="*/ 99248 w 24"/>
                <a:gd name="T13" fmla="*/ 0 h 34"/>
                <a:gd name="T14" fmla="*/ 148796 w 24"/>
                <a:gd name="T15" fmla="*/ 0 h 34"/>
                <a:gd name="T16" fmla="*/ 148796 w 24"/>
                <a:gd name="T17" fmla="*/ 121110 h 34"/>
                <a:gd name="T18" fmla="*/ 129829 w 24"/>
                <a:gd name="T19" fmla="*/ 174065 h 34"/>
                <a:gd name="T20" fmla="*/ 78665 w 24"/>
                <a:gd name="T21" fmla="*/ 195913 h 34"/>
                <a:gd name="T22" fmla="*/ 18619 w 24"/>
                <a:gd name="T23" fmla="*/ 174065 h 34"/>
                <a:gd name="T24" fmla="*/ 0 w 24"/>
                <a:gd name="T25" fmla="*/ 121110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34"/>
                <a:gd name="T41" fmla="*/ 24 w 24"/>
                <a:gd name="T42" fmla="*/ 34 h 3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34">
                  <a:moveTo>
                    <a:pt x="0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6"/>
                    <a:pt x="9" y="28"/>
                    <a:pt x="12" y="28"/>
                  </a:cubicBezTo>
                  <a:cubicBezTo>
                    <a:pt x="15" y="28"/>
                    <a:pt x="16" y="26"/>
                    <a:pt x="16" y="2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3" y="28"/>
                    <a:pt x="21" y="30"/>
                  </a:cubicBezTo>
                  <a:cubicBezTo>
                    <a:pt x="19" y="33"/>
                    <a:pt x="16" y="34"/>
                    <a:pt x="12" y="34"/>
                  </a:cubicBezTo>
                  <a:cubicBezTo>
                    <a:pt x="8" y="34"/>
                    <a:pt x="5" y="33"/>
                    <a:pt x="3" y="30"/>
                  </a:cubicBezTo>
                  <a:cubicBezTo>
                    <a:pt x="1" y="28"/>
                    <a:pt x="0" y="25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302" name="Freeform 29"/>
            <p:cNvSpPr>
              <a:spLocks noChangeAspect="1"/>
            </p:cNvSpPr>
            <p:nvPr/>
          </p:nvSpPr>
          <p:spPr bwMode="auto">
            <a:xfrm>
              <a:off x="3933" y="1751"/>
              <a:ext cx="36" cy="53"/>
            </a:xfrm>
            <a:custGeom>
              <a:avLst/>
              <a:gdLst>
                <a:gd name="T0" fmla="*/ 12 w 36"/>
                <a:gd name="T1" fmla="*/ 53 h 53"/>
                <a:gd name="T2" fmla="*/ 12 w 36"/>
                <a:gd name="T3" fmla="*/ 9 h 53"/>
                <a:gd name="T4" fmla="*/ 0 w 36"/>
                <a:gd name="T5" fmla="*/ 9 h 53"/>
                <a:gd name="T6" fmla="*/ 0 w 36"/>
                <a:gd name="T7" fmla="*/ 0 h 53"/>
                <a:gd name="T8" fmla="*/ 36 w 36"/>
                <a:gd name="T9" fmla="*/ 0 h 53"/>
                <a:gd name="T10" fmla="*/ 36 w 36"/>
                <a:gd name="T11" fmla="*/ 9 h 53"/>
                <a:gd name="T12" fmla="*/ 25 w 36"/>
                <a:gd name="T13" fmla="*/ 9 h 53"/>
                <a:gd name="T14" fmla="*/ 25 w 36"/>
                <a:gd name="T15" fmla="*/ 53 h 53"/>
                <a:gd name="T16" fmla="*/ 12 w 36"/>
                <a:gd name="T17" fmla="*/ 53 h 53"/>
                <a:gd name="T18" fmla="*/ 12 w 36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53"/>
                <a:gd name="T32" fmla="*/ 36 w 36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53">
                  <a:moveTo>
                    <a:pt x="12" y="53"/>
                  </a:moveTo>
                  <a:lnTo>
                    <a:pt x="1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25" y="9"/>
                  </a:lnTo>
                  <a:lnTo>
                    <a:pt x="25" y="53"/>
                  </a:lnTo>
                  <a:lnTo>
                    <a:pt x="1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303" name="Freeform 30"/>
            <p:cNvSpPr>
              <a:spLocks noChangeAspect="1"/>
            </p:cNvSpPr>
            <p:nvPr/>
          </p:nvSpPr>
          <p:spPr bwMode="auto">
            <a:xfrm>
              <a:off x="3976" y="1751"/>
              <a:ext cx="32" cy="53"/>
            </a:xfrm>
            <a:custGeom>
              <a:avLst/>
              <a:gdLst>
                <a:gd name="T0" fmla="*/ 0 w 32"/>
                <a:gd name="T1" fmla="*/ 53 h 53"/>
                <a:gd name="T2" fmla="*/ 0 w 32"/>
                <a:gd name="T3" fmla="*/ 0 h 53"/>
                <a:gd name="T4" fmla="*/ 32 w 32"/>
                <a:gd name="T5" fmla="*/ 0 h 53"/>
                <a:gd name="T6" fmla="*/ 32 w 32"/>
                <a:gd name="T7" fmla="*/ 9 h 53"/>
                <a:gd name="T8" fmla="*/ 13 w 32"/>
                <a:gd name="T9" fmla="*/ 9 h 53"/>
                <a:gd name="T10" fmla="*/ 13 w 32"/>
                <a:gd name="T11" fmla="*/ 21 h 53"/>
                <a:gd name="T12" fmla="*/ 31 w 32"/>
                <a:gd name="T13" fmla="*/ 21 h 53"/>
                <a:gd name="T14" fmla="*/ 31 w 32"/>
                <a:gd name="T15" fmla="*/ 31 h 53"/>
                <a:gd name="T16" fmla="*/ 13 w 32"/>
                <a:gd name="T17" fmla="*/ 31 h 53"/>
                <a:gd name="T18" fmla="*/ 13 w 32"/>
                <a:gd name="T19" fmla="*/ 44 h 53"/>
                <a:gd name="T20" fmla="*/ 32 w 32"/>
                <a:gd name="T21" fmla="*/ 44 h 53"/>
                <a:gd name="T22" fmla="*/ 32 w 32"/>
                <a:gd name="T23" fmla="*/ 53 h 53"/>
                <a:gd name="T24" fmla="*/ 0 w 32"/>
                <a:gd name="T25" fmla="*/ 53 h 53"/>
                <a:gd name="T26" fmla="*/ 0 w 32"/>
                <a:gd name="T27" fmla="*/ 53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53"/>
                <a:gd name="T44" fmla="*/ 32 w 32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53">
                  <a:moveTo>
                    <a:pt x="0" y="53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9"/>
                  </a:lnTo>
                  <a:lnTo>
                    <a:pt x="13" y="9"/>
                  </a:lnTo>
                  <a:lnTo>
                    <a:pt x="13" y="21"/>
                  </a:lnTo>
                  <a:lnTo>
                    <a:pt x="31" y="21"/>
                  </a:lnTo>
                  <a:lnTo>
                    <a:pt x="31" y="31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32" y="44"/>
                  </a:lnTo>
                  <a:lnTo>
                    <a:pt x="32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304" name="Freeform 31"/>
            <p:cNvSpPr>
              <a:spLocks noChangeAspect="1" noEditPoints="1"/>
            </p:cNvSpPr>
            <p:nvPr/>
          </p:nvSpPr>
          <p:spPr bwMode="auto">
            <a:xfrm>
              <a:off x="4017" y="1751"/>
              <a:ext cx="39" cy="53"/>
            </a:xfrm>
            <a:custGeom>
              <a:avLst/>
              <a:gdLst>
                <a:gd name="T0" fmla="*/ 49166 w 24"/>
                <a:gd name="T1" fmla="*/ 25797 h 33"/>
                <a:gd name="T2" fmla="*/ 49166 w 24"/>
                <a:gd name="T3" fmla="*/ 68592 h 33"/>
                <a:gd name="T4" fmla="*/ 61076 w 24"/>
                <a:gd name="T5" fmla="*/ 68592 h 33"/>
                <a:gd name="T6" fmla="*/ 79895 w 24"/>
                <a:gd name="T7" fmla="*/ 66542 h 33"/>
                <a:gd name="T8" fmla="*/ 91567 w 24"/>
                <a:gd name="T9" fmla="*/ 50906 h 33"/>
                <a:gd name="T10" fmla="*/ 61076 w 24"/>
                <a:gd name="T11" fmla="*/ 25797 h 33"/>
                <a:gd name="T12" fmla="*/ 49166 w 24"/>
                <a:gd name="T13" fmla="*/ 25797 h 33"/>
                <a:gd name="T14" fmla="*/ 0 w 24"/>
                <a:gd name="T15" fmla="*/ 167054 h 33"/>
                <a:gd name="T16" fmla="*/ 0 w 24"/>
                <a:gd name="T17" fmla="*/ 0 h 33"/>
                <a:gd name="T18" fmla="*/ 78665 w 24"/>
                <a:gd name="T19" fmla="*/ 0 h 33"/>
                <a:gd name="T20" fmla="*/ 127831 w 24"/>
                <a:gd name="T21" fmla="*/ 10001 h 33"/>
                <a:gd name="T22" fmla="*/ 141590 w 24"/>
                <a:gd name="T23" fmla="*/ 41432 h 33"/>
                <a:gd name="T24" fmla="*/ 99248 w 24"/>
                <a:gd name="T25" fmla="*/ 84214 h 33"/>
                <a:gd name="T26" fmla="*/ 99248 w 24"/>
                <a:gd name="T27" fmla="*/ 84214 h 33"/>
                <a:gd name="T28" fmla="*/ 118308 w 24"/>
                <a:gd name="T29" fmla="*/ 97562 h 33"/>
                <a:gd name="T30" fmla="*/ 129829 w 24"/>
                <a:gd name="T31" fmla="*/ 110163 h 33"/>
                <a:gd name="T32" fmla="*/ 148796 w 24"/>
                <a:gd name="T33" fmla="*/ 167054 h 33"/>
                <a:gd name="T34" fmla="*/ 99248 w 24"/>
                <a:gd name="T35" fmla="*/ 167054 h 33"/>
                <a:gd name="T36" fmla="*/ 79895 w 24"/>
                <a:gd name="T37" fmla="*/ 123068 h 33"/>
                <a:gd name="T38" fmla="*/ 68167 w 24"/>
                <a:gd name="T39" fmla="*/ 100188 h 33"/>
                <a:gd name="T40" fmla="*/ 49166 w 24"/>
                <a:gd name="T41" fmla="*/ 100188 h 33"/>
                <a:gd name="T42" fmla="*/ 49166 w 24"/>
                <a:gd name="T43" fmla="*/ 167054 h 33"/>
                <a:gd name="T44" fmla="*/ 0 w 24"/>
                <a:gd name="T45" fmla="*/ 16705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"/>
                <a:gd name="T70" fmla="*/ 0 h 33"/>
                <a:gd name="T71" fmla="*/ 24 w 24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" h="33">
                  <a:moveTo>
                    <a:pt x="8" y="5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3" y="14"/>
                    <a:pt x="13" y="13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5" y="7"/>
                    <a:pt x="13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0"/>
                    <a:pt x="20" y="2"/>
                  </a:cubicBezTo>
                  <a:cubicBezTo>
                    <a:pt x="22" y="3"/>
                    <a:pt x="23" y="5"/>
                    <a:pt x="23" y="8"/>
                  </a:cubicBezTo>
                  <a:cubicBezTo>
                    <a:pt x="23" y="13"/>
                    <a:pt x="20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7"/>
                    <a:pt x="18" y="17"/>
                    <a:pt x="19" y="19"/>
                  </a:cubicBezTo>
                  <a:cubicBezTo>
                    <a:pt x="20" y="19"/>
                    <a:pt x="20" y="20"/>
                    <a:pt x="21" y="2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2"/>
                    <a:pt x="12" y="21"/>
                    <a:pt x="11" y="20"/>
                  </a:cubicBezTo>
                  <a:cubicBezTo>
                    <a:pt x="11" y="20"/>
                    <a:pt x="10" y="20"/>
                    <a:pt x="8" y="20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305" name="Freeform 32"/>
            <p:cNvSpPr>
              <a:spLocks noChangeAspect="1"/>
            </p:cNvSpPr>
            <p:nvPr/>
          </p:nvSpPr>
          <p:spPr bwMode="auto">
            <a:xfrm>
              <a:off x="3884" y="1409"/>
              <a:ext cx="265" cy="98"/>
            </a:xfrm>
            <a:custGeom>
              <a:avLst/>
              <a:gdLst>
                <a:gd name="T0" fmla="*/ 210376 w 162"/>
                <a:gd name="T1" fmla="*/ 364451 h 60"/>
                <a:gd name="T2" fmla="*/ 202203 w 162"/>
                <a:gd name="T3" fmla="*/ 356869 h 60"/>
                <a:gd name="T4" fmla="*/ 0 w 162"/>
                <a:gd name="T5" fmla="*/ 238627 h 60"/>
                <a:gd name="T6" fmla="*/ 156010 w 162"/>
                <a:gd name="T7" fmla="*/ 150851 h 60"/>
                <a:gd name="T8" fmla="*/ 364471 w 162"/>
                <a:gd name="T9" fmla="*/ 272215 h 60"/>
                <a:gd name="T10" fmla="*/ 520637 w 162"/>
                <a:gd name="T11" fmla="*/ 259607 h 60"/>
                <a:gd name="T12" fmla="*/ 785985 w 162"/>
                <a:gd name="T13" fmla="*/ 108790 h 60"/>
                <a:gd name="T14" fmla="*/ 494778 w 162"/>
                <a:gd name="T15" fmla="*/ 108790 h 60"/>
                <a:gd name="T16" fmla="*/ 494778 w 162"/>
                <a:gd name="T17" fmla="*/ 0 h 60"/>
                <a:gd name="T18" fmla="*/ 1137270 w 162"/>
                <a:gd name="T19" fmla="*/ 0 h 60"/>
                <a:gd name="T20" fmla="*/ 1137270 w 162"/>
                <a:gd name="T21" fmla="*/ 364451 h 60"/>
                <a:gd name="T22" fmla="*/ 950441 w 162"/>
                <a:gd name="T23" fmla="*/ 364451 h 60"/>
                <a:gd name="T24" fmla="*/ 942306 w 162"/>
                <a:gd name="T25" fmla="*/ 198014 h 60"/>
                <a:gd name="T26" fmla="*/ 682882 w 162"/>
                <a:gd name="T27" fmla="*/ 349430 h 60"/>
                <a:gd name="T28" fmla="*/ 421412 w 162"/>
                <a:gd name="T29" fmla="*/ 409877 h 60"/>
                <a:gd name="T30" fmla="*/ 210376 w 162"/>
                <a:gd name="T31" fmla="*/ 364451 h 60"/>
                <a:gd name="T32" fmla="*/ 210376 w 162"/>
                <a:gd name="T33" fmla="*/ 36445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0"/>
                <a:gd name="T53" fmla="*/ 162 w 162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0">
                  <a:moveTo>
                    <a:pt x="30" y="53"/>
                  </a:moveTo>
                  <a:cubicBezTo>
                    <a:pt x="30" y="53"/>
                    <a:pt x="29" y="52"/>
                    <a:pt x="29" y="5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8" y="43"/>
                    <a:pt x="66" y="42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69" y="60"/>
                    <a:pt x="60" y="60"/>
                  </a:cubicBezTo>
                  <a:cubicBezTo>
                    <a:pt x="44" y="60"/>
                    <a:pt x="33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306" name="Freeform 33"/>
            <p:cNvSpPr>
              <a:spLocks noChangeAspect="1"/>
            </p:cNvSpPr>
            <p:nvPr/>
          </p:nvSpPr>
          <p:spPr bwMode="auto">
            <a:xfrm>
              <a:off x="3703" y="1406"/>
              <a:ext cx="171" cy="152"/>
            </a:xfrm>
            <a:custGeom>
              <a:avLst/>
              <a:gdLst>
                <a:gd name="T0" fmla="*/ 254104 w 105"/>
                <a:gd name="T1" fmla="*/ 555115 h 93"/>
                <a:gd name="T2" fmla="*/ 444771 w 105"/>
                <a:gd name="T3" fmla="*/ 435918 h 93"/>
                <a:gd name="T4" fmla="*/ 425751 w 105"/>
                <a:gd name="T5" fmla="*/ 347284 h 93"/>
                <a:gd name="T6" fmla="*/ 183880 w 105"/>
                <a:gd name="T7" fmla="*/ 200326 h 93"/>
                <a:gd name="T8" fmla="*/ 183880 w 105"/>
                <a:gd name="T9" fmla="*/ 367681 h 93"/>
                <a:gd name="T10" fmla="*/ 0 w 105"/>
                <a:gd name="T11" fmla="*/ 367681 h 93"/>
                <a:gd name="T12" fmla="*/ 0 w 105"/>
                <a:gd name="T13" fmla="*/ 0 h 93"/>
                <a:gd name="T14" fmla="*/ 597572 w 105"/>
                <a:gd name="T15" fmla="*/ 0 h 93"/>
                <a:gd name="T16" fmla="*/ 597572 w 105"/>
                <a:gd name="T17" fmla="*/ 106913 h 93"/>
                <a:gd name="T18" fmla="*/ 322990 w 105"/>
                <a:gd name="T19" fmla="*/ 106913 h 93"/>
                <a:gd name="T20" fmla="*/ 569858 w 105"/>
                <a:gd name="T21" fmla="*/ 254339 h 93"/>
                <a:gd name="T22" fmla="*/ 681670 w 105"/>
                <a:gd name="T23" fmla="*/ 401957 h 93"/>
                <a:gd name="T24" fmla="*/ 588997 w 105"/>
                <a:gd name="T25" fmla="*/ 526953 h 93"/>
                <a:gd name="T26" fmla="*/ 401314 w 105"/>
                <a:gd name="T27" fmla="*/ 642424 h 93"/>
                <a:gd name="T28" fmla="*/ 254104 w 105"/>
                <a:gd name="T29" fmla="*/ 555115 h 93"/>
                <a:gd name="T30" fmla="*/ 254104 w 105"/>
                <a:gd name="T31" fmla="*/ 555115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3"/>
                <a:gd name="T50" fmla="*/ 105 w 105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3">
                  <a:moveTo>
                    <a:pt x="39" y="80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5"/>
                    <a:pt x="66" y="5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102" y="45"/>
                    <a:pt x="105" y="53"/>
                    <a:pt x="105" y="58"/>
                  </a:cubicBezTo>
                  <a:cubicBezTo>
                    <a:pt x="104" y="68"/>
                    <a:pt x="94" y="75"/>
                    <a:pt x="91" y="76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307" name="Freeform 34"/>
            <p:cNvSpPr>
              <a:spLocks noChangeAspect="1"/>
            </p:cNvSpPr>
            <p:nvPr/>
          </p:nvSpPr>
          <p:spPr bwMode="auto">
            <a:xfrm>
              <a:off x="3698" y="1564"/>
              <a:ext cx="265" cy="98"/>
            </a:xfrm>
            <a:custGeom>
              <a:avLst/>
              <a:gdLst>
                <a:gd name="T0" fmla="*/ 927171 w 162"/>
                <a:gd name="T1" fmla="*/ 53577 h 60"/>
                <a:gd name="T2" fmla="*/ 1137270 w 162"/>
                <a:gd name="T3" fmla="*/ 171149 h 60"/>
                <a:gd name="T4" fmla="*/ 975270 w 162"/>
                <a:gd name="T5" fmla="*/ 259607 h 60"/>
                <a:gd name="T6" fmla="*/ 764904 w 162"/>
                <a:gd name="T7" fmla="*/ 142931 h 60"/>
                <a:gd name="T8" fmla="*/ 619526 w 162"/>
                <a:gd name="T9" fmla="*/ 158943 h 60"/>
                <a:gd name="T10" fmla="*/ 352152 w 162"/>
                <a:gd name="T11" fmla="*/ 310794 h 60"/>
                <a:gd name="T12" fmla="*/ 644213 w 162"/>
                <a:gd name="T13" fmla="*/ 310794 h 60"/>
                <a:gd name="T14" fmla="*/ 644213 w 162"/>
                <a:gd name="T15" fmla="*/ 409877 h 60"/>
                <a:gd name="T16" fmla="*/ 0 w 162"/>
                <a:gd name="T17" fmla="*/ 409877 h 60"/>
                <a:gd name="T18" fmla="*/ 0 w 162"/>
                <a:gd name="T19" fmla="*/ 45443 h 60"/>
                <a:gd name="T20" fmla="*/ 189838 w 162"/>
                <a:gd name="T21" fmla="*/ 45443 h 60"/>
                <a:gd name="T22" fmla="*/ 189838 w 162"/>
                <a:gd name="T23" fmla="*/ 213937 h 60"/>
                <a:gd name="T24" fmla="*/ 454395 w 162"/>
                <a:gd name="T25" fmla="*/ 66606 h 60"/>
                <a:gd name="T26" fmla="*/ 710270 w 162"/>
                <a:gd name="T27" fmla="*/ 0 h 60"/>
                <a:gd name="T28" fmla="*/ 927171 w 162"/>
                <a:gd name="T29" fmla="*/ 53577 h 60"/>
                <a:gd name="T30" fmla="*/ 927171 w 162"/>
                <a:gd name="T31" fmla="*/ 53577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0"/>
                <a:gd name="T50" fmla="*/ 162 w 162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0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39" y="38"/>
                    <a:pt x="139" y="38"/>
                    <a:pt x="139" y="38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3" y="17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2" y="0"/>
                    <a:pt x="101" y="0"/>
                  </a:cubicBezTo>
                  <a:cubicBezTo>
                    <a:pt x="118" y="0"/>
                    <a:pt x="129" y="6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308" name="Freeform 35"/>
            <p:cNvSpPr>
              <a:spLocks noChangeAspect="1"/>
            </p:cNvSpPr>
            <p:nvPr/>
          </p:nvSpPr>
          <p:spPr bwMode="auto">
            <a:xfrm>
              <a:off x="3972" y="1514"/>
              <a:ext cx="170" cy="153"/>
            </a:xfrm>
            <a:custGeom>
              <a:avLst/>
              <a:gdLst>
                <a:gd name="T0" fmla="*/ 721560 w 104"/>
                <a:gd name="T1" fmla="*/ 258275 h 94"/>
                <a:gd name="T2" fmla="*/ 721560 w 104"/>
                <a:gd name="T3" fmla="*/ 603762 h 94"/>
                <a:gd name="T4" fmla="*/ 89044 w 104"/>
                <a:gd name="T5" fmla="*/ 603762 h 94"/>
                <a:gd name="T6" fmla="*/ 85602 w 104"/>
                <a:gd name="T7" fmla="*/ 502944 h 94"/>
                <a:gd name="T8" fmla="*/ 373877 w 104"/>
                <a:gd name="T9" fmla="*/ 502944 h 94"/>
                <a:gd name="T10" fmla="*/ 110552 w 104"/>
                <a:gd name="T11" fmla="*/ 359083 h 94"/>
                <a:gd name="T12" fmla="*/ 0 w 104"/>
                <a:gd name="T13" fmla="*/ 225122 h 94"/>
                <a:gd name="T14" fmla="*/ 89044 w 104"/>
                <a:gd name="T15" fmla="*/ 112011 h 94"/>
                <a:gd name="T16" fmla="*/ 295391 w 104"/>
                <a:gd name="T17" fmla="*/ 0 h 94"/>
                <a:gd name="T18" fmla="*/ 450080 w 104"/>
                <a:gd name="T19" fmla="*/ 82176 h 94"/>
                <a:gd name="T20" fmla="*/ 250008 w 104"/>
                <a:gd name="T21" fmla="*/ 194334 h 94"/>
                <a:gd name="T22" fmla="*/ 272938 w 104"/>
                <a:gd name="T23" fmla="*/ 277199 h 94"/>
                <a:gd name="T24" fmla="*/ 536053 w 104"/>
                <a:gd name="T25" fmla="*/ 420384 h 94"/>
                <a:gd name="T26" fmla="*/ 536053 w 104"/>
                <a:gd name="T27" fmla="*/ 258275 h 94"/>
                <a:gd name="T28" fmla="*/ 721560 w 104"/>
                <a:gd name="T29" fmla="*/ 258275 h 94"/>
                <a:gd name="T30" fmla="*/ 721560 w 104"/>
                <a:gd name="T31" fmla="*/ 258275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94"/>
                <a:gd name="T50" fmla="*/ 104 w 104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94">
                  <a:moveTo>
                    <a:pt x="104" y="40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0" y="25"/>
                    <a:pt x="11" y="18"/>
                    <a:pt x="13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lose/>
                </a:path>
              </a:pathLst>
            </a:custGeom>
            <a:solidFill>
              <a:srgbClr val="202D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309" name="Freeform 36"/>
            <p:cNvSpPr>
              <a:spLocks noChangeAspect="1"/>
            </p:cNvSpPr>
            <p:nvPr/>
          </p:nvSpPr>
          <p:spPr bwMode="auto">
            <a:xfrm>
              <a:off x="3878" y="1402"/>
              <a:ext cx="264" cy="100"/>
            </a:xfrm>
            <a:custGeom>
              <a:avLst/>
              <a:gdLst>
                <a:gd name="T0" fmla="*/ 197201 w 162"/>
                <a:gd name="T1" fmla="*/ 388990 h 61"/>
                <a:gd name="T2" fmla="*/ 197201 w 162"/>
                <a:gd name="T3" fmla="*/ 388990 h 61"/>
                <a:gd name="T4" fmla="*/ 0 w 162"/>
                <a:gd name="T5" fmla="*/ 264452 h 61"/>
                <a:gd name="T6" fmla="*/ 149157 w 162"/>
                <a:gd name="T7" fmla="*/ 169221 h 61"/>
                <a:gd name="T8" fmla="*/ 346578 w 162"/>
                <a:gd name="T9" fmla="*/ 293393 h 61"/>
                <a:gd name="T10" fmla="*/ 486902 w 162"/>
                <a:gd name="T11" fmla="*/ 277412 h 61"/>
                <a:gd name="T12" fmla="*/ 738102 w 162"/>
                <a:gd name="T13" fmla="*/ 116764 h 61"/>
                <a:gd name="T14" fmla="*/ 460253 w 162"/>
                <a:gd name="T15" fmla="*/ 116764 h 61"/>
                <a:gd name="T16" fmla="*/ 460253 w 162"/>
                <a:gd name="T17" fmla="*/ 0 h 61"/>
                <a:gd name="T18" fmla="*/ 1064062 w 162"/>
                <a:gd name="T19" fmla="*/ 0 h 61"/>
                <a:gd name="T20" fmla="*/ 1064062 w 162"/>
                <a:gd name="T21" fmla="*/ 397100 h 61"/>
                <a:gd name="T22" fmla="*/ 887933 w 162"/>
                <a:gd name="T23" fmla="*/ 397100 h 61"/>
                <a:gd name="T24" fmla="*/ 887933 w 162"/>
                <a:gd name="T25" fmla="*/ 215582 h 61"/>
                <a:gd name="T26" fmla="*/ 636349 w 162"/>
                <a:gd name="T27" fmla="*/ 374900 h 61"/>
                <a:gd name="T28" fmla="*/ 397841 w 162"/>
                <a:gd name="T29" fmla="*/ 446461 h 61"/>
                <a:gd name="T30" fmla="*/ 197201 w 162"/>
                <a:gd name="T31" fmla="*/ 388990 h 61"/>
                <a:gd name="T32" fmla="*/ 197201 w 162"/>
                <a:gd name="T33" fmla="*/ 38899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2"/>
                <a:gd name="T52" fmla="*/ 0 h 61"/>
                <a:gd name="T53" fmla="*/ 162 w 162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2" h="61">
                  <a:moveTo>
                    <a:pt x="30" y="53"/>
                  </a:moveTo>
                  <a:cubicBezTo>
                    <a:pt x="30" y="53"/>
                    <a:pt x="30" y="53"/>
                    <a:pt x="3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9" y="43"/>
                    <a:pt x="66" y="43"/>
                    <a:pt x="74" y="3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2" y="54"/>
                    <a:pt x="162" y="54"/>
                    <a:pt x="162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83" y="59"/>
                    <a:pt x="70" y="61"/>
                    <a:pt x="61" y="61"/>
                  </a:cubicBezTo>
                  <a:cubicBezTo>
                    <a:pt x="44" y="60"/>
                    <a:pt x="33" y="55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310" name="Freeform 37"/>
            <p:cNvSpPr>
              <a:spLocks noChangeAspect="1"/>
            </p:cNvSpPr>
            <p:nvPr/>
          </p:nvSpPr>
          <p:spPr bwMode="auto">
            <a:xfrm>
              <a:off x="3696" y="1399"/>
              <a:ext cx="172" cy="154"/>
            </a:xfrm>
            <a:custGeom>
              <a:avLst/>
              <a:gdLst>
                <a:gd name="T0" fmla="*/ 290408 w 105"/>
                <a:gd name="T1" fmla="*/ 586396 h 94"/>
                <a:gd name="T2" fmla="*/ 496461 w 105"/>
                <a:gd name="T3" fmla="*/ 455802 h 94"/>
                <a:gd name="T4" fmla="*/ 475716 w 105"/>
                <a:gd name="T5" fmla="*/ 371379 h 94"/>
                <a:gd name="T6" fmla="*/ 201188 w 105"/>
                <a:gd name="T7" fmla="*/ 211955 h 94"/>
                <a:gd name="T8" fmla="*/ 201188 w 105"/>
                <a:gd name="T9" fmla="*/ 384022 h 94"/>
                <a:gd name="T10" fmla="*/ 7819 w 105"/>
                <a:gd name="T11" fmla="*/ 384022 h 94"/>
                <a:gd name="T12" fmla="*/ 0 w 105"/>
                <a:gd name="T13" fmla="*/ 0 h 94"/>
                <a:gd name="T14" fmla="*/ 664056 w 105"/>
                <a:gd name="T15" fmla="*/ 0 h 94"/>
                <a:gd name="T16" fmla="*/ 668926 w 105"/>
                <a:gd name="T17" fmla="*/ 115199 h 94"/>
                <a:gd name="T18" fmla="*/ 370807 w 105"/>
                <a:gd name="T19" fmla="*/ 115199 h 94"/>
                <a:gd name="T20" fmla="*/ 643169 w 105"/>
                <a:gd name="T21" fmla="*/ 275228 h 94"/>
                <a:gd name="T22" fmla="*/ 758238 w 105"/>
                <a:gd name="T23" fmla="*/ 427691 h 94"/>
                <a:gd name="T24" fmla="*/ 664056 w 105"/>
                <a:gd name="T25" fmla="*/ 553689 h 94"/>
                <a:gd name="T26" fmla="*/ 450378 w 105"/>
                <a:gd name="T27" fmla="*/ 679315 h 94"/>
                <a:gd name="T28" fmla="*/ 290408 w 105"/>
                <a:gd name="T29" fmla="*/ 586396 h 94"/>
                <a:gd name="T30" fmla="*/ 290408 w 105"/>
                <a:gd name="T31" fmla="*/ 586396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40" y="81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75" y="60"/>
                    <a:pt x="74" y="56"/>
                    <a:pt x="66" y="51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102" y="46"/>
                    <a:pt x="105" y="54"/>
                    <a:pt x="105" y="59"/>
                  </a:cubicBezTo>
                  <a:cubicBezTo>
                    <a:pt x="105" y="69"/>
                    <a:pt x="94" y="75"/>
                    <a:pt x="92" y="77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311" name="Freeform 38"/>
            <p:cNvSpPr>
              <a:spLocks noChangeAspect="1"/>
            </p:cNvSpPr>
            <p:nvPr/>
          </p:nvSpPr>
          <p:spPr bwMode="auto">
            <a:xfrm>
              <a:off x="3692" y="1558"/>
              <a:ext cx="264" cy="99"/>
            </a:xfrm>
            <a:custGeom>
              <a:avLst/>
              <a:gdLst>
                <a:gd name="T0" fmla="*/ 865374 w 162"/>
                <a:gd name="T1" fmla="*/ 48192 h 61"/>
                <a:gd name="T2" fmla="*/ 1064062 w 162"/>
                <a:gd name="T3" fmla="*/ 155531 h 61"/>
                <a:gd name="T4" fmla="*/ 920405 w 162"/>
                <a:gd name="T5" fmla="*/ 234200 h 61"/>
                <a:gd name="T6" fmla="*/ 723135 w 162"/>
                <a:gd name="T7" fmla="*/ 126936 h 61"/>
                <a:gd name="T8" fmla="*/ 576745 w 162"/>
                <a:gd name="T9" fmla="*/ 138313 h 61"/>
                <a:gd name="T10" fmla="*/ 325856 w 162"/>
                <a:gd name="T11" fmla="*/ 274125 h 61"/>
                <a:gd name="T12" fmla="*/ 604695 w 162"/>
                <a:gd name="T13" fmla="*/ 274125 h 61"/>
                <a:gd name="T14" fmla="*/ 604695 w 162"/>
                <a:gd name="T15" fmla="*/ 373022 h 61"/>
                <a:gd name="T16" fmla="*/ 0 w 162"/>
                <a:gd name="T17" fmla="*/ 373022 h 61"/>
                <a:gd name="T18" fmla="*/ 0 w 162"/>
                <a:gd name="T19" fmla="*/ 41174 h 61"/>
                <a:gd name="T20" fmla="*/ 177765 w 162"/>
                <a:gd name="T21" fmla="*/ 41174 h 61"/>
                <a:gd name="T22" fmla="*/ 185028 w 162"/>
                <a:gd name="T23" fmla="*/ 194611 h 61"/>
                <a:gd name="T24" fmla="*/ 428628 w 162"/>
                <a:gd name="T25" fmla="*/ 59809 h 61"/>
                <a:gd name="T26" fmla="*/ 665339 w 162"/>
                <a:gd name="T27" fmla="*/ 0 h 61"/>
                <a:gd name="T28" fmla="*/ 865374 w 162"/>
                <a:gd name="T29" fmla="*/ 48192 h 61"/>
                <a:gd name="T30" fmla="*/ 865374 w 162"/>
                <a:gd name="T31" fmla="*/ 48192 h 6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2"/>
                <a:gd name="T49" fmla="*/ 0 h 61"/>
                <a:gd name="T50" fmla="*/ 162 w 162"/>
                <a:gd name="T51" fmla="*/ 61 h 6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2" h="61">
                  <a:moveTo>
                    <a:pt x="132" y="8"/>
                  </a:moveTo>
                  <a:cubicBezTo>
                    <a:pt x="162" y="25"/>
                    <a:pt x="162" y="25"/>
                    <a:pt x="162" y="25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10" y="21"/>
                    <a:pt x="110" y="21"/>
                    <a:pt x="110" y="21"/>
                  </a:cubicBezTo>
                  <a:cubicBezTo>
                    <a:pt x="104" y="18"/>
                    <a:pt x="96" y="18"/>
                    <a:pt x="88" y="23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9" y="2"/>
                    <a:pt x="93" y="0"/>
                    <a:pt x="101" y="0"/>
                  </a:cubicBezTo>
                  <a:cubicBezTo>
                    <a:pt x="118" y="1"/>
                    <a:pt x="130" y="7"/>
                    <a:pt x="132" y="8"/>
                  </a:cubicBezTo>
                  <a:cubicBezTo>
                    <a:pt x="132" y="8"/>
                    <a:pt x="132" y="8"/>
                    <a:pt x="13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1312" name="Freeform 39"/>
            <p:cNvSpPr>
              <a:spLocks noChangeAspect="1"/>
            </p:cNvSpPr>
            <p:nvPr/>
          </p:nvSpPr>
          <p:spPr bwMode="auto">
            <a:xfrm>
              <a:off x="3966" y="1507"/>
              <a:ext cx="171" cy="154"/>
            </a:xfrm>
            <a:custGeom>
              <a:avLst/>
              <a:gdLst>
                <a:gd name="T0" fmla="*/ 681670 w 105"/>
                <a:gd name="T1" fmla="*/ 295714 h 94"/>
                <a:gd name="T2" fmla="*/ 681670 w 105"/>
                <a:gd name="T3" fmla="*/ 679315 h 94"/>
                <a:gd name="T4" fmla="*/ 83230 w 105"/>
                <a:gd name="T5" fmla="*/ 679315 h 94"/>
                <a:gd name="T6" fmla="*/ 83230 w 105"/>
                <a:gd name="T7" fmla="*/ 565950 h 94"/>
                <a:gd name="T8" fmla="*/ 359501 w 105"/>
                <a:gd name="T9" fmla="*/ 565950 h 94"/>
                <a:gd name="T10" fmla="*/ 112909 w 105"/>
                <a:gd name="T11" fmla="*/ 406549 h 94"/>
                <a:gd name="T12" fmla="*/ 0 w 105"/>
                <a:gd name="T13" fmla="*/ 249616 h 94"/>
                <a:gd name="T14" fmla="*/ 90783 w 105"/>
                <a:gd name="T15" fmla="*/ 123719 h 94"/>
                <a:gd name="T16" fmla="*/ 279562 w 105"/>
                <a:gd name="T17" fmla="*/ 0 h 94"/>
                <a:gd name="T18" fmla="*/ 425751 w 105"/>
                <a:gd name="T19" fmla="*/ 92456 h 94"/>
                <a:gd name="T20" fmla="*/ 234654 w 105"/>
                <a:gd name="T21" fmla="*/ 226686 h 94"/>
                <a:gd name="T22" fmla="*/ 254104 w 105"/>
                <a:gd name="T23" fmla="*/ 309196 h 94"/>
                <a:gd name="T24" fmla="*/ 499485 w 105"/>
                <a:gd name="T25" fmla="*/ 468480 h 94"/>
                <a:gd name="T26" fmla="*/ 499485 w 105"/>
                <a:gd name="T27" fmla="*/ 295714 h 94"/>
                <a:gd name="T28" fmla="*/ 681670 w 105"/>
                <a:gd name="T29" fmla="*/ 295714 h 94"/>
                <a:gd name="T30" fmla="*/ 681670 w 105"/>
                <a:gd name="T31" fmla="*/ 295714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94"/>
                <a:gd name="T50" fmla="*/ 105 w 105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94">
                  <a:moveTo>
                    <a:pt x="105" y="41"/>
                  </a:moveTo>
                  <a:cubicBezTo>
                    <a:pt x="105" y="94"/>
                    <a:pt x="105" y="94"/>
                    <a:pt x="105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3" y="48"/>
                    <a:pt x="0" y="40"/>
                    <a:pt x="0" y="35"/>
                  </a:cubicBezTo>
                  <a:cubicBezTo>
                    <a:pt x="1" y="25"/>
                    <a:pt x="11" y="19"/>
                    <a:pt x="14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0" y="34"/>
                    <a:pt x="31" y="38"/>
                    <a:pt x="39" y="43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41"/>
                    <a:pt x="77" y="41"/>
                    <a:pt x="77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5" y="41"/>
                    <a:pt x="105" y="41"/>
                    <a:pt x="10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aphicFrame>
        <p:nvGraphicFramePr>
          <p:cNvPr id="22" name="Group 430"/>
          <p:cNvGraphicFramePr>
            <a:graphicFrameLocks noGrp="1"/>
          </p:cNvGraphicFramePr>
          <p:nvPr/>
        </p:nvGraphicFramePr>
        <p:xfrm>
          <a:off x="2357438" y="1857375"/>
          <a:ext cx="946150" cy="639763"/>
        </p:xfrm>
        <a:graphic>
          <a:graphicData uri="http://schemas.openxmlformats.org/drawingml/2006/table">
            <a:tbl>
              <a:tblPr/>
              <a:tblGrid>
                <a:gridCol w="946150"/>
              </a:tblGrid>
              <a:tr h="319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邻居表</a:t>
                      </a:r>
                      <a:endParaRPr kumimoji="0" lang="en-US" altLang="zh-C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细黑" pitchFamily="2" charset="-122"/>
                        <a:cs typeface="Times New Roman" pitchFamily="18" charset="0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细黑" pitchFamily="2" charset="-122"/>
                        <a:cs typeface="Times New Roman" pitchFamily="18" charset="0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8A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Group 430"/>
          <p:cNvGraphicFramePr>
            <a:graphicFrameLocks noGrp="1"/>
          </p:cNvGraphicFramePr>
          <p:nvPr/>
        </p:nvGraphicFramePr>
        <p:xfrm>
          <a:off x="2357438" y="4714875"/>
          <a:ext cx="946150" cy="639763"/>
        </p:xfrm>
        <a:graphic>
          <a:graphicData uri="http://schemas.openxmlformats.org/drawingml/2006/table">
            <a:tbl>
              <a:tblPr/>
              <a:tblGrid>
                <a:gridCol w="946150"/>
              </a:tblGrid>
              <a:tr h="319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路由表</a:t>
                      </a:r>
                      <a:endParaRPr kumimoji="0" lang="en-US" altLang="zh-C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细黑" pitchFamily="2" charset="-122"/>
                        <a:cs typeface="Times New Roman" pitchFamily="18" charset="0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细黑" pitchFamily="2" charset="-122"/>
                        <a:cs typeface="Times New Roman" pitchFamily="18" charset="0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8A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Group 430"/>
          <p:cNvGraphicFramePr>
            <a:graphicFrameLocks noGrp="1"/>
          </p:cNvGraphicFramePr>
          <p:nvPr/>
        </p:nvGraphicFramePr>
        <p:xfrm>
          <a:off x="2357438" y="3286125"/>
          <a:ext cx="946150" cy="639763"/>
        </p:xfrm>
        <a:graphic>
          <a:graphicData uri="http://schemas.openxmlformats.org/drawingml/2006/table">
            <a:tbl>
              <a:tblPr/>
              <a:tblGrid>
                <a:gridCol w="946150"/>
              </a:tblGrid>
              <a:tr h="319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华文细黑" pitchFamily="2" charset="-122"/>
                          <a:cs typeface="Times New Roman" pitchFamily="18" charset="0"/>
                        </a:rPr>
                        <a:t>LSDB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zh-CN" altLang="zh-CN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华文细黑" pitchFamily="2" charset="-122"/>
                        <a:cs typeface="Times New Roman" pitchFamily="18" charset="0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88AF2"/>
                    </a:solidFill>
                  </a:tcPr>
                </a:tc>
              </a:tr>
            </a:tbl>
          </a:graphicData>
        </a:graphic>
      </p:graphicFrame>
      <p:cxnSp>
        <p:nvCxnSpPr>
          <p:cNvPr id="26" name="直接箭头连接符 25"/>
          <p:cNvCxnSpPr/>
          <p:nvPr/>
        </p:nvCxnSpPr>
        <p:spPr>
          <a:xfrm>
            <a:off x="1643063" y="3500438"/>
            <a:ext cx="642937" cy="1587"/>
          </a:xfrm>
          <a:prstGeom prst="straightConnector1">
            <a:avLst/>
          </a:prstGeom>
          <a:ln w="3810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V="1">
            <a:off x="1357313" y="2286000"/>
            <a:ext cx="857250" cy="785813"/>
          </a:xfrm>
          <a:prstGeom prst="straightConnector1">
            <a:avLst/>
          </a:prstGeom>
          <a:ln w="3810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 rot="16200000" flipH="1">
            <a:off x="1321594" y="3964782"/>
            <a:ext cx="928687" cy="857250"/>
          </a:xfrm>
          <a:prstGeom prst="straightConnector1">
            <a:avLst/>
          </a:prstGeom>
          <a:ln w="38100" cmpd="sng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5" name="内容占位符 2"/>
          <p:cNvSpPr>
            <a:spLocks noGrp="1"/>
          </p:cNvSpPr>
          <p:nvPr>
            <p:ph idx="1"/>
          </p:nvPr>
        </p:nvSpPr>
        <p:spPr>
          <a:xfrm>
            <a:off x="3571875" y="1857375"/>
            <a:ext cx="4857750" cy="3857625"/>
          </a:xfrm>
        </p:spPr>
        <p:txBody>
          <a:bodyPr/>
          <a:lstStyle/>
          <a:p>
            <a:pPr eaLnBrk="1" hangingPunct="1"/>
            <a:r>
              <a:rPr lang="zh-CN" altLang="en-US" sz="2400" smtClean="0"/>
              <a:t>邻居表记录了建立了邻居关系的路由器</a:t>
            </a:r>
            <a:endParaRPr lang="en-US" altLang="zh-CN" sz="2400" smtClean="0"/>
          </a:p>
          <a:p>
            <a:pPr eaLnBrk="1" hangingPunct="1"/>
            <a:endParaRPr lang="en-US" altLang="zh-CN" sz="2400" smtClean="0"/>
          </a:p>
          <a:p>
            <a:pPr eaLnBrk="1" hangingPunct="1"/>
            <a:r>
              <a:rPr lang="en-US" altLang="zh-CN" sz="2400" smtClean="0"/>
              <a:t>LSDB</a:t>
            </a:r>
            <a:r>
              <a:rPr lang="zh-CN" altLang="en-US" sz="2400" smtClean="0"/>
              <a:t>中包含了所有的链路状态信息，并需要实时同步</a:t>
            </a:r>
            <a:endParaRPr lang="en-US" altLang="zh-CN" sz="2400" smtClean="0"/>
          </a:p>
          <a:p>
            <a:pPr eaLnBrk="1" hangingPunct="1"/>
            <a:endParaRPr lang="en-US" altLang="zh-CN" sz="2400" smtClean="0"/>
          </a:p>
          <a:p>
            <a:pPr eaLnBrk="1" hangingPunct="1"/>
            <a:r>
              <a:rPr lang="zh-CN" altLang="en-US" sz="2400" smtClean="0"/>
              <a:t>经过</a:t>
            </a:r>
            <a:r>
              <a:rPr lang="en-US" altLang="zh-CN" sz="2400" smtClean="0"/>
              <a:t>SPF</a:t>
            </a:r>
            <a:r>
              <a:rPr lang="zh-CN" altLang="en-US" sz="2400" smtClean="0"/>
              <a:t>算法计算出的路由存放在</a:t>
            </a:r>
            <a:r>
              <a:rPr lang="en-US" altLang="zh-CN" sz="2400" smtClean="0"/>
              <a:t>OSPF</a:t>
            </a:r>
            <a:r>
              <a:rPr lang="zh-CN" altLang="en-US" sz="2400" smtClean="0"/>
              <a:t>路由表中</a:t>
            </a:r>
            <a:endParaRPr lang="en-US" altLang="zh-CN" sz="24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生成</a:t>
            </a:r>
            <a:r>
              <a:rPr lang="en-US" altLang="zh-CN" smtClean="0"/>
              <a:t>OSPF</a:t>
            </a:r>
            <a:r>
              <a:rPr lang="zh-CN" altLang="en-US" smtClean="0"/>
              <a:t>路由</a:t>
            </a:r>
          </a:p>
        </p:txBody>
      </p:sp>
      <p:grpSp>
        <p:nvGrpSpPr>
          <p:cNvPr id="12291" name="组合 214"/>
          <p:cNvGrpSpPr>
            <a:grpSpLocks/>
          </p:cNvGrpSpPr>
          <p:nvPr/>
        </p:nvGrpSpPr>
        <p:grpSpPr bwMode="auto">
          <a:xfrm>
            <a:off x="539750" y="836613"/>
            <a:ext cx="7604125" cy="4806950"/>
            <a:chOff x="539750" y="836613"/>
            <a:chExt cx="7866063" cy="5345112"/>
          </a:xfrm>
        </p:grpSpPr>
        <p:sp>
          <p:nvSpPr>
            <p:cNvPr id="12292" name="Line 21"/>
            <p:cNvSpPr>
              <a:spLocks noChangeShapeType="1"/>
            </p:cNvSpPr>
            <p:nvPr/>
          </p:nvSpPr>
          <p:spPr bwMode="auto">
            <a:xfrm>
              <a:off x="1430338" y="1227138"/>
              <a:ext cx="169862" cy="158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3" name="Freeform 22"/>
            <p:cNvSpPr>
              <a:spLocks/>
            </p:cNvSpPr>
            <p:nvPr/>
          </p:nvSpPr>
          <p:spPr bwMode="auto">
            <a:xfrm>
              <a:off x="1430338" y="1193800"/>
              <a:ext cx="52387" cy="79375"/>
            </a:xfrm>
            <a:custGeom>
              <a:avLst/>
              <a:gdLst>
                <a:gd name="T0" fmla="*/ 2147483647 w 33"/>
                <a:gd name="T1" fmla="*/ 0 h 50"/>
                <a:gd name="T2" fmla="*/ 0 w 33"/>
                <a:gd name="T3" fmla="*/ 2147483647 h 50"/>
                <a:gd name="T4" fmla="*/ 2147483647 w 33"/>
                <a:gd name="T5" fmla="*/ 2147483647 h 50"/>
                <a:gd name="T6" fmla="*/ 0 60000 65536"/>
                <a:gd name="T7" fmla="*/ 0 60000 65536"/>
                <a:gd name="T8" fmla="*/ 0 60000 65536"/>
                <a:gd name="T9" fmla="*/ 0 w 33"/>
                <a:gd name="T10" fmla="*/ 0 h 50"/>
                <a:gd name="T11" fmla="*/ 33 w 33"/>
                <a:gd name="T12" fmla="*/ 50 h 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" h="50">
                  <a:moveTo>
                    <a:pt x="33" y="0"/>
                  </a:moveTo>
                  <a:lnTo>
                    <a:pt x="0" y="21"/>
                  </a:lnTo>
                  <a:lnTo>
                    <a:pt x="33" y="5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294" name="Line 23"/>
            <p:cNvSpPr>
              <a:spLocks noChangeShapeType="1"/>
            </p:cNvSpPr>
            <p:nvPr/>
          </p:nvSpPr>
          <p:spPr bwMode="auto">
            <a:xfrm>
              <a:off x="1220788" y="1227138"/>
              <a:ext cx="169862" cy="158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5" name="Line 25"/>
            <p:cNvSpPr>
              <a:spLocks noChangeShapeType="1"/>
            </p:cNvSpPr>
            <p:nvPr/>
          </p:nvSpPr>
          <p:spPr bwMode="auto">
            <a:xfrm>
              <a:off x="1403350" y="1158875"/>
              <a:ext cx="1588" cy="5715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6" name="Freeform 26"/>
            <p:cNvSpPr>
              <a:spLocks/>
            </p:cNvSpPr>
            <p:nvPr/>
          </p:nvSpPr>
          <p:spPr bwMode="auto">
            <a:xfrm>
              <a:off x="1363663" y="1158875"/>
              <a:ext cx="92075" cy="34925"/>
            </a:xfrm>
            <a:custGeom>
              <a:avLst/>
              <a:gdLst>
                <a:gd name="T0" fmla="*/ 2147483647 w 58"/>
                <a:gd name="T1" fmla="*/ 2147483647 h 22"/>
                <a:gd name="T2" fmla="*/ 2147483647 w 58"/>
                <a:gd name="T3" fmla="*/ 0 h 22"/>
                <a:gd name="T4" fmla="*/ 0 w 58"/>
                <a:gd name="T5" fmla="*/ 2147483647 h 22"/>
                <a:gd name="T6" fmla="*/ 0 60000 65536"/>
                <a:gd name="T7" fmla="*/ 0 60000 65536"/>
                <a:gd name="T8" fmla="*/ 0 60000 65536"/>
                <a:gd name="T9" fmla="*/ 0 w 58"/>
                <a:gd name="T10" fmla="*/ 0 h 22"/>
                <a:gd name="T11" fmla="*/ 58 w 58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22">
                  <a:moveTo>
                    <a:pt x="58" y="22"/>
                  </a:moveTo>
                  <a:lnTo>
                    <a:pt x="25" y="0"/>
                  </a:lnTo>
                  <a:lnTo>
                    <a:pt x="0" y="22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297" name="Line 27"/>
            <p:cNvSpPr>
              <a:spLocks noChangeShapeType="1"/>
            </p:cNvSpPr>
            <p:nvPr/>
          </p:nvSpPr>
          <p:spPr bwMode="auto">
            <a:xfrm>
              <a:off x="1403350" y="1238250"/>
              <a:ext cx="1588" cy="6985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8" name="Line 32"/>
            <p:cNvSpPr>
              <a:spLocks noChangeShapeType="1"/>
            </p:cNvSpPr>
            <p:nvPr/>
          </p:nvSpPr>
          <p:spPr bwMode="auto">
            <a:xfrm>
              <a:off x="2005013" y="2733675"/>
              <a:ext cx="169862" cy="158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99" name="Freeform 33"/>
            <p:cNvSpPr>
              <a:spLocks/>
            </p:cNvSpPr>
            <p:nvPr/>
          </p:nvSpPr>
          <p:spPr bwMode="auto">
            <a:xfrm>
              <a:off x="2005013" y="2698750"/>
              <a:ext cx="39687" cy="80963"/>
            </a:xfrm>
            <a:custGeom>
              <a:avLst/>
              <a:gdLst>
                <a:gd name="T0" fmla="*/ 2147483647 w 25"/>
                <a:gd name="T1" fmla="*/ 0 h 51"/>
                <a:gd name="T2" fmla="*/ 0 w 25"/>
                <a:gd name="T3" fmla="*/ 2147483647 h 51"/>
                <a:gd name="T4" fmla="*/ 2147483647 w 25"/>
                <a:gd name="T5" fmla="*/ 2147483647 h 51"/>
                <a:gd name="T6" fmla="*/ 0 60000 65536"/>
                <a:gd name="T7" fmla="*/ 0 60000 65536"/>
                <a:gd name="T8" fmla="*/ 0 60000 65536"/>
                <a:gd name="T9" fmla="*/ 0 w 25"/>
                <a:gd name="T10" fmla="*/ 0 h 51"/>
                <a:gd name="T11" fmla="*/ 25 w 25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51">
                  <a:moveTo>
                    <a:pt x="25" y="0"/>
                  </a:moveTo>
                  <a:lnTo>
                    <a:pt x="0" y="22"/>
                  </a:lnTo>
                  <a:lnTo>
                    <a:pt x="25" y="51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00" name="Line 34"/>
            <p:cNvSpPr>
              <a:spLocks noChangeShapeType="1"/>
            </p:cNvSpPr>
            <p:nvPr/>
          </p:nvSpPr>
          <p:spPr bwMode="auto">
            <a:xfrm>
              <a:off x="1782763" y="2733675"/>
              <a:ext cx="169862" cy="158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1" name="Freeform 35"/>
            <p:cNvSpPr>
              <a:spLocks/>
            </p:cNvSpPr>
            <p:nvPr/>
          </p:nvSpPr>
          <p:spPr bwMode="auto">
            <a:xfrm>
              <a:off x="1914525" y="2698750"/>
              <a:ext cx="38100" cy="80963"/>
            </a:xfrm>
            <a:custGeom>
              <a:avLst/>
              <a:gdLst>
                <a:gd name="T0" fmla="*/ 0 w 24"/>
                <a:gd name="T1" fmla="*/ 2147483647 h 51"/>
                <a:gd name="T2" fmla="*/ 2147483647 w 24"/>
                <a:gd name="T3" fmla="*/ 2147483647 h 51"/>
                <a:gd name="T4" fmla="*/ 0 w 24"/>
                <a:gd name="T5" fmla="*/ 0 h 51"/>
                <a:gd name="T6" fmla="*/ 0 60000 65536"/>
                <a:gd name="T7" fmla="*/ 0 60000 65536"/>
                <a:gd name="T8" fmla="*/ 0 60000 65536"/>
                <a:gd name="T9" fmla="*/ 0 w 24"/>
                <a:gd name="T10" fmla="*/ 0 h 51"/>
                <a:gd name="T11" fmla="*/ 24 w 24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51">
                  <a:moveTo>
                    <a:pt x="0" y="51"/>
                  </a:moveTo>
                  <a:lnTo>
                    <a:pt x="24" y="2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02" name="Line 36"/>
            <p:cNvSpPr>
              <a:spLocks noChangeShapeType="1"/>
            </p:cNvSpPr>
            <p:nvPr/>
          </p:nvSpPr>
          <p:spPr bwMode="auto">
            <a:xfrm>
              <a:off x="1965325" y="2665413"/>
              <a:ext cx="1588" cy="5715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3" name="Freeform 37"/>
            <p:cNvSpPr>
              <a:spLocks/>
            </p:cNvSpPr>
            <p:nvPr/>
          </p:nvSpPr>
          <p:spPr bwMode="auto">
            <a:xfrm>
              <a:off x="1927225" y="2665413"/>
              <a:ext cx="90488" cy="33337"/>
            </a:xfrm>
            <a:custGeom>
              <a:avLst/>
              <a:gdLst>
                <a:gd name="T0" fmla="*/ 2147483647 w 57"/>
                <a:gd name="T1" fmla="*/ 2147483647 h 21"/>
                <a:gd name="T2" fmla="*/ 2147483647 w 57"/>
                <a:gd name="T3" fmla="*/ 0 h 21"/>
                <a:gd name="T4" fmla="*/ 0 w 57"/>
                <a:gd name="T5" fmla="*/ 2147483647 h 21"/>
                <a:gd name="T6" fmla="*/ 0 60000 65536"/>
                <a:gd name="T7" fmla="*/ 0 60000 65536"/>
                <a:gd name="T8" fmla="*/ 0 60000 65536"/>
                <a:gd name="T9" fmla="*/ 0 w 57"/>
                <a:gd name="T10" fmla="*/ 0 h 21"/>
                <a:gd name="T11" fmla="*/ 57 w 57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21">
                  <a:moveTo>
                    <a:pt x="57" y="21"/>
                  </a:moveTo>
                  <a:lnTo>
                    <a:pt x="24" y="0"/>
                  </a:lnTo>
                  <a:lnTo>
                    <a:pt x="0" y="21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04" name="Line 38"/>
            <p:cNvSpPr>
              <a:spLocks noChangeShapeType="1"/>
            </p:cNvSpPr>
            <p:nvPr/>
          </p:nvSpPr>
          <p:spPr bwMode="auto">
            <a:xfrm>
              <a:off x="1965325" y="2755900"/>
              <a:ext cx="1588" cy="5715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5" name="Freeform 39"/>
            <p:cNvSpPr>
              <a:spLocks/>
            </p:cNvSpPr>
            <p:nvPr/>
          </p:nvSpPr>
          <p:spPr bwMode="auto">
            <a:xfrm>
              <a:off x="1927225" y="2779713"/>
              <a:ext cx="90488" cy="33337"/>
            </a:xfrm>
            <a:custGeom>
              <a:avLst/>
              <a:gdLst>
                <a:gd name="T0" fmla="*/ 0 w 57"/>
                <a:gd name="T1" fmla="*/ 0 h 21"/>
                <a:gd name="T2" fmla="*/ 2147483647 w 57"/>
                <a:gd name="T3" fmla="*/ 2147483647 h 21"/>
                <a:gd name="T4" fmla="*/ 2147483647 w 57"/>
                <a:gd name="T5" fmla="*/ 0 h 21"/>
                <a:gd name="T6" fmla="*/ 0 60000 65536"/>
                <a:gd name="T7" fmla="*/ 0 60000 65536"/>
                <a:gd name="T8" fmla="*/ 0 60000 65536"/>
                <a:gd name="T9" fmla="*/ 0 w 57"/>
                <a:gd name="T10" fmla="*/ 0 h 21"/>
                <a:gd name="T11" fmla="*/ 57 w 57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21">
                  <a:moveTo>
                    <a:pt x="0" y="0"/>
                  </a:moveTo>
                  <a:lnTo>
                    <a:pt x="24" y="21"/>
                  </a:lnTo>
                  <a:lnTo>
                    <a:pt x="5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06" name="Line 43"/>
            <p:cNvSpPr>
              <a:spLocks noChangeShapeType="1"/>
            </p:cNvSpPr>
            <p:nvPr/>
          </p:nvSpPr>
          <p:spPr bwMode="auto">
            <a:xfrm>
              <a:off x="2005013" y="1957388"/>
              <a:ext cx="169862" cy="158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7" name="Freeform 44"/>
            <p:cNvSpPr>
              <a:spLocks/>
            </p:cNvSpPr>
            <p:nvPr/>
          </p:nvSpPr>
          <p:spPr bwMode="auto">
            <a:xfrm>
              <a:off x="2005013" y="1924050"/>
              <a:ext cx="39687" cy="79375"/>
            </a:xfrm>
            <a:custGeom>
              <a:avLst/>
              <a:gdLst>
                <a:gd name="T0" fmla="*/ 2147483647 w 25"/>
                <a:gd name="T1" fmla="*/ 0 h 50"/>
                <a:gd name="T2" fmla="*/ 0 w 25"/>
                <a:gd name="T3" fmla="*/ 2147483647 h 50"/>
                <a:gd name="T4" fmla="*/ 2147483647 w 25"/>
                <a:gd name="T5" fmla="*/ 2147483647 h 50"/>
                <a:gd name="T6" fmla="*/ 0 60000 65536"/>
                <a:gd name="T7" fmla="*/ 0 60000 65536"/>
                <a:gd name="T8" fmla="*/ 0 60000 65536"/>
                <a:gd name="T9" fmla="*/ 0 w 25"/>
                <a:gd name="T10" fmla="*/ 0 h 50"/>
                <a:gd name="T11" fmla="*/ 25 w 25"/>
                <a:gd name="T12" fmla="*/ 50 h 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50">
                  <a:moveTo>
                    <a:pt x="25" y="0"/>
                  </a:moveTo>
                  <a:lnTo>
                    <a:pt x="0" y="21"/>
                  </a:lnTo>
                  <a:lnTo>
                    <a:pt x="25" y="5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08" name="Line 45"/>
            <p:cNvSpPr>
              <a:spLocks noChangeShapeType="1"/>
            </p:cNvSpPr>
            <p:nvPr/>
          </p:nvSpPr>
          <p:spPr bwMode="auto">
            <a:xfrm>
              <a:off x="1782763" y="1957388"/>
              <a:ext cx="169862" cy="158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9" name="Freeform 46"/>
            <p:cNvSpPr>
              <a:spLocks/>
            </p:cNvSpPr>
            <p:nvPr/>
          </p:nvSpPr>
          <p:spPr bwMode="auto">
            <a:xfrm>
              <a:off x="1914525" y="1924050"/>
              <a:ext cx="38100" cy="79375"/>
            </a:xfrm>
            <a:custGeom>
              <a:avLst/>
              <a:gdLst>
                <a:gd name="T0" fmla="*/ 0 w 24"/>
                <a:gd name="T1" fmla="*/ 2147483647 h 50"/>
                <a:gd name="T2" fmla="*/ 2147483647 w 24"/>
                <a:gd name="T3" fmla="*/ 2147483647 h 50"/>
                <a:gd name="T4" fmla="*/ 0 w 24"/>
                <a:gd name="T5" fmla="*/ 0 h 50"/>
                <a:gd name="T6" fmla="*/ 0 60000 65536"/>
                <a:gd name="T7" fmla="*/ 0 60000 65536"/>
                <a:gd name="T8" fmla="*/ 0 60000 65536"/>
                <a:gd name="T9" fmla="*/ 0 w 24"/>
                <a:gd name="T10" fmla="*/ 0 h 50"/>
                <a:gd name="T11" fmla="*/ 24 w 24"/>
                <a:gd name="T12" fmla="*/ 50 h 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50">
                  <a:moveTo>
                    <a:pt x="0" y="50"/>
                  </a:moveTo>
                  <a:lnTo>
                    <a:pt x="24" y="21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10" name="Line 47"/>
            <p:cNvSpPr>
              <a:spLocks noChangeShapeType="1"/>
            </p:cNvSpPr>
            <p:nvPr/>
          </p:nvSpPr>
          <p:spPr bwMode="auto">
            <a:xfrm>
              <a:off x="1965325" y="1889125"/>
              <a:ext cx="1588" cy="5715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1" name="Freeform 48"/>
            <p:cNvSpPr>
              <a:spLocks/>
            </p:cNvSpPr>
            <p:nvPr/>
          </p:nvSpPr>
          <p:spPr bwMode="auto">
            <a:xfrm>
              <a:off x="1927225" y="1889125"/>
              <a:ext cx="90488" cy="34925"/>
            </a:xfrm>
            <a:custGeom>
              <a:avLst/>
              <a:gdLst>
                <a:gd name="T0" fmla="*/ 2147483647 w 57"/>
                <a:gd name="T1" fmla="*/ 2147483647 h 22"/>
                <a:gd name="T2" fmla="*/ 2147483647 w 57"/>
                <a:gd name="T3" fmla="*/ 0 h 22"/>
                <a:gd name="T4" fmla="*/ 0 w 57"/>
                <a:gd name="T5" fmla="*/ 2147483647 h 22"/>
                <a:gd name="T6" fmla="*/ 0 60000 65536"/>
                <a:gd name="T7" fmla="*/ 0 60000 65536"/>
                <a:gd name="T8" fmla="*/ 0 60000 65536"/>
                <a:gd name="T9" fmla="*/ 0 w 57"/>
                <a:gd name="T10" fmla="*/ 0 h 22"/>
                <a:gd name="T11" fmla="*/ 57 w 57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22">
                  <a:moveTo>
                    <a:pt x="57" y="22"/>
                  </a:moveTo>
                  <a:lnTo>
                    <a:pt x="24" y="0"/>
                  </a:lnTo>
                  <a:lnTo>
                    <a:pt x="0" y="22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12" name="Line 49"/>
            <p:cNvSpPr>
              <a:spLocks noChangeShapeType="1"/>
            </p:cNvSpPr>
            <p:nvPr/>
          </p:nvSpPr>
          <p:spPr bwMode="auto">
            <a:xfrm>
              <a:off x="1965325" y="1968500"/>
              <a:ext cx="1588" cy="6826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3" name="Freeform 50"/>
            <p:cNvSpPr>
              <a:spLocks/>
            </p:cNvSpPr>
            <p:nvPr/>
          </p:nvSpPr>
          <p:spPr bwMode="auto">
            <a:xfrm>
              <a:off x="1927225" y="2003425"/>
              <a:ext cx="90488" cy="33338"/>
            </a:xfrm>
            <a:custGeom>
              <a:avLst/>
              <a:gdLst>
                <a:gd name="T0" fmla="*/ 0 w 57"/>
                <a:gd name="T1" fmla="*/ 0 h 21"/>
                <a:gd name="T2" fmla="*/ 2147483647 w 57"/>
                <a:gd name="T3" fmla="*/ 2147483647 h 21"/>
                <a:gd name="T4" fmla="*/ 2147483647 w 57"/>
                <a:gd name="T5" fmla="*/ 0 h 21"/>
                <a:gd name="T6" fmla="*/ 0 60000 65536"/>
                <a:gd name="T7" fmla="*/ 0 60000 65536"/>
                <a:gd name="T8" fmla="*/ 0 60000 65536"/>
                <a:gd name="T9" fmla="*/ 0 w 57"/>
                <a:gd name="T10" fmla="*/ 0 h 21"/>
                <a:gd name="T11" fmla="*/ 57 w 57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21">
                  <a:moveTo>
                    <a:pt x="0" y="0"/>
                  </a:moveTo>
                  <a:lnTo>
                    <a:pt x="24" y="21"/>
                  </a:lnTo>
                  <a:lnTo>
                    <a:pt x="57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14" name="Line 54"/>
            <p:cNvSpPr>
              <a:spLocks noChangeShapeType="1"/>
            </p:cNvSpPr>
            <p:nvPr/>
          </p:nvSpPr>
          <p:spPr bwMode="auto">
            <a:xfrm>
              <a:off x="2555875" y="1196975"/>
              <a:ext cx="182563" cy="3175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5" name="Line 56"/>
            <p:cNvSpPr>
              <a:spLocks noChangeShapeType="1"/>
            </p:cNvSpPr>
            <p:nvPr/>
          </p:nvSpPr>
          <p:spPr bwMode="auto">
            <a:xfrm>
              <a:off x="2359025" y="1227138"/>
              <a:ext cx="169863" cy="158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6" name="Freeform 57"/>
            <p:cNvSpPr>
              <a:spLocks/>
            </p:cNvSpPr>
            <p:nvPr/>
          </p:nvSpPr>
          <p:spPr bwMode="auto">
            <a:xfrm>
              <a:off x="2489200" y="1193800"/>
              <a:ext cx="39688" cy="79375"/>
            </a:xfrm>
            <a:custGeom>
              <a:avLst/>
              <a:gdLst>
                <a:gd name="T0" fmla="*/ 0 w 25"/>
                <a:gd name="T1" fmla="*/ 2147483647 h 50"/>
                <a:gd name="T2" fmla="*/ 2147483647 w 25"/>
                <a:gd name="T3" fmla="*/ 2147483647 h 50"/>
                <a:gd name="T4" fmla="*/ 0 w 25"/>
                <a:gd name="T5" fmla="*/ 0 h 50"/>
                <a:gd name="T6" fmla="*/ 0 60000 65536"/>
                <a:gd name="T7" fmla="*/ 0 60000 65536"/>
                <a:gd name="T8" fmla="*/ 0 60000 65536"/>
                <a:gd name="T9" fmla="*/ 0 w 25"/>
                <a:gd name="T10" fmla="*/ 0 h 50"/>
                <a:gd name="T11" fmla="*/ 25 w 25"/>
                <a:gd name="T12" fmla="*/ 50 h 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50">
                  <a:moveTo>
                    <a:pt x="0" y="50"/>
                  </a:moveTo>
                  <a:lnTo>
                    <a:pt x="25" y="21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17" name="Freeform 59"/>
            <p:cNvSpPr>
              <a:spLocks/>
            </p:cNvSpPr>
            <p:nvPr/>
          </p:nvSpPr>
          <p:spPr bwMode="auto">
            <a:xfrm>
              <a:off x="2501900" y="1158875"/>
              <a:ext cx="79375" cy="34925"/>
            </a:xfrm>
            <a:custGeom>
              <a:avLst/>
              <a:gdLst>
                <a:gd name="T0" fmla="*/ 2147483647 w 50"/>
                <a:gd name="T1" fmla="*/ 2147483647 h 22"/>
                <a:gd name="T2" fmla="*/ 2147483647 w 50"/>
                <a:gd name="T3" fmla="*/ 0 h 22"/>
                <a:gd name="T4" fmla="*/ 0 w 50"/>
                <a:gd name="T5" fmla="*/ 2147483647 h 22"/>
                <a:gd name="T6" fmla="*/ 0 60000 65536"/>
                <a:gd name="T7" fmla="*/ 0 60000 65536"/>
                <a:gd name="T8" fmla="*/ 0 60000 65536"/>
                <a:gd name="T9" fmla="*/ 0 w 50"/>
                <a:gd name="T10" fmla="*/ 0 h 22"/>
                <a:gd name="T11" fmla="*/ 50 w 50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22">
                  <a:moveTo>
                    <a:pt x="50" y="22"/>
                  </a:moveTo>
                  <a:lnTo>
                    <a:pt x="25" y="0"/>
                  </a:lnTo>
                  <a:lnTo>
                    <a:pt x="0" y="22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18" name="Line 60"/>
            <p:cNvSpPr>
              <a:spLocks noChangeShapeType="1"/>
            </p:cNvSpPr>
            <p:nvPr/>
          </p:nvSpPr>
          <p:spPr bwMode="auto">
            <a:xfrm>
              <a:off x="2541588" y="1238250"/>
              <a:ext cx="1587" cy="6985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9" name="Freeform 61"/>
            <p:cNvSpPr>
              <a:spLocks/>
            </p:cNvSpPr>
            <p:nvPr/>
          </p:nvSpPr>
          <p:spPr bwMode="auto">
            <a:xfrm>
              <a:off x="2501900" y="1262063"/>
              <a:ext cx="79375" cy="46037"/>
            </a:xfrm>
            <a:custGeom>
              <a:avLst/>
              <a:gdLst>
                <a:gd name="T0" fmla="*/ 0 w 50"/>
                <a:gd name="T1" fmla="*/ 0 h 29"/>
                <a:gd name="T2" fmla="*/ 2147483647 w 50"/>
                <a:gd name="T3" fmla="*/ 2147483647 h 29"/>
                <a:gd name="T4" fmla="*/ 2147483647 w 50"/>
                <a:gd name="T5" fmla="*/ 0 h 29"/>
                <a:gd name="T6" fmla="*/ 0 60000 65536"/>
                <a:gd name="T7" fmla="*/ 0 60000 65536"/>
                <a:gd name="T8" fmla="*/ 0 60000 65536"/>
                <a:gd name="T9" fmla="*/ 0 w 50"/>
                <a:gd name="T10" fmla="*/ 0 h 29"/>
                <a:gd name="T11" fmla="*/ 50 w 50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29">
                  <a:moveTo>
                    <a:pt x="0" y="0"/>
                  </a:moveTo>
                  <a:lnTo>
                    <a:pt x="25" y="29"/>
                  </a:lnTo>
                  <a:lnTo>
                    <a:pt x="50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20" name="Line 62"/>
            <p:cNvSpPr>
              <a:spLocks noChangeShapeType="1"/>
            </p:cNvSpPr>
            <p:nvPr/>
          </p:nvSpPr>
          <p:spPr bwMode="auto">
            <a:xfrm>
              <a:off x="1690688" y="1363663"/>
              <a:ext cx="641350" cy="1587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1" name="Line 63"/>
            <p:cNvSpPr>
              <a:spLocks noChangeShapeType="1"/>
            </p:cNvSpPr>
            <p:nvPr/>
          </p:nvSpPr>
          <p:spPr bwMode="auto">
            <a:xfrm>
              <a:off x="1443038" y="1489075"/>
              <a:ext cx="385806" cy="562003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2" name="Line 64"/>
            <p:cNvSpPr>
              <a:spLocks noChangeShapeType="1"/>
            </p:cNvSpPr>
            <p:nvPr/>
          </p:nvSpPr>
          <p:spPr bwMode="auto">
            <a:xfrm flipH="1">
              <a:off x="2050539" y="1415592"/>
              <a:ext cx="443394" cy="714923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3" name="Line 65"/>
            <p:cNvSpPr>
              <a:spLocks noChangeShapeType="1"/>
            </p:cNvSpPr>
            <p:nvPr/>
          </p:nvSpPr>
          <p:spPr bwMode="auto">
            <a:xfrm>
              <a:off x="1939925" y="2219325"/>
              <a:ext cx="1588" cy="43338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4" name="Rectangle 66"/>
            <p:cNvSpPr>
              <a:spLocks noChangeArrowheads="1"/>
            </p:cNvSpPr>
            <p:nvPr/>
          </p:nvSpPr>
          <p:spPr bwMode="auto">
            <a:xfrm>
              <a:off x="1965325" y="1192213"/>
              <a:ext cx="88900" cy="16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>
                  <a:solidFill>
                    <a:srgbClr val="FF3300"/>
                  </a:solidFill>
                  <a:latin typeface="宋体" panose="02010600030101010101" pitchFamily="2" charset="-122"/>
                </a:rPr>
                <a:t>1</a:t>
              </a:r>
              <a:endParaRPr lang="en-US" altLang="zh-CN" sz="200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325" name="Rectangle 67"/>
            <p:cNvSpPr>
              <a:spLocks noChangeArrowheads="1"/>
            </p:cNvSpPr>
            <p:nvPr/>
          </p:nvSpPr>
          <p:spPr bwMode="auto">
            <a:xfrm>
              <a:off x="1430338" y="1682750"/>
              <a:ext cx="88900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>
                  <a:solidFill>
                    <a:srgbClr val="FF3300"/>
                  </a:solidFill>
                  <a:latin typeface="宋体" panose="02010600030101010101" pitchFamily="2" charset="-122"/>
                </a:rPr>
                <a:t>2</a:t>
              </a:r>
              <a:endParaRPr lang="en-US" altLang="zh-CN" sz="200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326" name="Rectangle 68"/>
            <p:cNvSpPr>
              <a:spLocks noChangeArrowheads="1"/>
            </p:cNvSpPr>
            <p:nvPr/>
          </p:nvSpPr>
          <p:spPr bwMode="auto">
            <a:xfrm>
              <a:off x="2528888" y="1682750"/>
              <a:ext cx="88900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>
                  <a:solidFill>
                    <a:srgbClr val="FF3300"/>
                  </a:solidFill>
                  <a:latin typeface="宋体" panose="02010600030101010101" pitchFamily="2" charset="-122"/>
                </a:rPr>
                <a:t>5</a:t>
              </a:r>
              <a:endParaRPr lang="en-US" altLang="zh-CN" sz="200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327" name="Rectangle 69"/>
            <p:cNvSpPr>
              <a:spLocks noChangeArrowheads="1"/>
            </p:cNvSpPr>
            <p:nvPr/>
          </p:nvSpPr>
          <p:spPr bwMode="auto">
            <a:xfrm>
              <a:off x="2005013" y="2446791"/>
              <a:ext cx="88900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>
                  <a:solidFill>
                    <a:srgbClr val="FF3300"/>
                  </a:solidFill>
                  <a:latin typeface="宋体" panose="02010600030101010101" pitchFamily="2" charset="-122"/>
                </a:rPr>
                <a:t>3</a:t>
              </a:r>
              <a:endParaRPr lang="en-US" altLang="zh-CN" sz="200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328" name="Freeform 74"/>
            <p:cNvSpPr>
              <a:spLocks/>
            </p:cNvSpPr>
            <p:nvPr/>
          </p:nvSpPr>
          <p:spPr bwMode="auto">
            <a:xfrm>
              <a:off x="6588125" y="1125538"/>
              <a:ext cx="431800" cy="358775"/>
            </a:xfrm>
            <a:custGeom>
              <a:avLst/>
              <a:gdLst>
                <a:gd name="T0" fmla="*/ 0 w 247"/>
                <a:gd name="T1" fmla="*/ 2147483647 h 194"/>
                <a:gd name="T2" fmla="*/ 2147483647 w 247"/>
                <a:gd name="T3" fmla="*/ 2147483647 h 194"/>
                <a:gd name="T4" fmla="*/ 2147483647 w 247"/>
                <a:gd name="T5" fmla="*/ 2147483647 h 194"/>
                <a:gd name="T6" fmla="*/ 2147483647 w 247"/>
                <a:gd name="T7" fmla="*/ 0 h 194"/>
                <a:gd name="T8" fmla="*/ 2147483647 w 247"/>
                <a:gd name="T9" fmla="*/ 0 h 194"/>
                <a:gd name="T10" fmla="*/ 2147483647 w 247"/>
                <a:gd name="T11" fmla="*/ 2147483647 h 194"/>
                <a:gd name="T12" fmla="*/ 2147483647 w 247"/>
                <a:gd name="T13" fmla="*/ 2147483647 h 194"/>
                <a:gd name="T14" fmla="*/ 2147483647 w 247"/>
                <a:gd name="T15" fmla="*/ 2147483647 h 194"/>
                <a:gd name="T16" fmla="*/ 2147483647 w 247"/>
                <a:gd name="T17" fmla="*/ 2147483647 h 194"/>
                <a:gd name="T18" fmla="*/ 2147483647 w 247"/>
                <a:gd name="T19" fmla="*/ 2147483647 h 194"/>
                <a:gd name="T20" fmla="*/ 2147483647 w 247"/>
                <a:gd name="T21" fmla="*/ 2147483647 h 194"/>
                <a:gd name="T22" fmla="*/ 2147483647 w 247"/>
                <a:gd name="T23" fmla="*/ 2147483647 h 194"/>
                <a:gd name="T24" fmla="*/ 2147483647 w 247"/>
                <a:gd name="T25" fmla="*/ 2147483647 h 194"/>
                <a:gd name="T26" fmla="*/ 2147483647 w 247"/>
                <a:gd name="T27" fmla="*/ 2147483647 h 194"/>
                <a:gd name="T28" fmla="*/ 0 w 247"/>
                <a:gd name="T29" fmla="*/ 2147483647 h 1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7"/>
                <a:gd name="T46" fmla="*/ 0 h 194"/>
                <a:gd name="T47" fmla="*/ 247 w 247"/>
                <a:gd name="T48" fmla="*/ 194 h 1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7" h="194">
                  <a:moveTo>
                    <a:pt x="0" y="101"/>
                  </a:moveTo>
                  <a:lnTo>
                    <a:pt x="8" y="58"/>
                  </a:lnTo>
                  <a:lnTo>
                    <a:pt x="49" y="22"/>
                  </a:lnTo>
                  <a:lnTo>
                    <a:pt x="99" y="0"/>
                  </a:lnTo>
                  <a:lnTo>
                    <a:pt x="148" y="0"/>
                  </a:lnTo>
                  <a:lnTo>
                    <a:pt x="198" y="22"/>
                  </a:lnTo>
                  <a:lnTo>
                    <a:pt x="239" y="58"/>
                  </a:lnTo>
                  <a:lnTo>
                    <a:pt x="247" y="101"/>
                  </a:lnTo>
                  <a:lnTo>
                    <a:pt x="239" y="144"/>
                  </a:lnTo>
                  <a:lnTo>
                    <a:pt x="198" y="180"/>
                  </a:lnTo>
                  <a:lnTo>
                    <a:pt x="148" y="194"/>
                  </a:lnTo>
                  <a:lnTo>
                    <a:pt x="99" y="194"/>
                  </a:lnTo>
                  <a:lnTo>
                    <a:pt x="49" y="180"/>
                  </a:lnTo>
                  <a:lnTo>
                    <a:pt x="8" y="144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29" name="Rectangle 75"/>
            <p:cNvSpPr>
              <a:spLocks noChangeArrowheads="1"/>
            </p:cNvSpPr>
            <p:nvPr/>
          </p:nvSpPr>
          <p:spPr bwMode="auto">
            <a:xfrm>
              <a:off x="6731000" y="1182688"/>
              <a:ext cx="88900" cy="16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 b="1">
                  <a:solidFill>
                    <a:srgbClr val="CC3300"/>
                  </a:solidFill>
                  <a:latin typeface="宋体" panose="02010600030101010101" pitchFamily="2" charset="-122"/>
                </a:rPr>
                <a:t>A</a:t>
              </a:r>
              <a:endParaRPr lang="en-US" altLang="zh-CN" sz="20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330" name="Rectangle 76"/>
            <p:cNvSpPr>
              <a:spLocks noChangeArrowheads="1"/>
            </p:cNvSpPr>
            <p:nvPr/>
          </p:nvSpPr>
          <p:spPr bwMode="auto">
            <a:xfrm>
              <a:off x="7308850" y="2781300"/>
              <a:ext cx="88900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 b="1">
                  <a:solidFill>
                    <a:srgbClr val="CC3300"/>
                  </a:solidFill>
                  <a:latin typeface="宋体" panose="02010600030101010101" pitchFamily="2" charset="-122"/>
                </a:rPr>
                <a:t>D</a:t>
              </a:r>
              <a:endParaRPr lang="en-US" altLang="zh-CN" sz="20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331" name="Rectangle 77"/>
            <p:cNvSpPr>
              <a:spLocks noChangeArrowheads="1"/>
            </p:cNvSpPr>
            <p:nvPr/>
          </p:nvSpPr>
          <p:spPr bwMode="auto">
            <a:xfrm>
              <a:off x="7308850" y="2060575"/>
              <a:ext cx="88900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 b="1">
                  <a:solidFill>
                    <a:srgbClr val="CC3300"/>
                  </a:solidFill>
                  <a:latin typeface="宋体" panose="02010600030101010101" pitchFamily="2" charset="-122"/>
                </a:rPr>
                <a:t>C</a:t>
              </a:r>
              <a:endParaRPr lang="en-US" altLang="zh-CN" sz="20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332" name="Rectangle 78"/>
            <p:cNvSpPr>
              <a:spLocks noChangeArrowheads="1"/>
            </p:cNvSpPr>
            <p:nvPr/>
          </p:nvSpPr>
          <p:spPr bwMode="auto">
            <a:xfrm>
              <a:off x="7812088" y="1196975"/>
              <a:ext cx="88900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 b="1">
                  <a:solidFill>
                    <a:srgbClr val="CC3300"/>
                  </a:solidFill>
                  <a:latin typeface="宋体" panose="02010600030101010101" pitchFamily="2" charset="-122"/>
                </a:rPr>
                <a:t>B</a:t>
              </a:r>
              <a:endParaRPr lang="en-US" altLang="zh-CN" sz="20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333" name="Freeform 79"/>
            <p:cNvSpPr>
              <a:spLocks/>
            </p:cNvSpPr>
            <p:nvPr/>
          </p:nvSpPr>
          <p:spPr bwMode="auto">
            <a:xfrm>
              <a:off x="7667625" y="1150938"/>
              <a:ext cx="392113" cy="307975"/>
            </a:xfrm>
            <a:custGeom>
              <a:avLst/>
              <a:gdLst>
                <a:gd name="T0" fmla="*/ 0 w 247"/>
                <a:gd name="T1" fmla="*/ 2147483647 h 194"/>
                <a:gd name="T2" fmla="*/ 2147483647 w 247"/>
                <a:gd name="T3" fmla="*/ 2147483647 h 194"/>
                <a:gd name="T4" fmla="*/ 2147483647 w 247"/>
                <a:gd name="T5" fmla="*/ 2147483647 h 194"/>
                <a:gd name="T6" fmla="*/ 2147483647 w 247"/>
                <a:gd name="T7" fmla="*/ 0 h 194"/>
                <a:gd name="T8" fmla="*/ 2147483647 w 247"/>
                <a:gd name="T9" fmla="*/ 0 h 194"/>
                <a:gd name="T10" fmla="*/ 2147483647 w 247"/>
                <a:gd name="T11" fmla="*/ 2147483647 h 194"/>
                <a:gd name="T12" fmla="*/ 2147483647 w 247"/>
                <a:gd name="T13" fmla="*/ 2147483647 h 194"/>
                <a:gd name="T14" fmla="*/ 2147483647 w 247"/>
                <a:gd name="T15" fmla="*/ 2147483647 h 194"/>
                <a:gd name="T16" fmla="*/ 2147483647 w 247"/>
                <a:gd name="T17" fmla="*/ 2147483647 h 194"/>
                <a:gd name="T18" fmla="*/ 2147483647 w 247"/>
                <a:gd name="T19" fmla="*/ 2147483647 h 194"/>
                <a:gd name="T20" fmla="*/ 2147483647 w 247"/>
                <a:gd name="T21" fmla="*/ 2147483647 h 194"/>
                <a:gd name="T22" fmla="*/ 2147483647 w 247"/>
                <a:gd name="T23" fmla="*/ 2147483647 h 194"/>
                <a:gd name="T24" fmla="*/ 2147483647 w 247"/>
                <a:gd name="T25" fmla="*/ 2147483647 h 194"/>
                <a:gd name="T26" fmla="*/ 2147483647 w 247"/>
                <a:gd name="T27" fmla="*/ 2147483647 h 194"/>
                <a:gd name="T28" fmla="*/ 0 w 247"/>
                <a:gd name="T29" fmla="*/ 2147483647 h 1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7"/>
                <a:gd name="T46" fmla="*/ 0 h 194"/>
                <a:gd name="T47" fmla="*/ 247 w 247"/>
                <a:gd name="T48" fmla="*/ 194 h 1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7" h="194">
                  <a:moveTo>
                    <a:pt x="0" y="101"/>
                  </a:moveTo>
                  <a:lnTo>
                    <a:pt x="8" y="58"/>
                  </a:lnTo>
                  <a:lnTo>
                    <a:pt x="41" y="22"/>
                  </a:lnTo>
                  <a:lnTo>
                    <a:pt x="91" y="0"/>
                  </a:lnTo>
                  <a:lnTo>
                    <a:pt x="148" y="0"/>
                  </a:lnTo>
                  <a:lnTo>
                    <a:pt x="198" y="22"/>
                  </a:lnTo>
                  <a:lnTo>
                    <a:pt x="231" y="58"/>
                  </a:lnTo>
                  <a:lnTo>
                    <a:pt x="247" y="101"/>
                  </a:lnTo>
                  <a:lnTo>
                    <a:pt x="231" y="144"/>
                  </a:lnTo>
                  <a:lnTo>
                    <a:pt x="198" y="180"/>
                  </a:lnTo>
                  <a:lnTo>
                    <a:pt x="148" y="194"/>
                  </a:lnTo>
                  <a:lnTo>
                    <a:pt x="91" y="194"/>
                  </a:lnTo>
                  <a:lnTo>
                    <a:pt x="41" y="180"/>
                  </a:lnTo>
                  <a:lnTo>
                    <a:pt x="8" y="144"/>
                  </a:lnTo>
                  <a:lnTo>
                    <a:pt x="0" y="10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34" name="Freeform 80"/>
            <p:cNvSpPr>
              <a:spLocks/>
            </p:cNvSpPr>
            <p:nvPr/>
          </p:nvSpPr>
          <p:spPr bwMode="auto">
            <a:xfrm>
              <a:off x="7164388" y="2708275"/>
              <a:ext cx="392112" cy="307975"/>
            </a:xfrm>
            <a:custGeom>
              <a:avLst/>
              <a:gdLst>
                <a:gd name="T0" fmla="*/ 0 w 247"/>
                <a:gd name="T1" fmla="*/ 2147483647 h 194"/>
                <a:gd name="T2" fmla="*/ 2147483647 w 247"/>
                <a:gd name="T3" fmla="*/ 2147483647 h 194"/>
                <a:gd name="T4" fmla="*/ 2147483647 w 247"/>
                <a:gd name="T5" fmla="*/ 2147483647 h 194"/>
                <a:gd name="T6" fmla="*/ 2147483647 w 247"/>
                <a:gd name="T7" fmla="*/ 0 h 194"/>
                <a:gd name="T8" fmla="*/ 2147483647 w 247"/>
                <a:gd name="T9" fmla="*/ 0 h 194"/>
                <a:gd name="T10" fmla="*/ 2147483647 w 247"/>
                <a:gd name="T11" fmla="*/ 2147483647 h 194"/>
                <a:gd name="T12" fmla="*/ 2147483647 w 247"/>
                <a:gd name="T13" fmla="*/ 2147483647 h 194"/>
                <a:gd name="T14" fmla="*/ 2147483647 w 247"/>
                <a:gd name="T15" fmla="*/ 2147483647 h 194"/>
                <a:gd name="T16" fmla="*/ 2147483647 w 247"/>
                <a:gd name="T17" fmla="*/ 2147483647 h 194"/>
                <a:gd name="T18" fmla="*/ 2147483647 w 247"/>
                <a:gd name="T19" fmla="*/ 2147483647 h 194"/>
                <a:gd name="T20" fmla="*/ 2147483647 w 247"/>
                <a:gd name="T21" fmla="*/ 2147483647 h 194"/>
                <a:gd name="T22" fmla="*/ 2147483647 w 247"/>
                <a:gd name="T23" fmla="*/ 2147483647 h 194"/>
                <a:gd name="T24" fmla="*/ 2147483647 w 247"/>
                <a:gd name="T25" fmla="*/ 2147483647 h 194"/>
                <a:gd name="T26" fmla="*/ 2147483647 w 247"/>
                <a:gd name="T27" fmla="*/ 2147483647 h 194"/>
                <a:gd name="T28" fmla="*/ 0 w 247"/>
                <a:gd name="T29" fmla="*/ 2147483647 h 1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7"/>
                <a:gd name="T46" fmla="*/ 0 h 194"/>
                <a:gd name="T47" fmla="*/ 247 w 247"/>
                <a:gd name="T48" fmla="*/ 194 h 1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7" h="194">
                  <a:moveTo>
                    <a:pt x="0" y="93"/>
                  </a:moveTo>
                  <a:lnTo>
                    <a:pt x="8" y="50"/>
                  </a:lnTo>
                  <a:lnTo>
                    <a:pt x="41" y="14"/>
                  </a:lnTo>
                  <a:lnTo>
                    <a:pt x="99" y="0"/>
                  </a:lnTo>
                  <a:lnTo>
                    <a:pt x="148" y="0"/>
                  </a:lnTo>
                  <a:lnTo>
                    <a:pt x="198" y="14"/>
                  </a:lnTo>
                  <a:lnTo>
                    <a:pt x="231" y="50"/>
                  </a:lnTo>
                  <a:lnTo>
                    <a:pt x="247" y="93"/>
                  </a:lnTo>
                  <a:lnTo>
                    <a:pt x="231" y="137"/>
                  </a:lnTo>
                  <a:lnTo>
                    <a:pt x="198" y="172"/>
                  </a:lnTo>
                  <a:lnTo>
                    <a:pt x="148" y="194"/>
                  </a:lnTo>
                  <a:lnTo>
                    <a:pt x="99" y="194"/>
                  </a:lnTo>
                  <a:lnTo>
                    <a:pt x="41" y="172"/>
                  </a:lnTo>
                  <a:lnTo>
                    <a:pt x="8" y="137"/>
                  </a:lnTo>
                  <a:lnTo>
                    <a:pt x="0" y="9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35" name="Freeform 81"/>
            <p:cNvSpPr>
              <a:spLocks/>
            </p:cNvSpPr>
            <p:nvPr/>
          </p:nvSpPr>
          <p:spPr bwMode="auto">
            <a:xfrm>
              <a:off x="7164388" y="1989138"/>
              <a:ext cx="392112" cy="307975"/>
            </a:xfrm>
            <a:custGeom>
              <a:avLst/>
              <a:gdLst>
                <a:gd name="T0" fmla="*/ 0 w 247"/>
                <a:gd name="T1" fmla="*/ 2147483647 h 194"/>
                <a:gd name="T2" fmla="*/ 2147483647 w 247"/>
                <a:gd name="T3" fmla="*/ 2147483647 h 194"/>
                <a:gd name="T4" fmla="*/ 2147483647 w 247"/>
                <a:gd name="T5" fmla="*/ 2147483647 h 194"/>
                <a:gd name="T6" fmla="*/ 2147483647 w 247"/>
                <a:gd name="T7" fmla="*/ 0 h 194"/>
                <a:gd name="T8" fmla="*/ 2147483647 w 247"/>
                <a:gd name="T9" fmla="*/ 0 h 194"/>
                <a:gd name="T10" fmla="*/ 2147483647 w 247"/>
                <a:gd name="T11" fmla="*/ 2147483647 h 194"/>
                <a:gd name="T12" fmla="*/ 2147483647 w 247"/>
                <a:gd name="T13" fmla="*/ 2147483647 h 194"/>
                <a:gd name="T14" fmla="*/ 2147483647 w 247"/>
                <a:gd name="T15" fmla="*/ 2147483647 h 194"/>
                <a:gd name="T16" fmla="*/ 2147483647 w 247"/>
                <a:gd name="T17" fmla="*/ 2147483647 h 194"/>
                <a:gd name="T18" fmla="*/ 2147483647 w 247"/>
                <a:gd name="T19" fmla="*/ 2147483647 h 194"/>
                <a:gd name="T20" fmla="*/ 2147483647 w 247"/>
                <a:gd name="T21" fmla="*/ 2147483647 h 194"/>
                <a:gd name="T22" fmla="*/ 2147483647 w 247"/>
                <a:gd name="T23" fmla="*/ 2147483647 h 194"/>
                <a:gd name="T24" fmla="*/ 2147483647 w 247"/>
                <a:gd name="T25" fmla="*/ 2147483647 h 194"/>
                <a:gd name="T26" fmla="*/ 2147483647 w 247"/>
                <a:gd name="T27" fmla="*/ 2147483647 h 194"/>
                <a:gd name="T28" fmla="*/ 0 w 247"/>
                <a:gd name="T29" fmla="*/ 2147483647 h 1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7"/>
                <a:gd name="T46" fmla="*/ 0 h 194"/>
                <a:gd name="T47" fmla="*/ 247 w 247"/>
                <a:gd name="T48" fmla="*/ 194 h 1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7" h="194">
                  <a:moveTo>
                    <a:pt x="0" y="93"/>
                  </a:moveTo>
                  <a:lnTo>
                    <a:pt x="8" y="50"/>
                  </a:lnTo>
                  <a:lnTo>
                    <a:pt x="41" y="21"/>
                  </a:lnTo>
                  <a:lnTo>
                    <a:pt x="99" y="0"/>
                  </a:lnTo>
                  <a:lnTo>
                    <a:pt x="148" y="0"/>
                  </a:lnTo>
                  <a:lnTo>
                    <a:pt x="198" y="21"/>
                  </a:lnTo>
                  <a:lnTo>
                    <a:pt x="231" y="50"/>
                  </a:lnTo>
                  <a:lnTo>
                    <a:pt x="247" y="93"/>
                  </a:lnTo>
                  <a:lnTo>
                    <a:pt x="231" y="136"/>
                  </a:lnTo>
                  <a:lnTo>
                    <a:pt x="198" y="172"/>
                  </a:lnTo>
                  <a:lnTo>
                    <a:pt x="148" y="194"/>
                  </a:lnTo>
                  <a:lnTo>
                    <a:pt x="99" y="194"/>
                  </a:lnTo>
                  <a:lnTo>
                    <a:pt x="41" y="172"/>
                  </a:lnTo>
                  <a:lnTo>
                    <a:pt x="8" y="136"/>
                  </a:lnTo>
                  <a:lnTo>
                    <a:pt x="0" y="9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36" name="Rectangle 98"/>
            <p:cNvSpPr>
              <a:spLocks noChangeArrowheads="1"/>
            </p:cNvSpPr>
            <p:nvPr/>
          </p:nvSpPr>
          <p:spPr bwMode="auto">
            <a:xfrm>
              <a:off x="1763713" y="5346700"/>
              <a:ext cx="88900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 b="1">
                  <a:solidFill>
                    <a:srgbClr val="CC3300"/>
                  </a:solidFill>
                  <a:latin typeface="宋体" panose="02010600030101010101" pitchFamily="2" charset="-122"/>
                </a:rPr>
                <a:t>D</a:t>
              </a:r>
              <a:endParaRPr lang="en-US" altLang="zh-CN" sz="20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337" name="Rectangle 99"/>
            <p:cNvSpPr>
              <a:spLocks noChangeArrowheads="1"/>
            </p:cNvSpPr>
            <p:nvPr/>
          </p:nvSpPr>
          <p:spPr bwMode="auto">
            <a:xfrm>
              <a:off x="1763713" y="4581525"/>
              <a:ext cx="88900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 b="1">
                  <a:solidFill>
                    <a:srgbClr val="CC3300"/>
                  </a:solidFill>
                  <a:latin typeface="宋体" panose="02010600030101010101" pitchFamily="2" charset="-122"/>
                </a:rPr>
                <a:t>C</a:t>
              </a:r>
              <a:endParaRPr lang="en-US" altLang="zh-CN" sz="20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338" name="Rectangle 100"/>
            <p:cNvSpPr>
              <a:spLocks noChangeArrowheads="1"/>
            </p:cNvSpPr>
            <p:nvPr/>
          </p:nvSpPr>
          <p:spPr bwMode="auto">
            <a:xfrm>
              <a:off x="2247900" y="3829050"/>
              <a:ext cx="88900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 b="1">
                  <a:solidFill>
                    <a:srgbClr val="CC3300"/>
                  </a:solidFill>
                  <a:latin typeface="宋体" panose="02010600030101010101" pitchFamily="2" charset="-122"/>
                </a:rPr>
                <a:t>B</a:t>
              </a:r>
              <a:endParaRPr lang="en-US" altLang="zh-CN" sz="20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339" name="Freeform 101"/>
            <p:cNvSpPr>
              <a:spLocks/>
            </p:cNvSpPr>
            <p:nvPr/>
          </p:nvSpPr>
          <p:spPr bwMode="auto">
            <a:xfrm>
              <a:off x="2103438" y="3795713"/>
              <a:ext cx="392112" cy="307975"/>
            </a:xfrm>
            <a:custGeom>
              <a:avLst/>
              <a:gdLst>
                <a:gd name="T0" fmla="*/ 0 w 247"/>
                <a:gd name="T1" fmla="*/ 2147483647 h 194"/>
                <a:gd name="T2" fmla="*/ 2147483647 w 247"/>
                <a:gd name="T3" fmla="*/ 2147483647 h 194"/>
                <a:gd name="T4" fmla="*/ 2147483647 w 247"/>
                <a:gd name="T5" fmla="*/ 2147483647 h 194"/>
                <a:gd name="T6" fmla="*/ 2147483647 w 247"/>
                <a:gd name="T7" fmla="*/ 0 h 194"/>
                <a:gd name="T8" fmla="*/ 2147483647 w 247"/>
                <a:gd name="T9" fmla="*/ 0 h 194"/>
                <a:gd name="T10" fmla="*/ 2147483647 w 247"/>
                <a:gd name="T11" fmla="*/ 2147483647 h 194"/>
                <a:gd name="T12" fmla="*/ 2147483647 w 247"/>
                <a:gd name="T13" fmla="*/ 2147483647 h 194"/>
                <a:gd name="T14" fmla="*/ 2147483647 w 247"/>
                <a:gd name="T15" fmla="*/ 2147483647 h 194"/>
                <a:gd name="T16" fmla="*/ 2147483647 w 247"/>
                <a:gd name="T17" fmla="*/ 2147483647 h 194"/>
                <a:gd name="T18" fmla="*/ 2147483647 w 247"/>
                <a:gd name="T19" fmla="*/ 2147483647 h 194"/>
                <a:gd name="T20" fmla="*/ 2147483647 w 247"/>
                <a:gd name="T21" fmla="*/ 2147483647 h 194"/>
                <a:gd name="T22" fmla="*/ 2147483647 w 247"/>
                <a:gd name="T23" fmla="*/ 2147483647 h 194"/>
                <a:gd name="T24" fmla="*/ 2147483647 w 247"/>
                <a:gd name="T25" fmla="*/ 2147483647 h 194"/>
                <a:gd name="T26" fmla="*/ 2147483647 w 247"/>
                <a:gd name="T27" fmla="*/ 2147483647 h 194"/>
                <a:gd name="T28" fmla="*/ 0 w 247"/>
                <a:gd name="T29" fmla="*/ 2147483647 h 1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7"/>
                <a:gd name="T46" fmla="*/ 0 h 194"/>
                <a:gd name="T47" fmla="*/ 247 w 247"/>
                <a:gd name="T48" fmla="*/ 194 h 1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7" h="194">
                  <a:moveTo>
                    <a:pt x="0" y="93"/>
                  </a:moveTo>
                  <a:lnTo>
                    <a:pt x="17" y="50"/>
                  </a:lnTo>
                  <a:lnTo>
                    <a:pt x="50" y="14"/>
                  </a:lnTo>
                  <a:lnTo>
                    <a:pt x="99" y="0"/>
                  </a:lnTo>
                  <a:lnTo>
                    <a:pt x="157" y="0"/>
                  </a:lnTo>
                  <a:lnTo>
                    <a:pt x="206" y="14"/>
                  </a:lnTo>
                  <a:lnTo>
                    <a:pt x="239" y="50"/>
                  </a:lnTo>
                  <a:lnTo>
                    <a:pt x="247" y="93"/>
                  </a:lnTo>
                  <a:lnTo>
                    <a:pt x="239" y="136"/>
                  </a:lnTo>
                  <a:lnTo>
                    <a:pt x="206" y="172"/>
                  </a:lnTo>
                  <a:lnTo>
                    <a:pt x="157" y="194"/>
                  </a:lnTo>
                  <a:lnTo>
                    <a:pt x="99" y="194"/>
                  </a:lnTo>
                  <a:lnTo>
                    <a:pt x="50" y="172"/>
                  </a:lnTo>
                  <a:lnTo>
                    <a:pt x="17" y="136"/>
                  </a:lnTo>
                  <a:lnTo>
                    <a:pt x="0" y="9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40" name="Freeform 102"/>
            <p:cNvSpPr>
              <a:spLocks/>
            </p:cNvSpPr>
            <p:nvPr/>
          </p:nvSpPr>
          <p:spPr bwMode="auto">
            <a:xfrm>
              <a:off x="1606550" y="5300663"/>
              <a:ext cx="406400" cy="307975"/>
            </a:xfrm>
            <a:custGeom>
              <a:avLst/>
              <a:gdLst>
                <a:gd name="T0" fmla="*/ 0 w 256"/>
                <a:gd name="T1" fmla="*/ 2147483647 h 194"/>
                <a:gd name="T2" fmla="*/ 2147483647 w 256"/>
                <a:gd name="T3" fmla="*/ 2147483647 h 194"/>
                <a:gd name="T4" fmla="*/ 2147483647 w 256"/>
                <a:gd name="T5" fmla="*/ 2147483647 h 194"/>
                <a:gd name="T6" fmla="*/ 2147483647 w 256"/>
                <a:gd name="T7" fmla="*/ 0 h 194"/>
                <a:gd name="T8" fmla="*/ 2147483647 w 256"/>
                <a:gd name="T9" fmla="*/ 0 h 194"/>
                <a:gd name="T10" fmla="*/ 2147483647 w 256"/>
                <a:gd name="T11" fmla="*/ 2147483647 h 194"/>
                <a:gd name="T12" fmla="*/ 2147483647 w 256"/>
                <a:gd name="T13" fmla="*/ 2147483647 h 194"/>
                <a:gd name="T14" fmla="*/ 2147483647 w 256"/>
                <a:gd name="T15" fmla="*/ 2147483647 h 194"/>
                <a:gd name="T16" fmla="*/ 2147483647 w 256"/>
                <a:gd name="T17" fmla="*/ 2147483647 h 194"/>
                <a:gd name="T18" fmla="*/ 2147483647 w 256"/>
                <a:gd name="T19" fmla="*/ 2147483647 h 194"/>
                <a:gd name="T20" fmla="*/ 2147483647 w 256"/>
                <a:gd name="T21" fmla="*/ 2147483647 h 194"/>
                <a:gd name="T22" fmla="*/ 2147483647 w 256"/>
                <a:gd name="T23" fmla="*/ 2147483647 h 194"/>
                <a:gd name="T24" fmla="*/ 2147483647 w 256"/>
                <a:gd name="T25" fmla="*/ 2147483647 h 194"/>
                <a:gd name="T26" fmla="*/ 2147483647 w 256"/>
                <a:gd name="T27" fmla="*/ 2147483647 h 194"/>
                <a:gd name="T28" fmla="*/ 0 w 256"/>
                <a:gd name="T29" fmla="*/ 2147483647 h 1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6"/>
                <a:gd name="T46" fmla="*/ 0 h 194"/>
                <a:gd name="T47" fmla="*/ 256 w 256"/>
                <a:gd name="T48" fmla="*/ 194 h 1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6" h="194">
                  <a:moveTo>
                    <a:pt x="0" y="101"/>
                  </a:moveTo>
                  <a:lnTo>
                    <a:pt x="17" y="51"/>
                  </a:lnTo>
                  <a:lnTo>
                    <a:pt x="50" y="22"/>
                  </a:lnTo>
                  <a:lnTo>
                    <a:pt x="99" y="0"/>
                  </a:lnTo>
                  <a:lnTo>
                    <a:pt x="157" y="0"/>
                  </a:lnTo>
                  <a:lnTo>
                    <a:pt x="206" y="22"/>
                  </a:lnTo>
                  <a:lnTo>
                    <a:pt x="239" y="51"/>
                  </a:lnTo>
                  <a:lnTo>
                    <a:pt x="256" y="101"/>
                  </a:lnTo>
                  <a:lnTo>
                    <a:pt x="239" y="144"/>
                  </a:lnTo>
                  <a:lnTo>
                    <a:pt x="206" y="173"/>
                  </a:lnTo>
                  <a:lnTo>
                    <a:pt x="157" y="194"/>
                  </a:lnTo>
                  <a:lnTo>
                    <a:pt x="99" y="194"/>
                  </a:lnTo>
                  <a:lnTo>
                    <a:pt x="50" y="173"/>
                  </a:lnTo>
                  <a:lnTo>
                    <a:pt x="17" y="144"/>
                  </a:lnTo>
                  <a:lnTo>
                    <a:pt x="0" y="10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41" name="Freeform 103"/>
            <p:cNvSpPr>
              <a:spLocks/>
            </p:cNvSpPr>
            <p:nvPr/>
          </p:nvSpPr>
          <p:spPr bwMode="auto">
            <a:xfrm>
              <a:off x="1606550" y="4537075"/>
              <a:ext cx="406400" cy="307975"/>
            </a:xfrm>
            <a:custGeom>
              <a:avLst/>
              <a:gdLst>
                <a:gd name="T0" fmla="*/ 0 w 256"/>
                <a:gd name="T1" fmla="*/ 2147483647 h 194"/>
                <a:gd name="T2" fmla="*/ 2147483647 w 256"/>
                <a:gd name="T3" fmla="*/ 2147483647 h 194"/>
                <a:gd name="T4" fmla="*/ 2147483647 w 256"/>
                <a:gd name="T5" fmla="*/ 2147483647 h 194"/>
                <a:gd name="T6" fmla="*/ 2147483647 w 256"/>
                <a:gd name="T7" fmla="*/ 0 h 194"/>
                <a:gd name="T8" fmla="*/ 2147483647 w 256"/>
                <a:gd name="T9" fmla="*/ 0 h 194"/>
                <a:gd name="T10" fmla="*/ 2147483647 w 256"/>
                <a:gd name="T11" fmla="*/ 2147483647 h 194"/>
                <a:gd name="T12" fmla="*/ 2147483647 w 256"/>
                <a:gd name="T13" fmla="*/ 2147483647 h 194"/>
                <a:gd name="T14" fmla="*/ 2147483647 w 256"/>
                <a:gd name="T15" fmla="*/ 2147483647 h 194"/>
                <a:gd name="T16" fmla="*/ 2147483647 w 256"/>
                <a:gd name="T17" fmla="*/ 2147483647 h 194"/>
                <a:gd name="T18" fmla="*/ 2147483647 w 256"/>
                <a:gd name="T19" fmla="*/ 2147483647 h 194"/>
                <a:gd name="T20" fmla="*/ 2147483647 w 256"/>
                <a:gd name="T21" fmla="*/ 2147483647 h 194"/>
                <a:gd name="T22" fmla="*/ 2147483647 w 256"/>
                <a:gd name="T23" fmla="*/ 2147483647 h 194"/>
                <a:gd name="T24" fmla="*/ 2147483647 w 256"/>
                <a:gd name="T25" fmla="*/ 2147483647 h 194"/>
                <a:gd name="T26" fmla="*/ 2147483647 w 256"/>
                <a:gd name="T27" fmla="*/ 2147483647 h 194"/>
                <a:gd name="T28" fmla="*/ 0 w 256"/>
                <a:gd name="T29" fmla="*/ 2147483647 h 1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6"/>
                <a:gd name="T46" fmla="*/ 0 h 194"/>
                <a:gd name="T47" fmla="*/ 256 w 256"/>
                <a:gd name="T48" fmla="*/ 194 h 1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6" h="194">
                  <a:moveTo>
                    <a:pt x="0" y="100"/>
                  </a:moveTo>
                  <a:lnTo>
                    <a:pt x="17" y="57"/>
                  </a:lnTo>
                  <a:lnTo>
                    <a:pt x="50" y="21"/>
                  </a:lnTo>
                  <a:lnTo>
                    <a:pt x="99" y="0"/>
                  </a:lnTo>
                  <a:lnTo>
                    <a:pt x="157" y="0"/>
                  </a:lnTo>
                  <a:lnTo>
                    <a:pt x="206" y="21"/>
                  </a:lnTo>
                  <a:lnTo>
                    <a:pt x="239" y="57"/>
                  </a:lnTo>
                  <a:lnTo>
                    <a:pt x="256" y="100"/>
                  </a:lnTo>
                  <a:lnTo>
                    <a:pt x="239" y="144"/>
                  </a:lnTo>
                  <a:lnTo>
                    <a:pt x="206" y="180"/>
                  </a:lnTo>
                  <a:lnTo>
                    <a:pt x="157" y="194"/>
                  </a:lnTo>
                  <a:lnTo>
                    <a:pt x="99" y="194"/>
                  </a:lnTo>
                  <a:lnTo>
                    <a:pt x="50" y="180"/>
                  </a:lnTo>
                  <a:lnTo>
                    <a:pt x="17" y="144"/>
                  </a:lnTo>
                  <a:lnTo>
                    <a:pt x="0" y="10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42" name="Line 104"/>
            <p:cNvSpPr>
              <a:spLocks noChangeShapeType="1"/>
            </p:cNvSpPr>
            <p:nvPr/>
          </p:nvSpPr>
          <p:spPr bwMode="auto">
            <a:xfrm>
              <a:off x="1514475" y="3978275"/>
              <a:ext cx="511175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3" name="Freeform 105"/>
            <p:cNvSpPr>
              <a:spLocks/>
            </p:cNvSpPr>
            <p:nvPr/>
          </p:nvSpPr>
          <p:spPr bwMode="auto">
            <a:xfrm>
              <a:off x="1998663" y="3921125"/>
              <a:ext cx="104775" cy="103188"/>
            </a:xfrm>
            <a:custGeom>
              <a:avLst/>
              <a:gdLst>
                <a:gd name="T0" fmla="*/ 2147483647 w 66"/>
                <a:gd name="T1" fmla="*/ 2147483647 h 65"/>
                <a:gd name="T2" fmla="*/ 0 w 66"/>
                <a:gd name="T3" fmla="*/ 2147483647 h 65"/>
                <a:gd name="T4" fmla="*/ 2147483647 w 66"/>
                <a:gd name="T5" fmla="*/ 2147483647 h 65"/>
                <a:gd name="T6" fmla="*/ 0 w 66"/>
                <a:gd name="T7" fmla="*/ 0 h 65"/>
                <a:gd name="T8" fmla="*/ 2147483647 w 66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65"/>
                <a:gd name="T17" fmla="*/ 66 w 66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65">
                  <a:moveTo>
                    <a:pt x="66" y="36"/>
                  </a:moveTo>
                  <a:lnTo>
                    <a:pt x="0" y="65"/>
                  </a:lnTo>
                  <a:lnTo>
                    <a:pt x="9" y="36"/>
                  </a:lnTo>
                  <a:lnTo>
                    <a:pt x="0" y="0"/>
                  </a:lnTo>
                  <a:lnTo>
                    <a:pt x="66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44" name="Line 106"/>
            <p:cNvSpPr>
              <a:spLocks noChangeShapeType="1"/>
            </p:cNvSpPr>
            <p:nvPr/>
          </p:nvSpPr>
          <p:spPr bwMode="auto">
            <a:xfrm>
              <a:off x="1358900" y="4103688"/>
              <a:ext cx="300038" cy="3762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5" name="Freeform 107"/>
            <p:cNvSpPr>
              <a:spLocks/>
            </p:cNvSpPr>
            <p:nvPr/>
          </p:nvSpPr>
          <p:spPr bwMode="auto">
            <a:xfrm>
              <a:off x="1593850" y="4422775"/>
              <a:ext cx="117475" cy="114300"/>
            </a:xfrm>
            <a:custGeom>
              <a:avLst/>
              <a:gdLst>
                <a:gd name="T0" fmla="*/ 2147483647 w 74"/>
                <a:gd name="T1" fmla="*/ 2147483647 h 72"/>
                <a:gd name="T2" fmla="*/ 0 w 74"/>
                <a:gd name="T3" fmla="*/ 2147483647 h 72"/>
                <a:gd name="T4" fmla="*/ 2147483647 w 74"/>
                <a:gd name="T5" fmla="*/ 2147483647 h 72"/>
                <a:gd name="T6" fmla="*/ 2147483647 w 74"/>
                <a:gd name="T7" fmla="*/ 0 h 72"/>
                <a:gd name="T8" fmla="*/ 2147483647 w 74"/>
                <a:gd name="T9" fmla="*/ 2147483647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72"/>
                <a:gd name="T17" fmla="*/ 74 w 74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72">
                  <a:moveTo>
                    <a:pt x="74" y="72"/>
                  </a:moveTo>
                  <a:lnTo>
                    <a:pt x="0" y="36"/>
                  </a:lnTo>
                  <a:lnTo>
                    <a:pt x="41" y="29"/>
                  </a:lnTo>
                  <a:lnTo>
                    <a:pt x="58" y="0"/>
                  </a:lnTo>
                  <a:lnTo>
                    <a:pt x="74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46" name="Line 108"/>
            <p:cNvSpPr>
              <a:spLocks noChangeShapeType="1"/>
            </p:cNvSpPr>
            <p:nvPr/>
          </p:nvSpPr>
          <p:spPr bwMode="auto">
            <a:xfrm>
              <a:off x="1855788" y="4833938"/>
              <a:ext cx="1587" cy="3984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47" name="Freeform 109"/>
            <p:cNvSpPr>
              <a:spLocks/>
            </p:cNvSpPr>
            <p:nvPr/>
          </p:nvSpPr>
          <p:spPr bwMode="auto">
            <a:xfrm>
              <a:off x="1803400" y="5210175"/>
              <a:ext cx="117475" cy="103188"/>
            </a:xfrm>
            <a:custGeom>
              <a:avLst/>
              <a:gdLst>
                <a:gd name="T0" fmla="*/ 2147483647 w 74"/>
                <a:gd name="T1" fmla="*/ 2147483647 h 65"/>
                <a:gd name="T2" fmla="*/ 0 w 74"/>
                <a:gd name="T3" fmla="*/ 0 h 65"/>
                <a:gd name="T4" fmla="*/ 2147483647 w 74"/>
                <a:gd name="T5" fmla="*/ 2147483647 h 65"/>
                <a:gd name="T6" fmla="*/ 2147483647 w 74"/>
                <a:gd name="T7" fmla="*/ 0 h 65"/>
                <a:gd name="T8" fmla="*/ 2147483647 w 74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65"/>
                <a:gd name="T17" fmla="*/ 74 w 7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65">
                  <a:moveTo>
                    <a:pt x="33" y="65"/>
                  </a:moveTo>
                  <a:lnTo>
                    <a:pt x="0" y="0"/>
                  </a:lnTo>
                  <a:lnTo>
                    <a:pt x="33" y="7"/>
                  </a:lnTo>
                  <a:lnTo>
                    <a:pt x="74" y="0"/>
                  </a:lnTo>
                  <a:lnTo>
                    <a:pt x="33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48" name="Rectangle 110"/>
            <p:cNvSpPr>
              <a:spLocks noChangeArrowheads="1"/>
            </p:cNvSpPr>
            <p:nvPr/>
          </p:nvSpPr>
          <p:spPr bwMode="auto">
            <a:xfrm>
              <a:off x="1789113" y="3783013"/>
              <a:ext cx="88900" cy="16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>
                  <a:solidFill>
                    <a:srgbClr val="FF3300"/>
                  </a:solidFill>
                  <a:latin typeface="宋体" panose="02010600030101010101" pitchFamily="2" charset="-122"/>
                </a:rPr>
                <a:t>1</a:t>
              </a:r>
              <a:endParaRPr lang="en-US" altLang="zh-CN" sz="200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349" name="Rectangle 111"/>
            <p:cNvSpPr>
              <a:spLocks noChangeArrowheads="1"/>
            </p:cNvSpPr>
            <p:nvPr/>
          </p:nvSpPr>
          <p:spPr bwMode="auto">
            <a:xfrm>
              <a:off x="1358900" y="4216400"/>
              <a:ext cx="88900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>
                  <a:solidFill>
                    <a:srgbClr val="FF3300"/>
                  </a:solidFill>
                  <a:latin typeface="宋体" panose="02010600030101010101" pitchFamily="2" charset="-122"/>
                </a:rPr>
                <a:t>2</a:t>
              </a:r>
              <a:endParaRPr lang="en-US" altLang="zh-CN" sz="200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350" name="Rectangle 112"/>
            <p:cNvSpPr>
              <a:spLocks noChangeArrowheads="1"/>
            </p:cNvSpPr>
            <p:nvPr/>
          </p:nvSpPr>
          <p:spPr bwMode="auto">
            <a:xfrm>
              <a:off x="1933575" y="4924425"/>
              <a:ext cx="88900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>
                  <a:solidFill>
                    <a:srgbClr val="FF3300"/>
                  </a:solidFill>
                  <a:latin typeface="宋体" panose="02010600030101010101" pitchFamily="2" charset="-122"/>
                </a:rPr>
                <a:t>3</a:t>
              </a:r>
              <a:endParaRPr lang="en-US" altLang="zh-CN" sz="200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351" name="Rectangle 113"/>
            <p:cNvSpPr>
              <a:spLocks noChangeArrowheads="1"/>
            </p:cNvSpPr>
            <p:nvPr/>
          </p:nvSpPr>
          <p:spPr bwMode="auto">
            <a:xfrm>
              <a:off x="3578225" y="5356225"/>
              <a:ext cx="88900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 b="1">
                  <a:solidFill>
                    <a:srgbClr val="CC3300"/>
                  </a:solidFill>
                  <a:latin typeface="宋体" panose="02010600030101010101" pitchFamily="2" charset="-122"/>
                </a:rPr>
                <a:t>D</a:t>
              </a:r>
              <a:endParaRPr lang="en-US" altLang="zh-CN" sz="20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352" name="Rectangle 114"/>
            <p:cNvSpPr>
              <a:spLocks noChangeArrowheads="1"/>
            </p:cNvSpPr>
            <p:nvPr/>
          </p:nvSpPr>
          <p:spPr bwMode="auto">
            <a:xfrm>
              <a:off x="3578225" y="4591050"/>
              <a:ext cx="88900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 b="1">
                  <a:solidFill>
                    <a:srgbClr val="CC3300"/>
                  </a:solidFill>
                  <a:latin typeface="宋体" panose="02010600030101010101" pitchFamily="2" charset="-122"/>
                </a:rPr>
                <a:t>C</a:t>
              </a:r>
              <a:endParaRPr lang="en-US" altLang="zh-CN" sz="20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353" name="Freeform 116"/>
            <p:cNvSpPr>
              <a:spLocks/>
            </p:cNvSpPr>
            <p:nvPr/>
          </p:nvSpPr>
          <p:spPr bwMode="auto">
            <a:xfrm>
              <a:off x="3924300" y="3860800"/>
              <a:ext cx="392113" cy="307975"/>
            </a:xfrm>
            <a:custGeom>
              <a:avLst/>
              <a:gdLst>
                <a:gd name="T0" fmla="*/ 0 w 247"/>
                <a:gd name="T1" fmla="*/ 2147483647 h 194"/>
                <a:gd name="T2" fmla="*/ 2147483647 w 247"/>
                <a:gd name="T3" fmla="*/ 2147483647 h 194"/>
                <a:gd name="T4" fmla="*/ 2147483647 w 247"/>
                <a:gd name="T5" fmla="*/ 2147483647 h 194"/>
                <a:gd name="T6" fmla="*/ 2147483647 w 247"/>
                <a:gd name="T7" fmla="*/ 0 h 194"/>
                <a:gd name="T8" fmla="*/ 2147483647 w 247"/>
                <a:gd name="T9" fmla="*/ 0 h 194"/>
                <a:gd name="T10" fmla="*/ 2147483647 w 247"/>
                <a:gd name="T11" fmla="*/ 2147483647 h 194"/>
                <a:gd name="T12" fmla="*/ 2147483647 w 247"/>
                <a:gd name="T13" fmla="*/ 2147483647 h 194"/>
                <a:gd name="T14" fmla="*/ 2147483647 w 247"/>
                <a:gd name="T15" fmla="*/ 2147483647 h 194"/>
                <a:gd name="T16" fmla="*/ 2147483647 w 247"/>
                <a:gd name="T17" fmla="*/ 2147483647 h 194"/>
                <a:gd name="T18" fmla="*/ 2147483647 w 247"/>
                <a:gd name="T19" fmla="*/ 2147483647 h 194"/>
                <a:gd name="T20" fmla="*/ 2147483647 w 247"/>
                <a:gd name="T21" fmla="*/ 2147483647 h 194"/>
                <a:gd name="T22" fmla="*/ 2147483647 w 247"/>
                <a:gd name="T23" fmla="*/ 2147483647 h 194"/>
                <a:gd name="T24" fmla="*/ 2147483647 w 247"/>
                <a:gd name="T25" fmla="*/ 2147483647 h 194"/>
                <a:gd name="T26" fmla="*/ 2147483647 w 247"/>
                <a:gd name="T27" fmla="*/ 2147483647 h 194"/>
                <a:gd name="T28" fmla="*/ 0 w 247"/>
                <a:gd name="T29" fmla="*/ 2147483647 h 1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7"/>
                <a:gd name="T46" fmla="*/ 0 h 194"/>
                <a:gd name="T47" fmla="*/ 247 w 247"/>
                <a:gd name="T48" fmla="*/ 194 h 1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7" h="194">
                  <a:moveTo>
                    <a:pt x="0" y="93"/>
                  </a:moveTo>
                  <a:lnTo>
                    <a:pt x="17" y="50"/>
                  </a:lnTo>
                  <a:lnTo>
                    <a:pt x="50" y="14"/>
                  </a:lnTo>
                  <a:lnTo>
                    <a:pt x="99" y="0"/>
                  </a:lnTo>
                  <a:lnTo>
                    <a:pt x="157" y="0"/>
                  </a:lnTo>
                  <a:lnTo>
                    <a:pt x="206" y="14"/>
                  </a:lnTo>
                  <a:lnTo>
                    <a:pt x="239" y="50"/>
                  </a:lnTo>
                  <a:lnTo>
                    <a:pt x="247" y="93"/>
                  </a:lnTo>
                  <a:lnTo>
                    <a:pt x="239" y="136"/>
                  </a:lnTo>
                  <a:lnTo>
                    <a:pt x="206" y="172"/>
                  </a:lnTo>
                  <a:lnTo>
                    <a:pt x="157" y="194"/>
                  </a:lnTo>
                  <a:lnTo>
                    <a:pt x="99" y="194"/>
                  </a:lnTo>
                  <a:lnTo>
                    <a:pt x="50" y="172"/>
                  </a:lnTo>
                  <a:lnTo>
                    <a:pt x="17" y="136"/>
                  </a:lnTo>
                  <a:lnTo>
                    <a:pt x="0" y="93"/>
                  </a:lnTo>
                </a:path>
              </a:pathLst>
            </a:cu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54" name="Freeform 117"/>
            <p:cNvSpPr>
              <a:spLocks/>
            </p:cNvSpPr>
            <p:nvPr/>
          </p:nvSpPr>
          <p:spPr bwMode="auto">
            <a:xfrm>
              <a:off x="3421063" y="5310188"/>
              <a:ext cx="404812" cy="307975"/>
            </a:xfrm>
            <a:custGeom>
              <a:avLst/>
              <a:gdLst>
                <a:gd name="T0" fmla="*/ 0 w 255"/>
                <a:gd name="T1" fmla="*/ 2147483647 h 194"/>
                <a:gd name="T2" fmla="*/ 2147483647 w 255"/>
                <a:gd name="T3" fmla="*/ 2147483647 h 194"/>
                <a:gd name="T4" fmla="*/ 2147483647 w 255"/>
                <a:gd name="T5" fmla="*/ 2147483647 h 194"/>
                <a:gd name="T6" fmla="*/ 2147483647 w 255"/>
                <a:gd name="T7" fmla="*/ 0 h 194"/>
                <a:gd name="T8" fmla="*/ 2147483647 w 255"/>
                <a:gd name="T9" fmla="*/ 0 h 194"/>
                <a:gd name="T10" fmla="*/ 2147483647 w 255"/>
                <a:gd name="T11" fmla="*/ 2147483647 h 194"/>
                <a:gd name="T12" fmla="*/ 2147483647 w 255"/>
                <a:gd name="T13" fmla="*/ 2147483647 h 194"/>
                <a:gd name="T14" fmla="*/ 2147483647 w 255"/>
                <a:gd name="T15" fmla="*/ 2147483647 h 194"/>
                <a:gd name="T16" fmla="*/ 2147483647 w 255"/>
                <a:gd name="T17" fmla="*/ 2147483647 h 194"/>
                <a:gd name="T18" fmla="*/ 2147483647 w 255"/>
                <a:gd name="T19" fmla="*/ 2147483647 h 194"/>
                <a:gd name="T20" fmla="*/ 2147483647 w 255"/>
                <a:gd name="T21" fmla="*/ 2147483647 h 194"/>
                <a:gd name="T22" fmla="*/ 2147483647 w 255"/>
                <a:gd name="T23" fmla="*/ 2147483647 h 194"/>
                <a:gd name="T24" fmla="*/ 2147483647 w 255"/>
                <a:gd name="T25" fmla="*/ 2147483647 h 194"/>
                <a:gd name="T26" fmla="*/ 2147483647 w 255"/>
                <a:gd name="T27" fmla="*/ 2147483647 h 194"/>
                <a:gd name="T28" fmla="*/ 0 w 255"/>
                <a:gd name="T29" fmla="*/ 2147483647 h 1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5"/>
                <a:gd name="T46" fmla="*/ 0 h 194"/>
                <a:gd name="T47" fmla="*/ 255 w 255"/>
                <a:gd name="T48" fmla="*/ 194 h 1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5" h="194">
                  <a:moveTo>
                    <a:pt x="0" y="101"/>
                  </a:moveTo>
                  <a:lnTo>
                    <a:pt x="17" y="51"/>
                  </a:lnTo>
                  <a:lnTo>
                    <a:pt x="50" y="22"/>
                  </a:lnTo>
                  <a:lnTo>
                    <a:pt x="99" y="0"/>
                  </a:lnTo>
                  <a:lnTo>
                    <a:pt x="157" y="0"/>
                  </a:lnTo>
                  <a:lnTo>
                    <a:pt x="206" y="22"/>
                  </a:lnTo>
                  <a:lnTo>
                    <a:pt x="239" y="51"/>
                  </a:lnTo>
                  <a:lnTo>
                    <a:pt x="255" y="101"/>
                  </a:lnTo>
                  <a:lnTo>
                    <a:pt x="239" y="144"/>
                  </a:lnTo>
                  <a:lnTo>
                    <a:pt x="206" y="173"/>
                  </a:lnTo>
                  <a:lnTo>
                    <a:pt x="157" y="194"/>
                  </a:lnTo>
                  <a:lnTo>
                    <a:pt x="99" y="194"/>
                  </a:lnTo>
                  <a:lnTo>
                    <a:pt x="50" y="173"/>
                  </a:lnTo>
                  <a:lnTo>
                    <a:pt x="17" y="144"/>
                  </a:lnTo>
                  <a:lnTo>
                    <a:pt x="0" y="10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55" name="Freeform 118"/>
            <p:cNvSpPr>
              <a:spLocks/>
            </p:cNvSpPr>
            <p:nvPr/>
          </p:nvSpPr>
          <p:spPr bwMode="auto">
            <a:xfrm>
              <a:off x="3421063" y="4546600"/>
              <a:ext cx="404812" cy="307975"/>
            </a:xfrm>
            <a:custGeom>
              <a:avLst/>
              <a:gdLst>
                <a:gd name="T0" fmla="*/ 0 w 255"/>
                <a:gd name="T1" fmla="*/ 2147483647 h 194"/>
                <a:gd name="T2" fmla="*/ 2147483647 w 255"/>
                <a:gd name="T3" fmla="*/ 2147483647 h 194"/>
                <a:gd name="T4" fmla="*/ 2147483647 w 255"/>
                <a:gd name="T5" fmla="*/ 2147483647 h 194"/>
                <a:gd name="T6" fmla="*/ 2147483647 w 255"/>
                <a:gd name="T7" fmla="*/ 0 h 194"/>
                <a:gd name="T8" fmla="*/ 2147483647 w 255"/>
                <a:gd name="T9" fmla="*/ 0 h 194"/>
                <a:gd name="T10" fmla="*/ 2147483647 w 255"/>
                <a:gd name="T11" fmla="*/ 2147483647 h 194"/>
                <a:gd name="T12" fmla="*/ 2147483647 w 255"/>
                <a:gd name="T13" fmla="*/ 2147483647 h 194"/>
                <a:gd name="T14" fmla="*/ 2147483647 w 255"/>
                <a:gd name="T15" fmla="*/ 2147483647 h 194"/>
                <a:gd name="T16" fmla="*/ 2147483647 w 255"/>
                <a:gd name="T17" fmla="*/ 2147483647 h 194"/>
                <a:gd name="T18" fmla="*/ 2147483647 w 255"/>
                <a:gd name="T19" fmla="*/ 2147483647 h 194"/>
                <a:gd name="T20" fmla="*/ 2147483647 w 255"/>
                <a:gd name="T21" fmla="*/ 2147483647 h 194"/>
                <a:gd name="T22" fmla="*/ 2147483647 w 255"/>
                <a:gd name="T23" fmla="*/ 2147483647 h 194"/>
                <a:gd name="T24" fmla="*/ 2147483647 w 255"/>
                <a:gd name="T25" fmla="*/ 2147483647 h 194"/>
                <a:gd name="T26" fmla="*/ 2147483647 w 255"/>
                <a:gd name="T27" fmla="*/ 2147483647 h 194"/>
                <a:gd name="T28" fmla="*/ 0 w 255"/>
                <a:gd name="T29" fmla="*/ 2147483647 h 1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5"/>
                <a:gd name="T46" fmla="*/ 0 h 194"/>
                <a:gd name="T47" fmla="*/ 255 w 255"/>
                <a:gd name="T48" fmla="*/ 194 h 1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5" h="194">
                  <a:moveTo>
                    <a:pt x="0" y="100"/>
                  </a:moveTo>
                  <a:lnTo>
                    <a:pt x="17" y="57"/>
                  </a:lnTo>
                  <a:lnTo>
                    <a:pt x="50" y="21"/>
                  </a:lnTo>
                  <a:lnTo>
                    <a:pt x="99" y="0"/>
                  </a:lnTo>
                  <a:lnTo>
                    <a:pt x="157" y="0"/>
                  </a:lnTo>
                  <a:lnTo>
                    <a:pt x="206" y="21"/>
                  </a:lnTo>
                  <a:lnTo>
                    <a:pt x="239" y="57"/>
                  </a:lnTo>
                  <a:lnTo>
                    <a:pt x="255" y="100"/>
                  </a:lnTo>
                  <a:lnTo>
                    <a:pt x="239" y="144"/>
                  </a:lnTo>
                  <a:lnTo>
                    <a:pt x="206" y="180"/>
                  </a:lnTo>
                  <a:lnTo>
                    <a:pt x="157" y="194"/>
                  </a:lnTo>
                  <a:lnTo>
                    <a:pt x="99" y="194"/>
                  </a:lnTo>
                  <a:lnTo>
                    <a:pt x="50" y="180"/>
                  </a:lnTo>
                  <a:lnTo>
                    <a:pt x="17" y="144"/>
                  </a:lnTo>
                  <a:lnTo>
                    <a:pt x="0" y="10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56" name="Line 119"/>
            <p:cNvSpPr>
              <a:spLocks noChangeShapeType="1"/>
            </p:cNvSpPr>
            <p:nvPr/>
          </p:nvSpPr>
          <p:spPr bwMode="auto">
            <a:xfrm>
              <a:off x="3408363" y="3987800"/>
              <a:ext cx="509587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7" name="Freeform 120"/>
            <p:cNvSpPr>
              <a:spLocks/>
            </p:cNvSpPr>
            <p:nvPr/>
          </p:nvSpPr>
          <p:spPr bwMode="auto">
            <a:xfrm>
              <a:off x="3328988" y="3930650"/>
              <a:ext cx="104775" cy="103188"/>
            </a:xfrm>
            <a:custGeom>
              <a:avLst/>
              <a:gdLst>
                <a:gd name="T0" fmla="*/ 0 w 66"/>
                <a:gd name="T1" fmla="*/ 2147483647 h 65"/>
                <a:gd name="T2" fmla="*/ 2147483647 w 66"/>
                <a:gd name="T3" fmla="*/ 0 h 65"/>
                <a:gd name="T4" fmla="*/ 2147483647 w 66"/>
                <a:gd name="T5" fmla="*/ 2147483647 h 65"/>
                <a:gd name="T6" fmla="*/ 2147483647 w 66"/>
                <a:gd name="T7" fmla="*/ 2147483647 h 65"/>
                <a:gd name="T8" fmla="*/ 0 w 66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65"/>
                <a:gd name="T17" fmla="*/ 66 w 66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65">
                  <a:moveTo>
                    <a:pt x="0" y="36"/>
                  </a:moveTo>
                  <a:lnTo>
                    <a:pt x="66" y="0"/>
                  </a:lnTo>
                  <a:lnTo>
                    <a:pt x="58" y="36"/>
                  </a:lnTo>
                  <a:lnTo>
                    <a:pt x="66" y="65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58" name="Line 121"/>
            <p:cNvSpPr>
              <a:spLocks noChangeShapeType="1"/>
            </p:cNvSpPr>
            <p:nvPr/>
          </p:nvSpPr>
          <p:spPr bwMode="auto">
            <a:xfrm>
              <a:off x="3173413" y="4113213"/>
              <a:ext cx="300037" cy="3762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59" name="Freeform 122"/>
            <p:cNvSpPr>
              <a:spLocks/>
            </p:cNvSpPr>
            <p:nvPr/>
          </p:nvSpPr>
          <p:spPr bwMode="auto">
            <a:xfrm>
              <a:off x="3408363" y="4432300"/>
              <a:ext cx="117475" cy="114300"/>
            </a:xfrm>
            <a:custGeom>
              <a:avLst/>
              <a:gdLst>
                <a:gd name="T0" fmla="*/ 2147483647 w 74"/>
                <a:gd name="T1" fmla="*/ 2147483647 h 72"/>
                <a:gd name="T2" fmla="*/ 0 w 74"/>
                <a:gd name="T3" fmla="*/ 2147483647 h 72"/>
                <a:gd name="T4" fmla="*/ 2147483647 w 74"/>
                <a:gd name="T5" fmla="*/ 2147483647 h 72"/>
                <a:gd name="T6" fmla="*/ 2147483647 w 74"/>
                <a:gd name="T7" fmla="*/ 0 h 72"/>
                <a:gd name="T8" fmla="*/ 2147483647 w 74"/>
                <a:gd name="T9" fmla="*/ 2147483647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72"/>
                <a:gd name="T17" fmla="*/ 74 w 74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72">
                  <a:moveTo>
                    <a:pt x="74" y="72"/>
                  </a:moveTo>
                  <a:lnTo>
                    <a:pt x="0" y="36"/>
                  </a:lnTo>
                  <a:lnTo>
                    <a:pt x="33" y="29"/>
                  </a:lnTo>
                  <a:lnTo>
                    <a:pt x="58" y="0"/>
                  </a:lnTo>
                  <a:lnTo>
                    <a:pt x="74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60" name="Line 123"/>
            <p:cNvSpPr>
              <a:spLocks noChangeShapeType="1"/>
            </p:cNvSpPr>
            <p:nvPr/>
          </p:nvSpPr>
          <p:spPr bwMode="auto">
            <a:xfrm>
              <a:off x="3670300" y="4843463"/>
              <a:ext cx="1588" cy="3984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61" name="Freeform 124"/>
            <p:cNvSpPr>
              <a:spLocks/>
            </p:cNvSpPr>
            <p:nvPr/>
          </p:nvSpPr>
          <p:spPr bwMode="auto">
            <a:xfrm>
              <a:off x="3617913" y="5219700"/>
              <a:ext cx="117475" cy="103188"/>
            </a:xfrm>
            <a:custGeom>
              <a:avLst/>
              <a:gdLst>
                <a:gd name="T0" fmla="*/ 2147483647 w 74"/>
                <a:gd name="T1" fmla="*/ 2147483647 h 65"/>
                <a:gd name="T2" fmla="*/ 0 w 74"/>
                <a:gd name="T3" fmla="*/ 0 h 65"/>
                <a:gd name="T4" fmla="*/ 2147483647 w 74"/>
                <a:gd name="T5" fmla="*/ 2147483647 h 65"/>
                <a:gd name="T6" fmla="*/ 2147483647 w 74"/>
                <a:gd name="T7" fmla="*/ 0 h 65"/>
                <a:gd name="T8" fmla="*/ 2147483647 w 74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65"/>
                <a:gd name="T17" fmla="*/ 74 w 7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65">
                  <a:moveTo>
                    <a:pt x="33" y="65"/>
                  </a:moveTo>
                  <a:lnTo>
                    <a:pt x="0" y="0"/>
                  </a:lnTo>
                  <a:lnTo>
                    <a:pt x="33" y="7"/>
                  </a:lnTo>
                  <a:lnTo>
                    <a:pt x="74" y="0"/>
                  </a:lnTo>
                  <a:lnTo>
                    <a:pt x="33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62" name="Rectangle 125"/>
            <p:cNvSpPr>
              <a:spLocks noChangeArrowheads="1"/>
            </p:cNvSpPr>
            <p:nvPr/>
          </p:nvSpPr>
          <p:spPr bwMode="auto">
            <a:xfrm>
              <a:off x="3603625" y="3792538"/>
              <a:ext cx="88900" cy="16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>
                  <a:solidFill>
                    <a:srgbClr val="FF3300"/>
                  </a:solidFill>
                  <a:latin typeface="宋体" panose="02010600030101010101" pitchFamily="2" charset="-122"/>
                </a:rPr>
                <a:t>1</a:t>
              </a:r>
              <a:endParaRPr lang="en-US" altLang="zh-CN" sz="200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363" name="Rectangle 126"/>
            <p:cNvSpPr>
              <a:spLocks noChangeArrowheads="1"/>
            </p:cNvSpPr>
            <p:nvPr/>
          </p:nvSpPr>
          <p:spPr bwMode="auto">
            <a:xfrm>
              <a:off x="3173413" y="4225925"/>
              <a:ext cx="88900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>
                  <a:solidFill>
                    <a:srgbClr val="FF3300"/>
                  </a:solidFill>
                  <a:latin typeface="宋体" panose="02010600030101010101" pitchFamily="2" charset="-122"/>
                </a:rPr>
                <a:t>2</a:t>
              </a:r>
              <a:endParaRPr lang="en-US" altLang="zh-CN" sz="200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364" name="Rectangle 127"/>
            <p:cNvSpPr>
              <a:spLocks noChangeArrowheads="1"/>
            </p:cNvSpPr>
            <p:nvPr/>
          </p:nvSpPr>
          <p:spPr bwMode="auto">
            <a:xfrm>
              <a:off x="3748088" y="4933950"/>
              <a:ext cx="88900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>
                  <a:solidFill>
                    <a:srgbClr val="FF3300"/>
                  </a:solidFill>
                  <a:latin typeface="宋体" panose="02010600030101010101" pitchFamily="2" charset="-122"/>
                </a:rPr>
                <a:t>3</a:t>
              </a:r>
              <a:endParaRPr lang="en-US" altLang="zh-CN" sz="200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365" name="Freeform 128"/>
            <p:cNvSpPr>
              <a:spLocks/>
            </p:cNvSpPr>
            <p:nvPr/>
          </p:nvSpPr>
          <p:spPr bwMode="auto">
            <a:xfrm>
              <a:off x="4684713" y="3802063"/>
              <a:ext cx="392112" cy="307975"/>
            </a:xfrm>
            <a:custGeom>
              <a:avLst/>
              <a:gdLst>
                <a:gd name="T0" fmla="*/ 0 w 247"/>
                <a:gd name="T1" fmla="*/ 2147483647 h 194"/>
                <a:gd name="T2" fmla="*/ 2147483647 w 247"/>
                <a:gd name="T3" fmla="*/ 2147483647 h 194"/>
                <a:gd name="T4" fmla="*/ 2147483647 w 247"/>
                <a:gd name="T5" fmla="*/ 2147483647 h 194"/>
                <a:gd name="T6" fmla="*/ 2147483647 w 247"/>
                <a:gd name="T7" fmla="*/ 0 h 194"/>
                <a:gd name="T8" fmla="*/ 2147483647 w 247"/>
                <a:gd name="T9" fmla="*/ 0 h 194"/>
                <a:gd name="T10" fmla="*/ 2147483647 w 247"/>
                <a:gd name="T11" fmla="*/ 2147483647 h 194"/>
                <a:gd name="T12" fmla="*/ 2147483647 w 247"/>
                <a:gd name="T13" fmla="*/ 2147483647 h 194"/>
                <a:gd name="T14" fmla="*/ 2147483647 w 247"/>
                <a:gd name="T15" fmla="*/ 2147483647 h 194"/>
                <a:gd name="T16" fmla="*/ 2147483647 w 247"/>
                <a:gd name="T17" fmla="*/ 2147483647 h 194"/>
                <a:gd name="T18" fmla="*/ 2147483647 w 247"/>
                <a:gd name="T19" fmla="*/ 2147483647 h 194"/>
                <a:gd name="T20" fmla="*/ 2147483647 w 247"/>
                <a:gd name="T21" fmla="*/ 2147483647 h 194"/>
                <a:gd name="T22" fmla="*/ 2147483647 w 247"/>
                <a:gd name="T23" fmla="*/ 2147483647 h 194"/>
                <a:gd name="T24" fmla="*/ 2147483647 w 247"/>
                <a:gd name="T25" fmla="*/ 2147483647 h 194"/>
                <a:gd name="T26" fmla="*/ 2147483647 w 247"/>
                <a:gd name="T27" fmla="*/ 2147483647 h 194"/>
                <a:gd name="T28" fmla="*/ 0 w 247"/>
                <a:gd name="T29" fmla="*/ 2147483647 h 1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7"/>
                <a:gd name="T46" fmla="*/ 0 h 194"/>
                <a:gd name="T47" fmla="*/ 247 w 247"/>
                <a:gd name="T48" fmla="*/ 194 h 1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7" h="194">
                  <a:moveTo>
                    <a:pt x="0" y="93"/>
                  </a:moveTo>
                  <a:lnTo>
                    <a:pt x="16" y="50"/>
                  </a:lnTo>
                  <a:lnTo>
                    <a:pt x="49" y="14"/>
                  </a:lnTo>
                  <a:lnTo>
                    <a:pt x="99" y="0"/>
                  </a:lnTo>
                  <a:lnTo>
                    <a:pt x="156" y="0"/>
                  </a:lnTo>
                  <a:lnTo>
                    <a:pt x="206" y="14"/>
                  </a:lnTo>
                  <a:lnTo>
                    <a:pt x="239" y="50"/>
                  </a:lnTo>
                  <a:lnTo>
                    <a:pt x="247" y="93"/>
                  </a:lnTo>
                  <a:lnTo>
                    <a:pt x="239" y="136"/>
                  </a:lnTo>
                  <a:lnTo>
                    <a:pt x="206" y="172"/>
                  </a:lnTo>
                  <a:lnTo>
                    <a:pt x="156" y="194"/>
                  </a:lnTo>
                  <a:lnTo>
                    <a:pt x="99" y="194"/>
                  </a:lnTo>
                  <a:lnTo>
                    <a:pt x="49" y="172"/>
                  </a:lnTo>
                  <a:lnTo>
                    <a:pt x="16" y="136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66" name="Rectangle 129"/>
            <p:cNvSpPr>
              <a:spLocks noChangeArrowheads="1"/>
            </p:cNvSpPr>
            <p:nvPr/>
          </p:nvSpPr>
          <p:spPr bwMode="auto">
            <a:xfrm>
              <a:off x="4841875" y="3857625"/>
              <a:ext cx="88900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 b="1">
                  <a:solidFill>
                    <a:srgbClr val="CC3300"/>
                  </a:solidFill>
                  <a:latin typeface="宋体" panose="02010600030101010101" pitchFamily="2" charset="-122"/>
                </a:rPr>
                <a:t>A</a:t>
              </a:r>
              <a:endParaRPr lang="en-US" altLang="zh-CN" sz="20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367" name="Rectangle 130"/>
            <p:cNvSpPr>
              <a:spLocks noChangeArrowheads="1"/>
            </p:cNvSpPr>
            <p:nvPr/>
          </p:nvSpPr>
          <p:spPr bwMode="auto">
            <a:xfrm>
              <a:off x="5326063" y="5353050"/>
              <a:ext cx="88900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 b="1">
                  <a:solidFill>
                    <a:srgbClr val="CC3300"/>
                  </a:solidFill>
                  <a:latin typeface="宋体" panose="02010600030101010101" pitchFamily="2" charset="-122"/>
                </a:rPr>
                <a:t>D</a:t>
              </a:r>
              <a:endParaRPr lang="en-US" altLang="zh-CN" sz="20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368" name="Rectangle 132"/>
            <p:cNvSpPr>
              <a:spLocks noChangeArrowheads="1"/>
            </p:cNvSpPr>
            <p:nvPr/>
          </p:nvSpPr>
          <p:spPr bwMode="auto">
            <a:xfrm>
              <a:off x="5822950" y="3835400"/>
              <a:ext cx="88900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 b="1">
                  <a:solidFill>
                    <a:srgbClr val="CC3300"/>
                  </a:solidFill>
                  <a:latin typeface="宋体" panose="02010600030101010101" pitchFamily="2" charset="-122"/>
                </a:rPr>
                <a:t>B</a:t>
              </a:r>
              <a:endParaRPr lang="en-US" altLang="zh-CN" sz="20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369" name="Freeform 133"/>
            <p:cNvSpPr>
              <a:spLocks/>
            </p:cNvSpPr>
            <p:nvPr/>
          </p:nvSpPr>
          <p:spPr bwMode="auto">
            <a:xfrm>
              <a:off x="5678488" y="3802063"/>
              <a:ext cx="392112" cy="307975"/>
            </a:xfrm>
            <a:custGeom>
              <a:avLst/>
              <a:gdLst>
                <a:gd name="T0" fmla="*/ 0 w 247"/>
                <a:gd name="T1" fmla="*/ 2147483647 h 194"/>
                <a:gd name="T2" fmla="*/ 2147483647 w 247"/>
                <a:gd name="T3" fmla="*/ 2147483647 h 194"/>
                <a:gd name="T4" fmla="*/ 2147483647 w 247"/>
                <a:gd name="T5" fmla="*/ 2147483647 h 194"/>
                <a:gd name="T6" fmla="*/ 2147483647 w 247"/>
                <a:gd name="T7" fmla="*/ 0 h 194"/>
                <a:gd name="T8" fmla="*/ 2147483647 w 247"/>
                <a:gd name="T9" fmla="*/ 0 h 194"/>
                <a:gd name="T10" fmla="*/ 2147483647 w 247"/>
                <a:gd name="T11" fmla="*/ 2147483647 h 194"/>
                <a:gd name="T12" fmla="*/ 2147483647 w 247"/>
                <a:gd name="T13" fmla="*/ 2147483647 h 194"/>
                <a:gd name="T14" fmla="*/ 2147483647 w 247"/>
                <a:gd name="T15" fmla="*/ 2147483647 h 194"/>
                <a:gd name="T16" fmla="*/ 2147483647 w 247"/>
                <a:gd name="T17" fmla="*/ 2147483647 h 194"/>
                <a:gd name="T18" fmla="*/ 2147483647 w 247"/>
                <a:gd name="T19" fmla="*/ 2147483647 h 194"/>
                <a:gd name="T20" fmla="*/ 2147483647 w 247"/>
                <a:gd name="T21" fmla="*/ 2147483647 h 194"/>
                <a:gd name="T22" fmla="*/ 2147483647 w 247"/>
                <a:gd name="T23" fmla="*/ 2147483647 h 194"/>
                <a:gd name="T24" fmla="*/ 2147483647 w 247"/>
                <a:gd name="T25" fmla="*/ 2147483647 h 194"/>
                <a:gd name="T26" fmla="*/ 2147483647 w 247"/>
                <a:gd name="T27" fmla="*/ 2147483647 h 194"/>
                <a:gd name="T28" fmla="*/ 0 w 247"/>
                <a:gd name="T29" fmla="*/ 2147483647 h 1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7"/>
                <a:gd name="T46" fmla="*/ 0 h 194"/>
                <a:gd name="T47" fmla="*/ 247 w 247"/>
                <a:gd name="T48" fmla="*/ 194 h 1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7" h="194">
                  <a:moveTo>
                    <a:pt x="0" y="93"/>
                  </a:moveTo>
                  <a:lnTo>
                    <a:pt x="8" y="50"/>
                  </a:lnTo>
                  <a:lnTo>
                    <a:pt x="50" y="14"/>
                  </a:lnTo>
                  <a:lnTo>
                    <a:pt x="99" y="0"/>
                  </a:lnTo>
                  <a:lnTo>
                    <a:pt x="148" y="0"/>
                  </a:lnTo>
                  <a:lnTo>
                    <a:pt x="198" y="14"/>
                  </a:lnTo>
                  <a:lnTo>
                    <a:pt x="239" y="50"/>
                  </a:lnTo>
                  <a:lnTo>
                    <a:pt x="247" y="93"/>
                  </a:lnTo>
                  <a:lnTo>
                    <a:pt x="239" y="136"/>
                  </a:lnTo>
                  <a:lnTo>
                    <a:pt x="198" y="172"/>
                  </a:lnTo>
                  <a:lnTo>
                    <a:pt x="148" y="194"/>
                  </a:lnTo>
                  <a:lnTo>
                    <a:pt x="99" y="194"/>
                  </a:lnTo>
                  <a:lnTo>
                    <a:pt x="50" y="172"/>
                  </a:lnTo>
                  <a:lnTo>
                    <a:pt x="8" y="136"/>
                  </a:lnTo>
                  <a:lnTo>
                    <a:pt x="0" y="9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70" name="Freeform 134"/>
            <p:cNvSpPr>
              <a:spLocks/>
            </p:cNvSpPr>
            <p:nvPr/>
          </p:nvSpPr>
          <p:spPr bwMode="auto">
            <a:xfrm>
              <a:off x="5181600" y="5307013"/>
              <a:ext cx="392113" cy="307975"/>
            </a:xfrm>
            <a:custGeom>
              <a:avLst/>
              <a:gdLst>
                <a:gd name="T0" fmla="*/ 0 w 247"/>
                <a:gd name="T1" fmla="*/ 2147483647 h 194"/>
                <a:gd name="T2" fmla="*/ 2147483647 w 247"/>
                <a:gd name="T3" fmla="*/ 2147483647 h 194"/>
                <a:gd name="T4" fmla="*/ 2147483647 w 247"/>
                <a:gd name="T5" fmla="*/ 2147483647 h 194"/>
                <a:gd name="T6" fmla="*/ 2147483647 w 247"/>
                <a:gd name="T7" fmla="*/ 0 h 194"/>
                <a:gd name="T8" fmla="*/ 2147483647 w 247"/>
                <a:gd name="T9" fmla="*/ 0 h 194"/>
                <a:gd name="T10" fmla="*/ 2147483647 w 247"/>
                <a:gd name="T11" fmla="*/ 2147483647 h 194"/>
                <a:gd name="T12" fmla="*/ 2147483647 w 247"/>
                <a:gd name="T13" fmla="*/ 2147483647 h 194"/>
                <a:gd name="T14" fmla="*/ 2147483647 w 247"/>
                <a:gd name="T15" fmla="*/ 2147483647 h 194"/>
                <a:gd name="T16" fmla="*/ 2147483647 w 247"/>
                <a:gd name="T17" fmla="*/ 2147483647 h 194"/>
                <a:gd name="T18" fmla="*/ 2147483647 w 247"/>
                <a:gd name="T19" fmla="*/ 2147483647 h 194"/>
                <a:gd name="T20" fmla="*/ 2147483647 w 247"/>
                <a:gd name="T21" fmla="*/ 2147483647 h 194"/>
                <a:gd name="T22" fmla="*/ 2147483647 w 247"/>
                <a:gd name="T23" fmla="*/ 2147483647 h 194"/>
                <a:gd name="T24" fmla="*/ 2147483647 w 247"/>
                <a:gd name="T25" fmla="*/ 2147483647 h 194"/>
                <a:gd name="T26" fmla="*/ 2147483647 w 247"/>
                <a:gd name="T27" fmla="*/ 2147483647 h 194"/>
                <a:gd name="T28" fmla="*/ 0 w 247"/>
                <a:gd name="T29" fmla="*/ 2147483647 h 1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7"/>
                <a:gd name="T46" fmla="*/ 0 h 194"/>
                <a:gd name="T47" fmla="*/ 247 w 247"/>
                <a:gd name="T48" fmla="*/ 194 h 1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7" h="194">
                  <a:moveTo>
                    <a:pt x="0" y="101"/>
                  </a:moveTo>
                  <a:lnTo>
                    <a:pt x="16" y="51"/>
                  </a:lnTo>
                  <a:lnTo>
                    <a:pt x="49" y="22"/>
                  </a:lnTo>
                  <a:lnTo>
                    <a:pt x="99" y="0"/>
                  </a:lnTo>
                  <a:lnTo>
                    <a:pt x="157" y="0"/>
                  </a:lnTo>
                  <a:lnTo>
                    <a:pt x="206" y="22"/>
                  </a:lnTo>
                  <a:lnTo>
                    <a:pt x="239" y="51"/>
                  </a:lnTo>
                  <a:lnTo>
                    <a:pt x="247" y="101"/>
                  </a:lnTo>
                  <a:lnTo>
                    <a:pt x="239" y="144"/>
                  </a:lnTo>
                  <a:lnTo>
                    <a:pt x="206" y="173"/>
                  </a:lnTo>
                  <a:lnTo>
                    <a:pt x="157" y="194"/>
                  </a:lnTo>
                  <a:lnTo>
                    <a:pt x="99" y="194"/>
                  </a:lnTo>
                  <a:lnTo>
                    <a:pt x="49" y="173"/>
                  </a:lnTo>
                  <a:lnTo>
                    <a:pt x="16" y="144"/>
                  </a:lnTo>
                  <a:lnTo>
                    <a:pt x="0" y="10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71" name="Freeform 135"/>
            <p:cNvSpPr>
              <a:spLocks/>
            </p:cNvSpPr>
            <p:nvPr/>
          </p:nvSpPr>
          <p:spPr bwMode="auto">
            <a:xfrm>
              <a:off x="5219700" y="4508500"/>
              <a:ext cx="392113" cy="307975"/>
            </a:xfrm>
            <a:custGeom>
              <a:avLst/>
              <a:gdLst>
                <a:gd name="T0" fmla="*/ 0 w 247"/>
                <a:gd name="T1" fmla="*/ 2147483647 h 194"/>
                <a:gd name="T2" fmla="*/ 2147483647 w 247"/>
                <a:gd name="T3" fmla="*/ 2147483647 h 194"/>
                <a:gd name="T4" fmla="*/ 2147483647 w 247"/>
                <a:gd name="T5" fmla="*/ 2147483647 h 194"/>
                <a:gd name="T6" fmla="*/ 2147483647 w 247"/>
                <a:gd name="T7" fmla="*/ 0 h 194"/>
                <a:gd name="T8" fmla="*/ 2147483647 w 247"/>
                <a:gd name="T9" fmla="*/ 0 h 194"/>
                <a:gd name="T10" fmla="*/ 2147483647 w 247"/>
                <a:gd name="T11" fmla="*/ 2147483647 h 194"/>
                <a:gd name="T12" fmla="*/ 2147483647 w 247"/>
                <a:gd name="T13" fmla="*/ 2147483647 h 194"/>
                <a:gd name="T14" fmla="*/ 2147483647 w 247"/>
                <a:gd name="T15" fmla="*/ 2147483647 h 194"/>
                <a:gd name="T16" fmla="*/ 2147483647 w 247"/>
                <a:gd name="T17" fmla="*/ 2147483647 h 194"/>
                <a:gd name="T18" fmla="*/ 2147483647 w 247"/>
                <a:gd name="T19" fmla="*/ 2147483647 h 194"/>
                <a:gd name="T20" fmla="*/ 2147483647 w 247"/>
                <a:gd name="T21" fmla="*/ 2147483647 h 194"/>
                <a:gd name="T22" fmla="*/ 2147483647 w 247"/>
                <a:gd name="T23" fmla="*/ 2147483647 h 194"/>
                <a:gd name="T24" fmla="*/ 2147483647 w 247"/>
                <a:gd name="T25" fmla="*/ 2147483647 h 194"/>
                <a:gd name="T26" fmla="*/ 2147483647 w 247"/>
                <a:gd name="T27" fmla="*/ 2147483647 h 194"/>
                <a:gd name="T28" fmla="*/ 0 w 247"/>
                <a:gd name="T29" fmla="*/ 2147483647 h 1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7"/>
                <a:gd name="T46" fmla="*/ 0 h 194"/>
                <a:gd name="T47" fmla="*/ 247 w 247"/>
                <a:gd name="T48" fmla="*/ 194 h 1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7" h="194">
                  <a:moveTo>
                    <a:pt x="0" y="100"/>
                  </a:moveTo>
                  <a:lnTo>
                    <a:pt x="16" y="57"/>
                  </a:lnTo>
                  <a:lnTo>
                    <a:pt x="49" y="21"/>
                  </a:lnTo>
                  <a:lnTo>
                    <a:pt x="99" y="0"/>
                  </a:lnTo>
                  <a:lnTo>
                    <a:pt x="157" y="0"/>
                  </a:lnTo>
                  <a:lnTo>
                    <a:pt x="206" y="21"/>
                  </a:lnTo>
                  <a:lnTo>
                    <a:pt x="239" y="57"/>
                  </a:lnTo>
                  <a:lnTo>
                    <a:pt x="247" y="100"/>
                  </a:lnTo>
                  <a:lnTo>
                    <a:pt x="239" y="144"/>
                  </a:lnTo>
                  <a:lnTo>
                    <a:pt x="206" y="180"/>
                  </a:lnTo>
                  <a:lnTo>
                    <a:pt x="157" y="194"/>
                  </a:lnTo>
                  <a:lnTo>
                    <a:pt x="99" y="194"/>
                  </a:lnTo>
                  <a:lnTo>
                    <a:pt x="49" y="180"/>
                  </a:lnTo>
                  <a:lnTo>
                    <a:pt x="16" y="144"/>
                  </a:lnTo>
                  <a:lnTo>
                    <a:pt x="0" y="100"/>
                  </a:lnTo>
                </a:path>
              </a:pathLst>
            </a:cu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72" name="Line 136"/>
            <p:cNvSpPr>
              <a:spLocks noChangeShapeType="1"/>
            </p:cNvSpPr>
            <p:nvPr/>
          </p:nvSpPr>
          <p:spPr bwMode="auto">
            <a:xfrm>
              <a:off x="5076825" y="3984625"/>
              <a:ext cx="509588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3" name="Freeform 137"/>
            <p:cNvSpPr>
              <a:spLocks/>
            </p:cNvSpPr>
            <p:nvPr/>
          </p:nvSpPr>
          <p:spPr bwMode="auto">
            <a:xfrm>
              <a:off x="5561013" y="3927475"/>
              <a:ext cx="117475" cy="103188"/>
            </a:xfrm>
            <a:custGeom>
              <a:avLst/>
              <a:gdLst>
                <a:gd name="T0" fmla="*/ 2147483647 w 74"/>
                <a:gd name="T1" fmla="*/ 2147483647 h 65"/>
                <a:gd name="T2" fmla="*/ 0 w 74"/>
                <a:gd name="T3" fmla="*/ 2147483647 h 65"/>
                <a:gd name="T4" fmla="*/ 2147483647 w 74"/>
                <a:gd name="T5" fmla="*/ 2147483647 h 65"/>
                <a:gd name="T6" fmla="*/ 0 w 74"/>
                <a:gd name="T7" fmla="*/ 0 h 65"/>
                <a:gd name="T8" fmla="*/ 2147483647 w 74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65"/>
                <a:gd name="T17" fmla="*/ 74 w 7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65">
                  <a:moveTo>
                    <a:pt x="74" y="36"/>
                  </a:moveTo>
                  <a:lnTo>
                    <a:pt x="0" y="65"/>
                  </a:lnTo>
                  <a:lnTo>
                    <a:pt x="8" y="36"/>
                  </a:lnTo>
                  <a:lnTo>
                    <a:pt x="0" y="0"/>
                  </a:lnTo>
                  <a:lnTo>
                    <a:pt x="74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74" name="Line 138"/>
            <p:cNvSpPr>
              <a:spLocks noChangeShapeType="1"/>
            </p:cNvSpPr>
            <p:nvPr/>
          </p:nvSpPr>
          <p:spPr bwMode="auto">
            <a:xfrm>
              <a:off x="4984750" y="4178300"/>
              <a:ext cx="301625" cy="3651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5" name="Freeform 139"/>
            <p:cNvSpPr>
              <a:spLocks/>
            </p:cNvSpPr>
            <p:nvPr/>
          </p:nvSpPr>
          <p:spPr bwMode="auto">
            <a:xfrm>
              <a:off x="4932363" y="4110038"/>
              <a:ext cx="119062" cy="114300"/>
            </a:xfrm>
            <a:custGeom>
              <a:avLst/>
              <a:gdLst>
                <a:gd name="T0" fmla="*/ 0 w 75"/>
                <a:gd name="T1" fmla="*/ 0 h 72"/>
                <a:gd name="T2" fmla="*/ 2147483647 w 75"/>
                <a:gd name="T3" fmla="*/ 2147483647 h 72"/>
                <a:gd name="T4" fmla="*/ 2147483647 w 75"/>
                <a:gd name="T5" fmla="*/ 2147483647 h 72"/>
                <a:gd name="T6" fmla="*/ 2147483647 w 75"/>
                <a:gd name="T7" fmla="*/ 2147483647 h 72"/>
                <a:gd name="T8" fmla="*/ 0 w 75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2"/>
                <a:gd name="T17" fmla="*/ 75 w 75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2">
                  <a:moveTo>
                    <a:pt x="0" y="0"/>
                  </a:moveTo>
                  <a:lnTo>
                    <a:pt x="75" y="36"/>
                  </a:lnTo>
                  <a:lnTo>
                    <a:pt x="33" y="43"/>
                  </a:lnTo>
                  <a:lnTo>
                    <a:pt x="17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76" name="Line 140"/>
            <p:cNvSpPr>
              <a:spLocks noChangeShapeType="1"/>
            </p:cNvSpPr>
            <p:nvPr/>
          </p:nvSpPr>
          <p:spPr bwMode="auto">
            <a:xfrm>
              <a:off x="5430838" y="4840288"/>
              <a:ext cx="1587" cy="3984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77" name="Freeform 141"/>
            <p:cNvSpPr>
              <a:spLocks/>
            </p:cNvSpPr>
            <p:nvPr/>
          </p:nvSpPr>
          <p:spPr bwMode="auto">
            <a:xfrm>
              <a:off x="5378450" y="5216525"/>
              <a:ext cx="104775" cy="103188"/>
            </a:xfrm>
            <a:custGeom>
              <a:avLst/>
              <a:gdLst>
                <a:gd name="T0" fmla="*/ 2147483647 w 66"/>
                <a:gd name="T1" fmla="*/ 2147483647 h 65"/>
                <a:gd name="T2" fmla="*/ 0 w 66"/>
                <a:gd name="T3" fmla="*/ 0 h 65"/>
                <a:gd name="T4" fmla="*/ 2147483647 w 66"/>
                <a:gd name="T5" fmla="*/ 2147483647 h 65"/>
                <a:gd name="T6" fmla="*/ 2147483647 w 66"/>
                <a:gd name="T7" fmla="*/ 0 h 65"/>
                <a:gd name="T8" fmla="*/ 2147483647 w 66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65"/>
                <a:gd name="T17" fmla="*/ 66 w 66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65">
                  <a:moveTo>
                    <a:pt x="33" y="65"/>
                  </a:moveTo>
                  <a:lnTo>
                    <a:pt x="0" y="0"/>
                  </a:lnTo>
                  <a:lnTo>
                    <a:pt x="33" y="7"/>
                  </a:lnTo>
                  <a:lnTo>
                    <a:pt x="66" y="0"/>
                  </a:lnTo>
                  <a:lnTo>
                    <a:pt x="33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78" name="Rectangle 142"/>
            <p:cNvSpPr>
              <a:spLocks noChangeArrowheads="1"/>
            </p:cNvSpPr>
            <p:nvPr/>
          </p:nvSpPr>
          <p:spPr bwMode="auto">
            <a:xfrm>
              <a:off x="5364163" y="3789363"/>
              <a:ext cx="88900" cy="16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>
                  <a:solidFill>
                    <a:srgbClr val="FF3300"/>
                  </a:solidFill>
                  <a:latin typeface="宋体" panose="02010600030101010101" pitchFamily="2" charset="-122"/>
                </a:rPr>
                <a:t>1</a:t>
              </a:r>
              <a:endParaRPr lang="en-US" altLang="zh-CN" sz="200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379" name="Rectangle 143"/>
            <p:cNvSpPr>
              <a:spLocks noChangeArrowheads="1"/>
            </p:cNvSpPr>
            <p:nvPr/>
          </p:nvSpPr>
          <p:spPr bwMode="auto">
            <a:xfrm>
              <a:off x="4919663" y="4222750"/>
              <a:ext cx="88900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>
                  <a:solidFill>
                    <a:srgbClr val="FF3300"/>
                  </a:solidFill>
                  <a:latin typeface="宋体" panose="02010600030101010101" pitchFamily="2" charset="-122"/>
                </a:rPr>
                <a:t>2</a:t>
              </a:r>
              <a:endParaRPr lang="en-US" altLang="zh-CN" sz="200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380" name="Rectangle 144"/>
            <p:cNvSpPr>
              <a:spLocks noChangeArrowheads="1"/>
            </p:cNvSpPr>
            <p:nvPr/>
          </p:nvSpPr>
          <p:spPr bwMode="auto">
            <a:xfrm>
              <a:off x="5495925" y="4930775"/>
              <a:ext cx="88900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>
                  <a:solidFill>
                    <a:srgbClr val="FF3300"/>
                  </a:solidFill>
                  <a:latin typeface="宋体" panose="02010600030101010101" pitchFamily="2" charset="-122"/>
                </a:rPr>
                <a:t>3</a:t>
              </a:r>
              <a:endParaRPr lang="en-US" altLang="zh-CN" sz="200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381" name="Freeform 145"/>
            <p:cNvSpPr>
              <a:spLocks/>
            </p:cNvSpPr>
            <p:nvPr/>
          </p:nvSpPr>
          <p:spPr bwMode="auto">
            <a:xfrm>
              <a:off x="6523038" y="3795713"/>
              <a:ext cx="392112" cy="307975"/>
            </a:xfrm>
            <a:custGeom>
              <a:avLst/>
              <a:gdLst>
                <a:gd name="T0" fmla="*/ 0 w 247"/>
                <a:gd name="T1" fmla="*/ 2147483647 h 194"/>
                <a:gd name="T2" fmla="*/ 2147483647 w 247"/>
                <a:gd name="T3" fmla="*/ 2147483647 h 194"/>
                <a:gd name="T4" fmla="*/ 2147483647 w 247"/>
                <a:gd name="T5" fmla="*/ 2147483647 h 194"/>
                <a:gd name="T6" fmla="*/ 2147483647 w 247"/>
                <a:gd name="T7" fmla="*/ 0 h 194"/>
                <a:gd name="T8" fmla="*/ 2147483647 w 247"/>
                <a:gd name="T9" fmla="*/ 0 h 194"/>
                <a:gd name="T10" fmla="*/ 2147483647 w 247"/>
                <a:gd name="T11" fmla="*/ 2147483647 h 194"/>
                <a:gd name="T12" fmla="*/ 2147483647 w 247"/>
                <a:gd name="T13" fmla="*/ 2147483647 h 194"/>
                <a:gd name="T14" fmla="*/ 2147483647 w 247"/>
                <a:gd name="T15" fmla="*/ 2147483647 h 194"/>
                <a:gd name="T16" fmla="*/ 2147483647 w 247"/>
                <a:gd name="T17" fmla="*/ 2147483647 h 194"/>
                <a:gd name="T18" fmla="*/ 2147483647 w 247"/>
                <a:gd name="T19" fmla="*/ 2147483647 h 194"/>
                <a:gd name="T20" fmla="*/ 2147483647 w 247"/>
                <a:gd name="T21" fmla="*/ 2147483647 h 194"/>
                <a:gd name="T22" fmla="*/ 2147483647 w 247"/>
                <a:gd name="T23" fmla="*/ 2147483647 h 194"/>
                <a:gd name="T24" fmla="*/ 2147483647 w 247"/>
                <a:gd name="T25" fmla="*/ 2147483647 h 194"/>
                <a:gd name="T26" fmla="*/ 2147483647 w 247"/>
                <a:gd name="T27" fmla="*/ 2147483647 h 194"/>
                <a:gd name="T28" fmla="*/ 0 w 247"/>
                <a:gd name="T29" fmla="*/ 2147483647 h 1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7"/>
                <a:gd name="T46" fmla="*/ 0 h 194"/>
                <a:gd name="T47" fmla="*/ 247 w 247"/>
                <a:gd name="T48" fmla="*/ 194 h 1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7" h="194">
                  <a:moveTo>
                    <a:pt x="0" y="93"/>
                  </a:moveTo>
                  <a:lnTo>
                    <a:pt x="8" y="50"/>
                  </a:lnTo>
                  <a:lnTo>
                    <a:pt x="41" y="14"/>
                  </a:lnTo>
                  <a:lnTo>
                    <a:pt x="90" y="0"/>
                  </a:lnTo>
                  <a:lnTo>
                    <a:pt x="148" y="0"/>
                  </a:lnTo>
                  <a:lnTo>
                    <a:pt x="198" y="14"/>
                  </a:lnTo>
                  <a:lnTo>
                    <a:pt x="230" y="50"/>
                  </a:lnTo>
                  <a:lnTo>
                    <a:pt x="247" y="93"/>
                  </a:lnTo>
                  <a:lnTo>
                    <a:pt x="230" y="136"/>
                  </a:lnTo>
                  <a:lnTo>
                    <a:pt x="198" y="172"/>
                  </a:lnTo>
                  <a:lnTo>
                    <a:pt x="148" y="194"/>
                  </a:lnTo>
                  <a:lnTo>
                    <a:pt x="90" y="194"/>
                  </a:lnTo>
                  <a:lnTo>
                    <a:pt x="41" y="172"/>
                  </a:lnTo>
                  <a:lnTo>
                    <a:pt x="8" y="136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82" name="Rectangle 146"/>
            <p:cNvSpPr>
              <a:spLocks noChangeArrowheads="1"/>
            </p:cNvSpPr>
            <p:nvPr/>
          </p:nvSpPr>
          <p:spPr bwMode="auto">
            <a:xfrm>
              <a:off x="6665913" y="3851275"/>
              <a:ext cx="88900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 b="1">
                  <a:solidFill>
                    <a:srgbClr val="CC3300"/>
                  </a:solidFill>
                  <a:latin typeface="宋体" panose="02010600030101010101" pitchFamily="2" charset="-122"/>
                </a:rPr>
                <a:t>A</a:t>
              </a:r>
              <a:endParaRPr lang="en-US" altLang="zh-CN" sz="20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383" name="Rectangle 148"/>
            <p:cNvSpPr>
              <a:spLocks noChangeArrowheads="1"/>
            </p:cNvSpPr>
            <p:nvPr/>
          </p:nvSpPr>
          <p:spPr bwMode="auto">
            <a:xfrm>
              <a:off x="7164388" y="4581525"/>
              <a:ext cx="88900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 b="1">
                  <a:solidFill>
                    <a:srgbClr val="CC3300"/>
                  </a:solidFill>
                  <a:latin typeface="宋体" panose="02010600030101010101" pitchFamily="2" charset="-122"/>
                </a:rPr>
                <a:t>C</a:t>
              </a:r>
              <a:endParaRPr lang="en-US" altLang="zh-CN" sz="20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384" name="Rectangle 149"/>
            <p:cNvSpPr>
              <a:spLocks noChangeArrowheads="1"/>
            </p:cNvSpPr>
            <p:nvPr/>
          </p:nvSpPr>
          <p:spPr bwMode="auto">
            <a:xfrm>
              <a:off x="7661275" y="3829050"/>
              <a:ext cx="88900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 b="1">
                  <a:solidFill>
                    <a:srgbClr val="CC3300"/>
                  </a:solidFill>
                  <a:latin typeface="宋体" panose="02010600030101010101" pitchFamily="2" charset="-122"/>
                </a:rPr>
                <a:t>B</a:t>
              </a:r>
              <a:endParaRPr lang="en-US" altLang="zh-CN" sz="20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385" name="Freeform 150"/>
            <p:cNvSpPr>
              <a:spLocks/>
            </p:cNvSpPr>
            <p:nvPr/>
          </p:nvSpPr>
          <p:spPr bwMode="auto">
            <a:xfrm>
              <a:off x="7504113" y="3795713"/>
              <a:ext cx="404812" cy="307975"/>
            </a:xfrm>
            <a:custGeom>
              <a:avLst/>
              <a:gdLst>
                <a:gd name="T0" fmla="*/ 0 w 255"/>
                <a:gd name="T1" fmla="*/ 2147483647 h 194"/>
                <a:gd name="T2" fmla="*/ 2147483647 w 255"/>
                <a:gd name="T3" fmla="*/ 2147483647 h 194"/>
                <a:gd name="T4" fmla="*/ 2147483647 w 255"/>
                <a:gd name="T5" fmla="*/ 2147483647 h 194"/>
                <a:gd name="T6" fmla="*/ 2147483647 w 255"/>
                <a:gd name="T7" fmla="*/ 0 h 194"/>
                <a:gd name="T8" fmla="*/ 2147483647 w 255"/>
                <a:gd name="T9" fmla="*/ 0 h 194"/>
                <a:gd name="T10" fmla="*/ 2147483647 w 255"/>
                <a:gd name="T11" fmla="*/ 2147483647 h 194"/>
                <a:gd name="T12" fmla="*/ 2147483647 w 255"/>
                <a:gd name="T13" fmla="*/ 2147483647 h 194"/>
                <a:gd name="T14" fmla="*/ 2147483647 w 255"/>
                <a:gd name="T15" fmla="*/ 2147483647 h 194"/>
                <a:gd name="T16" fmla="*/ 2147483647 w 255"/>
                <a:gd name="T17" fmla="*/ 2147483647 h 194"/>
                <a:gd name="T18" fmla="*/ 2147483647 w 255"/>
                <a:gd name="T19" fmla="*/ 2147483647 h 194"/>
                <a:gd name="T20" fmla="*/ 2147483647 w 255"/>
                <a:gd name="T21" fmla="*/ 2147483647 h 194"/>
                <a:gd name="T22" fmla="*/ 2147483647 w 255"/>
                <a:gd name="T23" fmla="*/ 2147483647 h 194"/>
                <a:gd name="T24" fmla="*/ 2147483647 w 255"/>
                <a:gd name="T25" fmla="*/ 2147483647 h 194"/>
                <a:gd name="T26" fmla="*/ 2147483647 w 255"/>
                <a:gd name="T27" fmla="*/ 2147483647 h 194"/>
                <a:gd name="T28" fmla="*/ 0 w 255"/>
                <a:gd name="T29" fmla="*/ 2147483647 h 1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5"/>
                <a:gd name="T46" fmla="*/ 0 h 194"/>
                <a:gd name="T47" fmla="*/ 255 w 255"/>
                <a:gd name="T48" fmla="*/ 194 h 1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5" h="194">
                  <a:moveTo>
                    <a:pt x="0" y="93"/>
                  </a:moveTo>
                  <a:lnTo>
                    <a:pt x="16" y="50"/>
                  </a:lnTo>
                  <a:lnTo>
                    <a:pt x="49" y="14"/>
                  </a:lnTo>
                  <a:lnTo>
                    <a:pt x="99" y="0"/>
                  </a:lnTo>
                  <a:lnTo>
                    <a:pt x="156" y="0"/>
                  </a:lnTo>
                  <a:lnTo>
                    <a:pt x="206" y="14"/>
                  </a:lnTo>
                  <a:lnTo>
                    <a:pt x="239" y="50"/>
                  </a:lnTo>
                  <a:lnTo>
                    <a:pt x="255" y="93"/>
                  </a:lnTo>
                  <a:lnTo>
                    <a:pt x="239" y="136"/>
                  </a:lnTo>
                  <a:lnTo>
                    <a:pt x="206" y="172"/>
                  </a:lnTo>
                  <a:lnTo>
                    <a:pt x="156" y="194"/>
                  </a:lnTo>
                  <a:lnTo>
                    <a:pt x="99" y="194"/>
                  </a:lnTo>
                  <a:lnTo>
                    <a:pt x="49" y="172"/>
                  </a:lnTo>
                  <a:lnTo>
                    <a:pt x="16" y="136"/>
                  </a:lnTo>
                  <a:lnTo>
                    <a:pt x="0" y="9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86" name="Freeform 151"/>
            <p:cNvSpPr>
              <a:spLocks/>
            </p:cNvSpPr>
            <p:nvPr/>
          </p:nvSpPr>
          <p:spPr bwMode="auto">
            <a:xfrm>
              <a:off x="7019925" y="5300663"/>
              <a:ext cx="392113" cy="307975"/>
            </a:xfrm>
            <a:custGeom>
              <a:avLst/>
              <a:gdLst>
                <a:gd name="T0" fmla="*/ 0 w 247"/>
                <a:gd name="T1" fmla="*/ 2147483647 h 194"/>
                <a:gd name="T2" fmla="*/ 2147483647 w 247"/>
                <a:gd name="T3" fmla="*/ 2147483647 h 194"/>
                <a:gd name="T4" fmla="*/ 2147483647 w 247"/>
                <a:gd name="T5" fmla="*/ 2147483647 h 194"/>
                <a:gd name="T6" fmla="*/ 2147483647 w 247"/>
                <a:gd name="T7" fmla="*/ 0 h 194"/>
                <a:gd name="T8" fmla="*/ 2147483647 w 247"/>
                <a:gd name="T9" fmla="*/ 0 h 194"/>
                <a:gd name="T10" fmla="*/ 2147483647 w 247"/>
                <a:gd name="T11" fmla="*/ 2147483647 h 194"/>
                <a:gd name="T12" fmla="*/ 2147483647 w 247"/>
                <a:gd name="T13" fmla="*/ 2147483647 h 194"/>
                <a:gd name="T14" fmla="*/ 2147483647 w 247"/>
                <a:gd name="T15" fmla="*/ 2147483647 h 194"/>
                <a:gd name="T16" fmla="*/ 2147483647 w 247"/>
                <a:gd name="T17" fmla="*/ 2147483647 h 194"/>
                <a:gd name="T18" fmla="*/ 2147483647 w 247"/>
                <a:gd name="T19" fmla="*/ 2147483647 h 194"/>
                <a:gd name="T20" fmla="*/ 2147483647 w 247"/>
                <a:gd name="T21" fmla="*/ 2147483647 h 194"/>
                <a:gd name="T22" fmla="*/ 2147483647 w 247"/>
                <a:gd name="T23" fmla="*/ 2147483647 h 194"/>
                <a:gd name="T24" fmla="*/ 2147483647 w 247"/>
                <a:gd name="T25" fmla="*/ 2147483647 h 194"/>
                <a:gd name="T26" fmla="*/ 2147483647 w 247"/>
                <a:gd name="T27" fmla="*/ 2147483647 h 194"/>
                <a:gd name="T28" fmla="*/ 0 w 247"/>
                <a:gd name="T29" fmla="*/ 2147483647 h 1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7"/>
                <a:gd name="T46" fmla="*/ 0 h 194"/>
                <a:gd name="T47" fmla="*/ 247 w 247"/>
                <a:gd name="T48" fmla="*/ 194 h 1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7" h="194">
                  <a:moveTo>
                    <a:pt x="0" y="101"/>
                  </a:moveTo>
                  <a:lnTo>
                    <a:pt x="8" y="51"/>
                  </a:lnTo>
                  <a:lnTo>
                    <a:pt x="41" y="22"/>
                  </a:lnTo>
                  <a:lnTo>
                    <a:pt x="91" y="0"/>
                  </a:lnTo>
                  <a:lnTo>
                    <a:pt x="148" y="0"/>
                  </a:lnTo>
                  <a:lnTo>
                    <a:pt x="198" y="22"/>
                  </a:lnTo>
                  <a:lnTo>
                    <a:pt x="231" y="51"/>
                  </a:lnTo>
                  <a:lnTo>
                    <a:pt x="247" y="101"/>
                  </a:lnTo>
                  <a:lnTo>
                    <a:pt x="231" y="144"/>
                  </a:lnTo>
                  <a:lnTo>
                    <a:pt x="198" y="173"/>
                  </a:lnTo>
                  <a:lnTo>
                    <a:pt x="148" y="194"/>
                  </a:lnTo>
                  <a:lnTo>
                    <a:pt x="91" y="194"/>
                  </a:lnTo>
                  <a:lnTo>
                    <a:pt x="41" y="173"/>
                  </a:lnTo>
                  <a:lnTo>
                    <a:pt x="8" y="144"/>
                  </a:lnTo>
                  <a:lnTo>
                    <a:pt x="0" y="101"/>
                  </a:lnTo>
                </a:path>
              </a:pathLst>
            </a:cu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87" name="Freeform 152"/>
            <p:cNvSpPr>
              <a:spLocks/>
            </p:cNvSpPr>
            <p:nvPr/>
          </p:nvSpPr>
          <p:spPr bwMode="auto">
            <a:xfrm>
              <a:off x="7019925" y="4537075"/>
              <a:ext cx="392113" cy="307975"/>
            </a:xfrm>
            <a:custGeom>
              <a:avLst/>
              <a:gdLst>
                <a:gd name="T0" fmla="*/ 0 w 247"/>
                <a:gd name="T1" fmla="*/ 2147483647 h 194"/>
                <a:gd name="T2" fmla="*/ 2147483647 w 247"/>
                <a:gd name="T3" fmla="*/ 2147483647 h 194"/>
                <a:gd name="T4" fmla="*/ 2147483647 w 247"/>
                <a:gd name="T5" fmla="*/ 2147483647 h 194"/>
                <a:gd name="T6" fmla="*/ 2147483647 w 247"/>
                <a:gd name="T7" fmla="*/ 0 h 194"/>
                <a:gd name="T8" fmla="*/ 2147483647 w 247"/>
                <a:gd name="T9" fmla="*/ 0 h 194"/>
                <a:gd name="T10" fmla="*/ 2147483647 w 247"/>
                <a:gd name="T11" fmla="*/ 2147483647 h 194"/>
                <a:gd name="T12" fmla="*/ 2147483647 w 247"/>
                <a:gd name="T13" fmla="*/ 2147483647 h 194"/>
                <a:gd name="T14" fmla="*/ 2147483647 w 247"/>
                <a:gd name="T15" fmla="*/ 2147483647 h 194"/>
                <a:gd name="T16" fmla="*/ 2147483647 w 247"/>
                <a:gd name="T17" fmla="*/ 2147483647 h 194"/>
                <a:gd name="T18" fmla="*/ 2147483647 w 247"/>
                <a:gd name="T19" fmla="*/ 2147483647 h 194"/>
                <a:gd name="T20" fmla="*/ 2147483647 w 247"/>
                <a:gd name="T21" fmla="*/ 2147483647 h 194"/>
                <a:gd name="T22" fmla="*/ 2147483647 w 247"/>
                <a:gd name="T23" fmla="*/ 2147483647 h 194"/>
                <a:gd name="T24" fmla="*/ 2147483647 w 247"/>
                <a:gd name="T25" fmla="*/ 2147483647 h 194"/>
                <a:gd name="T26" fmla="*/ 2147483647 w 247"/>
                <a:gd name="T27" fmla="*/ 2147483647 h 194"/>
                <a:gd name="T28" fmla="*/ 0 w 247"/>
                <a:gd name="T29" fmla="*/ 2147483647 h 1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7"/>
                <a:gd name="T46" fmla="*/ 0 h 194"/>
                <a:gd name="T47" fmla="*/ 247 w 247"/>
                <a:gd name="T48" fmla="*/ 194 h 1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7" h="194">
                  <a:moveTo>
                    <a:pt x="0" y="100"/>
                  </a:moveTo>
                  <a:lnTo>
                    <a:pt x="8" y="57"/>
                  </a:lnTo>
                  <a:lnTo>
                    <a:pt x="41" y="21"/>
                  </a:lnTo>
                  <a:lnTo>
                    <a:pt x="91" y="0"/>
                  </a:lnTo>
                  <a:lnTo>
                    <a:pt x="148" y="0"/>
                  </a:lnTo>
                  <a:lnTo>
                    <a:pt x="198" y="21"/>
                  </a:lnTo>
                  <a:lnTo>
                    <a:pt x="231" y="57"/>
                  </a:lnTo>
                  <a:lnTo>
                    <a:pt x="247" y="100"/>
                  </a:lnTo>
                  <a:lnTo>
                    <a:pt x="231" y="144"/>
                  </a:lnTo>
                  <a:lnTo>
                    <a:pt x="198" y="180"/>
                  </a:lnTo>
                  <a:lnTo>
                    <a:pt x="148" y="194"/>
                  </a:lnTo>
                  <a:lnTo>
                    <a:pt x="91" y="194"/>
                  </a:lnTo>
                  <a:lnTo>
                    <a:pt x="41" y="180"/>
                  </a:lnTo>
                  <a:lnTo>
                    <a:pt x="8" y="144"/>
                  </a:lnTo>
                  <a:lnTo>
                    <a:pt x="0" y="10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88" name="Line 153"/>
            <p:cNvSpPr>
              <a:spLocks noChangeShapeType="1"/>
            </p:cNvSpPr>
            <p:nvPr/>
          </p:nvSpPr>
          <p:spPr bwMode="auto">
            <a:xfrm>
              <a:off x="6915150" y="3978275"/>
              <a:ext cx="509588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89" name="Freeform 154"/>
            <p:cNvSpPr>
              <a:spLocks/>
            </p:cNvSpPr>
            <p:nvPr/>
          </p:nvSpPr>
          <p:spPr bwMode="auto">
            <a:xfrm>
              <a:off x="7399338" y="3921125"/>
              <a:ext cx="104775" cy="103188"/>
            </a:xfrm>
            <a:custGeom>
              <a:avLst/>
              <a:gdLst>
                <a:gd name="T0" fmla="*/ 2147483647 w 66"/>
                <a:gd name="T1" fmla="*/ 2147483647 h 65"/>
                <a:gd name="T2" fmla="*/ 0 w 66"/>
                <a:gd name="T3" fmla="*/ 2147483647 h 65"/>
                <a:gd name="T4" fmla="*/ 2147483647 w 66"/>
                <a:gd name="T5" fmla="*/ 2147483647 h 65"/>
                <a:gd name="T6" fmla="*/ 0 w 66"/>
                <a:gd name="T7" fmla="*/ 0 h 65"/>
                <a:gd name="T8" fmla="*/ 2147483647 w 66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65"/>
                <a:gd name="T17" fmla="*/ 66 w 66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65">
                  <a:moveTo>
                    <a:pt x="66" y="36"/>
                  </a:moveTo>
                  <a:lnTo>
                    <a:pt x="0" y="65"/>
                  </a:lnTo>
                  <a:lnTo>
                    <a:pt x="8" y="36"/>
                  </a:lnTo>
                  <a:lnTo>
                    <a:pt x="0" y="0"/>
                  </a:lnTo>
                  <a:lnTo>
                    <a:pt x="66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90" name="Line 155"/>
            <p:cNvSpPr>
              <a:spLocks noChangeShapeType="1"/>
            </p:cNvSpPr>
            <p:nvPr/>
          </p:nvSpPr>
          <p:spPr bwMode="auto">
            <a:xfrm>
              <a:off x="6810375" y="4171950"/>
              <a:ext cx="301625" cy="3651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91" name="Freeform 156"/>
            <p:cNvSpPr>
              <a:spLocks/>
            </p:cNvSpPr>
            <p:nvPr/>
          </p:nvSpPr>
          <p:spPr bwMode="auto">
            <a:xfrm>
              <a:off x="6770688" y="4103688"/>
              <a:ext cx="104775" cy="114300"/>
            </a:xfrm>
            <a:custGeom>
              <a:avLst/>
              <a:gdLst>
                <a:gd name="T0" fmla="*/ 0 w 66"/>
                <a:gd name="T1" fmla="*/ 0 h 72"/>
                <a:gd name="T2" fmla="*/ 2147483647 w 66"/>
                <a:gd name="T3" fmla="*/ 2147483647 h 72"/>
                <a:gd name="T4" fmla="*/ 2147483647 w 66"/>
                <a:gd name="T5" fmla="*/ 2147483647 h 72"/>
                <a:gd name="T6" fmla="*/ 2147483647 w 66"/>
                <a:gd name="T7" fmla="*/ 2147483647 h 72"/>
                <a:gd name="T8" fmla="*/ 0 w 66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72"/>
                <a:gd name="T17" fmla="*/ 66 w 66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72">
                  <a:moveTo>
                    <a:pt x="0" y="0"/>
                  </a:moveTo>
                  <a:lnTo>
                    <a:pt x="66" y="36"/>
                  </a:lnTo>
                  <a:lnTo>
                    <a:pt x="33" y="43"/>
                  </a:lnTo>
                  <a:lnTo>
                    <a:pt x="9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92" name="Line 157"/>
            <p:cNvSpPr>
              <a:spLocks noChangeShapeType="1"/>
            </p:cNvSpPr>
            <p:nvPr/>
          </p:nvSpPr>
          <p:spPr bwMode="auto">
            <a:xfrm>
              <a:off x="7254875" y="4913313"/>
              <a:ext cx="1588" cy="4000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93" name="Freeform 158"/>
            <p:cNvSpPr>
              <a:spLocks/>
            </p:cNvSpPr>
            <p:nvPr/>
          </p:nvSpPr>
          <p:spPr bwMode="auto">
            <a:xfrm>
              <a:off x="7202488" y="4833938"/>
              <a:ext cx="117475" cy="101600"/>
            </a:xfrm>
            <a:custGeom>
              <a:avLst/>
              <a:gdLst>
                <a:gd name="T0" fmla="*/ 2147483647 w 74"/>
                <a:gd name="T1" fmla="*/ 0 h 64"/>
                <a:gd name="T2" fmla="*/ 2147483647 w 74"/>
                <a:gd name="T3" fmla="*/ 2147483647 h 64"/>
                <a:gd name="T4" fmla="*/ 2147483647 w 74"/>
                <a:gd name="T5" fmla="*/ 2147483647 h 64"/>
                <a:gd name="T6" fmla="*/ 0 w 74"/>
                <a:gd name="T7" fmla="*/ 2147483647 h 64"/>
                <a:gd name="T8" fmla="*/ 2147483647 w 74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64"/>
                <a:gd name="T17" fmla="*/ 74 w 74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64">
                  <a:moveTo>
                    <a:pt x="33" y="0"/>
                  </a:moveTo>
                  <a:lnTo>
                    <a:pt x="74" y="64"/>
                  </a:lnTo>
                  <a:lnTo>
                    <a:pt x="33" y="57"/>
                  </a:lnTo>
                  <a:lnTo>
                    <a:pt x="0" y="6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94" name="Rectangle 159"/>
            <p:cNvSpPr>
              <a:spLocks noChangeArrowheads="1"/>
            </p:cNvSpPr>
            <p:nvPr/>
          </p:nvSpPr>
          <p:spPr bwMode="auto">
            <a:xfrm>
              <a:off x="7202488" y="3783013"/>
              <a:ext cx="88900" cy="16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>
                  <a:solidFill>
                    <a:srgbClr val="FF3300"/>
                  </a:solidFill>
                  <a:latin typeface="宋体" panose="02010600030101010101" pitchFamily="2" charset="-122"/>
                </a:rPr>
                <a:t>1</a:t>
              </a:r>
              <a:endParaRPr lang="en-US" altLang="zh-CN" sz="200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395" name="Rectangle 160"/>
            <p:cNvSpPr>
              <a:spLocks noChangeArrowheads="1"/>
            </p:cNvSpPr>
            <p:nvPr/>
          </p:nvSpPr>
          <p:spPr bwMode="auto">
            <a:xfrm>
              <a:off x="6757988" y="4216400"/>
              <a:ext cx="88900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>
                  <a:solidFill>
                    <a:srgbClr val="FF3300"/>
                  </a:solidFill>
                  <a:latin typeface="宋体" panose="02010600030101010101" pitchFamily="2" charset="-122"/>
                </a:rPr>
                <a:t>2</a:t>
              </a:r>
              <a:endParaRPr lang="en-US" altLang="zh-CN" sz="200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396" name="Rectangle 161"/>
            <p:cNvSpPr>
              <a:spLocks noChangeArrowheads="1"/>
            </p:cNvSpPr>
            <p:nvPr/>
          </p:nvSpPr>
          <p:spPr bwMode="auto">
            <a:xfrm>
              <a:off x="7334250" y="4924425"/>
              <a:ext cx="88900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>
                  <a:solidFill>
                    <a:srgbClr val="FF3300"/>
                  </a:solidFill>
                  <a:latin typeface="宋体" panose="02010600030101010101" pitchFamily="2" charset="-122"/>
                </a:rPr>
                <a:t>3</a:t>
              </a:r>
              <a:endParaRPr lang="en-US" altLang="zh-CN" sz="200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397" name="Freeform 162"/>
            <p:cNvSpPr>
              <a:spLocks/>
            </p:cNvSpPr>
            <p:nvPr/>
          </p:nvSpPr>
          <p:spPr bwMode="auto">
            <a:xfrm>
              <a:off x="2936875" y="3827463"/>
              <a:ext cx="392113" cy="307975"/>
            </a:xfrm>
            <a:custGeom>
              <a:avLst/>
              <a:gdLst>
                <a:gd name="T0" fmla="*/ 0 w 247"/>
                <a:gd name="T1" fmla="*/ 2147483647 h 194"/>
                <a:gd name="T2" fmla="*/ 2147483647 w 247"/>
                <a:gd name="T3" fmla="*/ 2147483647 h 194"/>
                <a:gd name="T4" fmla="*/ 2147483647 w 247"/>
                <a:gd name="T5" fmla="*/ 2147483647 h 194"/>
                <a:gd name="T6" fmla="*/ 2147483647 w 247"/>
                <a:gd name="T7" fmla="*/ 0 h 194"/>
                <a:gd name="T8" fmla="*/ 2147483647 w 247"/>
                <a:gd name="T9" fmla="*/ 0 h 194"/>
                <a:gd name="T10" fmla="*/ 2147483647 w 247"/>
                <a:gd name="T11" fmla="*/ 2147483647 h 194"/>
                <a:gd name="T12" fmla="*/ 2147483647 w 247"/>
                <a:gd name="T13" fmla="*/ 2147483647 h 194"/>
                <a:gd name="T14" fmla="*/ 2147483647 w 247"/>
                <a:gd name="T15" fmla="*/ 2147483647 h 194"/>
                <a:gd name="T16" fmla="*/ 2147483647 w 247"/>
                <a:gd name="T17" fmla="*/ 2147483647 h 194"/>
                <a:gd name="T18" fmla="*/ 2147483647 w 247"/>
                <a:gd name="T19" fmla="*/ 2147483647 h 194"/>
                <a:gd name="T20" fmla="*/ 2147483647 w 247"/>
                <a:gd name="T21" fmla="*/ 2147483647 h 194"/>
                <a:gd name="T22" fmla="*/ 2147483647 w 247"/>
                <a:gd name="T23" fmla="*/ 2147483647 h 194"/>
                <a:gd name="T24" fmla="*/ 2147483647 w 247"/>
                <a:gd name="T25" fmla="*/ 2147483647 h 194"/>
                <a:gd name="T26" fmla="*/ 2147483647 w 247"/>
                <a:gd name="T27" fmla="*/ 2147483647 h 194"/>
                <a:gd name="T28" fmla="*/ 0 w 247"/>
                <a:gd name="T29" fmla="*/ 2147483647 h 1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7"/>
                <a:gd name="T46" fmla="*/ 0 h 194"/>
                <a:gd name="T47" fmla="*/ 247 w 247"/>
                <a:gd name="T48" fmla="*/ 194 h 1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7" h="194">
                  <a:moveTo>
                    <a:pt x="0" y="101"/>
                  </a:moveTo>
                  <a:lnTo>
                    <a:pt x="8" y="50"/>
                  </a:lnTo>
                  <a:lnTo>
                    <a:pt x="41" y="22"/>
                  </a:lnTo>
                  <a:lnTo>
                    <a:pt x="91" y="0"/>
                  </a:lnTo>
                  <a:lnTo>
                    <a:pt x="149" y="0"/>
                  </a:lnTo>
                  <a:lnTo>
                    <a:pt x="198" y="22"/>
                  </a:lnTo>
                  <a:lnTo>
                    <a:pt x="231" y="50"/>
                  </a:lnTo>
                  <a:lnTo>
                    <a:pt x="247" y="101"/>
                  </a:lnTo>
                  <a:lnTo>
                    <a:pt x="231" y="144"/>
                  </a:lnTo>
                  <a:lnTo>
                    <a:pt x="198" y="173"/>
                  </a:lnTo>
                  <a:lnTo>
                    <a:pt x="149" y="194"/>
                  </a:lnTo>
                  <a:lnTo>
                    <a:pt x="91" y="194"/>
                  </a:lnTo>
                  <a:lnTo>
                    <a:pt x="41" y="173"/>
                  </a:lnTo>
                  <a:lnTo>
                    <a:pt x="8" y="144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398" name="Rectangle 163"/>
            <p:cNvSpPr>
              <a:spLocks noChangeArrowheads="1"/>
            </p:cNvSpPr>
            <p:nvPr/>
          </p:nvSpPr>
          <p:spPr bwMode="auto">
            <a:xfrm>
              <a:off x="3081338" y="3884613"/>
              <a:ext cx="88900" cy="16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 b="1">
                  <a:solidFill>
                    <a:srgbClr val="CC3300"/>
                  </a:solidFill>
                  <a:latin typeface="宋体" panose="02010600030101010101" pitchFamily="2" charset="-122"/>
                </a:rPr>
                <a:t>A</a:t>
              </a:r>
              <a:endParaRPr lang="en-US" altLang="zh-CN" sz="20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399" name="Freeform 164"/>
            <p:cNvSpPr>
              <a:spLocks/>
            </p:cNvSpPr>
            <p:nvPr/>
          </p:nvSpPr>
          <p:spPr bwMode="auto">
            <a:xfrm>
              <a:off x="1082675" y="3797300"/>
              <a:ext cx="392113" cy="307975"/>
            </a:xfrm>
            <a:custGeom>
              <a:avLst/>
              <a:gdLst>
                <a:gd name="T0" fmla="*/ 0 w 247"/>
                <a:gd name="T1" fmla="*/ 2147483647 h 194"/>
                <a:gd name="T2" fmla="*/ 2147483647 w 247"/>
                <a:gd name="T3" fmla="*/ 2147483647 h 194"/>
                <a:gd name="T4" fmla="*/ 2147483647 w 247"/>
                <a:gd name="T5" fmla="*/ 2147483647 h 194"/>
                <a:gd name="T6" fmla="*/ 2147483647 w 247"/>
                <a:gd name="T7" fmla="*/ 0 h 194"/>
                <a:gd name="T8" fmla="*/ 2147483647 w 247"/>
                <a:gd name="T9" fmla="*/ 0 h 194"/>
                <a:gd name="T10" fmla="*/ 2147483647 w 247"/>
                <a:gd name="T11" fmla="*/ 2147483647 h 194"/>
                <a:gd name="T12" fmla="*/ 2147483647 w 247"/>
                <a:gd name="T13" fmla="*/ 2147483647 h 194"/>
                <a:gd name="T14" fmla="*/ 2147483647 w 247"/>
                <a:gd name="T15" fmla="*/ 2147483647 h 194"/>
                <a:gd name="T16" fmla="*/ 2147483647 w 247"/>
                <a:gd name="T17" fmla="*/ 2147483647 h 194"/>
                <a:gd name="T18" fmla="*/ 2147483647 w 247"/>
                <a:gd name="T19" fmla="*/ 2147483647 h 194"/>
                <a:gd name="T20" fmla="*/ 2147483647 w 247"/>
                <a:gd name="T21" fmla="*/ 2147483647 h 194"/>
                <a:gd name="T22" fmla="*/ 2147483647 w 247"/>
                <a:gd name="T23" fmla="*/ 2147483647 h 194"/>
                <a:gd name="T24" fmla="*/ 2147483647 w 247"/>
                <a:gd name="T25" fmla="*/ 2147483647 h 194"/>
                <a:gd name="T26" fmla="*/ 2147483647 w 247"/>
                <a:gd name="T27" fmla="*/ 2147483647 h 194"/>
                <a:gd name="T28" fmla="*/ 0 w 247"/>
                <a:gd name="T29" fmla="*/ 2147483647 h 1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7"/>
                <a:gd name="T46" fmla="*/ 0 h 194"/>
                <a:gd name="T47" fmla="*/ 247 w 247"/>
                <a:gd name="T48" fmla="*/ 194 h 1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7" h="194">
                  <a:moveTo>
                    <a:pt x="0" y="101"/>
                  </a:moveTo>
                  <a:lnTo>
                    <a:pt x="9" y="50"/>
                  </a:lnTo>
                  <a:lnTo>
                    <a:pt x="41" y="22"/>
                  </a:lnTo>
                  <a:lnTo>
                    <a:pt x="99" y="0"/>
                  </a:lnTo>
                  <a:lnTo>
                    <a:pt x="149" y="0"/>
                  </a:lnTo>
                  <a:lnTo>
                    <a:pt x="198" y="22"/>
                  </a:lnTo>
                  <a:lnTo>
                    <a:pt x="239" y="50"/>
                  </a:lnTo>
                  <a:lnTo>
                    <a:pt x="247" y="101"/>
                  </a:lnTo>
                  <a:lnTo>
                    <a:pt x="239" y="144"/>
                  </a:lnTo>
                  <a:lnTo>
                    <a:pt x="198" y="173"/>
                  </a:lnTo>
                  <a:lnTo>
                    <a:pt x="149" y="194"/>
                  </a:lnTo>
                  <a:lnTo>
                    <a:pt x="99" y="194"/>
                  </a:lnTo>
                  <a:lnTo>
                    <a:pt x="41" y="173"/>
                  </a:lnTo>
                  <a:lnTo>
                    <a:pt x="9" y="144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400" name="Rectangle 165"/>
            <p:cNvSpPr>
              <a:spLocks noChangeArrowheads="1"/>
            </p:cNvSpPr>
            <p:nvPr/>
          </p:nvSpPr>
          <p:spPr bwMode="auto">
            <a:xfrm>
              <a:off x="1201738" y="3863975"/>
              <a:ext cx="88900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 b="1">
                  <a:solidFill>
                    <a:srgbClr val="CC3300"/>
                  </a:solidFill>
                  <a:latin typeface="宋体" panose="02010600030101010101" pitchFamily="2" charset="-122"/>
                </a:rPr>
                <a:t>A</a:t>
              </a:r>
              <a:endParaRPr lang="en-US" altLang="zh-CN" sz="20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401" name="Rectangle 166"/>
            <p:cNvSpPr>
              <a:spLocks noChangeArrowheads="1"/>
            </p:cNvSpPr>
            <p:nvPr/>
          </p:nvSpPr>
          <p:spPr bwMode="auto">
            <a:xfrm>
              <a:off x="1116013" y="3284538"/>
              <a:ext cx="1812925" cy="16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 b="1">
                  <a:solidFill>
                    <a:srgbClr val="000000"/>
                  </a:solidFill>
                  <a:latin typeface="宋体" panose="02010600030101010101" pitchFamily="2" charset="-122"/>
                </a:rPr>
                <a:t>(</a:t>
              </a:r>
              <a:r>
                <a:rPr lang="zh-CN" altLang="en-US" sz="1400" b="1">
                  <a:solidFill>
                    <a:srgbClr val="000000"/>
                  </a:solidFill>
                  <a:latin typeface="宋体" panose="02010600030101010101" pitchFamily="2" charset="-122"/>
                </a:rPr>
                <a:t>一</a:t>
              </a:r>
              <a:r>
                <a:rPr lang="en-US" altLang="zh-CN" sz="1400" b="1">
                  <a:solidFill>
                    <a:srgbClr val="000000"/>
                  </a:solidFill>
                  <a:latin typeface="宋体" panose="02010600030101010101" pitchFamily="2" charset="-122"/>
                </a:rPr>
                <a:t>)</a:t>
              </a:r>
              <a:r>
                <a:rPr lang="zh-CN" altLang="en-US" sz="1400" b="1">
                  <a:solidFill>
                    <a:srgbClr val="000000"/>
                  </a:solidFill>
                  <a:latin typeface="宋体" panose="02010600030101010101" pitchFamily="2" charset="-122"/>
                </a:rPr>
                <a:t>网络的拓扑结构</a:t>
              </a:r>
              <a:endParaRPr lang="zh-CN" altLang="en-US" sz="2000" b="1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402" name="Rectangle 168"/>
            <p:cNvSpPr>
              <a:spLocks noChangeArrowheads="1"/>
            </p:cNvSpPr>
            <p:nvPr/>
          </p:nvSpPr>
          <p:spPr bwMode="auto">
            <a:xfrm>
              <a:off x="3563938" y="3284538"/>
              <a:ext cx="2482850" cy="16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 b="1">
                  <a:solidFill>
                    <a:srgbClr val="000000"/>
                  </a:solidFill>
                  <a:latin typeface="宋体" panose="02010600030101010101" pitchFamily="2" charset="-122"/>
                </a:rPr>
                <a:t>(</a:t>
              </a:r>
              <a:r>
                <a:rPr lang="zh-CN" altLang="en-US" sz="1400" b="1">
                  <a:solidFill>
                    <a:srgbClr val="000000"/>
                  </a:solidFill>
                  <a:latin typeface="宋体" panose="02010600030101010101" pitchFamily="2" charset="-122"/>
                </a:rPr>
                <a:t>二</a:t>
              </a:r>
              <a:r>
                <a:rPr lang="en-US" altLang="zh-CN" sz="1400" b="1">
                  <a:solidFill>
                    <a:srgbClr val="000000"/>
                  </a:solidFill>
                  <a:latin typeface="宋体" panose="02010600030101010101" pitchFamily="2" charset="-122"/>
                </a:rPr>
                <a:t>)</a:t>
              </a:r>
              <a:r>
                <a:rPr lang="zh-CN" altLang="en-US" sz="1400" b="1">
                  <a:solidFill>
                    <a:srgbClr val="000000"/>
                  </a:solidFill>
                  <a:latin typeface="宋体" panose="02010600030101010101" pitchFamily="2" charset="-122"/>
                </a:rPr>
                <a:t>每台路由器的</a:t>
              </a:r>
              <a:r>
                <a:rPr lang="en-US" altLang="zh-CN" sz="1400" b="1">
                  <a:solidFill>
                    <a:srgbClr val="000000"/>
                  </a:solidFill>
                  <a:latin typeface="宋体" panose="02010600030101010101" pitchFamily="2" charset="-122"/>
                </a:rPr>
                <a:t>LSDB</a:t>
              </a:r>
              <a:endParaRPr lang="en-US" altLang="zh-CN" sz="2000" b="1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403" name="Rectangle 174"/>
            <p:cNvSpPr>
              <a:spLocks noChangeArrowheads="1"/>
            </p:cNvSpPr>
            <p:nvPr/>
          </p:nvSpPr>
          <p:spPr bwMode="auto">
            <a:xfrm>
              <a:off x="5940425" y="3284538"/>
              <a:ext cx="2465388" cy="16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 b="1">
                  <a:solidFill>
                    <a:srgbClr val="000000"/>
                  </a:solidFill>
                  <a:latin typeface="宋体" panose="02010600030101010101" pitchFamily="2" charset="-122"/>
                </a:rPr>
                <a:t>(</a:t>
              </a:r>
              <a:r>
                <a:rPr lang="zh-CN" altLang="en-US" sz="1400" b="1">
                  <a:solidFill>
                    <a:srgbClr val="000000"/>
                  </a:solidFill>
                  <a:latin typeface="宋体" panose="02010600030101010101" pitchFamily="2" charset="-122"/>
                </a:rPr>
                <a:t>三</a:t>
              </a:r>
              <a:r>
                <a:rPr lang="en-US" altLang="zh-CN" sz="1400" b="1">
                  <a:solidFill>
                    <a:srgbClr val="000000"/>
                  </a:solidFill>
                  <a:latin typeface="宋体" panose="02010600030101010101" pitchFamily="2" charset="-122"/>
                </a:rPr>
                <a:t>)</a:t>
              </a:r>
              <a:r>
                <a:rPr lang="zh-CN" altLang="en-US" sz="1400" b="1">
                  <a:solidFill>
                    <a:srgbClr val="000000"/>
                  </a:solidFill>
                  <a:latin typeface="宋体" panose="02010600030101010101" pitchFamily="2" charset="-122"/>
                </a:rPr>
                <a:t>由</a:t>
              </a:r>
              <a:r>
                <a:rPr lang="en-US" altLang="zh-CN" sz="1400" b="1">
                  <a:solidFill>
                    <a:srgbClr val="000000"/>
                  </a:solidFill>
                  <a:latin typeface="宋体" panose="02010600030101010101" pitchFamily="2" charset="-122"/>
                </a:rPr>
                <a:t>LSDB</a:t>
              </a:r>
              <a:r>
                <a:rPr lang="zh-CN" altLang="en-US" sz="1400" b="1">
                  <a:solidFill>
                    <a:srgbClr val="000000"/>
                  </a:solidFill>
                  <a:latin typeface="宋体" panose="02010600030101010101" pitchFamily="2" charset="-122"/>
                </a:rPr>
                <a:t>得到的带权有向图</a:t>
              </a:r>
            </a:p>
          </p:txBody>
        </p:sp>
        <p:sp>
          <p:nvSpPr>
            <p:cNvPr id="12404" name="Rectangle 176"/>
            <p:cNvSpPr>
              <a:spLocks noChangeArrowheads="1"/>
            </p:cNvSpPr>
            <p:nvPr/>
          </p:nvSpPr>
          <p:spPr bwMode="auto">
            <a:xfrm>
              <a:off x="2339975" y="6021388"/>
              <a:ext cx="4089400" cy="16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 b="1">
                  <a:solidFill>
                    <a:srgbClr val="000000"/>
                  </a:solidFill>
                  <a:latin typeface="宋体" panose="02010600030101010101" pitchFamily="2" charset="-122"/>
                </a:rPr>
                <a:t>(</a:t>
              </a:r>
              <a:r>
                <a:rPr lang="zh-CN" altLang="en-US" sz="1400" b="1">
                  <a:solidFill>
                    <a:srgbClr val="000000"/>
                  </a:solidFill>
                  <a:latin typeface="宋体" panose="02010600030101010101" pitchFamily="2" charset="-122"/>
                </a:rPr>
                <a:t>四</a:t>
              </a:r>
              <a:r>
                <a:rPr lang="en-US" altLang="zh-CN" sz="1400" b="1">
                  <a:solidFill>
                    <a:srgbClr val="000000"/>
                  </a:solidFill>
                  <a:latin typeface="宋体" panose="02010600030101010101" pitchFamily="2" charset="-122"/>
                </a:rPr>
                <a:t>)</a:t>
              </a:r>
              <a:r>
                <a:rPr lang="zh-CN" altLang="en-US" sz="1400" b="1">
                  <a:solidFill>
                    <a:srgbClr val="000000"/>
                  </a:solidFill>
                  <a:latin typeface="宋体" panose="02010600030101010101" pitchFamily="2" charset="-122"/>
                </a:rPr>
                <a:t>每台路由器分别以自己为根节点计算最小生成树</a:t>
              </a:r>
              <a:endParaRPr lang="zh-CN" altLang="en-US" sz="2000" b="1">
                <a:latin typeface="楷体_GB2312" pitchFamily="49" charset="-122"/>
                <a:ea typeface="楷体_GB2312" pitchFamily="49" charset="-122"/>
              </a:endParaRPr>
            </a:p>
          </p:txBody>
        </p:sp>
        <p:grpSp>
          <p:nvGrpSpPr>
            <p:cNvPr id="12405" name="Group 178"/>
            <p:cNvGrpSpPr>
              <a:grpSpLocks noChangeAspect="1"/>
            </p:cNvGrpSpPr>
            <p:nvPr/>
          </p:nvGrpSpPr>
          <p:grpSpPr bwMode="auto">
            <a:xfrm>
              <a:off x="1116013" y="1125538"/>
              <a:ext cx="647700" cy="450850"/>
              <a:chOff x="3541" y="1317"/>
              <a:chExt cx="747" cy="546"/>
            </a:xfrm>
          </p:grpSpPr>
          <p:sp>
            <p:nvSpPr>
              <p:cNvPr id="12486" name="AutoShape 179"/>
              <p:cNvSpPr>
                <a:spLocks noChangeAspect="1" noChangeArrowheads="1" noTextEdit="1"/>
              </p:cNvSpPr>
              <p:nvPr/>
            </p:nvSpPr>
            <p:spPr bwMode="auto">
              <a:xfrm>
                <a:off x="3574" y="1337"/>
                <a:ext cx="681" cy="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87" name="Freeform 180"/>
              <p:cNvSpPr>
                <a:spLocks noChangeAspect="1"/>
              </p:cNvSpPr>
              <p:nvPr/>
            </p:nvSpPr>
            <p:spPr bwMode="auto">
              <a:xfrm>
                <a:off x="3574" y="1525"/>
                <a:ext cx="679" cy="338"/>
              </a:xfrm>
              <a:custGeom>
                <a:avLst/>
                <a:gdLst>
                  <a:gd name="T0" fmla="*/ 2404677 w 416"/>
                  <a:gd name="T1" fmla="*/ 572619 h 207"/>
                  <a:gd name="T2" fmla="*/ 418413 w 416"/>
                  <a:gd name="T3" fmla="*/ 572619 h 207"/>
                  <a:gd name="T4" fmla="*/ 7420 w 416"/>
                  <a:gd name="T5" fmla="*/ 7524 h 207"/>
                  <a:gd name="T6" fmla="*/ 0 w 416"/>
                  <a:gd name="T7" fmla="*/ 7524 h 207"/>
                  <a:gd name="T8" fmla="*/ 0 w 416"/>
                  <a:gd name="T9" fmla="*/ 546077 h 207"/>
                  <a:gd name="T10" fmla="*/ 7420 w 416"/>
                  <a:gd name="T11" fmla="*/ 546077 h 207"/>
                  <a:gd name="T12" fmla="*/ 418413 w 416"/>
                  <a:gd name="T13" fmla="*/ 1088068 h 207"/>
                  <a:gd name="T14" fmla="*/ 2404677 w 416"/>
                  <a:gd name="T15" fmla="*/ 1088068 h 207"/>
                  <a:gd name="T16" fmla="*/ 2810897 w 416"/>
                  <a:gd name="T17" fmla="*/ 546077 h 207"/>
                  <a:gd name="T18" fmla="*/ 2810897 w 416"/>
                  <a:gd name="T19" fmla="*/ 546077 h 207"/>
                  <a:gd name="T20" fmla="*/ 2810897 w 416"/>
                  <a:gd name="T21" fmla="*/ 0 h 207"/>
                  <a:gd name="T22" fmla="*/ 2404677 w 416"/>
                  <a:gd name="T23" fmla="*/ 572619 h 2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6"/>
                  <a:gd name="T37" fmla="*/ 0 h 207"/>
                  <a:gd name="T38" fmla="*/ 416 w 416"/>
                  <a:gd name="T39" fmla="*/ 207 h 2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6" h="207">
                    <a:moveTo>
                      <a:pt x="356" y="84"/>
                    </a:moveTo>
                    <a:cubicBezTo>
                      <a:pt x="275" y="131"/>
                      <a:pt x="143" y="131"/>
                      <a:pt x="62" y="84"/>
                    </a:cubicBezTo>
                    <a:cubicBezTo>
                      <a:pt x="18" y="59"/>
                      <a:pt x="1" y="33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3" y="109"/>
                      <a:pt x="23" y="138"/>
                      <a:pt x="62" y="160"/>
                    </a:cubicBezTo>
                    <a:cubicBezTo>
                      <a:pt x="143" y="207"/>
                      <a:pt x="275" y="207"/>
                      <a:pt x="356" y="160"/>
                    </a:cubicBezTo>
                    <a:cubicBezTo>
                      <a:pt x="394" y="138"/>
                      <a:pt x="414" y="109"/>
                      <a:pt x="416" y="80"/>
                    </a:cubicBezTo>
                    <a:cubicBezTo>
                      <a:pt x="416" y="80"/>
                      <a:pt x="416" y="80"/>
                      <a:pt x="416" y="80"/>
                    </a:cubicBezTo>
                    <a:cubicBezTo>
                      <a:pt x="416" y="0"/>
                      <a:pt x="416" y="0"/>
                      <a:pt x="416" y="0"/>
                    </a:cubicBezTo>
                    <a:cubicBezTo>
                      <a:pt x="416" y="31"/>
                      <a:pt x="396" y="61"/>
                      <a:pt x="356" y="84"/>
                    </a:cubicBezTo>
                    <a:close/>
                  </a:path>
                </a:pathLst>
              </a:custGeom>
              <a:solidFill>
                <a:srgbClr val="113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88" name="Freeform 181"/>
              <p:cNvSpPr>
                <a:spLocks noChangeAspect="1"/>
              </p:cNvSpPr>
              <p:nvPr/>
            </p:nvSpPr>
            <p:spPr bwMode="auto">
              <a:xfrm>
                <a:off x="3541" y="1317"/>
                <a:ext cx="747" cy="432"/>
              </a:xfrm>
              <a:custGeom>
                <a:avLst/>
                <a:gdLst>
                  <a:gd name="T0" fmla="*/ 2602095 w 457"/>
                  <a:gd name="T1" fmla="*/ 332445 h 264"/>
                  <a:gd name="T2" fmla="*/ 2610685 w 457"/>
                  <a:gd name="T3" fmla="*/ 1535578 h 264"/>
                  <a:gd name="T4" fmla="*/ 568640 w 457"/>
                  <a:gd name="T5" fmla="*/ 1535578 h 264"/>
                  <a:gd name="T6" fmla="*/ 560623 w 457"/>
                  <a:gd name="T7" fmla="*/ 332445 h 264"/>
                  <a:gd name="T8" fmla="*/ 2602095 w 457"/>
                  <a:gd name="T9" fmla="*/ 332445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"/>
                  <a:gd name="T16" fmla="*/ 0 h 264"/>
                  <a:gd name="T17" fmla="*/ 457 w 457"/>
                  <a:gd name="T18" fmla="*/ 264 h 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" h="264">
                    <a:moveTo>
                      <a:pt x="375" y="47"/>
                    </a:moveTo>
                    <a:cubicBezTo>
                      <a:pt x="456" y="94"/>
                      <a:pt x="457" y="170"/>
                      <a:pt x="376" y="217"/>
                    </a:cubicBezTo>
                    <a:cubicBezTo>
                      <a:pt x="295" y="264"/>
                      <a:pt x="163" y="264"/>
                      <a:pt x="82" y="217"/>
                    </a:cubicBezTo>
                    <a:cubicBezTo>
                      <a:pt x="0" y="170"/>
                      <a:pt x="0" y="94"/>
                      <a:pt x="81" y="47"/>
                    </a:cubicBezTo>
                    <a:cubicBezTo>
                      <a:pt x="162" y="0"/>
                      <a:pt x="293" y="0"/>
                      <a:pt x="375" y="47"/>
                    </a:cubicBezTo>
                  </a:path>
                </a:pathLst>
              </a:custGeom>
              <a:solidFill>
                <a:srgbClr val="4A6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89" name="Freeform 182"/>
              <p:cNvSpPr>
                <a:spLocks noChangeAspect="1" noEditPoints="1"/>
              </p:cNvSpPr>
              <p:nvPr/>
            </p:nvSpPr>
            <p:spPr bwMode="auto">
              <a:xfrm>
                <a:off x="3788" y="1751"/>
                <a:ext cx="39" cy="53"/>
              </a:xfrm>
              <a:custGeom>
                <a:avLst/>
                <a:gdLst>
                  <a:gd name="T0" fmla="*/ 41949 w 24"/>
                  <a:gd name="T1" fmla="*/ 25797 h 33"/>
                  <a:gd name="T2" fmla="*/ 41949 w 24"/>
                  <a:gd name="T3" fmla="*/ 68592 h 33"/>
                  <a:gd name="T4" fmla="*/ 61076 w 24"/>
                  <a:gd name="T5" fmla="*/ 68592 h 33"/>
                  <a:gd name="T6" fmla="*/ 79895 w 24"/>
                  <a:gd name="T7" fmla="*/ 66542 h 33"/>
                  <a:gd name="T8" fmla="*/ 87132 w 24"/>
                  <a:gd name="T9" fmla="*/ 50906 h 33"/>
                  <a:gd name="T10" fmla="*/ 61076 w 24"/>
                  <a:gd name="T11" fmla="*/ 25797 h 33"/>
                  <a:gd name="T12" fmla="*/ 41949 w 24"/>
                  <a:gd name="T13" fmla="*/ 25797 h 33"/>
                  <a:gd name="T14" fmla="*/ 0 w 24"/>
                  <a:gd name="T15" fmla="*/ 167054 h 33"/>
                  <a:gd name="T16" fmla="*/ 0 w 24"/>
                  <a:gd name="T17" fmla="*/ 0 h 33"/>
                  <a:gd name="T18" fmla="*/ 78665 w 24"/>
                  <a:gd name="T19" fmla="*/ 0 h 33"/>
                  <a:gd name="T20" fmla="*/ 118308 w 24"/>
                  <a:gd name="T21" fmla="*/ 10001 h 33"/>
                  <a:gd name="T22" fmla="*/ 139937 w 24"/>
                  <a:gd name="T23" fmla="*/ 41432 h 33"/>
                  <a:gd name="T24" fmla="*/ 91567 w 24"/>
                  <a:gd name="T25" fmla="*/ 84214 h 33"/>
                  <a:gd name="T26" fmla="*/ 91567 w 24"/>
                  <a:gd name="T27" fmla="*/ 84214 h 33"/>
                  <a:gd name="T28" fmla="*/ 118308 w 24"/>
                  <a:gd name="T29" fmla="*/ 97562 h 33"/>
                  <a:gd name="T30" fmla="*/ 127831 w 24"/>
                  <a:gd name="T31" fmla="*/ 110163 h 33"/>
                  <a:gd name="T32" fmla="*/ 148796 w 24"/>
                  <a:gd name="T33" fmla="*/ 167054 h 33"/>
                  <a:gd name="T34" fmla="*/ 91567 w 24"/>
                  <a:gd name="T35" fmla="*/ 167054 h 33"/>
                  <a:gd name="T36" fmla="*/ 79895 w 24"/>
                  <a:gd name="T37" fmla="*/ 123068 h 33"/>
                  <a:gd name="T38" fmla="*/ 68167 w 24"/>
                  <a:gd name="T39" fmla="*/ 100188 h 33"/>
                  <a:gd name="T40" fmla="*/ 41949 w 24"/>
                  <a:gd name="T41" fmla="*/ 100188 h 33"/>
                  <a:gd name="T42" fmla="*/ 41949 w 24"/>
                  <a:gd name="T43" fmla="*/ 167054 h 33"/>
                  <a:gd name="T44" fmla="*/ 0 w 24"/>
                  <a:gd name="T45" fmla="*/ 167054 h 3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"/>
                  <a:gd name="T70" fmla="*/ 0 h 33"/>
                  <a:gd name="T71" fmla="*/ 24 w 24"/>
                  <a:gd name="T72" fmla="*/ 33 h 3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" h="33">
                    <a:moveTo>
                      <a:pt x="7" y="5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4"/>
                      <a:pt x="12" y="14"/>
                      <a:pt x="13" y="13"/>
                    </a:cubicBezTo>
                    <a:cubicBezTo>
                      <a:pt x="14" y="12"/>
                      <a:pt x="14" y="11"/>
                      <a:pt x="14" y="10"/>
                    </a:cubicBezTo>
                    <a:cubicBezTo>
                      <a:pt x="14" y="7"/>
                      <a:pt x="13" y="5"/>
                      <a:pt x="10" y="5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  <a:moveTo>
                      <a:pt x="0" y="3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7" y="0"/>
                      <a:pt x="19" y="2"/>
                    </a:cubicBezTo>
                    <a:cubicBezTo>
                      <a:pt x="21" y="3"/>
                      <a:pt x="22" y="5"/>
                      <a:pt x="22" y="8"/>
                    </a:cubicBezTo>
                    <a:cubicBezTo>
                      <a:pt x="22" y="13"/>
                      <a:pt x="20" y="16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7" y="17"/>
                      <a:pt x="18" y="17"/>
                      <a:pt x="19" y="19"/>
                    </a:cubicBezTo>
                    <a:cubicBezTo>
                      <a:pt x="19" y="19"/>
                      <a:pt x="20" y="20"/>
                      <a:pt x="20" y="2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2"/>
                      <a:pt x="11" y="21"/>
                      <a:pt x="11" y="20"/>
                    </a:cubicBezTo>
                    <a:cubicBezTo>
                      <a:pt x="10" y="20"/>
                      <a:pt x="9" y="20"/>
                      <a:pt x="7" y="20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0" y="33"/>
                      <a:pt x="0" y="33"/>
                      <a:pt x="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90" name="Freeform 183"/>
              <p:cNvSpPr>
                <a:spLocks noChangeAspect="1" noEditPoints="1"/>
              </p:cNvSpPr>
              <p:nvPr/>
            </p:nvSpPr>
            <p:spPr bwMode="auto">
              <a:xfrm>
                <a:off x="3832" y="1749"/>
                <a:ext cx="47" cy="57"/>
              </a:xfrm>
              <a:custGeom>
                <a:avLst/>
                <a:gdLst>
                  <a:gd name="T0" fmla="*/ 47266 w 29"/>
                  <a:gd name="T1" fmla="*/ 112909 h 35"/>
                  <a:gd name="T2" fmla="*/ 83530 w 29"/>
                  <a:gd name="T3" fmla="*/ 188325 h 35"/>
                  <a:gd name="T4" fmla="*/ 117254 w 29"/>
                  <a:gd name="T5" fmla="*/ 112909 h 35"/>
                  <a:gd name="T6" fmla="*/ 83530 w 29"/>
                  <a:gd name="T7" fmla="*/ 38710 h 35"/>
                  <a:gd name="T8" fmla="*/ 47266 w 29"/>
                  <a:gd name="T9" fmla="*/ 112909 h 35"/>
                  <a:gd name="T10" fmla="*/ 0 w 29"/>
                  <a:gd name="T11" fmla="*/ 112909 h 35"/>
                  <a:gd name="T12" fmla="*/ 17995 w 29"/>
                  <a:gd name="T13" fmla="*/ 31381 h 35"/>
                  <a:gd name="T14" fmla="*/ 83530 w 29"/>
                  <a:gd name="T15" fmla="*/ 0 h 35"/>
                  <a:gd name="T16" fmla="*/ 149137 w 29"/>
                  <a:gd name="T17" fmla="*/ 31381 h 35"/>
                  <a:gd name="T18" fmla="*/ 171785 w 29"/>
                  <a:gd name="T19" fmla="*/ 112909 h 35"/>
                  <a:gd name="T20" fmla="*/ 149137 w 29"/>
                  <a:gd name="T21" fmla="*/ 195619 h 35"/>
                  <a:gd name="T22" fmla="*/ 83530 w 29"/>
                  <a:gd name="T23" fmla="*/ 227181 h 35"/>
                  <a:gd name="T24" fmla="*/ 17995 w 29"/>
                  <a:gd name="T25" fmla="*/ 188325 h 35"/>
                  <a:gd name="T26" fmla="*/ 0 w 29"/>
                  <a:gd name="T27" fmla="*/ 112909 h 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"/>
                  <a:gd name="T43" fmla="*/ 0 h 35"/>
                  <a:gd name="T44" fmla="*/ 29 w 29"/>
                  <a:gd name="T45" fmla="*/ 35 h 3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" h="35">
                    <a:moveTo>
                      <a:pt x="8" y="17"/>
                    </a:moveTo>
                    <a:cubicBezTo>
                      <a:pt x="8" y="25"/>
                      <a:pt x="10" y="29"/>
                      <a:pt x="14" y="29"/>
                    </a:cubicBezTo>
                    <a:cubicBezTo>
                      <a:pt x="18" y="29"/>
                      <a:pt x="20" y="25"/>
                      <a:pt x="20" y="17"/>
                    </a:cubicBezTo>
                    <a:cubicBezTo>
                      <a:pt x="20" y="10"/>
                      <a:pt x="18" y="6"/>
                      <a:pt x="14" y="6"/>
                    </a:cubicBezTo>
                    <a:cubicBezTo>
                      <a:pt x="10" y="6"/>
                      <a:pt x="8" y="10"/>
                      <a:pt x="8" y="17"/>
                    </a:cubicBezTo>
                    <a:close/>
                    <a:moveTo>
                      <a:pt x="0" y="17"/>
                    </a:moveTo>
                    <a:cubicBezTo>
                      <a:pt x="0" y="12"/>
                      <a:pt x="1" y="8"/>
                      <a:pt x="3" y="5"/>
                    </a:cubicBezTo>
                    <a:cubicBezTo>
                      <a:pt x="6" y="2"/>
                      <a:pt x="10" y="0"/>
                      <a:pt x="14" y="0"/>
                    </a:cubicBezTo>
                    <a:cubicBezTo>
                      <a:pt x="19" y="0"/>
                      <a:pt x="23" y="2"/>
                      <a:pt x="25" y="5"/>
                    </a:cubicBezTo>
                    <a:cubicBezTo>
                      <a:pt x="27" y="8"/>
                      <a:pt x="29" y="12"/>
                      <a:pt x="29" y="17"/>
                    </a:cubicBezTo>
                    <a:cubicBezTo>
                      <a:pt x="29" y="22"/>
                      <a:pt x="27" y="26"/>
                      <a:pt x="25" y="30"/>
                    </a:cubicBezTo>
                    <a:cubicBezTo>
                      <a:pt x="23" y="33"/>
                      <a:pt x="19" y="35"/>
                      <a:pt x="14" y="35"/>
                    </a:cubicBezTo>
                    <a:cubicBezTo>
                      <a:pt x="10" y="35"/>
                      <a:pt x="6" y="33"/>
                      <a:pt x="3" y="29"/>
                    </a:cubicBezTo>
                    <a:cubicBezTo>
                      <a:pt x="1" y="26"/>
                      <a:pt x="0" y="22"/>
                      <a:pt x="0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91" name="Freeform 184"/>
              <p:cNvSpPr>
                <a:spLocks noChangeAspect="1"/>
              </p:cNvSpPr>
              <p:nvPr/>
            </p:nvSpPr>
            <p:spPr bwMode="auto">
              <a:xfrm>
                <a:off x="3888" y="1751"/>
                <a:ext cx="39" cy="55"/>
              </a:xfrm>
              <a:custGeom>
                <a:avLst/>
                <a:gdLst>
                  <a:gd name="T0" fmla="*/ 0 w 24"/>
                  <a:gd name="T1" fmla="*/ 121110 h 34"/>
                  <a:gd name="T2" fmla="*/ 0 w 24"/>
                  <a:gd name="T3" fmla="*/ 0 h 34"/>
                  <a:gd name="T4" fmla="*/ 41949 w 24"/>
                  <a:gd name="T5" fmla="*/ 0 h 34"/>
                  <a:gd name="T6" fmla="*/ 41949 w 24"/>
                  <a:gd name="T7" fmla="*/ 127851 h 34"/>
                  <a:gd name="T8" fmla="*/ 78665 w 24"/>
                  <a:gd name="T9" fmla="*/ 160579 h 34"/>
                  <a:gd name="T10" fmla="*/ 99248 w 24"/>
                  <a:gd name="T11" fmla="*/ 127851 h 34"/>
                  <a:gd name="T12" fmla="*/ 99248 w 24"/>
                  <a:gd name="T13" fmla="*/ 0 h 34"/>
                  <a:gd name="T14" fmla="*/ 148796 w 24"/>
                  <a:gd name="T15" fmla="*/ 0 h 34"/>
                  <a:gd name="T16" fmla="*/ 148796 w 24"/>
                  <a:gd name="T17" fmla="*/ 121110 h 34"/>
                  <a:gd name="T18" fmla="*/ 129829 w 24"/>
                  <a:gd name="T19" fmla="*/ 174065 h 34"/>
                  <a:gd name="T20" fmla="*/ 78665 w 24"/>
                  <a:gd name="T21" fmla="*/ 195913 h 34"/>
                  <a:gd name="T22" fmla="*/ 18619 w 24"/>
                  <a:gd name="T23" fmla="*/ 174065 h 34"/>
                  <a:gd name="T24" fmla="*/ 0 w 24"/>
                  <a:gd name="T25" fmla="*/ 121110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34"/>
                  <a:gd name="T41" fmla="*/ 24 w 24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34">
                    <a:moveTo>
                      <a:pt x="0" y="2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6"/>
                      <a:pt x="9" y="28"/>
                      <a:pt x="12" y="28"/>
                    </a:cubicBezTo>
                    <a:cubicBezTo>
                      <a:pt x="15" y="28"/>
                      <a:pt x="16" y="26"/>
                      <a:pt x="16" y="2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5"/>
                      <a:pt x="23" y="28"/>
                      <a:pt x="21" y="30"/>
                    </a:cubicBezTo>
                    <a:cubicBezTo>
                      <a:pt x="19" y="33"/>
                      <a:pt x="16" y="34"/>
                      <a:pt x="12" y="34"/>
                    </a:cubicBezTo>
                    <a:cubicBezTo>
                      <a:pt x="8" y="34"/>
                      <a:pt x="5" y="33"/>
                      <a:pt x="3" y="30"/>
                    </a:cubicBezTo>
                    <a:cubicBezTo>
                      <a:pt x="1" y="28"/>
                      <a:pt x="0" y="25"/>
                      <a:pt x="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92" name="Freeform 185"/>
              <p:cNvSpPr>
                <a:spLocks noChangeAspect="1"/>
              </p:cNvSpPr>
              <p:nvPr/>
            </p:nvSpPr>
            <p:spPr bwMode="auto">
              <a:xfrm>
                <a:off x="3933" y="1751"/>
                <a:ext cx="36" cy="53"/>
              </a:xfrm>
              <a:custGeom>
                <a:avLst/>
                <a:gdLst>
                  <a:gd name="T0" fmla="*/ 12 w 36"/>
                  <a:gd name="T1" fmla="*/ 53 h 53"/>
                  <a:gd name="T2" fmla="*/ 12 w 36"/>
                  <a:gd name="T3" fmla="*/ 9 h 53"/>
                  <a:gd name="T4" fmla="*/ 0 w 36"/>
                  <a:gd name="T5" fmla="*/ 9 h 53"/>
                  <a:gd name="T6" fmla="*/ 0 w 36"/>
                  <a:gd name="T7" fmla="*/ 0 h 53"/>
                  <a:gd name="T8" fmla="*/ 36 w 36"/>
                  <a:gd name="T9" fmla="*/ 0 h 53"/>
                  <a:gd name="T10" fmla="*/ 36 w 36"/>
                  <a:gd name="T11" fmla="*/ 9 h 53"/>
                  <a:gd name="T12" fmla="*/ 25 w 36"/>
                  <a:gd name="T13" fmla="*/ 9 h 53"/>
                  <a:gd name="T14" fmla="*/ 25 w 36"/>
                  <a:gd name="T15" fmla="*/ 53 h 53"/>
                  <a:gd name="T16" fmla="*/ 12 w 36"/>
                  <a:gd name="T17" fmla="*/ 53 h 53"/>
                  <a:gd name="T18" fmla="*/ 12 w 36"/>
                  <a:gd name="T19" fmla="*/ 53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53"/>
                  <a:gd name="T32" fmla="*/ 36 w 36"/>
                  <a:gd name="T33" fmla="*/ 53 h 5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53">
                    <a:moveTo>
                      <a:pt x="12" y="53"/>
                    </a:moveTo>
                    <a:lnTo>
                      <a:pt x="12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9"/>
                    </a:lnTo>
                    <a:lnTo>
                      <a:pt x="25" y="9"/>
                    </a:lnTo>
                    <a:lnTo>
                      <a:pt x="25" y="53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93" name="Freeform 186"/>
              <p:cNvSpPr>
                <a:spLocks noChangeAspect="1"/>
              </p:cNvSpPr>
              <p:nvPr/>
            </p:nvSpPr>
            <p:spPr bwMode="auto">
              <a:xfrm>
                <a:off x="3976" y="1751"/>
                <a:ext cx="32" cy="53"/>
              </a:xfrm>
              <a:custGeom>
                <a:avLst/>
                <a:gdLst>
                  <a:gd name="T0" fmla="*/ 0 w 32"/>
                  <a:gd name="T1" fmla="*/ 53 h 53"/>
                  <a:gd name="T2" fmla="*/ 0 w 32"/>
                  <a:gd name="T3" fmla="*/ 0 h 53"/>
                  <a:gd name="T4" fmla="*/ 32 w 32"/>
                  <a:gd name="T5" fmla="*/ 0 h 53"/>
                  <a:gd name="T6" fmla="*/ 32 w 32"/>
                  <a:gd name="T7" fmla="*/ 9 h 53"/>
                  <a:gd name="T8" fmla="*/ 13 w 32"/>
                  <a:gd name="T9" fmla="*/ 9 h 53"/>
                  <a:gd name="T10" fmla="*/ 13 w 32"/>
                  <a:gd name="T11" fmla="*/ 21 h 53"/>
                  <a:gd name="T12" fmla="*/ 31 w 32"/>
                  <a:gd name="T13" fmla="*/ 21 h 53"/>
                  <a:gd name="T14" fmla="*/ 31 w 32"/>
                  <a:gd name="T15" fmla="*/ 31 h 53"/>
                  <a:gd name="T16" fmla="*/ 13 w 32"/>
                  <a:gd name="T17" fmla="*/ 31 h 53"/>
                  <a:gd name="T18" fmla="*/ 13 w 32"/>
                  <a:gd name="T19" fmla="*/ 44 h 53"/>
                  <a:gd name="T20" fmla="*/ 32 w 32"/>
                  <a:gd name="T21" fmla="*/ 44 h 53"/>
                  <a:gd name="T22" fmla="*/ 32 w 32"/>
                  <a:gd name="T23" fmla="*/ 53 h 53"/>
                  <a:gd name="T24" fmla="*/ 0 w 32"/>
                  <a:gd name="T25" fmla="*/ 53 h 53"/>
                  <a:gd name="T26" fmla="*/ 0 w 32"/>
                  <a:gd name="T27" fmla="*/ 53 h 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53"/>
                  <a:gd name="T44" fmla="*/ 32 w 32"/>
                  <a:gd name="T45" fmla="*/ 53 h 5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53">
                    <a:moveTo>
                      <a:pt x="0" y="53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9"/>
                    </a:lnTo>
                    <a:lnTo>
                      <a:pt x="13" y="9"/>
                    </a:lnTo>
                    <a:lnTo>
                      <a:pt x="13" y="21"/>
                    </a:lnTo>
                    <a:lnTo>
                      <a:pt x="31" y="21"/>
                    </a:lnTo>
                    <a:lnTo>
                      <a:pt x="31" y="31"/>
                    </a:lnTo>
                    <a:lnTo>
                      <a:pt x="13" y="31"/>
                    </a:lnTo>
                    <a:lnTo>
                      <a:pt x="13" y="44"/>
                    </a:lnTo>
                    <a:lnTo>
                      <a:pt x="32" y="44"/>
                    </a:lnTo>
                    <a:lnTo>
                      <a:pt x="32" y="5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94" name="Freeform 187"/>
              <p:cNvSpPr>
                <a:spLocks noChangeAspect="1" noEditPoints="1"/>
              </p:cNvSpPr>
              <p:nvPr/>
            </p:nvSpPr>
            <p:spPr bwMode="auto">
              <a:xfrm>
                <a:off x="4017" y="1751"/>
                <a:ext cx="39" cy="53"/>
              </a:xfrm>
              <a:custGeom>
                <a:avLst/>
                <a:gdLst>
                  <a:gd name="T0" fmla="*/ 49166 w 24"/>
                  <a:gd name="T1" fmla="*/ 25797 h 33"/>
                  <a:gd name="T2" fmla="*/ 49166 w 24"/>
                  <a:gd name="T3" fmla="*/ 68592 h 33"/>
                  <a:gd name="T4" fmla="*/ 61076 w 24"/>
                  <a:gd name="T5" fmla="*/ 68592 h 33"/>
                  <a:gd name="T6" fmla="*/ 79895 w 24"/>
                  <a:gd name="T7" fmla="*/ 66542 h 33"/>
                  <a:gd name="T8" fmla="*/ 91567 w 24"/>
                  <a:gd name="T9" fmla="*/ 50906 h 33"/>
                  <a:gd name="T10" fmla="*/ 61076 w 24"/>
                  <a:gd name="T11" fmla="*/ 25797 h 33"/>
                  <a:gd name="T12" fmla="*/ 49166 w 24"/>
                  <a:gd name="T13" fmla="*/ 25797 h 33"/>
                  <a:gd name="T14" fmla="*/ 0 w 24"/>
                  <a:gd name="T15" fmla="*/ 167054 h 33"/>
                  <a:gd name="T16" fmla="*/ 0 w 24"/>
                  <a:gd name="T17" fmla="*/ 0 h 33"/>
                  <a:gd name="T18" fmla="*/ 78665 w 24"/>
                  <a:gd name="T19" fmla="*/ 0 h 33"/>
                  <a:gd name="T20" fmla="*/ 127831 w 24"/>
                  <a:gd name="T21" fmla="*/ 10001 h 33"/>
                  <a:gd name="T22" fmla="*/ 141590 w 24"/>
                  <a:gd name="T23" fmla="*/ 41432 h 33"/>
                  <a:gd name="T24" fmla="*/ 99248 w 24"/>
                  <a:gd name="T25" fmla="*/ 84214 h 33"/>
                  <a:gd name="T26" fmla="*/ 99248 w 24"/>
                  <a:gd name="T27" fmla="*/ 84214 h 33"/>
                  <a:gd name="T28" fmla="*/ 118308 w 24"/>
                  <a:gd name="T29" fmla="*/ 97562 h 33"/>
                  <a:gd name="T30" fmla="*/ 129829 w 24"/>
                  <a:gd name="T31" fmla="*/ 110163 h 33"/>
                  <a:gd name="T32" fmla="*/ 148796 w 24"/>
                  <a:gd name="T33" fmla="*/ 167054 h 33"/>
                  <a:gd name="T34" fmla="*/ 99248 w 24"/>
                  <a:gd name="T35" fmla="*/ 167054 h 33"/>
                  <a:gd name="T36" fmla="*/ 79895 w 24"/>
                  <a:gd name="T37" fmla="*/ 123068 h 33"/>
                  <a:gd name="T38" fmla="*/ 68167 w 24"/>
                  <a:gd name="T39" fmla="*/ 100188 h 33"/>
                  <a:gd name="T40" fmla="*/ 49166 w 24"/>
                  <a:gd name="T41" fmla="*/ 100188 h 33"/>
                  <a:gd name="T42" fmla="*/ 49166 w 24"/>
                  <a:gd name="T43" fmla="*/ 167054 h 33"/>
                  <a:gd name="T44" fmla="*/ 0 w 24"/>
                  <a:gd name="T45" fmla="*/ 167054 h 3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"/>
                  <a:gd name="T70" fmla="*/ 0 h 33"/>
                  <a:gd name="T71" fmla="*/ 24 w 24"/>
                  <a:gd name="T72" fmla="*/ 33 h 3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" h="33">
                    <a:moveTo>
                      <a:pt x="8" y="5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4"/>
                      <a:pt x="13" y="14"/>
                      <a:pt x="13" y="13"/>
                    </a:cubicBezTo>
                    <a:cubicBezTo>
                      <a:pt x="14" y="12"/>
                      <a:pt x="15" y="11"/>
                      <a:pt x="15" y="10"/>
                    </a:cubicBezTo>
                    <a:cubicBezTo>
                      <a:pt x="15" y="7"/>
                      <a:pt x="13" y="5"/>
                      <a:pt x="10" y="5"/>
                    </a:cubicBezTo>
                    <a:cubicBezTo>
                      <a:pt x="8" y="5"/>
                      <a:pt x="8" y="5"/>
                      <a:pt x="8" y="5"/>
                    </a:cubicBezTo>
                    <a:close/>
                    <a:moveTo>
                      <a:pt x="0" y="3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8" y="0"/>
                      <a:pt x="20" y="2"/>
                    </a:cubicBezTo>
                    <a:cubicBezTo>
                      <a:pt x="22" y="3"/>
                      <a:pt x="23" y="5"/>
                      <a:pt x="23" y="8"/>
                    </a:cubicBezTo>
                    <a:cubicBezTo>
                      <a:pt x="23" y="13"/>
                      <a:pt x="20" y="16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7" y="17"/>
                      <a:pt x="18" y="17"/>
                      <a:pt x="19" y="19"/>
                    </a:cubicBezTo>
                    <a:cubicBezTo>
                      <a:pt x="20" y="19"/>
                      <a:pt x="20" y="20"/>
                      <a:pt x="21" y="2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2"/>
                      <a:pt x="12" y="21"/>
                      <a:pt x="11" y="20"/>
                    </a:cubicBezTo>
                    <a:cubicBezTo>
                      <a:pt x="11" y="20"/>
                      <a:pt x="10" y="20"/>
                      <a:pt x="8" y="20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0" y="33"/>
                      <a:pt x="0" y="33"/>
                      <a:pt x="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95" name="Freeform 188"/>
              <p:cNvSpPr>
                <a:spLocks noChangeAspect="1"/>
              </p:cNvSpPr>
              <p:nvPr/>
            </p:nvSpPr>
            <p:spPr bwMode="auto">
              <a:xfrm>
                <a:off x="3884" y="1409"/>
                <a:ext cx="265" cy="98"/>
              </a:xfrm>
              <a:custGeom>
                <a:avLst/>
                <a:gdLst>
                  <a:gd name="T0" fmla="*/ 210376 w 162"/>
                  <a:gd name="T1" fmla="*/ 364451 h 60"/>
                  <a:gd name="T2" fmla="*/ 202203 w 162"/>
                  <a:gd name="T3" fmla="*/ 356869 h 60"/>
                  <a:gd name="T4" fmla="*/ 0 w 162"/>
                  <a:gd name="T5" fmla="*/ 238627 h 60"/>
                  <a:gd name="T6" fmla="*/ 156010 w 162"/>
                  <a:gd name="T7" fmla="*/ 150851 h 60"/>
                  <a:gd name="T8" fmla="*/ 364471 w 162"/>
                  <a:gd name="T9" fmla="*/ 272215 h 60"/>
                  <a:gd name="T10" fmla="*/ 520637 w 162"/>
                  <a:gd name="T11" fmla="*/ 259607 h 60"/>
                  <a:gd name="T12" fmla="*/ 785985 w 162"/>
                  <a:gd name="T13" fmla="*/ 108790 h 60"/>
                  <a:gd name="T14" fmla="*/ 494778 w 162"/>
                  <a:gd name="T15" fmla="*/ 108790 h 60"/>
                  <a:gd name="T16" fmla="*/ 494778 w 162"/>
                  <a:gd name="T17" fmla="*/ 0 h 60"/>
                  <a:gd name="T18" fmla="*/ 1137270 w 162"/>
                  <a:gd name="T19" fmla="*/ 0 h 60"/>
                  <a:gd name="T20" fmla="*/ 1137270 w 162"/>
                  <a:gd name="T21" fmla="*/ 364451 h 60"/>
                  <a:gd name="T22" fmla="*/ 950441 w 162"/>
                  <a:gd name="T23" fmla="*/ 364451 h 60"/>
                  <a:gd name="T24" fmla="*/ 942306 w 162"/>
                  <a:gd name="T25" fmla="*/ 198014 h 60"/>
                  <a:gd name="T26" fmla="*/ 682882 w 162"/>
                  <a:gd name="T27" fmla="*/ 349430 h 60"/>
                  <a:gd name="T28" fmla="*/ 421412 w 162"/>
                  <a:gd name="T29" fmla="*/ 409877 h 60"/>
                  <a:gd name="T30" fmla="*/ 210376 w 162"/>
                  <a:gd name="T31" fmla="*/ 364451 h 60"/>
                  <a:gd name="T32" fmla="*/ 210376 w 162"/>
                  <a:gd name="T33" fmla="*/ 364451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2"/>
                  <a:gd name="T52" fmla="*/ 0 h 60"/>
                  <a:gd name="T53" fmla="*/ 162 w 162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2" h="60">
                    <a:moveTo>
                      <a:pt x="30" y="53"/>
                    </a:moveTo>
                    <a:cubicBezTo>
                      <a:pt x="30" y="53"/>
                      <a:pt x="29" y="52"/>
                      <a:pt x="29" y="5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8" y="43"/>
                      <a:pt x="66" y="42"/>
                      <a:pt x="74" y="38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2" y="53"/>
                      <a:pt x="162" y="53"/>
                      <a:pt x="162" y="53"/>
                    </a:cubicBezTo>
                    <a:cubicBezTo>
                      <a:pt x="135" y="53"/>
                      <a:pt x="135" y="53"/>
                      <a:pt x="135" y="53"/>
                    </a:cubicBezTo>
                    <a:cubicBezTo>
                      <a:pt x="134" y="29"/>
                      <a:pt x="134" y="29"/>
                      <a:pt x="134" y="29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83" y="59"/>
                      <a:pt x="69" y="60"/>
                      <a:pt x="60" y="60"/>
                    </a:cubicBezTo>
                    <a:cubicBezTo>
                      <a:pt x="44" y="60"/>
                      <a:pt x="33" y="54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lose/>
                  </a:path>
                </a:pathLst>
              </a:custGeom>
              <a:solidFill>
                <a:srgbClr val="202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96" name="Freeform 189"/>
              <p:cNvSpPr>
                <a:spLocks noChangeAspect="1"/>
              </p:cNvSpPr>
              <p:nvPr/>
            </p:nvSpPr>
            <p:spPr bwMode="auto">
              <a:xfrm>
                <a:off x="3703" y="1406"/>
                <a:ext cx="171" cy="152"/>
              </a:xfrm>
              <a:custGeom>
                <a:avLst/>
                <a:gdLst>
                  <a:gd name="T0" fmla="*/ 254104 w 105"/>
                  <a:gd name="T1" fmla="*/ 555115 h 93"/>
                  <a:gd name="T2" fmla="*/ 444771 w 105"/>
                  <a:gd name="T3" fmla="*/ 435918 h 93"/>
                  <a:gd name="T4" fmla="*/ 425751 w 105"/>
                  <a:gd name="T5" fmla="*/ 347284 h 93"/>
                  <a:gd name="T6" fmla="*/ 183880 w 105"/>
                  <a:gd name="T7" fmla="*/ 200326 h 93"/>
                  <a:gd name="T8" fmla="*/ 183880 w 105"/>
                  <a:gd name="T9" fmla="*/ 367681 h 93"/>
                  <a:gd name="T10" fmla="*/ 0 w 105"/>
                  <a:gd name="T11" fmla="*/ 367681 h 93"/>
                  <a:gd name="T12" fmla="*/ 0 w 105"/>
                  <a:gd name="T13" fmla="*/ 0 h 93"/>
                  <a:gd name="T14" fmla="*/ 597572 w 105"/>
                  <a:gd name="T15" fmla="*/ 0 h 93"/>
                  <a:gd name="T16" fmla="*/ 597572 w 105"/>
                  <a:gd name="T17" fmla="*/ 106913 h 93"/>
                  <a:gd name="T18" fmla="*/ 322990 w 105"/>
                  <a:gd name="T19" fmla="*/ 106913 h 93"/>
                  <a:gd name="T20" fmla="*/ 569858 w 105"/>
                  <a:gd name="T21" fmla="*/ 254339 h 93"/>
                  <a:gd name="T22" fmla="*/ 681670 w 105"/>
                  <a:gd name="T23" fmla="*/ 401957 h 93"/>
                  <a:gd name="T24" fmla="*/ 588997 w 105"/>
                  <a:gd name="T25" fmla="*/ 526953 h 93"/>
                  <a:gd name="T26" fmla="*/ 401314 w 105"/>
                  <a:gd name="T27" fmla="*/ 642424 h 93"/>
                  <a:gd name="T28" fmla="*/ 254104 w 105"/>
                  <a:gd name="T29" fmla="*/ 555115 h 93"/>
                  <a:gd name="T30" fmla="*/ 254104 w 105"/>
                  <a:gd name="T31" fmla="*/ 555115 h 9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93"/>
                  <a:gd name="T50" fmla="*/ 105 w 105"/>
                  <a:gd name="T51" fmla="*/ 93 h 9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93">
                    <a:moveTo>
                      <a:pt x="39" y="80"/>
                    </a:moveTo>
                    <a:cubicBezTo>
                      <a:pt x="69" y="63"/>
                      <a:pt x="69" y="63"/>
                      <a:pt x="69" y="63"/>
                    </a:cubicBezTo>
                    <a:cubicBezTo>
                      <a:pt x="75" y="60"/>
                      <a:pt x="74" y="55"/>
                      <a:pt x="66" y="50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88" y="37"/>
                      <a:pt x="88" y="37"/>
                      <a:pt x="88" y="37"/>
                    </a:cubicBezTo>
                    <a:cubicBezTo>
                      <a:pt x="102" y="45"/>
                      <a:pt x="105" y="53"/>
                      <a:pt x="105" y="58"/>
                    </a:cubicBezTo>
                    <a:cubicBezTo>
                      <a:pt x="104" y="68"/>
                      <a:pt x="94" y="75"/>
                      <a:pt x="91" y="76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39" y="80"/>
                      <a:pt x="39" y="80"/>
                      <a:pt x="39" y="80"/>
                    </a:cubicBezTo>
                    <a:cubicBezTo>
                      <a:pt x="39" y="80"/>
                      <a:pt x="39" y="80"/>
                      <a:pt x="39" y="80"/>
                    </a:cubicBezTo>
                    <a:close/>
                  </a:path>
                </a:pathLst>
              </a:custGeom>
              <a:solidFill>
                <a:srgbClr val="202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97" name="Freeform 190"/>
              <p:cNvSpPr>
                <a:spLocks noChangeAspect="1"/>
              </p:cNvSpPr>
              <p:nvPr/>
            </p:nvSpPr>
            <p:spPr bwMode="auto">
              <a:xfrm>
                <a:off x="3698" y="1564"/>
                <a:ext cx="265" cy="98"/>
              </a:xfrm>
              <a:custGeom>
                <a:avLst/>
                <a:gdLst>
                  <a:gd name="T0" fmla="*/ 927171 w 162"/>
                  <a:gd name="T1" fmla="*/ 53577 h 60"/>
                  <a:gd name="T2" fmla="*/ 1137270 w 162"/>
                  <a:gd name="T3" fmla="*/ 171149 h 60"/>
                  <a:gd name="T4" fmla="*/ 975270 w 162"/>
                  <a:gd name="T5" fmla="*/ 259607 h 60"/>
                  <a:gd name="T6" fmla="*/ 764904 w 162"/>
                  <a:gd name="T7" fmla="*/ 142931 h 60"/>
                  <a:gd name="T8" fmla="*/ 619526 w 162"/>
                  <a:gd name="T9" fmla="*/ 158943 h 60"/>
                  <a:gd name="T10" fmla="*/ 352152 w 162"/>
                  <a:gd name="T11" fmla="*/ 310794 h 60"/>
                  <a:gd name="T12" fmla="*/ 644213 w 162"/>
                  <a:gd name="T13" fmla="*/ 310794 h 60"/>
                  <a:gd name="T14" fmla="*/ 644213 w 162"/>
                  <a:gd name="T15" fmla="*/ 409877 h 60"/>
                  <a:gd name="T16" fmla="*/ 0 w 162"/>
                  <a:gd name="T17" fmla="*/ 409877 h 60"/>
                  <a:gd name="T18" fmla="*/ 0 w 162"/>
                  <a:gd name="T19" fmla="*/ 45443 h 60"/>
                  <a:gd name="T20" fmla="*/ 189838 w 162"/>
                  <a:gd name="T21" fmla="*/ 45443 h 60"/>
                  <a:gd name="T22" fmla="*/ 189838 w 162"/>
                  <a:gd name="T23" fmla="*/ 213937 h 60"/>
                  <a:gd name="T24" fmla="*/ 454395 w 162"/>
                  <a:gd name="T25" fmla="*/ 66606 h 60"/>
                  <a:gd name="T26" fmla="*/ 710270 w 162"/>
                  <a:gd name="T27" fmla="*/ 0 h 60"/>
                  <a:gd name="T28" fmla="*/ 927171 w 162"/>
                  <a:gd name="T29" fmla="*/ 53577 h 60"/>
                  <a:gd name="T30" fmla="*/ 927171 w 162"/>
                  <a:gd name="T31" fmla="*/ 53577 h 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2"/>
                  <a:gd name="T49" fmla="*/ 0 h 60"/>
                  <a:gd name="T50" fmla="*/ 162 w 162"/>
                  <a:gd name="T51" fmla="*/ 60 h 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2" h="60">
                    <a:moveTo>
                      <a:pt x="132" y="8"/>
                    </a:moveTo>
                    <a:cubicBezTo>
                      <a:pt x="162" y="25"/>
                      <a:pt x="162" y="25"/>
                      <a:pt x="162" y="25"/>
                    </a:cubicBezTo>
                    <a:cubicBezTo>
                      <a:pt x="139" y="38"/>
                      <a:pt x="139" y="38"/>
                      <a:pt x="139" y="38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03" y="17"/>
                      <a:pt x="96" y="18"/>
                      <a:pt x="88" y="23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79" y="2"/>
                      <a:pt x="92" y="0"/>
                      <a:pt x="101" y="0"/>
                    </a:cubicBezTo>
                    <a:cubicBezTo>
                      <a:pt x="118" y="0"/>
                      <a:pt x="129" y="6"/>
                      <a:pt x="132" y="8"/>
                    </a:cubicBezTo>
                    <a:cubicBezTo>
                      <a:pt x="132" y="8"/>
                      <a:pt x="132" y="8"/>
                      <a:pt x="132" y="8"/>
                    </a:cubicBezTo>
                    <a:close/>
                  </a:path>
                </a:pathLst>
              </a:custGeom>
              <a:solidFill>
                <a:srgbClr val="202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98" name="Freeform 191"/>
              <p:cNvSpPr>
                <a:spLocks noChangeAspect="1"/>
              </p:cNvSpPr>
              <p:nvPr/>
            </p:nvSpPr>
            <p:spPr bwMode="auto">
              <a:xfrm>
                <a:off x="3972" y="1514"/>
                <a:ext cx="170" cy="153"/>
              </a:xfrm>
              <a:custGeom>
                <a:avLst/>
                <a:gdLst>
                  <a:gd name="T0" fmla="*/ 721560 w 104"/>
                  <a:gd name="T1" fmla="*/ 258275 h 94"/>
                  <a:gd name="T2" fmla="*/ 721560 w 104"/>
                  <a:gd name="T3" fmla="*/ 603762 h 94"/>
                  <a:gd name="T4" fmla="*/ 89044 w 104"/>
                  <a:gd name="T5" fmla="*/ 603762 h 94"/>
                  <a:gd name="T6" fmla="*/ 85602 w 104"/>
                  <a:gd name="T7" fmla="*/ 502944 h 94"/>
                  <a:gd name="T8" fmla="*/ 373877 w 104"/>
                  <a:gd name="T9" fmla="*/ 502944 h 94"/>
                  <a:gd name="T10" fmla="*/ 110552 w 104"/>
                  <a:gd name="T11" fmla="*/ 359083 h 94"/>
                  <a:gd name="T12" fmla="*/ 0 w 104"/>
                  <a:gd name="T13" fmla="*/ 225122 h 94"/>
                  <a:gd name="T14" fmla="*/ 89044 w 104"/>
                  <a:gd name="T15" fmla="*/ 112011 h 94"/>
                  <a:gd name="T16" fmla="*/ 295391 w 104"/>
                  <a:gd name="T17" fmla="*/ 0 h 94"/>
                  <a:gd name="T18" fmla="*/ 450080 w 104"/>
                  <a:gd name="T19" fmla="*/ 82176 h 94"/>
                  <a:gd name="T20" fmla="*/ 250008 w 104"/>
                  <a:gd name="T21" fmla="*/ 194334 h 94"/>
                  <a:gd name="T22" fmla="*/ 272938 w 104"/>
                  <a:gd name="T23" fmla="*/ 277199 h 94"/>
                  <a:gd name="T24" fmla="*/ 536053 w 104"/>
                  <a:gd name="T25" fmla="*/ 420384 h 94"/>
                  <a:gd name="T26" fmla="*/ 536053 w 104"/>
                  <a:gd name="T27" fmla="*/ 258275 h 94"/>
                  <a:gd name="T28" fmla="*/ 721560 w 104"/>
                  <a:gd name="T29" fmla="*/ 258275 h 94"/>
                  <a:gd name="T30" fmla="*/ 721560 w 104"/>
                  <a:gd name="T31" fmla="*/ 258275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4"/>
                  <a:gd name="T49" fmla="*/ 0 h 94"/>
                  <a:gd name="T50" fmla="*/ 104 w 104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4" h="94">
                    <a:moveTo>
                      <a:pt x="104" y="40"/>
                    </a:moveTo>
                    <a:cubicBezTo>
                      <a:pt x="104" y="94"/>
                      <a:pt x="104" y="94"/>
                      <a:pt x="104" y="94"/>
                    </a:cubicBezTo>
                    <a:cubicBezTo>
                      <a:pt x="13" y="94"/>
                      <a:pt x="13" y="94"/>
                      <a:pt x="13" y="94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54" y="78"/>
                      <a:pt x="54" y="78"/>
                      <a:pt x="54" y="78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3" y="48"/>
                      <a:pt x="0" y="40"/>
                      <a:pt x="0" y="35"/>
                    </a:cubicBezTo>
                    <a:cubicBezTo>
                      <a:pt x="0" y="25"/>
                      <a:pt x="11" y="18"/>
                      <a:pt x="13" y="17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0" y="34"/>
                      <a:pt x="31" y="38"/>
                      <a:pt x="39" y="43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104" y="40"/>
                      <a:pt x="104" y="40"/>
                      <a:pt x="104" y="40"/>
                    </a:cubicBezTo>
                    <a:close/>
                  </a:path>
                </a:pathLst>
              </a:custGeom>
              <a:solidFill>
                <a:srgbClr val="202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99" name="Freeform 192"/>
              <p:cNvSpPr>
                <a:spLocks noChangeAspect="1"/>
              </p:cNvSpPr>
              <p:nvPr/>
            </p:nvSpPr>
            <p:spPr bwMode="auto">
              <a:xfrm>
                <a:off x="3878" y="1402"/>
                <a:ext cx="264" cy="100"/>
              </a:xfrm>
              <a:custGeom>
                <a:avLst/>
                <a:gdLst>
                  <a:gd name="T0" fmla="*/ 197201 w 162"/>
                  <a:gd name="T1" fmla="*/ 388990 h 61"/>
                  <a:gd name="T2" fmla="*/ 197201 w 162"/>
                  <a:gd name="T3" fmla="*/ 388990 h 61"/>
                  <a:gd name="T4" fmla="*/ 0 w 162"/>
                  <a:gd name="T5" fmla="*/ 264452 h 61"/>
                  <a:gd name="T6" fmla="*/ 149157 w 162"/>
                  <a:gd name="T7" fmla="*/ 169221 h 61"/>
                  <a:gd name="T8" fmla="*/ 346578 w 162"/>
                  <a:gd name="T9" fmla="*/ 293393 h 61"/>
                  <a:gd name="T10" fmla="*/ 486902 w 162"/>
                  <a:gd name="T11" fmla="*/ 277412 h 61"/>
                  <a:gd name="T12" fmla="*/ 738102 w 162"/>
                  <a:gd name="T13" fmla="*/ 116764 h 61"/>
                  <a:gd name="T14" fmla="*/ 460253 w 162"/>
                  <a:gd name="T15" fmla="*/ 116764 h 61"/>
                  <a:gd name="T16" fmla="*/ 460253 w 162"/>
                  <a:gd name="T17" fmla="*/ 0 h 61"/>
                  <a:gd name="T18" fmla="*/ 1064062 w 162"/>
                  <a:gd name="T19" fmla="*/ 0 h 61"/>
                  <a:gd name="T20" fmla="*/ 1064062 w 162"/>
                  <a:gd name="T21" fmla="*/ 397100 h 61"/>
                  <a:gd name="T22" fmla="*/ 887933 w 162"/>
                  <a:gd name="T23" fmla="*/ 397100 h 61"/>
                  <a:gd name="T24" fmla="*/ 887933 w 162"/>
                  <a:gd name="T25" fmla="*/ 215582 h 61"/>
                  <a:gd name="T26" fmla="*/ 636349 w 162"/>
                  <a:gd name="T27" fmla="*/ 374900 h 61"/>
                  <a:gd name="T28" fmla="*/ 397841 w 162"/>
                  <a:gd name="T29" fmla="*/ 446461 h 61"/>
                  <a:gd name="T30" fmla="*/ 197201 w 162"/>
                  <a:gd name="T31" fmla="*/ 388990 h 61"/>
                  <a:gd name="T32" fmla="*/ 197201 w 162"/>
                  <a:gd name="T33" fmla="*/ 38899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2"/>
                  <a:gd name="T52" fmla="*/ 0 h 61"/>
                  <a:gd name="T53" fmla="*/ 162 w 162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2" h="61">
                    <a:moveTo>
                      <a:pt x="30" y="53"/>
                    </a:moveTo>
                    <a:cubicBezTo>
                      <a:pt x="30" y="53"/>
                      <a:pt x="30" y="53"/>
                      <a:pt x="30" y="53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9" y="43"/>
                      <a:pt x="66" y="43"/>
                      <a:pt x="74" y="38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2" y="54"/>
                      <a:pt x="162" y="54"/>
                      <a:pt x="162" y="54"/>
                    </a:cubicBezTo>
                    <a:cubicBezTo>
                      <a:pt x="135" y="54"/>
                      <a:pt x="135" y="54"/>
                      <a:pt x="135" y="54"/>
                    </a:cubicBezTo>
                    <a:cubicBezTo>
                      <a:pt x="135" y="29"/>
                      <a:pt x="135" y="29"/>
                      <a:pt x="135" y="29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83" y="59"/>
                      <a:pt x="70" y="61"/>
                      <a:pt x="61" y="61"/>
                    </a:cubicBezTo>
                    <a:cubicBezTo>
                      <a:pt x="44" y="60"/>
                      <a:pt x="33" y="55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500" name="Freeform 193"/>
              <p:cNvSpPr>
                <a:spLocks noChangeAspect="1"/>
              </p:cNvSpPr>
              <p:nvPr/>
            </p:nvSpPr>
            <p:spPr bwMode="auto">
              <a:xfrm>
                <a:off x="3696" y="1399"/>
                <a:ext cx="172" cy="154"/>
              </a:xfrm>
              <a:custGeom>
                <a:avLst/>
                <a:gdLst>
                  <a:gd name="T0" fmla="*/ 290408 w 105"/>
                  <a:gd name="T1" fmla="*/ 586396 h 94"/>
                  <a:gd name="T2" fmla="*/ 496461 w 105"/>
                  <a:gd name="T3" fmla="*/ 455802 h 94"/>
                  <a:gd name="T4" fmla="*/ 475716 w 105"/>
                  <a:gd name="T5" fmla="*/ 371379 h 94"/>
                  <a:gd name="T6" fmla="*/ 201188 w 105"/>
                  <a:gd name="T7" fmla="*/ 211955 h 94"/>
                  <a:gd name="T8" fmla="*/ 201188 w 105"/>
                  <a:gd name="T9" fmla="*/ 384022 h 94"/>
                  <a:gd name="T10" fmla="*/ 7819 w 105"/>
                  <a:gd name="T11" fmla="*/ 384022 h 94"/>
                  <a:gd name="T12" fmla="*/ 0 w 105"/>
                  <a:gd name="T13" fmla="*/ 0 h 94"/>
                  <a:gd name="T14" fmla="*/ 664056 w 105"/>
                  <a:gd name="T15" fmla="*/ 0 h 94"/>
                  <a:gd name="T16" fmla="*/ 668926 w 105"/>
                  <a:gd name="T17" fmla="*/ 115199 h 94"/>
                  <a:gd name="T18" fmla="*/ 370807 w 105"/>
                  <a:gd name="T19" fmla="*/ 115199 h 94"/>
                  <a:gd name="T20" fmla="*/ 643169 w 105"/>
                  <a:gd name="T21" fmla="*/ 275228 h 94"/>
                  <a:gd name="T22" fmla="*/ 758238 w 105"/>
                  <a:gd name="T23" fmla="*/ 427691 h 94"/>
                  <a:gd name="T24" fmla="*/ 664056 w 105"/>
                  <a:gd name="T25" fmla="*/ 553689 h 94"/>
                  <a:gd name="T26" fmla="*/ 450378 w 105"/>
                  <a:gd name="T27" fmla="*/ 679315 h 94"/>
                  <a:gd name="T28" fmla="*/ 290408 w 105"/>
                  <a:gd name="T29" fmla="*/ 586396 h 94"/>
                  <a:gd name="T30" fmla="*/ 290408 w 105"/>
                  <a:gd name="T31" fmla="*/ 586396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94"/>
                  <a:gd name="T50" fmla="*/ 105 w 105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94">
                    <a:moveTo>
                      <a:pt x="40" y="81"/>
                    </a:moveTo>
                    <a:cubicBezTo>
                      <a:pt x="69" y="63"/>
                      <a:pt x="69" y="63"/>
                      <a:pt x="69" y="63"/>
                    </a:cubicBezTo>
                    <a:cubicBezTo>
                      <a:pt x="75" y="60"/>
                      <a:pt x="74" y="56"/>
                      <a:pt x="66" y="51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89" y="38"/>
                      <a:pt x="89" y="38"/>
                      <a:pt x="89" y="38"/>
                    </a:cubicBezTo>
                    <a:cubicBezTo>
                      <a:pt x="102" y="46"/>
                      <a:pt x="105" y="54"/>
                      <a:pt x="105" y="59"/>
                    </a:cubicBezTo>
                    <a:cubicBezTo>
                      <a:pt x="105" y="69"/>
                      <a:pt x="94" y="75"/>
                      <a:pt x="92" y="77"/>
                    </a:cubicBezTo>
                    <a:cubicBezTo>
                      <a:pt x="62" y="94"/>
                      <a:pt x="62" y="94"/>
                      <a:pt x="62" y="94"/>
                    </a:cubicBezTo>
                    <a:cubicBezTo>
                      <a:pt x="40" y="81"/>
                      <a:pt x="40" y="81"/>
                      <a:pt x="40" y="81"/>
                    </a:cubicBezTo>
                    <a:cubicBezTo>
                      <a:pt x="40" y="81"/>
                      <a:pt x="40" y="81"/>
                      <a:pt x="40" y="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501" name="Freeform 194"/>
              <p:cNvSpPr>
                <a:spLocks noChangeAspect="1"/>
              </p:cNvSpPr>
              <p:nvPr/>
            </p:nvSpPr>
            <p:spPr bwMode="auto">
              <a:xfrm>
                <a:off x="3692" y="1558"/>
                <a:ext cx="264" cy="99"/>
              </a:xfrm>
              <a:custGeom>
                <a:avLst/>
                <a:gdLst>
                  <a:gd name="T0" fmla="*/ 865374 w 162"/>
                  <a:gd name="T1" fmla="*/ 48192 h 61"/>
                  <a:gd name="T2" fmla="*/ 1064062 w 162"/>
                  <a:gd name="T3" fmla="*/ 155531 h 61"/>
                  <a:gd name="T4" fmla="*/ 920405 w 162"/>
                  <a:gd name="T5" fmla="*/ 234200 h 61"/>
                  <a:gd name="T6" fmla="*/ 723135 w 162"/>
                  <a:gd name="T7" fmla="*/ 126936 h 61"/>
                  <a:gd name="T8" fmla="*/ 576745 w 162"/>
                  <a:gd name="T9" fmla="*/ 138313 h 61"/>
                  <a:gd name="T10" fmla="*/ 325856 w 162"/>
                  <a:gd name="T11" fmla="*/ 274125 h 61"/>
                  <a:gd name="T12" fmla="*/ 604695 w 162"/>
                  <a:gd name="T13" fmla="*/ 274125 h 61"/>
                  <a:gd name="T14" fmla="*/ 604695 w 162"/>
                  <a:gd name="T15" fmla="*/ 373022 h 61"/>
                  <a:gd name="T16" fmla="*/ 0 w 162"/>
                  <a:gd name="T17" fmla="*/ 373022 h 61"/>
                  <a:gd name="T18" fmla="*/ 0 w 162"/>
                  <a:gd name="T19" fmla="*/ 41174 h 61"/>
                  <a:gd name="T20" fmla="*/ 177765 w 162"/>
                  <a:gd name="T21" fmla="*/ 41174 h 61"/>
                  <a:gd name="T22" fmla="*/ 185028 w 162"/>
                  <a:gd name="T23" fmla="*/ 194611 h 61"/>
                  <a:gd name="T24" fmla="*/ 428628 w 162"/>
                  <a:gd name="T25" fmla="*/ 59809 h 61"/>
                  <a:gd name="T26" fmla="*/ 665339 w 162"/>
                  <a:gd name="T27" fmla="*/ 0 h 61"/>
                  <a:gd name="T28" fmla="*/ 865374 w 162"/>
                  <a:gd name="T29" fmla="*/ 48192 h 61"/>
                  <a:gd name="T30" fmla="*/ 865374 w 162"/>
                  <a:gd name="T31" fmla="*/ 48192 h 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2"/>
                  <a:gd name="T49" fmla="*/ 0 h 61"/>
                  <a:gd name="T50" fmla="*/ 162 w 162"/>
                  <a:gd name="T51" fmla="*/ 61 h 6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2" h="61">
                    <a:moveTo>
                      <a:pt x="132" y="8"/>
                    </a:moveTo>
                    <a:cubicBezTo>
                      <a:pt x="162" y="25"/>
                      <a:pt x="162" y="25"/>
                      <a:pt x="162" y="25"/>
                    </a:cubicBezTo>
                    <a:cubicBezTo>
                      <a:pt x="140" y="38"/>
                      <a:pt x="140" y="38"/>
                      <a:pt x="140" y="38"/>
                    </a:cubicBezTo>
                    <a:cubicBezTo>
                      <a:pt x="110" y="21"/>
                      <a:pt x="110" y="21"/>
                      <a:pt x="110" y="21"/>
                    </a:cubicBezTo>
                    <a:cubicBezTo>
                      <a:pt x="104" y="18"/>
                      <a:pt x="96" y="18"/>
                      <a:pt x="88" y="23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79" y="2"/>
                      <a:pt x="93" y="0"/>
                      <a:pt x="101" y="0"/>
                    </a:cubicBezTo>
                    <a:cubicBezTo>
                      <a:pt x="118" y="1"/>
                      <a:pt x="130" y="7"/>
                      <a:pt x="132" y="8"/>
                    </a:cubicBezTo>
                    <a:cubicBezTo>
                      <a:pt x="132" y="8"/>
                      <a:pt x="132" y="8"/>
                      <a:pt x="132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502" name="Freeform 195"/>
              <p:cNvSpPr>
                <a:spLocks noChangeAspect="1"/>
              </p:cNvSpPr>
              <p:nvPr/>
            </p:nvSpPr>
            <p:spPr bwMode="auto">
              <a:xfrm>
                <a:off x="3966" y="1507"/>
                <a:ext cx="171" cy="154"/>
              </a:xfrm>
              <a:custGeom>
                <a:avLst/>
                <a:gdLst>
                  <a:gd name="T0" fmla="*/ 681670 w 105"/>
                  <a:gd name="T1" fmla="*/ 295714 h 94"/>
                  <a:gd name="T2" fmla="*/ 681670 w 105"/>
                  <a:gd name="T3" fmla="*/ 679315 h 94"/>
                  <a:gd name="T4" fmla="*/ 83230 w 105"/>
                  <a:gd name="T5" fmla="*/ 679315 h 94"/>
                  <a:gd name="T6" fmla="*/ 83230 w 105"/>
                  <a:gd name="T7" fmla="*/ 565950 h 94"/>
                  <a:gd name="T8" fmla="*/ 359501 w 105"/>
                  <a:gd name="T9" fmla="*/ 565950 h 94"/>
                  <a:gd name="T10" fmla="*/ 112909 w 105"/>
                  <a:gd name="T11" fmla="*/ 406549 h 94"/>
                  <a:gd name="T12" fmla="*/ 0 w 105"/>
                  <a:gd name="T13" fmla="*/ 249616 h 94"/>
                  <a:gd name="T14" fmla="*/ 90783 w 105"/>
                  <a:gd name="T15" fmla="*/ 123719 h 94"/>
                  <a:gd name="T16" fmla="*/ 279562 w 105"/>
                  <a:gd name="T17" fmla="*/ 0 h 94"/>
                  <a:gd name="T18" fmla="*/ 425751 w 105"/>
                  <a:gd name="T19" fmla="*/ 92456 h 94"/>
                  <a:gd name="T20" fmla="*/ 234654 w 105"/>
                  <a:gd name="T21" fmla="*/ 226686 h 94"/>
                  <a:gd name="T22" fmla="*/ 254104 w 105"/>
                  <a:gd name="T23" fmla="*/ 309196 h 94"/>
                  <a:gd name="T24" fmla="*/ 499485 w 105"/>
                  <a:gd name="T25" fmla="*/ 468480 h 94"/>
                  <a:gd name="T26" fmla="*/ 499485 w 105"/>
                  <a:gd name="T27" fmla="*/ 295714 h 94"/>
                  <a:gd name="T28" fmla="*/ 681670 w 105"/>
                  <a:gd name="T29" fmla="*/ 295714 h 94"/>
                  <a:gd name="T30" fmla="*/ 681670 w 105"/>
                  <a:gd name="T31" fmla="*/ 295714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94"/>
                  <a:gd name="T50" fmla="*/ 105 w 105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94">
                    <a:moveTo>
                      <a:pt x="105" y="41"/>
                    </a:moveTo>
                    <a:cubicBezTo>
                      <a:pt x="105" y="94"/>
                      <a:pt x="105" y="94"/>
                      <a:pt x="105" y="94"/>
                    </a:cubicBezTo>
                    <a:cubicBezTo>
                      <a:pt x="13" y="94"/>
                      <a:pt x="13" y="94"/>
                      <a:pt x="13" y="94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55" y="78"/>
                      <a:pt x="55" y="78"/>
                      <a:pt x="55" y="78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3" y="48"/>
                      <a:pt x="0" y="40"/>
                      <a:pt x="0" y="35"/>
                    </a:cubicBezTo>
                    <a:cubicBezTo>
                      <a:pt x="1" y="25"/>
                      <a:pt x="11" y="19"/>
                      <a:pt x="14" y="17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0" y="34"/>
                      <a:pt x="31" y="38"/>
                      <a:pt x="39" y="43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5" y="41"/>
                      <a:pt x="105" y="41"/>
                      <a:pt x="105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12406" name="Group 196"/>
            <p:cNvGrpSpPr>
              <a:grpSpLocks noChangeAspect="1"/>
            </p:cNvGrpSpPr>
            <p:nvPr/>
          </p:nvGrpSpPr>
          <p:grpSpPr bwMode="auto">
            <a:xfrm>
              <a:off x="2268538" y="1125538"/>
              <a:ext cx="647700" cy="450850"/>
              <a:chOff x="3541" y="1317"/>
              <a:chExt cx="747" cy="546"/>
            </a:xfrm>
          </p:grpSpPr>
          <p:sp>
            <p:nvSpPr>
              <p:cNvPr id="12469" name="AutoShape 197"/>
              <p:cNvSpPr>
                <a:spLocks noChangeAspect="1" noChangeArrowheads="1" noTextEdit="1"/>
              </p:cNvSpPr>
              <p:nvPr/>
            </p:nvSpPr>
            <p:spPr bwMode="auto">
              <a:xfrm>
                <a:off x="3574" y="1337"/>
                <a:ext cx="681" cy="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70" name="Freeform 198"/>
              <p:cNvSpPr>
                <a:spLocks noChangeAspect="1"/>
              </p:cNvSpPr>
              <p:nvPr/>
            </p:nvSpPr>
            <p:spPr bwMode="auto">
              <a:xfrm>
                <a:off x="3574" y="1525"/>
                <a:ext cx="679" cy="338"/>
              </a:xfrm>
              <a:custGeom>
                <a:avLst/>
                <a:gdLst>
                  <a:gd name="T0" fmla="*/ 2404677 w 416"/>
                  <a:gd name="T1" fmla="*/ 572619 h 207"/>
                  <a:gd name="T2" fmla="*/ 418413 w 416"/>
                  <a:gd name="T3" fmla="*/ 572619 h 207"/>
                  <a:gd name="T4" fmla="*/ 7420 w 416"/>
                  <a:gd name="T5" fmla="*/ 7524 h 207"/>
                  <a:gd name="T6" fmla="*/ 0 w 416"/>
                  <a:gd name="T7" fmla="*/ 7524 h 207"/>
                  <a:gd name="T8" fmla="*/ 0 w 416"/>
                  <a:gd name="T9" fmla="*/ 546077 h 207"/>
                  <a:gd name="T10" fmla="*/ 7420 w 416"/>
                  <a:gd name="T11" fmla="*/ 546077 h 207"/>
                  <a:gd name="T12" fmla="*/ 418413 w 416"/>
                  <a:gd name="T13" fmla="*/ 1088068 h 207"/>
                  <a:gd name="T14" fmla="*/ 2404677 w 416"/>
                  <a:gd name="T15" fmla="*/ 1088068 h 207"/>
                  <a:gd name="T16" fmla="*/ 2810897 w 416"/>
                  <a:gd name="T17" fmla="*/ 546077 h 207"/>
                  <a:gd name="T18" fmla="*/ 2810897 w 416"/>
                  <a:gd name="T19" fmla="*/ 546077 h 207"/>
                  <a:gd name="T20" fmla="*/ 2810897 w 416"/>
                  <a:gd name="T21" fmla="*/ 0 h 207"/>
                  <a:gd name="T22" fmla="*/ 2404677 w 416"/>
                  <a:gd name="T23" fmla="*/ 572619 h 2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6"/>
                  <a:gd name="T37" fmla="*/ 0 h 207"/>
                  <a:gd name="T38" fmla="*/ 416 w 416"/>
                  <a:gd name="T39" fmla="*/ 207 h 2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6" h="207">
                    <a:moveTo>
                      <a:pt x="356" y="84"/>
                    </a:moveTo>
                    <a:cubicBezTo>
                      <a:pt x="275" y="131"/>
                      <a:pt x="143" y="131"/>
                      <a:pt x="62" y="84"/>
                    </a:cubicBezTo>
                    <a:cubicBezTo>
                      <a:pt x="18" y="59"/>
                      <a:pt x="1" y="33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3" y="109"/>
                      <a:pt x="23" y="138"/>
                      <a:pt x="62" y="160"/>
                    </a:cubicBezTo>
                    <a:cubicBezTo>
                      <a:pt x="143" y="207"/>
                      <a:pt x="275" y="207"/>
                      <a:pt x="356" y="160"/>
                    </a:cubicBezTo>
                    <a:cubicBezTo>
                      <a:pt x="394" y="138"/>
                      <a:pt x="414" y="109"/>
                      <a:pt x="416" y="80"/>
                    </a:cubicBezTo>
                    <a:cubicBezTo>
                      <a:pt x="416" y="80"/>
                      <a:pt x="416" y="80"/>
                      <a:pt x="416" y="80"/>
                    </a:cubicBezTo>
                    <a:cubicBezTo>
                      <a:pt x="416" y="0"/>
                      <a:pt x="416" y="0"/>
                      <a:pt x="416" y="0"/>
                    </a:cubicBezTo>
                    <a:cubicBezTo>
                      <a:pt x="416" y="31"/>
                      <a:pt x="396" y="61"/>
                      <a:pt x="356" y="84"/>
                    </a:cubicBezTo>
                    <a:close/>
                  </a:path>
                </a:pathLst>
              </a:custGeom>
              <a:solidFill>
                <a:srgbClr val="113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71" name="Freeform 199"/>
              <p:cNvSpPr>
                <a:spLocks noChangeAspect="1"/>
              </p:cNvSpPr>
              <p:nvPr/>
            </p:nvSpPr>
            <p:spPr bwMode="auto">
              <a:xfrm>
                <a:off x="3541" y="1317"/>
                <a:ext cx="747" cy="432"/>
              </a:xfrm>
              <a:custGeom>
                <a:avLst/>
                <a:gdLst>
                  <a:gd name="T0" fmla="*/ 2602095 w 457"/>
                  <a:gd name="T1" fmla="*/ 332445 h 264"/>
                  <a:gd name="T2" fmla="*/ 2610685 w 457"/>
                  <a:gd name="T3" fmla="*/ 1535578 h 264"/>
                  <a:gd name="T4" fmla="*/ 568640 w 457"/>
                  <a:gd name="T5" fmla="*/ 1535578 h 264"/>
                  <a:gd name="T6" fmla="*/ 560623 w 457"/>
                  <a:gd name="T7" fmla="*/ 332445 h 264"/>
                  <a:gd name="T8" fmla="*/ 2602095 w 457"/>
                  <a:gd name="T9" fmla="*/ 332445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"/>
                  <a:gd name="T16" fmla="*/ 0 h 264"/>
                  <a:gd name="T17" fmla="*/ 457 w 457"/>
                  <a:gd name="T18" fmla="*/ 264 h 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" h="264">
                    <a:moveTo>
                      <a:pt x="375" y="47"/>
                    </a:moveTo>
                    <a:cubicBezTo>
                      <a:pt x="456" y="94"/>
                      <a:pt x="457" y="170"/>
                      <a:pt x="376" y="217"/>
                    </a:cubicBezTo>
                    <a:cubicBezTo>
                      <a:pt x="295" y="264"/>
                      <a:pt x="163" y="264"/>
                      <a:pt x="82" y="217"/>
                    </a:cubicBezTo>
                    <a:cubicBezTo>
                      <a:pt x="0" y="170"/>
                      <a:pt x="0" y="94"/>
                      <a:pt x="81" y="47"/>
                    </a:cubicBezTo>
                    <a:cubicBezTo>
                      <a:pt x="162" y="0"/>
                      <a:pt x="293" y="0"/>
                      <a:pt x="375" y="47"/>
                    </a:cubicBezTo>
                  </a:path>
                </a:pathLst>
              </a:custGeom>
              <a:solidFill>
                <a:srgbClr val="4A6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72" name="Freeform 200"/>
              <p:cNvSpPr>
                <a:spLocks noChangeAspect="1" noEditPoints="1"/>
              </p:cNvSpPr>
              <p:nvPr/>
            </p:nvSpPr>
            <p:spPr bwMode="auto">
              <a:xfrm>
                <a:off x="3788" y="1751"/>
                <a:ext cx="39" cy="53"/>
              </a:xfrm>
              <a:custGeom>
                <a:avLst/>
                <a:gdLst>
                  <a:gd name="T0" fmla="*/ 41949 w 24"/>
                  <a:gd name="T1" fmla="*/ 25797 h 33"/>
                  <a:gd name="T2" fmla="*/ 41949 w 24"/>
                  <a:gd name="T3" fmla="*/ 68592 h 33"/>
                  <a:gd name="T4" fmla="*/ 61076 w 24"/>
                  <a:gd name="T5" fmla="*/ 68592 h 33"/>
                  <a:gd name="T6" fmla="*/ 79895 w 24"/>
                  <a:gd name="T7" fmla="*/ 66542 h 33"/>
                  <a:gd name="T8" fmla="*/ 87132 w 24"/>
                  <a:gd name="T9" fmla="*/ 50906 h 33"/>
                  <a:gd name="T10" fmla="*/ 61076 w 24"/>
                  <a:gd name="T11" fmla="*/ 25797 h 33"/>
                  <a:gd name="T12" fmla="*/ 41949 w 24"/>
                  <a:gd name="T13" fmla="*/ 25797 h 33"/>
                  <a:gd name="T14" fmla="*/ 0 w 24"/>
                  <a:gd name="T15" fmla="*/ 167054 h 33"/>
                  <a:gd name="T16" fmla="*/ 0 w 24"/>
                  <a:gd name="T17" fmla="*/ 0 h 33"/>
                  <a:gd name="T18" fmla="*/ 78665 w 24"/>
                  <a:gd name="T19" fmla="*/ 0 h 33"/>
                  <a:gd name="T20" fmla="*/ 118308 w 24"/>
                  <a:gd name="T21" fmla="*/ 10001 h 33"/>
                  <a:gd name="T22" fmla="*/ 139937 w 24"/>
                  <a:gd name="T23" fmla="*/ 41432 h 33"/>
                  <a:gd name="T24" fmla="*/ 91567 w 24"/>
                  <a:gd name="T25" fmla="*/ 84214 h 33"/>
                  <a:gd name="T26" fmla="*/ 91567 w 24"/>
                  <a:gd name="T27" fmla="*/ 84214 h 33"/>
                  <a:gd name="T28" fmla="*/ 118308 w 24"/>
                  <a:gd name="T29" fmla="*/ 97562 h 33"/>
                  <a:gd name="T30" fmla="*/ 127831 w 24"/>
                  <a:gd name="T31" fmla="*/ 110163 h 33"/>
                  <a:gd name="T32" fmla="*/ 148796 w 24"/>
                  <a:gd name="T33" fmla="*/ 167054 h 33"/>
                  <a:gd name="T34" fmla="*/ 91567 w 24"/>
                  <a:gd name="T35" fmla="*/ 167054 h 33"/>
                  <a:gd name="T36" fmla="*/ 79895 w 24"/>
                  <a:gd name="T37" fmla="*/ 123068 h 33"/>
                  <a:gd name="T38" fmla="*/ 68167 w 24"/>
                  <a:gd name="T39" fmla="*/ 100188 h 33"/>
                  <a:gd name="T40" fmla="*/ 41949 w 24"/>
                  <a:gd name="T41" fmla="*/ 100188 h 33"/>
                  <a:gd name="T42" fmla="*/ 41949 w 24"/>
                  <a:gd name="T43" fmla="*/ 167054 h 33"/>
                  <a:gd name="T44" fmla="*/ 0 w 24"/>
                  <a:gd name="T45" fmla="*/ 167054 h 3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"/>
                  <a:gd name="T70" fmla="*/ 0 h 33"/>
                  <a:gd name="T71" fmla="*/ 24 w 24"/>
                  <a:gd name="T72" fmla="*/ 33 h 3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" h="33">
                    <a:moveTo>
                      <a:pt x="7" y="5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4"/>
                      <a:pt x="12" y="14"/>
                      <a:pt x="13" y="13"/>
                    </a:cubicBezTo>
                    <a:cubicBezTo>
                      <a:pt x="14" y="12"/>
                      <a:pt x="14" y="11"/>
                      <a:pt x="14" y="10"/>
                    </a:cubicBezTo>
                    <a:cubicBezTo>
                      <a:pt x="14" y="7"/>
                      <a:pt x="13" y="5"/>
                      <a:pt x="10" y="5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  <a:moveTo>
                      <a:pt x="0" y="3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7" y="0"/>
                      <a:pt x="19" y="2"/>
                    </a:cubicBezTo>
                    <a:cubicBezTo>
                      <a:pt x="21" y="3"/>
                      <a:pt x="22" y="5"/>
                      <a:pt x="22" y="8"/>
                    </a:cubicBezTo>
                    <a:cubicBezTo>
                      <a:pt x="22" y="13"/>
                      <a:pt x="20" y="16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7" y="17"/>
                      <a:pt x="18" y="17"/>
                      <a:pt x="19" y="19"/>
                    </a:cubicBezTo>
                    <a:cubicBezTo>
                      <a:pt x="19" y="19"/>
                      <a:pt x="20" y="20"/>
                      <a:pt x="20" y="2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2"/>
                      <a:pt x="11" y="21"/>
                      <a:pt x="11" y="20"/>
                    </a:cubicBezTo>
                    <a:cubicBezTo>
                      <a:pt x="10" y="20"/>
                      <a:pt x="9" y="20"/>
                      <a:pt x="7" y="20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0" y="33"/>
                      <a:pt x="0" y="33"/>
                      <a:pt x="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73" name="Freeform 201"/>
              <p:cNvSpPr>
                <a:spLocks noChangeAspect="1" noEditPoints="1"/>
              </p:cNvSpPr>
              <p:nvPr/>
            </p:nvSpPr>
            <p:spPr bwMode="auto">
              <a:xfrm>
                <a:off x="3832" y="1749"/>
                <a:ext cx="47" cy="57"/>
              </a:xfrm>
              <a:custGeom>
                <a:avLst/>
                <a:gdLst>
                  <a:gd name="T0" fmla="*/ 47266 w 29"/>
                  <a:gd name="T1" fmla="*/ 112909 h 35"/>
                  <a:gd name="T2" fmla="*/ 83530 w 29"/>
                  <a:gd name="T3" fmla="*/ 188325 h 35"/>
                  <a:gd name="T4" fmla="*/ 117254 w 29"/>
                  <a:gd name="T5" fmla="*/ 112909 h 35"/>
                  <a:gd name="T6" fmla="*/ 83530 w 29"/>
                  <a:gd name="T7" fmla="*/ 38710 h 35"/>
                  <a:gd name="T8" fmla="*/ 47266 w 29"/>
                  <a:gd name="T9" fmla="*/ 112909 h 35"/>
                  <a:gd name="T10" fmla="*/ 0 w 29"/>
                  <a:gd name="T11" fmla="*/ 112909 h 35"/>
                  <a:gd name="T12" fmla="*/ 17995 w 29"/>
                  <a:gd name="T13" fmla="*/ 31381 h 35"/>
                  <a:gd name="T14" fmla="*/ 83530 w 29"/>
                  <a:gd name="T15" fmla="*/ 0 h 35"/>
                  <a:gd name="T16" fmla="*/ 149137 w 29"/>
                  <a:gd name="T17" fmla="*/ 31381 h 35"/>
                  <a:gd name="T18" fmla="*/ 171785 w 29"/>
                  <a:gd name="T19" fmla="*/ 112909 h 35"/>
                  <a:gd name="T20" fmla="*/ 149137 w 29"/>
                  <a:gd name="T21" fmla="*/ 195619 h 35"/>
                  <a:gd name="T22" fmla="*/ 83530 w 29"/>
                  <a:gd name="T23" fmla="*/ 227181 h 35"/>
                  <a:gd name="T24" fmla="*/ 17995 w 29"/>
                  <a:gd name="T25" fmla="*/ 188325 h 35"/>
                  <a:gd name="T26" fmla="*/ 0 w 29"/>
                  <a:gd name="T27" fmla="*/ 112909 h 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"/>
                  <a:gd name="T43" fmla="*/ 0 h 35"/>
                  <a:gd name="T44" fmla="*/ 29 w 29"/>
                  <a:gd name="T45" fmla="*/ 35 h 3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" h="35">
                    <a:moveTo>
                      <a:pt x="8" y="17"/>
                    </a:moveTo>
                    <a:cubicBezTo>
                      <a:pt x="8" y="25"/>
                      <a:pt x="10" y="29"/>
                      <a:pt x="14" y="29"/>
                    </a:cubicBezTo>
                    <a:cubicBezTo>
                      <a:pt x="18" y="29"/>
                      <a:pt x="20" y="25"/>
                      <a:pt x="20" y="17"/>
                    </a:cubicBezTo>
                    <a:cubicBezTo>
                      <a:pt x="20" y="10"/>
                      <a:pt x="18" y="6"/>
                      <a:pt x="14" y="6"/>
                    </a:cubicBezTo>
                    <a:cubicBezTo>
                      <a:pt x="10" y="6"/>
                      <a:pt x="8" y="10"/>
                      <a:pt x="8" y="17"/>
                    </a:cubicBezTo>
                    <a:close/>
                    <a:moveTo>
                      <a:pt x="0" y="17"/>
                    </a:moveTo>
                    <a:cubicBezTo>
                      <a:pt x="0" y="12"/>
                      <a:pt x="1" y="8"/>
                      <a:pt x="3" y="5"/>
                    </a:cubicBezTo>
                    <a:cubicBezTo>
                      <a:pt x="6" y="2"/>
                      <a:pt x="10" y="0"/>
                      <a:pt x="14" y="0"/>
                    </a:cubicBezTo>
                    <a:cubicBezTo>
                      <a:pt x="19" y="0"/>
                      <a:pt x="23" y="2"/>
                      <a:pt x="25" y="5"/>
                    </a:cubicBezTo>
                    <a:cubicBezTo>
                      <a:pt x="27" y="8"/>
                      <a:pt x="29" y="12"/>
                      <a:pt x="29" y="17"/>
                    </a:cubicBezTo>
                    <a:cubicBezTo>
                      <a:pt x="29" y="22"/>
                      <a:pt x="27" y="26"/>
                      <a:pt x="25" y="30"/>
                    </a:cubicBezTo>
                    <a:cubicBezTo>
                      <a:pt x="23" y="33"/>
                      <a:pt x="19" y="35"/>
                      <a:pt x="14" y="35"/>
                    </a:cubicBezTo>
                    <a:cubicBezTo>
                      <a:pt x="10" y="35"/>
                      <a:pt x="6" y="33"/>
                      <a:pt x="3" y="29"/>
                    </a:cubicBezTo>
                    <a:cubicBezTo>
                      <a:pt x="1" y="26"/>
                      <a:pt x="0" y="22"/>
                      <a:pt x="0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74" name="Freeform 202"/>
              <p:cNvSpPr>
                <a:spLocks noChangeAspect="1"/>
              </p:cNvSpPr>
              <p:nvPr/>
            </p:nvSpPr>
            <p:spPr bwMode="auto">
              <a:xfrm>
                <a:off x="3888" y="1751"/>
                <a:ext cx="39" cy="55"/>
              </a:xfrm>
              <a:custGeom>
                <a:avLst/>
                <a:gdLst>
                  <a:gd name="T0" fmla="*/ 0 w 24"/>
                  <a:gd name="T1" fmla="*/ 121110 h 34"/>
                  <a:gd name="T2" fmla="*/ 0 w 24"/>
                  <a:gd name="T3" fmla="*/ 0 h 34"/>
                  <a:gd name="T4" fmla="*/ 41949 w 24"/>
                  <a:gd name="T5" fmla="*/ 0 h 34"/>
                  <a:gd name="T6" fmla="*/ 41949 w 24"/>
                  <a:gd name="T7" fmla="*/ 127851 h 34"/>
                  <a:gd name="T8" fmla="*/ 78665 w 24"/>
                  <a:gd name="T9" fmla="*/ 160579 h 34"/>
                  <a:gd name="T10" fmla="*/ 99248 w 24"/>
                  <a:gd name="T11" fmla="*/ 127851 h 34"/>
                  <a:gd name="T12" fmla="*/ 99248 w 24"/>
                  <a:gd name="T13" fmla="*/ 0 h 34"/>
                  <a:gd name="T14" fmla="*/ 148796 w 24"/>
                  <a:gd name="T15" fmla="*/ 0 h 34"/>
                  <a:gd name="T16" fmla="*/ 148796 w 24"/>
                  <a:gd name="T17" fmla="*/ 121110 h 34"/>
                  <a:gd name="T18" fmla="*/ 129829 w 24"/>
                  <a:gd name="T19" fmla="*/ 174065 h 34"/>
                  <a:gd name="T20" fmla="*/ 78665 w 24"/>
                  <a:gd name="T21" fmla="*/ 195913 h 34"/>
                  <a:gd name="T22" fmla="*/ 18619 w 24"/>
                  <a:gd name="T23" fmla="*/ 174065 h 34"/>
                  <a:gd name="T24" fmla="*/ 0 w 24"/>
                  <a:gd name="T25" fmla="*/ 121110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34"/>
                  <a:gd name="T41" fmla="*/ 24 w 24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34">
                    <a:moveTo>
                      <a:pt x="0" y="2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6"/>
                      <a:pt x="9" y="28"/>
                      <a:pt x="12" y="28"/>
                    </a:cubicBezTo>
                    <a:cubicBezTo>
                      <a:pt x="15" y="28"/>
                      <a:pt x="16" y="26"/>
                      <a:pt x="16" y="2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5"/>
                      <a:pt x="23" y="28"/>
                      <a:pt x="21" y="30"/>
                    </a:cubicBezTo>
                    <a:cubicBezTo>
                      <a:pt x="19" y="33"/>
                      <a:pt x="16" y="34"/>
                      <a:pt x="12" y="34"/>
                    </a:cubicBezTo>
                    <a:cubicBezTo>
                      <a:pt x="8" y="34"/>
                      <a:pt x="5" y="33"/>
                      <a:pt x="3" y="30"/>
                    </a:cubicBezTo>
                    <a:cubicBezTo>
                      <a:pt x="1" y="28"/>
                      <a:pt x="0" y="25"/>
                      <a:pt x="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75" name="Freeform 203"/>
              <p:cNvSpPr>
                <a:spLocks noChangeAspect="1"/>
              </p:cNvSpPr>
              <p:nvPr/>
            </p:nvSpPr>
            <p:spPr bwMode="auto">
              <a:xfrm>
                <a:off x="3933" y="1751"/>
                <a:ext cx="36" cy="53"/>
              </a:xfrm>
              <a:custGeom>
                <a:avLst/>
                <a:gdLst>
                  <a:gd name="T0" fmla="*/ 12 w 36"/>
                  <a:gd name="T1" fmla="*/ 53 h 53"/>
                  <a:gd name="T2" fmla="*/ 12 w 36"/>
                  <a:gd name="T3" fmla="*/ 9 h 53"/>
                  <a:gd name="T4" fmla="*/ 0 w 36"/>
                  <a:gd name="T5" fmla="*/ 9 h 53"/>
                  <a:gd name="T6" fmla="*/ 0 w 36"/>
                  <a:gd name="T7" fmla="*/ 0 h 53"/>
                  <a:gd name="T8" fmla="*/ 36 w 36"/>
                  <a:gd name="T9" fmla="*/ 0 h 53"/>
                  <a:gd name="T10" fmla="*/ 36 w 36"/>
                  <a:gd name="T11" fmla="*/ 9 h 53"/>
                  <a:gd name="T12" fmla="*/ 25 w 36"/>
                  <a:gd name="T13" fmla="*/ 9 h 53"/>
                  <a:gd name="T14" fmla="*/ 25 w 36"/>
                  <a:gd name="T15" fmla="*/ 53 h 53"/>
                  <a:gd name="T16" fmla="*/ 12 w 36"/>
                  <a:gd name="T17" fmla="*/ 53 h 53"/>
                  <a:gd name="T18" fmla="*/ 12 w 36"/>
                  <a:gd name="T19" fmla="*/ 53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53"/>
                  <a:gd name="T32" fmla="*/ 36 w 36"/>
                  <a:gd name="T33" fmla="*/ 53 h 5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53">
                    <a:moveTo>
                      <a:pt x="12" y="53"/>
                    </a:moveTo>
                    <a:lnTo>
                      <a:pt x="12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9"/>
                    </a:lnTo>
                    <a:lnTo>
                      <a:pt x="25" y="9"/>
                    </a:lnTo>
                    <a:lnTo>
                      <a:pt x="25" y="53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76" name="Freeform 204"/>
              <p:cNvSpPr>
                <a:spLocks noChangeAspect="1"/>
              </p:cNvSpPr>
              <p:nvPr/>
            </p:nvSpPr>
            <p:spPr bwMode="auto">
              <a:xfrm>
                <a:off x="3976" y="1751"/>
                <a:ext cx="32" cy="53"/>
              </a:xfrm>
              <a:custGeom>
                <a:avLst/>
                <a:gdLst>
                  <a:gd name="T0" fmla="*/ 0 w 32"/>
                  <a:gd name="T1" fmla="*/ 53 h 53"/>
                  <a:gd name="T2" fmla="*/ 0 w 32"/>
                  <a:gd name="T3" fmla="*/ 0 h 53"/>
                  <a:gd name="T4" fmla="*/ 32 w 32"/>
                  <a:gd name="T5" fmla="*/ 0 h 53"/>
                  <a:gd name="T6" fmla="*/ 32 w 32"/>
                  <a:gd name="T7" fmla="*/ 9 h 53"/>
                  <a:gd name="T8" fmla="*/ 13 w 32"/>
                  <a:gd name="T9" fmla="*/ 9 h 53"/>
                  <a:gd name="T10" fmla="*/ 13 w 32"/>
                  <a:gd name="T11" fmla="*/ 21 h 53"/>
                  <a:gd name="T12" fmla="*/ 31 w 32"/>
                  <a:gd name="T13" fmla="*/ 21 h 53"/>
                  <a:gd name="T14" fmla="*/ 31 w 32"/>
                  <a:gd name="T15" fmla="*/ 31 h 53"/>
                  <a:gd name="T16" fmla="*/ 13 w 32"/>
                  <a:gd name="T17" fmla="*/ 31 h 53"/>
                  <a:gd name="T18" fmla="*/ 13 w 32"/>
                  <a:gd name="T19" fmla="*/ 44 h 53"/>
                  <a:gd name="T20" fmla="*/ 32 w 32"/>
                  <a:gd name="T21" fmla="*/ 44 h 53"/>
                  <a:gd name="T22" fmla="*/ 32 w 32"/>
                  <a:gd name="T23" fmla="*/ 53 h 53"/>
                  <a:gd name="T24" fmla="*/ 0 w 32"/>
                  <a:gd name="T25" fmla="*/ 53 h 53"/>
                  <a:gd name="T26" fmla="*/ 0 w 32"/>
                  <a:gd name="T27" fmla="*/ 53 h 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53"/>
                  <a:gd name="T44" fmla="*/ 32 w 32"/>
                  <a:gd name="T45" fmla="*/ 53 h 5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53">
                    <a:moveTo>
                      <a:pt x="0" y="53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9"/>
                    </a:lnTo>
                    <a:lnTo>
                      <a:pt x="13" y="9"/>
                    </a:lnTo>
                    <a:lnTo>
                      <a:pt x="13" y="21"/>
                    </a:lnTo>
                    <a:lnTo>
                      <a:pt x="31" y="21"/>
                    </a:lnTo>
                    <a:lnTo>
                      <a:pt x="31" y="31"/>
                    </a:lnTo>
                    <a:lnTo>
                      <a:pt x="13" y="31"/>
                    </a:lnTo>
                    <a:lnTo>
                      <a:pt x="13" y="44"/>
                    </a:lnTo>
                    <a:lnTo>
                      <a:pt x="32" y="44"/>
                    </a:lnTo>
                    <a:lnTo>
                      <a:pt x="32" y="5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77" name="Freeform 205"/>
              <p:cNvSpPr>
                <a:spLocks noChangeAspect="1" noEditPoints="1"/>
              </p:cNvSpPr>
              <p:nvPr/>
            </p:nvSpPr>
            <p:spPr bwMode="auto">
              <a:xfrm>
                <a:off x="4017" y="1751"/>
                <a:ext cx="39" cy="53"/>
              </a:xfrm>
              <a:custGeom>
                <a:avLst/>
                <a:gdLst>
                  <a:gd name="T0" fmla="*/ 49166 w 24"/>
                  <a:gd name="T1" fmla="*/ 25797 h 33"/>
                  <a:gd name="T2" fmla="*/ 49166 w 24"/>
                  <a:gd name="T3" fmla="*/ 68592 h 33"/>
                  <a:gd name="T4" fmla="*/ 61076 w 24"/>
                  <a:gd name="T5" fmla="*/ 68592 h 33"/>
                  <a:gd name="T6" fmla="*/ 79895 w 24"/>
                  <a:gd name="T7" fmla="*/ 66542 h 33"/>
                  <a:gd name="T8" fmla="*/ 91567 w 24"/>
                  <a:gd name="T9" fmla="*/ 50906 h 33"/>
                  <a:gd name="T10" fmla="*/ 61076 w 24"/>
                  <a:gd name="T11" fmla="*/ 25797 h 33"/>
                  <a:gd name="T12" fmla="*/ 49166 w 24"/>
                  <a:gd name="T13" fmla="*/ 25797 h 33"/>
                  <a:gd name="T14" fmla="*/ 0 w 24"/>
                  <a:gd name="T15" fmla="*/ 167054 h 33"/>
                  <a:gd name="T16" fmla="*/ 0 w 24"/>
                  <a:gd name="T17" fmla="*/ 0 h 33"/>
                  <a:gd name="T18" fmla="*/ 78665 w 24"/>
                  <a:gd name="T19" fmla="*/ 0 h 33"/>
                  <a:gd name="T20" fmla="*/ 127831 w 24"/>
                  <a:gd name="T21" fmla="*/ 10001 h 33"/>
                  <a:gd name="T22" fmla="*/ 141590 w 24"/>
                  <a:gd name="T23" fmla="*/ 41432 h 33"/>
                  <a:gd name="T24" fmla="*/ 99248 w 24"/>
                  <a:gd name="T25" fmla="*/ 84214 h 33"/>
                  <a:gd name="T26" fmla="*/ 99248 w 24"/>
                  <a:gd name="T27" fmla="*/ 84214 h 33"/>
                  <a:gd name="T28" fmla="*/ 118308 w 24"/>
                  <a:gd name="T29" fmla="*/ 97562 h 33"/>
                  <a:gd name="T30" fmla="*/ 129829 w 24"/>
                  <a:gd name="T31" fmla="*/ 110163 h 33"/>
                  <a:gd name="T32" fmla="*/ 148796 w 24"/>
                  <a:gd name="T33" fmla="*/ 167054 h 33"/>
                  <a:gd name="T34" fmla="*/ 99248 w 24"/>
                  <a:gd name="T35" fmla="*/ 167054 h 33"/>
                  <a:gd name="T36" fmla="*/ 79895 w 24"/>
                  <a:gd name="T37" fmla="*/ 123068 h 33"/>
                  <a:gd name="T38" fmla="*/ 68167 w 24"/>
                  <a:gd name="T39" fmla="*/ 100188 h 33"/>
                  <a:gd name="T40" fmla="*/ 49166 w 24"/>
                  <a:gd name="T41" fmla="*/ 100188 h 33"/>
                  <a:gd name="T42" fmla="*/ 49166 w 24"/>
                  <a:gd name="T43" fmla="*/ 167054 h 33"/>
                  <a:gd name="T44" fmla="*/ 0 w 24"/>
                  <a:gd name="T45" fmla="*/ 167054 h 3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"/>
                  <a:gd name="T70" fmla="*/ 0 h 33"/>
                  <a:gd name="T71" fmla="*/ 24 w 24"/>
                  <a:gd name="T72" fmla="*/ 33 h 3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" h="33">
                    <a:moveTo>
                      <a:pt x="8" y="5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4"/>
                      <a:pt x="13" y="14"/>
                      <a:pt x="13" y="13"/>
                    </a:cubicBezTo>
                    <a:cubicBezTo>
                      <a:pt x="14" y="12"/>
                      <a:pt x="15" y="11"/>
                      <a:pt x="15" y="10"/>
                    </a:cubicBezTo>
                    <a:cubicBezTo>
                      <a:pt x="15" y="7"/>
                      <a:pt x="13" y="5"/>
                      <a:pt x="10" y="5"/>
                    </a:cubicBezTo>
                    <a:cubicBezTo>
                      <a:pt x="8" y="5"/>
                      <a:pt x="8" y="5"/>
                      <a:pt x="8" y="5"/>
                    </a:cubicBezTo>
                    <a:close/>
                    <a:moveTo>
                      <a:pt x="0" y="3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8" y="0"/>
                      <a:pt x="20" y="2"/>
                    </a:cubicBezTo>
                    <a:cubicBezTo>
                      <a:pt x="22" y="3"/>
                      <a:pt x="23" y="5"/>
                      <a:pt x="23" y="8"/>
                    </a:cubicBezTo>
                    <a:cubicBezTo>
                      <a:pt x="23" y="13"/>
                      <a:pt x="20" y="16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7" y="17"/>
                      <a:pt x="18" y="17"/>
                      <a:pt x="19" y="19"/>
                    </a:cubicBezTo>
                    <a:cubicBezTo>
                      <a:pt x="20" y="19"/>
                      <a:pt x="20" y="20"/>
                      <a:pt x="21" y="2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2"/>
                      <a:pt x="12" y="21"/>
                      <a:pt x="11" y="20"/>
                    </a:cubicBezTo>
                    <a:cubicBezTo>
                      <a:pt x="11" y="20"/>
                      <a:pt x="10" y="20"/>
                      <a:pt x="8" y="20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0" y="33"/>
                      <a:pt x="0" y="33"/>
                      <a:pt x="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78" name="Freeform 206"/>
              <p:cNvSpPr>
                <a:spLocks noChangeAspect="1"/>
              </p:cNvSpPr>
              <p:nvPr/>
            </p:nvSpPr>
            <p:spPr bwMode="auto">
              <a:xfrm>
                <a:off x="3884" y="1409"/>
                <a:ext cx="265" cy="98"/>
              </a:xfrm>
              <a:custGeom>
                <a:avLst/>
                <a:gdLst>
                  <a:gd name="T0" fmla="*/ 210376 w 162"/>
                  <a:gd name="T1" fmla="*/ 364451 h 60"/>
                  <a:gd name="T2" fmla="*/ 202203 w 162"/>
                  <a:gd name="T3" fmla="*/ 356869 h 60"/>
                  <a:gd name="T4" fmla="*/ 0 w 162"/>
                  <a:gd name="T5" fmla="*/ 238627 h 60"/>
                  <a:gd name="T6" fmla="*/ 156010 w 162"/>
                  <a:gd name="T7" fmla="*/ 150851 h 60"/>
                  <a:gd name="T8" fmla="*/ 364471 w 162"/>
                  <a:gd name="T9" fmla="*/ 272215 h 60"/>
                  <a:gd name="T10" fmla="*/ 520637 w 162"/>
                  <a:gd name="T11" fmla="*/ 259607 h 60"/>
                  <a:gd name="T12" fmla="*/ 785985 w 162"/>
                  <a:gd name="T13" fmla="*/ 108790 h 60"/>
                  <a:gd name="T14" fmla="*/ 494778 w 162"/>
                  <a:gd name="T15" fmla="*/ 108790 h 60"/>
                  <a:gd name="T16" fmla="*/ 494778 w 162"/>
                  <a:gd name="T17" fmla="*/ 0 h 60"/>
                  <a:gd name="T18" fmla="*/ 1137270 w 162"/>
                  <a:gd name="T19" fmla="*/ 0 h 60"/>
                  <a:gd name="T20" fmla="*/ 1137270 w 162"/>
                  <a:gd name="T21" fmla="*/ 364451 h 60"/>
                  <a:gd name="T22" fmla="*/ 950441 w 162"/>
                  <a:gd name="T23" fmla="*/ 364451 h 60"/>
                  <a:gd name="T24" fmla="*/ 942306 w 162"/>
                  <a:gd name="T25" fmla="*/ 198014 h 60"/>
                  <a:gd name="T26" fmla="*/ 682882 w 162"/>
                  <a:gd name="T27" fmla="*/ 349430 h 60"/>
                  <a:gd name="T28" fmla="*/ 421412 w 162"/>
                  <a:gd name="T29" fmla="*/ 409877 h 60"/>
                  <a:gd name="T30" fmla="*/ 210376 w 162"/>
                  <a:gd name="T31" fmla="*/ 364451 h 60"/>
                  <a:gd name="T32" fmla="*/ 210376 w 162"/>
                  <a:gd name="T33" fmla="*/ 364451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2"/>
                  <a:gd name="T52" fmla="*/ 0 h 60"/>
                  <a:gd name="T53" fmla="*/ 162 w 162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2" h="60">
                    <a:moveTo>
                      <a:pt x="30" y="53"/>
                    </a:moveTo>
                    <a:cubicBezTo>
                      <a:pt x="30" y="53"/>
                      <a:pt x="29" y="52"/>
                      <a:pt x="29" y="5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8" y="43"/>
                      <a:pt x="66" y="42"/>
                      <a:pt x="74" y="38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2" y="53"/>
                      <a:pt x="162" y="53"/>
                      <a:pt x="162" y="53"/>
                    </a:cubicBezTo>
                    <a:cubicBezTo>
                      <a:pt x="135" y="53"/>
                      <a:pt x="135" y="53"/>
                      <a:pt x="135" y="53"/>
                    </a:cubicBezTo>
                    <a:cubicBezTo>
                      <a:pt x="134" y="29"/>
                      <a:pt x="134" y="29"/>
                      <a:pt x="134" y="29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83" y="59"/>
                      <a:pt x="69" y="60"/>
                      <a:pt x="60" y="60"/>
                    </a:cubicBezTo>
                    <a:cubicBezTo>
                      <a:pt x="44" y="60"/>
                      <a:pt x="33" y="54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lose/>
                  </a:path>
                </a:pathLst>
              </a:custGeom>
              <a:solidFill>
                <a:srgbClr val="202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79" name="Freeform 207"/>
              <p:cNvSpPr>
                <a:spLocks noChangeAspect="1"/>
              </p:cNvSpPr>
              <p:nvPr/>
            </p:nvSpPr>
            <p:spPr bwMode="auto">
              <a:xfrm>
                <a:off x="3703" y="1406"/>
                <a:ext cx="171" cy="152"/>
              </a:xfrm>
              <a:custGeom>
                <a:avLst/>
                <a:gdLst>
                  <a:gd name="T0" fmla="*/ 254104 w 105"/>
                  <a:gd name="T1" fmla="*/ 555115 h 93"/>
                  <a:gd name="T2" fmla="*/ 444771 w 105"/>
                  <a:gd name="T3" fmla="*/ 435918 h 93"/>
                  <a:gd name="T4" fmla="*/ 425751 w 105"/>
                  <a:gd name="T5" fmla="*/ 347284 h 93"/>
                  <a:gd name="T6" fmla="*/ 183880 w 105"/>
                  <a:gd name="T7" fmla="*/ 200326 h 93"/>
                  <a:gd name="T8" fmla="*/ 183880 w 105"/>
                  <a:gd name="T9" fmla="*/ 367681 h 93"/>
                  <a:gd name="T10" fmla="*/ 0 w 105"/>
                  <a:gd name="T11" fmla="*/ 367681 h 93"/>
                  <a:gd name="T12" fmla="*/ 0 w 105"/>
                  <a:gd name="T13" fmla="*/ 0 h 93"/>
                  <a:gd name="T14" fmla="*/ 597572 w 105"/>
                  <a:gd name="T15" fmla="*/ 0 h 93"/>
                  <a:gd name="T16" fmla="*/ 597572 w 105"/>
                  <a:gd name="T17" fmla="*/ 106913 h 93"/>
                  <a:gd name="T18" fmla="*/ 322990 w 105"/>
                  <a:gd name="T19" fmla="*/ 106913 h 93"/>
                  <a:gd name="T20" fmla="*/ 569858 w 105"/>
                  <a:gd name="T21" fmla="*/ 254339 h 93"/>
                  <a:gd name="T22" fmla="*/ 681670 w 105"/>
                  <a:gd name="T23" fmla="*/ 401957 h 93"/>
                  <a:gd name="T24" fmla="*/ 588997 w 105"/>
                  <a:gd name="T25" fmla="*/ 526953 h 93"/>
                  <a:gd name="T26" fmla="*/ 401314 w 105"/>
                  <a:gd name="T27" fmla="*/ 642424 h 93"/>
                  <a:gd name="T28" fmla="*/ 254104 w 105"/>
                  <a:gd name="T29" fmla="*/ 555115 h 93"/>
                  <a:gd name="T30" fmla="*/ 254104 w 105"/>
                  <a:gd name="T31" fmla="*/ 555115 h 9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93"/>
                  <a:gd name="T50" fmla="*/ 105 w 105"/>
                  <a:gd name="T51" fmla="*/ 93 h 9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93">
                    <a:moveTo>
                      <a:pt x="39" y="80"/>
                    </a:moveTo>
                    <a:cubicBezTo>
                      <a:pt x="69" y="63"/>
                      <a:pt x="69" y="63"/>
                      <a:pt x="69" y="63"/>
                    </a:cubicBezTo>
                    <a:cubicBezTo>
                      <a:pt x="75" y="60"/>
                      <a:pt x="74" y="55"/>
                      <a:pt x="66" y="50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88" y="37"/>
                      <a:pt x="88" y="37"/>
                      <a:pt x="88" y="37"/>
                    </a:cubicBezTo>
                    <a:cubicBezTo>
                      <a:pt x="102" y="45"/>
                      <a:pt x="105" y="53"/>
                      <a:pt x="105" y="58"/>
                    </a:cubicBezTo>
                    <a:cubicBezTo>
                      <a:pt x="104" y="68"/>
                      <a:pt x="94" y="75"/>
                      <a:pt x="91" y="76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39" y="80"/>
                      <a:pt x="39" y="80"/>
                      <a:pt x="39" y="80"/>
                    </a:cubicBezTo>
                    <a:cubicBezTo>
                      <a:pt x="39" y="80"/>
                      <a:pt x="39" y="80"/>
                      <a:pt x="39" y="80"/>
                    </a:cubicBezTo>
                    <a:close/>
                  </a:path>
                </a:pathLst>
              </a:custGeom>
              <a:solidFill>
                <a:srgbClr val="202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80" name="Freeform 208"/>
              <p:cNvSpPr>
                <a:spLocks noChangeAspect="1"/>
              </p:cNvSpPr>
              <p:nvPr/>
            </p:nvSpPr>
            <p:spPr bwMode="auto">
              <a:xfrm>
                <a:off x="3698" y="1564"/>
                <a:ext cx="265" cy="98"/>
              </a:xfrm>
              <a:custGeom>
                <a:avLst/>
                <a:gdLst>
                  <a:gd name="T0" fmla="*/ 927171 w 162"/>
                  <a:gd name="T1" fmla="*/ 53577 h 60"/>
                  <a:gd name="T2" fmla="*/ 1137270 w 162"/>
                  <a:gd name="T3" fmla="*/ 171149 h 60"/>
                  <a:gd name="T4" fmla="*/ 975270 w 162"/>
                  <a:gd name="T5" fmla="*/ 259607 h 60"/>
                  <a:gd name="T6" fmla="*/ 764904 w 162"/>
                  <a:gd name="T7" fmla="*/ 142931 h 60"/>
                  <a:gd name="T8" fmla="*/ 619526 w 162"/>
                  <a:gd name="T9" fmla="*/ 158943 h 60"/>
                  <a:gd name="T10" fmla="*/ 352152 w 162"/>
                  <a:gd name="T11" fmla="*/ 310794 h 60"/>
                  <a:gd name="T12" fmla="*/ 644213 w 162"/>
                  <a:gd name="T13" fmla="*/ 310794 h 60"/>
                  <a:gd name="T14" fmla="*/ 644213 w 162"/>
                  <a:gd name="T15" fmla="*/ 409877 h 60"/>
                  <a:gd name="T16" fmla="*/ 0 w 162"/>
                  <a:gd name="T17" fmla="*/ 409877 h 60"/>
                  <a:gd name="T18" fmla="*/ 0 w 162"/>
                  <a:gd name="T19" fmla="*/ 45443 h 60"/>
                  <a:gd name="T20" fmla="*/ 189838 w 162"/>
                  <a:gd name="T21" fmla="*/ 45443 h 60"/>
                  <a:gd name="T22" fmla="*/ 189838 w 162"/>
                  <a:gd name="T23" fmla="*/ 213937 h 60"/>
                  <a:gd name="T24" fmla="*/ 454395 w 162"/>
                  <a:gd name="T25" fmla="*/ 66606 h 60"/>
                  <a:gd name="T26" fmla="*/ 710270 w 162"/>
                  <a:gd name="T27" fmla="*/ 0 h 60"/>
                  <a:gd name="T28" fmla="*/ 927171 w 162"/>
                  <a:gd name="T29" fmla="*/ 53577 h 60"/>
                  <a:gd name="T30" fmla="*/ 927171 w 162"/>
                  <a:gd name="T31" fmla="*/ 53577 h 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2"/>
                  <a:gd name="T49" fmla="*/ 0 h 60"/>
                  <a:gd name="T50" fmla="*/ 162 w 162"/>
                  <a:gd name="T51" fmla="*/ 60 h 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2" h="60">
                    <a:moveTo>
                      <a:pt x="132" y="8"/>
                    </a:moveTo>
                    <a:cubicBezTo>
                      <a:pt x="162" y="25"/>
                      <a:pt x="162" y="25"/>
                      <a:pt x="162" y="25"/>
                    </a:cubicBezTo>
                    <a:cubicBezTo>
                      <a:pt x="139" y="38"/>
                      <a:pt x="139" y="38"/>
                      <a:pt x="139" y="38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03" y="17"/>
                      <a:pt x="96" y="18"/>
                      <a:pt x="88" y="23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79" y="2"/>
                      <a:pt x="92" y="0"/>
                      <a:pt x="101" y="0"/>
                    </a:cubicBezTo>
                    <a:cubicBezTo>
                      <a:pt x="118" y="0"/>
                      <a:pt x="129" y="6"/>
                      <a:pt x="132" y="8"/>
                    </a:cubicBezTo>
                    <a:cubicBezTo>
                      <a:pt x="132" y="8"/>
                      <a:pt x="132" y="8"/>
                      <a:pt x="132" y="8"/>
                    </a:cubicBezTo>
                    <a:close/>
                  </a:path>
                </a:pathLst>
              </a:custGeom>
              <a:solidFill>
                <a:srgbClr val="202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81" name="Freeform 209"/>
              <p:cNvSpPr>
                <a:spLocks noChangeAspect="1"/>
              </p:cNvSpPr>
              <p:nvPr/>
            </p:nvSpPr>
            <p:spPr bwMode="auto">
              <a:xfrm>
                <a:off x="3972" y="1514"/>
                <a:ext cx="170" cy="153"/>
              </a:xfrm>
              <a:custGeom>
                <a:avLst/>
                <a:gdLst>
                  <a:gd name="T0" fmla="*/ 721560 w 104"/>
                  <a:gd name="T1" fmla="*/ 258275 h 94"/>
                  <a:gd name="T2" fmla="*/ 721560 w 104"/>
                  <a:gd name="T3" fmla="*/ 603762 h 94"/>
                  <a:gd name="T4" fmla="*/ 89044 w 104"/>
                  <a:gd name="T5" fmla="*/ 603762 h 94"/>
                  <a:gd name="T6" fmla="*/ 85602 w 104"/>
                  <a:gd name="T7" fmla="*/ 502944 h 94"/>
                  <a:gd name="T8" fmla="*/ 373877 w 104"/>
                  <a:gd name="T9" fmla="*/ 502944 h 94"/>
                  <a:gd name="T10" fmla="*/ 110552 w 104"/>
                  <a:gd name="T11" fmla="*/ 359083 h 94"/>
                  <a:gd name="T12" fmla="*/ 0 w 104"/>
                  <a:gd name="T13" fmla="*/ 225122 h 94"/>
                  <a:gd name="T14" fmla="*/ 89044 w 104"/>
                  <a:gd name="T15" fmla="*/ 112011 h 94"/>
                  <a:gd name="T16" fmla="*/ 295391 w 104"/>
                  <a:gd name="T17" fmla="*/ 0 h 94"/>
                  <a:gd name="T18" fmla="*/ 450080 w 104"/>
                  <a:gd name="T19" fmla="*/ 82176 h 94"/>
                  <a:gd name="T20" fmla="*/ 250008 w 104"/>
                  <a:gd name="T21" fmla="*/ 194334 h 94"/>
                  <a:gd name="T22" fmla="*/ 272938 w 104"/>
                  <a:gd name="T23" fmla="*/ 277199 h 94"/>
                  <a:gd name="T24" fmla="*/ 536053 w 104"/>
                  <a:gd name="T25" fmla="*/ 420384 h 94"/>
                  <a:gd name="T26" fmla="*/ 536053 w 104"/>
                  <a:gd name="T27" fmla="*/ 258275 h 94"/>
                  <a:gd name="T28" fmla="*/ 721560 w 104"/>
                  <a:gd name="T29" fmla="*/ 258275 h 94"/>
                  <a:gd name="T30" fmla="*/ 721560 w 104"/>
                  <a:gd name="T31" fmla="*/ 258275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4"/>
                  <a:gd name="T49" fmla="*/ 0 h 94"/>
                  <a:gd name="T50" fmla="*/ 104 w 104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4" h="94">
                    <a:moveTo>
                      <a:pt x="104" y="40"/>
                    </a:moveTo>
                    <a:cubicBezTo>
                      <a:pt x="104" y="94"/>
                      <a:pt x="104" y="94"/>
                      <a:pt x="104" y="94"/>
                    </a:cubicBezTo>
                    <a:cubicBezTo>
                      <a:pt x="13" y="94"/>
                      <a:pt x="13" y="94"/>
                      <a:pt x="13" y="94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54" y="78"/>
                      <a:pt x="54" y="78"/>
                      <a:pt x="54" y="78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3" y="48"/>
                      <a:pt x="0" y="40"/>
                      <a:pt x="0" y="35"/>
                    </a:cubicBezTo>
                    <a:cubicBezTo>
                      <a:pt x="0" y="25"/>
                      <a:pt x="11" y="18"/>
                      <a:pt x="13" y="17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0" y="34"/>
                      <a:pt x="31" y="38"/>
                      <a:pt x="39" y="43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104" y="40"/>
                      <a:pt x="104" y="40"/>
                      <a:pt x="104" y="40"/>
                    </a:cubicBezTo>
                    <a:close/>
                  </a:path>
                </a:pathLst>
              </a:custGeom>
              <a:solidFill>
                <a:srgbClr val="202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82" name="Freeform 210"/>
              <p:cNvSpPr>
                <a:spLocks noChangeAspect="1"/>
              </p:cNvSpPr>
              <p:nvPr/>
            </p:nvSpPr>
            <p:spPr bwMode="auto">
              <a:xfrm>
                <a:off x="3878" y="1402"/>
                <a:ext cx="264" cy="100"/>
              </a:xfrm>
              <a:custGeom>
                <a:avLst/>
                <a:gdLst>
                  <a:gd name="T0" fmla="*/ 197201 w 162"/>
                  <a:gd name="T1" fmla="*/ 388990 h 61"/>
                  <a:gd name="T2" fmla="*/ 197201 w 162"/>
                  <a:gd name="T3" fmla="*/ 388990 h 61"/>
                  <a:gd name="T4" fmla="*/ 0 w 162"/>
                  <a:gd name="T5" fmla="*/ 264452 h 61"/>
                  <a:gd name="T6" fmla="*/ 149157 w 162"/>
                  <a:gd name="T7" fmla="*/ 169221 h 61"/>
                  <a:gd name="T8" fmla="*/ 346578 w 162"/>
                  <a:gd name="T9" fmla="*/ 293393 h 61"/>
                  <a:gd name="T10" fmla="*/ 486902 w 162"/>
                  <a:gd name="T11" fmla="*/ 277412 h 61"/>
                  <a:gd name="T12" fmla="*/ 738102 w 162"/>
                  <a:gd name="T13" fmla="*/ 116764 h 61"/>
                  <a:gd name="T14" fmla="*/ 460253 w 162"/>
                  <a:gd name="T15" fmla="*/ 116764 h 61"/>
                  <a:gd name="T16" fmla="*/ 460253 w 162"/>
                  <a:gd name="T17" fmla="*/ 0 h 61"/>
                  <a:gd name="T18" fmla="*/ 1064062 w 162"/>
                  <a:gd name="T19" fmla="*/ 0 h 61"/>
                  <a:gd name="T20" fmla="*/ 1064062 w 162"/>
                  <a:gd name="T21" fmla="*/ 397100 h 61"/>
                  <a:gd name="T22" fmla="*/ 887933 w 162"/>
                  <a:gd name="T23" fmla="*/ 397100 h 61"/>
                  <a:gd name="T24" fmla="*/ 887933 w 162"/>
                  <a:gd name="T25" fmla="*/ 215582 h 61"/>
                  <a:gd name="T26" fmla="*/ 636349 w 162"/>
                  <a:gd name="T27" fmla="*/ 374900 h 61"/>
                  <a:gd name="T28" fmla="*/ 397841 w 162"/>
                  <a:gd name="T29" fmla="*/ 446461 h 61"/>
                  <a:gd name="T30" fmla="*/ 197201 w 162"/>
                  <a:gd name="T31" fmla="*/ 388990 h 61"/>
                  <a:gd name="T32" fmla="*/ 197201 w 162"/>
                  <a:gd name="T33" fmla="*/ 38899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2"/>
                  <a:gd name="T52" fmla="*/ 0 h 61"/>
                  <a:gd name="T53" fmla="*/ 162 w 162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2" h="61">
                    <a:moveTo>
                      <a:pt x="30" y="53"/>
                    </a:moveTo>
                    <a:cubicBezTo>
                      <a:pt x="30" y="53"/>
                      <a:pt x="30" y="53"/>
                      <a:pt x="30" y="53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9" y="43"/>
                      <a:pt x="66" y="43"/>
                      <a:pt x="74" y="38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2" y="54"/>
                      <a:pt x="162" y="54"/>
                      <a:pt x="162" y="54"/>
                    </a:cubicBezTo>
                    <a:cubicBezTo>
                      <a:pt x="135" y="54"/>
                      <a:pt x="135" y="54"/>
                      <a:pt x="135" y="54"/>
                    </a:cubicBezTo>
                    <a:cubicBezTo>
                      <a:pt x="135" y="29"/>
                      <a:pt x="135" y="29"/>
                      <a:pt x="135" y="29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83" y="59"/>
                      <a:pt x="70" y="61"/>
                      <a:pt x="61" y="61"/>
                    </a:cubicBezTo>
                    <a:cubicBezTo>
                      <a:pt x="44" y="60"/>
                      <a:pt x="33" y="55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83" name="Freeform 211"/>
              <p:cNvSpPr>
                <a:spLocks noChangeAspect="1"/>
              </p:cNvSpPr>
              <p:nvPr/>
            </p:nvSpPr>
            <p:spPr bwMode="auto">
              <a:xfrm>
                <a:off x="3696" y="1399"/>
                <a:ext cx="172" cy="154"/>
              </a:xfrm>
              <a:custGeom>
                <a:avLst/>
                <a:gdLst>
                  <a:gd name="T0" fmla="*/ 290408 w 105"/>
                  <a:gd name="T1" fmla="*/ 586396 h 94"/>
                  <a:gd name="T2" fmla="*/ 496461 w 105"/>
                  <a:gd name="T3" fmla="*/ 455802 h 94"/>
                  <a:gd name="T4" fmla="*/ 475716 w 105"/>
                  <a:gd name="T5" fmla="*/ 371379 h 94"/>
                  <a:gd name="T6" fmla="*/ 201188 w 105"/>
                  <a:gd name="T7" fmla="*/ 211955 h 94"/>
                  <a:gd name="T8" fmla="*/ 201188 w 105"/>
                  <a:gd name="T9" fmla="*/ 384022 h 94"/>
                  <a:gd name="T10" fmla="*/ 7819 w 105"/>
                  <a:gd name="T11" fmla="*/ 384022 h 94"/>
                  <a:gd name="T12" fmla="*/ 0 w 105"/>
                  <a:gd name="T13" fmla="*/ 0 h 94"/>
                  <a:gd name="T14" fmla="*/ 664056 w 105"/>
                  <a:gd name="T15" fmla="*/ 0 h 94"/>
                  <a:gd name="T16" fmla="*/ 668926 w 105"/>
                  <a:gd name="T17" fmla="*/ 115199 h 94"/>
                  <a:gd name="T18" fmla="*/ 370807 w 105"/>
                  <a:gd name="T19" fmla="*/ 115199 h 94"/>
                  <a:gd name="T20" fmla="*/ 643169 w 105"/>
                  <a:gd name="T21" fmla="*/ 275228 h 94"/>
                  <a:gd name="T22" fmla="*/ 758238 w 105"/>
                  <a:gd name="T23" fmla="*/ 427691 h 94"/>
                  <a:gd name="T24" fmla="*/ 664056 w 105"/>
                  <a:gd name="T25" fmla="*/ 553689 h 94"/>
                  <a:gd name="T26" fmla="*/ 450378 w 105"/>
                  <a:gd name="T27" fmla="*/ 679315 h 94"/>
                  <a:gd name="T28" fmla="*/ 290408 w 105"/>
                  <a:gd name="T29" fmla="*/ 586396 h 94"/>
                  <a:gd name="T30" fmla="*/ 290408 w 105"/>
                  <a:gd name="T31" fmla="*/ 586396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94"/>
                  <a:gd name="T50" fmla="*/ 105 w 105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94">
                    <a:moveTo>
                      <a:pt x="40" y="81"/>
                    </a:moveTo>
                    <a:cubicBezTo>
                      <a:pt x="69" y="63"/>
                      <a:pt x="69" y="63"/>
                      <a:pt x="69" y="63"/>
                    </a:cubicBezTo>
                    <a:cubicBezTo>
                      <a:pt x="75" y="60"/>
                      <a:pt x="74" y="56"/>
                      <a:pt x="66" y="51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89" y="38"/>
                      <a:pt x="89" y="38"/>
                      <a:pt x="89" y="38"/>
                    </a:cubicBezTo>
                    <a:cubicBezTo>
                      <a:pt x="102" y="46"/>
                      <a:pt x="105" y="54"/>
                      <a:pt x="105" y="59"/>
                    </a:cubicBezTo>
                    <a:cubicBezTo>
                      <a:pt x="105" y="69"/>
                      <a:pt x="94" y="75"/>
                      <a:pt x="92" y="77"/>
                    </a:cubicBezTo>
                    <a:cubicBezTo>
                      <a:pt x="62" y="94"/>
                      <a:pt x="62" y="94"/>
                      <a:pt x="62" y="94"/>
                    </a:cubicBezTo>
                    <a:cubicBezTo>
                      <a:pt x="40" y="81"/>
                      <a:pt x="40" y="81"/>
                      <a:pt x="40" y="81"/>
                    </a:cubicBezTo>
                    <a:cubicBezTo>
                      <a:pt x="40" y="81"/>
                      <a:pt x="40" y="81"/>
                      <a:pt x="40" y="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84" name="Freeform 212"/>
              <p:cNvSpPr>
                <a:spLocks noChangeAspect="1"/>
              </p:cNvSpPr>
              <p:nvPr/>
            </p:nvSpPr>
            <p:spPr bwMode="auto">
              <a:xfrm>
                <a:off x="3692" y="1558"/>
                <a:ext cx="264" cy="99"/>
              </a:xfrm>
              <a:custGeom>
                <a:avLst/>
                <a:gdLst>
                  <a:gd name="T0" fmla="*/ 865374 w 162"/>
                  <a:gd name="T1" fmla="*/ 48192 h 61"/>
                  <a:gd name="T2" fmla="*/ 1064062 w 162"/>
                  <a:gd name="T3" fmla="*/ 155531 h 61"/>
                  <a:gd name="T4" fmla="*/ 920405 w 162"/>
                  <a:gd name="T5" fmla="*/ 234200 h 61"/>
                  <a:gd name="T6" fmla="*/ 723135 w 162"/>
                  <a:gd name="T7" fmla="*/ 126936 h 61"/>
                  <a:gd name="T8" fmla="*/ 576745 w 162"/>
                  <a:gd name="T9" fmla="*/ 138313 h 61"/>
                  <a:gd name="T10" fmla="*/ 325856 w 162"/>
                  <a:gd name="T11" fmla="*/ 274125 h 61"/>
                  <a:gd name="T12" fmla="*/ 604695 w 162"/>
                  <a:gd name="T13" fmla="*/ 274125 h 61"/>
                  <a:gd name="T14" fmla="*/ 604695 w 162"/>
                  <a:gd name="T15" fmla="*/ 373022 h 61"/>
                  <a:gd name="T16" fmla="*/ 0 w 162"/>
                  <a:gd name="T17" fmla="*/ 373022 h 61"/>
                  <a:gd name="T18" fmla="*/ 0 w 162"/>
                  <a:gd name="T19" fmla="*/ 41174 h 61"/>
                  <a:gd name="T20" fmla="*/ 177765 w 162"/>
                  <a:gd name="T21" fmla="*/ 41174 h 61"/>
                  <a:gd name="T22" fmla="*/ 185028 w 162"/>
                  <a:gd name="T23" fmla="*/ 194611 h 61"/>
                  <a:gd name="T24" fmla="*/ 428628 w 162"/>
                  <a:gd name="T25" fmla="*/ 59809 h 61"/>
                  <a:gd name="T26" fmla="*/ 665339 w 162"/>
                  <a:gd name="T27" fmla="*/ 0 h 61"/>
                  <a:gd name="T28" fmla="*/ 865374 w 162"/>
                  <a:gd name="T29" fmla="*/ 48192 h 61"/>
                  <a:gd name="T30" fmla="*/ 865374 w 162"/>
                  <a:gd name="T31" fmla="*/ 48192 h 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2"/>
                  <a:gd name="T49" fmla="*/ 0 h 61"/>
                  <a:gd name="T50" fmla="*/ 162 w 162"/>
                  <a:gd name="T51" fmla="*/ 61 h 6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2" h="61">
                    <a:moveTo>
                      <a:pt x="132" y="8"/>
                    </a:moveTo>
                    <a:cubicBezTo>
                      <a:pt x="162" y="25"/>
                      <a:pt x="162" y="25"/>
                      <a:pt x="162" y="25"/>
                    </a:cubicBezTo>
                    <a:cubicBezTo>
                      <a:pt x="140" y="38"/>
                      <a:pt x="140" y="38"/>
                      <a:pt x="140" y="38"/>
                    </a:cubicBezTo>
                    <a:cubicBezTo>
                      <a:pt x="110" y="21"/>
                      <a:pt x="110" y="21"/>
                      <a:pt x="110" y="21"/>
                    </a:cubicBezTo>
                    <a:cubicBezTo>
                      <a:pt x="104" y="18"/>
                      <a:pt x="96" y="18"/>
                      <a:pt x="88" y="23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79" y="2"/>
                      <a:pt x="93" y="0"/>
                      <a:pt x="101" y="0"/>
                    </a:cubicBezTo>
                    <a:cubicBezTo>
                      <a:pt x="118" y="1"/>
                      <a:pt x="130" y="7"/>
                      <a:pt x="132" y="8"/>
                    </a:cubicBezTo>
                    <a:cubicBezTo>
                      <a:pt x="132" y="8"/>
                      <a:pt x="132" y="8"/>
                      <a:pt x="132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85" name="Freeform 213"/>
              <p:cNvSpPr>
                <a:spLocks noChangeAspect="1"/>
              </p:cNvSpPr>
              <p:nvPr/>
            </p:nvSpPr>
            <p:spPr bwMode="auto">
              <a:xfrm>
                <a:off x="3966" y="1507"/>
                <a:ext cx="171" cy="154"/>
              </a:xfrm>
              <a:custGeom>
                <a:avLst/>
                <a:gdLst>
                  <a:gd name="T0" fmla="*/ 681670 w 105"/>
                  <a:gd name="T1" fmla="*/ 295714 h 94"/>
                  <a:gd name="T2" fmla="*/ 681670 w 105"/>
                  <a:gd name="T3" fmla="*/ 679315 h 94"/>
                  <a:gd name="T4" fmla="*/ 83230 w 105"/>
                  <a:gd name="T5" fmla="*/ 679315 h 94"/>
                  <a:gd name="T6" fmla="*/ 83230 w 105"/>
                  <a:gd name="T7" fmla="*/ 565950 h 94"/>
                  <a:gd name="T8" fmla="*/ 359501 w 105"/>
                  <a:gd name="T9" fmla="*/ 565950 h 94"/>
                  <a:gd name="T10" fmla="*/ 112909 w 105"/>
                  <a:gd name="T11" fmla="*/ 406549 h 94"/>
                  <a:gd name="T12" fmla="*/ 0 w 105"/>
                  <a:gd name="T13" fmla="*/ 249616 h 94"/>
                  <a:gd name="T14" fmla="*/ 90783 w 105"/>
                  <a:gd name="T15" fmla="*/ 123719 h 94"/>
                  <a:gd name="T16" fmla="*/ 279562 w 105"/>
                  <a:gd name="T17" fmla="*/ 0 h 94"/>
                  <a:gd name="T18" fmla="*/ 425751 w 105"/>
                  <a:gd name="T19" fmla="*/ 92456 h 94"/>
                  <a:gd name="T20" fmla="*/ 234654 w 105"/>
                  <a:gd name="T21" fmla="*/ 226686 h 94"/>
                  <a:gd name="T22" fmla="*/ 254104 w 105"/>
                  <a:gd name="T23" fmla="*/ 309196 h 94"/>
                  <a:gd name="T24" fmla="*/ 499485 w 105"/>
                  <a:gd name="T25" fmla="*/ 468480 h 94"/>
                  <a:gd name="T26" fmla="*/ 499485 w 105"/>
                  <a:gd name="T27" fmla="*/ 295714 h 94"/>
                  <a:gd name="T28" fmla="*/ 681670 w 105"/>
                  <a:gd name="T29" fmla="*/ 295714 h 94"/>
                  <a:gd name="T30" fmla="*/ 681670 w 105"/>
                  <a:gd name="T31" fmla="*/ 295714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94"/>
                  <a:gd name="T50" fmla="*/ 105 w 105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94">
                    <a:moveTo>
                      <a:pt x="105" y="41"/>
                    </a:moveTo>
                    <a:cubicBezTo>
                      <a:pt x="105" y="94"/>
                      <a:pt x="105" y="94"/>
                      <a:pt x="105" y="94"/>
                    </a:cubicBezTo>
                    <a:cubicBezTo>
                      <a:pt x="13" y="94"/>
                      <a:pt x="13" y="94"/>
                      <a:pt x="13" y="94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55" y="78"/>
                      <a:pt x="55" y="78"/>
                      <a:pt x="55" y="78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3" y="48"/>
                      <a:pt x="0" y="40"/>
                      <a:pt x="0" y="35"/>
                    </a:cubicBezTo>
                    <a:cubicBezTo>
                      <a:pt x="1" y="25"/>
                      <a:pt x="11" y="19"/>
                      <a:pt x="14" y="17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0" y="34"/>
                      <a:pt x="31" y="38"/>
                      <a:pt x="39" y="43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5" y="41"/>
                      <a:pt x="105" y="41"/>
                      <a:pt x="105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12407" name="Group 214"/>
            <p:cNvGrpSpPr>
              <a:grpSpLocks noChangeAspect="1"/>
            </p:cNvGrpSpPr>
            <p:nvPr/>
          </p:nvGrpSpPr>
          <p:grpSpPr bwMode="auto">
            <a:xfrm>
              <a:off x="1619250" y="1916113"/>
              <a:ext cx="647700" cy="450850"/>
              <a:chOff x="3541" y="1317"/>
              <a:chExt cx="747" cy="546"/>
            </a:xfrm>
          </p:grpSpPr>
          <p:sp>
            <p:nvSpPr>
              <p:cNvPr id="12452" name="AutoShape 215"/>
              <p:cNvSpPr>
                <a:spLocks noChangeAspect="1" noChangeArrowheads="1" noTextEdit="1"/>
              </p:cNvSpPr>
              <p:nvPr/>
            </p:nvSpPr>
            <p:spPr bwMode="auto">
              <a:xfrm>
                <a:off x="3574" y="1337"/>
                <a:ext cx="681" cy="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53" name="Freeform 216"/>
              <p:cNvSpPr>
                <a:spLocks noChangeAspect="1"/>
              </p:cNvSpPr>
              <p:nvPr/>
            </p:nvSpPr>
            <p:spPr bwMode="auto">
              <a:xfrm>
                <a:off x="3574" y="1525"/>
                <a:ext cx="679" cy="338"/>
              </a:xfrm>
              <a:custGeom>
                <a:avLst/>
                <a:gdLst>
                  <a:gd name="T0" fmla="*/ 2404677 w 416"/>
                  <a:gd name="T1" fmla="*/ 572619 h 207"/>
                  <a:gd name="T2" fmla="*/ 418413 w 416"/>
                  <a:gd name="T3" fmla="*/ 572619 h 207"/>
                  <a:gd name="T4" fmla="*/ 7420 w 416"/>
                  <a:gd name="T5" fmla="*/ 7524 h 207"/>
                  <a:gd name="T6" fmla="*/ 0 w 416"/>
                  <a:gd name="T7" fmla="*/ 7524 h 207"/>
                  <a:gd name="T8" fmla="*/ 0 w 416"/>
                  <a:gd name="T9" fmla="*/ 546077 h 207"/>
                  <a:gd name="T10" fmla="*/ 7420 w 416"/>
                  <a:gd name="T11" fmla="*/ 546077 h 207"/>
                  <a:gd name="T12" fmla="*/ 418413 w 416"/>
                  <a:gd name="T13" fmla="*/ 1088068 h 207"/>
                  <a:gd name="T14" fmla="*/ 2404677 w 416"/>
                  <a:gd name="T15" fmla="*/ 1088068 h 207"/>
                  <a:gd name="T16" fmla="*/ 2810897 w 416"/>
                  <a:gd name="T17" fmla="*/ 546077 h 207"/>
                  <a:gd name="T18" fmla="*/ 2810897 w 416"/>
                  <a:gd name="T19" fmla="*/ 546077 h 207"/>
                  <a:gd name="T20" fmla="*/ 2810897 w 416"/>
                  <a:gd name="T21" fmla="*/ 0 h 207"/>
                  <a:gd name="T22" fmla="*/ 2404677 w 416"/>
                  <a:gd name="T23" fmla="*/ 572619 h 2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6"/>
                  <a:gd name="T37" fmla="*/ 0 h 207"/>
                  <a:gd name="T38" fmla="*/ 416 w 416"/>
                  <a:gd name="T39" fmla="*/ 207 h 2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6" h="207">
                    <a:moveTo>
                      <a:pt x="356" y="84"/>
                    </a:moveTo>
                    <a:cubicBezTo>
                      <a:pt x="275" y="131"/>
                      <a:pt x="143" y="131"/>
                      <a:pt x="62" y="84"/>
                    </a:cubicBezTo>
                    <a:cubicBezTo>
                      <a:pt x="18" y="59"/>
                      <a:pt x="1" y="33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3" y="109"/>
                      <a:pt x="23" y="138"/>
                      <a:pt x="62" y="160"/>
                    </a:cubicBezTo>
                    <a:cubicBezTo>
                      <a:pt x="143" y="207"/>
                      <a:pt x="275" y="207"/>
                      <a:pt x="356" y="160"/>
                    </a:cubicBezTo>
                    <a:cubicBezTo>
                      <a:pt x="394" y="138"/>
                      <a:pt x="414" y="109"/>
                      <a:pt x="416" y="80"/>
                    </a:cubicBezTo>
                    <a:cubicBezTo>
                      <a:pt x="416" y="80"/>
                      <a:pt x="416" y="80"/>
                      <a:pt x="416" y="80"/>
                    </a:cubicBezTo>
                    <a:cubicBezTo>
                      <a:pt x="416" y="0"/>
                      <a:pt x="416" y="0"/>
                      <a:pt x="416" y="0"/>
                    </a:cubicBezTo>
                    <a:cubicBezTo>
                      <a:pt x="416" y="31"/>
                      <a:pt x="396" y="61"/>
                      <a:pt x="356" y="84"/>
                    </a:cubicBezTo>
                    <a:close/>
                  </a:path>
                </a:pathLst>
              </a:custGeom>
              <a:solidFill>
                <a:srgbClr val="113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54" name="Freeform 217"/>
              <p:cNvSpPr>
                <a:spLocks noChangeAspect="1"/>
              </p:cNvSpPr>
              <p:nvPr/>
            </p:nvSpPr>
            <p:spPr bwMode="auto">
              <a:xfrm>
                <a:off x="3541" y="1317"/>
                <a:ext cx="747" cy="432"/>
              </a:xfrm>
              <a:custGeom>
                <a:avLst/>
                <a:gdLst>
                  <a:gd name="T0" fmla="*/ 2602095 w 457"/>
                  <a:gd name="T1" fmla="*/ 332445 h 264"/>
                  <a:gd name="T2" fmla="*/ 2610685 w 457"/>
                  <a:gd name="T3" fmla="*/ 1535578 h 264"/>
                  <a:gd name="T4" fmla="*/ 568640 w 457"/>
                  <a:gd name="T5" fmla="*/ 1535578 h 264"/>
                  <a:gd name="T6" fmla="*/ 560623 w 457"/>
                  <a:gd name="T7" fmla="*/ 332445 h 264"/>
                  <a:gd name="T8" fmla="*/ 2602095 w 457"/>
                  <a:gd name="T9" fmla="*/ 332445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"/>
                  <a:gd name="T16" fmla="*/ 0 h 264"/>
                  <a:gd name="T17" fmla="*/ 457 w 457"/>
                  <a:gd name="T18" fmla="*/ 264 h 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" h="264">
                    <a:moveTo>
                      <a:pt x="375" y="47"/>
                    </a:moveTo>
                    <a:cubicBezTo>
                      <a:pt x="456" y="94"/>
                      <a:pt x="457" y="170"/>
                      <a:pt x="376" y="217"/>
                    </a:cubicBezTo>
                    <a:cubicBezTo>
                      <a:pt x="295" y="264"/>
                      <a:pt x="163" y="264"/>
                      <a:pt x="82" y="217"/>
                    </a:cubicBezTo>
                    <a:cubicBezTo>
                      <a:pt x="0" y="170"/>
                      <a:pt x="0" y="94"/>
                      <a:pt x="81" y="47"/>
                    </a:cubicBezTo>
                    <a:cubicBezTo>
                      <a:pt x="162" y="0"/>
                      <a:pt x="293" y="0"/>
                      <a:pt x="375" y="47"/>
                    </a:cubicBezTo>
                  </a:path>
                </a:pathLst>
              </a:custGeom>
              <a:solidFill>
                <a:srgbClr val="4A6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55" name="Freeform 218"/>
              <p:cNvSpPr>
                <a:spLocks noChangeAspect="1" noEditPoints="1"/>
              </p:cNvSpPr>
              <p:nvPr/>
            </p:nvSpPr>
            <p:spPr bwMode="auto">
              <a:xfrm>
                <a:off x="3788" y="1751"/>
                <a:ext cx="39" cy="53"/>
              </a:xfrm>
              <a:custGeom>
                <a:avLst/>
                <a:gdLst>
                  <a:gd name="T0" fmla="*/ 41949 w 24"/>
                  <a:gd name="T1" fmla="*/ 25797 h 33"/>
                  <a:gd name="T2" fmla="*/ 41949 w 24"/>
                  <a:gd name="T3" fmla="*/ 68592 h 33"/>
                  <a:gd name="T4" fmla="*/ 61076 w 24"/>
                  <a:gd name="T5" fmla="*/ 68592 h 33"/>
                  <a:gd name="T6" fmla="*/ 79895 w 24"/>
                  <a:gd name="T7" fmla="*/ 66542 h 33"/>
                  <a:gd name="T8" fmla="*/ 87132 w 24"/>
                  <a:gd name="T9" fmla="*/ 50906 h 33"/>
                  <a:gd name="T10" fmla="*/ 61076 w 24"/>
                  <a:gd name="T11" fmla="*/ 25797 h 33"/>
                  <a:gd name="T12" fmla="*/ 41949 w 24"/>
                  <a:gd name="T13" fmla="*/ 25797 h 33"/>
                  <a:gd name="T14" fmla="*/ 0 w 24"/>
                  <a:gd name="T15" fmla="*/ 167054 h 33"/>
                  <a:gd name="T16" fmla="*/ 0 w 24"/>
                  <a:gd name="T17" fmla="*/ 0 h 33"/>
                  <a:gd name="T18" fmla="*/ 78665 w 24"/>
                  <a:gd name="T19" fmla="*/ 0 h 33"/>
                  <a:gd name="T20" fmla="*/ 118308 w 24"/>
                  <a:gd name="T21" fmla="*/ 10001 h 33"/>
                  <a:gd name="T22" fmla="*/ 139937 w 24"/>
                  <a:gd name="T23" fmla="*/ 41432 h 33"/>
                  <a:gd name="T24" fmla="*/ 91567 w 24"/>
                  <a:gd name="T25" fmla="*/ 84214 h 33"/>
                  <a:gd name="T26" fmla="*/ 91567 w 24"/>
                  <a:gd name="T27" fmla="*/ 84214 h 33"/>
                  <a:gd name="T28" fmla="*/ 118308 w 24"/>
                  <a:gd name="T29" fmla="*/ 97562 h 33"/>
                  <a:gd name="T30" fmla="*/ 127831 w 24"/>
                  <a:gd name="T31" fmla="*/ 110163 h 33"/>
                  <a:gd name="T32" fmla="*/ 148796 w 24"/>
                  <a:gd name="T33" fmla="*/ 167054 h 33"/>
                  <a:gd name="T34" fmla="*/ 91567 w 24"/>
                  <a:gd name="T35" fmla="*/ 167054 h 33"/>
                  <a:gd name="T36" fmla="*/ 79895 w 24"/>
                  <a:gd name="T37" fmla="*/ 123068 h 33"/>
                  <a:gd name="T38" fmla="*/ 68167 w 24"/>
                  <a:gd name="T39" fmla="*/ 100188 h 33"/>
                  <a:gd name="T40" fmla="*/ 41949 w 24"/>
                  <a:gd name="T41" fmla="*/ 100188 h 33"/>
                  <a:gd name="T42" fmla="*/ 41949 w 24"/>
                  <a:gd name="T43" fmla="*/ 167054 h 33"/>
                  <a:gd name="T44" fmla="*/ 0 w 24"/>
                  <a:gd name="T45" fmla="*/ 167054 h 3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"/>
                  <a:gd name="T70" fmla="*/ 0 h 33"/>
                  <a:gd name="T71" fmla="*/ 24 w 24"/>
                  <a:gd name="T72" fmla="*/ 33 h 3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" h="33">
                    <a:moveTo>
                      <a:pt x="7" y="5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4"/>
                      <a:pt x="12" y="14"/>
                      <a:pt x="13" y="13"/>
                    </a:cubicBezTo>
                    <a:cubicBezTo>
                      <a:pt x="14" y="12"/>
                      <a:pt x="14" y="11"/>
                      <a:pt x="14" y="10"/>
                    </a:cubicBezTo>
                    <a:cubicBezTo>
                      <a:pt x="14" y="7"/>
                      <a:pt x="13" y="5"/>
                      <a:pt x="10" y="5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  <a:moveTo>
                      <a:pt x="0" y="3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7" y="0"/>
                      <a:pt x="19" y="2"/>
                    </a:cubicBezTo>
                    <a:cubicBezTo>
                      <a:pt x="21" y="3"/>
                      <a:pt x="22" y="5"/>
                      <a:pt x="22" y="8"/>
                    </a:cubicBezTo>
                    <a:cubicBezTo>
                      <a:pt x="22" y="13"/>
                      <a:pt x="20" y="16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7" y="17"/>
                      <a:pt x="18" y="17"/>
                      <a:pt x="19" y="19"/>
                    </a:cubicBezTo>
                    <a:cubicBezTo>
                      <a:pt x="19" y="19"/>
                      <a:pt x="20" y="20"/>
                      <a:pt x="20" y="2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2"/>
                      <a:pt x="11" y="21"/>
                      <a:pt x="11" y="20"/>
                    </a:cubicBezTo>
                    <a:cubicBezTo>
                      <a:pt x="10" y="20"/>
                      <a:pt x="9" y="20"/>
                      <a:pt x="7" y="20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0" y="33"/>
                      <a:pt x="0" y="33"/>
                      <a:pt x="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56" name="Freeform 219"/>
              <p:cNvSpPr>
                <a:spLocks noChangeAspect="1" noEditPoints="1"/>
              </p:cNvSpPr>
              <p:nvPr/>
            </p:nvSpPr>
            <p:spPr bwMode="auto">
              <a:xfrm>
                <a:off x="3832" y="1749"/>
                <a:ext cx="47" cy="57"/>
              </a:xfrm>
              <a:custGeom>
                <a:avLst/>
                <a:gdLst>
                  <a:gd name="T0" fmla="*/ 47266 w 29"/>
                  <a:gd name="T1" fmla="*/ 112909 h 35"/>
                  <a:gd name="T2" fmla="*/ 83530 w 29"/>
                  <a:gd name="T3" fmla="*/ 188325 h 35"/>
                  <a:gd name="T4" fmla="*/ 117254 w 29"/>
                  <a:gd name="T5" fmla="*/ 112909 h 35"/>
                  <a:gd name="T6" fmla="*/ 83530 w 29"/>
                  <a:gd name="T7" fmla="*/ 38710 h 35"/>
                  <a:gd name="T8" fmla="*/ 47266 w 29"/>
                  <a:gd name="T9" fmla="*/ 112909 h 35"/>
                  <a:gd name="T10" fmla="*/ 0 w 29"/>
                  <a:gd name="T11" fmla="*/ 112909 h 35"/>
                  <a:gd name="T12" fmla="*/ 17995 w 29"/>
                  <a:gd name="T13" fmla="*/ 31381 h 35"/>
                  <a:gd name="T14" fmla="*/ 83530 w 29"/>
                  <a:gd name="T15" fmla="*/ 0 h 35"/>
                  <a:gd name="T16" fmla="*/ 149137 w 29"/>
                  <a:gd name="T17" fmla="*/ 31381 h 35"/>
                  <a:gd name="T18" fmla="*/ 171785 w 29"/>
                  <a:gd name="T19" fmla="*/ 112909 h 35"/>
                  <a:gd name="T20" fmla="*/ 149137 w 29"/>
                  <a:gd name="T21" fmla="*/ 195619 h 35"/>
                  <a:gd name="T22" fmla="*/ 83530 w 29"/>
                  <a:gd name="T23" fmla="*/ 227181 h 35"/>
                  <a:gd name="T24" fmla="*/ 17995 w 29"/>
                  <a:gd name="T25" fmla="*/ 188325 h 35"/>
                  <a:gd name="T26" fmla="*/ 0 w 29"/>
                  <a:gd name="T27" fmla="*/ 112909 h 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"/>
                  <a:gd name="T43" fmla="*/ 0 h 35"/>
                  <a:gd name="T44" fmla="*/ 29 w 29"/>
                  <a:gd name="T45" fmla="*/ 35 h 3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" h="35">
                    <a:moveTo>
                      <a:pt x="8" y="17"/>
                    </a:moveTo>
                    <a:cubicBezTo>
                      <a:pt x="8" y="25"/>
                      <a:pt x="10" y="29"/>
                      <a:pt x="14" y="29"/>
                    </a:cubicBezTo>
                    <a:cubicBezTo>
                      <a:pt x="18" y="29"/>
                      <a:pt x="20" y="25"/>
                      <a:pt x="20" y="17"/>
                    </a:cubicBezTo>
                    <a:cubicBezTo>
                      <a:pt x="20" y="10"/>
                      <a:pt x="18" y="6"/>
                      <a:pt x="14" y="6"/>
                    </a:cubicBezTo>
                    <a:cubicBezTo>
                      <a:pt x="10" y="6"/>
                      <a:pt x="8" y="10"/>
                      <a:pt x="8" y="17"/>
                    </a:cubicBezTo>
                    <a:close/>
                    <a:moveTo>
                      <a:pt x="0" y="17"/>
                    </a:moveTo>
                    <a:cubicBezTo>
                      <a:pt x="0" y="12"/>
                      <a:pt x="1" y="8"/>
                      <a:pt x="3" y="5"/>
                    </a:cubicBezTo>
                    <a:cubicBezTo>
                      <a:pt x="6" y="2"/>
                      <a:pt x="10" y="0"/>
                      <a:pt x="14" y="0"/>
                    </a:cubicBezTo>
                    <a:cubicBezTo>
                      <a:pt x="19" y="0"/>
                      <a:pt x="23" y="2"/>
                      <a:pt x="25" y="5"/>
                    </a:cubicBezTo>
                    <a:cubicBezTo>
                      <a:pt x="27" y="8"/>
                      <a:pt x="29" y="12"/>
                      <a:pt x="29" y="17"/>
                    </a:cubicBezTo>
                    <a:cubicBezTo>
                      <a:pt x="29" y="22"/>
                      <a:pt x="27" y="26"/>
                      <a:pt x="25" y="30"/>
                    </a:cubicBezTo>
                    <a:cubicBezTo>
                      <a:pt x="23" y="33"/>
                      <a:pt x="19" y="35"/>
                      <a:pt x="14" y="35"/>
                    </a:cubicBezTo>
                    <a:cubicBezTo>
                      <a:pt x="10" y="35"/>
                      <a:pt x="6" y="33"/>
                      <a:pt x="3" y="29"/>
                    </a:cubicBezTo>
                    <a:cubicBezTo>
                      <a:pt x="1" y="26"/>
                      <a:pt x="0" y="22"/>
                      <a:pt x="0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57" name="Freeform 220"/>
              <p:cNvSpPr>
                <a:spLocks noChangeAspect="1"/>
              </p:cNvSpPr>
              <p:nvPr/>
            </p:nvSpPr>
            <p:spPr bwMode="auto">
              <a:xfrm>
                <a:off x="3888" y="1751"/>
                <a:ext cx="39" cy="55"/>
              </a:xfrm>
              <a:custGeom>
                <a:avLst/>
                <a:gdLst>
                  <a:gd name="T0" fmla="*/ 0 w 24"/>
                  <a:gd name="T1" fmla="*/ 121110 h 34"/>
                  <a:gd name="T2" fmla="*/ 0 w 24"/>
                  <a:gd name="T3" fmla="*/ 0 h 34"/>
                  <a:gd name="T4" fmla="*/ 41949 w 24"/>
                  <a:gd name="T5" fmla="*/ 0 h 34"/>
                  <a:gd name="T6" fmla="*/ 41949 w 24"/>
                  <a:gd name="T7" fmla="*/ 127851 h 34"/>
                  <a:gd name="T8" fmla="*/ 78665 w 24"/>
                  <a:gd name="T9" fmla="*/ 160579 h 34"/>
                  <a:gd name="T10" fmla="*/ 99248 w 24"/>
                  <a:gd name="T11" fmla="*/ 127851 h 34"/>
                  <a:gd name="T12" fmla="*/ 99248 w 24"/>
                  <a:gd name="T13" fmla="*/ 0 h 34"/>
                  <a:gd name="T14" fmla="*/ 148796 w 24"/>
                  <a:gd name="T15" fmla="*/ 0 h 34"/>
                  <a:gd name="T16" fmla="*/ 148796 w 24"/>
                  <a:gd name="T17" fmla="*/ 121110 h 34"/>
                  <a:gd name="T18" fmla="*/ 129829 w 24"/>
                  <a:gd name="T19" fmla="*/ 174065 h 34"/>
                  <a:gd name="T20" fmla="*/ 78665 w 24"/>
                  <a:gd name="T21" fmla="*/ 195913 h 34"/>
                  <a:gd name="T22" fmla="*/ 18619 w 24"/>
                  <a:gd name="T23" fmla="*/ 174065 h 34"/>
                  <a:gd name="T24" fmla="*/ 0 w 24"/>
                  <a:gd name="T25" fmla="*/ 121110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34"/>
                  <a:gd name="T41" fmla="*/ 24 w 24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34">
                    <a:moveTo>
                      <a:pt x="0" y="2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6"/>
                      <a:pt x="9" y="28"/>
                      <a:pt x="12" y="28"/>
                    </a:cubicBezTo>
                    <a:cubicBezTo>
                      <a:pt x="15" y="28"/>
                      <a:pt x="16" y="26"/>
                      <a:pt x="16" y="2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5"/>
                      <a:pt x="23" y="28"/>
                      <a:pt x="21" y="30"/>
                    </a:cubicBezTo>
                    <a:cubicBezTo>
                      <a:pt x="19" y="33"/>
                      <a:pt x="16" y="34"/>
                      <a:pt x="12" y="34"/>
                    </a:cubicBezTo>
                    <a:cubicBezTo>
                      <a:pt x="8" y="34"/>
                      <a:pt x="5" y="33"/>
                      <a:pt x="3" y="30"/>
                    </a:cubicBezTo>
                    <a:cubicBezTo>
                      <a:pt x="1" y="28"/>
                      <a:pt x="0" y="25"/>
                      <a:pt x="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58" name="Freeform 221"/>
              <p:cNvSpPr>
                <a:spLocks noChangeAspect="1"/>
              </p:cNvSpPr>
              <p:nvPr/>
            </p:nvSpPr>
            <p:spPr bwMode="auto">
              <a:xfrm>
                <a:off x="3933" y="1751"/>
                <a:ext cx="36" cy="53"/>
              </a:xfrm>
              <a:custGeom>
                <a:avLst/>
                <a:gdLst>
                  <a:gd name="T0" fmla="*/ 12 w 36"/>
                  <a:gd name="T1" fmla="*/ 53 h 53"/>
                  <a:gd name="T2" fmla="*/ 12 w 36"/>
                  <a:gd name="T3" fmla="*/ 9 h 53"/>
                  <a:gd name="T4" fmla="*/ 0 w 36"/>
                  <a:gd name="T5" fmla="*/ 9 h 53"/>
                  <a:gd name="T6" fmla="*/ 0 w 36"/>
                  <a:gd name="T7" fmla="*/ 0 h 53"/>
                  <a:gd name="T8" fmla="*/ 36 w 36"/>
                  <a:gd name="T9" fmla="*/ 0 h 53"/>
                  <a:gd name="T10" fmla="*/ 36 w 36"/>
                  <a:gd name="T11" fmla="*/ 9 h 53"/>
                  <a:gd name="T12" fmla="*/ 25 w 36"/>
                  <a:gd name="T13" fmla="*/ 9 h 53"/>
                  <a:gd name="T14" fmla="*/ 25 w 36"/>
                  <a:gd name="T15" fmla="*/ 53 h 53"/>
                  <a:gd name="T16" fmla="*/ 12 w 36"/>
                  <a:gd name="T17" fmla="*/ 53 h 53"/>
                  <a:gd name="T18" fmla="*/ 12 w 36"/>
                  <a:gd name="T19" fmla="*/ 53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53"/>
                  <a:gd name="T32" fmla="*/ 36 w 36"/>
                  <a:gd name="T33" fmla="*/ 53 h 5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53">
                    <a:moveTo>
                      <a:pt x="12" y="53"/>
                    </a:moveTo>
                    <a:lnTo>
                      <a:pt x="12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9"/>
                    </a:lnTo>
                    <a:lnTo>
                      <a:pt x="25" y="9"/>
                    </a:lnTo>
                    <a:lnTo>
                      <a:pt x="25" y="53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59" name="Freeform 222"/>
              <p:cNvSpPr>
                <a:spLocks noChangeAspect="1"/>
              </p:cNvSpPr>
              <p:nvPr/>
            </p:nvSpPr>
            <p:spPr bwMode="auto">
              <a:xfrm>
                <a:off x="3976" y="1751"/>
                <a:ext cx="32" cy="53"/>
              </a:xfrm>
              <a:custGeom>
                <a:avLst/>
                <a:gdLst>
                  <a:gd name="T0" fmla="*/ 0 w 32"/>
                  <a:gd name="T1" fmla="*/ 53 h 53"/>
                  <a:gd name="T2" fmla="*/ 0 w 32"/>
                  <a:gd name="T3" fmla="*/ 0 h 53"/>
                  <a:gd name="T4" fmla="*/ 32 w 32"/>
                  <a:gd name="T5" fmla="*/ 0 h 53"/>
                  <a:gd name="T6" fmla="*/ 32 w 32"/>
                  <a:gd name="T7" fmla="*/ 9 h 53"/>
                  <a:gd name="T8" fmla="*/ 13 w 32"/>
                  <a:gd name="T9" fmla="*/ 9 h 53"/>
                  <a:gd name="T10" fmla="*/ 13 w 32"/>
                  <a:gd name="T11" fmla="*/ 21 h 53"/>
                  <a:gd name="T12" fmla="*/ 31 w 32"/>
                  <a:gd name="T13" fmla="*/ 21 h 53"/>
                  <a:gd name="T14" fmla="*/ 31 w 32"/>
                  <a:gd name="T15" fmla="*/ 31 h 53"/>
                  <a:gd name="T16" fmla="*/ 13 w 32"/>
                  <a:gd name="T17" fmla="*/ 31 h 53"/>
                  <a:gd name="T18" fmla="*/ 13 w 32"/>
                  <a:gd name="T19" fmla="*/ 44 h 53"/>
                  <a:gd name="T20" fmla="*/ 32 w 32"/>
                  <a:gd name="T21" fmla="*/ 44 h 53"/>
                  <a:gd name="T22" fmla="*/ 32 w 32"/>
                  <a:gd name="T23" fmla="*/ 53 h 53"/>
                  <a:gd name="T24" fmla="*/ 0 w 32"/>
                  <a:gd name="T25" fmla="*/ 53 h 53"/>
                  <a:gd name="T26" fmla="*/ 0 w 32"/>
                  <a:gd name="T27" fmla="*/ 53 h 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53"/>
                  <a:gd name="T44" fmla="*/ 32 w 32"/>
                  <a:gd name="T45" fmla="*/ 53 h 5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53">
                    <a:moveTo>
                      <a:pt x="0" y="53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9"/>
                    </a:lnTo>
                    <a:lnTo>
                      <a:pt x="13" y="9"/>
                    </a:lnTo>
                    <a:lnTo>
                      <a:pt x="13" y="21"/>
                    </a:lnTo>
                    <a:lnTo>
                      <a:pt x="31" y="21"/>
                    </a:lnTo>
                    <a:lnTo>
                      <a:pt x="31" y="31"/>
                    </a:lnTo>
                    <a:lnTo>
                      <a:pt x="13" y="31"/>
                    </a:lnTo>
                    <a:lnTo>
                      <a:pt x="13" y="44"/>
                    </a:lnTo>
                    <a:lnTo>
                      <a:pt x="32" y="44"/>
                    </a:lnTo>
                    <a:lnTo>
                      <a:pt x="32" y="5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60" name="Freeform 223"/>
              <p:cNvSpPr>
                <a:spLocks noChangeAspect="1" noEditPoints="1"/>
              </p:cNvSpPr>
              <p:nvPr/>
            </p:nvSpPr>
            <p:spPr bwMode="auto">
              <a:xfrm>
                <a:off x="4017" y="1751"/>
                <a:ext cx="39" cy="53"/>
              </a:xfrm>
              <a:custGeom>
                <a:avLst/>
                <a:gdLst>
                  <a:gd name="T0" fmla="*/ 49166 w 24"/>
                  <a:gd name="T1" fmla="*/ 25797 h 33"/>
                  <a:gd name="T2" fmla="*/ 49166 w 24"/>
                  <a:gd name="T3" fmla="*/ 68592 h 33"/>
                  <a:gd name="T4" fmla="*/ 61076 w 24"/>
                  <a:gd name="T5" fmla="*/ 68592 h 33"/>
                  <a:gd name="T6" fmla="*/ 79895 w 24"/>
                  <a:gd name="T7" fmla="*/ 66542 h 33"/>
                  <a:gd name="T8" fmla="*/ 91567 w 24"/>
                  <a:gd name="T9" fmla="*/ 50906 h 33"/>
                  <a:gd name="T10" fmla="*/ 61076 w 24"/>
                  <a:gd name="T11" fmla="*/ 25797 h 33"/>
                  <a:gd name="T12" fmla="*/ 49166 w 24"/>
                  <a:gd name="T13" fmla="*/ 25797 h 33"/>
                  <a:gd name="T14" fmla="*/ 0 w 24"/>
                  <a:gd name="T15" fmla="*/ 167054 h 33"/>
                  <a:gd name="T16" fmla="*/ 0 w 24"/>
                  <a:gd name="T17" fmla="*/ 0 h 33"/>
                  <a:gd name="T18" fmla="*/ 78665 w 24"/>
                  <a:gd name="T19" fmla="*/ 0 h 33"/>
                  <a:gd name="T20" fmla="*/ 127831 w 24"/>
                  <a:gd name="T21" fmla="*/ 10001 h 33"/>
                  <a:gd name="T22" fmla="*/ 141590 w 24"/>
                  <a:gd name="T23" fmla="*/ 41432 h 33"/>
                  <a:gd name="T24" fmla="*/ 99248 w 24"/>
                  <a:gd name="T25" fmla="*/ 84214 h 33"/>
                  <a:gd name="T26" fmla="*/ 99248 w 24"/>
                  <a:gd name="T27" fmla="*/ 84214 h 33"/>
                  <a:gd name="T28" fmla="*/ 118308 w 24"/>
                  <a:gd name="T29" fmla="*/ 97562 h 33"/>
                  <a:gd name="T30" fmla="*/ 129829 w 24"/>
                  <a:gd name="T31" fmla="*/ 110163 h 33"/>
                  <a:gd name="T32" fmla="*/ 148796 w 24"/>
                  <a:gd name="T33" fmla="*/ 167054 h 33"/>
                  <a:gd name="T34" fmla="*/ 99248 w 24"/>
                  <a:gd name="T35" fmla="*/ 167054 h 33"/>
                  <a:gd name="T36" fmla="*/ 79895 w 24"/>
                  <a:gd name="T37" fmla="*/ 123068 h 33"/>
                  <a:gd name="T38" fmla="*/ 68167 w 24"/>
                  <a:gd name="T39" fmla="*/ 100188 h 33"/>
                  <a:gd name="T40" fmla="*/ 49166 w 24"/>
                  <a:gd name="T41" fmla="*/ 100188 h 33"/>
                  <a:gd name="T42" fmla="*/ 49166 w 24"/>
                  <a:gd name="T43" fmla="*/ 167054 h 33"/>
                  <a:gd name="T44" fmla="*/ 0 w 24"/>
                  <a:gd name="T45" fmla="*/ 167054 h 3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"/>
                  <a:gd name="T70" fmla="*/ 0 h 33"/>
                  <a:gd name="T71" fmla="*/ 24 w 24"/>
                  <a:gd name="T72" fmla="*/ 33 h 3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" h="33">
                    <a:moveTo>
                      <a:pt x="8" y="5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4"/>
                      <a:pt x="13" y="14"/>
                      <a:pt x="13" y="13"/>
                    </a:cubicBezTo>
                    <a:cubicBezTo>
                      <a:pt x="14" y="12"/>
                      <a:pt x="15" y="11"/>
                      <a:pt x="15" y="10"/>
                    </a:cubicBezTo>
                    <a:cubicBezTo>
                      <a:pt x="15" y="7"/>
                      <a:pt x="13" y="5"/>
                      <a:pt x="10" y="5"/>
                    </a:cubicBezTo>
                    <a:cubicBezTo>
                      <a:pt x="8" y="5"/>
                      <a:pt x="8" y="5"/>
                      <a:pt x="8" y="5"/>
                    </a:cubicBezTo>
                    <a:close/>
                    <a:moveTo>
                      <a:pt x="0" y="3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8" y="0"/>
                      <a:pt x="20" y="2"/>
                    </a:cubicBezTo>
                    <a:cubicBezTo>
                      <a:pt x="22" y="3"/>
                      <a:pt x="23" y="5"/>
                      <a:pt x="23" y="8"/>
                    </a:cubicBezTo>
                    <a:cubicBezTo>
                      <a:pt x="23" y="13"/>
                      <a:pt x="20" y="16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7" y="17"/>
                      <a:pt x="18" y="17"/>
                      <a:pt x="19" y="19"/>
                    </a:cubicBezTo>
                    <a:cubicBezTo>
                      <a:pt x="20" y="19"/>
                      <a:pt x="20" y="20"/>
                      <a:pt x="21" y="2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2"/>
                      <a:pt x="12" y="21"/>
                      <a:pt x="11" y="20"/>
                    </a:cubicBezTo>
                    <a:cubicBezTo>
                      <a:pt x="11" y="20"/>
                      <a:pt x="10" y="20"/>
                      <a:pt x="8" y="20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0" y="33"/>
                      <a:pt x="0" y="33"/>
                      <a:pt x="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61" name="Freeform 224"/>
              <p:cNvSpPr>
                <a:spLocks noChangeAspect="1"/>
              </p:cNvSpPr>
              <p:nvPr/>
            </p:nvSpPr>
            <p:spPr bwMode="auto">
              <a:xfrm>
                <a:off x="3884" y="1409"/>
                <a:ext cx="265" cy="98"/>
              </a:xfrm>
              <a:custGeom>
                <a:avLst/>
                <a:gdLst>
                  <a:gd name="T0" fmla="*/ 210376 w 162"/>
                  <a:gd name="T1" fmla="*/ 364451 h 60"/>
                  <a:gd name="T2" fmla="*/ 202203 w 162"/>
                  <a:gd name="T3" fmla="*/ 356869 h 60"/>
                  <a:gd name="T4" fmla="*/ 0 w 162"/>
                  <a:gd name="T5" fmla="*/ 238627 h 60"/>
                  <a:gd name="T6" fmla="*/ 156010 w 162"/>
                  <a:gd name="T7" fmla="*/ 150851 h 60"/>
                  <a:gd name="T8" fmla="*/ 364471 w 162"/>
                  <a:gd name="T9" fmla="*/ 272215 h 60"/>
                  <a:gd name="T10" fmla="*/ 520637 w 162"/>
                  <a:gd name="T11" fmla="*/ 259607 h 60"/>
                  <a:gd name="T12" fmla="*/ 785985 w 162"/>
                  <a:gd name="T13" fmla="*/ 108790 h 60"/>
                  <a:gd name="T14" fmla="*/ 494778 w 162"/>
                  <a:gd name="T15" fmla="*/ 108790 h 60"/>
                  <a:gd name="T16" fmla="*/ 494778 w 162"/>
                  <a:gd name="T17" fmla="*/ 0 h 60"/>
                  <a:gd name="T18" fmla="*/ 1137270 w 162"/>
                  <a:gd name="T19" fmla="*/ 0 h 60"/>
                  <a:gd name="T20" fmla="*/ 1137270 w 162"/>
                  <a:gd name="T21" fmla="*/ 364451 h 60"/>
                  <a:gd name="T22" fmla="*/ 950441 w 162"/>
                  <a:gd name="T23" fmla="*/ 364451 h 60"/>
                  <a:gd name="T24" fmla="*/ 942306 w 162"/>
                  <a:gd name="T25" fmla="*/ 198014 h 60"/>
                  <a:gd name="T26" fmla="*/ 682882 w 162"/>
                  <a:gd name="T27" fmla="*/ 349430 h 60"/>
                  <a:gd name="T28" fmla="*/ 421412 w 162"/>
                  <a:gd name="T29" fmla="*/ 409877 h 60"/>
                  <a:gd name="T30" fmla="*/ 210376 w 162"/>
                  <a:gd name="T31" fmla="*/ 364451 h 60"/>
                  <a:gd name="T32" fmla="*/ 210376 w 162"/>
                  <a:gd name="T33" fmla="*/ 364451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2"/>
                  <a:gd name="T52" fmla="*/ 0 h 60"/>
                  <a:gd name="T53" fmla="*/ 162 w 162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2" h="60">
                    <a:moveTo>
                      <a:pt x="30" y="53"/>
                    </a:moveTo>
                    <a:cubicBezTo>
                      <a:pt x="30" y="53"/>
                      <a:pt x="29" y="52"/>
                      <a:pt x="29" y="5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8" y="43"/>
                      <a:pt x="66" y="42"/>
                      <a:pt x="74" y="38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2" y="53"/>
                      <a:pt x="162" y="53"/>
                      <a:pt x="162" y="53"/>
                    </a:cubicBezTo>
                    <a:cubicBezTo>
                      <a:pt x="135" y="53"/>
                      <a:pt x="135" y="53"/>
                      <a:pt x="135" y="53"/>
                    </a:cubicBezTo>
                    <a:cubicBezTo>
                      <a:pt x="134" y="29"/>
                      <a:pt x="134" y="29"/>
                      <a:pt x="134" y="29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83" y="59"/>
                      <a:pt x="69" y="60"/>
                      <a:pt x="60" y="60"/>
                    </a:cubicBezTo>
                    <a:cubicBezTo>
                      <a:pt x="44" y="60"/>
                      <a:pt x="33" y="54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lose/>
                  </a:path>
                </a:pathLst>
              </a:custGeom>
              <a:solidFill>
                <a:srgbClr val="202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62" name="Freeform 225"/>
              <p:cNvSpPr>
                <a:spLocks noChangeAspect="1"/>
              </p:cNvSpPr>
              <p:nvPr/>
            </p:nvSpPr>
            <p:spPr bwMode="auto">
              <a:xfrm>
                <a:off x="3703" y="1406"/>
                <a:ext cx="171" cy="152"/>
              </a:xfrm>
              <a:custGeom>
                <a:avLst/>
                <a:gdLst>
                  <a:gd name="T0" fmla="*/ 254104 w 105"/>
                  <a:gd name="T1" fmla="*/ 555115 h 93"/>
                  <a:gd name="T2" fmla="*/ 444771 w 105"/>
                  <a:gd name="T3" fmla="*/ 435918 h 93"/>
                  <a:gd name="T4" fmla="*/ 425751 w 105"/>
                  <a:gd name="T5" fmla="*/ 347284 h 93"/>
                  <a:gd name="T6" fmla="*/ 183880 w 105"/>
                  <a:gd name="T7" fmla="*/ 200326 h 93"/>
                  <a:gd name="T8" fmla="*/ 183880 w 105"/>
                  <a:gd name="T9" fmla="*/ 367681 h 93"/>
                  <a:gd name="T10" fmla="*/ 0 w 105"/>
                  <a:gd name="T11" fmla="*/ 367681 h 93"/>
                  <a:gd name="T12" fmla="*/ 0 w 105"/>
                  <a:gd name="T13" fmla="*/ 0 h 93"/>
                  <a:gd name="T14" fmla="*/ 597572 w 105"/>
                  <a:gd name="T15" fmla="*/ 0 h 93"/>
                  <a:gd name="T16" fmla="*/ 597572 w 105"/>
                  <a:gd name="T17" fmla="*/ 106913 h 93"/>
                  <a:gd name="T18" fmla="*/ 322990 w 105"/>
                  <a:gd name="T19" fmla="*/ 106913 h 93"/>
                  <a:gd name="T20" fmla="*/ 569858 w 105"/>
                  <a:gd name="T21" fmla="*/ 254339 h 93"/>
                  <a:gd name="T22" fmla="*/ 681670 w 105"/>
                  <a:gd name="T23" fmla="*/ 401957 h 93"/>
                  <a:gd name="T24" fmla="*/ 588997 w 105"/>
                  <a:gd name="T25" fmla="*/ 526953 h 93"/>
                  <a:gd name="T26" fmla="*/ 401314 w 105"/>
                  <a:gd name="T27" fmla="*/ 642424 h 93"/>
                  <a:gd name="T28" fmla="*/ 254104 w 105"/>
                  <a:gd name="T29" fmla="*/ 555115 h 93"/>
                  <a:gd name="T30" fmla="*/ 254104 w 105"/>
                  <a:gd name="T31" fmla="*/ 555115 h 9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93"/>
                  <a:gd name="T50" fmla="*/ 105 w 105"/>
                  <a:gd name="T51" fmla="*/ 93 h 9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93">
                    <a:moveTo>
                      <a:pt x="39" y="80"/>
                    </a:moveTo>
                    <a:cubicBezTo>
                      <a:pt x="69" y="63"/>
                      <a:pt x="69" y="63"/>
                      <a:pt x="69" y="63"/>
                    </a:cubicBezTo>
                    <a:cubicBezTo>
                      <a:pt x="75" y="60"/>
                      <a:pt x="74" y="55"/>
                      <a:pt x="66" y="50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88" y="37"/>
                      <a:pt x="88" y="37"/>
                      <a:pt x="88" y="37"/>
                    </a:cubicBezTo>
                    <a:cubicBezTo>
                      <a:pt x="102" y="45"/>
                      <a:pt x="105" y="53"/>
                      <a:pt x="105" y="58"/>
                    </a:cubicBezTo>
                    <a:cubicBezTo>
                      <a:pt x="104" y="68"/>
                      <a:pt x="94" y="75"/>
                      <a:pt x="91" y="76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39" y="80"/>
                      <a:pt x="39" y="80"/>
                      <a:pt x="39" y="80"/>
                    </a:cubicBezTo>
                    <a:cubicBezTo>
                      <a:pt x="39" y="80"/>
                      <a:pt x="39" y="80"/>
                      <a:pt x="39" y="80"/>
                    </a:cubicBezTo>
                    <a:close/>
                  </a:path>
                </a:pathLst>
              </a:custGeom>
              <a:solidFill>
                <a:srgbClr val="202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63" name="Freeform 226"/>
              <p:cNvSpPr>
                <a:spLocks noChangeAspect="1"/>
              </p:cNvSpPr>
              <p:nvPr/>
            </p:nvSpPr>
            <p:spPr bwMode="auto">
              <a:xfrm>
                <a:off x="3698" y="1564"/>
                <a:ext cx="265" cy="98"/>
              </a:xfrm>
              <a:custGeom>
                <a:avLst/>
                <a:gdLst>
                  <a:gd name="T0" fmla="*/ 927171 w 162"/>
                  <a:gd name="T1" fmla="*/ 53577 h 60"/>
                  <a:gd name="T2" fmla="*/ 1137270 w 162"/>
                  <a:gd name="T3" fmla="*/ 171149 h 60"/>
                  <a:gd name="T4" fmla="*/ 975270 w 162"/>
                  <a:gd name="T5" fmla="*/ 259607 h 60"/>
                  <a:gd name="T6" fmla="*/ 764904 w 162"/>
                  <a:gd name="T7" fmla="*/ 142931 h 60"/>
                  <a:gd name="T8" fmla="*/ 619526 w 162"/>
                  <a:gd name="T9" fmla="*/ 158943 h 60"/>
                  <a:gd name="T10" fmla="*/ 352152 w 162"/>
                  <a:gd name="T11" fmla="*/ 310794 h 60"/>
                  <a:gd name="T12" fmla="*/ 644213 w 162"/>
                  <a:gd name="T13" fmla="*/ 310794 h 60"/>
                  <a:gd name="T14" fmla="*/ 644213 w 162"/>
                  <a:gd name="T15" fmla="*/ 409877 h 60"/>
                  <a:gd name="T16" fmla="*/ 0 w 162"/>
                  <a:gd name="T17" fmla="*/ 409877 h 60"/>
                  <a:gd name="T18" fmla="*/ 0 w 162"/>
                  <a:gd name="T19" fmla="*/ 45443 h 60"/>
                  <a:gd name="T20" fmla="*/ 189838 w 162"/>
                  <a:gd name="T21" fmla="*/ 45443 h 60"/>
                  <a:gd name="T22" fmla="*/ 189838 w 162"/>
                  <a:gd name="T23" fmla="*/ 213937 h 60"/>
                  <a:gd name="T24" fmla="*/ 454395 w 162"/>
                  <a:gd name="T25" fmla="*/ 66606 h 60"/>
                  <a:gd name="T26" fmla="*/ 710270 w 162"/>
                  <a:gd name="T27" fmla="*/ 0 h 60"/>
                  <a:gd name="T28" fmla="*/ 927171 w 162"/>
                  <a:gd name="T29" fmla="*/ 53577 h 60"/>
                  <a:gd name="T30" fmla="*/ 927171 w 162"/>
                  <a:gd name="T31" fmla="*/ 53577 h 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2"/>
                  <a:gd name="T49" fmla="*/ 0 h 60"/>
                  <a:gd name="T50" fmla="*/ 162 w 162"/>
                  <a:gd name="T51" fmla="*/ 60 h 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2" h="60">
                    <a:moveTo>
                      <a:pt x="132" y="8"/>
                    </a:moveTo>
                    <a:cubicBezTo>
                      <a:pt x="162" y="25"/>
                      <a:pt x="162" y="25"/>
                      <a:pt x="162" y="25"/>
                    </a:cubicBezTo>
                    <a:cubicBezTo>
                      <a:pt x="139" y="38"/>
                      <a:pt x="139" y="38"/>
                      <a:pt x="139" y="38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03" y="17"/>
                      <a:pt x="96" y="18"/>
                      <a:pt x="88" y="23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79" y="2"/>
                      <a:pt x="92" y="0"/>
                      <a:pt x="101" y="0"/>
                    </a:cubicBezTo>
                    <a:cubicBezTo>
                      <a:pt x="118" y="0"/>
                      <a:pt x="129" y="6"/>
                      <a:pt x="132" y="8"/>
                    </a:cubicBezTo>
                    <a:cubicBezTo>
                      <a:pt x="132" y="8"/>
                      <a:pt x="132" y="8"/>
                      <a:pt x="132" y="8"/>
                    </a:cubicBezTo>
                    <a:close/>
                  </a:path>
                </a:pathLst>
              </a:custGeom>
              <a:solidFill>
                <a:srgbClr val="202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64" name="Freeform 227"/>
              <p:cNvSpPr>
                <a:spLocks noChangeAspect="1"/>
              </p:cNvSpPr>
              <p:nvPr/>
            </p:nvSpPr>
            <p:spPr bwMode="auto">
              <a:xfrm>
                <a:off x="3972" y="1514"/>
                <a:ext cx="170" cy="153"/>
              </a:xfrm>
              <a:custGeom>
                <a:avLst/>
                <a:gdLst>
                  <a:gd name="T0" fmla="*/ 721560 w 104"/>
                  <a:gd name="T1" fmla="*/ 258275 h 94"/>
                  <a:gd name="T2" fmla="*/ 721560 w 104"/>
                  <a:gd name="T3" fmla="*/ 603762 h 94"/>
                  <a:gd name="T4" fmla="*/ 89044 w 104"/>
                  <a:gd name="T5" fmla="*/ 603762 h 94"/>
                  <a:gd name="T6" fmla="*/ 85602 w 104"/>
                  <a:gd name="T7" fmla="*/ 502944 h 94"/>
                  <a:gd name="T8" fmla="*/ 373877 w 104"/>
                  <a:gd name="T9" fmla="*/ 502944 h 94"/>
                  <a:gd name="T10" fmla="*/ 110552 w 104"/>
                  <a:gd name="T11" fmla="*/ 359083 h 94"/>
                  <a:gd name="T12" fmla="*/ 0 w 104"/>
                  <a:gd name="T13" fmla="*/ 225122 h 94"/>
                  <a:gd name="T14" fmla="*/ 89044 w 104"/>
                  <a:gd name="T15" fmla="*/ 112011 h 94"/>
                  <a:gd name="T16" fmla="*/ 295391 w 104"/>
                  <a:gd name="T17" fmla="*/ 0 h 94"/>
                  <a:gd name="T18" fmla="*/ 450080 w 104"/>
                  <a:gd name="T19" fmla="*/ 82176 h 94"/>
                  <a:gd name="T20" fmla="*/ 250008 w 104"/>
                  <a:gd name="T21" fmla="*/ 194334 h 94"/>
                  <a:gd name="T22" fmla="*/ 272938 w 104"/>
                  <a:gd name="T23" fmla="*/ 277199 h 94"/>
                  <a:gd name="T24" fmla="*/ 536053 w 104"/>
                  <a:gd name="T25" fmla="*/ 420384 h 94"/>
                  <a:gd name="T26" fmla="*/ 536053 w 104"/>
                  <a:gd name="T27" fmla="*/ 258275 h 94"/>
                  <a:gd name="T28" fmla="*/ 721560 w 104"/>
                  <a:gd name="T29" fmla="*/ 258275 h 94"/>
                  <a:gd name="T30" fmla="*/ 721560 w 104"/>
                  <a:gd name="T31" fmla="*/ 258275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4"/>
                  <a:gd name="T49" fmla="*/ 0 h 94"/>
                  <a:gd name="T50" fmla="*/ 104 w 104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4" h="94">
                    <a:moveTo>
                      <a:pt x="104" y="40"/>
                    </a:moveTo>
                    <a:cubicBezTo>
                      <a:pt x="104" y="94"/>
                      <a:pt x="104" y="94"/>
                      <a:pt x="104" y="94"/>
                    </a:cubicBezTo>
                    <a:cubicBezTo>
                      <a:pt x="13" y="94"/>
                      <a:pt x="13" y="94"/>
                      <a:pt x="13" y="94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54" y="78"/>
                      <a:pt x="54" y="78"/>
                      <a:pt x="54" y="78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3" y="48"/>
                      <a:pt x="0" y="40"/>
                      <a:pt x="0" y="35"/>
                    </a:cubicBezTo>
                    <a:cubicBezTo>
                      <a:pt x="0" y="25"/>
                      <a:pt x="11" y="18"/>
                      <a:pt x="13" y="17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0" y="34"/>
                      <a:pt x="31" y="38"/>
                      <a:pt x="39" y="43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104" y="40"/>
                      <a:pt x="104" y="40"/>
                      <a:pt x="104" y="40"/>
                    </a:cubicBezTo>
                    <a:close/>
                  </a:path>
                </a:pathLst>
              </a:custGeom>
              <a:solidFill>
                <a:srgbClr val="202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65" name="Freeform 228"/>
              <p:cNvSpPr>
                <a:spLocks noChangeAspect="1"/>
              </p:cNvSpPr>
              <p:nvPr/>
            </p:nvSpPr>
            <p:spPr bwMode="auto">
              <a:xfrm>
                <a:off x="3878" y="1402"/>
                <a:ext cx="264" cy="100"/>
              </a:xfrm>
              <a:custGeom>
                <a:avLst/>
                <a:gdLst>
                  <a:gd name="T0" fmla="*/ 197201 w 162"/>
                  <a:gd name="T1" fmla="*/ 388990 h 61"/>
                  <a:gd name="T2" fmla="*/ 197201 w 162"/>
                  <a:gd name="T3" fmla="*/ 388990 h 61"/>
                  <a:gd name="T4" fmla="*/ 0 w 162"/>
                  <a:gd name="T5" fmla="*/ 264452 h 61"/>
                  <a:gd name="T6" fmla="*/ 149157 w 162"/>
                  <a:gd name="T7" fmla="*/ 169221 h 61"/>
                  <a:gd name="T8" fmla="*/ 346578 w 162"/>
                  <a:gd name="T9" fmla="*/ 293393 h 61"/>
                  <a:gd name="T10" fmla="*/ 486902 w 162"/>
                  <a:gd name="T11" fmla="*/ 277412 h 61"/>
                  <a:gd name="T12" fmla="*/ 738102 w 162"/>
                  <a:gd name="T13" fmla="*/ 116764 h 61"/>
                  <a:gd name="T14" fmla="*/ 460253 w 162"/>
                  <a:gd name="T15" fmla="*/ 116764 h 61"/>
                  <a:gd name="T16" fmla="*/ 460253 w 162"/>
                  <a:gd name="T17" fmla="*/ 0 h 61"/>
                  <a:gd name="T18" fmla="*/ 1064062 w 162"/>
                  <a:gd name="T19" fmla="*/ 0 h 61"/>
                  <a:gd name="T20" fmla="*/ 1064062 w 162"/>
                  <a:gd name="T21" fmla="*/ 397100 h 61"/>
                  <a:gd name="T22" fmla="*/ 887933 w 162"/>
                  <a:gd name="T23" fmla="*/ 397100 h 61"/>
                  <a:gd name="T24" fmla="*/ 887933 w 162"/>
                  <a:gd name="T25" fmla="*/ 215582 h 61"/>
                  <a:gd name="T26" fmla="*/ 636349 w 162"/>
                  <a:gd name="T27" fmla="*/ 374900 h 61"/>
                  <a:gd name="T28" fmla="*/ 397841 w 162"/>
                  <a:gd name="T29" fmla="*/ 446461 h 61"/>
                  <a:gd name="T30" fmla="*/ 197201 w 162"/>
                  <a:gd name="T31" fmla="*/ 388990 h 61"/>
                  <a:gd name="T32" fmla="*/ 197201 w 162"/>
                  <a:gd name="T33" fmla="*/ 38899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2"/>
                  <a:gd name="T52" fmla="*/ 0 h 61"/>
                  <a:gd name="T53" fmla="*/ 162 w 162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2" h="61">
                    <a:moveTo>
                      <a:pt x="30" y="53"/>
                    </a:moveTo>
                    <a:cubicBezTo>
                      <a:pt x="30" y="53"/>
                      <a:pt x="30" y="53"/>
                      <a:pt x="30" y="53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9" y="43"/>
                      <a:pt x="66" y="43"/>
                      <a:pt x="74" y="38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2" y="54"/>
                      <a:pt x="162" y="54"/>
                      <a:pt x="162" y="54"/>
                    </a:cubicBezTo>
                    <a:cubicBezTo>
                      <a:pt x="135" y="54"/>
                      <a:pt x="135" y="54"/>
                      <a:pt x="135" y="54"/>
                    </a:cubicBezTo>
                    <a:cubicBezTo>
                      <a:pt x="135" y="29"/>
                      <a:pt x="135" y="29"/>
                      <a:pt x="135" y="29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83" y="59"/>
                      <a:pt x="70" y="61"/>
                      <a:pt x="61" y="61"/>
                    </a:cubicBezTo>
                    <a:cubicBezTo>
                      <a:pt x="44" y="60"/>
                      <a:pt x="33" y="55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66" name="Freeform 229"/>
              <p:cNvSpPr>
                <a:spLocks noChangeAspect="1"/>
              </p:cNvSpPr>
              <p:nvPr/>
            </p:nvSpPr>
            <p:spPr bwMode="auto">
              <a:xfrm>
                <a:off x="3696" y="1399"/>
                <a:ext cx="172" cy="154"/>
              </a:xfrm>
              <a:custGeom>
                <a:avLst/>
                <a:gdLst>
                  <a:gd name="T0" fmla="*/ 290408 w 105"/>
                  <a:gd name="T1" fmla="*/ 586396 h 94"/>
                  <a:gd name="T2" fmla="*/ 496461 w 105"/>
                  <a:gd name="T3" fmla="*/ 455802 h 94"/>
                  <a:gd name="T4" fmla="*/ 475716 w 105"/>
                  <a:gd name="T5" fmla="*/ 371379 h 94"/>
                  <a:gd name="T6" fmla="*/ 201188 w 105"/>
                  <a:gd name="T7" fmla="*/ 211955 h 94"/>
                  <a:gd name="T8" fmla="*/ 201188 w 105"/>
                  <a:gd name="T9" fmla="*/ 384022 h 94"/>
                  <a:gd name="T10" fmla="*/ 7819 w 105"/>
                  <a:gd name="T11" fmla="*/ 384022 h 94"/>
                  <a:gd name="T12" fmla="*/ 0 w 105"/>
                  <a:gd name="T13" fmla="*/ 0 h 94"/>
                  <a:gd name="T14" fmla="*/ 664056 w 105"/>
                  <a:gd name="T15" fmla="*/ 0 h 94"/>
                  <a:gd name="T16" fmla="*/ 668926 w 105"/>
                  <a:gd name="T17" fmla="*/ 115199 h 94"/>
                  <a:gd name="T18" fmla="*/ 370807 w 105"/>
                  <a:gd name="T19" fmla="*/ 115199 h 94"/>
                  <a:gd name="T20" fmla="*/ 643169 w 105"/>
                  <a:gd name="T21" fmla="*/ 275228 h 94"/>
                  <a:gd name="T22" fmla="*/ 758238 w 105"/>
                  <a:gd name="T23" fmla="*/ 427691 h 94"/>
                  <a:gd name="T24" fmla="*/ 664056 w 105"/>
                  <a:gd name="T25" fmla="*/ 553689 h 94"/>
                  <a:gd name="T26" fmla="*/ 450378 w 105"/>
                  <a:gd name="T27" fmla="*/ 679315 h 94"/>
                  <a:gd name="T28" fmla="*/ 290408 w 105"/>
                  <a:gd name="T29" fmla="*/ 586396 h 94"/>
                  <a:gd name="T30" fmla="*/ 290408 w 105"/>
                  <a:gd name="T31" fmla="*/ 586396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94"/>
                  <a:gd name="T50" fmla="*/ 105 w 105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94">
                    <a:moveTo>
                      <a:pt x="40" y="81"/>
                    </a:moveTo>
                    <a:cubicBezTo>
                      <a:pt x="69" y="63"/>
                      <a:pt x="69" y="63"/>
                      <a:pt x="69" y="63"/>
                    </a:cubicBezTo>
                    <a:cubicBezTo>
                      <a:pt x="75" y="60"/>
                      <a:pt x="74" y="56"/>
                      <a:pt x="66" y="51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89" y="38"/>
                      <a:pt x="89" y="38"/>
                      <a:pt x="89" y="38"/>
                    </a:cubicBezTo>
                    <a:cubicBezTo>
                      <a:pt x="102" y="46"/>
                      <a:pt x="105" y="54"/>
                      <a:pt x="105" y="59"/>
                    </a:cubicBezTo>
                    <a:cubicBezTo>
                      <a:pt x="105" y="69"/>
                      <a:pt x="94" y="75"/>
                      <a:pt x="92" y="77"/>
                    </a:cubicBezTo>
                    <a:cubicBezTo>
                      <a:pt x="62" y="94"/>
                      <a:pt x="62" y="94"/>
                      <a:pt x="62" y="94"/>
                    </a:cubicBezTo>
                    <a:cubicBezTo>
                      <a:pt x="40" y="81"/>
                      <a:pt x="40" y="81"/>
                      <a:pt x="40" y="81"/>
                    </a:cubicBezTo>
                    <a:cubicBezTo>
                      <a:pt x="40" y="81"/>
                      <a:pt x="40" y="81"/>
                      <a:pt x="40" y="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67" name="Freeform 230"/>
              <p:cNvSpPr>
                <a:spLocks noChangeAspect="1"/>
              </p:cNvSpPr>
              <p:nvPr/>
            </p:nvSpPr>
            <p:spPr bwMode="auto">
              <a:xfrm>
                <a:off x="3692" y="1558"/>
                <a:ext cx="264" cy="99"/>
              </a:xfrm>
              <a:custGeom>
                <a:avLst/>
                <a:gdLst>
                  <a:gd name="T0" fmla="*/ 865374 w 162"/>
                  <a:gd name="T1" fmla="*/ 48192 h 61"/>
                  <a:gd name="T2" fmla="*/ 1064062 w 162"/>
                  <a:gd name="T3" fmla="*/ 155531 h 61"/>
                  <a:gd name="T4" fmla="*/ 920405 w 162"/>
                  <a:gd name="T5" fmla="*/ 234200 h 61"/>
                  <a:gd name="T6" fmla="*/ 723135 w 162"/>
                  <a:gd name="T7" fmla="*/ 126936 h 61"/>
                  <a:gd name="T8" fmla="*/ 576745 w 162"/>
                  <a:gd name="T9" fmla="*/ 138313 h 61"/>
                  <a:gd name="T10" fmla="*/ 325856 w 162"/>
                  <a:gd name="T11" fmla="*/ 274125 h 61"/>
                  <a:gd name="T12" fmla="*/ 604695 w 162"/>
                  <a:gd name="T13" fmla="*/ 274125 h 61"/>
                  <a:gd name="T14" fmla="*/ 604695 w 162"/>
                  <a:gd name="T15" fmla="*/ 373022 h 61"/>
                  <a:gd name="T16" fmla="*/ 0 w 162"/>
                  <a:gd name="T17" fmla="*/ 373022 h 61"/>
                  <a:gd name="T18" fmla="*/ 0 w 162"/>
                  <a:gd name="T19" fmla="*/ 41174 h 61"/>
                  <a:gd name="T20" fmla="*/ 177765 w 162"/>
                  <a:gd name="T21" fmla="*/ 41174 h 61"/>
                  <a:gd name="T22" fmla="*/ 185028 w 162"/>
                  <a:gd name="T23" fmla="*/ 194611 h 61"/>
                  <a:gd name="T24" fmla="*/ 428628 w 162"/>
                  <a:gd name="T25" fmla="*/ 59809 h 61"/>
                  <a:gd name="T26" fmla="*/ 665339 w 162"/>
                  <a:gd name="T27" fmla="*/ 0 h 61"/>
                  <a:gd name="T28" fmla="*/ 865374 w 162"/>
                  <a:gd name="T29" fmla="*/ 48192 h 61"/>
                  <a:gd name="T30" fmla="*/ 865374 w 162"/>
                  <a:gd name="T31" fmla="*/ 48192 h 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2"/>
                  <a:gd name="T49" fmla="*/ 0 h 61"/>
                  <a:gd name="T50" fmla="*/ 162 w 162"/>
                  <a:gd name="T51" fmla="*/ 61 h 6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2" h="61">
                    <a:moveTo>
                      <a:pt x="132" y="8"/>
                    </a:moveTo>
                    <a:cubicBezTo>
                      <a:pt x="162" y="25"/>
                      <a:pt x="162" y="25"/>
                      <a:pt x="162" y="25"/>
                    </a:cubicBezTo>
                    <a:cubicBezTo>
                      <a:pt x="140" y="38"/>
                      <a:pt x="140" y="38"/>
                      <a:pt x="140" y="38"/>
                    </a:cubicBezTo>
                    <a:cubicBezTo>
                      <a:pt x="110" y="21"/>
                      <a:pt x="110" y="21"/>
                      <a:pt x="110" y="21"/>
                    </a:cubicBezTo>
                    <a:cubicBezTo>
                      <a:pt x="104" y="18"/>
                      <a:pt x="96" y="18"/>
                      <a:pt x="88" y="23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79" y="2"/>
                      <a:pt x="93" y="0"/>
                      <a:pt x="101" y="0"/>
                    </a:cubicBezTo>
                    <a:cubicBezTo>
                      <a:pt x="118" y="1"/>
                      <a:pt x="130" y="7"/>
                      <a:pt x="132" y="8"/>
                    </a:cubicBezTo>
                    <a:cubicBezTo>
                      <a:pt x="132" y="8"/>
                      <a:pt x="132" y="8"/>
                      <a:pt x="132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68" name="Freeform 231"/>
              <p:cNvSpPr>
                <a:spLocks noChangeAspect="1"/>
              </p:cNvSpPr>
              <p:nvPr/>
            </p:nvSpPr>
            <p:spPr bwMode="auto">
              <a:xfrm>
                <a:off x="3966" y="1507"/>
                <a:ext cx="171" cy="154"/>
              </a:xfrm>
              <a:custGeom>
                <a:avLst/>
                <a:gdLst>
                  <a:gd name="T0" fmla="*/ 681670 w 105"/>
                  <a:gd name="T1" fmla="*/ 295714 h 94"/>
                  <a:gd name="T2" fmla="*/ 681670 w 105"/>
                  <a:gd name="T3" fmla="*/ 679315 h 94"/>
                  <a:gd name="T4" fmla="*/ 83230 w 105"/>
                  <a:gd name="T5" fmla="*/ 679315 h 94"/>
                  <a:gd name="T6" fmla="*/ 83230 w 105"/>
                  <a:gd name="T7" fmla="*/ 565950 h 94"/>
                  <a:gd name="T8" fmla="*/ 359501 w 105"/>
                  <a:gd name="T9" fmla="*/ 565950 h 94"/>
                  <a:gd name="T10" fmla="*/ 112909 w 105"/>
                  <a:gd name="T11" fmla="*/ 406549 h 94"/>
                  <a:gd name="T12" fmla="*/ 0 w 105"/>
                  <a:gd name="T13" fmla="*/ 249616 h 94"/>
                  <a:gd name="T14" fmla="*/ 90783 w 105"/>
                  <a:gd name="T15" fmla="*/ 123719 h 94"/>
                  <a:gd name="T16" fmla="*/ 279562 w 105"/>
                  <a:gd name="T17" fmla="*/ 0 h 94"/>
                  <a:gd name="T18" fmla="*/ 425751 w 105"/>
                  <a:gd name="T19" fmla="*/ 92456 h 94"/>
                  <a:gd name="T20" fmla="*/ 234654 w 105"/>
                  <a:gd name="T21" fmla="*/ 226686 h 94"/>
                  <a:gd name="T22" fmla="*/ 254104 w 105"/>
                  <a:gd name="T23" fmla="*/ 309196 h 94"/>
                  <a:gd name="T24" fmla="*/ 499485 w 105"/>
                  <a:gd name="T25" fmla="*/ 468480 h 94"/>
                  <a:gd name="T26" fmla="*/ 499485 w 105"/>
                  <a:gd name="T27" fmla="*/ 295714 h 94"/>
                  <a:gd name="T28" fmla="*/ 681670 w 105"/>
                  <a:gd name="T29" fmla="*/ 295714 h 94"/>
                  <a:gd name="T30" fmla="*/ 681670 w 105"/>
                  <a:gd name="T31" fmla="*/ 295714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94"/>
                  <a:gd name="T50" fmla="*/ 105 w 105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94">
                    <a:moveTo>
                      <a:pt x="105" y="41"/>
                    </a:moveTo>
                    <a:cubicBezTo>
                      <a:pt x="105" y="94"/>
                      <a:pt x="105" y="94"/>
                      <a:pt x="105" y="94"/>
                    </a:cubicBezTo>
                    <a:cubicBezTo>
                      <a:pt x="13" y="94"/>
                      <a:pt x="13" y="94"/>
                      <a:pt x="13" y="94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55" y="78"/>
                      <a:pt x="55" y="78"/>
                      <a:pt x="55" y="78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3" y="48"/>
                      <a:pt x="0" y="40"/>
                      <a:pt x="0" y="35"/>
                    </a:cubicBezTo>
                    <a:cubicBezTo>
                      <a:pt x="1" y="25"/>
                      <a:pt x="11" y="19"/>
                      <a:pt x="14" y="17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0" y="34"/>
                      <a:pt x="31" y="38"/>
                      <a:pt x="39" y="43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5" y="41"/>
                      <a:pt x="105" y="41"/>
                      <a:pt x="105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12408" name="Group 232"/>
            <p:cNvGrpSpPr>
              <a:grpSpLocks noChangeAspect="1"/>
            </p:cNvGrpSpPr>
            <p:nvPr/>
          </p:nvGrpSpPr>
          <p:grpSpPr bwMode="auto">
            <a:xfrm>
              <a:off x="1619250" y="2636838"/>
              <a:ext cx="647700" cy="450850"/>
              <a:chOff x="3541" y="1317"/>
              <a:chExt cx="747" cy="546"/>
            </a:xfrm>
          </p:grpSpPr>
          <p:sp>
            <p:nvSpPr>
              <p:cNvPr id="12435" name="AutoShape 233"/>
              <p:cNvSpPr>
                <a:spLocks noChangeAspect="1" noChangeArrowheads="1" noTextEdit="1"/>
              </p:cNvSpPr>
              <p:nvPr/>
            </p:nvSpPr>
            <p:spPr bwMode="auto">
              <a:xfrm>
                <a:off x="3574" y="1337"/>
                <a:ext cx="681" cy="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36" name="Freeform 234"/>
              <p:cNvSpPr>
                <a:spLocks noChangeAspect="1"/>
              </p:cNvSpPr>
              <p:nvPr/>
            </p:nvSpPr>
            <p:spPr bwMode="auto">
              <a:xfrm>
                <a:off x="3574" y="1525"/>
                <a:ext cx="679" cy="338"/>
              </a:xfrm>
              <a:custGeom>
                <a:avLst/>
                <a:gdLst>
                  <a:gd name="T0" fmla="*/ 2404677 w 416"/>
                  <a:gd name="T1" fmla="*/ 572619 h 207"/>
                  <a:gd name="T2" fmla="*/ 418413 w 416"/>
                  <a:gd name="T3" fmla="*/ 572619 h 207"/>
                  <a:gd name="T4" fmla="*/ 7420 w 416"/>
                  <a:gd name="T5" fmla="*/ 7524 h 207"/>
                  <a:gd name="T6" fmla="*/ 0 w 416"/>
                  <a:gd name="T7" fmla="*/ 7524 h 207"/>
                  <a:gd name="T8" fmla="*/ 0 w 416"/>
                  <a:gd name="T9" fmla="*/ 546077 h 207"/>
                  <a:gd name="T10" fmla="*/ 7420 w 416"/>
                  <a:gd name="T11" fmla="*/ 546077 h 207"/>
                  <a:gd name="T12" fmla="*/ 418413 w 416"/>
                  <a:gd name="T13" fmla="*/ 1088068 h 207"/>
                  <a:gd name="T14" fmla="*/ 2404677 w 416"/>
                  <a:gd name="T15" fmla="*/ 1088068 h 207"/>
                  <a:gd name="T16" fmla="*/ 2810897 w 416"/>
                  <a:gd name="T17" fmla="*/ 546077 h 207"/>
                  <a:gd name="T18" fmla="*/ 2810897 w 416"/>
                  <a:gd name="T19" fmla="*/ 546077 h 207"/>
                  <a:gd name="T20" fmla="*/ 2810897 w 416"/>
                  <a:gd name="T21" fmla="*/ 0 h 207"/>
                  <a:gd name="T22" fmla="*/ 2404677 w 416"/>
                  <a:gd name="T23" fmla="*/ 572619 h 2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6"/>
                  <a:gd name="T37" fmla="*/ 0 h 207"/>
                  <a:gd name="T38" fmla="*/ 416 w 416"/>
                  <a:gd name="T39" fmla="*/ 207 h 2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6" h="207">
                    <a:moveTo>
                      <a:pt x="356" y="84"/>
                    </a:moveTo>
                    <a:cubicBezTo>
                      <a:pt x="275" y="131"/>
                      <a:pt x="143" y="131"/>
                      <a:pt x="62" y="84"/>
                    </a:cubicBezTo>
                    <a:cubicBezTo>
                      <a:pt x="18" y="59"/>
                      <a:pt x="1" y="33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3" y="109"/>
                      <a:pt x="23" y="138"/>
                      <a:pt x="62" y="160"/>
                    </a:cubicBezTo>
                    <a:cubicBezTo>
                      <a:pt x="143" y="207"/>
                      <a:pt x="275" y="207"/>
                      <a:pt x="356" y="160"/>
                    </a:cubicBezTo>
                    <a:cubicBezTo>
                      <a:pt x="394" y="138"/>
                      <a:pt x="414" y="109"/>
                      <a:pt x="416" y="80"/>
                    </a:cubicBezTo>
                    <a:cubicBezTo>
                      <a:pt x="416" y="80"/>
                      <a:pt x="416" y="80"/>
                      <a:pt x="416" y="80"/>
                    </a:cubicBezTo>
                    <a:cubicBezTo>
                      <a:pt x="416" y="0"/>
                      <a:pt x="416" y="0"/>
                      <a:pt x="416" y="0"/>
                    </a:cubicBezTo>
                    <a:cubicBezTo>
                      <a:pt x="416" y="31"/>
                      <a:pt x="396" y="61"/>
                      <a:pt x="356" y="84"/>
                    </a:cubicBezTo>
                    <a:close/>
                  </a:path>
                </a:pathLst>
              </a:custGeom>
              <a:solidFill>
                <a:srgbClr val="113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37" name="Freeform 235"/>
              <p:cNvSpPr>
                <a:spLocks noChangeAspect="1"/>
              </p:cNvSpPr>
              <p:nvPr/>
            </p:nvSpPr>
            <p:spPr bwMode="auto">
              <a:xfrm>
                <a:off x="3541" y="1317"/>
                <a:ext cx="747" cy="432"/>
              </a:xfrm>
              <a:custGeom>
                <a:avLst/>
                <a:gdLst>
                  <a:gd name="T0" fmla="*/ 2602095 w 457"/>
                  <a:gd name="T1" fmla="*/ 332445 h 264"/>
                  <a:gd name="T2" fmla="*/ 2610685 w 457"/>
                  <a:gd name="T3" fmla="*/ 1535578 h 264"/>
                  <a:gd name="T4" fmla="*/ 568640 w 457"/>
                  <a:gd name="T5" fmla="*/ 1535578 h 264"/>
                  <a:gd name="T6" fmla="*/ 560623 w 457"/>
                  <a:gd name="T7" fmla="*/ 332445 h 264"/>
                  <a:gd name="T8" fmla="*/ 2602095 w 457"/>
                  <a:gd name="T9" fmla="*/ 332445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"/>
                  <a:gd name="T16" fmla="*/ 0 h 264"/>
                  <a:gd name="T17" fmla="*/ 457 w 457"/>
                  <a:gd name="T18" fmla="*/ 264 h 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" h="264">
                    <a:moveTo>
                      <a:pt x="375" y="47"/>
                    </a:moveTo>
                    <a:cubicBezTo>
                      <a:pt x="456" y="94"/>
                      <a:pt x="457" y="170"/>
                      <a:pt x="376" y="217"/>
                    </a:cubicBezTo>
                    <a:cubicBezTo>
                      <a:pt x="295" y="264"/>
                      <a:pt x="163" y="264"/>
                      <a:pt x="82" y="217"/>
                    </a:cubicBezTo>
                    <a:cubicBezTo>
                      <a:pt x="0" y="170"/>
                      <a:pt x="0" y="94"/>
                      <a:pt x="81" y="47"/>
                    </a:cubicBezTo>
                    <a:cubicBezTo>
                      <a:pt x="162" y="0"/>
                      <a:pt x="293" y="0"/>
                      <a:pt x="375" y="47"/>
                    </a:cubicBezTo>
                  </a:path>
                </a:pathLst>
              </a:custGeom>
              <a:solidFill>
                <a:srgbClr val="4A6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38" name="Freeform 236"/>
              <p:cNvSpPr>
                <a:spLocks noChangeAspect="1" noEditPoints="1"/>
              </p:cNvSpPr>
              <p:nvPr/>
            </p:nvSpPr>
            <p:spPr bwMode="auto">
              <a:xfrm>
                <a:off x="3788" y="1751"/>
                <a:ext cx="39" cy="53"/>
              </a:xfrm>
              <a:custGeom>
                <a:avLst/>
                <a:gdLst>
                  <a:gd name="T0" fmla="*/ 41949 w 24"/>
                  <a:gd name="T1" fmla="*/ 25797 h 33"/>
                  <a:gd name="T2" fmla="*/ 41949 w 24"/>
                  <a:gd name="T3" fmla="*/ 68592 h 33"/>
                  <a:gd name="T4" fmla="*/ 61076 w 24"/>
                  <a:gd name="T5" fmla="*/ 68592 h 33"/>
                  <a:gd name="T6" fmla="*/ 79895 w 24"/>
                  <a:gd name="T7" fmla="*/ 66542 h 33"/>
                  <a:gd name="T8" fmla="*/ 87132 w 24"/>
                  <a:gd name="T9" fmla="*/ 50906 h 33"/>
                  <a:gd name="T10" fmla="*/ 61076 w 24"/>
                  <a:gd name="T11" fmla="*/ 25797 h 33"/>
                  <a:gd name="T12" fmla="*/ 41949 w 24"/>
                  <a:gd name="T13" fmla="*/ 25797 h 33"/>
                  <a:gd name="T14" fmla="*/ 0 w 24"/>
                  <a:gd name="T15" fmla="*/ 167054 h 33"/>
                  <a:gd name="T16" fmla="*/ 0 w 24"/>
                  <a:gd name="T17" fmla="*/ 0 h 33"/>
                  <a:gd name="T18" fmla="*/ 78665 w 24"/>
                  <a:gd name="T19" fmla="*/ 0 h 33"/>
                  <a:gd name="T20" fmla="*/ 118308 w 24"/>
                  <a:gd name="T21" fmla="*/ 10001 h 33"/>
                  <a:gd name="T22" fmla="*/ 139937 w 24"/>
                  <a:gd name="T23" fmla="*/ 41432 h 33"/>
                  <a:gd name="T24" fmla="*/ 91567 w 24"/>
                  <a:gd name="T25" fmla="*/ 84214 h 33"/>
                  <a:gd name="T26" fmla="*/ 91567 w 24"/>
                  <a:gd name="T27" fmla="*/ 84214 h 33"/>
                  <a:gd name="T28" fmla="*/ 118308 w 24"/>
                  <a:gd name="T29" fmla="*/ 97562 h 33"/>
                  <a:gd name="T30" fmla="*/ 127831 w 24"/>
                  <a:gd name="T31" fmla="*/ 110163 h 33"/>
                  <a:gd name="T32" fmla="*/ 148796 w 24"/>
                  <a:gd name="T33" fmla="*/ 167054 h 33"/>
                  <a:gd name="T34" fmla="*/ 91567 w 24"/>
                  <a:gd name="T35" fmla="*/ 167054 h 33"/>
                  <a:gd name="T36" fmla="*/ 79895 w 24"/>
                  <a:gd name="T37" fmla="*/ 123068 h 33"/>
                  <a:gd name="T38" fmla="*/ 68167 w 24"/>
                  <a:gd name="T39" fmla="*/ 100188 h 33"/>
                  <a:gd name="T40" fmla="*/ 41949 w 24"/>
                  <a:gd name="T41" fmla="*/ 100188 h 33"/>
                  <a:gd name="T42" fmla="*/ 41949 w 24"/>
                  <a:gd name="T43" fmla="*/ 167054 h 33"/>
                  <a:gd name="T44" fmla="*/ 0 w 24"/>
                  <a:gd name="T45" fmla="*/ 167054 h 3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"/>
                  <a:gd name="T70" fmla="*/ 0 h 33"/>
                  <a:gd name="T71" fmla="*/ 24 w 24"/>
                  <a:gd name="T72" fmla="*/ 33 h 3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" h="33">
                    <a:moveTo>
                      <a:pt x="7" y="5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4"/>
                      <a:pt x="12" y="14"/>
                      <a:pt x="13" y="13"/>
                    </a:cubicBezTo>
                    <a:cubicBezTo>
                      <a:pt x="14" y="12"/>
                      <a:pt x="14" y="11"/>
                      <a:pt x="14" y="10"/>
                    </a:cubicBezTo>
                    <a:cubicBezTo>
                      <a:pt x="14" y="7"/>
                      <a:pt x="13" y="5"/>
                      <a:pt x="10" y="5"/>
                    </a:cubicBezTo>
                    <a:cubicBezTo>
                      <a:pt x="7" y="5"/>
                      <a:pt x="7" y="5"/>
                      <a:pt x="7" y="5"/>
                    </a:cubicBezTo>
                    <a:close/>
                    <a:moveTo>
                      <a:pt x="0" y="3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7" y="0"/>
                      <a:pt x="19" y="2"/>
                    </a:cubicBezTo>
                    <a:cubicBezTo>
                      <a:pt x="21" y="3"/>
                      <a:pt x="22" y="5"/>
                      <a:pt x="22" y="8"/>
                    </a:cubicBezTo>
                    <a:cubicBezTo>
                      <a:pt x="22" y="13"/>
                      <a:pt x="20" y="16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7" y="17"/>
                      <a:pt x="18" y="17"/>
                      <a:pt x="19" y="19"/>
                    </a:cubicBezTo>
                    <a:cubicBezTo>
                      <a:pt x="19" y="19"/>
                      <a:pt x="20" y="20"/>
                      <a:pt x="20" y="2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2"/>
                      <a:pt x="11" y="21"/>
                      <a:pt x="11" y="20"/>
                    </a:cubicBezTo>
                    <a:cubicBezTo>
                      <a:pt x="10" y="20"/>
                      <a:pt x="9" y="20"/>
                      <a:pt x="7" y="20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0" y="33"/>
                      <a:pt x="0" y="33"/>
                      <a:pt x="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39" name="Freeform 237"/>
              <p:cNvSpPr>
                <a:spLocks noChangeAspect="1" noEditPoints="1"/>
              </p:cNvSpPr>
              <p:nvPr/>
            </p:nvSpPr>
            <p:spPr bwMode="auto">
              <a:xfrm>
                <a:off x="3832" y="1749"/>
                <a:ext cx="47" cy="57"/>
              </a:xfrm>
              <a:custGeom>
                <a:avLst/>
                <a:gdLst>
                  <a:gd name="T0" fmla="*/ 47266 w 29"/>
                  <a:gd name="T1" fmla="*/ 112909 h 35"/>
                  <a:gd name="T2" fmla="*/ 83530 w 29"/>
                  <a:gd name="T3" fmla="*/ 188325 h 35"/>
                  <a:gd name="T4" fmla="*/ 117254 w 29"/>
                  <a:gd name="T5" fmla="*/ 112909 h 35"/>
                  <a:gd name="T6" fmla="*/ 83530 w 29"/>
                  <a:gd name="T7" fmla="*/ 38710 h 35"/>
                  <a:gd name="T8" fmla="*/ 47266 w 29"/>
                  <a:gd name="T9" fmla="*/ 112909 h 35"/>
                  <a:gd name="T10" fmla="*/ 0 w 29"/>
                  <a:gd name="T11" fmla="*/ 112909 h 35"/>
                  <a:gd name="T12" fmla="*/ 17995 w 29"/>
                  <a:gd name="T13" fmla="*/ 31381 h 35"/>
                  <a:gd name="T14" fmla="*/ 83530 w 29"/>
                  <a:gd name="T15" fmla="*/ 0 h 35"/>
                  <a:gd name="T16" fmla="*/ 149137 w 29"/>
                  <a:gd name="T17" fmla="*/ 31381 h 35"/>
                  <a:gd name="T18" fmla="*/ 171785 w 29"/>
                  <a:gd name="T19" fmla="*/ 112909 h 35"/>
                  <a:gd name="T20" fmla="*/ 149137 w 29"/>
                  <a:gd name="T21" fmla="*/ 195619 h 35"/>
                  <a:gd name="T22" fmla="*/ 83530 w 29"/>
                  <a:gd name="T23" fmla="*/ 227181 h 35"/>
                  <a:gd name="T24" fmla="*/ 17995 w 29"/>
                  <a:gd name="T25" fmla="*/ 188325 h 35"/>
                  <a:gd name="T26" fmla="*/ 0 w 29"/>
                  <a:gd name="T27" fmla="*/ 112909 h 3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"/>
                  <a:gd name="T43" fmla="*/ 0 h 35"/>
                  <a:gd name="T44" fmla="*/ 29 w 29"/>
                  <a:gd name="T45" fmla="*/ 35 h 3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" h="35">
                    <a:moveTo>
                      <a:pt x="8" y="17"/>
                    </a:moveTo>
                    <a:cubicBezTo>
                      <a:pt x="8" y="25"/>
                      <a:pt x="10" y="29"/>
                      <a:pt x="14" y="29"/>
                    </a:cubicBezTo>
                    <a:cubicBezTo>
                      <a:pt x="18" y="29"/>
                      <a:pt x="20" y="25"/>
                      <a:pt x="20" y="17"/>
                    </a:cubicBezTo>
                    <a:cubicBezTo>
                      <a:pt x="20" y="10"/>
                      <a:pt x="18" y="6"/>
                      <a:pt x="14" y="6"/>
                    </a:cubicBezTo>
                    <a:cubicBezTo>
                      <a:pt x="10" y="6"/>
                      <a:pt x="8" y="10"/>
                      <a:pt x="8" y="17"/>
                    </a:cubicBezTo>
                    <a:close/>
                    <a:moveTo>
                      <a:pt x="0" y="17"/>
                    </a:moveTo>
                    <a:cubicBezTo>
                      <a:pt x="0" y="12"/>
                      <a:pt x="1" y="8"/>
                      <a:pt x="3" y="5"/>
                    </a:cubicBezTo>
                    <a:cubicBezTo>
                      <a:pt x="6" y="2"/>
                      <a:pt x="10" y="0"/>
                      <a:pt x="14" y="0"/>
                    </a:cubicBezTo>
                    <a:cubicBezTo>
                      <a:pt x="19" y="0"/>
                      <a:pt x="23" y="2"/>
                      <a:pt x="25" y="5"/>
                    </a:cubicBezTo>
                    <a:cubicBezTo>
                      <a:pt x="27" y="8"/>
                      <a:pt x="29" y="12"/>
                      <a:pt x="29" y="17"/>
                    </a:cubicBezTo>
                    <a:cubicBezTo>
                      <a:pt x="29" y="22"/>
                      <a:pt x="27" y="26"/>
                      <a:pt x="25" y="30"/>
                    </a:cubicBezTo>
                    <a:cubicBezTo>
                      <a:pt x="23" y="33"/>
                      <a:pt x="19" y="35"/>
                      <a:pt x="14" y="35"/>
                    </a:cubicBezTo>
                    <a:cubicBezTo>
                      <a:pt x="10" y="35"/>
                      <a:pt x="6" y="33"/>
                      <a:pt x="3" y="29"/>
                    </a:cubicBezTo>
                    <a:cubicBezTo>
                      <a:pt x="1" y="26"/>
                      <a:pt x="0" y="22"/>
                      <a:pt x="0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40" name="Freeform 238"/>
              <p:cNvSpPr>
                <a:spLocks noChangeAspect="1"/>
              </p:cNvSpPr>
              <p:nvPr/>
            </p:nvSpPr>
            <p:spPr bwMode="auto">
              <a:xfrm>
                <a:off x="3888" y="1751"/>
                <a:ext cx="39" cy="55"/>
              </a:xfrm>
              <a:custGeom>
                <a:avLst/>
                <a:gdLst>
                  <a:gd name="T0" fmla="*/ 0 w 24"/>
                  <a:gd name="T1" fmla="*/ 121110 h 34"/>
                  <a:gd name="T2" fmla="*/ 0 w 24"/>
                  <a:gd name="T3" fmla="*/ 0 h 34"/>
                  <a:gd name="T4" fmla="*/ 41949 w 24"/>
                  <a:gd name="T5" fmla="*/ 0 h 34"/>
                  <a:gd name="T6" fmla="*/ 41949 w 24"/>
                  <a:gd name="T7" fmla="*/ 127851 h 34"/>
                  <a:gd name="T8" fmla="*/ 78665 w 24"/>
                  <a:gd name="T9" fmla="*/ 160579 h 34"/>
                  <a:gd name="T10" fmla="*/ 99248 w 24"/>
                  <a:gd name="T11" fmla="*/ 127851 h 34"/>
                  <a:gd name="T12" fmla="*/ 99248 w 24"/>
                  <a:gd name="T13" fmla="*/ 0 h 34"/>
                  <a:gd name="T14" fmla="*/ 148796 w 24"/>
                  <a:gd name="T15" fmla="*/ 0 h 34"/>
                  <a:gd name="T16" fmla="*/ 148796 w 24"/>
                  <a:gd name="T17" fmla="*/ 121110 h 34"/>
                  <a:gd name="T18" fmla="*/ 129829 w 24"/>
                  <a:gd name="T19" fmla="*/ 174065 h 34"/>
                  <a:gd name="T20" fmla="*/ 78665 w 24"/>
                  <a:gd name="T21" fmla="*/ 195913 h 34"/>
                  <a:gd name="T22" fmla="*/ 18619 w 24"/>
                  <a:gd name="T23" fmla="*/ 174065 h 34"/>
                  <a:gd name="T24" fmla="*/ 0 w 24"/>
                  <a:gd name="T25" fmla="*/ 121110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34"/>
                  <a:gd name="T41" fmla="*/ 24 w 24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34">
                    <a:moveTo>
                      <a:pt x="0" y="2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6"/>
                      <a:pt x="9" y="28"/>
                      <a:pt x="12" y="28"/>
                    </a:cubicBezTo>
                    <a:cubicBezTo>
                      <a:pt x="15" y="28"/>
                      <a:pt x="16" y="26"/>
                      <a:pt x="16" y="2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5"/>
                      <a:pt x="23" y="28"/>
                      <a:pt x="21" y="30"/>
                    </a:cubicBezTo>
                    <a:cubicBezTo>
                      <a:pt x="19" y="33"/>
                      <a:pt x="16" y="34"/>
                      <a:pt x="12" y="34"/>
                    </a:cubicBezTo>
                    <a:cubicBezTo>
                      <a:pt x="8" y="34"/>
                      <a:pt x="5" y="33"/>
                      <a:pt x="3" y="30"/>
                    </a:cubicBezTo>
                    <a:cubicBezTo>
                      <a:pt x="1" y="28"/>
                      <a:pt x="0" y="25"/>
                      <a:pt x="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41" name="Freeform 239"/>
              <p:cNvSpPr>
                <a:spLocks noChangeAspect="1"/>
              </p:cNvSpPr>
              <p:nvPr/>
            </p:nvSpPr>
            <p:spPr bwMode="auto">
              <a:xfrm>
                <a:off x="3933" y="1751"/>
                <a:ext cx="36" cy="53"/>
              </a:xfrm>
              <a:custGeom>
                <a:avLst/>
                <a:gdLst>
                  <a:gd name="T0" fmla="*/ 12 w 36"/>
                  <a:gd name="T1" fmla="*/ 53 h 53"/>
                  <a:gd name="T2" fmla="*/ 12 w 36"/>
                  <a:gd name="T3" fmla="*/ 9 h 53"/>
                  <a:gd name="T4" fmla="*/ 0 w 36"/>
                  <a:gd name="T5" fmla="*/ 9 h 53"/>
                  <a:gd name="T6" fmla="*/ 0 w 36"/>
                  <a:gd name="T7" fmla="*/ 0 h 53"/>
                  <a:gd name="T8" fmla="*/ 36 w 36"/>
                  <a:gd name="T9" fmla="*/ 0 h 53"/>
                  <a:gd name="T10" fmla="*/ 36 w 36"/>
                  <a:gd name="T11" fmla="*/ 9 h 53"/>
                  <a:gd name="T12" fmla="*/ 25 w 36"/>
                  <a:gd name="T13" fmla="*/ 9 h 53"/>
                  <a:gd name="T14" fmla="*/ 25 w 36"/>
                  <a:gd name="T15" fmla="*/ 53 h 53"/>
                  <a:gd name="T16" fmla="*/ 12 w 36"/>
                  <a:gd name="T17" fmla="*/ 53 h 53"/>
                  <a:gd name="T18" fmla="*/ 12 w 36"/>
                  <a:gd name="T19" fmla="*/ 53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53"/>
                  <a:gd name="T32" fmla="*/ 36 w 36"/>
                  <a:gd name="T33" fmla="*/ 53 h 5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53">
                    <a:moveTo>
                      <a:pt x="12" y="53"/>
                    </a:moveTo>
                    <a:lnTo>
                      <a:pt x="12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9"/>
                    </a:lnTo>
                    <a:lnTo>
                      <a:pt x="25" y="9"/>
                    </a:lnTo>
                    <a:lnTo>
                      <a:pt x="25" y="53"/>
                    </a:lnTo>
                    <a:lnTo>
                      <a:pt x="12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42" name="Freeform 240"/>
              <p:cNvSpPr>
                <a:spLocks noChangeAspect="1"/>
              </p:cNvSpPr>
              <p:nvPr/>
            </p:nvSpPr>
            <p:spPr bwMode="auto">
              <a:xfrm>
                <a:off x="3976" y="1751"/>
                <a:ext cx="32" cy="53"/>
              </a:xfrm>
              <a:custGeom>
                <a:avLst/>
                <a:gdLst>
                  <a:gd name="T0" fmla="*/ 0 w 32"/>
                  <a:gd name="T1" fmla="*/ 53 h 53"/>
                  <a:gd name="T2" fmla="*/ 0 w 32"/>
                  <a:gd name="T3" fmla="*/ 0 h 53"/>
                  <a:gd name="T4" fmla="*/ 32 w 32"/>
                  <a:gd name="T5" fmla="*/ 0 h 53"/>
                  <a:gd name="T6" fmla="*/ 32 w 32"/>
                  <a:gd name="T7" fmla="*/ 9 h 53"/>
                  <a:gd name="T8" fmla="*/ 13 w 32"/>
                  <a:gd name="T9" fmla="*/ 9 h 53"/>
                  <a:gd name="T10" fmla="*/ 13 w 32"/>
                  <a:gd name="T11" fmla="*/ 21 h 53"/>
                  <a:gd name="T12" fmla="*/ 31 w 32"/>
                  <a:gd name="T13" fmla="*/ 21 h 53"/>
                  <a:gd name="T14" fmla="*/ 31 w 32"/>
                  <a:gd name="T15" fmla="*/ 31 h 53"/>
                  <a:gd name="T16" fmla="*/ 13 w 32"/>
                  <a:gd name="T17" fmla="*/ 31 h 53"/>
                  <a:gd name="T18" fmla="*/ 13 w 32"/>
                  <a:gd name="T19" fmla="*/ 44 h 53"/>
                  <a:gd name="T20" fmla="*/ 32 w 32"/>
                  <a:gd name="T21" fmla="*/ 44 h 53"/>
                  <a:gd name="T22" fmla="*/ 32 w 32"/>
                  <a:gd name="T23" fmla="*/ 53 h 53"/>
                  <a:gd name="T24" fmla="*/ 0 w 32"/>
                  <a:gd name="T25" fmla="*/ 53 h 53"/>
                  <a:gd name="T26" fmla="*/ 0 w 32"/>
                  <a:gd name="T27" fmla="*/ 53 h 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53"/>
                  <a:gd name="T44" fmla="*/ 32 w 32"/>
                  <a:gd name="T45" fmla="*/ 53 h 5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53">
                    <a:moveTo>
                      <a:pt x="0" y="53"/>
                    </a:moveTo>
                    <a:lnTo>
                      <a:pt x="0" y="0"/>
                    </a:lnTo>
                    <a:lnTo>
                      <a:pt x="32" y="0"/>
                    </a:lnTo>
                    <a:lnTo>
                      <a:pt x="32" y="9"/>
                    </a:lnTo>
                    <a:lnTo>
                      <a:pt x="13" y="9"/>
                    </a:lnTo>
                    <a:lnTo>
                      <a:pt x="13" y="21"/>
                    </a:lnTo>
                    <a:lnTo>
                      <a:pt x="31" y="21"/>
                    </a:lnTo>
                    <a:lnTo>
                      <a:pt x="31" y="31"/>
                    </a:lnTo>
                    <a:lnTo>
                      <a:pt x="13" y="31"/>
                    </a:lnTo>
                    <a:lnTo>
                      <a:pt x="13" y="44"/>
                    </a:lnTo>
                    <a:lnTo>
                      <a:pt x="32" y="44"/>
                    </a:lnTo>
                    <a:lnTo>
                      <a:pt x="32" y="5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43" name="Freeform 241"/>
              <p:cNvSpPr>
                <a:spLocks noChangeAspect="1" noEditPoints="1"/>
              </p:cNvSpPr>
              <p:nvPr/>
            </p:nvSpPr>
            <p:spPr bwMode="auto">
              <a:xfrm>
                <a:off x="4017" y="1751"/>
                <a:ext cx="39" cy="53"/>
              </a:xfrm>
              <a:custGeom>
                <a:avLst/>
                <a:gdLst>
                  <a:gd name="T0" fmla="*/ 49166 w 24"/>
                  <a:gd name="T1" fmla="*/ 25797 h 33"/>
                  <a:gd name="T2" fmla="*/ 49166 w 24"/>
                  <a:gd name="T3" fmla="*/ 68592 h 33"/>
                  <a:gd name="T4" fmla="*/ 61076 w 24"/>
                  <a:gd name="T5" fmla="*/ 68592 h 33"/>
                  <a:gd name="T6" fmla="*/ 79895 w 24"/>
                  <a:gd name="T7" fmla="*/ 66542 h 33"/>
                  <a:gd name="T8" fmla="*/ 91567 w 24"/>
                  <a:gd name="T9" fmla="*/ 50906 h 33"/>
                  <a:gd name="T10" fmla="*/ 61076 w 24"/>
                  <a:gd name="T11" fmla="*/ 25797 h 33"/>
                  <a:gd name="T12" fmla="*/ 49166 w 24"/>
                  <a:gd name="T13" fmla="*/ 25797 h 33"/>
                  <a:gd name="T14" fmla="*/ 0 w 24"/>
                  <a:gd name="T15" fmla="*/ 167054 h 33"/>
                  <a:gd name="T16" fmla="*/ 0 w 24"/>
                  <a:gd name="T17" fmla="*/ 0 h 33"/>
                  <a:gd name="T18" fmla="*/ 78665 w 24"/>
                  <a:gd name="T19" fmla="*/ 0 h 33"/>
                  <a:gd name="T20" fmla="*/ 127831 w 24"/>
                  <a:gd name="T21" fmla="*/ 10001 h 33"/>
                  <a:gd name="T22" fmla="*/ 141590 w 24"/>
                  <a:gd name="T23" fmla="*/ 41432 h 33"/>
                  <a:gd name="T24" fmla="*/ 99248 w 24"/>
                  <a:gd name="T25" fmla="*/ 84214 h 33"/>
                  <a:gd name="T26" fmla="*/ 99248 w 24"/>
                  <a:gd name="T27" fmla="*/ 84214 h 33"/>
                  <a:gd name="T28" fmla="*/ 118308 w 24"/>
                  <a:gd name="T29" fmla="*/ 97562 h 33"/>
                  <a:gd name="T30" fmla="*/ 129829 w 24"/>
                  <a:gd name="T31" fmla="*/ 110163 h 33"/>
                  <a:gd name="T32" fmla="*/ 148796 w 24"/>
                  <a:gd name="T33" fmla="*/ 167054 h 33"/>
                  <a:gd name="T34" fmla="*/ 99248 w 24"/>
                  <a:gd name="T35" fmla="*/ 167054 h 33"/>
                  <a:gd name="T36" fmla="*/ 79895 w 24"/>
                  <a:gd name="T37" fmla="*/ 123068 h 33"/>
                  <a:gd name="T38" fmla="*/ 68167 w 24"/>
                  <a:gd name="T39" fmla="*/ 100188 h 33"/>
                  <a:gd name="T40" fmla="*/ 49166 w 24"/>
                  <a:gd name="T41" fmla="*/ 100188 h 33"/>
                  <a:gd name="T42" fmla="*/ 49166 w 24"/>
                  <a:gd name="T43" fmla="*/ 167054 h 33"/>
                  <a:gd name="T44" fmla="*/ 0 w 24"/>
                  <a:gd name="T45" fmla="*/ 167054 h 3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"/>
                  <a:gd name="T70" fmla="*/ 0 h 33"/>
                  <a:gd name="T71" fmla="*/ 24 w 24"/>
                  <a:gd name="T72" fmla="*/ 33 h 3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" h="33">
                    <a:moveTo>
                      <a:pt x="8" y="5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4"/>
                      <a:pt x="13" y="14"/>
                      <a:pt x="13" y="13"/>
                    </a:cubicBezTo>
                    <a:cubicBezTo>
                      <a:pt x="14" y="12"/>
                      <a:pt x="15" y="11"/>
                      <a:pt x="15" y="10"/>
                    </a:cubicBezTo>
                    <a:cubicBezTo>
                      <a:pt x="15" y="7"/>
                      <a:pt x="13" y="5"/>
                      <a:pt x="10" y="5"/>
                    </a:cubicBezTo>
                    <a:cubicBezTo>
                      <a:pt x="8" y="5"/>
                      <a:pt x="8" y="5"/>
                      <a:pt x="8" y="5"/>
                    </a:cubicBezTo>
                    <a:close/>
                    <a:moveTo>
                      <a:pt x="0" y="3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8" y="0"/>
                      <a:pt x="20" y="2"/>
                    </a:cubicBezTo>
                    <a:cubicBezTo>
                      <a:pt x="22" y="3"/>
                      <a:pt x="23" y="5"/>
                      <a:pt x="23" y="8"/>
                    </a:cubicBezTo>
                    <a:cubicBezTo>
                      <a:pt x="23" y="13"/>
                      <a:pt x="20" y="16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7" y="17"/>
                      <a:pt x="18" y="17"/>
                      <a:pt x="19" y="19"/>
                    </a:cubicBezTo>
                    <a:cubicBezTo>
                      <a:pt x="20" y="19"/>
                      <a:pt x="20" y="20"/>
                      <a:pt x="21" y="2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2"/>
                      <a:pt x="12" y="21"/>
                      <a:pt x="11" y="20"/>
                    </a:cubicBezTo>
                    <a:cubicBezTo>
                      <a:pt x="11" y="20"/>
                      <a:pt x="10" y="20"/>
                      <a:pt x="8" y="20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0" y="33"/>
                      <a:pt x="0" y="33"/>
                      <a:pt x="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44" name="Freeform 242"/>
              <p:cNvSpPr>
                <a:spLocks noChangeAspect="1"/>
              </p:cNvSpPr>
              <p:nvPr/>
            </p:nvSpPr>
            <p:spPr bwMode="auto">
              <a:xfrm>
                <a:off x="3884" y="1409"/>
                <a:ext cx="265" cy="98"/>
              </a:xfrm>
              <a:custGeom>
                <a:avLst/>
                <a:gdLst>
                  <a:gd name="T0" fmla="*/ 210376 w 162"/>
                  <a:gd name="T1" fmla="*/ 364451 h 60"/>
                  <a:gd name="T2" fmla="*/ 202203 w 162"/>
                  <a:gd name="T3" fmla="*/ 356869 h 60"/>
                  <a:gd name="T4" fmla="*/ 0 w 162"/>
                  <a:gd name="T5" fmla="*/ 238627 h 60"/>
                  <a:gd name="T6" fmla="*/ 156010 w 162"/>
                  <a:gd name="T7" fmla="*/ 150851 h 60"/>
                  <a:gd name="T8" fmla="*/ 364471 w 162"/>
                  <a:gd name="T9" fmla="*/ 272215 h 60"/>
                  <a:gd name="T10" fmla="*/ 520637 w 162"/>
                  <a:gd name="T11" fmla="*/ 259607 h 60"/>
                  <a:gd name="T12" fmla="*/ 785985 w 162"/>
                  <a:gd name="T13" fmla="*/ 108790 h 60"/>
                  <a:gd name="T14" fmla="*/ 494778 w 162"/>
                  <a:gd name="T15" fmla="*/ 108790 h 60"/>
                  <a:gd name="T16" fmla="*/ 494778 w 162"/>
                  <a:gd name="T17" fmla="*/ 0 h 60"/>
                  <a:gd name="T18" fmla="*/ 1137270 w 162"/>
                  <a:gd name="T19" fmla="*/ 0 h 60"/>
                  <a:gd name="T20" fmla="*/ 1137270 w 162"/>
                  <a:gd name="T21" fmla="*/ 364451 h 60"/>
                  <a:gd name="T22" fmla="*/ 950441 w 162"/>
                  <a:gd name="T23" fmla="*/ 364451 h 60"/>
                  <a:gd name="T24" fmla="*/ 942306 w 162"/>
                  <a:gd name="T25" fmla="*/ 198014 h 60"/>
                  <a:gd name="T26" fmla="*/ 682882 w 162"/>
                  <a:gd name="T27" fmla="*/ 349430 h 60"/>
                  <a:gd name="T28" fmla="*/ 421412 w 162"/>
                  <a:gd name="T29" fmla="*/ 409877 h 60"/>
                  <a:gd name="T30" fmla="*/ 210376 w 162"/>
                  <a:gd name="T31" fmla="*/ 364451 h 60"/>
                  <a:gd name="T32" fmla="*/ 210376 w 162"/>
                  <a:gd name="T33" fmla="*/ 364451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2"/>
                  <a:gd name="T52" fmla="*/ 0 h 60"/>
                  <a:gd name="T53" fmla="*/ 162 w 162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2" h="60">
                    <a:moveTo>
                      <a:pt x="30" y="53"/>
                    </a:moveTo>
                    <a:cubicBezTo>
                      <a:pt x="30" y="53"/>
                      <a:pt x="29" y="52"/>
                      <a:pt x="29" y="5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8" y="43"/>
                      <a:pt x="66" y="42"/>
                      <a:pt x="74" y="38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2" y="53"/>
                      <a:pt x="162" y="53"/>
                      <a:pt x="162" y="53"/>
                    </a:cubicBezTo>
                    <a:cubicBezTo>
                      <a:pt x="135" y="53"/>
                      <a:pt x="135" y="53"/>
                      <a:pt x="135" y="53"/>
                    </a:cubicBezTo>
                    <a:cubicBezTo>
                      <a:pt x="134" y="29"/>
                      <a:pt x="134" y="29"/>
                      <a:pt x="134" y="29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83" y="59"/>
                      <a:pt x="69" y="60"/>
                      <a:pt x="60" y="60"/>
                    </a:cubicBezTo>
                    <a:cubicBezTo>
                      <a:pt x="44" y="60"/>
                      <a:pt x="33" y="54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lose/>
                  </a:path>
                </a:pathLst>
              </a:custGeom>
              <a:solidFill>
                <a:srgbClr val="202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45" name="Freeform 243"/>
              <p:cNvSpPr>
                <a:spLocks noChangeAspect="1"/>
              </p:cNvSpPr>
              <p:nvPr/>
            </p:nvSpPr>
            <p:spPr bwMode="auto">
              <a:xfrm>
                <a:off x="3703" y="1406"/>
                <a:ext cx="171" cy="152"/>
              </a:xfrm>
              <a:custGeom>
                <a:avLst/>
                <a:gdLst>
                  <a:gd name="T0" fmla="*/ 254104 w 105"/>
                  <a:gd name="T1" fmla="*/ 555115 h 93"/>
                  <a:gd name="T2" fmla="*/ 444771 w 105"/>
                  <a:gd name="T3" fmla="*/ 435918 h 93"/>
                  <a:gd name="T4" fmla="*/ 425751 w 105"/>
                  <a:gd name="T5" fmla="*/ 347284 h 93"/>
                  <a:gd name="T6" fmla="*/ 183880 w 105"/>
                  <a:gd name="T7" fmla="*/ 200326 h 93"/>
                  <a:gd name="T8" fmla="*/ 183880 w 105"/>
                  <a:gd name="T9" fmla="*/ 367681 h 93"/>
                  <a:gd name="T10" fmla="*/ 0 w 105"/>
                  <a:gd name="T11" fmla="*/ 367681 h 93"/>
                  <a:gd name="T12" fmla="*/ 0 w 105"/>
                  <a:gd name="T13" fmla="*/ 0 h 93"/>
                  <a:gd name="T14" fmla="*/ 597572 w 105"/>
                  <a:gd name="T15" fmla="*/ 0 h 93"/>
                  <a:gd name="T16" fmla="*/ 597572 w 105"/>
                  <a:gd name="T17" fmla="*/ 106913 h 93"/>
                  <a:gd name="T18" fmla="*/ 322990 w 105"/>
                  <a:gd name="T19" fmla="*/ 106913 h 93"/>
                  <a:gd name="T20" fmla="*/ 569858 w 105"/>
                  <a:gd name="T21" fmla="*/ 254339 h 93"/>
                  <a:gd name="T22" fmla="*/ 681670 w 105"/>
                  <a:gd name="T23" fmla="*/ 401957 h 93"/>
                  <a:gd name="T24" fmla="*/ 588997 w 105"/>
                  <a:gd name="T25" fmla="*/ 526953 h 93"/>
                  <a:gd name="T26" fmla="*/ 401314 w 105"/>
                  <a:gd name="T27" fmla="*/ 642424 h 93"/>
                  <a:gd name="T28" fmla="*/ 254104 w 105"/>
                  <a:gd name="T29" fmla="*/ 555115 h 93"/>
                  <a:gd name="T30" fmla="*/ 254104 w 105"/>
                  <a:gd name="T31" fmla="*/ 555115 h 9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93"/>
                  <a:gd name="T50" fmla="*/ 105 w 105"/>
                  <a:gd name="T51" fmla="*/ 93 h 9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93">
                    <a:moveTo>
                      <a:pt x="39" y="80"/>
                    </a:moveTo>
                    <a:cubicBezTo>
                      <a:pt x="69" y="63"/>
                      <a:pt x="69" y="63"/>
                      <a:pt x="69" y="63"/>
                    </a:cubicBezTo>
                    <a:cubicBezTo>
                      <a:pt x="75" y="60"/>
                      <a:pt x="74" y="55"/>
                      <a:pt x="66" y="50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88" y="37"/>
                      <a:pt x="88" y="37"/>
                      <a:pt x="88" y="37"/>
                    </a:cubicBezTo>
                    <a:cubicBezTo>
                      <a:pt x="102" y="45"/>
                      <a:pt x="105" y="53"/>
                      <a:pt x="105" y="58"/>
                    </a:cubicBezTo>
                    <a:cubicBezTo>
                      <a:pt x="104" y="68"/>
                      <a:pt x="94" y="75"/>
                      <a:pt x="91" y="76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39" y="80"/>
                      <a:pt x="39" y="80"/>
                      <a:pt x="39" y="80"/>
                    </a:cubicBezTo>
                    <a:cubicBezTo>
                      <a:pt x="39" y="80"/>
                      <a:pt x="39" y="80"/>
                      <a:pt x="39" y="80"/>
                    </a:cubicBezTo>
                    <a:close/>
                  </a:path>
                </a:pathLst>
              </a:custGeom>
              <a:solidFill>
                <a:srgbClr val="202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46" name="Freeform 244"/>
              <p:cNvSpPr>
                <a:spLocks noChangeAspect="1"/>
              </p:cNvSpPr>
              <p:nvPr/>
            </p:nvSpPr>
            <p:spPr bwMode="auto">
              <a:xfrm>
                <a:off x="3698" y="1564"/>
                <a:ext cx="265" cy="98"/>
              </a:xfrm>
              <a:custGeom>
                <a:avLst/>
                <a:gdLst>
                  <a:gd name="T0" fmla="*/ 927171 w 162"/>
                  <a:gd name="T1" fmla="*/ 53577 h 60"/>
                  <a:gd name="T2" fmla="*/ 1137270 w 162"/>
                  <a:gd name="T3" fmla="*/ 171149 h 60"/>
                  <a:gd name="T4" fmla="*/ 975270 w 162"/>
                  <a:gd name="T5" fmla="*/ 259607 h 60"/>
                  <a:gd name="T6" fmla="*/ 764904 w 162"/>
                  <a:gd name="T7" fmla="*/ 142931 h 60"/>
                  <a:gd name="T8" fmla="*/ 619526 w 162"/>
                  <a:gd name="T9" fmla="*/ 158943 h 60"/>
                  <a:gd name="T10" fmla="*/ 352152 w 162"/>
                  <a:gd name="T11" fmla="*/ 310794 h 60"/>
                  <a:gd name="T12" fmla="*/ 644213 w 162"/>
                  <a:gd name="T13" fmla="*/ 310794 h 60"/>
                  <a:gd name="T14" fmla="*/ 644213 w 162"/>
                  <a:gd name="T15" fmla="*/ 409877 h 60"/>
                  <a:gd name="T16" fmla="*/ 0 w 162"/>
                  <a:gd name="T17" fmla="*/ 409877 h 60"/>
                  <a:gd name="T18" fmla="*/ 0 w 162"/>
                  <a:gd name="T19" fmla="*/ 45443 h 60"/>
                  <a:gd name="T20" fmla="*/ 189838 w 162"/>
                  <a:gd name="T21" fmla="*/ 45443 h 60"/>
                  <a:gd name="T22" fmla="*/ 189838 w 162"/>
                  <a:gd name="T23" fmla="*/ 213937 h 60"/>
                  <a:gd name="T24" fmla="*/ 454395 w 162"/>
                  <a:gd name="T25" fmla="*/ 66606 h 60"/>
                  <a:gd name="T26" fmla="*/ 710270 w 162"/>
                  <a:gd name="T27" fmla="*/ 0 h 60"/>
                  <a:gd name="T28" fmla="*/ 927171 w 162"/>
                  <a:gd name="T29" fmla="*/ 53577 h 60"/>
                  <a:gd name="T30" fmla="*/ 927171 w 162"/>
                  <a:gd name="T31" fmla="*/ 53577 h 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2"/>
                  <a:gd name="T49" fmla="*/ 0 h 60"/>
                  <a:gd name="T50" fmla="*/ 162 w 162"/>
                  <a:gd name="T51" fmla="*/ 60 h 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2" h="60">
                    <a:moveTo>
                      <a:pt x="132" y="8"/>
                    </a:moveTo>
                    <a:cubicBezTo>
                      <a:pt x="162" y="25"/>
                      <a:pt x="162" y="25"/>
                      <a:pt x="162" y="25"/>
                    </a:cubicBezTo>
                    <a:cubicBezTo>
                      <a:pt x="139" y="38"/>
                      <a:pt x="139" y="38"/>
                      <a:pt x="139" y="38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03" y="17"/>
                      <a:pt x="96" y="18"/>
                      <a:pt x="88" y="23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79" y="2"/>
                      <a:pt x="92" y="0"/>
                      <a:pt x="101" y="0"/>
                    </a:cubicBezTo>
                    <a:cubicBezTo>
                      <a:pt x="118" y="0"/>
                      <a:pt x="129" y="6"/>
                      <a:pt x="132" y="8"/>
                    </a:cubicBezTo>
                    <a:cubicBezTo>
                      <a:pt x="132" y="8"/>
                      <a:pt x="132" y="8"/>
                      <a:pt x="132" y="8"/>
                    </a:cubicBezTo>
                    <a:close/>
                  </a:path>
                </a:pathLst>
              </a:custGeom>
              <a:solidFill>
                <a:srgbClr val="202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47" name="Freeform 245"/>
              <p:cNvSpPr>
                <a:spLocks noChangeAspect="1"/>
              </p:cNvSpPr>
              <p:nvPr/>
            </p:nvSpPr>
            <p:spPr bwMode="auto">
              <a:xfrm>
                <a:off x="3972" y="1514"/>
                <a:ext cx="170" cy="153"/>
              </a:xfrm>
              <a:custGeom>
                <a:avLst/>
                <a:gdLst>
                  <a:gd name="T0" fmla="*/ 721560 w 104"/>
                  <a:gd name="T1" fmla="*/ 258275 h 94"/>
                  <a:gd name="T2" fmla="*/ 721560 w 104"/>
                  <a:gd name="T3" fmla="*/ 603762 h 94"/>
                  <a:gd name="T4" fmla="*/ 89044 w 104"/>
                  <a:gd name="T5" fmla="*/ 603762 h 94"/>
                  <a:gd name="T6" fmla="*/ 85602 w 104"/>
                  <a:gd name="T7" fmla="*/ 502944 h 94"/>
                  <a:gd name="T8" fmla="*/ 373877 w 104"/>
                  <a:gd name="T9" fmla="*/ 502944 h 94"/>
                  <a:gd name="T10" fmla="*/ 110552 w 104"/>
                  <a:gd name="T11" fmla="*/ 359083 h 94"/>
                  <a:gd name="T12" fmla="*/ 0 w 104"/>
                  <a:gd name="T13" fmla="*/ 225122 h 94"/>
                  <a:gd name="T14" fmla="*/ 89044 w 104"/>
                  <a:gd name="T15" fmla="*/ 112011 h 94"/>
                  <a:gd name="T16" fmla="*/ 295391 w 104"/>
                  <a:gd name="T17" fmla="*/ 0 h 94"/>
                  <a:gd name="T18" fmla="*/ 450080 w 104"/>
                  <a:gd name="T19" fmla="*/ 82176 h 94"/>
                  <a:gd name="T20" fmla="*/ 250008 w 104"/>
                  <a:gd name="T21" fmla="*/ 194334 h 94"/>
                  <a:gd name="T22" fmla="*/ 272938 w 104"/>
                  <a:gd name="T23" fmla="*/ 277199 h 94"/>
                  <a:gd name="T24" fmla="*/ 536053 w 104"/>
                  <a:gd name="T25" fmla="*/ 420384 h 94"/>
                  <a:gd name="T26" fmla="*/ 536053 w 104"/>
                  <a:gd name="T27" fmla="*/ 258275 h 94"/>
                  <a:gd name="T28" fmla="*/ 721560 w 104"/>
                  <a:gd name="T29" fmla="*/ 258275 h 94"/>
                  <a:gd name="T30" fmla="*/ 721560 w 104"/>
                  <a:gd name="T31" fmla="*/ 258275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4"/>
                  <a:gd name="T49" fmla="*/ 0 h 94"/>
                  <a:gd name="T50" fmla="*/ 104 w 104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4" h="94">
                    <a:moveTo>
                      <a:pt x="104" y="40"/>
                    </a:moveTo>
                    <a:cubicBezTo>
                      <a:pt x="104" y="94"/>
                      <a:pt x="104" y="94"/>
                      <a:pt x="104" y="94"/>
                    </a:cubicBezTo>
                    <a:cubicBezTo>
                      <a:pt x="13" y="94"/>
                      <a:pt x="13" y="94"/>
                      <a:pt x="13" y="94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54" y="78"/>
                      <a:pt x="54" y="78"/>
                      <a:pt x="54" y="78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3" y="48"/>
                      <a:pt x="0" y="40"/>
                      <a:pt x="0" y="35"/>
                    </a:cubicBezTo>
                    <a:cubicBezTo>
                      <a:pt x="0" y="25"/>
                      <a:pt x="11" y="18"/>
                      <a:pt x="13" y="17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0" y="34"/>
                      <a:pt x="31" y="38"/>
                      <a:pt x="39" y="43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104" y="40"/>
                      <a:pt x="104" y="40"/>
                      <a:pt x="104" y="40"/>
                    </a:cubicBezTo>
                    <a:close/>
                  </a:path>
                </a:pathLst>
              </a:custGeom>
              <a:solidFill>
                <a:srgbClr val="202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48" name="Freeform 246"/>
              <p:cNvSpPr>
                <a:spLocks noChangeAspect="1"/>
              </p:cNvSpPr>
              <p:nvPr/>
            </p:nvSpPr>
            <p:spPr bwMode="auto">
              <a:xfrm>
                <a:off x="3878" y="1402"/>
                <a:ext cx="264" cy="100"/>
              </a:xfrm>
              <a:custGeom>
                <a:avLst/>
                <a:gdLst>
                  <a:gd name="T0" fmla="*/ 197201 w 162"/>
                  <a:gd name="T1" fmla="*/ 388990 h 61"/>
                  <a:gd name="T2" fmla="*/ 197201 w 162"/>
                  <a:gd name="T3" fmla="*/ 388990 h 61"/>
                  <a:gd name="T4" fmla="*/ 0 w 162"/>
                  <a:gd name="T5" fmla="*/ 264452 h 61"/>
                  <a:gd name="T6" fmla="*/ 149157 w 162"/>
                  <a:gd name="T7" fmla="*/ 169221 h 61"/>
                  <a:gd name="T8" fmla="*/ 346578 w 162"/>
                  <a:gd name="T9" fmla="*/ 293393 h 61"/>
                  <a:gd name="T10" fmla="*/ 486902 w 162"/>
                  <a:gd name="T11" fmla="*/ 277412 h 61"/>
                  <a:gd name="T12" fmla="*/ 738102 w 162"/>
                  <a:gd name="T13" fmla="*/ 116764 h 61"/>
                  <a:gd name="T14" fmla="*/ 460253 w 162"/>
                  <a:gd name="T15" fmla="*/ 116764 h 61"/>
                  <a:gd name="T16" fmla="*/ 460253 w 162"/>
                  <a:gd name="T17" fmla="*/ 0 h 61"/>
                  <a:gd name="T18" fmla="*/ 1064062 w 162"/>
                  <a:gd name="T19" fmla="*/ 0 h 61"/>
                  <a:gd name="T20" fmla="*/ 1064062 w 162"/>
                  <a:gd name="T21" fmla="*/ 397100 h 61"/>
                  <a:gd name="T22" fmla="*/ 887933 w 162"/>
                  <a:gd name="T23" fmla="*/ 397100 h 61"/>
                  <a:gd name="T24" fmla="*/ 887933 w 162"/>
                  <a:gd name="T25" fmla="*/ 215582 h 61"/>
                  <a:gd name="T26" fmla="*/ 636349 w 162"/>
                  <a:gd name="T27" fmla="*/ 374900 h 61"/>
                  <a:gd name="T28" fmla="*/ 397841 w 162"/>
                  <a:gd name="T29" fmla="*/ 446461 h 61"/>
                  <a:gd name="T30" fmla="*/ 197201 w 162"/>
                  <a:gd name="T31" fmla="*/ 388990 h 61"/>
                  <a:gd name="T32" fmla="*/ 197201 w 162"/>
                  <a:gd name="T33" fmla="*/ 38899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2"/>
                  <a:gd name="T52" fmla="*/ 0 h 61"/>
                  <a:gd name="T53" fmla="*/ 162 w 162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2" h="61">
                    <a:moveTo>
                      <a:pt x="30" y="53"/>
                    </a:moveTo>
                    <a:cubicBezTo>
                      <a:pt x="30" y="53"/>
                      <a:pt x="30" y="53"/>
                      <a:pt x="30" y="53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9" y="43"/>
                      <a:pt x="66" y="43"/>
                      <a:pt x="74" y="38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2" y="54"/>
                      <a:pt x="162" y="54"/>
                      <a:pt x="162" y="54"/>
                    </a:cubicBezTo>
                    <a:cubicBezTo>
                      <a:pt x="135" y="54"/>
                      <a:pt x="135" y="54"/>
                      <a:pt x="135" y="54"/>
                    </a:cubicBezTo>
                    <a:cubicBezTo>
                      <a:pt x="135" y="29"/>
                      <a:pt x="135" y="29"/>
                      <a:pt x="135" y="29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83" y="59"/>
                      <a:pt x="70" y="61"/>
                      <a:pt x="61" y="61"/>
                    </a:cubicBezTo>
                    <a:cubicBezTo>
                      <a:pt x="44" y="60"/>
                      <a:pt x="33" y="55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49" name="Freeform 247"/>
              <p:cNvSpPr>
                <a:spLocks noChangeAspect="1"/>
              </p:cNvSpPr>
              <p:nvPr/>
            </p:nvSpPr>
            <p:spPr bwMode="auto">
              <a:xfrm>
                <a:off x="3696" y="1399"/>
                <a:ext cx="172" cy="154"/>
              </a:xfrm>
              <a:custGeom>
                <a:avLst/>
                <a:gdLst>
                  <a:gd name="T0" fmla="*/ 290408 w 105"/>
                  <a:gd name="T1" fmla="*/ 586396 h 94"/>
                  <a:gd name="T2" fmla="*/ 496461 w 105"/>
                  <a:gd name="T3" fmla="*/ 455802 h 94"/>
                  <a:gd name="T4" fmla="*/ 475716 w 105"/>
                  <a:gd name="T5" fmla="*/ 371379 h 94"/>
                  <a:gd name="T6" fmla="*/ 201188 w 105"/>
                  <a:gd name="T7" fmla="*/ 211955 h 94"/>
                  <a:gd name="T8" fmla="*/ 201188 w 105"/>
                  <a:gd name="T9" fmla="*/ 384022 h 94"/>
                  <a:gd name="T10" fmla="*/ 7819 w 105"/>
                  <a:gd name="T11" fmla="*/ 384022 h 94"/>
                  <a:gd name="T12" fmla="*/ 0 w 105"/>
                  <a:gd name="T13" fmla="*/ 0 h 94"/>
                  <a:gd name="T14" fmla="*/ 664056 w 105"/>
                  <a:gd name="T15" fmla="*/ 0 h 94"/>
                  <a:gd name="T16" fmla="*/ 668926 w 105"/>
                  <a:gd name="T17" fmla="*/ 115199 h 94"/>
                  <a:gd name="T18" fmla="*/ 370807 w 105"/>
                  <a:gd name="T19" fmla="*/ 115199 h 94"/>
                  <a:gd name="T20" fmla="*/ 643169 w 105"/>
                  <a:gd name="T21" fmla="*/ 275228 h 94"/>
                  <a:gd name="T22" fmla="*/ 758238 w 105"/>
                  <a:gd name="T23" fmla="*/ 427691 h 94"/>
                  <a:gd name="T24" fmla="*/ 664056 w 105"/>
                  <a:gd name="T25" fmla="*/ 553689 h 94"/>
                  <a:gd name="T26" fmla="*/ 450378 w 105"/>
                  <a:gd name="T27" fmla="*/ 679315 h 94"/>
                  <a:gd name="T28" fmla="*/ 290408 w 105"/>
                  <a:gd name="T29" fmla="*/ 586396 h 94"/>
                  <a:gd name="T30" fmla="*/ 290408 w 105"/>
                  <a:gd name="T31" fmla="*/ 586396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94"/>
                  <a:gd name="T50" fmla="*/ 105 w 105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94">
                    <a:moveTo>
                      <a:pt x="40" y="81"/>
                    </a:moveTo>
                    <a:cubicBezTo>
                      <a:pt x="69" y="63"/>
                      <a:pt x="69" y="63"/>
                      <a:pt x="69" y="63"/>
                    </a:cubicBezTo>
                    <a:cubicBezTo>
                      <a:pt x="75" y="60"/>
                      <a:pt x="74" y="56"/>
                      <a:pt x="66" y="51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89" y="38"/>
                      <a:pt x="89" y="38"/>
                      <a:pt x="89" y="38"/>
                    </a:cubicBezTo>
                    <a:cubicBezTo>
                      <a:pt x="102" y="46"/>
                      <a:pt x="105" y="54"/>
                      <a:pt x="105" y="59"/>
                    </a:cubicBezTo>
                    <a:cubicBezTo>
                      <a:pt x="105" y="69"/>
                      <a:pt x="94" y="75"/>
                      <a:pt x="92" y="77"/>
                    </a:cubicBezTo>
                    <a:cubicBezTo>
                      <a:pt x="62" y="94"/>
                      <a:pt x="62" y="94"/>
                      <a:pt x="62" y="94"/>
                    </a:cubicBezTo>
                    <a:cubicBezTo>
                      <a:pt x="40" y="81"/>
                      <a:pt x="40" y="81"/>
                      <a:pt x="40" y="81"/>
                    </a:cubicBezTo>
                    <a:cubicBezTo>
                      <a:pt x="40" y="81"/>
                      <a:pt x="40" y="81"/>
                      <a:pt x="40" y="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50" name="Freeform 248"/>
              <p:cNvSpPr>
                <a:spLocks noChangeAspect="1"/>
              </p:cNvSpPr>
              <p:nvPr/>
            </p:nvSpPr>
            <p:spPr bwMode="auto">
              <a:xfrm>
                <a:off x="3692" y="1558"/>
                <a:ext cx="264" cy="99"/>
              </a:xfrm>
              <a:custGeom>
                <a:avLst/>
                <a:gdLst>
                  <a:gd name="T0" fmla="*/ 865374 w 162"/>
                  <a:gd name="T1" fmla="*/ 48192 h 61"/>
                  <a:gd name="T2" fmla="*/ 1064062 w 162"/>
                  <a:gd name="T3" fmla="*/ 155531 h 61"/>
                  <a:gd name="T4" fmla="*/ 920405 w 162"/>
                  <a:gd name="T5" fmla="*/ 234200 h 61"/>
                  <a:gd name="T6" fmla="*/ 723135 w 162"/>
                  <a:gd name="T7" fmla="*/ 126936 h 61"/>
                  <a:gd name="T8" fmla="*/ 576745 w 162"/>
                  <a:gd name="T9" fmla="*/ 138313 h 61"/>
                  <a:gd name="T10" fmla="*/ 325856 w 162"/>
                  <a:gd name="T11" fmla="*/ 274125 h 61"/>
                  <a:gd name="T12" fmla="*/ 604695 w 162"/>
                  <a:gd name="T13" fmla="*/ 274125 h 61"/>
                  <a:gd name="T14" fmla="*/ 604695 w 162"/>
                  <a:gd name="T15" fmla="*/ 373022 h 61"/>
                  <a:gd name="T16" fmla="*/ 0 w 162"/>
                  <a:gd name="T17" fmla="*/ 373022 h 61"/>
                  <a:gd name="T18" fmla="*/ 0 w 162"/>
                  <a:gd name="T19" fmla="*/ 41174 h 61"/>
                  <a:gd name="T20" fmla="*/ 177765 w 162"/>
                  <a:gd name="T21" fmla="*/ 41174 h 61"/>
                  <a:gd name="T22" fmla="*/ 185028 w 162"/>
                  <a:gd name="T23" fmla="*/ 194611 h 61"/>
                  <a:gd name="T24" fmla="*/ 428628 w 162"/>
                  <a:gd name="T25" fmla="*/ 59809 h 61"/>
                  <a:gd name="T26" fmla="*/ 665339 w 162"/>
                  <a:gd name="T27" fmla="*/ 0 h 61"/>
                  <a:gd name="T28" fmla="*/ 865374 w 162"/>
                  <a:gd name="T29" fmla="*/ 48192 h 61"/>
                  <a:gd name="T30" fmla="*/ 865374 w 162"/>
                  <a:gd name="T31" fmla="*/ 48192 h 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2"/>
                  <a:gd name="T49" fmla="*/ 0 h 61"/>
                  <a:gd name="T50" fmla="*/ 162 w 162"/>
                  <a:gd name="T51" fmla="*/ 61 h 6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2" h="61">
                    <a:moveTo>
                      <a:pt x="132" y="8"/>
                    </a:moveTo>
                    <a:cubicBezTo>
                      <a:pt x="162" y="25"/>
                      <a:pt x="162" y="25"/>
                      <a:pt x="162" y="25"/>
                    </a:cubicBezTo>
                    <a:cubicBezTo>
                      <a:pt x="140" y="38"/>
                      <a:pt x="140" y="38"/>
                      <a:pt x="140" y="38"/>
                    </a:cubicBezTo>
                    <a:cubicBezTo>
                      <a:pt x="110" y="21"/>
                      <a:pt x="110" y="21"/>
                      <a:pt x="110" y="21"/>
                    </a:cubicBezTo>
                    <a:cubicBezTo>
                      <a:pt x="104" y="18"/>
                      <a:pt x="96" y="18"/>
                      <a:pt x="88" y="23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79" y="2"/>
                      <a:pt x="93" y="0"/>
                      <a:pt x="101" y="0"/>
                    </a:cubicBezTo>
                    <a:cubicBezTo>
                      <a:pt x="118" y="1"/>
                      <a:pt x="130" y="7"/>
                      <a:pt x="132" y="8"/>
                    </a:cubicBezTo>
                    <a:cubicBezTo>
                      <a:pt x="132" y="8"/>
                      <a:pt x="132" y="8"/>
                      <a:pt x="132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2451" name="Freeform 249"/>
              <p:cNvSpPr>
                <a:spLocks noChangeAspect="1"/>
              </p:cNvSpPr>
              <p:nvPr/>
            </p:nvSpPr>
            <p:spPr bwMode="auto">
              <a:xfrm>
                <a:off x="3966" y="1507"/>
                <a:ext cx="171" cy="154"/>
              </a:xfrm>
              <a:custGeom>
                <a:avLst/>
                <a:gdLst>
                  <a:gd name="T0" fmla="*/ 681670 w 105"/>
                  <a:gd name="T1" fmla="*/ 295714 h 94"/>
                  <a:gd name="T2" fmla="*/ 681670 w 105"/>
                  <a:gd name="T3" fmla="*/ 679315 h 94"/>
                  <a:gd name="T4" fmla="*/ 83230 w 105"/>
                  <a:gd name="T5" fmla="*/ 679315 h 94"/>
                  <a:gd name="T6" fmla="*/ 83230 w 105"/>
                  <a:gd name="T7" fmla="*/ 565950 h 94"/>
                  <a:gd name="T8" fmla="*/ 359501 w 105"/>
                  <a:gd name="T9" fmla="*/ 565950 h 94"/>
                  <a:gd name="T10" fmla="*/ 112909 w 105"/>
                  <a:gd name="T11" fmla="*/ 406549 h 94"/>
                  <a:gd name="T12" fmla="*/ 0 w 105"/>
                  <a:gd name="T13" fmla="*/ 249616 h 94"/>
                  <a:gd name="T14" fmla="*/ 90783 w 105"/>
                  <a:gd name="T15" fmla="*/ 123719 h 94"/>
                  <a:gd name="T16" fmla="*/ 279562 w 105"/>
                  <a:gd name="T17" fmla="*/ 0 h 94"/>
                  <a:gd name="T18" fmla="*/ 425751 w 105"/>
                  <a:gd name="T19" fmla="*/ 92456 h 94"/>
                  <a:gd name="T20" fmla="*/ 234654 w 105"/>
                  <a:gd name="T21" fmla="*/ 226686 h 94"/>
                  <a:gd name="T22" fmla="*/ 254104 w 105"/>
                  <a:gd name="T23" fmla="*/ 309196 h 94"/>
                  <a:gd name="T24" fmla="*/ 499485 w 105"/>
                  <a:gd name="T25" fmla="*/ 468480 h 94"/>
                  <a:gd name="T26" fmla="*/ 499485 w 105"/>
                  <a:gd name="T27" fmla="*/ 295714 h 94"/>
                  <a:gd name="T28" fmla="*/ 681670 w 105"/>
                  <a:gd name="T29" fmla="*/ 295714 h 94"/>
                  <a:gd name="T30" fmla="*/ 681670 w 105"/>
                  <a:gd name="T31" fmla="*/ 295714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94"/>
                  <a:gd name="T50" fmla="*/ 105 w 105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94">
                    <a:moveTo>
                      <a:pt x="105" y="41"/>
                    </a:moveTo>
                    <a:cubicBezTo>
                      <a:pt x="105" y="94"/>
                      <a:pt x="105" y="94"/>
                      <a:pt x="105" y="94"/>
                    </a:cubicBezTo>
                    <a:cubicBezTo>
                      <a:pt x="13" y="94"/>
                      <a:pt x="13" y="94"/>
                      <a:pt x="13" y="94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55" y="78"/>
                      <a:pt x="55" y="78"/>
                      <a:pt x="55" y="78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3" y="48"/>
                      <a:pt x="0" y="40"/>
                      <a:pt x="0" y="35"/>
                    </a:cubicBezTo>
                    <a:cubicBezTo>
                      <a:pt x="1" y="25"/>
                      <a:pt x="11" y="19"/>
                      <a:pt x="14" y="17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36" y="31"/>
                      <a:pt x="36" y="31"/>
                      <a:pt x="36" y="31"/>
                    </a:cubicBezTo>
                    <a:cubicBezTo>
                      <a:pt x="30" y="34"/>
                      <a:pt x="31" y="38"/>
                      <a:pt x="39" y="43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105" y="41"/>
                      <a:pt x="105" y="41"/>
                      <a:pt x="105" y="41"/>
                    </a:cubicBezTo>
                    <a:cubicBezTo>
                      <a:pt x="105" y="41"/>
                      <a:pt x="105" y="41"/>
                      <a:pt x="105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12409" name="Text Box 250"/>
            <p:cNvSpPr txBox="1">
              <a:spLocks noChangeArrowheads="1"/>
            </p:cNvSpPr>
            <p:nvPr/>
          </p:nvSpPr>
          <p:spPr bwMode="auto">
            <a:xfrm>
              <a:off x="539750" y="1125538"/>
              <a:ext cx="647700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altLang="zh-CN" sz="1600" b="1">
                  <a:solidFill>
                    <a:srgbClr val="CC0000"/>
                  </a:solidFill>
                  <a:ea typeface="华文细黑" panose="02010600040101010101" pitchFamily="2" charset="-122"/>
                </a:rPr>
                <a:t>RTA</a:t>
              </a:r>
            </a:p>
          </p:txBody>
        </p:sp>
        <p:sp>
          <p:nvSpPr>
            <p:cNvPr id="12410" name="Text Box 251"/>
            <p:cNvSpPr txBox="1">
              <a:spLocks noChangeArrowheads="1"/>
            </p:cNvSpPr>
            <p:nvPr/>
          </p:nvSpPr>
          <p:spPr bwMode="auto">
            <a:xfrm>
              <a:off x="2843213" y="1125538"/>
              <a:ext cx="647700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altLang="zh-CN" sz="1600" b="1">
                  <a:solidFill>
                    <a:srgbClr val="CC0000"/>
                  </a:solidFill>
                  <a:ea typeface="华文细黑" panose="02010600040101010101" pitchFamily="2" charset="-122"/>
                </a:rPr>
                <a:t>RTB</a:t>
              </a:r>
            </a:p>
          </p:txBody>
        </p:sp>
        <p:sp>
          <p:nvSpPr>
            <p:cNvPr id="12411" name="Text Box 252"/>
            <p:cNvSpPr txBox="1">
              <a:spLocks noChangeArrowheads="1"/>
            </p:cNvSpPr>
            <p:nvPr/>
          </p:nvSpPr>
          <p:spPr bwMode="auto">
            <a:xfrm>
              <a:off x="1042988" y="1989138"/>
              <a:ext cx="647700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altLang="zh-CN" sz="1600" b="1">
                  <a:solidFill>
                    <a:srgbClr val="CC0000"/>
                  </a:solidFill>
                  <a:ea typeface="华文细黑" panose="02010600040101010101" pitchFamily="2" charset="-122"/>
                </a:rPr>
                <a:t>RTC</a:t>
              </a:r>
            </a:p>
          </p:txBody>
        </p:sp>
        <p:sp>
          <p:nvSpPr>
            <p:cNvPr id="12412" name="Text Box 253"/>
            <p:cNvSpPr txBox="1">
              <a:spLocks noChangeArrowheads="1"/>
            </p:cNvSpPr>
            <p:nvPr/>
          </p:nvSpPr>
          <p:spPr bwMode="auto">
            <a:xfrm>
              <a:off x="1042988" y="2636838"/>
              <a:ext cx="647700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altLang="zh-CN" sz="1600" b="1">
                  <a:solidFill>
                    <a:srgbClr val="CC0000"/>
                  </a:solidFill>
                  <a:ea typeface="华文细黑" panose="02010600040101010101" pitchFamily="2" charset="-122"/>
                </a:rPr>
                <a:t>RTD</a:t>
              </a:r>
            </a:p>
          </p:txBody>
        </p:sp>
        <p:sp>
          <p:nvSpPr>
            <p:cNvPr id="12413" name="AutoShape 254"/>
            <p:cNvSpPr>
              <a:spLocks noChangeArrowheads="1"/>
            </p:cNvSpPr>
            <p:nvPr/>
          </p:nvSpPr>
          <p:spPr bwMode="auto">
            <a:xfrm rot="10759402" flipH="1">
              <a:off x="2627313" y="2205038"/>
              <a:ext cx="792162" cy="215900"/>
            </a:xfrm>
            <a:prstGeom prst="rightArrow">
              <a:avLst>
                <a:gd name="adj1" fmla="val 50065"/>
                <a:gd name="adj2" fmla="val 92068"/>
              </a:avLst>
            </a:prstGeom>
            <a:gradFill rotWithShape="0">
              <a:gsLst>
                <a:gs pos="0">
                  <a:srgbClr val="F4DF91"/>
                </a:gs>
                <a:gs pos="100000">
                  <a:srgbClr val="E7B705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63500" prstMaterial="legacyMatte">
              <a:bevelT w="13500" h="13500" prst="angle"/>
              <a:bevelB w="13500" h="13500" prst="angle"/>
              <a:extrusionClr>
                <a:srgbClr val="E7B705"/>
              </a:extrusionClr>
              <a:contourClr>
                <a:srgbClr val="F4DF91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414" name="AutoShape 255"/>
            <p:cNvSpPr>
              <a:spLocks noChangeArrowheads="1"/>
            </p:cNvSpPr>
            <p:nvPr/>
          </p:nvSpPr>
          <p:spPr bwMode="auto">
            <a:xfrm rot="10759402" flipH="1">
              <a:off x="5580063" y="2060575"/>
              <a:ext cx="792162" cy="215900"/>
            </a:xfrm>
            <a:prstGeom prst="rightArrow">
              <a:avLst>
                <a:gd name="adj1" fmla="val 50065"/>
                <a:gd name="adj2" fmla="val 92068"/>
              </a:avLst>
            </a:prstGeom>
            <a:gradFill rotWithShape="0">
              <a:gsLst>
                <a:gs pos="0">
                  <a:srgbClr val="F4DF91"/>
                </a:gs>
                <a:gs pos="100000">
                  <a:srgbClr val="E7B705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63500" prstMaterial="legacyMatte">
              <a:bevelT w="13500" h="13500" prst="angle"/>
              <a:bevelB w="13500" h="13500" prst="angle"/>
              <a:extrusionClr>
                <a:srgbClr val="E7B705"/>
              </a:extrusionClr>
              <a:contourClr>
                <a:srgbClr val="F4DF91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415" name="Line 257"/>
            <p:cNvSpPr>
              <a:spLocks noChangeShapeType="1"/>
            </p:cNvSpPr>
            <p:nvPr/>
          </p:nvSpPr>
          <p:spPr bwMode="auto">
            <a:xfrm>
              <a:off x="7019925" y="1341438"/>
              <a:ext cx="647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16" name="Line 258"/>
            <p:cNvSpPr>
              <a:spLocks noChangeShapeType="1"/>
            </p:cNvSpPr>
            <p:nvPr/>
          </p:nvSpPr>
          <p:spPr bwMode="auto">
            <a:xfrm>
              <a:off x="6804025" y="1484313"/>
              <a:ext cx="43180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17" name="Line 259"/>
            <p:cNvSpPr>
              <a:spLocks noChangeShapeType="1"/>
            </p:cNvSpPr>
            <p:nvPr/>
          </p:nvSpPr>
          <p:spPr bwMode="auto">
            <a:xfrm flipH="1">
              <a:off x="7451725" y="1484313"/>
              <a:ext cx="360363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18" name="Line 260"/>
            <p:cNvSpPr>
              <a:spLocks noChangeShapeType="1"/>
            </p:cNvSpPr>
            <p:nvPr/>
          </p:nvSpPr>
          <p:spPr bwMode="auto">
            <a:xfrm>
              <a:off x="7380288" y="227647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19" name="Rectangle 261"/>
            <p:cNvSpPr>
              <a:spLocks noChangeArrowheads="1"/>
            </p:cNvSpPr>
            <p:nvPr/>
          </p:nvSpPr>
          <p:spPr bwMode="auto">
            <a:xfrm>
              <a:off x="7308850" y="1196975"/>
              <a:ext cx="88900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>
                  <a:solidFill>
                    <a:srgbClr val="FF3300"/>
                  </a:solidFill>
                  <a:latin typeface="宋体" panose="02010600030101010101" pitchFamily="2" charset="-122"/>
                </a:rPr>
                <a:t>1</a:t>
              </a:r>
              <a:endParaRPr lang="en-US" altLang="zh-CN" sz="200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420" name="Rectangle 262"/>
            <p:cNvSpPr>
              <a:spLocks noChangeArrowheads="1"/>
            </p:cNvSpPr>
            <p:nvPr/>
          </p:nvSpPr>
          <p:spPr bwMode="auto">
            <a:xfrm>
              <a:off x="6804025" y="1700213"/>
              <a:ext cx="88900" cy="16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>
                  <a:solidFill>
                    <a:srgbClr val="FF3300"/>
                  </a:solidFill>
                  <a:latin typeface="宋体" panose="02010600030101010101" pitchFamily="2" charset="-122"/>
                </a:rPr>
                <a:t>2</a:t>
              </a:r>
              <a:endParaRPr lang="en-US" altLang="zh-CN" sz="200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421" name="Rectangle 263"/>
            <p:cNvSpPr>
              <a:spLocks noChangeArrowheads="1"/>
            </p:cNvSpPr>
            <p:nvPr/>
          </p:nvSpPr>
          <p:spPr bwMode="auto">
            <a:xfrm>
              <a:off x="7667625" y="1700213"/>
              <a:ext cx="88900" cy="16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>
                  <a:solidFill>
                    <a:srgbClr val="FF3300"/>
                  </a:solidFill>
                  <a:latin typeface="宋体" panose="02010600030101010101" pitchFamily="2" charset="-122"/>
                </a:rPr>
                <a:t>5</a:t>
              </a:r>
              <a:endParaRPr lang="en-US" altLang="zh-CN" sz="200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422" name="Rectangle 264"/>
            <p:cNvSpPr>
              <a:spLocks noChangeArrowheads="1"/>
            </p:cNvSpPr>
            <p:nvPr/>
          </p:nvSpPr>
          <p:spPr bwMode="auto">
            <a:xfrm>
              <a:off x="7451725" y="2420938"/>
              <a:ext cx="88900" cy="16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>
                  <a:solidFill>
                    <a:srgbClr val="FF3300"/>
                  </a:solidFill>
                  <a:latin typeface="宋体" panose="02010600030101010101" pitchFamily="2" charset="-122"/>
                </a:rPr>
                <a:t>3</a:t>
              </a:r>
              <a:endParaRPr lang="en-US" altLang="zh-CN" sz="200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423" name="Rectangle 115"/>
            <p:cNvSpPr>
              <a:spLocks noChangeArrowheads="1"/>
            </p:cNvSpPr>
            <p:nvPr/>
          </p:nvSpPr>
          <p:spPr bwMode="auto">
            <a:xfrm>
              <a:off x="4067175" y="3933825"/>
              <a:ext cx="88900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 b="1">
                  <a:solidFill>
                    <a:srgbClr val="CC3300"/>
                  </a:solidFill>
                  <a:latin typeface="宋体" panose="02010600030101010101" pitchFamily="2" charset="-122"/>
                </a:rPr>
                <a:t>B</a:t>
              </a:r>
              <a:endParaRPr lang="en-US" altLang="zh-CN" sz="20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424" name="Rectangle 131"/>
            <p:cNvSpPr>
              <a:spLocks noChangeArrowheads="1"/>
            </p:cNvSpPr>
            <p:nvPr/>
          </p:nvSpPr>
          <p:spPr bwMode="auto">
            <a:xfrm>
              <a:off x="5364163" y="4581525"/>
              <a:ext cx="88900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 b="1">
                  <a:solidFill>
                    <a:srgbClr val="CC3300"/>
                  </a:solidFill>
                  <a:latin typeface="宋体" panose="02010600030101010101" pitchFamily="2" charset="-122"/>
                </a:rPr>
                <a:t>C</a:t>
              </a:r>
              <a:endParaRPr lang="en-US" altLang="zh-CN" sz="20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425" name="Rectangle 147"/>
            <p:cNvSpPr>
              <a:spLocks noChangeArrowheads="1"/>
            </p:cNvSpPr>
            <p:nvPr/>
          </p:nvSpPr>
          <p:spPr bwMode="auto">
            <a:xfrm>
              <a:off x="7164388" y="5346700"/>
              <a:ext cx="88900" cy="16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5000"/>
                </a:lnSpc>
                <a:spcBef>
                  <a:spcPct val="20000"/>
                </a:spcBef>
              </a:pPr>
              <a:r>
                <a:rPr lang="en-US" altLang="zh-CN" sz="1400" b="1">
                  <a:solidFill>
                    <a:srgbClr val="CC3300"/>
                  </a:solidFill>
                  <a:latin typeface="宋体" panose="02010600030101010101" pitchFamily="2" charset="-122"/>
                </a:rPr>
                <a:t>D</a:t>
              </a:r>
              <a:endParaRPr lang="en-US" altLang="zh-CN" sz="2000" b="1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426" name="AutoShape 265"/>
            <p:cNvSpPr>
              <a:spLocks noChangeArrowheads="1"/>
            </p:cNvSpPr>
            <p:nvPr/>
          </p:nvSpPr>
          <p:spPr bwMode="auto">
            <a:xfrm>
              <a:off x="3778250" y="2205038"/>
              <a:ext cx="1512888" cy="935037"/>
            </a:xfrm>
            <a:prstGeom prst="flowChartMagneticDisk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427" name="AutoShape 266"/>
            <p:cNvSpPr>
              <a:spLocks noChangeArrowheads="1"/>
            </p:cNvSpPr>
            <p:nvPr/>
          </p:nvSpPr>
          <p:spPr bwMode="auto">
            <a:xfrm>
              <a:off x="3778250" y="1844675"/>
              <a:ext cx="1512888" cy="862013"/>
            </a:xfrm>
            <a:prstGeom prst="flowChartMagneticDisk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428" name="AutoShape 267"/>
            <p:cNvSpPr>
              <a:spLocks noChangeArrowheads="1"/>
            </p:cNvSpPr>
            <p:nvPr/>
          </p:nvSpPr>
          <p:spPr bwMode="auto">
            <a:xfrm>
              <a:off x="3778250" y="1484313"/>
              <a:ext cx="1512888" cy="790575"/>
            </a:xfrm>
            <a:prstGeom prst="flowChartMagneticDisk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429" name="AutoShape 268"/>
            <p:cNvSpPr>
              <a:spLocks noChangeArrowheads="1"/>
            </p:cNvSpPr>
            <p:nvPr/>
          </p:nvSpPr>
          <p:spPr bwMode="auto">
            <a:xfrm>
              <a:off x="3778250" y="1196975"/>
              <a:ext cx="1512888" cy="646113"/>
            </a:xfrm>
            <a:prstGeom prst="flowChartMagneticDisk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430" name="Text Box 269"/>
            <p:cNvSpPr txBox="1">
              <a:spLocks noChangeArrowheads="1"/>
            </p:cNvSpPr>
            <p:nvPr/>
          </p:nvSpPr>
          <p:spPr bwMode="auto">
            <a:xfrm>
              <a:off x="3995738" y="1484313"/>
              <a:ext cx="1223962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altLang="zh-CN" sz="1400">
                  <a:solidFill>
                    <a:srgbClr val="CC0000"/>
                  </a:solidFill>
                  <a:ea typeface="华文细黑" panose="02010600040101010101" pitchFamily="2" charset="-122"/>
                </a:rPr>
                <a:t>RTA</a:t>
              </a:r>
              <a:r>
                <a:rPr lang="zh-CN" altLang="en-US" sz="1400">
                  <a:solidFill>
                    <a:srgbClr val="CC0000"/>
                  </a:solidFill>
                  <a:ea typeface="华文细黑" panose="02010600040101010101" pitchFamily="2" charset="-122"/>
                </a:rPr>
                <a:t>的</a:t>
              </a:r>
              <a:r>
                <a:rPr lang="en-US" altLang="zh-CN" sz="1400">
                  <a:solidFill>
                    <a:srgbClr val="CC0000"/>
                  </a:solidFill>
                  <a:ea typeface="华文细黑" panose="02010600040101010101" pitchFamily="2" charset="-122"/>
                </a:rPr>
                <a:t>LSA</a:t>
              </a:r>
            </a:p>
          </p:txBody>
        </p:sp>
        <p:sp>
          <p:nvSpPr>
            <p:cNvPr id="12431" name="Text Box 270"/>
            <p:cNvSpPr txBox="1">
              <a:spLocks noChangeArrowheads="1"/>
            </p:cNvSpPr>
            <p:nvPr/>
          </p:nvSpPr>
          <p:spPr bwMode="auto">
            <a:xfrm>
              <a:off x="3995738" y="1916113"/>
              <a:ext cx="1223962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altLang="zh-CN" sz="1400">
                  <a:solidFill>
                    <a:srgbClr val="CC0000"/>
                  </a:solidFill>
                  <a:ea typeface="华文细黑" panose="02010600040101010101" pitchFamily="2" charset="-122"/>
                </a:rPr>
                <a:t>RTB</a:t>
              </a:r>
              <a:r>
                <a:rPr lang="zh-CN" altLang="en-US" sz="1400">
                  <a:solidFill>
                    <a:srgbClr val="CC0000"/>
                  </a:solidFill>
                  <a:ea typeface="华文细黑" panose="02010600040101010101" pitchFamily="2" charset="-122"/>
                </a:rPr>
                <a:t>的</a:t>
              </a:r>
              <a:r>
                <a:rPr lang="en-US" altLang="zh-CN" sz="1400">
                  <a:solidFill>
                    <a:srgbClr val="CC0000"/>
                  </a:solidFill>
                  <a:ea typeface="华文细黑" panose="02010600040101010101" pitchFamily="2" charset="-122"/>
                </a:rPr>
                <a:t>LSA</a:t>
              </a:r>
            </a:p>
          </p:txBody>
        </p:sp>
        <p:sp>
          <p:nvSpPr>
            <p:cNvPr id="12432" name="Text Box 271"/>
            <p:cNvSpPr txBox="1">
              <a:spLocks noChangeArrowheads="1"/>
            </p:cNvSpPr>
            <p:nvPr/>
          </p:nvSpPr>
          <p:spPr bwMode="auto">
            <a:xfrm>
              <a:off x="3995738" y="2349500"/>
              <a:ext cx="1223962" cy="325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altLang="zh-CN" sz="1400">
                  <a:solidFill>
                    <a:srgbClr val="CC0000"/>
                  </a:solidFill>
                  <a:ea typeface="华文细黑" panose="02010600040101010101" pitchFamily="2" charset="-122"/>
                </a:rPr>
                <a:t>RTC</a:t>
              </a:r>
              <a:r>
                <a:rPr lang="zh-CN" altLang="en-US" sz="1400">
                  <a:solidFill>
                    <a:srgbClr val="CC0000"/>
                  </a:solidFill>
                  <a:ea typeface="华文细黑" panose="02010600040101010101" pitchFamily="2" charset="-122"/>
                </a:rPr>
                <a:t>的</a:t>
              </a:r>
              <a:r>
                <a:rPr lang="en-US" altLang="zh-CN" sz="1400">
                  <a:solidFill>
                    <a:srgbClr val="CC0000"/>
                  </a:solidFill>
                  <a:ea typeface="华文细黑" panose="02010600040101010101" pitchFamily="2" charset="-122"/>
                </a:rPr>
                <a:t>LSA</a:t>
              </a:r>
            </a:p>
          </p:txBody>
        </p:sp>
        <p:sp>
          <p:nvSpPr>
            <p:cNvPr id="12433" name="Text Box 272"/>
            <p:cNvSpPr txBox="1">
              <a:spLocks noChangeArrowheads="1"/>
            </p:cNvSpPr>
            <p:nvPr/>
          </p:nvSpPr>
          <p:spPr bwMode="auto">
            <a:xfrm>
              <a:off x="3995738" y="2781300"/>
              <a:ext cx="1223962" cy="325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altLang="zh-CN" sz="1400">
                  <a:solidFill>
                    <a:srgbClr val="CC0000"/>
                  </a:solidFill>
                  <a:ea typeface="华文细黑" panose="02010600040101010101" pitchFamily="2" charset="-122"/>
                </a:rPr>
                <a:t>RTD</a:t>
              </a:r>
              <a:r>
                <a:rPr lang="zh-CN" altLang="en-US" sz="1400">
                  <a:solidFill>
                    <a:srgbClr val="CC0000"/>
                  </a:solidFill>
                  <a:ea typeface="华文细黑" panose="02010600040101010101" pitchFamily="2" charset="-122"/>
                </a:rPr>
                <a:t>的</a:t>
              </a:r>
              <a:r>
                <a:rPr lang="en-US" altLang="zh-CN" sz="1400">
                  <a:solidFill>
                    <a:srgbClr val="CC0000"/>
                  </a:solidFill>
                  <a:ea typeface="华文细黑" panose="02010600040101010101" pitchFamily="2" charset="-122"/>
                </a:rPr>
                <a:t>LSA</a:t>
              </a:r>
            </a:p>
          </p:txBody>
        </p:sp>
        <p:sp>
          <p:nvSpPr>
            <p:cNvPr id="12434" name="Text Box 273"/>
            <p:cNvSpPr txBox="1">
              <a:spLocks noChangeArrowheads="1"/>
            </p:cNvSpPr>
            <p:nvPr/>
          </p:nvSpPr>
          <p:spPr bwMode="auto">
            <a:xfrm>
              <a:off x="4067175" y="836613"/>
              <a:ext cx="865188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altLang="zh-CN" sz="1600" b="1">
                  <a:solidFill>
                    <a:srgbClr val="CC0000"/>
                  </a:solidFill>
                  <a:ea typeface="华文细黑" panose="02010600040101010101" pitchFamily="2" charset="-122"/>
                </a:rPr>
                <a:t>LSDB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57626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800" b="1">
                <a:ea typeface="华文细黑" panose="02010600040101010101" pitchFamily="2" charset="-122"/>
              </a:rPr>
              <a:t>协议概述</a:t>
            </a:r>
            <a:endParaRPr lang="en-US" altLang="zh-CN" sz="2800" b="1"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sz="2800" b="1">
                <a:solidFill>
                  <a:srgbClr val="CC0000"/>
                </a:solidFill>
                <a:ea typeface="华文细黑" panose="02010600040101010101" pitchFamily="2" charset="-122"/>
              </a:rPr>
              <a:t>分层结构</a:t>
            </a:r>
            <a:endParaRPr lang="en-US" altLang="zh-CN" sz="2800" b="1">
              <a:solidFill>
                <a:srgbClr val="CC0000"/>
              </a:solidFill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800" b="1">
                <a:ea typeface="华文细黑" panose="02010600040101010101" pitchFamily="2" charset="-122"/>
              </a:rPr>
              <a:t>网络类型</a:t>
            </a:r>
            <a:endParaRPr lang="en-US" altLang="zh-CN" sz="2800" b="1"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800" b="1">
                <a:ea typeface="华文细黑" panose="02010600040101010101" pitchFamily="2" charset="-122"/>
              </a:rPr>
              <a:t>报文和封装</a:t>
            </a:r>
            <a:endParaRPr lang="en-US" altLang="zh-CN" sz="2800" b="1"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zh-CN" altLang="en-US" sz="2800" b="1">
                <a:ea typeface="华文细黑" panose="02010600040101010101" pitchFamily="2" charset="-122"/>
              </a:rPr>
              <a:t>邻居建立和状态迁移</a:t>
            </a:r>
            <a:endParaRPr lang="en-US" altLang="zh-CN" sz="2800" b="1">
              <a:ea typeface="华文细黑" panose="02010600040101010101" pitchFamily="2" charset="-122"/>
            </a:endParaRPr>
          </a:p>
          <a:p>
            <a:pPr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zh-CN" sz="2800" b="1">
                <a:ea typeface="华文细黑" panose="02010600040101010101" pitchFamily="2" charset="-122"/>
              </a:rPr>
              <a:t>LSDB</a:t>
            </a:r>
            <a:r>
              <a:rPr lang="zh-CN" altLang="en-US" sz="2800" b="1">
                <a:ea typeface="华文细黑" panose="02010600040101010101" pitchFamily="2" charset="-122"/>
              </a:rPr>
              <a:t>更新</a:t>
            </a:r>
            <a:endParaRPr lang="en-US" altLang="zh-CN" sz="2800" b="1">
              <a:ea typeface="华文细黑" panose="02010600040101010101" pitchFamily="2" charset="-122"/>
            </a:endParaRP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533400" y="9144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CC0000"/>
                </a:solidFill>
                <a:ea typeface="华文细黑" panose="02010600040101010101" pitchFamily="2" charset="-122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3CSE_PPT_模板_（园区网专用）v1.0">
  <a:themeElements>
    <a:clrScheme name="H3C_PPT_模板Trai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3C_PPT_模板Training">
      <a:majorFont>
        <a:latin typeface="Arial"/>
        <a:ea typeface="华文细黑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tx1"/>
          </a:solidFill>
          <a:round/>
          <a:headEnd/>
          <a:tailEnd/>
        </a:ln>
        <a:effectLst/>
      </a:spPr>
      <a:bodyPr/>
      <a:lstStyle>
        <a:defPPr>
          <a:defRPr/>
        </a:defPPr>
      </a:lstStyle>
    </a:spDef>
    <a:lnDef>
      <a:spPr>
        <a:ln w="19050" cmpd="sng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H3C_PPT_模板Trai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73D23C5BFA80AA45961AC7B11BD5ABC1" ma:contentTypeVersion="3" ma:contentTypeDescription="新建文档。" ma:contentTypeScope="" ma:versionID="b3d9030bf055ae97b05e9ca3a9a88b57">
  <xsd:schema xmlns:xsd="http://www.w3.org/2001/XMLSchema" xmlns:xs="http://www.w3.org/2001/XMLSchema" xmlns:p="http://schemas.microsoft.com/office/2006/metadata/properties" xmlns:ns2="ee8f07ca-e086-4550-8aee-a36bfb615190" xmlns:ns3="b0aa5ac1-8eca-4f45-8905-290a91d337ac" targetNamespace="http://schemas.microsoft.com/office/2006/metadata/properties" ma:root="true" ma:fieldsID="44bb4fba6fbe8ca94ce698e356d7c53a" ns2:_="" ns3:_="">
    <xsd:import namespace="ee8f07ca-e086-4550-8aee-a36bfb615190"/>
    <xsd:import namespace="b0aa5ac1-8eca-4f45-8905-290a91d337a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x4e0b__x8f7d__x6570_" minOccurs="0"/>
                <xsd:element ref="ns3:Feedbac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8f07ca-e086-4550-8aee-a36bfb6151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享对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aa5ac1-8eca-4f45-8905-290a91d337ac" elementFormDefault="qualified">
    <xsd:import namespace="http://schemas.microsoft.com/office/2006/documentManagement/types"/>
    <xsd:import namespace="http://schemas.microsoft.com/office/infopath/2007/PartnerControls"/>
    <xsd:element name="_x4e0b__x8f7d__x6570_" ma:index="9" nillable="true" ma:displayName="下载数" ma:default="0" ma:internalName="_x4e0b__x8f7d__x6570_">
      <xsd:simpleType>
        <xsd:restriction base="dms:Number"/>
      </xsd:simpleType>
    </xsd:element>
    <xsd:element name="Feedback" ma:index="10" nillable="true" ma:displayName="反馈信息" ma:internalName="Feedback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4e0b__x8f7d__x6570_ xmlns="b0aa5ac1-8eca-4f45-8905-290a91d337ac">6</_x4e0b__x8f7d__x6570_>
    <Feedback xmlns="b0aa5ac1-8eca-4f45-8905-290a91d337ac" xsi:nil="true"/>
  </documentManagement>
</p:properties>
</file>

<file path=customXml/itemProps1.xml><?xml version="1.0" encoding="utf-8"?>
<ds:datastoreItem xmlns:ds="http://schemas.openxmlformats.org/officeDocument/2006/customXml" ds:itemID="{A1EEF686-5C69-4F3E-9685-1EA7AA0887CA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0D880BCF-7C0C-4B0A-BC2E-C447AFCE48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4027FC-A1A8-4AE9-BD19-47D1387ECD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8f07ca-e086-4550-8aee-a36bfb615190"/>
    <ds:schemaRef ds:uri="b0aa5ac1-8eca-4f45-8905-290a91d337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7E8F100-A308-44D8-AC26-FE82A6DA75A4}">
  <ds:schemaRefs>
    <ds:schemaRef ds:uri="b0aa5ac1-8eca-4f45-8905-290a91d337ac"/>
    <ds:schemaRef ds:uri="ee8f07ca-e086-4550-8aee-a36bfb615190"/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H3CSE_PPT_模板_（园区网专用）v1.0</Template>
  <TotalTime>4998</TotalTime>
  <Words>1997</Words>
  <Application>Microsoft Office PowerPoint</Application>
  <PresentationFormat>全屏显示(4:3)</PresentationFormat>
  <Paragraphs>541</Paragraphs>
  <Slides>36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36</vt:i4>
      </vt:variant>
    </vt:vector>
  </HeadingPairs>
  <TitlesOfParts>
    <vt:vector size="46" baseType="lpstr">
      <vt:lpstr>Arial</vt:lpstr>
      <vt:lpstr>宋体</vt:lpstr>
      <vt:lpstr>华文细黑</vt:lpstr>
      <vt:lpstr>Wingdings</vt:lpstr>
      <vt:lpstr>Times New Roman</vt:lpstr>
      <vt:lpstr>楷体_GB2312</vt:lpstr>
      <vt:lpstr>黑体</vt:lpstr>
      <vt:lpstr>H3CSE_PPT_模板_（园区网专用）v1.0</vt:lpstr>
      <vt:lpstr>1_自定义设计方案</vt:lpstr>
      <vt:lpstr>2_自定义设计方案</vt:lpstr>
      <vt:lpstr>PowerPoint 演示文稿</vt:lpstr>
      <vt:lpstr>PowerPoint 演示文稿</vt:lpstr>
      <vt:lpstr>PowerPoint 演示文稿</vt:lpstr>
      <vt:lpstr>PowerPoint 演示文稿</vt:lpstr>
      <vt:lpstr>RIP协议存在的问题</vt:lpstr>
      <vt:lpstr>OSPF协议特点</vt:lpstr>
      <vt:lpstr>邻居关系、LSDB和路由表</vt:lpstr>
      <vt:lpstr>生成OSPF路由</vt:lpstr>
      <vt:lpstr>PowerPoint 演示文稿</vt:lpstr>
      <vt:lpstr>骨干区域与非骨干区域</vt:lpstr>
      <vt:lpstr>划分区域的优势</vt:lpstr>
      <vt:lpstr>OSPF路由器类型</vt:lpstr>
      <vt:lpstr>OSPF路由器类型示例</vt:lpstr>
      <vt:lpstr>PowerPoint 演示文稿</vt:lpstr>
      <vt:lpstr>Router ID</vt:lpstr>
      <vt:lpstr>Router ID选取示例</vt:lpstr>
      <vt:lpstr>OSPF网络类型</vt:lpstr>
      <vt:lpstr>NBMA与P2MP</vt:lpstr>
      <vt:lpstr>PowerPoint 演示文稿</vt:lpstr>
      <vt:lpstr>OSPF报文类型与封装</vt:lpstr>
      <vt:lpstr>PowerPoint 演示文稿</vt:lpstr>
      <vt:lpstr>建立邻居关系</vt:lpstr>
      <vt:lpstr>维持邻居关系</vt:lpstr>
      <vt:lpstr>DR/BDR的选举</vt:lpstr>
      <vt:lpstr>DR/BDR的选举原则</vt:lpstr>
      <vt:lpstr>DR/BDR的选举示例一</vt:lpstr>
      <vt:lpstr>DR/BDR的选举示例二</vt:lpstr>
      <vt:lpstr>邻接关系建立过程（1）</vt:lpstr>
      <vt:lpstr>邻接关系建立过程（2）</vt:lpstr>
      <vt:lpstr>邻接关系建立过程（3）</vt:lpstr>
      <vt:lpstr>OSPF的状态机</vt:lpstr>
      <vt:lpstr>PowerPoint 演示文稿</vt:lpstr>
      <vt:lpstr>LSDB更新</vt:lpstr>
      <vt:lpstr>广播和NBMA网络中LSDB更新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0</dc:title>
  <dc:creator>z02936</dc:creator>
  <cp:lastModifiedBy>guoyao (TS)</cp:lastModifiedBy>
  <cp:revision>111</cp:revision>
  <cp:lastPrinted>1601-01-01T00:00:00Z</cp:lastPrinted>
  <dcterms:created xsi:type="dcterms:W3CDTF">2009-04-16T11:54:59Z</dcterms:created>
  <dcterms:modified xsi:type="dcterms:W3CDTF">2021-03-21T11:07:37Z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display_urn:schemas-microsoft-com:office:office#Editor">
    <vt:lpwstr>mengpu (Troy, TS)</vt:lpwstr>
  </property>
</Properties>
</file>