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1" r:id="rId2"/>
    <p:sldId id="274" r:id="rId3"/>
    <p:sldId id="281" r:id="rId4"/>
    <p:sldId id="277" r:id="rId5"/>
    <p:sldId id="282" r:id="rId6"/>
    <p:sldId id="283" r:id="rId7"/>
    <p:sldId id="276" r:id="rId8"/>
    <p:sldId id="278" r:id="rId9"/>
    <p:sldId id="279" r:id="rId10"/>
    <p:sldId id="280" r:id="rId11"/>
    <p:sldId id="269" r:id="rId12"/>
    <p:sldId id="270" r:id="rId13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999999"/>
    <a:srgbClr val="D7000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5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7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E99CB-6EED-4376-9C63-770186940A58}" type="datetimeFigureOut">
              <a:rPr lang="zh-CN" altLang="en-US" smtClean="0"/>
              <a:t>2018/1/16 Tuesday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0FF6D-43A1-46DE-843C-C114ED75EE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1774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E34C8030-E28B-4763-A60F-7BA1A34B13FE}" type="slidenum">
              <a:rPr lang="en-US" altLang="zh-CN"/>
              <a:pPr eaLnBrk="1" hangingPunct="1">
                <a:spcBef>
                  <a:spcPct val="0"/>
                </a:spcBef>
              </a:pPr>
              <a:t>2</a:t>
            </a:fld>
            <a:endParaRPr lang="en-US" altLang="zh-CN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478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70071B7E-B410-41B0-93F8-B8B7AA033A50}" type="slidenum">
              <a:rPr lang="en-US" altLang="zh-CN"/>
              <a:pPr eaLnBrk="1" hangingPunct="1">
                <a:spcBef>
                  <a:spcPct val="0"/>
                </a:spcBef>
              </a:pPr>
              <a:t>3</a:t>
            </a:fld>
            <a:endParaRPr lang="en-US" altLang="zh-CN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129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0"/>
              </a:spcBef>
            </a:pPr>
            <a:fld id="{9DFD1D58-A044-44E3-8B95-45DEB3235A10}" type="slidenum">
              <a:rPr lang="en-US" altLang="zh-CN"/>
              <a:pPr>
                <a:spcBef>
                  <a:spcPct val="0"/>
                </a:spcBef>
              </a:pPr>
              <a:t>5</a:t>
            </a:fld>
            <a:endParaRPr lang="en-US" altLang="zh-CN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99746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0"/>
              </a:spcBef>
            </a:pPr>
            <a:fld id="{0F0E6FB0-084C-4D89-A01B-15C40FB54B30}" type="slidenum">
              <a:rPr lang="en-US" altLang="zh-CN"/>
              <a:pPr>
                <a:spcBef>
                  <a:spcPct val="0"/>
                </a:spcBef>
              </a:pPr>
              <a:t>6</a:t>
            </a:fld>
            <a:endParaRPr lang="en-US" altLang="zh-CN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267200"/>
            <a:ext cx="46482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mtClean="0"/>
              <a:t>此页标题禁止有多级标题，更不要出现所在章节的名称。</a:t>
            </a:r>
          </a:p>
          <a:p>
            <a:pPr eaLnBrk="1" hangingPunct="1"/>
            <a:r>
              <a:rPr lang="zh-CN" altLang="en-US" smtClean="0"/>
              <a:t>此页标题要简练，能直接表达出本页的内容。</a:t>
            </a:r>
          </a:p>
          <a:p>
            <a:pPr eaLnBrk="1" hangingPunct="1"/>
            <a:r>
              <a:rPr lang="zh-CN" altLang="en-US" smtClean="0"/>
              <a:t>内容页可以除标题外的任何版式，如图、表等。</a:t>
            </a:r>
          </a:p>
          <a:p>
            <a:pPr eaLnBrk="1" hangingPunct="1"/>
            <a:r>
              <a:rPr lang="zh-CN" altLang="en-US" smtClean="0"/>
              <a:t>该页在授课和胶片＋注释中都要使用。</a:t>
            </a:r>
          </a:p>
        </p:txBody>
      </p:sp>
    </p:spTree>
    <p:extLst>
      <p:ext uri="{BB962C8B-B14F-4D97-AF65-F5344CB8AC3E}">
        <p14:creationId xmlns:p14="http://schemas.microsoft.com/office/powerpoint/2010/main" val="2490440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8651342C-4927-4B99-9A7D-17BB28D35FCD}" type="slidenum">
              <a:rPr lang="en-US" altLang="zh-CN"/>
              <a:pPr eaLnBrk="1" hangingPunct="1">
                <a:spcBef>
                  <a:spcPct val="0"/>
                </a:spcBef>
              </a:pPr>
              <a:t>7</a:t>
            </a:fld>
            <a:endParaRPr lang="en-US" altLang="zh-CN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727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C618EFF1-30AF-43F8-A215-AFD4033C8EE5}" type="slidenum">
              <a:rPr lang="en-US" altLang="zh-CN"/>
              <a:pPr eaLnBrk="1" hangingPunct="1">
                <a:spcBef>
                  <a:spcPct val="0"/>
                </a:spcBef>
              </a:pPr>
              <a:t>10</a:t>
            </a:fld>
            <a:endParaRPr lang="en-US" altLang="zh-CN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31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片占位符 11">
            <a:extLst>
              <a:ext uri="{FF2B5EF4-FFF2-40B4-BE49-F238E27FC236}">
                <a16:creationId xmlns:a16="http://schemas.microsoft.com/office/drawing/2014/main" xmlns="" id="{32796FEA-79F3-460A-9228-BD37D3CA808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460501"/>
            <a:ext cx="12192000" cy="3695700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 dirty="0"/>
          </a:p>
        </p:txBody>
      </p:sp>
      <p:sp>
        <p:nvSpPr>
          <p:cNvPr id="10" name="副标题 2">
            <a:extLst>
              <a:ext uri="{FF2B5EF4-FFF2-40B4-BE49-F238E27FC236}">
                <a16:creationId xmlns:a16="http://schemas.microsoft.com/office/drawing/2014/main" xmlns="" id="{EA3A5745-C02E-4A34-92D5-535A428BBE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800" y="5196432"/>
            <a:ext cx="11328400" cy="401441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xmlns="" id="{90F352E2-C72C-45EE-A43A-E7047664F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801" y="3717033"/>
            <a:ext cx="11323015" cy="1439168"/>
          </a:xfrm>
          <a:solidFill>
            <a:schemeClr val="tx1">
              <a:alpha val="60000"/>
            </a:schemeClr>
          </a:solidFill>
        </p:spPr>
        <p:txBody>
          <a:bodyPr anchor="b"/>
          <a:lstStyle>
            <a:lvl1pPr algn="l">
              <a:defRPr sz="4267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</a:t>
            </a:r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509" y="1549"/>
            <a:ext cx="1254491" cy="59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537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B301E20-A48C-47D3-BBCE-6125FBE91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4ED6148C-25C2-49E3-9004-5F92632121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Confidential </a:t>
            </a:r>
            <a:r>
              <a:rPr lang="zh-CN" altLang="en-US"/>
              <a:t>保密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BC035CC0-66BB-47EB-AD84-79FD545F6F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78E3ED-7521-4FA0-9EE0-D58F5A13CC0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431800" y="756521"/>
            <a:ext cx="11626815" cy="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461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xmlns="" id="{085EF904-9CC4-4F4D-BBE3-27B187EF0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2" name="页脚占位符 1">
            <a:extLst>
              <a:ext uri="{FF2B5EF4-FFF2-40B4-BE49-F238E27FC236}">
                <a16:creationId xmlns:a16="http://schemas.microsoft.com/office/drawing/2014/main" xmlns="" id="{7805FAA8-73F2-4106-AA52-75B7D41A5A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Confidential </a:t>
            </a:r>
            <a:r>
              <a:rPr lang="zh-CN" altLang="en-US"/>
              <a:t>保密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26C9D6FD-536F-42C1-995A-5E131770EC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78E3ED-7521-4FA0-9EE0-D58F5A13CC0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431800" y="756521"/>
            <a:ext cx="11626815" cy="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650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空白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509" y="0"/>
            <a:ext cx="1254491" cy="590348"/>
          </a:xfrm>
          <a:prstGeom prst="rect">
            <a:avLst/>
          </a:prstGeom>
        </p:spPr>
      </p:pic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431800" y="756521"/>
            <a:ext cx="11626815" cy="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4" name="标题 2">
            <a:extLst>
              <a:ext uri="{FF2B5EF4-FFF2-40B4-BE49-F238E27FC236}">
                <a16:creationId xmlns:a16="http://schemas.microsoft.com/office/drawing/2014/main" xmlns="" id="{085EF904-9CC4-4F4D-BBE3-27B187EF0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1" y="128176"/>
            <a:ext cx="10080692" cy="6096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237621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 userDrawn="1"/>
        </p:nvSpPr>
        <p:spPr bwMode="auto">
          <a:xfrm>
            <a:off x="11184565" y="6468174"/>
            <a:ext cx="711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758D0DAD-9C2B-4CE2-8897-28BF2D4AAF7E}" type="slidenum">
              <a:rPr lang="en-US" altLang="zh-CN" sz="160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altLang="zh-CN" sz="1600" dirty="0">
              <a:solidFill>
                <a:schemeClr val="bg1">
                  <a:lumMod val="6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0" y="6538385"/>
            <a:ext cx="12192000" cy="317500"/>
            <a:chOff x="0" y="3089"/>
            <a:chExt cx="5760" cy="150"/>
          </a:xfrm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276" y="3089"/>
              <a:ext cx="5484" cy="15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Rectangle 6"/>
            <p:cNvSpPr>
              <a:spLocks noChangeArrowheads="1"/>
            </p:cNvSpPr>
            <p:nvPr userDrawn="1"/>
          </p:nvSpPr>
          <p:spPr bwMode="auto">
            <a:xfrm>
              <a:off x="0" y="3089"/>
              <a:ext cx="150" cy="150"/>
            </a:xfrm>
            <a:prstGeom prst="rect">
              <a:avLst/>
            </a:prstGeom>
            <a:solidFill>
              <a:srgbClr val="D7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>
              <a:off x="150" y="3089"/>
              <a:ext cx="76" cy="15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Rectangle 8"/>
            <p:cNvSpPr>
              <a:spLocks noChangeArrowheads="1"/>
            </p:cNvSpPr>
            <p:nvPr userDrawn="1"/>
          </p:nvSpPr>
          <p:spPr bwMode="auto">
            <a:xfrm>
              <a:off x="226" y="3089"/>
              <a:ext cx="50" cy="15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9" name="矩形 8"/>
          <p:cNvSpPr/>
          <p:nvPr userDrawn="1"/>
        </p:nvSpPr>
        <p:spPr>
          <a:xfrm>
            <a:off x="5388537" y="6581052"/>
            <a:ext cx="1337226" cy="256545"/>
          </a:xfrm>
          <a:prstGeom prst="rect">
            <a:avLst/>
          </a:prstGeom>
        </p:spPr>
        <p:txBody>
          <a:bodyPr wrap="none" anchor="ctr" anchorCtr="1">
            <a:spAutoFit/>
          </a:bodyPr>
          <a:lstStyle/>
          <a:p>
            <a:r>
              <a:rPr lang="en-US" altLang="zh-CN" sz="1067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Confidential </a:t>
            </a:r>
            <a:r>
              <a:rPr lang="zh-CN" altLang="en-US" sz="1067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保密</a:t>
            </a:r>
          </a:p>
        </p:txBody>
      </p:sp>
      <p:sp>
        <p:nvSpPr>
          <p:cNvPr id="10" name="矩形 9"/>
          <p:cNvSpPr/>
          <p:nvPr userDrawn="1"/>
        </p:nvSpPr>
        <p:spPr>
          <a:xfrm>
            <a:off x="10377940" y="6556681"/>
            <a:ext cx="1308820" cy="297454"/>
          </a:xfrm>
          <a:prstGeom prst="rect">
            <a:avLst/>
          </a:prstGeom>
        </p:spPr>
        <p:txBody>
          <a:bodyPr wrap="none" anchor="ctr" anchorCtr="1">
            <a:spAutoFit/>
          </a:bodyPr>
          <a:lstStyle/>
          <a:p>
            <a:r>
              <a:rPr lang="en-US" altLang="zh-CN" sz="1333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www.h3c.com</a:t>
            </a:r>
            <a:endParaRPr lang="zh-CN" altLang="en-US" sz="1333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376" y="0"/>
            <a:ext cx="1254491" cy="59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7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结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FD1CED23-80DE-43F2-A7DF-76D45E9AB811}"/>
              </a:ext>
            </a:extLst>
          </p:cNvPr>
          <p:cNvSpPr/>
          <p:nvPr userDrawn="1"/>
        </p:nvSpPr>
        <p:spPr>
          <a:xfrm>
            <a:off x="0" y="1"/>
            <a:ext cx="12192000" cy="334347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dash"/>
          </a:ln>
          <a:effectLst/>
        </p:spPr>
        <p:txBody>
          <a:bodyPr rtlCol="0" anchor="ctr"/>
          <a:lstStyle/>
          <a:p>
            <a:pPr marL="0" marR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1867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585A3F96-425F-4D93-A272-88E3C5981F52}"/>
              </a:ext>
            </a:extLst>
          </p:cNvPr>
          <p:cNvSpPr/>
          <p:nvPr userDrawn="1"/>
        </p:nvSpPr>
        <p:spPr>
          <a:xfrm>
            <a:off x="5045176" y="3361638"/>
            <a:ext cx="2095830" cy="4412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267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www.h3c.com</a:t>
            </a:r>
            <a:endParaRPr lang="zh-CN" altLang="en-US" sz="2267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062" y="2253044"/>
            <a:ext cx="2158944" cy="101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83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0763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933451"/>
            <a:ext cx="11323013" cy="537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1184565" y="6468174"/>
            <a:ext cx="711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758D0DAD-9C2B-4CE2-8897-28BF2D4AAF7E}" type="slidenum">
              <a:rPr lang="en-US" altLang="zh-CN" sz="160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altLang="zh-CN" sz="1600" dirty="0">
              <a:solidFill>
                <a:schemeClr val="bg1">
                  <a:lumMod val="6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29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31801" y="128176"/>
            <a:ext cx="1008069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" y="6502400"/>
            <a:ext cx="12191223" cy="367155"/>
            <a:chOff x="0" y="3089"/>
            <a:chExt cx="7502" cy="150"/>
          </a:xfrm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276" y="3089"/>
              <a:ext cx="7226" cy="15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Rectangle 6"/>
            <p:cNvSpPr>
              <a:spLocks noChangeArrowheads="1"/>
            </p:cNvSpPr>
            <p:nvPr userDrawn="1"/>
          </p:nvSpPr>
          <p:spPr bwMode="auto">
            <a:xfrm>
              <a:off x="0" y="3089"/>
              <a:ext cx="150" cy="150"/>
            </a:xfrm>
            <a:prstGeom prst="rect">
              <a:avLst/>
            </a:prstGeom>
            <a:solidFill>
              <a:srgbClr val="D7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>
              <a:off x="150" y="3089"/>
              <a:ext cx="76" cy="15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Rectangle 8"/>
            <p:cNvSpPr>
              <a:spLocks noChangeArrowheads="1"/>
            </p:cNvSpPr>
            <p:nvPr userDrawn="1"/>
          </p:nvSpPr>
          <p:spPr bwMode="auto">
            <a:xfrm>
              <a:off x="226" y="3089"/>
              <a:ext cx="50" cy="15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2" name="矩形 11"/>
          <p:cNvSpPr/>
          <p:nvPr/>
        </p:nvSpPr>
        <p:spPr>
          <a:xfrm>
            <a:off x="10377940" y="6556681"/>
            <a:ext cx="1308820" cy="297454"/>
          </a:xfrm>
          <a:prstGeom prst="rect">
            <a:avLst/>
          </a:prstGeom>
        </p:spPr>
        <p:txBody>
          <a:bodyPr wrap="none" anchor="ctr" anchorCtr="1">
            <a:spAutoFit/>
          </a:bodyPr>
          <a:lstStyle/>
          <a:p>
            <a:r>
              <a:rPr lang="en-US" altLang="zh-CN" sz="1333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www.h3c.com</a:t>
            </a:r>
            <a:endParaRPr lang="zh-CN" altLang="en-US" sz="1333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页脚占位符 1">
            <a:extLst>
              <a:ext uri="{FF2B5EF4-FFF2-40B4-BE49-F238E27FC236}">
                <a16:creationId xmlns:a16="http://schemas.microsoft.com/office/drawing/2014/main" xmlns="" id="{E26206EF-2037-4FAA-AAD5-DFE7544582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11062"/>
            <a:ext cx="4114800" cy="358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7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en-US" altLang="zh-CN"/>
              <a:t>Confidential </a:t>
            </a:r>
            <a:r>
              <a:rPr lang="zh-CN" altLang="en-US"/>
              <a:t>保密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39C99FEB-1BB9-4ECD-BA6D-9001113C43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1800" y="6530978"/>
            <a:ext cx="2870200" cy="3282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/>
                </a:solidFill>
              </a:defRPr>
            </a:lvl1pPr>
          </a:lstStyle>
          <a:p>
            <a:fld id="{0378E3ED-7521-4FA0-9EE0-D58F5A13CC0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9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509" y="4182"/>
            <a:ext cx="1254491" cy="59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74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>
              <a:lumMod val="85000"/>
              <a:lumOff val="1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CC0000"/>
          </a:solidFill>
          <a:latin typeface="Arial" charset="0"/>
          <a:ea typeface="华文细黑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CC0000"/>
          </a:solidFill>
          <a:latin typeface="Arial" charset="0"/>
          <a:ea typeface="华文细黑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CC0000"/>
          </a:solidFill>
          <a:latin typeface="Arial" charset="0"/>
          <a:ea typeface="华文细黑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CC0000"/>
          </a:solidFill>
          <a:latin typeface="Arial" charset="0"/>
          <a:ea typeface="华文细黑" pitchFamily="2" charset="-122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CC0000"/>
          </a:solidFill>
          <a:latin typeface="Arial" charset="0"/>
          <a:ea typeface="华文细黑" pitchFamily="2" charset="-122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CC0000"/>
          </a:solidFill>
          <a:latin typeface="Arial" charset="0"/>
          <a:ea typeface="华文细黑" pitchFamily="2" charset="-122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CC0000"/>
          </a:solidFill>
          <a:latin typeface="Arial" charset="0"/>
          <a:ea typeface="华文细黑" pitchFamily="2" charset="-122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CC0000"/>
          </a:solidFill>
          <a:latin typeface="Arial" charset="0"/>
          <a:ea typeface="华文细黑" pitchFamily="2" charset="-122"/>
        </a:defRPr>
      </a:lvl9pPr>
    </p:titleStyle>
    <p:bodyStyle>
      <a:lvl1pPr marL="457189" indent="-457189" algn="l" rtl="0" eaLnBrk="1" fontAlgn="base" hangingPunct="1">
        <a:lnSpc>
          <a:spcPct val="120000"/>
        </a:lnSpc>
        <a:spcBef>
          <a:spcPts val="0"/>
        </a:spcBef>
        <a:spcAft>
          <a:spcPct val="0"/>
        </a:spcAft>
        <a:defRPr sz="2400" b="0">
          <a:solidFill>
            <a:schemeClr val="tx1">
              <a:lumMod val="85000"/>
              <a:lumOff val="1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990575" indent="-380990" algn="l" rtl="0" eaLnBrk="1" fontAlgn="base" hangingPunct="1">
        <a:lnSpc>
          <a:spcPct val="120000"/>
        </a:lnSpc>
        <a:spcBef>
          <a:spcPts val="0"/>
        </a:spcBef>
        <a:spcAft>
          <a:spcPct val="0"/>
        </a:spcAft>
        <a:defRPr sz="2133">
          <a:solidFill>
            <a:schemeClr val="tx1">
              <a:lumMod val="85000"/>
              <a:lumOff val="15000"/>
            </a:schemeClr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marL="1523962" indent="-304792" algn="l" rtl="0" eaLnBrk="1" fontAlgn="base" hangingPunct="1">
        <a:lnSpc>
          <a:spcPct val="120000"/>
        </a:lnSpc>
        <a:spcBef>
          <a:spcPts val="0"/>
        </a:spcBef>
        <a:spcAft>
          <a:spcPct val="0"/>
        </a:spcAft>
        <a:defRPr sz="1867">
          <a:solidFill>
            <a:schemeClr val="tx1">
              <a:lumMod val="85000"/>
              <a:lumOff val="15000"/>
            </a:schemeClr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marL="2133547" indent="-304792" algn="l" rtl="0" eaLnBrk="1" fontAlgn="base" hangingPunct="1">
        <a:lnSpc>
          <a:spcPct val="120000"/>
        </a:lnSpc>
        <a:spcBef>
          <a:spcPts val="0"/>
        </a:spcBef>
        <a:spcAft>
          <a:spcPct val="0"/>
        </a:spcAft>
        <a:defRPr sz="1600">
          <a:solidFill>
            <a:schemeClr val="tx1">
              <a:lumMod val="85000"/>
              <a:lumOff val="15000"/>
            </a:schemeClr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marL="2743131" indent="-304792" algn="l" rtl="0" eaLnBrk="1" fontAlgn="base" hangingPunct="1">
        <a:lnSpc>
          <a:spcPct val="120000"/>
        </a:lnSpc>
        <a:spcBef>
          <a:spcPts val="0"/>
        </a:spcBef>
        <a:spcAft>
          <a:spcPct val="0"/>
        </a:spcAft>
        <a:defRPr sz="1467">
          <a:solidFill>
            <a:schemeClr val="tx1">
              <a:lumMod val="85000"/>
              <a:lumOff val="15000"/>
            </a:schemeClr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3352716" indent="-304792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j-lt"/>
          <a:ea typeface="+mn-ea"/>
        </a:defRPr>
      </a:lvl6pPr>
      <a:lvl7pPr marL="3962301" indent="-304792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j-lt"/>
          <a:ea typeface="+mn-ea"/>
        </a:defRPr>
      </a:lvl7pPr>
      <a:lvl8pPr marL="4571886" indent="-304792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j-lt"/>
          <a:ea typeface="+mn-ea"/>
        </a:defRPr>
      </a:lvl8pPr>
      <a:lvl9pPr marL="5181470" indent="-304792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j-lt"/>
          <a:ea typeface="+mn-ea"/>
        </a:defRPr>
      </a:lvl9pPr>
    </p:bodyStyle>
    <p:otherStyle>
      <a:defPPr>
        <a:defRPr lang="zh-CN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68" userDrawn="1">
          <p15:clr>
            <a:srgbClr val="F26B43"/>
          </p15:clr>
        </p15:guide>
        <p15:guide id="2" pos="691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占位符 14">
            <a:extLst>
              <a:ext uri="{FF2B5EF4-FFF2-40B4-BE49-F238E27FC236}">
                <a16:creationId xmlns:a16="http://schemas.microsoft.com/office/drawing/2014/main" xmlns="" id="{397A3765-0E39-43C7-A5F1-0DFECC255C1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2664" b="11702"/>
          <a:stretch/>
        </p:blipFill>
        <p:spPr>
          <a:xfrm>
            <a:off x="0" y="1460501"/>
            <a:ext cx="12192000" cy="3695700"/>
          </a:xfrm>
        </p:spPr>
      </p:pic>
      <p:sp>
        <p:nvSpPr>
          <p:cNvPr id="18" name="副标题 17">
            <a:extLst>
              <a:ext uri="{FF2B5EF4-FFF2-40B4-BE49-F238E27FC236}">
                <a16:creationId xmlns:a16="http://schemas.microsoft.com/office/drawing/2014/main" xmlns="" id="{D8EA986F-C9B2-4A3F-9577-856A3C273E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801" y="5635702"/>
            <a:ext cx="11328400" cy="401441"/>
          </a:xfrm>
        </p:spPr>
        <p:txBody>
          <a:bodyPr/>
          <a:lstStyle/>
          <a:p>
            <a:pPr algn="r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H3C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大规模网络路由技术 </a:t>
            </a:r>
            <a:r>
              <a:rPr lang="en-US" altLang="zh-CN" dirty="0" smtClean="0">
                <a:latin typeface="+mn-lt"/>
                <a:ea typeface="+mn-ea"/>
                <a:cs typeface="+mn-ea"/>
                <a:sym typeface="+mn-lt"/>
              </a:rPr>
              <a:t>2.0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标题 16">
            <a:extLst>
              <a:ext uri="{FF2B5EF4-FFF2-40B4-BE49-F238E27FC236}">
                <a16:creationId xmlns:a16="http://schemas.microsoft.com/office/drawing/2014/main" xmlns="" id="{E801F472-4E2E-4D04-9B1F-806366DD4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OSPF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协议配置</a:t>
            </a:r>
          </a:p>
        </p:txBody>
      </p:sp>
    </p:spTree>
    <p:extLst>
      <p:ext uri="{BB962C8B-B14F-4D97-AF65-F5344CB8AC3E}">
        <p14:creationId xmlns:p14="http://schemas.microsoft.com/office/powerpoint/2010/main" val="202253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550365" y="2165820"/>
            <a:ext cx="705802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OSPF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协议单区域和多区域的基本配置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OSPF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协议的查看和调试命令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调整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OSPF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协议相关参数以优化网络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OSPF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协议缺省路由的配置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endParaRPr lang="en-US" altLang="zh-CN" sz="24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219200" y="692151"/>
            <a:ext cx="975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solidFill>
                  <a:srgbClr val="CC0000"/>
                </a:solidFill>
                <a:latin typeface="+mn-lt"/>
                <a:ea typeface="+mn-ea"/>
                <a:cs typeface="+mn-ea"/>
                <a:sym typeface="+mn-lt"/>
              </a:rPr>
              <a:t>课程总结</a:t>
            </a:r>
          </a:p>
        </p:txBody>
      </p:sp>
      <p:grpSp>
        <p:nvGrpSpPr>
          <p:cNvPr id="34820" name="Group 8"/>
          <p:cNvGrpSpPr>
            <a:grpSpLocks/>
          </p:cNvGrpSpPr>
          <p:nvPr/>
        </p:nvGrpSpPr>
        <p:grpSpPr bwMode="auto">
          <a:xfrm>
            <a:off x="4422214" y="1737474"/>
            <a:ext cx="5715000" cy="3276600"/>
            <a:chOff x="1632" y="1056"/>
            <a:chExt cx="3600" cy="2064"/>
          </a:xfrm>
          <a:gradFill flip="none" rotWithShape="1">
            <a:gsLst>
              <a:gs pos="0">
                <a:srgbClr val="333333">
                  <a:tint val="66000"/>
                  <a:satMod val="160000"/>
                </a:srgbClr>
              </a:gs>
              <a:gs pos="50000">
                <a:srgbClr val="333333">
                  <a:tint val="44500"/>
                  <a:satMod val="160000"/>
                </a:srgbClr>
              </a:gs>
              <a:gs pos="100000">
                <a:srgbClr val="333333">
                  <a:tint val="23500"/>
                  <a:satMod val="160000"/>
                </a:srgbClr>
              </a:gs>
            </a:gsLst>
            <a:lin ang="2700000" scaled="1"/>
            <a:tileRect/>
          </a:gradFill>
        </p:grpSpPr>
        <p:sp>
          <p:nvSpPr>
            <p:cNvPr id="34824" name="Rectangle 9"/>
            <p:cNvSpPr>
              <a:spLocks noChangeArrowheads="1"/>
            </p:cNvSpPr>
            <p:nvPr/>
          </p:nvSpPr>
          <p:spPr bwMode="auto">
            <a:xfrm>
              <a:off x="1632" y="1056"/>
              <a:ext cx="3600" cy="4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4825" name="Rectangle 10"/>
            <p:cNvSpPr>
              <a:spLocks noChangeArrowheads="1"/>
            </p:cNvSpPr>
            <p:nvPr/>
          </p:nvSpPr>
          <p:spPr bwMode="auto">
            <a:xfrm>
              <a:off x="5088" y="1056"/>
              <a:ext cx="48" cy="206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4821" name="Group 11"/>
          <p:cNvGrpSpPr>
            <a:grpSpLocks/>
          </p:cNvGrpSpPr>
          <p:nvPr/>
        </p:nvGrpSpPr>
        <p:grpSpPr bwMode="auto">
          <a:xfrm>
            <a:off x="2182906" y="2232774"/>
            <a:ext cx="5562600" cy="2971800"/>
            <a:chOff x="432" y="2064"/>
            <a:chExt cx="3504" cy="1872"/>
          </a:xfrm>
          <a:gradFill flip="none" rotWithShape="1">
            <a:gsLst>
              <a:gs pos="0">
                <a:srgbClr val="999999">
                  <a:tint val="66000"/>
                  <a:satMod val="160000"/>
                </a:srgbClr>
              </a:gs>
              <a:gs pos="50000">
                <a:srgbClr val="999999">
                  <a:tint val="44500"/>
                  <a:satMod val="160000"/>
                </a:srgbClr>
              </a:gs>
              <a:gs pos="100000">
                <a:srgbClr val="999999">
                  <a:tint val="23500"/>
                  <a:satMod val="160000"/>
                </a:srgbClr>
              </a:gs>
            </a:gsLst>
            <a:lin ang="0" scaled="1"/>
            <a:tileRect/>
          </a:gradFill>
        </p:grpSpPr>
        <p:sp>
          <p:nvSpPr>
            <p:cNvPr id="34822" name="Rectangle 12"/>
            <p:cNvSpPr>
              <a:spLocks noChangeArrowheads="1"/>
            </p:cNvSpPr>
            <p:nvPr/>
          </p:nvSpPr>
          <p:spPr bwMode="auto">
            <a:xfrm>
              <a:off x="432" y="3792"/>
              <a:ext cx="3504" cy="4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4823" name="Rectangle 13"/>
            <p:cNvSpPr>
              <a:spLocks noChangeArrowheads="1"/>
            </p:cNvSpPr>
            <p:nvPr/>
          </p:nvSpPr>
          <p:spPr bwMode="auto">
            <a:xfrm>
              <a:off x="432" y="2064"/>
              <a:ext cx="48" cy="187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947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086125" y="2476005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spc="93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THANKS</a:t>
            </a:r>
            <a:endParaRPr lang="zh-CN" altLang="en-US" sz="4800" b="1" spc="93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64551" y="3343471"/>
            <a:ext cx="1868781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133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www.h3c.com</a:t>
            </a:r>
            <a:endParaRPr lang="zh-CN" altLang="en-US" sz="2133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8" name="直接连接符 7"/>
          <p:cNvCxnSpPr>
            <a:endCxn id="6" idx="1"/>
          </p:cNvCxnSpPr>
          <p:nvPr/>
        </p:nvCxnSpPr>
        <p:spPr>
          <a:xfrm flipV="1">
            <a:off x="4737101" y="3553753"/>
            <a:ext cx="427450" cy="15422"/>
          </a:xfrm>
          <a:prstGeom prst="line">
            <a:avLst/>
          </a:prstGeom>
          <a:ln w="12700">
            <a:solidFill>
              <a:srgbClr val="E60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7070780" y="3569173"/>
            <a:ext cx="369304" cy="0"/>
          </a:xfrm>
          <a:prstGeom prst="line">
            <a:avLst/>
          </a:prstGeom>
          <a:ln w="12700">
            <a:solidFill>
              <a:srgbClr val="E60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63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662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731656" y="1844675"/>
            <a:ext cx="8415234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掌握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OSPF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协议的配置在协议的学习过程中是非常重要的，可以巩固对于所学知识的了解程度。本章介绍了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OSPF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协议的配置步骤，以及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OSPF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的维护调试命令，阐述了在不同类型的网络中对于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OSPF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协议参数的修改方法，并且对于默认路由的配置方法也进行了讲解。</a:t>
            </a:r>
            <a:endParaRPr lang="en-US" altLang="zh-CN" sz="2400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148" name="Group 8"/>
          <p:cNvGrpSpPr>
            <a:grpSpLocks/>
          </p:cNvGrpSpPr>
          <p:nvPr/>
        </p:nvGrpSpPr>
        <p:grpSpPr bwMode="auto">
          <a:xfrm>
            <a:off x="1515756" y="1773238"/>
            <a:ext cx="9240734" cy="3211717"/>
            <a:chOff x="480" y="1008"/>
            <a:chExt cx="4368" cy="2544"/>
          </a:xfrm>
        </p:grpSpPr>
        <p:sp>
          <p:nvSpPr>
            <p:cNvPr id="6149" name="AutoShape 9"/>
            <p:cNvSpPr>
              <a:spLocks noChangeArrowheads="1"/>
            </p:cNvSpPr>
            <p:nvPr/>
          </p:nvSpPr>
          <p:spPr bwMode="auto">
            <a:xfrm>
              <a:off x="485" y="1008"/>
              <a:ext cx="4363" cy="2544"/>
            </a:xfrm>
            <a:prstGeom prst="foldedCorner">
              <a:avLst>
                <a:gd name="adj" fmla="val 0"/>
              </a:avLst>
            </a:prstGeom>
            <a:noFill/>
            <a:ln w="2857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150" name="Rectangle 10"/>
            <p:cNvSpPr>
              <a:spLocks noChangeArrowheads="1"/>
            </p:cNvSpPr>
            <p:nvPr/>
          </p:nvSpPr>
          <p:spPr bwMode="auto">
            <a:xfrm>
              <a:off x="480" y="2134"/>
              <a:ext cx="104" cy="293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151" name="Rectangle 11"/>
            <p:cNvSpPr>
              <a:spLocks noChangeArrowheads="1"/>
            </p:cNvSpPr>
            <p:nvPr/>
          </p:nvSpPr>
          <p:spPr bwMode="auto">
            <a:xfrm>
              <a:off x="4744" y="2134"/>
              <a:ext cx="104" cy="293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8" name="标题 30">
            <a:extLst>
              <a:ext uri="{FF2B5EF4-FFF2-40B4-BE49-F238E27FC236}">
                <a16:creationId xmlns:a16="http://schemas.microsoft.com/office/drawing/2014/main" xmlns="" id="{ACB9E848-8174-462F-8223-E35AF18EC12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19200" y="701675"/>
            <a:ext cx="9753599" cy="6096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D7000F"/>
                </a:solidFill>
                <a:latin typeface="+mn-lt"/>
                <a:ea typeface="+mn-ea"/>
                <a:cs typeface="+mn-ea"/>
                <a:sym typeface="+mn-lt"/>
              </a:rPr>
              <a:t>引入</a:t>
            </a:r>
            <a:endParaRPr lang="zh-CN" altLang="en-US" dirty="0">
              <a:solidFill>
                <a:srgbClr val="D7000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986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2133601" y="2479221"/>
            <a:ext cx="554672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zh-CN" altLang="en-US" sz="2400" dirty="0">
                <a:latin typeface="+mn-lt"/>
                <a:ea typeface="+mn-ea"/>
              </a:rPr>
              <a:t>掌握</a:t>
            </a:r>
            <a:r>
              <a:rPr lang="en-US" altLang="zh-CN" sz="2400" dirty="0">
                <a:latin typeface="+mn-lt"/>
                <a:ea typeface="+mn-ea"/>
              </a:rPr>
              <a:t>OSPF</a:t>
            </a:r>
            <a:r>
              <a:rPr lang="zh-CN" altLang="en-US" sz="2400" dirty="0">
                <a:latin typeface="+mn-lt"/>
                <a:ea typeface="+mn-ea"/>
              </a:rPr>
              <a:t>单区域的配置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zh-CN" altLang="en-US" sz="2400" dirty="0">
                <a:latin typeface="+mn-lt"/>
                <a:ea typeface="+mn-ea"/>
              </a:rPr>
              <a:t>掌握</a:t>
            </a:r>
            <a:r>
              <a:rPr lang="en-US" altLang="zh-CN" sz="2400" dirty="0">
                <a:latin typeface="+mn-lt"/>
                <a:ea typeface="+mn-ea"/>
              </a:rPr>
              <a:t>OSPF</a:t>
            </a:r>
            <a:r>
              <a:rPr lang="zh-CN" altLang="en-US" sz="2400" dirty="0">
                <a:latin typeface="+mn-lt"/>
                <a:ea typeface="+mn-ea"/>
              </a:rPr>
              <a:t>多区域的配置</a:t>
            </a:r>
            <a:endParaRPr lang="en-US" altLang="zh-CN" sz="2400" dirty="0">
              <a:latin typeface="+mn-lt"/>
              <a:ea typeface="+mn-ea"/>
            </a:endParaRPr>
          </a:p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zh-CN" altLang="en-US" sz="2400" dirty="0">
                <a:latin typeface="+mn-lt"/>
                <a:ea typeface="+mn-ea"/>
              </a:rPr>
              <a:t>掌握</a:t>
            </a:r>
            <a:r>
              <a:rPr lang="en-US" altLang="zh-CN" sz="2400" dirty="0">
                <a:latin typeface="+mn-lt"/>
                <a:ea typeface="+mn-ea"/>
              </a:rPr>
              <a:t>OSPF</a:t>
            </a:r>
            <a:r>
              <a:rPr lang="zh-CN" altLang="en-US" sz="2400" dirty="0">
                <a:latin typeface="+mn-lt"/>
                <a:ea typeface="+mn-ea"/>
              </a:rPr>
              <a:t>相关参数的配置</a:t>
            </a:r>
            <a:endParaRPr lang="en-US" altLang="zh-CN" sz="2400" dirty="0">
              <a:latin typeface="+mn-lt"/>
              <a:ea typeface="+mn-ea"/>
            </a:endParaRPr>
          </a:p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zh-CN" altLang="en-US" sz="2400" dirty="0">
                <a:latin typeface="+mn-lt"/>
                <a:ea typeface="+mn-ea"/>
              </a:rPr>
              <a:t>掌握</a:t>
            </a:r>
            <a:r>
              <a:rPr lang="en-US" altLang="zh-CN" sz="2400" dirty="0">
                <a:latin typeface="+mn-lt"/>
                <a:ea typeface="+mn-ea"/>
              </a:rPr>
              <a:t>OSPF</a:t>
            </a:r>
            <a:r>
              <a:rPr lang="zh-CN" altLang="en-US" sz="2400" dirty="0">
                <a:latin typeface="+mn-lt"/>
                <a:ea typeface="+mn-ea"/>
              </a:rPr>
              <a:t>引入缺省路由的配置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zh-CN" altLang="en-US" sz="2400" dirty="0">
                <a:latin typeface="+mn-lt"/>
                <a:ea typeface="+mn-ea"/>
              </a:rPr>
              <a:t>了解</a:t>
            </a:r>
            <a:r>
              <a:rPr lang="en-US" altLang="zh-CN" sz="2400" dirty="0">
                <a:latin typeface="+mn-lt"/>
                <a:ea typeface="+mn-ea"/>
              </a:rPr>
              <a:t>OSPF</a:t>
            </a:r>
            <a:r>
              <a:rPr lang="zh-CN" altLang="en-US" sz="2400" dirty="0">
                <a:latin typeface="+mn-lt"/>
                <a:ea typeface="+mn-ea"/>
              </a:rPr>
              <a:t>显示和调试命令</a:t>
            </a:r>
          </a:p>
        </p:txBody>
      </p:sp>
      <p:pic>
        <p:nvPicPr>
          <p:cNvPr id="717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196" y="2594427"/>
            <a:ext cx="2147888" cy="279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标题 30">
            <a:extLst>
              <a:ext uri="{FF2B5EF4-FFF2-40B4-BE49-F238E27FC236}">
                <a16:creationId xmlns:a16="http://schemas.microsoft.com/office/drawing/2014/main" xmlns="" id="{ACB9E848-8174-462F-8223-E35AF18EC12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19201" y="701675"/>
            <a:ext cx="9753599" cy="609600"/>
          </a:xfrm>
        </p:spPr>
        <p:txBody>
          <a:bodyPr/>
          <a:lstStyle/>
          <a:p>
            <a:r>
              <a:rPr lang="zh-CN" altLang="en-US" dirty="0">
                <a:solidFill>
                  <a:srgbClr val="D7000F"/>
                </a:solidFill>
                <a:latin typeface="+mn-lt"/>
                <a:ea typeface="+mn-ea"/>
                <a:cs typeface="+mn-ea"/>
                <a:sym typeface="+mn-lt"/>
              </a:rPr>
              <a:t>课程目标</a:t>
            </a:r>
          </a:p>
        </p:txBody>
      </p:sp>
      <p:sp>
        <p:nvSpPr>
          <p:cNvPr id="9" name="标题 30">
            <a:extLst>
              <a:ext uri="{FF2B5EF4-FFF2-40B4-BE49-F238E27FC236}">
                <a16:creationId xmlns:a16="http://schemas.microsoft.com/office/drawing/2014/main" xmlns="" id="{ACB9E848-8174-462F-8223-E35AF18EC129}"/>
              </a:ext>
            </a:extLst>
          </p:cNvPr>
          <p:cNvSpPr txBox="1">
            <a:spLocks/>
          </p:cNvSpPr>
          <p:nvPr/>
        </p:nvSpPr>
        <p:spPr bwMode="auto">
          <a:xfrm>
            <a:off x="2133601" y="1869621"/>
            <a:ext cx="8839199" cy="609600"/>
          </a:xfrm>
          <a:prstGeom prst="rect">
            <a:avLst/>
          </a:prstGeom>
          <a:solidFill>
            <a:srgbClr val="9999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67" b="1">
                <a:solidFill>
                  <a:srgbClr val="CC0000"/>
                </a:solidFill>
                <a:latin typeface="Arial" charset="0"/>
                <a:ea typeface="华文细黑" pitchFamily="2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67" b="1">
                <a:solidFill>
                  <a:srgbClr val="CC0000"/>
                </a:solidFill>
                <a:latin typeface="Arial" charset="0"/>
                <a:ea typeface="华文细黑" pitchFamily="2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67" b="1">
                <a:solidFill>
                  <a:srgbClr val="CC0000"/>
                </a:solidFill>
                <a:latin typeface="Arial" charset="0"/>
                <a:ea typeface="华文细黑" pitchFamily="2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67" b="1">
                <a:solidFill>
                  <a:srgbClr val="CC0000"/>
                </a:solidFill>
                <a:latin typeface="Arial" charset="0"/>
                <a:ea typeface="华文细黑" pitchFamily="2" charset="-122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4267" b="1">
                <a:solidFill>
                  <a:srgbClr val="CC0000"/>
                </a:solidFill>
                <a:latin typeface="Arial" charset="0"/>
                <a:ea typeface="华文细黑" pitchFamily="2" charset="-122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4267" b="1">
                <a:solidFill>
                  <a:srgbClr val="CC0000"/>
                </a:solidFill>
                <a:latin typeface="Arial" charset="0"/>
                <a:ea typeface="华文细黑" pitchFamily="2" charset="-122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4267" b="1">
                <a:solidFill>
                  <a:srgbClr val="CC0000"/>
                </a:solidFill>
                <a:latin typeface="Arial" charset="0"/>
                <a:ea typeface="华文细黑" pitchFamily="2" charset="-122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4267" b="1">
                <a:solidFill>
                  <a:srgbClr val="CC0000"/>
                </a:solidFill>
                <a:latin typeface="Arial" charset="0"/>
                <a:ea typeface="华文细黑" pitchFamily="2" charset="-122"/>
              </a:defRPr>
            </a:lvl9pPr>
          </a:lstStyle>
          <a:p>
            <a:r>
              <a:rPr lang="zh-CN" altLang="en-US" sz="2800" b="0" kern="0" dirty="0" smtClean="0">
                <a:latin typeface="+mn-lt"/>
                <a:ea typeface="+mn-ea"/>
                <a:cs typeface="+mn-ea"/>
                <a:sym typeface="+mn-lt"/>
              </a:rPr>
              <a:t>学习完本课程，您应该能够：</a:t>
            </a:r>
            <a:endParaRPr lang="zh-CN" altLang="en-US" sz="2800" b="0" kern="0" dirty="0"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042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>
            <a:extLst>
              <a:ext uri="{FF2B5EF4-FFF2-40B4-BE49-F238E27FC236}">
                <a16:creationId xmlns:a16="http://schemas.microsoft.com/office/drawing/2014/main" xmlns="" id="{41B0E4B6-7A12-4363-AA62-57AF9479DBC0}"/>
              </a:ext>
            </a:extLst>
          </p:cNvPr>
          <p:cNvGrpSpPr/>
          <p:nvPr/>
        </p:nvGrpSpPr>
        <p:grpSpPr>
          <a:xfrm>
            <a:off x="2074012" y="1863452"/>
            <a:ext cx="6990770" cy="2623666"/>
            <a:chOff x="2794253" y="1874730"/>
            <a:chExt cx="5035568" cy="2623666"/>
          </a:xfrm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xmlns="" id="{523A0E6B-2412-41AA-8D65-4F06A006D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1844" y="3218201"/>
              <a:ext cx="4365726" cy="585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36000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</a:pPr>
              <a:r>
                <a:rPr lang="en-US" altLang="zh-CN" sz="2400" dirty="0">
                  <a:cs typeface="+mn-ea"/>
                  <a:sym typeface="+mn-lt"/>
                </a:rPr>
                <a:t>OSPF</a:t>
              </a:r>
              <a:r>
                <a:rPr lang="zh-CN" altLang="en-US" sz="2400" dirty="0">
                  <a:cs typeface="+mn-ea"/>
                  <a:sym typeface="+mn-lt"/>
                </a:rPr>
                <a:t>显示与调试</a:t>
              </a:r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xmlns="" id="{5240E8D6-D5FA-4A6E-A34F-A9AC12580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7164" y="1877354"/>
              <a:ext cx="583833" cy="582520"/>
            </a:xfrm>
            <a:prstGeom prst="rect">
              <a:avLst/>
            </a:prstGeom>
            <a:solidFill>
              <a:srgbClr val="D7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xmlns="" id="{F86751D5-A720-4E6B-A4B4-B63756D88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7164" y="2547778"/>
              <a:ext cx="583833" cy="5851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xmlns="" id="{2934DDC0-36C2-4AC1-9448-9892724FD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7164" y="3220825"/>
              <a:ext cx="583833" cy="5825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xmlns="" id="{74BFFE3B-94DF-4910-8A2B-87439EA2C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1844" y="1874730"/>
              <a:ext cx="4365726" cy="585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36000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</a:pPr>
              <a:r>
                <a:rPr lang="en-US" altLang="zh-CN" sz="2400" dirty="0">
                  <a:cs typeface="+mn-ea"/>
                  <a:sym typeface="+mn-lt"/>
                </a:rPr>
                <a:t>OSPF</a:t>
              </a:r>
              <a:r>
                <a:rPr lang="zh-CN" altLang="en-US" sz="2400" dirty="0">
                  <a:cs typeface="+mn-ea"/>
                  <a:sym typeface="+mn-lt"/>
                </a:rPr>
                <a:t>基本功能配置</a:t>
              </a:r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xmlns="" id="{337608E7-DA72-4504-86D1-5BFD29523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1844" y="2547778"/>
              <a:ext cx="4365726" cy="585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36000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</a:pPr>
              <a:r>
                <a:rPr lang="en-US" altLang="zh-CN" sz="2400" dirty="0">
                  <a:cs typeface="+mn-ea"/>
                  <a:sym typeface="+mn-lt"/>
                </a:rPr>
                <a:t>OSPF</a:t>
              </a:r>
              <a:r>
                <a:rPr lang="zh-CN" altLang="en-US" sz="2400" dirty="0">
                  <a:cs typeface="+mn-ea"/>
                  <a:sym typeface="+mn-lt"/>
                </a:rPr>
                <a:t>基本配置示例</a:t>
              </a:r>
            </a:p>
          </p:txBody>
        </p:sp>
        <p:sp>
          <p:nvSpPr>
            <p:cNvPr id="20" name="Rectangle 5">
              <a:extLst>
                <a:ext uri="{FF2B5EF4-FFF2-40B4-BE49-F238E27FC236}">
                  <a16:creationId xmlns:a16="http://schemas.microsoft.com/office/drawing/2014/main" xmlns="" id="{78359627-62E3-4EF1-B293-D7230DD73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8933" y="3913252"/>
              <a:ext cx="4380888" cy="585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36000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</a:pPr>
              <a:r>
                <a:rPr lang="zh-CN" altLang="en-US" sz="2400" dirty="0">
                  <a:cs typeface="+mn-ea"/>
                  <a:sym typeface="+mn-lt"/>
                </a:rPr>
                <a:t>优化</a:t>
              </a:r>
              <a:r>
                <a:rPr lang="en-US" altLang="zh-CN" sz="2400" dirty="0">
                  <a:cs typeface="+mn-ea"/>
                  <a:sym typeface="+mn-lt"/>
                </a:rPr>
                <a:t>OSPF</a:t>
              </a:r>
              <a:r>
                <a:rPr lang="zh-CN" altLang="en-US" sz="2400" dirty="0">
                  <a:cs typeface="+mn-ea"/>
                  <a:sym typeface="+mn-lt"/>
                </a:rPr>
                <a:t>网络</a:t>
              </a:r>
            </a:p>
          </p:txBody>
        </p:sp>
        <p:sp>
          <p:nvSpPr>
            <p:cNvPr id="21" name="Rectangle 10">
              <a:extLst>
                <a:ext uri="{FF2B5EF4-FFF2-40B4-BE49-F238E27FC236}">
                  <a16:creationId xmlns:a16="http://schemas.microsoft.com/office/drawing/2014/main" xmlns="" id="{1581E8FA-5D15-4E89-9035-ED77A1E15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4253" y="3915876"/>
              <a:ext cx="583833" cy="5825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CN" alt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2" name="页脚占位符 31">
            <a:extLst>
              <a:ext uri="{FF2B5EF4-FFF2-40B4-BE49-F238E27FC236}">
                <a16:creationId xmlns:a16="http://schemas.microsoft.com/office/drawing/2014/main" xmlns="" id="{F13C48C4-AFAD-4A69-A2E5-3D269E262BA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510338"/>
            <a:ext cx="4114800" cy="358775"/>
          </a:xfrm>
        </p:spPr>
        <p:txBody>
          <a:bodyPr/>
          <a:lstStyle/>
          <a:p>
            <a:r>
              <a:rPr lang="en-US" altLang="zh-CN">
                <a:latin typeface="+mn-lt"/>
                <a:cs typeface="+mn-ea"/>
                <a:sym typeface="+mn-lt"/>
              </a:rPr>
              <a:t>Confidential </a:t>
            </a:r>
            <a:r>
              <a:rPr lang="zh-CN" altLang="en-US">
                <a:latin typeface="+mn-lt"/>
                <a:cs typeface="+mn-ea"/>
                <a:sym typeface="+mn-lt"/>
              </a:rPr>
              <a:t>保密</a:t>
            </a:r>
            <a:endParaRPr lang="zh-CN" altLang="en-US" dirty="0">
              <a:latin typeface="+mn-lt"/>
              <a:cs typeface="+mn-ea"/>
              <a:sym typeface="+mn-lt"/>
            </a:endParaRPr>
          </a:p>
        </p:txBody>
      </p:sp>
      <p:sp>
        <p:nvSpPr>
          <p:cNvPr id="33" name="灯片编号占位符 32">
            <a:extLst>
              <a:ext uri="{FF2B5EF4-FFF2-40B4-BE49-F238E27FC236}">
                <a16:creationId xmlns:a16="http://schemas.microsoft.com/office/drawing/2014/main" xmlns="" id="{2F56F5B6-BBF4-4C23-B299-A3943BBBCEF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530975"/>
            <a:ext cx="2870200" cy="328613"/>
          </a:xfrm>
        </p:spPr>
        <p:txBody>
          <a:bodyPr/>
          <a:lstStyle/>
          <a:p>
            <a:fld id="{0378E3ED-7521-4FA0-9EE0-D58F5A13CC03}" type="slidenum">
              <a:rPr lang="zh-CN" altLang="en-US" smtClean="0">
                <a:cs typeface="+mn-ea"/>
                <a:sym typeface="+mn-lt"/>
              </a:rPr>
              <a:pPr/>
              <a:t>4</a:t>
            </a:fld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" name="标题 30">
            <a:extLst>
              <a:ext uri="{FF2B5EF4-FFF2-40B4-BE49-F238E27FC236}">
                <a16:creationId xmlns:a16="http://schemas.microsoft.com/office/drawing/2014/main" xmlns="" id="{ACB9E848-8174-462F-8223-E35AF18EC129}"/>
              </a:ext>
            </a:extLst>
          </p:cNvPr>
          <p:cNvSpPr txBox="1">
            <a:spLocks/>
          </p:cNvSpPr>
          <p:nvPr/>
        </p:nvSpPr>
        <p:spPr bwMode="auto">
          <a:xfrm>
            <a:off x="1229632" y="702357"/>
            <a:ext cx="974316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67" b="1">
                <a:solidFill>
                  <a:srgbClr val="CC0000"/>
                </a:solidFill>
                <a:latin typeface="Arial" charset="0"/>
                <a:ea typeface="华文细黑" pitchFamily="2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67" b="1">
                <a:solidFill>
                  <a:srgbClr val="CC0000"/>
                </a:solidFill>
                <a:latin typeface="Arial" charset="0"/>
                <a:ea typeface="华文细黑" pitchFamily="2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67" b="1">
                <a:solidFill>
                  <a:srgbClr val="CC0000"/>
                </a:solidFill>
                <a:latin typeface="Arial" charset="0"/>
                <a:ea typeface="华文细黑" pitchFamily="2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67" b="1">
                <a:solidFill>
                  <a:srgbClr val="CC0000"/>
                </a:solidFill>
                <a:latin typeface="Arial" charset="0"/>
                <a:ea typeface="华文细黑" pitchFamily="2" charset="-122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4267" b="1">
                <a:solidFill>
                  <a:srgbClr val="CC0000"/>
                </a:solidFill>
                <a:latin typeface="Arial" charset="0"/>
                <a:ea typeface="华文细黑" pitchFamily="2" charset="-122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4267" b="1">
                <a:solidFill>
                  <a:srgbClr val="CC0000"/>
                </a:solidFill>
                <a:latin typeface="Arial" charset="0"/>
                <a:ea typeface="华文细黑" pitchFamily="2" charset="-122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4267" b="1">
                <a:solidFill>
                  <a:srgbClr val="CC0000"/>
                </a:solidFill>
                <a:latin typeface="Arial" charset="0"/>
                <a:ea typeface="华文细黑" pitchFamily="2" charset="-122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4267" b="1">
                <a:solidFill>
                  <a:srgbClr val="CC0000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algn="ctr"/>
            <a:r>
              <a:rPr lang="zh-CN" altLang="en-US" kern="0" dirty="0">
                <a:solidFill>
                  <a:srgbClr val="D7000F"/>
                </a:solidFill>
                <a:latin typeface="+mn-lt"/>
                <a:ea typeface="+mn-ea"/>
                <a:cs typeface="+mn-ea"/>
                <a:sym typeface="+mn-lt"/>
              </a:rPr>
              <a:t>目录</a:t>
            </a:r>
          </a:p>
        </p:txBody>
      </p:sp>
    </p:spTree>
    <p:extLst>
      <p:ext uri="{BB962C8B-B14F-4D97-AF65-F5344CB8AC3E}">
        <p14:creationId xmlns:p14="http://schemas.microsoft.com/office/powerpoint/2010/main" val="41898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latin typeface="华文细黑" pitchFamily="2" charset="-122"/>
              </a:rPr>
              <a:t>路由分类</a:t>
            </a:r>
          </a:p>
        </p:txBody>
      </p:sp>
      <p:sp>
        <p:nvSpPr>
          <p:cNvPr id="17411" name="Rectangle 328"/>
          <p:cNvSpPr>
            <a:spLocks noChangeArrowheads="1"/>
          </p:cNvSpPr>
          <p:nvPr/>
        </p:nvSpPr>
        <p:spPr bwMode="auto">
          <a:xfrm>
            <a:off x="1219200" y="1043932"/>
            <a:ext cx="9753600" cy="456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187325" indent="-187325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3000" b="1">
                <a:solidFill>
                  <a:srgbClr val="000000"/>
                </a:solidFill>
                <a:latin typeface="Arial" charset="0"/>
                <a:ea typeface="华文细黑" pitchFamily="2" charset="-122"/>
              </a:defRPr>
            </a:lvl1pPr>
            <a:lvl2pPr marL="635000" indent="-187325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itchFamily="2" charset="2"/>
              <a:buChar char="à"/>
              <a:defRPr sz="2400">
                <a:solidFill>
                  <a:srgbClr val="000000"/>
                </a:solidFill>
                <a:latin typeface="Arial" charset="0"/>
                <a:ea typeface="华文细黑" pitchFamily="2" charset="-122"/>
              </a:defRPr>
            </a:lvl2pPr>
            <a:lvl3pPr marL="1143000" indent="-22860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itchFamily="18" charset="0"/>
              <a:buChar char="-"/>
              <a:defRPr sz="2400">
                <a:solidFill>
                  <a:srgbClr val="000000"/>
                </a:solidFill>
                <a:latin typeface="Arial" charset="0"/>
                <a:ea typeface="华文细黑" pitchFamily="2" charset="-122"/>
              </a:defRPr>
            </a:lvl3pPr>
            <a:lvl4pPr marL="1600200" indent="-22860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charset="0"/>
              <a:buChar char="—"/>
              <a:defRPr sz="2000">
                <a:solidFill>
                  <a:srgbClr val="000000"/>
                </a:solidFill>
                <a:latin typeface="Arial" charset="0"/>
                <a:ea typeface="华文细黑" pitchFamily="2" charset="-122"/>
              </a:defRPr>
            </a:lvl4pPr>
            <a:lvl5pPr marL="2057400" indent="-22860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itchFamily="2" charset="2"/>
              <a:buChar char="Ü"/>
              <a:defRPr sz="1600">
                <a:solidFill>
                  <a:srgbClr val="000000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itchFamily="2" charset="2"/>
              <a:buChar char="Ü"/>
              <a:defRPr sz="1600">
                <a:solidFill>
                  <a:srgbClr val="000000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itchFamily="2" charset="2"/>
              <a:buChar char="Ü"/>
              <a:defRPr sz="1600">
                <a:solidFill>
                  <a:srgbClr val="000000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itchFamily="2" charset="2"/>
              <a:buChar char="Ü"/>
              <a:defRPr sz="1600">
                <a:solidFill>
                  <a:srgbClr val="000000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itchFamily="2" charset="2"/>
              <a:buChar char="Ü"/>
              <a:defRPr sz="1600">
                <a:solidFill>
                  <a:srgbClr val="000000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indent="-360000" eaLnBrk="1" hangingPunct="1"/>
            <a:r>
              <a:rPr lang="zh-CN" altLang="en-US" sz="2800" dirty="0">
                <a:latin typeface="+mn-lt"/>
                <a:ea typeface="+mn-ea"/>
              </a:rPr>
              <a:t>直连</a:t>
            </a:r>
            <a:r>
              <a:rPr lang="zh-CN" altLang="en-US" sz="2800" dirty="0" smtClean="0">
                <a:latin typeface="+mn-lt"/>
                <a:ea typeface="+mn-ea"/>
              </a:rPr>
              <a:t>路由</a:t>
            </a:r>
            <a:endParaRPr lang="en-US" altLang="zh-CN" sz="2800" dirty="0" smtClean="0">
              <a:latin typeface="+mn-lt"/>
              <a:ea typeface="+mn-ea"/>
            </a:endParaRPr>
          </a:p>
          <a:p>
            <a:pPr lvl="1" indent="-288000" eaLnBrk="1" hangingPunct="1">
              <a:buFont typeface="Wingdings" panose="05000000000000000000" pitchFamily="2" charset="2"/>
              <a:buChar char="Ø"/>
            </a:pPr>
            <a:r>
              <a:rPr lang="zh-CN" altLang="en-US" dirty="0" smtClean="0">
                <a:latin typeface="+mn-lt"/>
                <a:ea typeface="+mn-ea"/>
              </a:rPr>
              <a:t>无须</a:t>
            </a:r>
            <a:r>
              <a:rPr lang="zh-CN" altLang="en-US" dirty="0">
                <a:latin typeface="+mn-lt"/>
                <a:ea typeface="+mn-ea"/>
              </a:rPr>
              <a:t>配置及维护，由链路层协议自动发现</a:t>
            </a:r>
          </a:p>
          <a:p>
            <a:pPr indent="-360000"/>
            <a:r>
              <a:rPr lang="zh-CN" altLang="en-US" sz="2800" dirty="0">
                <a:latin typeface="+mn-lt"/>
                <a:ea typeface="+mn-ea"/>
              </a:rPr>
              <a:t>静态路由</a:t>
            </a:r>
          </a:p>
          <a:p>
            <a:pPr lvl="1" indent="-288000">
              <a:buFont typeface="Wingdings" pitchFamily="2" charset="2"/>
              <a:buChar char="Ø"/>
            </a:pPr>
            <a:r>
              <a:rPr lang="zh-CN" altLang="en-US" dirty="0">
                <a:latin typeface="+mn-lt"/>
                <a:ea typeface="+mn-ea"/>
              </a:rPr>
              <a:t>人工配置及维护，不能自己适应网络拓扑变化</a:t>
            </a:r>
          </a:p>
          <a:p>
            <a:pPr lvl="1" indent="-288000">
              <a:buFont typeface="Wingdings" pitchFamily="2" charset="2"/>
              <a:buChar char="Ø"/>
            </a:pPr>
            <a:r>
              <a:rPr lang="zh-CN" altLang="en-US" dirty="0">
                <a:latin typeface="+mn-lt"/>
                <a:ea typeface="+mn-ea"/>
              </a:rPr>
              <a:t>无协议开销</a:t>
            </a:r>
          </a:p>
          <a:p>
            <a:pPr indent="-360000"/>
            <a:r>
              <a:rPr lang="zh-CN" altLang="en-US" sz="2800" dirty="0">
                <a:latin typeface="+mn-lt"/>
                <a:ea typeface="+mn-ea"/>
              </a:rPr>
              <a:t>动态路由</a:t>
            </a:r>
          </a:p>
          <a:p>
            <a:pPr lvl="1" indent="-288000">
              <a:buFont typeface="Wingdings" pitchFamily="2" charset="2"/>
              <a:buChar char="Ø"/>
            </a:pPr>
            <a:r>
              <a:rPr lang="zh-CN" altLang="en-US" dirty="0">
                <a:latin typeface="+mn-lt"/>
                <a:ea typeface="+mn-ea"/>
              </a:rPr>
              <a:t>协议自动学习、计算，无需人工配置及维护，自动适应网络拓扑变化</a:t>
            </a:r>
          </a:p>
          <a:p>
            <a:pPr lvl="1" indent="-288000">
              <a:buFont typeface="Wingdings" pitchFamily="2" charset="2"/>
              <a:buChar char="Ø"/>
            </a:pPr>
            <a:r>
              <a:rPr lang="zh-CN" altLang="en-US" dirty="0">
                <a:latin typeface="+mn-lt"/>
                <a:ea typeface="+mn-ea"/>
              </a:rPr>
              <a:t>路由协议开销大</a:t>
            </a:r>
          </a:p>
        </p:txBody>
      </p:sp>
    </p:spTree>
    <p:extLst>
      <p:ext uri="{BB962C8B-B14F-4D97-AF65-F5344CB8AC3E}">
        <p14:creationId xmlns:p14="http://schemas.microsoft.com/office/powerpoint/2010/main" val="52548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路由协议特性比较</a:t>
            </a:r>
          </a:p>
        </p:txBody>
      </p:sp>
      <p:graphicFrame>
        <p:nvGraphicFramePr>
          <p:cNvPr id="188530" name="Group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892549"/>
              </p:ext>
            </p:extLst>
          </p:nvPr>
        </p:nvGraphicFramePr>
        <p:xfrm>
          <a:off x="1877961" y="1268413"/>
          <a:ext cx="8160774" cy="4794252"/>
        </p:xfrm>
        <a:graphic>
          <a:graphicData uri="http://schemas.openxmlformats.org/drawingml/2006/table">
            <a:tbl>
              <a:tblPr/>
              <a:tblGrid>
                <a:gridCol w="2216615"/>
                <a:gridCol w="1086473"/>
                <a:gridCol w="1196517"/>
                <a:gridCol w="1194771"/>
                <a:gridCol w="1269881"/>
                <a:gridCol w="1196517"/>
              </a:tblGrid>
              <a:tr h="681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特性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RIP-1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RIP-2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OSPF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IS-IS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BGP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69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距离矢量算法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√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√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－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－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√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69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链路状态算法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－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－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√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√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－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66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支持</a:t>
                      </a: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VLSM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－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√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√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√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√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68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支持手工聚合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－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√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√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√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√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69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支持自动聚合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√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√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－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－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√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68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支持无类别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－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√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√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√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√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68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收敛速度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慢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慢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快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快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慢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31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度量值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跳数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跳数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开销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开销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路径属性</a:t>
                      </a:r>
                    </a:p>
                  </a:txBody>
                  <a:tcPr marL="90000" marR="90000" marT="46806" marB="46806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190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配置</a:t>
            </a:r>
            <a:r>
              <a:rPr lang="en-US" altLang="zh-CN" dirty="0" smtClean="0">
                <a:latin typeface="+mn-lt"/>
                <a:ea typeface="+mn-ea"/>
                <a:cs typeface="+mn-ea"/>
                <a:sym typeface="+mn-lt"/>
              </a:rPr>
              <a:t>OSPF</a:t>
            </a:r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基本功能方法一</a:t>
            </a: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740902" y="1346822"/>
            <a:ext cx="1023189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r>
              <a:rPr lang="zh-CN" altLang="en-US" sz="2800" b="0" dirty="0">
                <a:latin typeface="+mn-lt"/>
                <a:ea typeface="+mn-ea"/>
                <a:cs typeface="+mn-ea"/>
                <a:sym typeface="+mn-lt"/>
              </a:rPr>
              <a:t>启动</a:t>
            </a:r>
            <a:r>
              <a:rPr lang="en-US" altLang="zh-CN" sz="2800" b="0" dirty="0">
                <a:latin typeface="+mn-lt"/>
                <a:ea typeface="+mn-ea"/>
                <a:cs typeface="+mn-ea"/>
                <a:sym typeface="+mn-lt"/>
              </a:rPr>
              <a:t>OSPF</a:t>
            </a:r>
            <a:r>
              <a:rPr lang="zh-CN" altLang="en-US" sz="2800" b="0" dirty="0">
                <a:latin typeface="+mn-lt"/>
                <a:ea typeface="+mn-ea"/>
                <a:cs typeface="+mn-ea"/>
                <a:sym typeface="+mn-lt"/>
              </a:rPr>
              <a:t>进程</a:t>
            </a:r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1219201" y="1980487"/>
            <a:ext cx="9753600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24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[Router]</a:t>
            </a:r>
            <a:r>
              <a:rPr kumimoji="1" lang="en-US" altLang="zh-CN" sz="2400" dirty="0" err="1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ospf</a:t>
            </a:r>
            <a:r>
              <a:rPr kumimoji="1" lang="en-US" altLang="zh-CN" sz="24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kumimoji="1" lang="en-US" altLang="zh-CN" sz="2400" b="0" i="1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process-id</a:t>
            </a:r>
            <a:r>
              <a:rPr kumimoji="1" lang="en-US" altLang="zh-CN" sz="2400" i="1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40902" y="2666446"/>
            <a:ext cx="1023189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/>
            </a:pPr>
            <a:r>
              <a:rPr lang="zh-CN" altLang="en-US" sz="2800" kern="0" dirty="0">
                <a:solidFill>
                  <a:srgbClr val="000000"/>
                </a:solidFill>
                <a:cs typeface="+mn-ea"/>
                <a:sym typeface="+mn-lt"/>
              </a:rPr>
              <a:t>配置</a:t>
            </a:r>
            <a:r>
              <a:rPr lang="en-US" altLang="zh-CN" sz="2800" kern="0" dirty="0">
                <a:solidFill>
                  <a:srgbClr val="000000"/>
                </a:solidFill>
                <a:cs typeface="+mn-ea"/>
                <a:sym typeface="+mn-lt"/>
              </a:rPr>
              <a:t>OSPF</a:t>
            </a:r>
            <a:r>
              <a:rPr lang="zh-CN" altLang="en-US" sz="2800" kern="0" dirty="0">
                <a:solidFill>
                  <a:srgbClr val="000000"/>
                </a:solidFill>
                <a:cs typeface="+mn-ea"/>
                <a:sym typeface="+mn-lt"/>
              </a:rPr>
              <a:t>区域</a:t>
            </a:r>
            <a:endParaRPr lang="en-US" altLang="zh-CN" sz="28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1219200" y="3314146"/>
            <a:ext cx="9753601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24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[Router-ospf-1]area </a:t>
            </a:r>
            <a:r>
              <a:rPr kumimoji="1" lang="en-US" altLang="zh-CN" sz="2400" b="0" i="1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area-id</a:t>
            </a:r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2095500" y="4262905"/>
            <a:ext cx="7632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zh-CN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2095501" y="4262905"/>
            <a:ext cx="75596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740903" y="3939055"/>
            <a:ext cx="1023189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r>
              <a:rPr lang="zh-CN" altLang="en-US" sz="2800" b="0" dirty="0">
                <a:latin typeface="+mn-lt"/>
                <a:ea typeface="+mn-ea"/>
                <a:cs typeface="+mn-ea"/>
                <a:sym typeface="+mn-lt"/>
              </a:rPr>
              <a:t>配置区域所包含的网段并在指定网段的接口上使能</a:t>
            </a:r>
            <a:r>
              <a:rPr lang="en-US" altLang="zh-CN" sz="2800" b="0" dirty="0">
                <a:latin typeface="+mn-lt"/>
                <a:ea typeface="+mn-ea"/>
                <a:cs typeface="+mn-ea"/>
                <a:sym typeface="+mn-lt"/>
              </a:rPr>
              <a:t>OSPF</a:t>
            </a:r>
          </a:p>
        </p:txBody>
      </p:sp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1219201" y="4616832"/>
            <a:ext cx="9753600" cy="46166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24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[Router-ospf-1-area-0.0.0.0]network </a:t>
            </a:r>
            <a:r>
              <a:rPr kumimoji="1" lang="en-US" altLang="zh-CN" sz="2400" b="0" i="1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network-address wildcard-mask</a:t>
            </a:r>
            <a:r>
              <a:rPr kumimoji="1" lang="en-US" altLang="zh-CN" sz="1800" b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738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直接箭头连接符 58"/>
          <p:cNvCxnSpPr/>
          <p:nvPr/>
        </p:nvCxnSpPr>
        <p:spPr>
          <a:xfrm rot="5400000" flipH="1" flipV="1">
            <a:off x="6715125" y="2524125"/>
            <a:ext cx="1335088" cy="1588"/>
          </a:xfrm>
          <a:prstGeom prst="straightConnector1">
            <a:avLst/>
          </a:prstGeom>
          <a:ln w="31750" cmpd="sng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5" name="Oval 15"/>
          <p:cNvSpPr>
            <a:spLocks noChangeArrowheads="1"/>
          </p:cNvSpPr>
          <p:nvPr/>
        </p:nvSpPr>
        <p:spPr bwMode="auto">
          <a:xfrm>
            <a:off x="3452814" y="2703513"/>
            <a:ext cx="3786187" cy="1511300"/>
          </a:xfrm>
          <a:prstGeom prst="ellipse">
            <a:avLst/>
          </a:prstGeom>
          <a:solidFill>
            <a:srgbClr val="FFFFCC"/>
          </a:solidFill>
          <a:ln w="31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zh-CN" altLang="en-US" sz="1800" b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31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+mn-lt"/>
                <a:ea typeface="+mn-ea"/>
                <a:cs typeface="+mn-ea"/>
                <a:sym typeface="+mn-lt"/>
              </a:rPr>
              <a:t>OSPF</a:t>
            </a:r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单区域配置示例</a:t>
            </a:r>
          </a:p>
        </p:txBody>
      </p:sp>
      <p:grpSp>
        <p:nvGrpSpPr>
          <p:cNvPr id="13317" name="Group 4"/>
          <p:cNvGrpSpPr>
            <a:grpSpLocks noChangeAspect="1"/>
          </p:cNvGrpSpPr>
          <p:nvPr/>
        </p:nvGrpSpPr>
        <p:grpSpPr bwMode="auto">
          <a:xfrm>
            <a:off x="3087689" y="3175001"/>
            <a:ext cx="936625" cy="652463"/>
            <a:chOff x="3541" y="1317"/>
            <a:chExt cx="747" cy="546"/>
          </a:xfrm>
        </p:grpSpPr>
        <p:sp>
          <p:nvSpPr>
            <p:cNvPr id="13345" name="AutoShape 5"/>
            <p:cNvSpPr>
              <a:spLocks noChangeAspect="1" noChangeArrowheads="1" noTextEdit="1"/>
            </p:cNvSpPr>
            <p:nvPr/>
          </p:nvSpPr>
          <p:spPr bwMode="auto">
            <a:xfrm>
              <a:off x="3574" y="1337"/>
              <a:ext cx="681" cy="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46" name="Freeform 6"/>
            <p:cNvSpPr>
              <a:spLocks noChangeAspect="1"/>
            </p:cNvSpPr>
            <p:nvPr/>
          </p:nvSpPr>
          <p:spPr bwMode="auto">
            <a:xfrm>
              <a:off x="3574" y="1525"/>
              <a:ext cx="679" cy="338"/>
            </a:xfrm>
            <a:custGeom>
              <a:avLst/>
              <a:gdLst>
                <a:gd name="T0" fmla="*/ 74214984 w 416"/>
                <a:gd name="T1" fmla="*/ 17721079 h 207"/>
                <a:gd name="T2" fmla="*/ 12913390 w 416"/>
                <a:gd name="T3" fmla="*/ 17721079 h 207"/>
                <a:gd name="T4" fmla="*/ 229007 w 416"/>
                <a:gd name="T5" fmla="*/ 232856 h 207"/>
                <a:gd name="T6" fmla="*/ 0 w 416"/>
                <a:gd name="T7" fmla="*/ 232856 h 207"/>
                <a:gd name="T8" fmla="*/ 0 w 416"/>
                <a:gd name="T9" fmla="*/ 16899665 h 207"/>
                <a:gd name="T10" fmla="*/ 229007 w 416"/>
                <a:gd name="T11" fmla="*/ 16899665 h 207"/>
                <a:gd name="T12" fmla="*/ 12913390 w 416"/>
                <a:gd name="T13" fmla="*/ 33672868 h 207"/>
                <a:gd name="T14" fmla="*/ 74214984 w 416"/>
                <a:gd name="T15" fmla="*/ 33672868 h 207"/>
                <a:gd name="T16" fmla="*/ 86752004 w 416"/>
                <a:gd name="T17" fmla="*/ 16899665 h 207"/>
                <a:gd name="T18" fmla="*/ 86752004 w 416"/>
                <a:gd name="T19" fmla="*/ 16899665 h 207"/>
                <a:gd name="T20" fmla="*/ 86752004 w 416"/>
                <a:gd name="T21" fmla="*/ 0 h 207"/>
                <a:gd name="T22" fmla="*/ 74214984 w 416"/>
                <a:gd name="T23" fmla="*/ 17721079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6"/>
                <a:gd name="T37" fmla="*/ 0 h 207"/>
                <a:gd name="T38" fmla="*/ 416 w 416"/>
                <a:gd name="T39" fmla="*/ 207 h 20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6" h="207">
                  <a:moveTo>
                    <a:pt x="356" y="84"/>
                  </a:moveTo>
                  <a:cubicBezTo>
                    <a:pt x="275" y="131"/>
                    <a:pt x="143" y="131"/>
                    <a:pt x="62" y="84"/>
                  </a:cubicBezTo>
                  <a:cubicBezTo>
                    <a:pt x="18" y="59"/>
                    <a:pt x="1" y="33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3" y="109"/>
                    <a:pt x="23" y="138"/>
                    <a:pt x="62" y="160"/>
                  </a:cubicBezTo>
                  <a:cubicBezTo>
                    <a:pt x="143" y="207"/>
                    <a:pt x="275" y="207"/>
                    <a:pt x="356" y="160"/>
                  </a:cubicBezTo>
                  <a:cubicBezTo>
                    <a:pt x="394" y="138"/>
                    <a:pt x="414" y="109"/>
                    <a:pt x="416" y="80"/>
                  </a:cubicBezTo>
                  <a:cubicBezTo>
                    <a:pt x="416" y="80"/>
                    <a:pt x="416" y="80"/>
                    <a:pt x="416" y="80"/>
                  </a:cubicBezTo>
                  <a:cubicBezTo>
                    <a:pt x="416" y="0"/>
                    <a:pt x="416" y="0"/>
                    <a:pt x="416" y="0"/>
                  </a:cubicBezTo>
                  <a:cubicBezTo>
                    <a:pt x="416" y="31"/>
                    <a:pt x="396" y="61"/>
                    <a:pt x="356" y="84"/>
                  </a:cubicBezTo>
                  <a:close/>
                </a:path>
              </a:pathLst>
            </a:custGeom>
            <a:solidFill>
              <a:srgbClr val="113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47" name="Freeform 7"/>
            <p:cNvSpPr>
              <a:spLocks noChangeAspect="1"/>
            </p:cNvSpPr>
            <p:nvPr/>
          </p:nvSpPr>
          <p:spPr bwMode="auto">
            <a:xfrm>
              <a:off x="3541" y="1317"/>
              <a:ext cx="747" cy="432"/>
            </a:xfrm>
            <a:custGeom>
              <a:avLst/>
              <a:gdLst>
                <a:gd name="T0" fmla="*/ 81124749 w 457"/>
                <a:gd name="T1" fmla="*/ 10444269 h 264"/>
                <a:gd name="T2" fmla="*/ 81392530 w 457"/>
                <a:gd name="T3" fmla="*/ 48242517 h 264"/>
                <a:gd name="T4" fmla="*/ 17728350 w 457"/>
                <a:gd name="T5" fmla="*/ 48242517 h 264"/>
                <a:gd name="T6" fmla="*/ 17478406 w 457"/>
                <a:gd name="T7" fmla="*/ 10444269 h 264"/>
                <a:gd name="T8" fmla="*/ 81124749 w 457"/>
                <a:gd name="T9" fmla="*/ 10444269 h 2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7"/>
                <a:gd name="T16" fmla="*/ 0 h 264"/>
                <a:gd name="T17" fmla="*/ 457 w 457"/>
                <a:gd name="T18" fmla="*/ 264 h 2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7" h="264">
                  <a:moveTo>
                    <a:pt x="375" y="47"/>
                  </a:moveTo>
                  <a:cubicBezTo>
                    <a:pt x="456" y="94"/>
                    <a:pt x="457" y="170"/>
                    <a:pt x="376" y="217"/>
                  </a:cubicBezTo>
                  <a:cubicBezTo>
                    <a:pt x="295" y="264"/>
                    <a:pt x="163" y="264"/>
                    <a:pt x="82" y="217"/>
                  </a:cubicBezTo>
                  <a:cubicBezTo>
                    <a:pt x="0" y="170"/>
                    <a:pt x="0" y="94"/>
                    <a:pt x="81" y="47"/>
                  </a:cubicBezTo>
                  <a:cubicBezTo>
                    <a:pt x="162" y="0"/>
                    <a:pt x="293" y="0"/>
                    <a:pt x="375" y="47"/>
                  </a:cubicBezTo>
                </a:path>
              </a:pathLst>
            </a:custGeom>
            <a:solidFill>
              <a:srgbClr val="4A67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48" name="Freeform 8"/>
            <p:cNvSpPr>
              <a:spLocks noChangeAspect="1" noEditPoints="1"/>
            </p:cNvSpPr>
            <p:nvPr/>
          </p:nvSpPr>
          <p:spPr bwMode="auto">
            <a:xfrm>
              <a:off x="3788" y="1751"/>
              <a:ext cx="39" cy="53"/>
            </a:xfrm>
            <a:custGeom>
              <a:avLst/>
              <a:gdLst>
                <a:gd name="T0" fmla="*/ 1255145 w 24"/>
                <a:gd name="T1" fmla="*/ 711056 h 33"/>
                <a:gd name="T2" fmla="*/ 1255145 w 24"/>
                <a:gd name="T3" fmla="*/ 1890627 h 33"/>
                <a:gd name="T4" fmla="*/ 1827436 w 24"/>
                <a:gd name="T5" fmla="*/ 1890627 h 33"/>
                <a:gd name="T6" fmla="*/ 2390513 w 24"/>
                <a:gd name="T7" fmla="*/ 1834120 h 33"/>
                <a:gd name="T8" fmla="*/ 2607070 w 24"/>
                <a:gd name="T9" fmla="*/ 1403141 h 33"/>
                <a:gd name="T10" fmla="*/ 1827436 w 24"/>
                <a:gd name="T11" fmla="*/ 711056 h 33"/>
                <a:gd name="T12" fmla="*/ 1255145 w 24"/>
                <a:gd name="T13" fmla="*/ 711056 h 33"/>
                <a:gd name="T14" fmla="*/ 0 w 24"/>
                <a:gd name="T15" fmla="*/ 4604579 h 33"/>
                <a:gd name="T16" fmla="*/ 0 w 24"/>
                <a:gd name="T17" fmla="*/ 0 h 33"/>
                <a:gd name="T18" fmla="*/ 2353726 w 24"/>
                <a:gd name="T19" fmla="*/ 0 h 33"/>
                <a:gd name="T20" fmla="*/ 3539861 w 24"/>
                <a:gd name="T21" fmla="*/ 275664 h 33"/>
                <a:gd name="T22" fmla="*/ 4187042 w 24"/>
                <a:gd name="T23" fmla="*/ 1141999 h 33"/>
                <a:gd name="T24" fmla="*/ 2739757 w 24"/>
                <a:gd name="T25" fmla="*/ 2321231 h 33"/>
                <a:gd name="T26" fmla="*/ 2739757 w 24"/>
                <a:gd name="T27" fmla="*/ 2321231 h 33"/>
                <a:gd name="T28" fmla="*/ 3539861 w 24"/>
                <a:gd name="T29" fmla="*/ 2689136 h 33"/>
                <a:gd name="T30" fmla="*/ 3824805 w 24"/>
                <a:gd name="T31" fmla="*/ 3036462 h 33"/>
                <a:gd name="T32" fmla="*/ 4452104 w 24"/>
                <a:gd name="T33" fmla="*/ 4604579 h 33"/>
                <a:gd name="T34" fmla="*/ 2739757 w 24"/>
                <a:gd name="T35" fmla="*/ 4604579 h 33"/>
                <a:gd name="T36" fmla="*/ 2390513 w 24"/>
                <a:gd name="T37" fmla="*/ 3392180 h 33"/>
                <a:gd name="T38" fmla="*/ 2039611 w 24"/>
                <a:gd name="T39" fmla="*/ 2761525 h 33"/>
                <a:gd name="T40" fmla="*/ 1255145 w 24"/>
                <a:gd name="T41" fmla="*/ 2761525 h 33"/>
                <a:gd name="T42" fmla="*/ 1255145 w 24"/>
                <a:gd name="T43" fmla="*/ 4604579 h 33"/>
                <a:gd name="T44" fmla="*/ 0 w 24"/>
                <a:gd name="T45" fmla="*/ 4604579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4"/>
                <a:gd name="T70" fmla="*/ 0 h 33"/>
                <a:gd name="T71" fmla="*/ 24 w 24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4" h="33">
                  <a:moveTo>
                    <a:pt x="7" y="5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4"/>
                    <a:pt x="12" y="14"/>
                    <a:pt x="13" y="13"/>
                  </a:cubicBezTo>
                  <a:cubicBezTo>
                    <a:pt x="14" y="12"/>
                    <a:pt x="14" y="11"/>
                    <a:pt x="14" y="10"/>
                  </a:cubicBezTo>
                  <a:cubicBezTo>
                    <a:pt x="14" y="7"/>
                    <a:pt x="13" y="5"/>
                    <a:pt x="10" y="5"/>
                  </a:cubicBezTo>
                  <a:cubicBezTo>
                    <a:pt x="7" y="5"/>
                    <a:pt x="7" y="5"/>
                    <a:pt x="7" y="5"/>
                  </a:cubicBezTo>
                  <a:close/>
                  <a:moveTo>
                    <a:pt x="0" y="3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5" y="0"/>
                    <a:pt x="17" y="0"/>
                    <a:pt x="19" y="2"/>
                  </a:cubicBezTo>
                  <a:cubicBezTo>
                    <a:pt x="21" y="3"/>
                    <a:pt x="22" y="5"/>
                    <a:pt x="22" y="8"/>
                  </a:cubicBezTo>
                  <a:cubicBezTo>
                    <a:pt x="22" y="13"/>
                    <a:pt x="20" y="16"/>
                    <a:pt x="15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7" y="17"/>
                    <a:pt x="18" y="17"/>
                    <a:pt x="19" y="19"/>
                  </a:cubicBezTo>
                  <a:cubicBezTo>
                    <a:pt x="19" y="19"/>
                    <a:pt x="20" y="20"/>
                    <a:pt x="20" y="22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2" y="22"/>
                    <a:pt x="11" y="21"/>
                    <a:pt x="11" y="20"/>
                  </a:cubicBezTo>
                  <a:cubicBezTo>
                    <a:pt x="10" y="20"/>
                    <a:pt x="9" y="20"/>
                    <a:pt x="7" y="20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0" y="33"/>
                    <a:pt x="0" y="33"/>
                    <a:pt x="0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49" name="Freeform 9"/>
            <p:cNvSpPr>
              <a:spLocks noChangeAspect="1" noEditPoints="1"/>
            </p:cNvSpPr>
            <p:nvPr/>
          </p:nvSpPr>
          <p:spPr bwMode="auto">
            <a:xfrm>
              <a:off x="3832" y="1749"/>
              <a:ext cx="47" cy="57"/>
            </a:xfrm>
            <a:custGeom>
              <a:avLst/>
              <a:gdLst>
                <a:gd name="T0" fmla="*/ 1388190 w 29"/>
                <a:gd name="T1" fmla="*/ 3430641 h 35"/>
                <a:gd name="T2" fmla="*/ 2453248 w 29"/>
                <a:gd name="T3" fmla="*/ 5722096 h 35"/>
                <a:gd name="T4" fmla="*/ 3443708 w 29"/>
                <a:gd name="T5" fmla="*/ 3430641 h 35"/>
                <a:gd name="T6" fmla="*/ 2453248 w 29"/>
                <a:gd name="T7" fmla="*/ 1176164 h 35"/>
                <a:gd name="T8" fmla="*/ 1388190 w 29"/>
                <a:gd name="T9" fmla="*/ 3430641 h 35"/>
                <a:gd name="T10" fmla="*/ 0 w 29"/>
                <a:gd name="T11" fmla="*/ 3430641 h 35"/>
                <a:gd name="T12" fmla="*/ 528505 w 29"/>
                <a:gd name="T13" fmla="*/ 953485 h 35"/>
                <a:gd name="T14" fmla="*/ 2453248 w 29"/>
                <a:gd name="T15" fmla="*/ 0 h 35"/>
                <a:gd name="T16" fmla="*/ 4380112 w 29"/>
                <a:gd name="T17" fmla="*/ 953485 h 35"/>
                <a:gd name="T18" fmla="*/ 5045264 w 29"/>
                <a:gd name="T19" fmla="*/ 3430641 h 35"/>
                <a:gd name="T20" fmla="*/ 4380112 w 29"/>
                <a:gd name="T21" fmla="*/ 5943712 h 35"/>
                <a:gd name="T22" fmla="*/ 2453248 w 29"/>
                <a:gd name="T23" fmla="*/ 6902700 h 35"/>
                <a:gd name="T24" fmla="*/ 528505 w 29"/>
                <a:gd name="T25" fmla="*/ 5722096 h 35"/>
                <a:gd name="T26" fmla="*/ 0 w 29"/>
                <a:gd name="T27" fmla="*/ 3430641 h 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9"/>
                <a:gd name="T43" fmla="*/ 0 h 35"/>
                <a:gd name="T44" fmla="*/ 29 w 29"/>
                <a:gd name="T45" fmla="*/ 35 h 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9" h="35">
                  <a:moveTo>
                    <a:pt x="8" y="17"/>
                  </a:moveTo>
                  <a:cubicBezTo>
                    <a:pt x="8" y="25"/>
                    <a:pt x="10" y="29"/>
                    <a:pt x="14" y="29"/>
                  </a:cubicBezTo>
                  <a:cubicBezTo>
                    <a:pt x="18" y="29"/>
                    <a:pt x="20" y="25"/>
                    <a:pt x="20" y="17"/>
                  </a:cubicBezTo>
                  <a:cubicBezTo>
                    <a:pt x="20" y="10"/>
                    <a:pt x="18" y="6"/>
                    <a:pt x="14" y="6"/>
                  </a:cubicBezTo>
                  <a:cubicBezTo>
                    <a:pt x="10" y="6"/>
                    <a:pt x="8" y="10"/>
                    <a:pt x="8" y="17"/>
                  </a:cubicBezTo>
                  <a:close/>
                  <a:moveTo>
                    <a:pt x="0" y="17"/>
                  </a:moveTo>
                  <a:cubicBezTo>
                    <a:pt x="0" y="12"/>
                    <a:pt x="1" y="8"/>
                    <a:pt x="3" y="5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5" y="5"/>
                  </a:cubicBezTo>
                  <a:cubicBezTo>
                    <a:pt x="27" y="8"/>
                    <a:pt x="29" y="12"/>
                    <a:pt x="29" y="17"/>
                  </a:cubicBezTo>
                  <a:cubicBezTo>
                    <a:pt x="29" y="22"/>
                    <a:pt x="27" y="26"/>
                    <a:pt x="25" y="30"/>
                  </a:cubicBezTo>
                  <a:cubicBezTo>
                    <a:pt x="23" y="33"/>
                    <a:pt x="19" y="35"/>
                    <a:pt x="14" y="35"/>
                  </a:cubicBezTo>
                  <a:cubicBezTo>
                    <a:pt x="10" y="35"/>
                    <a:pt x="6" y="33"/>
                    <a:pt x="3" y="29"/>
                  </a:cubicBezTo>
                  <a:cubicBezTo>
                    <a:pt x="1" y="26"/>
                    <a:pt x="0" y="22"/>
                    <a:pt x="0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50" name="Freeform 10"/>
            <p:cNvSpPr>
              <a:spLocks noChangeAspect="1"/>
            </p:cNvSpPr>
            <p:nvPr/>
          </p:nvSpPr>
          <p:spPr bwMode="auto">
            <a:xfrm>
              <a:off x="3888" y="1751"/>
              <a:ext cx="39" cy="55"/>
            </a:xfrm>
            <a:custGeom>
              <a:avLst/>
              <a:gdLst>
                <a:gd name="T0" fmla="*/ 0 w 24"/>
                <a:gd name="T1" fmla="*/ 3510467 h 34"/>
                <a:gd name="T2" fmla="*/ 0 w 24"/>
                <a:gd name="T3" fmla="*/ 0 h 34"/>
                <a:gd name="T4" fmla="*/ 1255145 w 24"/>
                <a:gd name="T5" fmla="*/ 0 h 34"/>
                <a:gd name="T6" fmla="*/ 1255145 w 24"/>
                <a:gd name="T7" fmla="*/ 3705873 h 34"/>
                <a:gd name="T8" fmla="*/ 2353726 w 24"/>
                <a:gd name="T9" fmla="*/ 4654516 h 34"/>
                <a:gd name="T10" fmla="*/ 2969584 w 24"/>
                <a:gd name="T11" fmla="*/ 3705873 h 34"/>
                <a:gd name="T12" fmla="*/ 2969584 w 24"/>
                <a:gd name="T13" fmla="*/ 0 h 34"/>
                <a:gd name="T14" fmla="*/ 4452104 w 24"/>
                <a:gd name="T15" fmla="*/ 0 h 34"/>
                <a:gd name="T16" fmla="*/ 4452104 w 24"/>
                <a:gd name="T17" fmla="*/ 3510467 h 34"/>
                <a:gd name="T18" fmla="*/ 3884584 w 24"/>
                <a:gd name="T19" fmla="*/ 5045435 h 34"/>
                <a:gd name="T20" fmla="*/ 2353726 w 24"/>
                <a:gd name="T21" fmla="*/ 5678695 h 34"/>
                <a:gd name="T22" fmla="*/ 557097 w 24"/>
                <a:gd name="T23" fmla="*/ 5045435 h 34"/>
                <a:gd name="T24" fmla="*/ 0 w 24"/>
                <a:gd name="T25" fmla="*/ 3510467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"/>
                <a:gd name="T40" fmla="*/ 0 h 34"/>
                <a:gd name="T41" fmla="*/ 24 w 24"/>
                <a:gd name="T42" fmla="*/ 34 h 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" h="34">
                  <a:moveTo>
                    <a:pt x="0" y="2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6"/>
                    <a:pt x="9" y="28"/>
                    <a:pt x="12" y="28"/>
                  </a:cubicBezTo>
                  <a:cubicBezTo>
                    <a:pt x="15" y="28"/>
                    <a:pt x="16" y="26"/>
                    <a:pt x="16" y="22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4" y="25"/>
                    <a:pt x="23" y="28"/>
                    <a:pt x="21" y="30"/>
                  </a:cubicBezTo>
                  <a:cubicBezTo>
                    <a:pt x="19" y="33"/>
                    <a:pt x="16" y="34"/>
                    <a:pt x="12" y="34"/>
                  </a:cubicBezTo>
                  <a:cubicBezTo>
                    <a:pt x="8" y="34"/>
                    <a:pt x="5" y="33"/>
                    <a:pt x="3" y="30"/>
                  </a:cubicBezTo>
                  <a:cubicBezTo>
                    <a:pt x="1" y="28"/>
                    <a:pt x="0" y="25"/>
                    <a:pt x="0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51" name="Freeform 11"/>
            <p:cNvSpPr>
              <a:spLocks noChangeAspect="1"/>
            </p:cNvSpPr>
            <p:nvPr/>
          </p:nvSpPr>
          <p:spPr bwMode="auto">
            <a:xfrm>
              <a:off x="3933" y="1751"/>
              <a:ext cx="36" cy="53"/>
            </a:xfrm>
            <a:custGeom>
              <a:avLst/>
              <a:gdLst>
                <a:gd name="T0" fmla="*/ 12 w 36"/>
                <a:gd name="T1" fmla="*/ 53 h 53"/>
                <a:gd name="T2" fmla="*/ 12 w 36"/>
                <a:gd name="T3" fmla="*/ 9 h 53"/>
                <a:gd name="T4" fmla="*/ 0 w 36"/>
                <a:gd name="T5" fmla="*/ 9 h 53"/>
                <a:gd name="T6" fmla="*/ 0 w 36"/>
                <a:gd name="T7" fmla="*/ 0 h 53"/>
                <a:gd name="T8" fmla="*/ 36 w 36"/>
                <a:gd name="T9" fmla="*/ 0 h 53"/>
                <a:gd name="T10" fmla="*/ 36 w 36"/>
                <a:gd name="T11" fmla="*/ 9 h 53"/>
                <a:gd name="T12" fmla="*/ 25 w 36"/>
                <a:gd name="T13" fmla="*/ 9 h 53"/>
                <a:gd name="T14" fmla="*/ 25 w 36"/>
                <a:gd name="T15" fmla="*/ 53 h 53"/>
                <a:gd name="T16" fmla="*/ 12 w 36"/>
                <a:gd name="T17" fmla="*/ 53 h 53"/>
                <a:gd name="T18" fmla="*/ 12 w 36"/>
                <a:gd name="T19" fmla="*/ 53 h 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"/>
                <a:gd name="T31" fmla="*/ 0 h 53"/>
                <a:gd name="T32" fmla="*/ 36 w 36"/>
                <a:gd name="T33" fmla="*/ 53 h 5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" h="53">
                  <a:moveTo>
                    <a:pt x="12" y="53"/>
                  </a:moveTo>
                  <a:lnTo>
                    <a:pt x="12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6" y="9"/>
                  </a:lnTo>
                  <a:lnTo>
                    <a:pt x="25" y="9"/>
                  </a:lnTo>
                  <a:lnTo>
                    <a:pt x="25" y="53"/>
                  </a:lnTo>
                  <a:lnTo>
                    <a:pt x="12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52" name="Freeform 12"/>
            <p:cNvSpPr>
              <a:spLocks noChangeAspect="1"/>
            </p:cNvSpPr>
            <p:nvPr/>
          </p:nvSpPr>
          <p:spPr bwMode="auto">
            <a:xfrm>
              <a:off x="3976" y="1751"/>
              <a:ext cx="32" cy="53"/>
            </a:xfrm>
            <a:custGeom>
              <a:avLst/>
              <a:gdLst>
                <a:gd name="T0" fmla="*/ 0 w 32"/>
                <a:gd name="T1" fmla="*/ 53 h 53"/>
                <a:gd name="T2" fmla="*/ 0 w 32"/>
                <a:gd name="T3" fmla="*/ 0 h 53"/>
                <a:gd name="T4" fmla="*/ 32 w 32"/>
                <a:gd name="T5" fmla="*/ 0 h 53"/>
                <a:gd name="T6" fmla="*/ 32 w 32"/>
                <a:gd name="T7" fmla="*/ 9 h 53"/>
                <a:gd name="T8" fmla="*/ 13 w 32"/>
                <a:gd name="T9" fmla="*/ 9 h 53"/>
                <a:gd name="T10" fmla="*/ 13 w 32"/>
                <a:gd name="T11" fmla="*/ 21 h 53"/>
                <a:gd name="T12" fmla="*/ 31 w 32"/>
                <a:gd name="T13" fmla="*/ 21 h 53"/>
                <a:gd name="T14" fmla="*/ 31 w 32"/>
                <a:gd name="T15" fmla="*/ 31 h 53"/>
                <a:gd name="T16" fmla="*/ 13 w 32"/>
                <a:gd name="T17" fmla="*/ 31 h 53"/>
                <a:gd name="T18" fmla="*/ 13 w 32"/>
                <a:gd name="T19" fmla="*/ 44 h 53"/>
                <a:gd name="T20" fmla="*/ 32 w 32"/>
                <a:gd name="T21" fmla="*/ 44 h 53"/>
                <a:gd name="T22" fmla="*/ 32 w 32"/>
                <a:gd name="T23" fmla="*/ 53 h 53"/>
                <a:gd name="T24" fmla="*/ 0 w 32"/>
                <a:gd name="T25" fmla="*/ 53 h 53"/>
                <a:gd name="T26" fmla="*/ 0 w 32"/>
                <a:gd name="T27" fmla="*/ 53 h 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2"/>
                <a:gd name="T43" fmla="*/ 0 h 53"/>
                <a:gd name="T44" fmla="*/ 32 w 32"/>
                <a:gd name="T45" fmla="*/ 53 h 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2" h="53">
                  <a:moveTo>
                    <a:pt x="0" y="53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9"/>
                  </a:lnTo>
                  <a:lnTo>
                    <a:pt x="13" y="9"/>
                  </a:lnTo>
                  <a:lnTo>
                    <a:pt x="13" y="21"/>
                  </a:lnTo>
                  <a:lnTo>
                    <a:pt x="31" y="21"/>
                  </a:lnTo>
                  <a:lnTo>
                    <a:pt x="31" y="31"/>
                  </a:lnTo>
                  <a:lnTo>
                    <a:pt x="13" y="31"/>
                  </a:lnTo>
                  <a:lnTo>
                    <a:pt x="13" y="44"/>
                  </a:lnTo>
                  <a:lnTo>
                    <a:pt x="32" y="44"/>
                  </a:lnTo>
                  <a:lnTo>
                    <a:pt x="32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53" name="Freeform 13"/>
            <p:cNvSpPr>
              <a:spLocks noChangeAspect="1" noEditPoints="1"/>
            </p:cNvSpPr>
            <p:nvPr/>
          </p:nvSpPr>
          <p:spPr bwMode="auto">
            <a:xfrm>
              <a:off x="4017" y="1751"/>
              <a:ext cx="39" cy="53"/>
            </a:xfrm>
            <a:custGeom>
              <a:avLst/>
              <a:gdLst>
                <a:gd name="T0" fmla="*/ 1471085 w 24"/>
                <a:gd name="T1" fmla="*/ 711056 h 33"/>
                <a:gd name="T2" fmla="*/ 1471085 w 24"/>
                <a:gd name="T3" fmla="*/ 1890627 h 33"/>
                <a:gd name="T4" fmla="*/ 1827436 w 24"/>
                <a:gd name="T5" fmla="*/ 1890627 h 33"/>
                <a:gd name="T6" fmla="*/ 2390513 w 24"/>
                <a:gd name="T7" fmla="*/ 1834120 h 33"/>
                <a:gd name="T8" fmla="*/ 2739757 w 24"/>
                <a:gd name="T9" fmla="*/ 1403141 h 33"/>
                <a:gd name="T10" fmla="*/ 1827436 w 24"/>
                <a:gd name="T11" fmla="*/ 711056 h 33"/>
                <a:gd name="T12" fmla="*/ 1471085 w 24"/>
                <a:gd name="T13" fmla="*/ 711056 h 33"/>
                <a:gd name="T14" fmla="*/ 0 w 24"/>
                <a:gd name="T15" fmla="*/ 4604579 h 33"/>
                <a:gd name="T16" fmla="*/ 0 w 24"/>
                <a:gd name="T17" fmla="*/ 0 h 33"/>
                <a:gd name="T18" fmla="*/ 2353726 w 24"/>
                <a:gd name="T19" fmla="*/ 0 h 33"/>
                <a:gd name="T20" fmla="*/ 3824805 w 24"/>
                <a:gd name="T21" fmla="*/ 275664 h 33"/>
                <a:gd name="T22" fmla="*/ 4236489 w 24"/>
                <a:gd name="T23" fmla="*/ 1141999 h 33"/>
                <a:gd name="T24" fmla="*/ 2969584 w 24"/>
                <a:gd name="T25" fmla="*/ 2321231 h 33"/>
                <a:gd name="T26" fmla="*/ 2969584 w 24"/>
                <a:gd name="T27" fmla="*/ 2321231 h 33"/>
                <a:gd name="T28" fmla="*/ 3539861 w 24"/>
                <a:gd name="T29" fmla="*/ 2689136 h 33"/>
                <a:gd name="T30" fmla="*/ 3884584 w 24"/>
                <a:gd name="T31" fmla="*/ 3036462 h 33"/>
                <a:gd name="T32" fmla="*/ 4452104 w 24"/>
                <a:gd name="T33" fmla="*/ 4604579 h 33"/>
                <a:gd name="T34" fmla="*/ 2969584 w 24"/>
                <a:gd name="T35" fmla="*/ 4604579 h 33"/>
                <a:gd name="T36" fmla="*/ 2390513 w 24"/>
                <a:gd name="T37" fmla="*/ 3392180 h 33"/>
                <a:gd name="T38" fmla="*/ 2039611 w 24"/>
                <a:gd name="T39" fmla="*/ 2761525 h 33"/>
                <a:gd name="T40" fmla="*/ 1471085 w 24"/>
                <a:gd name="T41" fmla="*/ 2761525 h 33"/>
                <a:gd name="T42" fmla="*/ 1471085 w 24"/>
                <a:gd name="T43" fmla="*/ 4604579 h 33"/>
                <a:gd name="T44" fmla="*/ 0 w 24"/>
                <a:gd name="T45" fmla="*/ 4604579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4"/>
                <a:gd name="T70" fmla="*/ 0 h 33"/>
                <a:gd name="T71" fmla="*/ 24 w 24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4" h="33">
                  <a:moveTo>
                    <a:pt x="8" y="5"/>
                  </a:moveTo>
                  <a:cubicBezTo>
                    <a:pt x="8" y="14"/>
                    <a:pt x="8" y="14"/>
                    <a:pt x="8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4"/>
                    <a:pt x="13" y="14"/>
                    <a:pt x="13" y="13"/>
                  </a:cubicBezTo>
                  <a:cubicBezTo>
                    <a:pt x="14" y="12"/>
                    <a:pt x="15" y="11"/>
                    <a:pt x="15" y="10"/>
                  </a:cubicBezTo>
                  <a:cubicBezTo>
                    <a:pt x="15" y="7"/>
                    <a:pt x="13" y="5"/>
                    <a:pt x="10" y="5"/>
                  </a:cubicBezTo>
                  <a:cubicBezTo>
                    <a:pt x="8" y="5"/>
                    <a:pt x="8" y="5"/>
                    <a:pt x="8" y="5"/>
                  </a:cubicBezTo>
                  <a:close/>
                  <a:moveTo>
                    <a:pt x="0" y="3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5" y="0"/>
                    <a:pt x="18" y="0"/>
                    <a:pt x="20" y="2"/>
                  </a:cubicBezTo>
                  <a:cubicBezTo>
                    <a:pt x="22" y="3"/>
                    <a:pt x="23" y="5"/>
                    <a:pt x="23" y="8"/>
                  </a:cubicBezTo>
                  <a:cubicBezTo>
                    <a:pt x="23" y="13"/>
                    <a:pt x="20" y="16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7" y="17"/>
                    <a:pt x="18" y="17"/>
                    <a:pt x="19" y="19"/>
                  </a:cubicBezTo>
                  <a:cubicBezTo>
                    <a:pt x="20" y="19"/>
                    <a:pt x="20" y="20"/>
                    <a:pt x="21" y="22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2"/>
                    <a:pt x="12" y="21"/>
                    <a:pt x="11" y="20"/>
                  </a:cubicBezTo>
                  <a:cubicBezTo>
                    <a:pt x="11" y="20"/>
                    <a:pt x="10" y="20"/>
                    <a:pt x="8" y="20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0" y="33"/>
                    <a:pt x="0" y="33"/>
                    <a:pt x="0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54" name="Freeform 14"/>
            <p:cNvSpPr>
              <a:spLocks noChangeAspect="1"/>
            </p:cNvSpPr>
            <p:nvPr/>
          </p:nvSpPr>
          <p:spPr bwMode="auto">
            <a:xfrm>
              <a:off x="3884" y="1409"/>
              <a:ext cx="265" cy="98"/>
            </a:xfrm>
            <a:custGeom>
              <a:avLst/>
              <a:gdLst>
                <a:gd name="T0" fmla="*/ 6593449 w 162"/>
                <a:gd name="T1" fmla="*/ 11302203 h 60"/>
                <a:gd name="T2" fmla="*/ 6337290 w 162"/>
                <a:gd name="T3" fmla="*/ 11067068 h 60"/>
                <a:gd name="T4" fmla="*/ 0 w 162"/>
                <a:gd name="T5" fmla="*/ 7400187 h 60"/>
                <a:gd name="T6" fmla="*/ 4889553 w 162"/>
                <a:gd name="T7" fmla="*/ 4678130 h 60"/>
                <a:gd name="T8" fmla="*/ 11422967 w 162"/>
                <a:gd name="T9" fmla="*/ 8441810 h 60"/>
                <a:gd name="T10" fmla="*/ 16317395 w 162"/>
                <a:gd name="T11" fmla="*/ 8050826 h 60"/>
                <a:gd name="T12" fmla="*/ 24633703 w 162"/>
                <a:gd name="T13" fmla="*/ 3373746 h 60"/>
                <a:gd name="T14" fmla="*/ 15506935 w 162"/>
                <a:gd name="T15" fmla="*/ 3373746 h 60"/>
                <a:gd name="T16" fmla="*/ 15506935 w 162"/>
                <a:gd name="T17" fmla="*/ 0 h 60"/>
                <a:gd name="T18" fmla="*/ 35643408 w 162"/>
                <a:gd name="T19" fmla="*/ 0 h 60"/>
                <a:gd name="T20" fmla="*/ 35643408 w 162"/>
                <a:gd name="T21" fmla="*/ 11302203 h 60"/>
                <a:gd name="T22" fmla="*/ 29787965 w 162"/>
                <a:gd name="T23" fmla="*/ 11302203 h 60"/>
                <a:gd name="T24" fmla="*/ 29532989 w 162"/>
                <a:gd name="T25" fmla="*/ 6140740 h 60"/>
                <a:gd name="T26" fmla="*/ 21402332 w 162"/>
                <a:gd name="T27" fmla="*/ 10836379 h 60"/>
                <a:gd name="T28" fmla="*/ 13207577 w 162"/>
                <a:gd name="T29" fmla="*/ 12710938 h 60"/>
                <a:gd name="T30" fmla="*/ 6593449 w 162"/>
                <a:gd name="T31" fmla="*/ 11302203 h 60"/>
                <a:gd name="T32" fmla="*/ 6593449 w 162"/>
                <a:gd name="T33" fmla="*/ 11302203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2"/>
                <a:gd name="T52" fmla="*/ 0 h 60"/>
                <a:gd name="T53" fmla="*/ 162 w 162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2" h="60">
                  <a:moveTo>
                    <a:pt x="30" y="53"/>
                  </a:moveTo>
                  <a:cubicBezTo>
                    <a:pt x="30" y="53"/>
                    <a:pt x="29" y="52"/>
                    <a:pt x="29" y="5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8" y="43"/>
                    <a:pt x="66" y="42"/>
                    <a:pt x="74" y="38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62" y="53"/>
                    <a:pt x="162" y="53"/>
                    <a:pt x="162" y="53"/>
                  </a:cubicBezTo>
                  <a:cubicBezTo>
                    <a:pt x="135" y="53"/>
                    <a:pt x="135" y="53"/>
                    <a:pt x="135" y="53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83" y="59"/>
                    <a:pt x="69" y="60"/>
                    <a:pt x="60" y="60"/>
                  </a:cubicBezTo>
                  <a:cubicBezTo>
                    <a:pt x="44" y="60"/>
                    <a:pt x="33" y="54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lose/>
                </a:path>
              </a:pathLst>
            </a:custGeom>
            <a:solidFill>
              <a:srgbClr val="202D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55" name="Freeform 15"/>
            <p:cNvSpPr>
              <a:spLocks noChangeAspect="1"/>
            </p:cNvSpPr>
            <p:nvPr/>
          </p:nvSpPr>
          <p:spPr bwMode="auto">
            <a:xfrm>
              <a:off x="3703" y="1406"/>
              <a:ext cx="171" cy="152"/>
            </a:xfrm>
            <a:custGeom>
              <a:avLst/>
              <a:gdLst>
                <a:gd name="T0" fmla="*/ 7720733 w 105"/>
                <a:gd name="T1" fmla="*/ 17294464 h 93"/>
                <a:gd name="T2" fmla="*/ 13513995 w 105"/>
                <a:gd name="T3" fmla="*/ 13580911 h 93"/>
                <a:gd name="T4" fmla="*/ 12936093 w 105"/>
                <a:gd name="T5" fmla="*/ 10819546 h 93"/>
                <a:gd name="T6" fmla="*/ 5587046 w 105"/>
                <a:gd name="T7" fmla="*/ 6241120 h 93"/>
                <a:gd name="T8" fmla="*/ 5587046 w 105"/>
                <a:gd name="T9" fmla="*/ 11455013 h 93"/>
                <a:gd name="T10" fmla="*/ 0 w 105"/>
                <a:gd name="T11" fmla="*/ 11455013 h 93"/>
                <a:gd name="T12" fmla="*/ 0 w 105"/>
                <a:gd name="T13" fmla="*/ 0 h 93"/>
                <a:gd name="T14" fmla="*/ 18156749 w 105"/>
                <a:gd name="T15" fmla="*/ 0 h 93"/>
                <a:gd name="T16" fmla="*/ 18156749 w 105"/>
                <a:gd name="T17" fmla="*/ 3330861 h 93"/>
                <a:gd name="T18" fmla="*/ 9813783 w 105"/>
                <a:gd name="T19" fmla="*/ 3330861 h 93"/>
                <a:gd name="T20" fmla="*/ 17314672 w 105"/>
                <a:gd name="T21" fmla="*/ 7923873 h 93"/>
                <a:gd name="T22" fmla="*/ 20711984 w 105"/>
                <a:gd name="T23" fmla="*/ 12522876 h 93"/>
                <a:gd name="T24" fmla="*/ 17896192 w 105"/>
                <a:gd name="T25" fmla="*/ 16417095 h 93"/>
                <a:gd name="T26" fmla="*/ 12193613 w 105"/>
                <a:gd name="T27" fmla="*/ 20014564 h 93"/>
                <a:gd name="T28" fmla="*/ 7720733 w 105"/>
                <a:gd name="T29" fmla="*/ 17294464 h 93"/>
                <a:gd name="T30" fmla="*/ 7720733 w 105"/>
                <a:gd name="T31" fmla="*/ 17294464 h 9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5"/>
                <a:gd name="T49" fmla="*/ 0 h 93"/>
                <a:gd name="T50" fmla="*/ 105 w 105"/>
                <a:gd name="T51" fmla="*/ 93 h 9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5" h="93">
                  <a:moveTo>
                    <a:pt x="39" y="80"/>
                  </a:moveTo>
                  <a:cubicBezTo>
                    <a:pt x="69" y="63"/>
                    <a:pt x="69" y="63"/>
                    <a:pt x="69" y="63"/>
                  </a:cubicBezTo>
                  <a:cubicBezTo>
                    <a:pt x="75" y="60"/>
                    <a:pt x="74" y="55"/>
                    <a:pt x="66" y="50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15"/>
                    <a:pt x="92" y="15"/>
                    <a:pt x="92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102" y="45"/>
                    <a:pt x="105" y="53"/>
                    <a:pt x="105" y="58"/>
                  </a:cubicBezTo>
                  <a:cubicBezTo>
                    <a:pt x="104" y="68"/>
                    <a:pt x="94" y="75"/>
                    <a:pt x="91" y="76"/>
                  </a:cubicBezTo>
                  <a:cubicBezTo>
                    <a:pt x="62" y="93"/>
                    <a:pt x="62" y="93"/>
                    <a:pt x="62" y="93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39" y="80"/>
                    <a:pt x="39" y="80"/>
                    <a:pt x="39" y="80"/>
                  </a:cubicBezTo>
                  <a:close/>
                </a:path>
              </a:pathLst>
            </a:custGeom>
            <a:solidFill>
              <a:srgbClr val="202D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56" name="Freeform 16"/>
            <p:cNvSpPr>
              <a:spLocks noChangeAspect="1"/>
            </p:cNvSpPr>
            <p:nvPr/>
          </p:nvSpPr>
          <p:spPr bwMode="auto">
            <a:xfrm>
              <a:off x="3698" y="1564"/>
              <a:ext cx="265" cy="98"/>
            </a:xfrm>
            <a:custGeom>
              <a:avLst/>
              <a:gdLst>
                <a:gd name="T0" fmla="*/ 29058636 w 162"/>
                <a:gd name="T1" fmla="*/ 1661500 h 60"/>
                <a:gd name="T2" fmla="*/ 35643408 w 162"/>
                <a:gd name="T3" fmla="*/ 5307597 h 60"/>
                <a:gd name="T4" fmla="*/ 30566124 w 162"/>
                <a:gd name="T5" fmla="*/ 8050826 h 60"/>
                <a:gd name="T6" fmla="*/ 23973004 w 162"/>
                <a:gd name="T7" fmla="*/ 4432512 h 60"/>
                <a:gd name="T8" fmla="*/ 19416681 w 162"/>
                <a:gd name="T9" fmla="*/ 4929077 h 60"/>
                <a:gd name="T10" fmla="*/ 11036872 w 162"/>
                <a:gd name="T11" fmla="*/ 9638207 h 60"/>
                <a:gd name="T12" fmla="*/ 20190407 w 162"/>
                <a:gd name="T13" fmla="*/ 9638207 h 60"/>
                <a:gd name="T14" fmla="*/ 20190407 w 162"/>
                <a:gd name="T15" fmla="*/ 12710938 h 60"/>
                <a:gd name="T16" fmla="*/ 0 w 162"/>
                <a:gd name="T17" fmla="*/ 12710938 h 60"/>
                <a:gd name="T18" fmla="*/ 0 w 162"/>
                <a:gd name="T19" fmla="*/ 1409276 h 60"/>
                <a:gd name="T20" fmla="*/ 5949742 w 162"/>
                <a:gd name="T21" fmla="*/ 1409276 h 60"/>
                <a:gd name="T22" fmla="*/ 5949742 w 162"/>
                <a:gd name="T23" fmla="*/ 6634518 h 60"/>
                <a:gd name="T24" fmla="*/ 14241278 w 162"/>
                <a:gd name="T25" fmla="*/ 2065559 h 60"/>
                <a:gd name="T26" fmla="*/ 22260702 w 162"/>
                <a:gd name="T27" fmla="*/ 0 h 60"/>
                <a:gd name="T28" fmla="*/ 29058636 w 162"/>
                <a:gd name="T29" fmla="*/ 1661500 h 60"/>
                <a:gd name="T30" fmla="*/ 29058636 w 162"/>
                <a:gd name="T31" fmla="*/ 1661500 h 6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62"/>
                <a:gd name="T49" fmla="*/ 0 h 60"/>
                <a:gd name="T50" fmla="*/ 162 w 162"/>
                <a:gd name="T51" fmla="*/ 60 h 6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62" h="60">
                  <a:moveTo>
                    <a:pt x="132" y="8"/>
                  </a:moveTo>
                  <a:cubicBezTo>
                    <a:pt x="162" y="25"/>
                    <a:pt x="162" y="25"/>
                    <a:pt x="162" y="25"/>
                  </a:cubicBezTo>
                  <a:cubicBezTo>
                    <a:pt x="139" y="38"/>
                    <a:pt x="139" y="38"/>
                    <a:pt x="139" y="38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3" y="17"/>
                    <a:pt x="96" y="18"/>
                    <a:pt x="88" y="23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92" y="45"/>
                    <a:pt x="92" y="45"/>
                    <a:pt x="92" y="45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79" y="2"/>
                    <a:pt x="92" y="0"/>
                    <a:pt x="101" y="0"/>
                  </a:cubicBezTo>
                  <a:cubicBezTo>
                    <a:pt x="118" y="0"/>
                    <a:pt x="129" y="6"/>
                    <a:pt x="132" y="8"/>
                  </a:cubicBezTo>
                  <a:cubicBezTo>
                    <a:pt x="132" y="8"/>
                    <a:pt x="132" y="8"/>
                    <a:pt x="132" y="8"/>
                  </a:cubicBezTo>
                  <a:close/>
                </a:path>
              </a:pathLst>
            </a:custGeom>
            <a:solidFill>
              <a:srgbClr val="202D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57" name="Freeform 17"/>
            <p:cNvSpPr>
              <a:spLocks noChangeAspect="1"/>
            </p:cNvSpPr>
            <p:nvPr/>
          </p:nvSpPr>
          <p:spPr bwMode="auto">
            <a:xfrm>
              <a:off x="3972" y="1514"/>
              <a:ext cx="170" cy="153"/>
            </a:xfrm>
            <a:custGeom>
              <a:avLst/>
              <a:gdLst>
                <a:gd name="T0" fmla="*/ 22499936 w 104"/>
                <a:gd name="T1" fmla="*/ 7816773 h 94"/>
                <a:gd name="T2" fmla="*/ 22499936 w 104"/>
                <a:gd name="T3" fmla="*/ 18273029 h 94"/>
                <a:gd name="T4" fmla="*/ 2776610 w 104"/>
                <a:gd name="T5" fmla="*/ 18273029 h 94"/>
                <a:gd name="T6" fmla="*/ 2669260 w 104"/>
                <a:gd name="T7" fmla="*/ 15221763 h 94"/>
                <a:gd name="T8" fmla="*/ 11658363 w 104"/>
                <a:gd name="T9" fmla="*/ 15221763 h 94"/>
                <a:gd name="T10" fmla="*/ 3447273 w 104"/>
                <a:gd name="T11" fmla="*/ 10867751 h 94"/>
                <a:gd name="T12" fmla="*/ 0 w 104"/>
                <a:gd name="T13" fmla="*/ 6813386 h 94"/>
                <a:gd name="T14" fmla="*/ 2776610 w 104"/>
                <a:gd name="T15" fmla="*/ 3390050 h 94"/>
                <a:gd name="T16" fmla="*/ 9211004 w 104"/>
                <a:gd name="T17" fmla="*/ 0 h 94"/>
                <a:gd name="T18" fmla="*/ 14034564 w 104"/>
                <a:gd name="T19" fmla="*/ 2487092 h 94"/>
                <a:gd name="T20" fmla="*/ 7795839 w 104"/>
                <a:gd name="T21" fmla="*/ 5881584 h 94"/>
                <a:gd name="T22" fmla="*/ 8510864 w 104"/>
                <a:gd name="T23" fmla="*/ 8389519 h 94"/>
                <a:gd name="T24" fmla="*/ 16715412 w 104"/>
                <a:gd name="T25" fmla="*/ 12723042 h 94"/>
                <a:gd name="T26" fmla="*/ 16715412 w 104"/>
                <a:gd name="T27" fmla="*/ 7816773 h 94"/>
                <a:gd name="T28" fmla="*/ 22499936 w 104"/>
                <a:gd name="T29" fmla="*/ 7816773 h 94"/>
                <a:gd name="T30" fmla="*/ 22499936 w 104"/>
                <a:gd name="T31" fmla="*/ 7816773 h 9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"/>
                <a:gd name="T49" fmla="*/ 0 h 94"/>
                <a:gd name="T50" fmla="*/ 104 w 104"/>
                <a:gd name="T51" fmla="*/ 94 h 9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" h="94">
                  <a:moveTo>
                    <a:pt x="104" y="40"/>
                  </a:moveTo>
                  <a:cubicBezTo>
                    <a:pt x="104" y="94"/>
                    <a:pt x="104" y="94"/>
                    <a:pt x="104" y="94"/>
                  </a:cubicBezTo>
                  <a:cubicBezTo>
                    <a:pt x="13" y="94"/>
                    <a:pt x="13" y="94"/>
                    <a:pt x="13" y="94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54" y="78"/>
                    <a:pt x="54" y="78"/>
                    <a:pt x="54" y="78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3" y="48"/>
                    <a:pt x="0" y="40"/>
                    <a:pt x="0" y="35"/>
                  </a:cubicBezTo>
                  <a:cubicBezTo>
                    <a:pt x="0" y="25"/>
                    <a:pt x="11" y="18"/>
                    <a:pt x="13" y="17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65" y="13"/>
                    <a:pt x="65" y="13"/>
                    <a:pt x="65" y="1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0" y="34"/>
                    <a:pt x="31" y="38"/>
                    <a:pt x="39" y="43"/>
                  </a:cubicBezTo>
                  <a:cubicBezTo>
                    <a:pt x="77" y="65"/>
                    <a:pt x="77" y="65"/>
                    <a:pt x="77" y="65"/>
                  </a:cubicBezTo>
                  <a:cubicBezTo>
                    <a:pt x="77" y="40"/>
                    <a:pt x="77" y="40"/>
                    <a:pt x="77" y="40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40"/>
                    <a:pt x="104" y="40"/>
                    <a:pt x="104" y="40"/>
                  </a:cubicBezTo>
                  <a:close/>
                </a:path>
              </a:pathLst>
            </a:custGeom>
            <a:solidFill>
              <a:srgbClr val="202D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58" name="Freeform 18"/>
            <p:cNvSpPr>
              <a:spLocks noChangeAspect="1"/>
            </p:cNvSpPr>
            <p:nvPr/>
          </p:nvSpPr>
          <p:spPr bwMode="auto">
            <a:xfrm>
              <a:off x="3878" y="1402"/>
              <a:ext cx="264" cy="100"/>
            </a:xfrm>
            <a:custGeom>
              <a:avLst/>
              <a:gdLst>
                <a:gd name="T0" fmla="*/ 6019107 w 162"/>
                <a:gd name="T1" fmla="*/ 12377416 h 61"/>
                <a:gd name="T2" fmla="*/ 6019107 w 162"/>
                <a:gd name="T3" fmla="*/ 12377416 h 61"/>
                <a:gd name="T4" fmla="*/ 0 w 162"/>
                <a:gd name="T5" fmla="*/ 8414695 h 61"/>
                <a:gd name="T6" fmla="*/ 4552678 w 162"/>
                <a:gd name="T7" fmla="*/ 5384511 h 61"/>
                <a:gd name="T8" fmla="*/ 10578478 w 162"/>
                <a:gd name="T9" fmla="*/ 9335577 h 61"/>
                <a:gd name="T10" fmla="*/ 14861533 w 162"/>
                <a:gd name="T11" fmla="*/ 8827069 h 61"/>
                <a:gd name="T12" fmla="*/ 22528816 w 162"/>
                <a:gd name="T13" fmla="*/ 3715346 h 61"/>
                <a:gd name="T14" fmla="*/ 14048147 w 162"/>
                <a:gd name="T15" fmla="*/ 3715346 h 61"/>
                <a:gd name="T16" fmla="*/ 14048147 w 162"/>
                <a:gd name="T17" fmla="*/ 0 h 61"/>
                <a:gd name="T18" fmla="*/ 32477951 w 162"/>
                <a:gd name="T19" fmla="*/ 0 h 61"/>
                <a:gd name="T20" fmla="*/ 32477951 w 162"/>
                <a:gd name="T21" fmla="*/ 12635466 h 61"/>
                <a:gd name="T22" fmla="*/ 27102046 w 162"/>
                <a:gd name="T23" fmla="*/ 12635466 h 61"/>
                <a:gd name="T24" fmla="*/ 27102046 w 162"/>
                <a:gd name="T25" fmla="*/ 6859684 h 61"/>
                <a:gd name="T26" fmla="*/ 19423034 w 162"/>
                <a:gd name="T27" fmla="*/ 11929064 h 61"/>
                <a:gd name="T28" fmla="*/ 12143156 w 162"/>
                <a:gd name="T29" fmla="*/ 14206087 h 61"/>
                <a:gd name="T30" fmla="*/ 6019107 w 162"/>
                <a:gd name="T31" fmla="*/ 12377416 h 61"/>
                <a:gd name="T32" fmla="*/ 6019107 w 162"/>
                <a:gd name="T33" fmla="*/ 12377416 h 6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2"/>
                <a:gd name="T52" fmla="*/ 0 h 61"/>
                <a:gd name="T53" fmla="*/ 162 w 162"/>
                <a:gd name="T54" fmla="*/ 61 h 6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2" h="61">
                  <a:moveTo>
                    <a:pt x="30" y="53"/>
                  </a:moveTo>
                  <a:cubicBezTo>
                    <a:pt x="30" y="53"/>
                    <a:pt x="30" y="53"/>
                    <a:pt x="30" y="5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9" y="43"/>
                    <a:pt x="66" y="43"/>
                    <a:pt x="74" y="38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135" y="54"/>
                    <a:pt x="135" y="54"/>
                    <a:pt x="135" y="54"/>
                  </a:cubicBezTo>
                  <a:cubicBezTo>
                    <a:pt x="135" y="29"/>
                    <a:pt x="135" y="29"/>
                    <a:pt x="135" y="29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83" y="59"/>
                    <a:pt x="70" y="61"/>
                    <a:pt x="61" y="61"/>
                  </a:cubicBezTo>
                  <a:cubicBezTo>
                    <a:pt x="44" y="60"/>
                    <a:pt x="33" y="55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59" name="Freeform 19"/>
            <p:cNvSpPr>
              <a:spLocks noChangeAspect="1"/>
            </p:cNvSpPr>
            <p:nvPr/>
          </p:nvSpPr>
          <p:spPr bwMode="auto">
            <a:xfrm>
              <a:off x="3696" y="1399"/>
              <a:ext cx="172" cy="154"/>
            </a:xfrm>
            <a:custGeom>
              <a:avLst/>
              <a:gdLst>
                <a:gd name="T0" fmla="*/ 9191418 w 105"/>
                <a:gd name="T1" fmla="*/ 18575511 h 94"/>
                <a:gd name="T2" fmla="*/ 15713004 w 105"/>
                <a:gd name="T3" fmla="*/ 14438632 h 94"/>
                <a:gd name="T4" fmla="*/ 15056420 w 105"/>
                <a:gd name="T5" fmla="*/ 11764319 h 94"/>
                <a:gd name="T6" fmla="*/ 6367610 w 105"/>
                <a:gd name="T7" fmla="*/ 6714189 h 94"/>
                <a:gd name="T8" fmla="*/ 6367610 w 105"/>
                <a:gd name="T9" fmla="*/ 12164817 h 94"/>
                <a:gd name="T10" fmla="*/ 247472 w 105"/>
                <a:gd name="T11" fmla="*/ 12164817 h 94"/>
                <a:gd name="T12" fmla="*/ 0 w 105"/>
                <a:gd name="T13" fmla="*/ 0 h 94"/>
                <a:gd name="T14" fmla="*/ 21017384 w 105"/>
                <a:gd name="T15" fmla="*/ 0 h 94"/>
                <a:gd name="T16" fmla="*/ 21171528 w 105"/>
                <a:gd name="T17" fmla="*/ 3649204 h 94"/>
                <a:gd name="T18" fmla="*/ 11736047 w 105"/>
                <a:gd name="T19" fmla="*/ 3649204 h 94"/>
                <a:gd name="T20" fmla="*/ 20356324 w 105"/>
                <a:gd name="T21" fmla="*/ 8718523 h 94"/>
                <a:gd name="T22" fmla="*/ 23998244 w 105"/>
                <a:gd name="T23" fmla="*/ 13548150 h 94"/>
                <a:gd name="T24" fmla="*/ 21017384 w 105"/>
                <a:gd name="T25" fmla="*/ 17539458 h 94"/>
                <a:gd name="T26" fmla="*/ 14254461 w 105"/>
                <a:gd name="T27" fmla="*/ 21518956 h 94"/>
                <a:gd name="T28" fmla="*/ 9191418 w 105"/>
                <a:gd name="T29" fmla="*/ 18575511 h 94"/>
                <a:gd name="T30" fmla="*/ 9191418 w 105"/>
                <a:gd name="T31" fmla="*/ 18575511 h 9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5"/>
                <a:gd name="T49" fmla="*/ 0 h 94"/>
                <a:gd name="T50" fmla="*/ 105 w 105"/>
                <a:gd name="T51" fmla="*/ 94 h 9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5" h="94">
                  <a:moveTo>
                    <a:pt x="40" y="81"/>
                  </a:moveTo>
                  <a:cubicBezTo>
                    <a:pt x="69" y="63"/>
                    <a:pt x="69" y="63"/>
                    <a:pt x="69" y="63"/>
                  </a:cubicBezTo>
                  <a:cubicBezTo>
                    <a:pt x="75" y="60"/>
                    <a:pt x="74" y="56"/>
                    <a:pt x="66" y="51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89" y="38"/>
                    <a:pt x="89" y="38"/>
                    <a:pt x="89" y="38"/>
                  </a:cubicBezTo>
                  <a:cubicBezTo>
                    <a:pt x="102" y="46"/>
                    <a:pt x="105" y="54"/>
                    <a:pt x="105" y="59"/>
                  </a:cubicBezTo>
                  <a:cubicBezTo>
                    <a:pt x="105" y="69"/>
                    <a:pt x="94" y="75"/>
                    <a:pt x="92" y="77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40" y="81"/>
                    <a:pt x="40" y="81"/>
                    <a:pt x="40" y="81"/>
                  </a:cubicBezTo>
                  <a:cubicBezTo>
                    <a:pt x="40" y="81"/>
                    <a:pt x="40" y="81"/>
                    <a:pt x="40" y="8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60" name="Freeform 20"/>
            <p:cNvSpPr>
              <a:spLocks noChangeAspect="1"/>
            </p:cNvSpPr>
            <p:nvPr/>
          </p:nvSpPr>
          <p:spPr bwMode="auto">
            <a:xfrm>
              <a:off x="3692" y="1558"/>
              <a:ext cx="264" cy="99"/>
            </a:xfrm>
            <a:custGeom>
              <a:avLst/>
              <a:gdLst>
                <a:gd name="T0" fmla="*/ 26413479 w 162"/>
                <a:gd name="T1" fmla="*/ 1429263 h 61"/>
                <a:gd name="T2" fmla="*/ 32477951 w 162"/>
                <a:gd name="T3" fmla="*/ 4612697 h 61"/>
                <a:gd name="T4" fmla="*/ 28093171 w 162"/>
                <a:gd name="T5" fmla="*/ 6945842 h 61"/>
                <a:gd name="T6" fmla="*/ 22071979 w 162"/>
                <a:gd name="T7" fmla="*/ 3764636 h 61"/>
                <a:gd name="T8" fmla="*/ 17603779 w 162"/>
                <a:gd name="T9" fmla="*/ 4102049 h 61"/>
                <a:gd name="T10" fmla="*/ 9945993 w 162"/>
                <a:gd name="T11" fmla="*/ 8129911 h 61"/>
                <a:gd name="T12" fmla="*/ 18456882 w 162"/>
                <a:gd name="T13" fmla="*/ 8129911 h 61"/>
                <a:gd name="T14" fmla="*/ 18456882 w 162"/>
                <a:gd name="T15" fmla="*/ 11062969 h 61"/>
                <a:gd name="T16" fmla="*/ 0 w 162"/>
                <a:gd name="T17" fmla="*/ 11062969 h 61"/>
                <a:gd name="T18" fmla="*/ 0 w 162"/>
                <a:gd name="T19" fmla="*/ 1221113 h 61"/>
                <a:gd name="T20" fmla="*/ 5425855 w 162"/>
                <a:gd name="T21" fmla="*/ 1221113 h 61"/>
                <a:gd name="T22" fmla="*/ 5647534 w 162"/>
                <a:gd name="T23" fmla="*/ 5771713 h 61"/>
                <a:gd name="T24" fmla="*/ 13082856 w 162"/>
                <a:gd name="T25" fmla="*/ 1773799 h 61"/>
                <a:gd name="T26" fmla="*/ 20307900 w 162"/>
                <a:gd name="T27" fmla="*/ 0 h 61"/>
                <a:gd name="T28" fmla="*/ 26413479 w 162"/>
                <a:gd name="T29" fmla="*/ 1429263 h 61"/>
                <a:gd name="T30" fmla="*/ 26413479 w 162"/>
                <a:gd name="T31" fmla="*/ 1429263 h 6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62"/>
                <a:gd name="T49" fmla="*/ 0 h 61"/>
                <a:gd name="T50" fmla="*/ 162 w 162"/>
                <a:gd name="T51" fmla="*/ 61 h 6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62" h="61">
                  <a:moveTo>
                    <a:pt x="132" y="8"/>
                  </a:moveTo>
                  <a:cubicBezTo>
                    <a:pt x="162" y="25"/>
                    <a:pt x="162" y="25"/>
                    <a:pt x="162" y="25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10" y="21"/>
                    <a:pt x="110" y="21"/>
                    <a:pt x="110" y="21"/>
                  </a:cubicBezTo>
                  <a:cubicBezTo>
                    <a:pt x="104" y="18"/>
                    <a:pt x="96" y="18"/>
                    <a:pt x="88" y="23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92" y="45"/>
                    <a:pt x="92" y="45"/>
                    <a:pt x="92" y="45"/>
                  </a:cubicBezTo>
                  <a:cubicBezTo>
                    <a:pt x="92" y="61"/>
                    <a:pt x="92" y="61"/>
                    <a:pt x="92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79" y="2"/>
                    <a:pt x="93" y="0"/>
                    <a:pt x="101" y="0"/>
                  </a:cubicBezTo>
                  <a:cubicBezTo>
                    <a:pt x="118" y="1"/>
                    <a:pt x="130" y="7"/>
                    <a:pt x="132" y="8"/>
                  </a:cubicBezTo>
                  <a:cubicBezTo>
                    <a:pt x="132" y="8"/>
                    <a:pt x="132" y="8"/>
                    <a:pt x="132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61" name="Freeform 21"/>
            <p:cNvSpPr>
              <a:spLocks noChangeAspect="1"/>
            </p:cNvSpPr>
            <p:nvPr/>
          </p:nvSpPr>
          <p:spPr bwMode="auto">
            <a:xfrm>
              <a:off x="3966" y="1507"/>
              <a:ext cx="171" cy="154"/>
            </a:xfrm>
            <a:custGeom>
              <a:avLst/>
              <a:gdLst>
                <a:gd name="T0" fmla="*/ 20711984 w 105"/>
                <a:gd name="T1" fmla="*/ 9367466 h 94"/>
                <a:gd name="T2" fmla="*/ 20711984 w 105"/>
                <a:gd name="T3" fmla="*/ 21518956 h 94"/>
                <a:gd name="T4" fmla="*/ 2528875 w 105"/>
                <a:gd name="T5" fmla="*/ 21518956 h 94"/>
                <a:gd name="T6" fmla="*/ 2528875 w 105"/>
                <a:gd name="T7" fmla="*/ 17927846 h 94"/>
                <a:gd name="T8" fmla="*/ 10923143 w 105"/>
                <a:gd name="T9" fmla="*/ 17927846 h 94"/>
                <a:gd name="T10" fmla="*/ 3430643 w 105"/>
                <a:gd name="T11" fmla="*/ 12878422 h 94"/>
                <a:gd name="T12" fmla="*/ 0 w 105"/>
                <a:gd name="T13" fmla="*/ 7907192 h 94"/>
                <a:gd name="T14" fmla="*/ 2758372 w 105"/>
                <a:gd name="T15" fmla="*/ 3919110 h 94"/>
                <a:gd name="T16" fmla="*/ 8494265 w 105"/>
                <a:gd name="T17" fmla="*/ 0 h 94"/>
                <a:gd name="T18" fmla="*/ 12936093 w 105"/>
                <a:gd name="T19" fmla="*/ 2928762 h 94"/>
                <a:gd name="T20" fmla="*/ 7129777 w 105"/>
                <a:gd name="T21" fmla="*/ 7180822 h 94"/>
                <a:gd name="T22" fmla="*/ 7720733 w 105"/>
                <a:gd name="T23" fmla="*/ 9794536 h 94"/>
                <a:gd name="T24" fmla="*/ 15176454 w 105"/>
                <a:gd name="T25" fmla="*/ 14840236 h 94"/>
                <a:gd name="T26" fmla="*/ 15176454 w 105"/>
                <a:gd name="T27" fmla="*/ 9367466 h 94"/>
                <a:gd name="T28" fmla="*/ 20711984 w 105"/>
                <a:gd name="T29" fmla="*/ 9367466 h 94"/>
                <a:gd name="T30" fmla="*/ 20711984 w 105"/>
                <a:gd name="T31" fmla="*/ 9367466 h 9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5"/>
                <a:gd name="T49" fmla="*/ 0 h 94"/>
                <a:gd name="T50" fmla="*/ 105 w 105"/>
                <a:gd name="T51" fmla="*/ 94 h 9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5" h="94">
                  <a:moveTo>
                    <a:pt x="105" y="41"/>
                  </a:moveTo>
                  <a:cubicBezTo>
                    <a:pt x="105" y="94"/>
                    <a:pt x="105" y="94"/>
                    <a:pt x="105" y="94"/>
                  </a:cubicBezTo>
                  <a:cubicBezTo>
                    <a:pt x="13" y="94"/>
                    <a:pt x="13" y="94"/>
                    <a:pt x="13" y="94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55" y="78"/>
                    <a:pt x="55" y="78"/>
                    <a:pt x="55" y="78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3" y="48"/>
                    <a:pt x="0" y="40"/>
                    <a:pt x="0" y="35"/>
                  </a:cubicBezTo>
                  <a:cubicBezTo>
                    <a:pt x="1" y="25"/>
                    <a:pt x="11" y="19"/>
                    <a:pt x="14" y="17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66" y="13"/>
                    <a:pt x="66" y="13"/>
                    <a:pt x="66" y="13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0" y="34"/>
                    <a:pt x="31" y="38"/>
                    <a:pt x="39" y="43"/>
                  </a:cubicBezTo>
                  <a:cubicBezTo>
                    <a:pt x="77" y="65"/>
                    <a:pt x="77" y="65"/>
                    <a:pt x="77" y="65"/>
                  </a:cubicBezTo>
                  <a:cubicBezTo>
                    <a:pt x="77" y="41"/>
                    <a:pt x="77" y="41"/>
                    <a:pt x="77" y="41"/>
                  </a:cubicBezTo>
                  <a:cubicBezTo>
                    <a:pt x="105" y="41"/>
                    <a:pt x="105" y="41"/>
                    <a:pt x="105" y="41"/>
                  </a:cubicBezTo>
                  <a:cubicBezTo>
                    <a:pt x="105" y="41"/>
                    <a:pt x="105" y="41"/>
                    <a:pt x="105" y="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3318" name="Group 22"/>
          <p:cNvGrpSpPr>
            <a:grpSpLocks noChangeAspect="1"/>
          </p:cNvGrpSpPr>
          <p:nvPr/>
        </p:nvGrpSpPr>
        <p:grpSpPr bwMode="auto">
          <a:xfrm>
            <a:off x="6873876" y="3175001"/>
            <a:ext cx="936625" cy="652463"/>
            <a:chOff x="3541" y="1317"/>
            <a:chExt cx="747" cy="546"/>
          </a:xfrm>
        </p:grpSpPr>
        <p:sp>
          <p:nvSpPr>
            <p:cNvPr id="13328" name="AutoShape 23"/>
            <p:cNvSpPr>
              <a:spLocks noChangeAspect="1" noChangeArrowheads="1" noTextEdit="1"/>
            </p:cNvSpPr>
            <p:nvPr/>
          </p:nvSpPr>
          <p:spPr bwMode="auto">
            <a:xfrm>
              <a:off x="3574" y="1337"/>
              <a:ext cx="681" cy="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29" name="Freeform 24"/>
            <p:cNvSpPr>
              <a:spLocks noChangeAspect="1"/>
            </p:cNvSpPr>
            <p:nvPr/>
          </p:nvSpPr>
          <p:spPr bwMode="auto">
            <a:xfrm>
              <a:off x="3574" y="1525"/>
              <a:ext cx="679" cy="338"/>
            </a:xfrm>
            <a:custGeom>
              <a:avLst/>
              <a:gdLst>
                <a:gd name="T0" fmla="*/ 74214984 w 416"/>
                <a:gd name="T1" fmla="*/ 17721079 h 207"/>
                <a:gd name="T2" fmla="*/ 12913390 w 416"/>
                <a:gd name="T3" fmla="*/ 17721079 h 207"/>
                <a:gd name="T4" fmla="*/ 229007 w 416"/>
                <a:gd name="T5" fmla="*/ 232856 h 207"/>
                <a:gd name="T6" fmla="*/ 0 w 416"/>
                <a:gd name="T7" fmla="*/ 232856 h 207"/>
                <a:gd name="T8" fmla="*/ 0 w 416"/>
                <a:gd name="T9" fmla="*/ 16899665 h 207"/>
                <a:gd name="T10" fmla="*/ 229007 w 416"/>
                <a:gd name="T11" fmla="*/ 16899665 h 207"/>
                <a:gd name="T12" fmla="*/ 12913390 w 416"/>
                <a:gd name="T13" fmla="*/ 33672868 h 207"/>
                <a:gd name="T14" fmla="*/ 74214984 w 416"/>
                <a:gd name="T15" fmla="*/ 33672868 h 207"/>
                <a:gd name="T16" fmla="*/ 86752004 w 416"/>
                <a:gd name="T17" fmla="*/ 16899665 h 207"/>
                <a:gd name="T18" fmla="*/ 86752004 w 416"/>
                <a:gd name="T19" fmla="*/ 16899665 h 207"/>
                <a:gd name="T20" fmla="*/ 86752004 w 416"/>
                <a:gd name="T21" fmla="*/ 0 h 207"/>
                <a:gd name="T22" fmla="*/ 74214984 w 416"/>
                <a:gd name="T23" fmla="*/ 17721079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6"/>
                <a:gd name="T37" fmla="*/ 0 h 207"/>
                <a:gd name="T38" fmla="*/ 416 w 416"/>
                <a:gd name="T39" fmla="*/ 207 h 20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6" h="207">
                  <a:moveTo>
                    <a:pt x="356" y="84"/>
                  </a:moveTo>
                  <a:cubicBezTo>
                    <a:pt x="275" y="131"/>
                    <a:pt x="143" y="131"/>
                    <a:pt x="62" y="84"/>
                  </a:cubicBezTo>
                  <a:cubicBezTo>
                    <a:pt x="18" y="59"/>
                    <a:pt x="1" y="33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3" y="109"/>
                    <a:pt x="23" y="138"/>
                    <a:pt x="62" y="160"/>
                  </a:cubicBezTo>
                  <a:cubicBezTo>
                    <a:pt x="143" y="207"/>
                    <a:pt x="275" y="207"/>
                    <a:pt x="356" y="160"/>
                  </a:cubicBezTo>
                  <a:cubicBezTo>
                    <a:pt x="394" y="138"/>
                    <a:pt x="414" y="109"/>
                    <a:pt x="416" y="80"/>
                  </a:cubicBezTo>
                  <a:cubicBezTo>
                    <a:pt x="416" y="80"/>
                    <a:pt x="416" y="80"/>
                    <a:pt x="416" y="80"/>
                  </a:cubicBezTo>
                  <a:cubicBezTo>
                    <a:pt x="416" y="0"/>
                    <a:pt x="416" y="0"/>
                    <a:pt x="416" y="0"/>
                  </a:cubicBezTo>
                  <a:cubicBezTo>
                    <a:pt x="416" y="31"/>
                    <a:pt x="396" y="61"/>
                    <a:pt x="356" y="84"/>
                  </a:cubicBezTo>
                  <a:close/>
                </a:path>
              </a:pathLst>
            </a:custGeom>
            <a:solidFill>
              <a:srgbClr val="113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30" name="Freeform 25"/>
            <p:cNvSpPr>
              <a:spLocks noChangeAspect="1"/>
            </p:cNvSpPr>
            <p:nvPr/>
          </p:nvSpPr>
          <p:spPr bwMode="auto">
            <a:xfrm>
              <a:off x="3541" y="1317"/>
              <a:ext cx="747" cy="432"/>
            </a:xfrm>
            <a:custGeom>
              <a:avLst/>
              <a:gdLst>
                <a:gd name="T0" fmla="*/ 81124749 w 457"/>
                <a:gd name="T1" fmla="*/ 10444269 h 264"/>
                <a:gd name="T2" fmla="*/ 81392530 w 457"/>
                <a:gd name="T3" fmla="*/ 48242517 h 264"/>
                <a:gd name="T4" fmla="*/ 17728350 w 457"/>
                <a:gd name="T5" fmla="*/ 48242517 h 264"/>
                <a:gd name="T6" fmla="*/ 17478406 w 457"/>
                <a:gd name="T7" fmla="*/ 10444269 h 264"/>
                <a:gd name="T8" fmla="*/ 81124749 w 457"/>
                <a:gd name="T9" fmla="*/ 10444269 h 2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7"/>
                <a:gd name="T16" fmla="*/ 0 h 264"/>
                <a:gd name="T17" fmla="*/ 457 w 457"/>
                <a:gd name="T18" fmla="*/ 264 h 2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7" h="264">
                  <a:moveTo>
                    <a:pt x="375" y="47"/>
                  </a:moveTo>
                  <a:cubicBezTo>
                    <a:pt x="456" y="94"/>
                    <a:pt x="457" y="170"/>
                    <a:pt x="376" y="217"/>
                  </a:cubicBezTo>
                  <a:cubicBezTo>
                    <a:pt x="295" y="264"/>
                    <a:pt x="163" y="264"/>
                    <a:pt x="82" y="217"/>
                  </a:cubicBezTo>
                  <a:cubicBezTo>
                    <a:pt x="0" y="170"/>
                    <a:pt x="0" y="94"/>
                    <a:pt x="81" y="47"/>
                  </a:cubicBezTo>
                  <a:cubicBezTo>
                    <a:pt x="162" y="0"/>
                    <a:pt x="293" y="0"/>
                    <a:pt x="375" y="47"/>
                  </a:cubicBezTo>
                </a:path>
              </a:pathLst>
            </a:custGeom>
            <a:solidFill>
              <a:srgbClr val="4A67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31" name="Freeform 26"/>
            <p:cNvSpPr>
              <a:spLocks noChangeAspect="1" noEditPoints="1"/>
            </p:cNvSpPr>
            <p:nvPr/>
          </p:nvSpPr>
          <p:spPr bwMode="auto">
            <a:xfrm>
              <a:off x="3788" y="1751"/>
              <a:ext cx="39" cy="53"/>
            </a:xfrm>
            <a:custGeom>
              <a:avLst/>
              <a:gdLst>
                <a:gd name="T0" fmla="*/ 1255145 w 24"/>
                <a:gd name="T1" fmla="*/ 711056 h 33"/>
                <a:gd name="T2" fmla="*/ 1255145 w 24"/>
                <a:gd name="T3" fmla="*/ 1890627 h 33"/>
                <a:gd name="T4" fmla="*/ 1827436 w 24"/>
                <a:gd name="T5" fmla="*/ 1890627 h 33"/>
                <a:gd name="T6" fmla="*/ 2390513 w 24"/>
                <a:gd name="T7" fmla="*/ 1834120 h 33"/>
                <a:gd name="T8" fmla="*/ 2607070 w 24"/>
                <a:gd name="T9" fmla="*/ 1403141 h 33"/>
                <a:gd name="T10" fmla="*/ 1827436 w 24"/>
                <a:gd name="T11" fmla="*/ 711056 h 33"/>
                <a:gd name="T12" fmla="*/ 1255145 w 24"/>
                <a:gd name="T13" fmla="*/ 711056 h 33"/>
                <a:gd name="T14" fmla="*/ 0 w 24"/>
                <a:gd name="T15" fmla="*/ 4604579 h 33"/>
                <a:gd name="T16" fmla="*/ 0 w 24"/>
                <a:gd name="T17" fmla="*/ 0 h 33"/>
                <a:gd name="T18" fmla="*/ 2353726 w 24"/>
                <a:gd name="T19" fmla="*/ 0 h 33"/>
                <a:gd name="T20" fmla="*/ 3539861 w 24"/>
                <a:gd name="T21" fmla="*/ 275664 h 33"/>
                <a:gd name="T22" fmla="*/ 4187042 w 24"/>
                <a:gd name="T23" fmla="*/ 1141999 h 33"/>
                <a:gd name="T24" fmla="*/ 2739757 w 24"/>
                <a:gd name="T25" fmla="*/ 2321231 h 33"/>
                <a:gd name="T26" fmla="*/ 2739757 w 24"/>
                <a:gd name="T27" fmla="*/ 2321231 h 33"/>
                <a:gd name="T28" fmla="*/ 3539861 w 24"/>
                <a:gd name="T29" fmla="*/ 2689136 h 33"/>
                <a:gd name="T30" fmla="*/ 3824805 w 24"/>
                <a:gd name="T31" fmla="*/ 3036462 h 33"/>
                <a:gd name="T32" fmla="*/ 4452104 w 24"/>
                <a:gd name="T33" fmla="*/ 4604579 h 33"/>
                <a:gd name="T34" fmla="*/ 2739757 w 24"/>
                <a:gd name="T35" fmla="*/ 4604579 h 33"/>
                <a:gd name="T36" fmla="*/ 2390513 w 24"/>
                <a:gd name="T37" fmla="*/ 3392180 h 33"/>
                <a:gd name="T38" fmla="*/ 2039611 w 24"/>
                <a:gd name="T39" fmla="*/ 2761525 h 33"/>
                <a:gd name="T40" fmla="*/ 1255145 w 24"/>
                <a:gd name="T41" fmla="*/ 2761525 h 33"/>
                <a:gd name="T42" fmla="*/ 1255145 w 24"/>
                <a:gd name="T43" fmla="*/ 4604579 h 33"/>
                <a:gd name="T44" fmla="*/ 0 w 24"/>
                <a:gd name="T45" fmla="*/ 4604579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4"/>
                <a:gd name="T70" fmla="*/ 0 h 33"/>
                <a:gd name="T71" fmla="*/ 24 w 24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4" h="33">
                  <a:moveTo>
                    <a:pt x="7" y="5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4"/>
                    <a:pt x="12" y="14"/>
                    <a:pt x="13" y="13"/>
                  </a:cubicBezTo>
                  <a:cubicBezTo>
                    <a:pt x="14" y="12"/>
                    <a:pt x="14" y="11"/>
                    <a:pt x="14" y="10"/>
                  </a:cubicBezTo>
                  <a:cubicBezTo>
                    <a:pt x="14" y="7"/>
                    <a:pt x="13" y="5"/>
                    <a:pt x="10" y="5"/>
                  </a:cubicBezTo>
                  <a:cubicBezTo>
                    <a:pt x="7" y="5"/>
                    <a:pt x="7" y="5"/>
                    <a:pt x="7" y="5"/>
                  </a:cubicBezTo>
                  <a:close/>
                  <a:moveTo>
                    <a:pt x="0" y="3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5" y="0"/>
                    <a:pt x="17" y="0"/>
                    <a:pt x="19" y="2"/>
                  </a:cubicBezTo>
                  <a:cubicBezTo>
                    <a:pt x="21" y="3"/>
                    <a:pt x="22" y="5"/>
                    <a:pt x="22" y="8"/>
                  </a:cubicBezTo>
                  <a:cubicBezTo>
                    <a:pt x="22" y="13"/>
                    <a:pt x="20" y="16"/>
                    <a:pt x="15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7" y="17"/>
                    <a:pt x="18" y="17"/>
                    <a:pt x="19" y="19"/>
                  </a:cubicBezTo>
                  <a:cubicBezTo>
                    <a:pt x="19" y="19"/>
                    <a:pt x="20" y="20"/>
                    <a:pt x="20" y="22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2" y="22"/>
                    <a:pt x="11" y="21"/>
                    <a:pt x="11" y="20"/>
                  </a:cubicBezTo>
                  <a:cubicBezTo>
                    <a:pt x="10" y="20"/>
                    <a:pt x="9" y="20"/>
                    <a:pt x="7" y="20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0" y="33"/>
                    <a:pt x="0" y="33"/>
                    <a:pt x="0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32" name="Freeform 27"/>
            <p:cNvSpPr>
              <a:spLocks noChangeAspect="1" noEditPoints="1"/>
            </p:cNvSpPr>
            <p:nvPr/>
          </p:nvSpPr>
          <p:spPr bwMode="auto">
            <a:xfrm>
              <a:off x="3832" y="1749"/>
              <a:ext cx="47" cy="57"/>
            </a:xfrm>
            <a:custGeom>
              <a:avLst/>
              <a:gdLst>
                <a:gd name="T0" fmla="*/ 1388190 w 29"/>
                <a:gd name="T1" fmla="*/ 3430641 h 35"/>
                <a:gd name="T2" fmla="*/ 2453248 w 29"/>
                <a:gd name="T3" fmla="*/ 5722096 h 35"/>
                <a:gd name="T4" fmla="*/ 3443708 w 29"/>
                <a:gd name="T5" fmla="*/ 3430641 h 35"/>
                <a:gd name="T6" fmla="*/ 2453248 w 29"/>
                <a:gd name="T7" fmla="*/ 1176164 h 35"/>
                <a:gd name="T8" fmla="*/ 1388190 w 29"/>
                <a:gd name="T9" fmla="*/ 3430641 h 35"/>
                <a:gd name="T10" fmla="*/ 0 w 29"/>
                <a:gd name="T11" fmla="*/ 3430641 h 35"/>
                <a:gd name="T12" fmla="*/ 528505 w 29"/>
                <a:gd name="T13" fmla="*/ 953485 h 35"/>
                <a:gd name="T14" fmla="*/ 2453248 w 29"/>
                <a:gd name="T15" fmla="*/ 0 h 35"/>
                <a:gd name="T16" fmla="*/ 4380112 w 29"/>
                <a:gd name="T17" fmla="*/ 953485 h 35"/>
                <a:gd name="T18" fmla="*/ 5045264 w 29"/>
                <a:gd name="T19" fmla="*/ 3430641 h 35"/>
                <a:gd name="T20" fmla="*/ 4380112 w 29"/>
                <a:gd name="T21" fmla="*/ 5943712 h 35"/>
                <a:gd name="T22" fmla="*/ 2453248 w 29"/>
                <a:gd name="T23" fmla="*/ 6902700 h 35"/>
                <a:gd name="T24" fmla="*/ 528505 w 29"/>
                <a:gd name="T25" fmla="*/ 5722096 h 35"/>
                <a:gd name="T26" fmla="*/ 0 w 29"/>
                <a:gd name="T27" fmla="*/ 3430641 h 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9"/>
                <a:gd name="T43" fmla="*/ 0 h 35"/>
                <a:gd name="T44" fmla="*/ 29 w 29"/>
                <a:gd name="T45" fmla="*/ 35 h 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9" h="35">
                  <a:moveTo>
                    <a:pt x="8" y="17"/>
                  </a:moveTo>
                  <a:cubicBezTo>
                    <a:pt x="8" y="25"/>
                    <a:pt x="10" y="29"/>
                    <a:pt x="14" y="29"/>
                  </a:cubicBezTo>
                  <a:cubicBezTo>
                    <a:pt x="18" y="29"/>
                    <a:pt x="20" y="25"/>
                    <a:pt x="20" y="17"/>
                  </a:cubicBezTo>
                  <a:cubicBezTo>
                    <a:pt x="20" y="10"/>
                    <a:pt x="18" y="6"/>
                    <a:pt x="14" y="6"/>
                  </a:cubicBezTo>
                  <a:cubicBezTo>
                    <a:pt x="10" y="6"/>
                    <a:pt x="8" y="10"/>
                    <a:pt x="8" y="17"/>
                  </a:cubicBezTo>
                  <a:close/>
                  <a:moveTo>
                    <a:pt x="0" y="17"/>
                  </a:moveTo>
                  <a:cubicBezTo>
                    <a:pt x="0" y="12"/>
                    <a:pt x="1" y="8"/>
                    <a:pt x="3" y="5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5" y="5"/>
                  </a:cubicBezTo>
                  <a:cubicBezTo>
                    <a:pt x="27" y="8"/>
                    <a:pt x="29" y="12"/>
                    <a:pt x="29" y="17"/>
                  </a:cubicBezTo>
                  <a:cubicBezTo>
                    <a:pt x="29" y="22"/>
                    <a:pt x="27" y="26"/>
                    <a:pt x="25" y="30"/>
                  </a:cubicBezTo>
                  <a:cubicBezTo>
                    <a:pt x="23" y="33"/>
                    <a:pt x="19" y="35"/>
                    <a:pt x="14" y="35"/>
                  </a:cubicBezTo>
                  <a:cubicBezTo>
                    <a:pt x="10" y="35"/>
                    <a:pt x="6" y="33"/>
                    <a:pt x="3" y="29"/>
                  </a:cubicBezTo>
                  <a:cubicBezTo>
                    <a:pt x="1" y="26"/>
                    <a:pt x="0" y="22"/>
                    <a:pt x="0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33" name="Freeform 28"/>
            <p:cNvSpPr>
              <a:spLocks noChangeAspect="1"/>
            </p:cNvSpPr>
            <p:nvPr/>
          </p:nvSpPr>
          <p:spPr bwMode="auto">
            <a:xfrm>
              <a:off x="3888" y="1751"/>
              <a:ext cx="39" cy="55"/>
            </a:xfrm>
            <a:custGeom>
              <a:avLst/>
              <a:gdLst>
                <a:gd name="T0" fmla="*/ 0 w 24"/>
                <a:gd name="T1" fmla="*/ 3510467 h 34"/>
                <a:gd name="T2" fmla="*/ 0 w 24"/>
                <a:gd name="T3" fmla="*/ 0 h 34"/>
                <a:gd name="T4" fmla="*/ 1255145 w 24"/>
                <a:gd name="T5" fmla="*/ 0 h 34"/>
                <a:gd name="T6" fmla="*/ 1255145 w 24"/>
                <a:gd name="T7" fmla="*/ 3705873 h 34"/>
                <a:gd name="T8" fmla="*/ 2353726 w 24"/>
                <a:gd name="T9" fmla="*/ 4654516 h 34"/>
                <a:gd name="T10" fmla="*/ 2969584 w 24"/>
                <a:gd name="T11" fmla="*/ 3705873 h 34"/>
                <a:gd name="T12" fmla="*/ 2969584 w 24"/>
                <a:gd name="T13" fmla="*/ 0 h 34"/>
                <a:gd name="T14" fmla="*/ 4452104 w 24"/>
                <a:gd name="T15" fmla="*/ 0 h 34"/>
                <a:gd name="T16" fmla="*/ 4452104 w 24"/>
                <a:gd name="T17" fmla="*/ 3510467 h 34"/>
                <a:gd name="T18" fmla="*/ 3884584 w 24"/>
                <a:gd name="T19" fmla="*/ 5045435 h 34"/>
                <a:gd name="T20" fmla="*/ 2353726 w 24"/>
                <a:gd name="T21" fmla="*/ 5678695 h 34"/>
                <a:gd name="T22" fmla="*/ 557097 w 24"/>
                <a:gd name="T23" fmla="*/ 5045435 h 34"/>
                <a:gd name="T24" fmla="*/ 0 w 24"/>
                <a:gd name="T25" fmla="*/ 3510467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"/>
                <a:gd name="T40" fmla="*/ 0 h 34"/>
                <a:gd name="T41" fmla="*/ 24 w 24"/>
                <a:gd name="T42" fmla="*/ 34 h 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" h="34">
                  <a:moveTo>
                    <a:pt x="0" y="2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6"/>
                    <a:pt x="9" y="28"/>
                    <a:pt x="12" y="28"/>
                  </a:cubicBezTo>
                  <a:cubicBezTo>
                    <a:pt x="15" y="28"/>
                    <a:pt x="16" y="26"/>
                    <a:pt x="16" y="22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4" y="25"/>
                    <a:pt x="23" y="28"/>
                    <a:pt x="21" y="30"/>
                  </a:cubicBezTo>
                  <a:cubicBezTo>
                    <a:pt x="19" y="33"/>
                    <a:pt x="16" y="34"/>
                    <a:pt x="12" y="34"/>
                  </a:cubicBezTo>
                  <a:cubicBezTo>
                    <a:pt x="8" y="34"/>
                    <a:pt x="5" y="33"/>
                    <a:pt x="3" y="30"/>
                  </a:cubicBezTo>
                  <a:cubicBezTo>
                    <a:pt x="1" y="28"/>
                    <a:pt x="0" y="25"/>
                    <a:pt x="0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34" name="Freeform 29"/>
            <p:cNvSpPr>
              <a:spLocks noChangeAspect="1"/>
            </p:cNvSpPr>
            <p:nvPr/>
          </p:nvSpPr>
          <p:spPr bwMode="auto">
            <a:xfrm>
              <a:off x="3933" y="1751"/>
              <a:ext cx="36" cy="53"/>
            </a:xfrm>
            <a:custGeom>
              <a:avLst/>
              <a:gdLst>
                <a:gd name="T0" fmla="*/ 12 w 36"/>
                <a:gd name="T1" fmla="*/ 53 h 53"/>
                <a:gd name="T2" fmla="*/ 12 w 36"/>
                <a:gd name="T3" fmla="*/ 9 h 53"/>
                <a:gd name="T4" fmla="*/ 0 w 36"/>
                <a:gd name="T5" fmla="*/ 9 h 53"/>
                <a:gd name="T6" fmla="*/ 0 w 36"/>
                <a:gd name="T7" fmla="*/ 0 h 53"/>
                <a:gd name="T8" fmla="*/ 36 w 36"/>
                <a:gd name="T9" fmla="*/ 0 h 53"/>
                <a:gd name="T10" fmla="*/ 36 w 36"/>
                <a:gd name="T11" fmla="*/ 9 h 53"/>
                <a:gd name="T12" fmla="*/ 25 w 36"/>
                <a:gd name="T13" fmla="*/ 9 h 53"/>
                <a:gd name="T14" fmla="*/ 25 w 36"/>
                <a:gd name="T15" fmla="*/ 53 h 53"/>
                <a:gd name="T16" fmla="*/ 12 w 36"/>
                <a:gd name="T17" fmla="*/ 53 h 53"/>
                <a:gd name="T18" fmla="*/ 12 w 36"/>
                <a:gd name="T19" fmla="*/ 53 h 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"/>
                <a:gd name="T31" fmla="*/ 0 h 53"/>
                <a:gd name="T32" fmla="*/ 36 w 36"/>
                <a:gd name="T33" fmla="*/ 53 h 5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" h="53">
                  <a:moveTo>
                    <a:pt x="12" y="53"/>
                  </a:moveTo>
                  <a:lnTo>
                    <a:pt x="12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6" y="9"/>
                  </a:lnTo>
                  <a:lnTo>
                    <a:pt x="25" y="9"/>
                  </a:lnTo>
                  <a:lnTo>
                    <a:pt x="25" y="53"/>
                  </a:lnTo>
                  <a:lnTo>
                    <a:pt x="12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35" name="Freeform 30"/>
            <p:cNvSpPr>
              <a:spLocks noChangeAspect="1"/>
            </p:cNvSpPr>
            <p:nvPr/>
          </p:nvSpPr>
          <p:spPr bwMode="auto">
            <a:xfrm>
              <a:off x="3976" y="1751"/>
              <a:ext cx="32" cy="53"/>
            </a:xfrm>
            <a:custGeom>
              <a:avLst/>
              <a:gdLst>
                <a:gd name="T0" fmla="*/ 0 w 32"/>
                <a:gd name="T1" fmla="*/ 53 h 53"/>
                <a:gd name="T2" fmla="*/ 0 w 32"/>
                <a:gd name="T3" fmla="*/ 0 h 53"/>
                <a:gd name="T4" fmla="*/ 32 w 32"/>
                <a:gd name="T5" fmla="*/ 0 h 53"/>
                <a:gd name="T6" fmla="*/ 32 w 32"/>
                <a:gd name="T7" fmla="*/ 9 h 53"/>
                <a:gd name="T8" fmla="*/ 13 w 32"/>
                <a:gd name="T9" fmla="*/ 9 h 53"/>
                <a:gd name="T10" fmla="*/ 13 w 32"/>
                <a:gd name="T11" fmla="*/ 21 h 53"/>
                <a:gd name="T12" fmla="*/ 31 w 32"/>
                <a:gd name="T13" fmla="*/ 21 h 53"/>
                <a:gd name="T14" fmla="*/ 31 w 32"/>
                <a:gd name="T15" fmla="*/ 31 h 53"/>
                <a:gd name="T16" fmla="*/ 13 w 32"/>
                <a:gd name="T17" fmla="*/ 31 h 53"/>
                <a:gd name="T18" fmla="*/ 13 w 32"/>
                <a:gd name="T19" fmla="*/ 44 h 53"/>
                <a:gd name="T20" fmla="*/ 32 w 32"/>
                <a:gd name="T21" fmla="*/ 44 h 53"/>
                <a:gd name="T22" fmla="*/ 32 w 32"/>
                <a:gd name="T23" fmla="*/ 53 h 53"/>
                <a:gd name="T24" fmla="*/ 0 w 32"/>
                <a:gd name="T25" fmla="*/ 53 h 53"/>
                <a:gd name="T26" fmla="*/ 0 w 32"/>
                <a:gd name="T27" fmla="*/ 53 h 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2"/>
                <a:gd name="T43" fmla="*/ 0 h 53"/>
                <a:gd name="T44" fmla="*/ 32 w 32"/>
                <a:gd name="T45" fmla="*/ 53 h 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2" h="53">
                  <a:moveTo>
                    <a:pt x="0" y="53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9"/>
                  </a:lnTo>
                  <a:lnTo>
                    <a:pt x="13" y="9"/>
                  </a:lnTo>
                  <a:lnTo>
                    <a:pt x="13" y="21"/>
                  </a:lnTo>
                  <a:lnTo>
                    <a:pt x="31" y="21"/>
                  </a:lnTo>
                  <a:lnTo>
                    <a:pt x="31" y="31"/>
                  </a:lnTo>
                  <a:lnTo>
                    <a:pt x="13" y="31"/>
                  </a:lnTo>
                  <a:lnTo>
                    <a:pt x="13" y="44"/>
                  </a:lnTo>
                  <a:lnTo>
                    <a:pt x="32" y="44"/>
                  </a:lnTo>
                  <a:lnTo>
                    <a:pt x="32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36" name="Freeform 31"/>
            <p:cNvSpPr>
              <a:spLocks noChangeAspect="1" noEditPoints="1"/>
            </p:cNvSpPr>
            <p:nvPr/>
          </p:nvSpPr>
          <p:spPr bwMode="auto">
            <a:xfrm>
              <a:off x="4017" y="1751"/>
              <a:ext cx="39" cy="53"/>
            </a:xfrm>
            <a:custGeom>
              <a:avLst/>
              <a:gdLst>
                <a:gd name="T0" fmla="*/ 1471085 w 24"/>
                <a:gd name="T1" fmla="*/ 711056 h 33"/>
                <a:gd name="T2" fmla="*/ 1471085 w 24"/>
                <a:gd name="T3" fmla="*/ 1890627 h 33"/>
                <a:gd name="T4" fmla="*/ 1827436 w 24"/>
                <a:gd name="T5" fmla="*/ 1890627 h 33"/>
                <a:gd name="T6" fmla="*/ 2390513 w 24"/>
                <a:gd name="T7" fmla="*/ 1834120 h 33"/>
                <a:gd name="T8" fmla="*/ 2739757 w 24"/>
                <a:gd name="T9" fmla="*/ 1403141 h 33"/>
                <a:gd name="T10" fmla="*/ 1827436 w 24"/>
                <a:gd name="T11" fmla="*/ 711056 h 33"/>
                <a:gd name="T12" fmla="*/ 1471085 w 24"/>
                <a:gd name="T13" fmla="*/ 711056 h 33"/>
                <a:gd name="T14" fmla="*/ 0 w 24"/>
                <a:gd name="T15" fmla="*/ 4604579 h 33"/>
                <a:gd name="T16" fmla="*/ 0 w 24"/>
                <a:gd name="T17" fmla="*/ 0 h 33"/>
                <a:gd name="T18" fmla="*/ 2353726 w 24"/>
                <a:gd name="T19" fmla="*/ 0 h 33"/>
                <a:gd name="T20" fmla="*/ 3824805 w 24"/>
                <a:gd name="T21" fmla="*/ 275664 h 33"/>
                <a:gd name="T22" fmla="*/ 4236489 w 24"/>
                <a:gd name="T23" fmla="*/ 1141999 h 33"/>
                <a:gd name="T24" fmla="*/ 2969584 w 24"/>
                <a:gd name="T25" fmla="*/ 2321231 h 33"/>
                <a:gd name="T26" fmla="*/ 2969584 w 24"/>
                <a:gd name="T27" fmla="*/ 2321231 h 33"/>
                <a:gd name="T28" fmla="*/ 3539861 w 24"/>
                <a:gd name="T29" fmla="*/ 2689136 h 33"/>
                <a:gd name="T30" fmla="*/ 3884584 w 24"/>
                <a:gd name="T31" fmla="*/ 3036462 h 33"/>
                <a:gd name="T32" fmla="*/ 4452104 w 24"/>
                <a:gd name="T33" fmla="*/ 4604579 h 33"/>
                <a:gd name="T34" fmla="*/ 2969584 w 24"/>
                <a:gd name="T35" fmla="*/ 4604579 h 33"/>
                <a:gd name="T36" fmla="*/ 2390513 w 24"/>
                <a:gd name="T37" fmla="*/ 3392180 h 33"/>
                <a:gd name="T38" fmla="*/ 2039611 w 24"/>
                <a:gd name="T39" fmla="*/ 2761525 h 33"/>
                <a:gd name="T40" fmla="*/ 1471085 w 24"/>
                <a:gd name="T41" fmla="*/ 2761525 h 33"/>
                <a:gd name="T42" fmla="*/ 1471085 w 24"/>
                <a:gd name="T43" fmla="*/ 4604579 h 33"/>
                <a:gd name="T44" fmla="*/ 0 w 24"/>
                <a:gd name="T45" fmla="*/ 4604579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4"/>
                <a:gd name="T70" fmla="*/ 0 h 33"/>
                <a:gd name="T71" fmla="*/ 24 w 24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4" h="33">
                  <a:moveTo>
                    <a:pt x="8" y="5"/>
                  </a:moveTo>
                  <a:cubicBezTo>
                    <a:pt x="8" y="14"/>
                    <a:pt x="8" y="14"/>
                    <a:pt x="8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4"/>
                    <a:pt x="13" y="14"/>
                    <a:pt x="13" y="13"/>
                  </a:cubicBezTo>
                  <a:cubicBezTo>
                    <a:pt x="14" y="12"/>
                    <a:pt x="15" y="11"/>
                    <a:pt x="15" y="10"/>
                  </a:cubicBezTo>
                  <a:cubicBezTo>
                    <a:pt x="15" y="7"/>
                    <a:pt x="13" y="5"/>
                    <a:pt x="10" y="5"/>
                  </a:cubicBezTo>
                  <a:cubicBezTo>
                    <a:pt x="8" y="5"/>
                    <a:pt x="8" y="5"/>
                    <a:pt x="8" y="5"/>
                  </a:cubicBezTo>
                  <a:close/>
                  <a:moveTo>
                    <a:pt x="0" y="3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5" y="0"/>
                    <a:pt x="18" y="0"/>
                    <a:pt x="20" y="2"/>
                  </a:cubicBezTo>
                  <a:cubicBezTo>
                    <a:pt x="22" y="3"/>
                    <a:pt x="23" y="5"/>
                    <a:pt x="23" y="8"/>
                  </a:cubicBezTo>
                  <a:cubicBezTo>
                    <a:pt x="23" y="13"/>
                    <a:pt x="20" y="16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7" y="17"/>
                    <a:pt x="18" y="17"/>
                    <a:pt x="19" y="19"/>
                  </a:cubicBezTo>
                  <a:cubicBezTo>
                    <a:pt x="20" y="19"/>
                    <a:pt x="20" y="20"/>
                    <a:pt x="21" y="22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2"/>
                    <a:pt x="12" y="21"/>
                    <a:pt x="11" y="20"/>
                  </a:cubicBezTo>
                  <a:cubicBezTo>
                    <a:pt x="11" y="20"/>
                    <a:pt x="10" y="20"/>
                    <a:pt x="8" y="20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0" y="33"/>
                    <a:pt x="0" y="33"/>
                    <a:pt x="0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37" name="Freeform 32"/>
            <p:cNvSpPr>
              <a:spLocks noChangeAspect="1"/>
            </p:cNvSpPr>
            <p:nvPr/>
          </p:nvSpPr>
          <p:spPr bwMode="auto">
            <a:xfrm>
              <a:off x="3884" y="1409"/>
              <a:ext cx="265" cy="98"/>
            </a:xfrm>
            <a:custGeom>
              <a:avLst/>
              <a:gdLst>
                <a:gd name="T0" fmla="*/ 6593449 w 162"/>
                <a:gd name="T1" fmla="*/ 11302203 h 60"/>
                <a:gd name="T2" fmla="*/ 6337290 w 162"/>
                <a:gd name="T3" fmla="*/ 11067068 h 60"/>
                <a:gd name="T4" fmla="*/ 0 w 162"/>
                <a:gd name="T5" fmla="*/ 7400187 h 60"/>
                <a:gd name="T6" fmla="*/ 4889553 w 162"/>
                <a:gd name="T7" fmla="*/ 4678130 h 60"/>
                <a:gd name="T8" fmla="*/ 11422967 w 162"/>
                <a:gd name="T9" fmla="*/ 8441810 h 60"/>
                <a:gd name="T10" fmla="*/ 16317395 w 162"/>
                <a:gd name="T11" fmla="*/ 8050826 h 60"/>
                <a:gd name="T12" fmla="*/ 24633703 w 162"/>
                <a:gd name="T13" fmla="*/ 3373746 h 60"/>
                <a:gd name="T14" fmla="*/ 15506935 w 162"/>
                <a:gd name="T15" fmla="*/ 3373746 h 60"/>
                <a:gd name="T16" fmla="*/ 15506935 w 162"/>
                <a:gd name="T17" fmla="*/ 0 h 60"/>
                <a:gd name="T18" fmla="*/ 35643408 w 162"/>
                <a:gd name="T19" fmla="*/ 0 h 60"/>
                <a:gd name="T20" fmla="*/ 35643408 w 162"/>
                <a:gd name="T21" fmla="*/ 11302203 h 60"/>
                <a:gd name="T22" fmla="*/ 29787965 w 162"/>
                <a:gd name="T23" fmla="*/ 11302203 h 60"/>
                <a:gd name="T24" fmla="*/ 29532989 w 162"/>
                <a:gd name="T25" fmla="*/ 6140740 h 60"/>
                <a:gd name="T26" fmla="*/ 21402332 w 162"/>
                <a:gd name="T27" fmla="*/ 10836379 h 60"/>
                <a:gd name="T28" fmla="*/ 13207577 w 162"/>
                <a:gd name="T29" fmla="*/ 12710938 h 60"/>
                <a:gd name="T30" fmla="*/ 6593449 w 162"/>
                <a:gd name="T31" fmla="*/ 11302203 h 60"/>
                <a:gd name="T32" fmla="*/ 6593449 w 162"/>
                <a:gd name="T33" fmla="*/ 11302203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2"/>
                <a:gd name="T52" fmla="*/ 0 h 60"/>
                <a:gd name="T53" fmla="*/ 162 w 162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2" h="60">
                  <a:moveTo>
                    <a:pt x="30" y="53"/>
                  </a:moveTo>
                  <a:cubicBezTo>
                    <a:pt x="30" y="53"/>
                    <a:pt x="29" y="52"/>
                    <a:pt x="29" y="5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8" y="43"/>
                    <a:pt x="66" y="42"/>
                    <a:pt x="74" y="38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62" y="53"/>
                    <a:pt x="162" y="53"/>
                    <a:pt x="162" y="53"/>
                  </a:cubicBezTo>
                  <a:cubicBezTo>
                    <a:pt x="135" y="53"/>
                    <a:pt x="135" y="53"/>
                    <a:pt x="135" y="53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83" y="59"/>
                    <a:pt x="69" y="60"/>
                    <a:pt x="60" y="60"/>
                  </a:cubicBezTo>
                  <a:cubicBezTo>
                    <a:pt x="44" y="60"/>
                    <a:pt x="33" y="54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lose/>
                </a:path>
              </a:pathLst>
            </a:custGeom>
            <a:solidFill>
              <a:srgbClr val="202D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38" name="Freeform 33"/>
            <p:cNvSpPr>
              <a:spLocks noChangeAspect="1"/>
            </p:cNvSpPr>
            <p:nvPr/>
          </p:nvSpPr>
          <p:spPr bwMode="auto">
            <a:xfrm>
              <a:off x="3703" y="1406"/>
              <a:ext cx="171" cy="152"/>
            </a:xfrm>
            <a:custGeom>
              <a:avLst/>
              <a:gdLst>
                <a:gd name="T0" fmla="*/ 7720733 w 105"/>
                <a:gd name="T1" fmla="*/ 17294464 h 93"/>
                <a:gd name="T2" fmla="*/ 13513995 w 105"/>
                <a:gd name="T3" fmla="*/ 13580911 h 93"/>
                <a:gd name="T4" fmla="*/ 12936093 w 105"/>
                <a:gd name="T5" fmla="*/ 10819546 h 93"/>
                <a:gd name="T6" fmla="*/ 5587046 w 105"/>
                <a:gd name="T7" fmla="*/ 6241120 h 93"/>
                <a:gd name="T8" fmla="*/ 5587046 w 105"/>
                <a:gd name="T9" fmla="*/ 11455013 h 93"/>
                <a:gd name="T10" fmla="*/ 0 w 105"/>
                <a:gd name="T11" fmla="*/ 11455013 h 93"/>
                <a:gd name="T12" fmla="*/ 0 w 105"/>
                <a:gd name="T13" fmla="*/ 0 h 93"/>
                <a:gd name="T14" fmla="*/ 18156749 w 105"/>
                <a:gd name="T15" fmla="*/ 0 h 93"/>
                <a:gd name="T16" fmla="*/ 18156749 w 105"/>
                <a:gd name="T17" fmla="*/ 3330861 h 93"/>
                <a:gd name="T18" fmla="*/ 9813783 w 105"/>
                <a:gd name="T19" fmla="*/ 3330861 h 93"/>
                <a:gd name="T20" fmla="*/ 17314672 w 105"/>
                <a:gd name="T21" fmla="*/ 7923873 h 93"/>
                <a:gd name="T22" fmla="*/ 20711984 w 105"/>
                <a:gd name="T23" fmla="*/ 12522876 h 93"/>
                <a:gd name="T24" fmla="*/ 17896192 w 105"/>
                <a:gd name="T25" fmla="*/ 16417095 h 93"/>
                <a:gd name="T26" fmla="*/ 12193613 w 105"/>
                <a:gd name="T27" fmla="*/ 20014564 h 93"/>
                <a:gd name="T28" fmla="*/ 7720733 w 105"/>
                <a:gd name="T29" fmla="*/ 17294464 h 93"/>
                <a:gd name="T30" fmla="*/ 7720733 w 105"/>
                <a:gd name="T31" fmla="*/ 17294464 h 9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5"/>
                <a:gd name="T49" fmla="*/ 0 h 93"/>
                <a:gd name="T50" fmla="*/ 105 w 105"/>
                <a:gd name="T51" fmla="*/ 93 h 9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5" h="93">
                  <a:moveTo>
                    <a:pt x="39" y="80"/>
                  </a:moveTo>
                  <a:cubicBezTo>
                    <a:pt x="69" y="63"/>
                    <a:pt x="69" y="63"/>
                    <a:pt x="69" y="63"/>
                  </a:cubicBezTo>
                  <a:cubicBezTo>
                    <a:pt x="75" y="60"/>
                    <a:pt x="74" y="55"/>
                    <a:pt x="66" y="50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15"/>
                    <a:pt x="92" y="15"/>
                    <a:pt x="92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102" y="45"/>
                    <a:pt x="105" y="53"/>
                    <a:pt x="105" y="58"/>
                  </a:cubicBezTo>
                  <a:cubicBezTo>
                    <a:pt x="104" y="68"/>
                    <a:pt x="94" y="75"/>
                    <a:pt x="91" y="76"/>
                  </a:cubicBezTo>
                  <a:cubicBezTo>
                    <a:pt x="62" y="93"/>
                    <a:pt x="62" y="93"/>
                    <a:pt x="62" y="93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39" y="80"/>
                    <a:pt x="39" y="80"/>
                    <a:pt x="39" y="80"/>
                  </a:cubicBezTo>
                  <a:close/>
                </a:path>
              </a:pathLst>
            </a:custGeom>
            <a:solidFill>
              <a:srgbClr val="202D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39" name="Freeform 34"/>
            <p:cNvSpPr>
              <a:spLocks noChangeAspect="1"/>
            </p:cNvSpPr>
            <p:nvPr/>
          </p:nvSpPr>
          <p:spPr bwMode="auto">
            <a:xfrm>
              <a:off x="3698" y="1564"/>
              <a:ext cx="265" cy="98"/>
            </a:xfrm>
            <a:custGeom>
              <a:avLst/>
              <a:gdLst>
                <a:gd name="T0" fmla="*/ 29058636 w 162"/>
                <a:gd name="T1" fmla="*/ 1661500 h 60"/>
                <a:gd name="T2" fmla="*/ 35643408 w 162"/>
                <a:gd name="T3" fmla="*/ 5307597 h 60"/>
                <a:gd name="T4" fmla="*/ 30566124 w 162"/>
                <a:gd name="T5" fmla="*/ 8050826 h 60"/>
                <a:gd name="T6" fmla="*/ 23973004 w 162"/>
                <a:gd name="T7" fmla="*/ 4432512 h 60"/>
                <a:gd name="T8" fmla="*/ 19416681 w 162"/>
                <a:gd name="T9" fmla="*/ 4929077 h 60"/>
                <a:gd name="T10" fmla="*/ 11036872 w 162"/>
                <a:gd name="T11" fmla="*/ 9638207 h 60"/>
                <a:gd name="T12" fmla="*/ 20190407 w 162"/>
                <a:gd name="T13" fmla="*/ 9638207 h 60"/>
                <a:gd name="T14" fmla="*/ 20190407 w 162"/>
                <a:gd name="T15" fmla="*/ 12710938 h 60"/>
                <a:gd name="T16" fmla="*/ 0 w 162"/>
                <a:gd name="T17" fmla="*/ 12710938 h 60"/>
                <a:gd name="T18" fmla="*/ 0 w 162"/>
                <a:gd name="T19" fmla="*/ 1409276 h 60"/>
                <a:gd name="T20" fmla="*/ 5949742 w 162"/>
                <a:gd name="T21" fmla="*/ 1409276 h 60"/>
                <a:gd name="T22" fmla="*/ 5949742 w 162"/>
                <a:gd name="T23" fmla="*/ 6634518 h 60"/>
                <a:gd name="T24" fmla="*/ 14241278 w 162"/>
                <a:gd name="T25" fmla="*/ 2065559 h 60"/>
                <a:gd name="T26" fmla="*/ 22260702 w 162"/>
                <a:gd name="T27" fmla="*/ 0 h 60"/>
                <a:gd name="T28" fmla="*/ 29058636 w 162"/>
                <a:gd name="T29" fmla="*/ 1661500 h 60"/>
                <a:gd name="T30" fmla="*/ 29058636 w 162"/>
                <a:gd name="T31" fmla="*/ 1661500 h 6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62"/>
                <a:gd name="T49" fmla="*/ 0 h 60"/>
                <a:gd name="T50" fmla="*/ 162 w 162"/>
                <a:gd name="T51" fmla="*/ 60 h 6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62" h="60">
                  <a:moveTo>
                    <a:pt x="132" y="8"/>
                  </a:moveTo>
                  <a:cubicBezTo>
                    <a:pt x="162" y="25"/>
                    <a:pt x="162" y="25"/>
                    <a:pt x="162" y="25"/>
                  </a:cubicBezTo>
                  <a:cubicBezTo>
                    <a:pt x="139" y="38"/>
                    <a:pt x="139" y="38"/>
                    <a:pt x="139" y="38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3" y="17"/>
                    <a:pt x="96" y="18"/>
                    <a:pt x="88" y="23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92" y="45"/>
                    <a:pt x="92" y="45"/>
                    <a:pt x="92" y="45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79" y="2"/>
                    <a:pt x="92" y="0"/>
                    <a:pt x="101" y="0"/>
                  </a:cubicBezTo>
                  <a:cubicBezTo>
                    <a:pt x="118" y="0"/>
                    <a:pt x="129" y="6"/>
                    <a:pt x="132" y="8"/>
                  </a:cubicBezTo>
                  <a:cubicBezTo>
                    <a:pt x="132" y="8"/>
                    <a:pt x="132" y="8"/>
                    <a:pt x="132" y="8"/>
                  </a:cubicBezTo>
                  <a:close/>
                </a:path>
              </a:pathLst>
            </a:custGeom>
            <a:solidFill>
              <a:srgbClr val="202D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40" name="Freeform 35"/>
            <p:cNvSpPr>
              <a:spLocks noChangeAspect="1"/>
            </p:cNvSpPr>
            <p:nvPr/>
          </p:nvSpPr>
          <p:spPr bwMode="auto">
            <a:xfrm>
              <a:off x="3972" y="1514"/>
              <a:ext cx="170" cy="153"/>
            </a:xfrm>
            <a:custGeom>
              <a:avLst/>
              <a:gdLst>
                <a:gd name="T0" fmla="*/ 22499936 w 104"/>
                <a:gd name="T1" fmla="*/ 7816773 h 94"/>
                <a:gd name="T2" fmla="*/ 22499936 w 104"/>
                <a:gd name="T3" fmla="*/ 18273029 h 94"/>
                <a:gd name="T4" fmla="*/ 2776610 w 104"/>
                <a:gd name="T5" fmla="*/ 18273029 h 94"/>
                <a:gd name="T6" fmla="*/ 2669260 w 104"/>
                <a:gd name="T7" fmla="*/ 15221763 h 94"/>
                <a:gd name="T8" fmla="*/ 11658363 w 104"/>
                <a:gd name="T9" fmla="*/ 15221763 h 94"/>
                <a:gd name="T10" fmla="*/ 3447273 w 104"/>
                <a:gd name="T11" fmla="*/ 10867751 h 94"/>
                <a:gd name="T12" fmla="*/ 0 w 104"/>
                <a:gd name="T13" fmla="*/ 6813386 h 94"/>
                <a:gd name="T14" fmla="*/ 2776610 w 104"/>
                <a:gd name="T15" fmla="*/ 3390050 h 94"/>
                <a:gd name="T16" fmla="*/ 9211004 w 104"/>
                <a:gd name="T17" fmla="*/ 0 h 94"/>
                <a:gd name="T18" fmla="*/ 14034564 w 104"/>
                <a:gd name="T19" fmla="*/ 2487092 h 94"/>
                <a:gd name="T20" fmla="*/ 7795839 w 104"/>
                <a:gd name="T21" fmla="*/ 5881584 h 94"/>
                <a:gd name="T22" fmla="*/ 8510864 w 104"/>
                <a:gd name="T23" fmla="*/ 8389519 h 94"/>
                <a:gd name="T24" fmla="*/ 16715412 w 104"/>
                <a:gd name="T25" fmla="*/ 12723042 h 94"/>
                <a:gd name="T26" fmla="*/ 16715412 w 104"/>
                <a:gd name="T27" fmla="*/ 7816773 h 94"/>
                <a:gd name="T28" fmla="*/ 22499936 w 104"/>
                <a:gd name="T29" fmla="*/ 7816773 h 94"/>
                <a:gd name="T30" fmla="*/ 22499936 w 104"/>
                <a:gd name="T31" fmla="*/ 7816773 h 9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"/>
                <a:gd name="T49" fmla="*/ 0 h 94"/>
                <a:gd name="T50" fmla="*/ 104 w 104"/>
                <a:gd name="T51" fmla="*/ 94 h 9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" h="94">
                  <a:moveTo>
                    <a:pt x="104" y="40"/>
                  </a:moveTo>
                  <a:cubicBezTo>
                    <a:pt x="104" y="94"/>
                    <a:pt x="104" y="94"/>
                    <a:pt x="104" y="94"/>
                  </a:cubicBezTo>
                  <a:cubicBezTo>
                    <a:pt x="13" y="94"/>
                    <a:pt x="13" y="94"/>
                    <a:pt x="13" y="94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54" y="78"/>
                    <a:pt x="54" y="78"/>
                    <a:pt x="54" y="78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3" y="48"/>
                    <a:pt x="0" y="40"/>
                    <a:pt x="0" y="35"/>
                  </a:cubicBezTo>
                  <a:cubicBezTo>
                    <a:pt x="0" y="25"/>
                    <a:pt x="11" y="18"/>
                    <a:pt x="13" y="17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65" y="13"/>
                    <a:pt x="65" y="13"/>
                    <a:pt x="65" y="1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0" y="34"/>
                    <a:pt x="31" y="38"/>
                    <a:pt x="39" y="43"/>
                  </a:cubicBezTo>
                  <a:cubicBezTo>
                    <a:pt x="77" y="65"/>
                    <a:pt x="77" y="65"/>
                    <a:pt x="77" y="65"/>
                  </a:cubicBezTo>
                  <a:cubicBezTo>
                    <a:pt x="77" y="40"/>
                    <a:pt x="77" y="40"/>
                    <a:pt x="77" y="40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40"/>
                    <a:pt x="104" y="40"/>
                    <a:pt x="104" y="40"/>
                  </a:cubicBezTo>
                  <a:close/>
                </a:path>
              </a:pathLst>
            </a:custGeom>
            <a:solidFill>
              <a:srgbClr val="202D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41" name="Freeform 36"/>
            <p:cNvSpPr>
              <a:spLocks noChangeAspect="1"/>
            </p:cNvSpPr>
            <p:nvPr/>
          </p:nvSpPr>
          <p:spPr bwMode="auto">
            <a:xfrm>
              <a:off x="3878" y="1402"/>
              <a:ext cx="264" cy="100"/>
            </a:xfrm>
            <a:custGeom>
              <a:avLst/>
              <a:gdLst>
                <a:gd name="T0" fmla="*/ 6019107 w 162"/>
                <a:gd name="T1" fmla="*/ 12377416 h 61"/>
                <a:gd name="T2" fmla="*/ 6019107 w 162"/>
                <a:gd name="T3" fmla="*/ 12377416 h 61"/>
                <a:gd name="T4" fmla="*/ 0 w 162"/>
                <a:gd name="T5" fmla="*/ 8414695 h 61"/>
                <a:gd name="T6" fmla="*/ 4552678 w 162"/>
                <a:gd name="T7" fmla="*/ 5384511 h 61"/>
                <a:gd name="T8" fmla="*/ 10578478 w 162"/>
                <a:gd name="T9" fmla="*/ 9335577 h 61"/>
                <a:gd name="T10" fmla="*/ 14861533 w 162"/>
                <a:gd name="T11" fmla="*/ 8827069 h 61"/>
                <a:gd name="T12" fmla="*/ 22528816 w 162"/>
                <a:gd name="T13" fmla="*/ 3715346 h 61"/>
                <a:gd name="T14" fmla="*/ 14048147 w 162"/>
                <a:gd name="T15" fmla="*/ 3715346 h 61"/>
                <a:gd name="T16" fmla="*/ 14048147 w 162"/>
                <a:gd name="T17" fmla="*/ 0 h 61"/>
                <a:gd name="T18" fmla="*/ 32477951 w 162"/>
                <a:gd name="T19" fmla="*/ 0 h 61"/>
                <a:gd name="T20" fmla="*/ 32477951 w 162"/>
                <a:gd name="T21" fmla="*/ 12635466 h 61"/>
                <a:gd name="T22" fmla="*/ 27102046 w 162"/>
                <a:gd name="T23" fmla="*/ 12635466 h 61"/>
                <a:gd name="T24" fmla="*/ 27102046 w 162"/>
                <a:gd name="T25" fmla="*/ 6859684 h 61"/>
                <a:gd name="T26" fmla="*/ 19423034 w 162"/>
                <a:gd name="T27" fmla="*/ 11929064 h 61"/>
                <a:gd name="T28" fmla="*/ 12143156 w 162"/>
                <a:gd name="T29" fmla="*/ 14206087 h 61"/>
                <a:gd name="T30" fmla="*/ 6019107 w 162"/>
                <a:gd name="T31" fmla="*/ 12377416 h 61"/>
                <a:gd name="T32" fmla="*/ 6019107 w 162"/>
                <a:gd name="T33" fmla="*/ 12377416 h 6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2"/>
                <a:gd name="T52" fmla="*/ 0 h 61"/>
                <a:gd name="T53" fmla="*/ 162 w 162"/>
                <a:gd name="T54" fmla="*/ 61 h 6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2" h="61">
                  <a:moveTo>
                    <a:pt x="30" y="53"/>
                  </a:moveTo>
                  <a:cubicBezTo>
                    <a:pt x="30" y="53"/>
                    <a:pt x="30" y="53"/>
                    <a:pt x="30" y="5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9" y="43"/>
                    <a:pt x="66" y="43"/>
                    <a:pt x="74" y="38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135" y="54"/>
                    <a:pt x="135" y="54"/>
                    <a:pt x="135" y="54"/>
                  </a:cubicBezTo>
                  <a:cubicBezTo>
                    <a:pt x="135" y="29"/>
                    <a:pt x="135" y="29"/>
                    <a:pt x="135" y="29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83" y="59"/>
                    <a:pt x="70" y="61"/>
                    <a:pt x="61" y="61"/>
                  </a:cubicBezTo>
                  <a:cubicBezTo>
                    <a:pt x="44" y="60"/>
                    <a:pt x="33" y="55"/>
                    <a:pt x="30" y="53"/>
                  </a:cubicBezTo>
                  <a:cubicBezTo>
                    <a:pt x="30" y="53"/>
                    <a:pt x="30" y="53"/>
                    <a:pt x="30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42" name="Freeform 37"/>
            <p:cNvSpPr>
              <a:spLocks noChangeAspect="1"/>
            </p:cNvSpPr>
            <p:nvPr/>
          </p:nvSpPr>
          <p:spPr bwMode="auto">
            <a:xfrm>
              <a:off x="3696" y="1399"/>
              <a:ext cx="172" cy="154"/>
            </a:xfrm>
            <a:custGeom>
              <a:avLst/>
              <a:gdLst>
                <a:gd name="T0" fmla="*/ 9191418 w 105"/>
                <a:gd name="T1" fmla="*/ 18575511 h 94"/>
                <a:gd name="T2" fmla="*/ 15713004 w 105"/>
                <a:gd name="T3" fmla="*/ 14438632 h 94"/>
                <a:gd name="T4" fmla="*/ 15056420 w 105"/>
                <a:gd name="T5" fmla="*/ 11764319 h 94"/>
                <a:gd name="T6" fmla="*/ 6367610 w 105"/>
                <a:gd name="T7" fmla="*/ 6714189 h 94"/>
                <a:gd name="T8" fmla="*/ 6367610 w 105"/>
                <a:gd name="T9" fmla="*/ 12164817 h 94"/>
                <a:gd name="T10" fmla="*/ 247472 w 105"/>
                <a:gd name="T11" fmla="*/ 12164817 h 94"/>
                <a:gd name="T12" fmla="*/ 0 w 105"/>
                <a:gd name="T13" fmla="*/ 0 h 94"/>
                <a:gd name="T14" fmla="*/ 21017384 w 105"/>
                <a:gd name="T15" fmla="*/ 0 h 94"/>
                <a:gd name="T16" fmla="*/ 21171528 w 105"/>
                <a:gd name="T17" fmla="*/ 3649204 h 94"/>
                <a:gd name="T18" fmla="*/ 11736047 w 105"/>
                <a:gd name="T19" fmla="*/ 3649204 h 94"/>
                <a:gd name="T20" fmla="*/ 20356324 w 105"/>
                <a:gd name="T21" fmla="*/ 8718523 h 94"/>
                <a:gd name="T22" fmla="*/ 23998244 w 105"/>
                <a:gd name="T23" fmla="*/ 13548150 h 94"/>
                <a:gd name="T24" fmla="*/ 21017384 w 105"/>
                <a:gd name="T25" fmla="*/ 17539458 h 94"/>
                <a:gd name="T26" fmla="*/ 14254461 w 105"/>
                <a:gd name="T27" fmla="*/ 21518956 h 94"/>
                <a:gd name="T28" fmla="*/ 9191418 w 105"/>
                <a:gd name="T29" fmla="*/ 18575511 h 94"/>
                <a:gd name="T30" fmla="*/ 9191418 w 105"/>
                <a:gd name="T31" fmla="*/ 18575511 h 9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5"/>
                <a:gd name="T49" fmla="*/ 0 h 94"/>
                <a:gd name="T50" fmla="*/ 105 w 105"/>
                <a:gd name="T51" fmla="*/ 94 h 9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5" h="94">
                  <a:moveTo>
                    <a:pt x="40" y="81"/>
                  </a:moveTo>
                  <a:cubicBezTo>
                    <a:pt x="69" y="63"/>
                    <a:pt x="69" y="63"/>
                    <a:pt x="69" y="63"/>
                  </a:cubicBezTo>
                  <a:cubicBezTo>
                    <a:pt x="75" y="60"/>
                    <a:pt x="74" y="56"/>
                    <a:pt x="66" y="51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89" y="38"/>
                    <a:pt x="89" y="38"/>
                    <a:pt x="89" y="38"/>
                  </a:cubicBezTo>
                  <a:cubicBezTo>
                    <a:pt x="102" y="46"/>
                    <a:pt x="105" y="54"/>
                    <a:pt x="105" y="59"/>
                  </a:cubicBezTo>
                  <a:cubicBezTo>
                    <a:pt x="105" y="69"/>
                    <a:pt x="94" y="75"/>
                    <a:pt x="92" y="77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40" y="81"/>
                    <a:pt x="40" y="81"/>
                    <a:pt x="40" y="81"/>
                  </a:cubicBezTo>
                  <a:cubicBezTo>
                    <a:pt x="40" y="81"/>
                    <a:pt x="40" y="81"/>
                    <a:pt x="40" y="8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43" name="Freeform 38"/>
            <p:cNvSpPr>
              <a:spLocks noChangeAspect="1"/>
            </p:cNvSpPr>
            <p:nvPr/>
          </p:nvSpPr>
          <p:spPr bwMode="auto">
            <a:xfrm>
              <a:off x="3692" y="1558"/>
              <a:ext cx="264" cy="99"/>
            </a:xfrm>
            <a:custGeom>
              <a:avLst/>
              <a:gdLst>
                <a:gd name="T0" fmla="*/ 26413479 w 162"/>
                <a:gd name="T1" fmla="*/ 1429263 h 61"/>
                <a:gd name="T2" fmla="*/ 32477951 w 162"/>
                <a:gd name="T3" fmla="*/ 4612697 h 61"/>
                <a:gd name="T4" fmla="*/ 28093171 w 162"/>
                <a:gd name="T5" fmla="*/ 6945842 h 61"/>
                <a:gd name="T6" fmla="*/ 22071979 w 162"/>
                <a:gd name="T7" fmla="*/ 3764636 h 61"/>
                <a:gd name="T8" fmla="*/ 17603779 w 162"/>
                <a:gd name="T9" fmla="*/ 4102049 h 61"/>
                <a:gd name="T10" fmla="*/ 9945993 w 162"/>
                <a:gd name="T11" fmla="*/ 8129911 h 61"/>
                <a:gd name="T12" fmla="*/ 18456882 w 162"/>
                <a:gd name="T13" fmla="*/ 8129911 h 61"/>
                <a:gd name="T14" fmla="*/ 18456882 w 162"/>
                <a:gd name="T15" fmla="*/ 11062969 h 61"/>
                <a:gd name="T16" fmla="*/ 0 w 162"/>
                <a:gd name="T17" fmla="*/ 11062969 h 61"/>
                <a:gd name="T18" fmla="*/ 0 w 162"/>
                <a:gd name="T19" fmla="*/ 1221113 h 61"/>
                <a:gd name="T20" fmla="*/ 5425855 w 162"/>
                <a:gd name="T21" fmla="*/ 1221113 h 61"/>
                <a:gd name="T22" fmla="*/ 5647534 w 162"/>
                <a:gd name="T23" fmla="*/ 5771713 h 61"/>
                <a:gd name="T24" fmla="*/ 13082856 w 162"/>
                <a:gd name="T25" fmla="*/ 1773799 h 61"/>
                <a:gd name="T26" fmla="*/ 20307900 w 162"/>
                <a:gd name="T27" fmla="*/ 0 h 61"/>
                <a:gd name="T28" fmla="*/ 26413479 w 162"/>
                <a:gd name="T29" fmla="*/ 1429263 h 61"/>
                <a:gd name="T30" fmla="*/ 26413479 w 162"/>
                <a:gd name="T31" fmla="*/ 1429263 h 6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62"/>
                <a:gd name="T49" fmla="*/ 0 h 61"/>
                <a:gd name="T50" fmla="*/ 162 w 162"/>
                <a:gd name="T51" fmla="*/ 61 h 6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62" h="61">
                  <a:moveTo>
                    <a:pt x="132" y="8"/>
                  </a:moveTo>
                  <a:cubicBezTo>
                    <a:pt x="162" y="25"/>
                    <a:pt x="162" y="25"/>
                    <a:pt x="162" y="25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10" y="21"/>
                    <a:pt x="110" y="21"/>
                    <a:pt x="110" y="21"/>
                  </a:cubicBezTo>
                  <a:cubicBezTo>
                    <a:pt x="104" y="18"/>
                    <a:pt x="96" y="18"/>
                    <a:pt x="88" y="23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92" y="45"/>
                    <a:pt x="92" y="45"/>
                    <a:pt x="92" y="45"/>
                  </a:cubicBezTo>
                  <a:cubicBezTo>
                    <a:pt x="92" y="61"/>
                    <a:pt x="92" y="61"/>
                    <a:pt x="92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79" y="2"/>
                    <a:pt x="93" y="0"/>
                    <a:pt x="101" y="0"/>
                  </a:cubicBezTo>
                  <a:cubicBezTo>
                    <a:pt x="118" y="1"/>
                    <a:pt x="130" y="7"/>
                    <a:pt x="132" y="8"/>
                  </a:cubicBezTo>
                  <a:cubicBezTo>
                    <a:pt x="132" y="8"/>
                    <a:pt x="132" y="8"/>
                    <a:pt x="132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44" name="Freeform 39"/>
            <p:cNvSpPr>
              <a:spLocks noChangeAspect="1"/>
            </p:cNvSpPr>
            <p:nvPr/>
          </p:nvSpPr>
          <p:spPr bwMode="auto">
            <a:xfrm>
              <a:off x="3966" y="1507"/>
              <a:ext cx="171" cy="154"/>
            </a:xfrm>
            <a:custGeom>
              <a:avLst/>
              <a:gdLst>
                <a:gd name="T0" fmla="*/ 20711984 w 105"/>
                <a:gd name="T1" fmla="*/ 9367466 h 94"/>
                <a:gd name="T2" fmla="*/ 20711984 w 105"/>
                <a:gd name="T3" fmla="*/ 21518956 h 94"/>
                <a:gd name="T4" fmla="*/ 2528875 w 105"/>
                <a:gd name="T5" fmla="*/ 21518956 h 94"/>
                <a:gd name="T6" fmla="*/ 2528875 w 105"/>
                <a:gd name="T7" fmla="*/ 17927846 h 94"/>
                <a:gd name="T8" fmla="*/ 10923143 w 105"/>
                <a:gd name="T9" fmla="*/ 17927846 h 94"/>
                <a:gd name="T10" fmla="*/ 3430643 w 105"/>
                <a:gd name="T11" fmla="*/ 12878422 h 94"/>
                <a:gd name="T12" fmla="*/ 0 w 105"/>
                <a:gd name="T13" fmla="*/ 7907192 h 94"/>
                <a:gd name="T14" fmla="*/ 2758372 w 105"/>
                <a:gd name="T15" fmla="*/ 3919110 h 94"/>
                <a:gd name="T16" fmla="*/ 8494265 w 105"/>
                <a:gd name="T17" fmla="*/ 0 h 94"/>
                <a:gd name="T18" fmla="*/ 12936093 w 105"/>
                <a:gd name="T19" fmla="*/ 2928762 h 94"/>
                <a:gd name="T20" fmla="*/ 7129777 w 105"/>
                <a:gd name="T21" fmla="*/ 7180822 h 94"/>
                <a:gd name="T22" fmla="*/ 7720733 w 105"/>
                <a:gd name="T23" fmla="*/ 9794536 h 94"/>
                <a:gd name="T24" fmla="*/ 15176454 w 105"/>
                <a:gd name="T25" fmla="*/ 14840236 h 94"/>
                <a:gd name="T26" fmla="*/ 15176454 w 105"/>
                <a:gd name="T27" fmla="*/ 9367466 h 94"/>
                <a:gd name="T28" fmla="*/ 20711984 w 105"/>
                <a:gd name="T29" fmla="*/ 9367466 h 94"/>
                <a:gd name="T30" fmla="*/ 20711984 w 105"/>
                <a:gd name="T31" fmla="*/ 9367466 h 9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5"/>
                <a:gd name="T49" fmla="*/ 0 h 94"/>
                <a:gd name="T50" fmla="*/ 105 w 105"/>
                <a:gd name="T51" fmla="*/ 94 h 9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5" h="94">
                  <a:moveTo>
                    <a:pt x="105" y="41"/>
                  </a:moveTo>
                  <a:cubicBezTo>
                    <a:pt x="105" y="94"/>
                    <a:pt x="105" y="94"/>
                    <a:pt x="105" y="94"/>
                  </a:cubicBezTo>
                  <a:cubicBezTo>
                    <a:pt x="13" y="94"/>
                    <a:pt x="13" y="94"/>
                    <a:pt x="13" y="94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55" y="78"/>
                    <a:pt x="55" y="78"/>
                    <a:pt x="55" y="78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3" y="48"/>
                    <a:pt x="0" y="40"/>
                    <a:pt x="0" y="35"/>
                  </a:cubicBezTo>
                  <a:cubicBezTo>
                    <a:pt x="1" y="25"/>
                    <a:pt x="11" y="19"/>
                    <a:pt x="14" y="17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66" y="13"/>
                    <a:pt x="66" y="13"/>
                    <a:pt x="66" y="13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0" y="34"/>
                    <a:pt x="31" y="38"/>
                    <a:pt x="39" y="43"/>
                  </a:cubicBezTo>
                  <a:cubicBezTo>
                    <a:pt x="77" y="65"/>
                    <a:pt x="77" y="65"/>
                    <a:pt x="77" y="65"/>
                  </a:cubicBezTo>
                  <a:cubicBezTo>
                    <a:pt x="77" y="41"/>
                    <a:pt x="77" y="41"/>
                    <a:pt x="77" y="41"/>
                  </a:cubicBezTo>
                  <a:cubicBezTo>
                    <a:pt x="105" y="41"/>
                    <a:pt x="105" y="41"/>
                    <a:pt x="105" y="41"/>
                  </a:cubicBezTo>
                  <a:cubicBezTo>
                    <a:pt x="105" y="41"/>
                    <a:pt x="105" y="41"/>
                    <a:pt x="105" y="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3319" name="Line 94"/>
          <p:cNvSpPr>
            <a:spLocks noChangeShapeType="1"/>
          </p:cNvSpPr>
          <p:nvPr/>
        </p:nvSpPr>
        <p:spPr bwMode="auto">
          <a:xfrm flipV="1">
            <a:off x="3952876" y="3463925"/>
            <a:ext cx="29368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320" name="Text Box 97"/>
          <p:cNvSpPr txBox="1">
            <a:spLocks noChangeArrowheads="1"/>
          </p:cNvSpPr>
          <p:nvPr/>
        </p:nvSpPr>
        <p:spPr bwMode="auto">
          <a:xfrm>
            <a:off x="2582864" y="3286126"/>
            <a:ext cx="1584325" cy="31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Tx/>
              <a:buFont typeface="Wingdings" panose="05000000000000000000" pitchFamily="2" charset="2"/>
              <a:buNone/>
            </a:pPr>
            <a:r>
              <a:rPr lang="en-US" altLang="zh-CN" sz="1400">
                <a:solidFill>
                  <a:srgbClr val="CC0000"/>
                </a:solidFill>
                <a:latin typeface="+mn-lt"/>
                <a:ea typeface="+mn-ea"/>
                <a:cs typeface="+mn-ea"/>
                <a:sym typeface="+mn-lt"/>
              </a:rPr>
              <a:t>RTA</a:t>
            </a:r>
          </a:p>
        </p:txBody>
      </p:sp>
      <p:sp>
        <p:nvSpPr>
          <p:cNvPr id="13321" name="Text Box 98"/>
          <p:cNvSpPr txBox="1">
            <a:spLocks noChangeArrowheads="1"/>
          </p:cNvSpPr>
          <p:nvPr/>
        </p:nvSpPr>
        <p:spPr bwMode="auto">
          <a:xfrm>
            <a:off x="7739064" y="3286126"/>
            <a:ext cx="1584325" cy="31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Tx/>
              <a:buFont typeface="Wingdings" panose="05000000000000000000" pitchFamily="2" charset="2"/>
              <a:buNone/>
            </a:pPr>
            <a:r>
              <a:rPr lang="en-US" altLang="zh-CN" sz="1400">
                <a:solidFill>
                  <a:srgbClr val="CC0000"/>
                </a:solidFill>
                <a:latin typeface="+mn-lt"/>
                <a:ea typeface="+mn-ea"/>
                <a:cs typeface="+mn-ea"/>
                <a:sym typeface="+mn-lt"/>
              </a:rPr>
              <a:t>RTB</a:t>
            </a:r>
          </a:p>
        </p:txBody>
      </p:sp>
      <p:sp>
        <p:nvSpPr>
          <p:cNvPr id="13322" name="Text Box 100"/>
          <p:cNvSpPr txBox="1">
            <a:spLocks noChangeArrowheads="1"/>
          </p:cNvSpPr>
          <p:nvPr/>
        </p:nvSpPr>
        <p:spPr bwMode="auto">
          <a:xfrm>
            <a:off x="3952875" y="3522664"/>
            <a:ext cx="1150938" cy="31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Tx/>
              <a:buFont typeface="Wingdings" panose="05000000000000000000" pitchFamily="2" charset="2"/>
              <a:buNone/>
            </a:pPr>
            <a:r>
              <a:rPr lang="en-US" altLang="zh-CN" sz="14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10.0.0.1/24</a:t>
            </a:r>
          </a:p>
        </p:txBody>
      </p:sp>
      <p:sp>
        <p:nvSpPr>
          <p:cNvPr id="13323" name="Text Box 101"/>
          <p:cNvSpPr txBox="1">
            <a:spLocks noChangeArrowheads="1"/>
          </p:cNvSpPr>
          <p:nvPr/>
        </p:nvSpPr>
        <p:spPr bwMode="auto">
          <a:xfrm>
            <a:off x="5810250" y="3286125"/>
            <a:ext cx="216058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Tx/>
              <a:buFont typeface="Wingdings" panose="05000000000000000000" pitchFamily="2" charset="2"/>
              <a:buNone/>
            </a:pPr>
            <a:endParaRPr lang="en-US" altLang="zh-CN" sz="140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Tx/>
              <a:buFont typeface="Wingdings" panose="05000000000000000000" pitchFamily="2" charset="2"/>
              <a:buNone/>
            </a:pPr>
            <a:r>
              <a:rPr lang="en-US" altLang="zh-CN" sz="14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10.0.0.2/24</a:t>
            </a:r>
          </a:p>
        </p:txBody>
      </p:sp>
      <p:sp>
        <p:nvSpPr>
          <p:cNvPr id="13324" name="Text Box 108"/>
          <p:cNvSpPr txBox="1">
            <a:spLocks noChangeArrowheads="1"/>
          </p:cNvSpPr>
          <p:nvPr/>
        </p:nvSpPr>
        <p:spPr bwMode="auto">
          <a:xfrm>
            <a:off x="5167313" y="2690813"/>
            <a:ext cx="792162" cy="34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Tx/>
              <a:buFont typeface="Wingdings" panose="05000000000000000000" pitchFamily="2" charset="2"/>
              <a:buNone/>
            </a:pPr>
            <a:r>
              <a:rPr lang="en-US" altLang="zh-CN" sz="1600">
                <a:solidFill>
                  <a:srgbClr val="CC0000"/>
                </a:solidFill>
                <a:latin typeface="+mn-lt"/>
                <a:ea typeface="+mn-ea"/>
                <a:cs typeface="+mn-ea"/>
                <a:sym typeface="+mn-lt"/>
              </a:rPr>
              <a:t>Area0</a:t>
            </a:r>
          </a:p>
        </p:txBody>
      </p:sp>
      <p:sp>
        <p:nvSpPr>
          <p:cNvPr id="13325" name="Rectangle 114"/>
          <p:cNvSpPr>
            <a:spLocks noChangeArrowheads="1"/>
          </p:cNvSpPr>
          <p:nvPr/>
        </p:nvSpPr>
        <p:spPr bwMode="auto">
          <a:xfrm>
            <a:off x="1221722" y="4770439"/>
            <a:ext cx="4824412" cy="738188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4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[RTA] </a:t>
            </a:r>
            <a:r>
              <a:rPr kumimoji="1" lang="en-US" altLang="zh-CN" sz="1400" dirty="0" err="1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ospf</a:t>
            </a:r>
            <a:r>
              <a:rPr kumimoji="1" lang="en-US" altLang="zh-CN" sz="14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 1 router-id 1.1.1.1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4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[RTA-ospf-1] area 0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4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[RTA-ospf-1-area-0.0.0.0] network 10.0.0.0 0.0.0.255</a:t>
            </a:r>
          </a:p>
        </p:txBody>
      </p:sp>
      <p:sp>
        <p:nvSpPr>
          <p:cNvPr id="13326" name="Rectangle 114"/>
          <p:cNvSpPr>
            <a:spLocks noChangeArrowheads="1"/>
          </p:cNvSpPr>
          <p:nvPr/>
        </p:nvSpPr>
        <p:spPr bwMode="auto">
          <a:xfrm>
            <a:off x="6148388" y="1250865"/>
            <a:ext cx="4824412" cy="738188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4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[RTB] </a:t>
            </a:r>
            <a:r>
              <a:rPr kumimoji="1" lang="en-US" altLang="zh-CN" sz="1400" dirty="0" err="1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ospf</a:t>
            </a:r>
            <a:r>
              <a:rPr kumimoji="1" lang="en-US" altLang="zh-CN" sz="14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 1 router-id 2.2.2.2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4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[RTB-ospf-1] area 0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4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[RTB-ospf-1-area-0.0.0.0] network 10.0.0.0 0.0.0.255</a:t>
            </a:r>
          </a:p>
        </p:txBody>
      </p:sp>
      <p:cxnSp>
        <p:nvCxnSpPr>
          <p:cNvPr id="53" name="直接箭头连接符 52"/>
          <p:cNvCxnSpPr/>
          <p:nvPr/>
        </p:nvCxnSpPr>
        <p:spPr>
          <a:xfrm rot="5400000" flipH="1" flipV="1">
            <a:off x="3058320" y="4298158"/>
            <a:ext cx="930275" cy="1587"/>
          </a:xfrm>
          <a:prstGeom prst="straightConnector1">
            <a:avLst/>
          </a:prstGeom>
          <a:ln w="3175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0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/>
          <p:cNvSpPr>
            <a:spLocks noChangeArrowheads="1"/>
          </p:cNvSpPr>
          <p:nvPr/>
        </p:nvSpPr>
        <p:spPr bwMode="auto">
          <a:xfrm>
            <a:off x="1992360" y="1989458"/>
            <a:ext cx="8110864" cy="2923201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zh-CN" altLang="en-US" sz="1800" b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38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显示</a:t>
            </a:r>
            <a:r>
              <a:rPr lang="en-US" altLang="zh-CN" dirty="0" smtClean="0">
                <a:latin typeface="+mn-lt"/>
                <a:ea typeface="+mn-ea"/>
                <a:cs typeface="+mn-ea"/>
                <a:sym typeface="+mn-lt"/>
              </a:rPr>
              <a:t>OSPF</a:t>
            </a:r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邻居信息</a:t>
            </a:r>
          </a:p>
        </p:txBody>
      </p:sp>
      <p:sp>
        <p:nvSpPr>
          <p:cNvPr id="16389" name="Rectangle 12"/>
          <p:cNvSpPr>
            <a:spLocks noChangeArrowheads="1"/>
          </p:cNvSpPr>
          <p:nvPr/>
        </p:nvSpPr>
        <p:spPr bwMode="auto">
          <a:xfrm flipV="1">
            <a:off x="7798641" y="3264087"/>
            <a:ext cx="10795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zh-CN" altLang="en-US" sz="1800" b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390" name="Rectangle 22"/>
          <p:cNvSpPr>
            <a:spLocks noChangeArrowheads="1"/>
          </p:cNvSpPr>
          <p:nvPr/>
        </p:nvSpPr>
        <p:spPr bwMode="auto">
          <a:xfrm flipV="1">
            <a:off x="2061417" y="4188012"/>
            <a:ext cx="935037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zh-CN" altLang="en-US" sz="1800" b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391" name="Rectangle 27"/>
          <p:cNvSpPr>
            <a:spLocks noChangeArrowheads="1"/>
          </p:cNvSpPr>
          <p:nvPr/>
        </p:nvSpPr>
        <p:spPr bwMode="auto">
          <a:xfrm>
            <a:off x="248490" y="5486418"/>
            <a:ext cx="266541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16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邻居路由器的</a:t>
            </a:r>
            <a:r>
              <a:rPr lang="en-US" altLang="zh-CN" sz="16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Router ID</a:t>
            </a:r>
          </a:p>
        </p:txBody>
      </p:sp>
      <p:sp>
        <p:nvSpPr>
          <p:cNvPr id="16392" name="Rectangle 29"/>
          <p:cNvSpPr>
            <a:spLocks noChangeArrowheads="1"/>
          </p:cNvSpPr>
          <p:nvPr/>
        </p:nvSpPr>
        <p:spPr bwMode="auto">
          <a:xfrm>
            <a:off x="7815310" y="5617018"/>
            <a:ext cx="374491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6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1.1.1.1</a:t>
            </a:r>
            <a:r>
              <a:rPr lang="zh-CN" altLang="en-US" sz="16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是</a:t>
            </a:r>
            <a:r>
              <a:rPr lang="en-US" altLang="zh-CN" sz="16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10.0.0.0/24</a:t>
            </a:r>
            <a:r>
              <a:rPr lang="zh-CN" altLang="en-US" sz="16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网段的</a:t>
            </a:r>
            <a:r>
              <a:rPr lang="en-US" altLang="zh-CN" sz="16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BDR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6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3.3.3.3</a:t>
            </a:r>
            <a:r>
              <a:rPr lang="zh-CN" altLang="en-US" sz="16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是</a:t>
            </a:r>
            <a:r>
              <a:rPr lang="en-US" altLang="zh-CN" sz="16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20.0.0.0/24</a:t>
            </a:r>
            <a:r>
              <a:rPr lang="zh-CN" altLang="en-US" sz="16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网段的</a:t>
            </a:r>
            <a:r>
              <a:rPr lang="en-US" altLang="zh-CN" sz="16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DR</a:t>
            </a:r>
          </a:p>
        </p:txBody>
      </p:sp>
      <p:sp>
        <p:nvSpPr>
          <p:cNvPr id="16393" name="Rectangle 26"/>
          <p:cNvSpPr>
            <a:spLocks noChangeArrowheads="1"/>
          </p:cNvSpPr>
          <p:nvPr/>
        </p:nvSpPr>
        <p:spPr bwMode="auto">
          <a:xfrm>
            <a:off x="6806453" y="1303828"/>
            <a:ext cx="207168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16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该台路由器的</a:t>
            </a:r>
            <a:r>
              <a:rPr lang="en-US" altLang="zh-CN" sz="16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Router ID</a:t>
            </a:r>
          </a:p>
        </p:txBody>
      </p:sp>
      <p:sp>
        <p:nvSpPr>
          <p:cNvPr id="16394" name="Rectangle 22"/>
          <p:cNvSpPr>
            <a:spLocks noChangeArrowheads="1"/>
          </p:cNvSpPr>
          <p:nvPr/>
        </p:nvSpPr>
        <p:spPr bwMode="auto">
          <a:xfrm flipV="1">
            <a:off x="7347792" y="2403662"/>
            <a:ext cx="935037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zh-CN" altLang="en-US" sz="1800" b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395" name="Rectangle 22"/>
          <p:cNvSpPr>
            <a:spLocks noChangeArrowheads="1"/>
          </p:cNvSpPr>
          <p:nvPr/>
        </p:nvSpPr>
        <p:spPr bwMode="auto">
          <a:xfrm flipV="1">
            <a:off x="2067767" y="3546662"/>
            <a:ext cx="935037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zh-CN" altLang="en-US" sz="1800" b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H="1">
            <a:off x="7815310" y="1568824"/>
            <a:ext cx="1914" cy="8524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cxnSp>
        <p:nvCxnSpPr>
          <p:cNvPr id="33" name="直接箭头连接符 32"/>
          <p:cNvCxnSpPr/>
          <p:nvPr/>
        </p:nvCxnSpPr>
        <p:spPr>
          <a:xfrm flipV="1">
            <a:off x="1639142" y="3689537"/>
            <a:ext cx="357187" cy="28575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8" name="Rectangle 22"/>
          <p:cNvSpPr>
            <a:spLocks noChangeArrowheads="1"/>
          </p:cNvSpPr>
          <p:nvPr/>
        </p:nvSpPr>
        <p:spPr bwMode="auto">
          <a:xfrm flipV="1">
            <a:off x="4925267" y="3260912"/>
            <a:ext cx="357187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zh-CN" altLang="en-US" sz="1800" b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34" name="直接箭头连接符 33"/>
          <p:cNvCxnSpPr/>
          <p:nvPr/>
        </p:nvCxnSpPr>
        <p:spPr>
          <a:xfrm flipV="1">
            <a:off x="1639142" y="4261037"/>
            <a:ext cx="357187" cy="28575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rot="5400000">
            <a:off x="852535" y="4761894"/>
            <a:ext cx="1571625" cy="1588"/>
          </a:xfrm>
          <a:prstGeom prst="line">
            <a:avLst/>
          </a:prstGeom>
          <a:ln w="38100" cmpd="sng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V="1">
            <a:off x="4568078" y="3403787"/>
            <a:ext cx="357188" cy="28575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2" name="Rectangle 22"/>
          <p:cNvSpPr>
            <a:spLocks noChangeArrowheads="1"/>
          </p:cNvSpPr>
          <p:nvPr/>
        </p:nvSpPr>
        <p:spPr bwMode="auto">
          <a:xfrm flipV="1">
            <a:off x="8211391" y="3546662"/>
            <a:ext cx="1143000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zh-CN" altLang="en-US" sz="1800" b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42" name="直接连接符 41"/>
          <p:cNvCxnSpPr/>
          <p:nvPr/>
        </p:nvCxnSpPr>
        <p:spPr>
          <a:xfrm rot="5400000">
            <a:off x="3709241" y="4546788"/>
            <a:ext cx="1716088" cy="1587"/>
          </a:xfrm>
          <a:prstGeom prst="line">
            <a:avLst/>
          </a:prstGeom>
          <a:ln w="38100" cmpd="sng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4" name="Rectangle 22"/>
          <p:cNvSpPr>
            <a:spLocks noChangeArrowheads="1"/>
          </p:cNvSpPr>
          <p:nvPr/>
        </p:nvSpPr>
        <p:spPr bwMode="auto">
          <a:xfrm flipV="1">
            <a:off x="8211391" y="4189601"/>
            <a:ext cx="1143000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zh-CN" altLang="en-US" sz="1800" b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405" name="TextBox 42"/>
          <p:cNvSpPr txBox="1">
            <a:spLocks noChangeArrowheads="1"/>
          </p:cNvSpPr>
          <p:nvPr/>
        </p:nvSpPr>
        <p:spPr bwMode="auto">
          <a:xfrm>
            <a:off x="3853704" y="5415149"/>
            <a:ext cx="1428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16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选举</a:t>
            </a:r>
            <a:r>
              <a:rPr lang="en-US" altLang="zh-CN" sz="16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DR/BDR</a:t>
            </a:r>
            <a:r>
              <a:rPr lang="zh-CN" altLang="en-US" sz="16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采用的优先级</a:t>
            </a:r>
          </a:p>
        </p:txBody>
      </p:sp>
      <p:sp>
        <p:nvSpPr>
          <p:cNvPr id="16406" name="Text Box 6"/>
          <p:cNvSpPr txBox="1">
            <a:spLocks noChangeArrowheads="1"/>
          </p:cNvSpPr>
          <p:nvPr/>
        </p:nvSpPr>
        <p:spPr bwMode="auto">
          <a:xfrm>
            <a:off x="1960704" y="2034568"/>
            <a:ext cx="8437562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3000" b="1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à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Times New Roman" panose="02020603050405020304" pitchFamily="18" charset="0"/>
              <a:buChar char="-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250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rgbClr val="000000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400" dirty="0">
                <a:solidFill>
                  <a:schemeClr val="tx1"/>
                </a:solidFill>
                <a:latin typeface="Courier" pitchFamily="49" charset="0"/>
                <a:ea typeface="宋体" panose="02010600030101010101" pitchFamily="2" charset="-122"/>
                <a:sym typeface="+mn-lt"/>
              </a:rPr>
              <a:t>[Router]display </a:t>
            </a:r>
            <a:r>
              <a:rPr kumimoji="1" lang="en-US" altLang="zh-CN" sz="1400" dirty="0" err="1">
                <a:solidFill>
                  <a:schemeClr val="tx1"/>
                </a:solidFill>
                <a:latin typeface="Courier" pitchFamily="49" charset="0"/>
                <a:ea typeface="宋体" panose="02010600030101010101" pitchFamily="2" charset="-122"/>
                <a:sym typeface="+mn-lt"/>
              </a:rPr>
              <a:t>ospf</a:t>
            </a:r>
            <a:r>
              <a:rPr kumimoji="1" lang="en-US" altLang="zh-CN" sz="1400" dirty="0">
                <a:solidFill>
                  <a:schemeClr val="tx1"/>
                </a:solidFill>
                <a:latin typeface="Courier" pitchFamily="49" charset="0"/>
                <a:ea typeface="宋体" panose="02010600030101010101" pitchFamily="2" charset="-122"/>
                <a:sym typeface="+mn-lt"/>
              </a:rPr>
              <a:t> peer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zh-CN" sz="1400" dirty="0">
              <a:solidFill>
                <a:schemeClr val="tx1"/>
              </a:solidFill>
              <a:latin typeface="Courier" pitchFamily="49" charset="0"/>
              <a:ea typeface="宋体" panose="02010600030101010101" pitchFamily="2" charset="-122"/>
              <a:sym typeface="+mn-lt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400" dirty="0">
                <a:solidFill>
                  <a:schemeClr val="tx1"/>
                </a:solidFill>
                <a:latin typeface="Courier" pitchFamily="49" charset="0"/>
                <a:ea typeface="宋体" panose="02010600030101010101" pitchFamily="2" charset="-122"/>
                <a:sym typeface="+mn-lt"/>
              </a:rPr>
              <a:t>                   OSPF Process 100 with Router ID 2.2.2.2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400" dirty="0">
                <a:solidFill>
                  <a:schemeClr val="tx1"/>
                </a:solidFill>
                <a:latin typeface="Courier" pitchFamily="49" charset="0"/>
                <a:ea typeface="宋体" panose="02010600030101010101" pitchFamily="2" charset="-122"/>
                <a:sym typeface="+mn-lt"/>
              </a:rPr>
              <a:t>                        Neighbor Brief Information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zh-CN" sz="1400" dirty="0">
              <a:solidFill>
                <a:schemeClr val="tx1"/>
              </a:solidFill>
              <a:latin typeface="Courier" pitchFamily="49" charset="0"/>
              <a:ea typeface="宋体" panose="02010600030101010101" pitchFamily="2" charset="-122"/>
              <a:sym typeface="+mn-lt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400" dirty="0">
                <a:solidFill>
                  <a:schemeClr val="tx1"/>
                </a:solidFill>
                <a:latin typeface="Courier" pitchFamily="49" charset="0"/>
                <a:ea typeface="宋体" panose="02010600030101010101" pitchFamily="2" charset="-122"/>
                <a:sym typeface="+mn-lt"/>
              </a:rPr>
              <a:t> Area: 0.0.0.0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400" dirty="0">
                <a:solidFill>
                  <a:schemeClr val="tx1"/>
                </a:solidFill>
                <a:latin typeface="Courier" pitchFamily="49" charset="0"/>
                <a:ea typeface="宋体" panose="02010600030101010101" pitchFamily="2" charset="-122"/>
                <a:sym typeface="+mn-lt"/>
              </a:rPr>
              <a:t> Router ID     Address      </a:t>
            </a:r>
            <a:r>
              <a:rPr kumimoji="1" lang="en-US" altLang="zh-CN" sz="1400" dirty="0" err="1">
                <a:solidFill>
                  <a:schemeClr val="tx1"/>
                </a:solidFill>
                <a:latin typeface="Courier" pitchFamily="49" charset="0"/>
                <a:ea typeface="宋体" panose="02010600030101010101" pitchFamily="2" charset="-122"/>
                <a:sym typeface="+mn-lt"/>
              </a:rPr>
              <a:t>Pri</a:t>
            </a:r>
            <a:r>
              <a:rPr kumimoji="1" lang="en-US" altLang="zh-CN" sz="1400" dirty="0">
                <a:solidFill>
                  <a:schemeClr val="tx1"/>
                </a:solidFill>
                <a:latin typeface="Courier" pitchFamily="49" charset="0"/>
                <a:ea typeface="宋体" panose="02010600030101010101" pitchFamily="2" charset="-122"/>
                <a:sym typeface="+mn-lt"/>
              </a:rPr>
              <a:t>     Dead-Time Interface     State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400" dirty="0">
                <a:solidFill>
                  <a:schemeClr val="tx1"/>
                </a:solidFill>
                <a:latin typeface="Courier" pitchFamily="49" charset="0"/>
                <a:ea typeface="宋体" panose="02010600030101010101" pitchFamily="2" charset="-122"/>
                <a:sym typeface="+mn-lt"/>
              </a:rPr>
              <a:t> 1.1.1.1      10.0.0.1       1       35       GE0/0        Full/BDR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400" dirty="0">
                <a:solidFill>
                  <a:schemeClr val="tx1"/>
                </a:solidFill>
                <a:latin typeface="Courier" pitchFamily="49" charset="0"/>
                <a:ea typeface="宋体" panose="02010600030101010101" pitchFamily="2" charset="-122"/>
                <a:sym typeface="+mn-lt"/>
              </a:rPr>
              <a:t> 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400" dirty="0">
                <a:solidFill>
                  <a:schemeClr val="tx1"/>
                </a:solidFill>
                <a:latin typeface="Courier" pitchFamily="49" charset="0"/>
                <a:ea typeface="宋体" panose="02010600030101010101" pitchFamily="2" charset="-122"/>
                <a:sym typeface="+mn-lt"/>
              </a:rPr>
              <a:t> Area: 0.0.0.1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400" dirty="0">
                <a:solidFill>
                  <a:schemeClr val="tx1"/>
                </a:solidFill>
                <a:latin typeface="Courier" pitchFamily="49" charset="0"/>
                <a:ea typeface="宋体" panose="02010600030101010101" pitchFamily="2" charset="-122"/>
                <a:sym typeface="+mn-lt"/>
              </a:rPr>
              <a:t> 3.3.3.3      20.0.0.1       1       35       GE0/0        Full/DR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8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                    </a:t>
            </a:r>
          </a:p>
        </p:txBody>
      </p:sp>
      <p:cxnSp>
        <p:nvCxnSpPr>
          <p:cNvPr id="46" name="直接箭头连接符 45"/>
          <p:cNvCxnSpPr/>
          <p:nvPr/>
        </p:nvCxnSpPr>
        <p:spPr>
          <a:xfrm flipH="1" flipV="1">
            <a:off x="9354391" y="4317231"/>
            <a:ext cx="516870" cy="263315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 flipH="1" flipV="1">
            <a:off x="9347107" y="3708742"/>
            <a:ext cx="524154" cy="266545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rot="5400000">
            <a:off x="9086243" y="4779511"/>
            <a:ext cx="1571625" cy="1588"/>
          </a:xfrm>
          <a:prstGeom prst="line">
            <a:avLst/>
          </a:prstGeom>
          <a:ln w="38100" cmpd="sng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61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None&quot;,&quot;Name&quot;:&quot;无&quot;,&quot;HeaderHeight&quot;:0.0,&quot;FooterHeight&quot;:0.0,&quot;SideMargin&quot;:10.0,&quot;TopMargin&quot;:0.0,&quot;BottomMargin&quot;:0.0,&quot;IntervalMargin&quot;:0.0}"/>
  <p:tag name="ISPRING_RESOURCE_PATHS_HASH_PRESENTER" val="91d7c196f72da6e9dfe6824119998abae60f267"/>
</p:tagLst>
</file>

<file path=ppt/theme/theme1.xml><?xml version="1.0" encoding="utf-8"?>
<a:theme xmlns:a="http://schemas.openxmlformats.org/drawingml/2006/main" name="新华三集团PPT模板-白底中文模板">
  <a:themeElements>
    <a:clrScheme name="自定义 69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E60012"/>
      </a:accent1>
      <a:accent2>
        <a:srgbClr val="808080"/>
      </a:accent2>
      <a:accent3>
        <a:srgbClr val="606060"/>
      </a:accent3>
      <a:accent4>
        <a:srgbClr val="0097BE"/>
      </a:accent4>
      <a:accent5>
        <a:srgbClr val="86C6C5"/>
      </a:accent5>
      <a:accent6>
        <a:srgbClr val="8DAA97"/>
      </a:accent6>
      <a:hlink>
        <a:srgbClr val="E60012"/>
      </a:hlink>
      <a:folHlink>
        <a:srgbClr val="808080"/>
      </a:folHlink>
    </a:clrScheme>
    <a:fontScheme name="oeneqsed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5688B6"/>
        </a:solidFill>
        <a:ln w="12700" cap="flat" cmpd="sng" algn="ctr">
          <a:noFill/>
          <a:prstDash val="dash"/>
        </a:ln>
        <a:effectLst/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1" i="0" u="none" strike="noStrike" kern="0" cap="none" spc="0" normalizeH="0" baseline="0" noProof="0">
            <a:ln>
              <a:noFill/>
            </a:ln>
            <a:effectLst/>
            <a:uLnTx/>
            <a:uFillTx/>
            <a:latin typeface="微软雅黑" pitchFamily="34" charset="-122"/>
            <a:ea typeface="微软雅黑" pitchFamily="34" charset="-122"/>
            <a:cs typeface="+mn-cs"/>
          </a:defRPr>
        </a:defPPr>
      </a:lstStyle>
    </a:sp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2D8CB1170102DA4CBB96C241663DAD99" ma:contentTypeVersion="10" ma:contentTypeDescription="新建文档。" ma:contentTypeScope="" ma:versionID="4d0126ff128c4e7506ba8a896cb3bbe0">
  <xsd:schema xmlns:xsd="http://www.w3.org/2001/XMLSchema" xmlns:xs="http://www.w3.org/2001/XMLSchema" xmlns:p="http://schemas.microsoft.com/office/2006/metadata/properties" xmlns:ns1="http://schemas.microsoft.com/sharepoint/v3" xmlns:ns2="ee8f07ca-e086-4550-8aee-a36bfb615190" xmlns:ns3="9db43b07-afdf-4bfe-b5ca-8e214c8fd5d3" targetNamespace="http://schemas.microsoft.com/office/2006/metadata/properties" ma:root="true" ma:fieldsID="aa3e99d3f6e9e14364689886ba04c112" ns1:_="" ns2:_="" ns3:_="">
    <xsd:import namespace="http://schemas.microsoft.com/sharepoint/v3"/>
    <xsd:import namespace="ee8f07ca-e086-4550-8aee-a36bfb615190"/>
    <xsd:import namespace="9db43b07-afdf-4bfe-b5ca-8e214c8fd5d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1:_dlc_Exempt" minOccurs="0"/>
                <xsd:element ref="ns1:_dlc_ExpireDateSaved" minOccurs="0"/>
                <xsd:element ref="ns1:_dlc_ExpireDate" minOccurs="0"/>
                <xsd:element ref="ns3:_x4e0b__x8f7d__x6570_" minOccurs="0"/>
                <xsd:element ref="ns3:Feedbac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9" nillable="true" ma:displayName="策略例外" ma:hidden="true" ma:internalName="_dlc_Exempt" ma:readOnly="true">
      <xsd:simpleType>
        <xsd:restriction base="dms:Unknown"/>
      </xsd:simpleType>
    </xsd:element>
    <xsd:element name="_dlc_ExpireDateSaved" ma:index="10" nillable="true" ma:displayName="原始过期日期" ma:hidden="true" ma:internalName="_dlc_ExpireDateSaved" ma:readOnly="true">
      <xsd:simpleType>
        <xsd:restriction base="dms:DateTime"/>
      </xsd:simpleType>
    </xsd:element>
    <xsd:element name="_dlc_ExpireDate" ma:index="11" nillable="true" ma:displayName="到期日期" ma:hidden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8f07ca-e086-4550-8aee-a36bfb6151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享对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b43b07-afdf-4bfe-b5ca-8e214c8fd5d3" elementFormDefault="qualified">
    <xsd:import namespace="http://schemas.microsoft.com/office/2006/documentManagement/types"/>
    <xsd:import namespace="http://schemas.microsoft.com/office/infopath/2007/PartnerControls"/>
    <xsd:element name="_x4e0b__x8f7d__x6570_" ma:index="12" nillable="true" ma:displayName="下载数" ma:default="0" ma:internalName="_x4e0b__x8f7d__x6570_">
      <xsd:simpleType>
        <xsd:restriction base="dms:Number"/>
      </xsd:simpleType>
    </xsd:element>
    <xsd:element name="Feedback" ma:index="13" nillable="true" ma:displayName="反馈信息" ma:internalName="Feedback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4e0b__x8f7d__x6570_ xmlns="9db43b07-afdf-4bfe-b5ca-8e214c8fd5d3">0</_x4e0b__x8f7d__x6570_>
    <Feedback xmlns="9db43b07-afdf-4bfe-b5ca-8e214c8fd5d3" xsi:nil="true"/>
  </documentManagement>
</p:properties>
</file>

<file path=customXml/item4.xml><?xml version="1.0" encoding="utf-8"?>
<?mso-contentType ?>
<p:Policy xmlns:p="office.server.policy" id="" local="true">
  <p:Name>文档</p:Name>
  <p:Description/>
  <p:Statement/>
  <p:PolicyItems>
    <p:PolicyItem featureId="Microsoft.Office.RecordsManagement.PolicyFeatures.Expiration" staticId="0x0101002D8CB1170102DA4CBB96C241663DAD99" UniqueId="4555b525-8283-4b8f-953c-90c0d67c9fed">
      <p:Name>保留</p:Name>
      <p:Description>自动安排内容处理并对终止的到期内容执行保留操作。</p:Description>
      <p:CustomData/>
    </p:PolicyItem>
    <p:PolicyItem featureId="Microsoft.Office.RecordsManagement.PolicyFeatures.PolicyAudit" staticId="0x0101002D8CB1170102DA4CBB96C241663DAD99|8138272" UniqueId="dfa8d26a-a329-49cf-9e67-6f072046a373">
      <p:Name>审核</p:Name>
      <p:Description>审核用户对文档和列表项所做的操作，并将审核结果写入审核日志。</p:Description>
      <p:CustomData>
        <Audit>
          <Update/>
          <View/>
          <CheckInOut/>
          <MoveCopy/>
          <DeleteRestore/>
        </Audit>
      </p:CustomData>
    </p:PolicyItem>
  </p:PolicyItems>
</p:Policy>
</file>

<file path=customXml/itemProps1.xml><?xml version="1.0" encoding="utf-8"?>
<ds:datastoreItem xmlns:ds="http://schemas.openxmlformats.org/officeDocument/2006/customXml" ds:itemID="{1405E98E-1191-490D-A1D4-D4D41B6CFF10}"/>
</file>

<file path=customXml/itemProps2.xml><?xml version="1.0" encoding="utf-8"?>
<ds:datastoreItem xmlns:ds="http://schemas.openxmlformats.org/officeDocument/2006/customXml" ds:itemID="{EE876ADE-0A22-446E-BBE0-88490DDE05FF}"/>
</file>

<file path=customXml/itemProps3.xml><?xml version="1.0" encoding="utf-8"?>
<ds:datastoreItem xmlns:ds="http://schemas.openxmlformats.org/officeDocument/2006/customXml" ds:itemID="{2D63519E-7BB1-4361-8334-BCABA4BB5AEC}"/>
</file>

<file path=customXml/itemProps4.xml><?xml version="1.0" encoding="utf-8"?>
<ds:datastoreItem xmlns:ds="http://schemas.openxmlformats.org/officeDocument/2006/customXml" ds:itemID="{1C452F88-DA40-49C1-86F4-C6796BE0AF66}"/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538</Words>
  <Application>Microsoft Office PowerPoint</Application>
  <PresentationFormat>宽屏</PresentationFormat>
  <Paragraphs>142</Paragraphs>
  <Slides>12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Courier</vt:lpstr>
      <vt:lpstr>等线</vt:lpstr>
      <vt:lpstr>华文细黑</vt:lpstr>
      <vt:lpstr>宋体</vt:lpstr>
      <vt:lpstr>微软雅黑</vt:lpstr>
      <vt:lpstr>Arial</vt:lpstr>
      <vt:lpstr>Wingdings</vt:lpstr>
      <vt:lpstr>新华三集团PPT模板-白底中文模板</vt:lpstr>
      <vt:lpstr>OSPF协议配置</vt:lpstr>
      <vt:lpstr>引入</vt:lpstr>
      <vt:lpstr>课程目标</vt:lpstr>
      <vt:lpstr>PowerPoint 演示文稿</vt:lpstr>
      <vt:lpstr>路由分类</vt:lpstr>
      <vt:lpstr>路由协议特性比较</vt:lpstr>
      <vt:lpstr>配置OSPF基本功能方法一</vt:lpstr>
      <vt:lpstr>OSPF单区域配置示例</vt:lpstr>
      <vt:lpstr>显示OSPF邻居信息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WBC 多业务控制器 创新突破 一专多能</dc:title>
  <dc:creator>刘浩</dc:creator>
  <cp:lastModifiedBy>zhangdongliang 01422 (H3CU)</cp:lastModifiedBy>
  <cp:revision>30</cp:revision>
  <dcterms:created xsi:type="dcterms:W3CDTF">2017-11-16T05:12:34Z</dcterms:created>
  <dcterms:modified xsi:type="dcterms:W3CDTF">2018-01-16T01:56:37Z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0x0101002D8CB1170102DA4CBB96C241663DAD99</vt:lpwstr>
  </property>
</Properties>
</file>